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67" r:id="rId2"/>
    <p:sldId id="257" r:id="rId3"/>
    <p:sldId id="371" r:id="rId4"/>
    <p:sldId id="259" r:id="rId5"/>
    <p:sldId id="265" r:id="rId6"/>
    <p:sldId id="372" r:id="rId7"/>
    <p:sldId id="378" r:id="rId8"/>
    <p:sldId id="377" r:id="rId9"/>
    <p:sldId id="272" r:id="rId10"/>
    <p:sldId id="278" r:id="rId11"/>
    <p:sldId id="3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F0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84"/>
    <p:restoredTop sz="94231"/>
  </p:normalViewPr>
  <p:slideViewPr>
    <p:cSldViewPr snapToGrid="0">
      <p:cViewPr varScale="1">
        <p:scale>
          <a:sx n="110" d="100"/>
          <a:sy n="110" d="100"/>
        </p:scale>
        <p:origin x="1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6164D-5D5E-4472-9D4D-CB7FC7E5D0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8658DDC-2FB4-4466-859A-EB659C93F2CC}">
      <dgm:prSet/>
      <dgm:spPr/>
      <dgm:t>
        <a:bodyPr/>
        <a:lstStyle/>
        <a:p>
          <a:r>
            <a:rPr lang="en-US" dirty="0"/>
            <a:t>TEMPO provides a great opportunity to explore some of the future possibilities from GLIMR/</a:t>
          </a:r>
          <a:r>
            <a:rPr lang="en-US" dirty="0" err="1"/>
            <a:t>GeoXO</a:t>
          </a:r>
          <a:r>
            <a:rPr lang="en-US" dirty="0"/>
            <a:t> OCX </a:t>
          </a:r>
        </a:p>
      </dgm:t>
    </dgm:pt>
    <dgm:pt modelId="{72635314-38B0-4F33-B53F-37DD4D46446B}" type="parTrans" cxnId="{75B15BC8-C03C-415A-9806-5BD586BB45BD}">
      <dgm:prSet/>
      <dgm:spPr/>
      <dgm:t>
        <a:bodyPr/>
        <a:lstStyle/>
        <a:p>
          <a:endParaRPr lang="en-US"/>
        </a:p>
      </dgm:t>
    </dgm:pt>
    <dgm:pt modelId="{8A6DEF18-AE81-4F06-AB1F-F3CC153424DD}" type="sibTrans" cxnId="{75B15BC8-C03C-415A-9806-5BD586BB45BD}">
      <dgm:prSet/>
      <dgm:spPr/>
      <dgm:t>
        <a:bodyPr/>
        <a:lstStyle/>
        <a:p>
          <a:endParaRPr lang="en-US"/>
        </a:p>
      </dgm:t>
    </dgm:pt>
    <dgm:pt modelId="{B8E3CD02-AD89-463F-90CF-BB561D3B2E5F}">
      <dgm:prSet/>
      <dgm:spPr/>
      <dgm:t>
        <a:bodyPr/>
        <a:lstStyle/>
        <a:p>
          <a:r>
            <a:rPr lang="en-US"/>
            <a:t>Machine learning can be utilized to quickly develop efficient retrievals and provide gap-filling/near real time approach (does not replace physically based approaches needed to develop training data!) </a:t>
          </a:r>
        </a:p>
      </dgm:t>
    </dgm:pt>
    <dgm:pt modelId="{60414703-5511-4A69-BE47-E0A6AE94C673}" type="parTrans" cxnId="{E4EBAED1-CF63-4DCB-BFBC-7BC1283FF0E4}">
      <dgm:prSet/>
      <dgm:spPr/>
      <dgm:t>
        <a:bodyPr/>
        <a:lstStyle/>
        <a:p>
          <a:endParaRPr lang="en-US"/>
        </a:p>
      </dgm:t>
    </dgm:pt>
    <dgm:pt modelId="{F7371B73-C9DD-462E-B270-0BB2B158FB0C}" type="sibTrans" cxnId="{E4EBAED1-CF63-4DCB-BFBC-7BC1283FF0E4}">
      <dgm:prSet/>
      <dgm:spPr/>
      <dgm:t>
        <a:bodyPr/>
        <a:lstStyle/>
        <a:p>
          <a:endParaRPr lang="en-US"/>
        </a:p>
      </dgm:t>
    </dgm:pt>
    <dgm:pt modelId="{9BAA482F-CD5C-4356-8AE4-E33A112F37B8}">
      <dgm:prSet/>
      <dgm:spPr/>
      <dgm:t>
        <a:bodyPr/>
        <a:lstStyle/>
        <a:p>
          <a:r>
            <a:rPr lang="en-US" dirty="0"/>
            <a:t>Geostationary orbit will provide significant ocean color advances for North America and provide impactful real time monitoring capabilities</a:t>
          </a:r>
        </a:p>
      </dgm:t>
    </dgm:pt>
    <dgm:pt modelId="{DCF6271E-C8F5-4BBF-B7EC-0B06535E303F}" type="parTrans" cxnId="{07C40F0A-2F33-427C-BAE9-704F79838BA7}">
      <dgm:prSet/>
      <dgm:spPr/>
      <dgm:t>
        <a:bodyPr/>
        <a:lstStyle/>
        <a:p>
          <a:endParaRPr lang="en-US"/>
        </a:p>
      </dgm:t>
    </dgm:pt>
    <dgm:pt modelId="{82511142-23CE-48C5-B1D1-C8F81AFF3243}" type="sibTrans" cxnId="{07C40F0A-2F33-427C-BAE9-704F79838BA7}">
      <dgm:prSet/>
      <dgm:spPr/>
      <dgm:t>
        <a:bodyPr/>
        <a:lstStyle/>
        <a:p>
          <a:endParaRPr lang="en-US"/>
        </a:p>
      </dgm:t>
    </dgm:pt>
    <dgm:pt modelId="{E4EC9CEF-6D32-480D-A8ED-7747C5AE8123}" type="pres">
      <dgm:prSet presAssocID="{54E6164D-5D5E-4472-9D4D-CB7FC7E5D0D2}" presName="root" presStyleCnt="0">
        <dgm:presLayoutVars>
          <dgm:dir/>
          <dgm:resizeHandles val="exact"/>
        </dgm:presLayoutVars>
      </dgm:prSet>
      <dgm:spPr/>
    </dgm:pt>
    <dgm:pt modelId="{ECF96717-C5E5-4A0D-A7E1-5807BF676E38}" type="pres">
      <dgm:prSet presAssocID="{58658DDC-2FB4-4466-859A-EB659C93F2CC}" presName="compNode" presStyleCnt="0"/>
      <dgm:spPr/>
    </dgm:pt>
    <dgm:pt modelId="{AC491999-09E7-4B37-BD07-E8F5AEEC434C}" type="pres">
      <dgm:prSet presAssocID="{58658DDC-2FB4-4466-859A-EB659C93F2CC}" presName="bgRect" presStyleLbl="bgShp" presStyleIdx="0" presStyleCnt="3"/>
      <dgm:spPr/>
    </dgm:pt>
    <dgm:pt modelId="{361EED50-0FF6-4F32-AB69-0B4679F6B81A}" type="pres">
      <dgm:prSet presAssocID="{58658DDC-2FB4-4466-859A-EB659C93F2C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 scene"/>
        </a:ext>
      </dgm:extLst>
    </dgm:pt>
    <dgm:pt modelId="{BC92C22B-0CAE-4CC8-B7DB-D16D58ABAEF5}" type="pres">
      <dgm:prSet presAssocID="{58658DDC-2FB4-4466-859A-EB659C93F2CC}" presName="spaceRect" presStyleCnt="0"/>
      <dgm:spPr/>
    </dgm:pt>
    <dgm:pt modelId="{9697D62A-D36F-4747-A2FA-2687E374A64E}" type="pres">
      <dgm:prSet presAssocID="{58658DDC-2FB4-4466-859A-EB659C93F2CC}" presName="parTx" presStyleLbl="revTx" presStyleIdx="0" presStyleCnt="3">
        <dgm:presLayoutVars>
          <dgm:chMax val="0"/>
          <dgm:chPref val="0"/>
        </dgm:presLayoutVars>
      </dgm:prSet>
      <dgm:spPr/>
    </dgm:pt>
    <dgm:pt modelId="{64928103-18AD-41BE-B4F0-30A3844C332E}" type="pres">
      <dgm:prSet presAssocID="{8A6DEF18-AE81-4F06-AB1F-F3CC153424DD}" presName="sibTrans" presStyleCnt="0"/>
      <dgm:spPr/>
    </dgm:pt>
    <dgm:pt modelId="{D504F08E-5C81-4B0A-970A-B4EC9230FB3D}" type="pres">
      <dgm:prSet presAssocID="{B8E3CD02-AD89-463F-90CF-BB561D3B2E5F}" presName="compNode" presStyleCnt="0"/>
      <dgm:spPr/>
    </dgm:pt>
    <dgm:pt modelId="{79E56591-BF76-485C-91A8-80B814B7DDCF}" type="pres">
      <dgm:prSet presAssocID="{B8E3CD02-AD89-463F-90CF-BB561D3B2E5F}" presName="bgRect" presStyleLbl="bgShp" presStyleIdx="1" presStyleCnt="3"/>
      <dgm:spPr/>
    </dgm:pt>
    <dgm:pt modelId="{35EB2BC7-9CC7-4B0D-A8A9-2A14EC4DEEFC}" type="pres">
      <dgm:prSet presAssocID="{B8E3CD02-AD89-463F-90CF-BB561D3B2E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06A11936-EF08-41A0-A2B6-BE0CE60C8FF9}" type="pres">
      <dgm:prSet presAssocID="{B8E3CD02-AD89-463F-90CF-BB561D3B2E5F}" presName="spaceRect" presStyleCnt="0"/>
      <dgm:spPr/>
    </dgm:pt>
    <dgm:pt modelId="{CE223363-B7E1-45C9-8767-73D65C33B2A7}" type="pres">
      <dgm:prSet presAssocID="{B8E3CD02-AD89-463F-90CF-BB561D3B2E5F}" presName="parTx" presStyleLbl="revTx" presStyleIdx="1" presStyleCnt="3">
        <dgm:presLayoutVars>
          <dgm:chMax val="0"/>
          <dgm:chPref val="0"/>
        </dgm:presLayoutVars>
      </dgm:prSet>
      <dgm:spPr/>
    </dgm:pt>
    <dgm:pt modelId="{B17122E9-DB1F-412B-B3F0-1C9242EF925C}" type="pres">
      <dgm:prSet presAssocID="{F7371B73-C9DD-462E-B270-0BB2B158FB0C}" presName="sibTrans" presStyleCnt="0"/>
      <dgm:spPr/>
    </dgm:pt>
    <dgm:pt modelId="{53D7E800-D13D-4701-841F-CC3F27087B6B}" type="pres">
      <dgm:prSet presAssocID="{9BAA482F-CD5C-4356-8AE4-E33A112F37B8}" presName="compNode" presStyleCnt="0"/>
      <dgm:spPr/>
    </dgm:pt>
    <dgm:pt modelId="{CDB4D7E0-6CEF-4DF6-BF88-A7AB8F5C7A36}" type="pres">
      <dgm:prSet presAssocID="{9BAA482F-CD5C-4356-8AE4-E33A112F37B8}" presName="bgRect" presStyleLbl="bgShp" presStyleIdx="2" presStyleCnt="3"/>
      <dgm:spPr/>
    </dgm:pt>
    <dgm:pt modelId="{C74D12DC-B1C5-49E4-ADA2-9D32F962A4F8}" type="pres">
      <dgm:prSet presAssocID="{9BAA482F-CD5C-4356-8AE4-E33A112F37B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et"/>
        </a:ext>
      </dgm:extLst>
    </dgm:pt>
    <dgm:pt modelId="{7CD52388-214F-4AC8-9D08-899AA313FAF0}" type="pres">
      <dgm:prSet presAssocID="{9BAA482F-CD5C-4356-8AE4-E33A112F37B8}" presName="spaceRect" presStyleCnt="0"/>
      <dgm:spPr/>
    </dgm:pt>
    <dgm:pt modelId="{2759F76B-C34C-4253-AAF1-016BC808C10C}" type="pres">
      <dgm:prSet presAssocID="{9BAA482F-CD5C-4356-8AE4-E33A112F37B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7C40F0A-2F33-427C-BAE9-704F79838BA7}" srcId="{54E6164D-5D5E-4472-9D4D-CB7FC7E5D0D2}" destId="{9BAA482F-CD5C-4356-8AE4-E33A112F37B8}" srcOrd="2" destOrd="0" parTransId="{DCF6271E-C8F5-4BBF-B7EC-0B06535E303F}" sibTransId="{82511142-23CE-48C5-B1D1-C8F81AFF3243}"/>
    <dgm:cxn modelId="{558CEA32-1EF2-47FE-B972-448B65BD5D4E}" type="presOf" srcId="{58658DDC-2FB4-4466-859A-EB659C93F2CC}" destId="{9697D62A-D36F-4747-A2FA-2687E374A64E}" srcOrd="0" destOrd="0" presId="urn:microsoft.com/office/officeart/2018/2/layout/IconVerticalSolidList"/>
    <dgm:cxn modelId="{A4C1DB9E-A1A9-4C42-8DD9-9C768DB22ABD}" type="presOf" srcId="{54E6164D-5D5E-4472-9D4D-CB7FC7E5D0D2}" destId="{E4EC9CEF-6D32-480D-A8ED-7747C5AE8123}" srcOrd="0" destOrd="0" presId="urn:microsoft.com/office/officeart/2018/2/layout/IconVerticalSolidList"/>
    <dgm:cxn modelId="{75B15BC8-C03C-415A-9806-5BD586BB45BD}" srcId="{54E6164D-5D5E-4472-9D4D-CB7FC7E5D0D2}" destId="{58658DDC-2FB4-4466-859A-EB659C93F2CC}" srcOrd="0" destOrd="0" parTransId="{72635314-38B0-4F33-B53F-37DD4D46446B}" sibTransId="{8A6DEF18-AE81-4F06-AB1F-F3CC153424DD}"/>
    <dgm:cxn modelId="{DF1F8DD1-87A4-4AC0-97C1-72D2A77890A7}" type="presOf" srcId="{9BAA482F-CD5C-4356-8AE4-E33A112F37B8}" destId="{2759F76B-C34C-4253-AAF1-016BC808C10C}" srcOrd="0" destOrd="0" presId="urn:microsoft.com/office/officeart/2018/2/layout/IconVerticalSolidList"/>
    <dgm:cxn modelId="{E4EBAED1-CF63-4DCB-BFBC-7BC1283FF0E4}" srcId="{54E6164D-5D5E-4472-9D4D-CB7FC7E5D0D2}" destId="{B8E3CD02-AD89-463F-90CF-BB561D3B2E5F}" srcOrd="1" destOrd="0" parTransId="{60414703-5511-4A69-BE47-E0A6AE94C673}" sibTransId="{F7371B73-C9DD-462E-B270-0BB2B158FB0C}"/>
    <dgm:cxn modelId="{490DDDF4-EDA4-4395-AB1F-D5BFD5F1AD5C}" type="presOf" srcId="{B8E3CD02-AD89-463F-90CF-BB561D3B2E5F}" destId="{CE223363-B7E1-45C9-8767-73D65C33B2A7}" srcOrd="0" destOrd="0" presId="urn:microsoft.com/office/officeart/2018/2/layout/IconVerticalSolidList"/>
    <dgm:cxn modelId="{2124BFE8-0EDD-4BC0-B480-AC9E620B9663}" type="presParOf" srcId="{E4EC9CEF-6D32-480D-A8ED-7747C5AE8123}" destId="{ECF96717-C5E5-4A0D-A7E1-5807BF676E38}" srcOrd="0" destOrd="0" presId="urn:microsoft.com/office/officeart/2018/2/layout/IconVerticalSolidList"/>
    <dgm:cxn modelId="{D5DA5D4E-FC9E-464E-BEF1-67315C6DB6EE}" type="presParOf" srcId="{ECF96717-C5E5-4A0D-A7E1-5807BF676E38}" destId="{AC491999-09E7-4B37-BD07-E8F5AEEC434C}" srcOrd="0" destOrd="0" presId="urn:microsoft.com/office/officeart/2018/2/layout/IconVerticalSolidList"/>
    <dgm:cxn modelId="{F4E53C27-BEBA-4FC0-82C9-3CA5AF14B55C}" type="presParOf" srcId="{ECF96717-C5E5-4A0D-A7E1-5807BF676E38}" destId="{361EED50-0FF6-4F32-AB69-0B4679F6B81A}" srcOrd="1" destOrd="0" presId="urn:microsoft.com/office/officeart/2018/2/layout/IconVerticalSolidList"/>
    <dgm:cxn modelId="{ED70520A-B3DA-42A7-B49C-460B694F0E67}" type="presParOf" srcId="{ECF96717-C5E5-4A0D-A7E1-5807BF676E38}" destId="{BC92C22B-0CAE-4CC8-B7DB-D16D58ABAEF5}" srcOrd="2" destOrd="0" presId="urn:microsoft.com/office/officeart/2018/2/layout/IconVerticalSolidList"/>
    <dgm:cxn modelId="{C7CBAEA5-5760-4418-8480-77CCEDF52097}" type="presParOf" srcId="{ECF96717-C5E5-4A0D-A7E1-5807BF676E38}" destId="{9697D62A-D36F-4747-A2FA-2687E374A64E}" srcOrd="3" destOrd="0" presId="urn:microsoft.com/office/officeart/2018/2/layout/IconVerticalSolidList"/>
    <dgm:cxn modelId="{D1584330-AF5C-4902-B404-87BB9B408D54}" type="presParOf" srcId="{E4EC9CEF-6D32-480D-A8ED-7747C5AE8123}" destId="{64928103-18AD-41BE-B4F0-30A3844C332E}" srcOrd="1" destOrd="0" presId="urn:microsoft.com/office/officeart/2018/2/layout/IconVerticalSolidList"/>
    <dgm:cxn modelId="{6837CEA4-684B-45BE-8848-4C7C2001BBCA}" type="presParOf" srcId="{E4EC9CEF-6D32-480D-A8ED-7747C5AE8123}" destId="{D504F08E-5C81-4B0A-970A-B4EC9230FB3D}" srcOrd="2" destOrd="0" presId="urn:microsoft.com/office/officeart/2018/2/layout/IconVerticalSolidList"/>
    <dgm:cxn modelId="{B9154BBB-4616-450B-A678-482C192BA9CB}" type="presParOf" srcId="{D504F08E-5C81-4B0A-970A-B4EC9230FB3D}" destId="{79E56591-BF76-485C-91A8-80B814B7DDCF}" srcOrd="0" destOrd="0" presId="urn:microsoft.com/office/officeart/2018/2/layout/IconVerticalSolidList"/>
    <dgm:cxn modelId="{5F1E06C5-09B3-41B5-B614-3D374F77D1DE}" type="presParOf" srcId="{D504F08E-5C81-4B0A-970A-B4EC9230FB3D}" destId="{35EB2BC7-9CC7-4B0D-A8A9-2A14EC4DEEFC}" srcOrd="1" destOrd="0" presId="urn:microsoft.com/office/officeart/2018/2/layout/IconVerticalSolidList"/>
    <dgm:cxn modelId="{31D13793-3334-4E7B-B0E1-ABBA1D73C3D4}" type="presParOf" srcId="{D504F08E-5C81-4B0A-970A-B4EC9230FB3D}" destId="{06A11936-EF08-41A0-A2B6-BE0CE60C8FF9}" srcOrd="2" destOrd="0" presId="urn:microsoft.com/office/officeart/2018/2/layout/IconVerticalSolidList"/>
    <dgm:cxn modelId="{7CCB7E3B-88A3-4367-8623-11917E9CA2A5}" type="presParOf" srcId="{D504F08E-5C81-4B0A-970A-B4EC9230FB3D}" destId="{CE223363-B7E1-45C9-8767-73D65C33B2A7}" srcOrd="3" destOrd="0" presId="urn:microsoft.com/office/officeart/2018/2/layout/IconVerticalSolidList"/>
    <dgm:cxn modelId="{05821B8C-05E2-45FB-9FA0-86E1B836C6E2}" type="presParOf" srcId="{E4EC9CEF-6D32-480D-A8ED-7747C5AE8123}" destId="{B17122E9-DB1F-412B-B3F0-1C9242EF925C}" srcOrd="3" destOrd="0" presId="urn:microsoft.com/office/officeart/2018/2/layout/IconVerticalSolidList"/>
    <dgm:cxn modelId="{455FF151-0C57-4DF8-BAE7-E72F4B3E0FBC}" type="presParOf" srcId="{E4EC9CEF-6D32-480D-A8ED-7747C5AE8123}" destId="{53D7E800-D13D-4701-841F-CC3F27087B6B}" srcOrd="4" destOrd="0" presId="urn:microsoft.com/office/officeart/2018/2/layout/IconVerticalSolidList"/>
    <dgm:cxn modelId="{C7752CFE-D9AE-4C26-84F2-DAEE0E45CB29}" type="presParOf" srcId="{53D7E800-D13D-4701-841F-CC3F27087B6B}" destId="{CDB4D7E0-6CEF-4DF6-BF88-A7AB8F5C7A36}" srcOrd="0" destOrd="0" presId="urn:microsoft.com/office/officeart/2018/2/layout/IconVerticalSolidList"/>
    <dgm:cxn modelId="{D4E9A9D7-5977-4FE6-83C7-C7B198898F20}" type="presParOf" srcId="{53D7E800-D13D-4701-841F-CC3F27087B6B}" destId="{C74D12DC-B1C5-49E4-ADA2-9D32F962A4F8}" srcOrd="1" destOrd="0" presId="urn:microsoft.com/office/officeart/2018/2/layout/IconVerticalSolidList"/>
    <dgm:cxn modelId="{7D55F2A0-F23F-4905-B06E-D4EF913B14D4}" type="presParOf" srcId="{53D7E800-D13D-4701-841F-CC3F27087B6B}" destId="{7CD52388-214F-4AC8-9D08-899AA313FAF0}" srcOrd="2" destOrd="0" presId="urn:microsoft.com/office/officeart/2018/2/layout/IconVerticalSolidList"/>
    <dgm:cxn modelId="{006E68B4-8461-4C60-B355-6247BB5378B4}" type="presParOf" srcId="{53D7E800-D13D-4701-841F-CC3F27087B6B}" destId="{2759F76B-C34C-4253-AAF1-016BC808C10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91999-09E7-4B37-BD07-E8F5AEEC434C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EED50-0FF6-4F32-AB69-0B4679F6B81A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7D62A-D36F-4747-A2FA-2687E374A64E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TEMPO provides a great opportunity to explore some of the future possibilities from GLIMR/</a:t>
          </a:r>
          <a:r>
            <a:rPr lang="en-US" sz="2300" kern="1200" dirty="0" err="1"/>
            <a:t>GeoXO</a:t>
          </a:r>
          <a:r>
            <a:rPr lang="en-US" sz="2300" kern="1200" dirty="0"/>
            <a:t> OCX </a:t>
          </a:r>
        </a:p>
      </dsp:txBody>
      <dsp:txXfrm>
        <a:off x="1437631" y="531"/>
        <a:ext cx="9077968" cy="1244702"/>
      </dsp:txXfrm>
    </dsp:sp>
    <dsp:sp modelId="{79E56591-BF76-485C-91A8-80B814B7DDCF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B2BC7-9CC7-4B0D-A8A9-2A14EC4DEEFC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23363-B7E1-45C9-8767-73D65C33B2A7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Machine learning can be utilized to quickly develop efficient retrievals and provide gap-filling/near real time approach (does not replace physically based approaches needed to develop training data!) </a:t>
          </a:r>
        </a:p>
      </dsp:txBody>
      <dsp:txXfrm>
        <a:off x="1437631" y="1556410"/>
        <a:ext cx="9077968" cy="1244702"/>
      </dsp:txXfrm>
    </dsp:sp>
    <dsp:sp modelId="{CDB4D7E0-6CEF-4DF6-BF88-A7AB8F5C7A36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D12DC-B1C5-49E4-ADA2-9D32F962A4F8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9F76B-C34C-4253-AAF1-016BC808C10C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Geostationary orbit will provide significant ocean color advances for North America and provide impactful real time monitoring capabilities</a:t>
          </a:r>
        </a:p>
      </dsp:txBody>
      <dsp:txXfrm>
        <a:off x="1437631" y="3112289"/>
        <a:ext cx="9077968" cy="1244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74860-85B9-A740-AB90-9CDCFD577BC3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09E54-F8FD-6645-991B-8B2D08572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5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09E54-F8FD-6645-991B-8B2D085728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5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09E54-F8FD-6645-991B-8B2D085728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09E54-F8FD-6645-991B-8B2D085728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92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AA18-0E50-7229-4E70-DBCCD67BC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3D0A6-9ABE-169A-C9E9-B37A14056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7D344-D9BC-9479-B5FC-76D72698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74A8D-1523-6B5F-5E15-5270D4C4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CABAF-84C3-6A48-226E-E82C3AFB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3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FAA83-E69C-7055-996F-B11A83B6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219A2-576A-D127-5340-08328B1CC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B9C62-B985-C2A5-4A9D-26D90D62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0BD81-9AE6-EEEC-F71B-C85CE4DD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142F-DA1F-5772-3D6C-BC9B09E7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4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2FA75-7273-8E14-8F6A-1355222CCF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2A730-E800-5105-9554-BFC18A688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7CC88-55FA-5A5D-6D34-50C16E3B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3811-337B-9D1E-D070-59B795C3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6B9E6-3753-EC6D-E6D3-038488F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4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CDF4-DBE9-40AC-F1A3-9F7C65CA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68477-ECCB-AD1B-7F72-8F09C5F15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95E2E-E448-41FD-47F7-9C9D07F4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D5430-56AD-D788-FEF8-919B20037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9B72E-427E-C592-F6F4-B71E4E660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4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6C91-0C5A-852E-D819-9360B561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F96F9-02F1-E62E-FD9C-5EC45FA4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D3B1B-1837-FACE-A99D-F97705E2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44EC0-1654-3B95-8047-859A5C3E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DA0DC-EB07-D226-726D-5B4BA4A1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0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656A-88AA-91B6-55C0-4E1A5238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9536-EB66-42DA-8CE7-FE0D9622E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34FA4-C998-404B-3B05-FCA57B846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CB835-9F02-505F-FD4C-DB838ACD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66889-C2C4-79FE-86BC-A3A38C1C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87323-4693-1E87-3969-4898F695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7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E5EE-97AC-6934-4FE9-6B182F6D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5EA66-A50F-FB78-EB43-66315220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AFABF-9AFE-BEFD-F1B8-EBC8BDA94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8A8D1-5061-27DB-CA93-664B2E3B9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1FBE37-A116-F65F-07B4-E8A72B2B3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0275A-FC67-5414-D230-2F5F1CDE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DF60B4-3D6A-B40C-C8D9-98726BD3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3823C-BD72-D605-5A23-C5366AEC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2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5988-B854-C466-36D7-55802772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138552-C2A6-3571-897F-D0983602A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E8691-4590-EB87-28EF-68B9D974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E89D6-4081-E301-60C4-324E6A3A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7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C0B4F-2503-EC1A-EB63-AFF4F9DB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D01E-BE96-6116-41EB-7FA88791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507F3-2317-BCE9-D480-E9093B58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6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386E-DC48-3AE0-9FDD-E5C11989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0BC4-777F-B4DE-F247-FB3D8E8C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538F3-E4B4-3C04-4F3B-C938773F6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3AE7A-DF1F-F959-6219-C2FC10FF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77BFB-5CDF-185A-4BE7-EB35D1E5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FE899-36C5-F8EF-AE4F-EDC71381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A097-881D-65B9-C4CC-593E81B9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0D97D-9041-AB3E-91C8-2AB262FBD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944CD-9B68-E9F3-FEB9-9730735E5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D0529-6BE5-7197-2601-376B03DD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0AD9D-9036-3125-5FFC-94047793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1100B-D264-E611-4063-00A3B7B6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3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C7523-3F98-A5D3-93EB-0E13B70E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B267F-3D85-D4CF-8D60-6BCB642BD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DC3C-8E7F-2AF0-E5A2-58E901AB5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66BA54-EA10-4A4F-9007-2BBA6D948BCA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77E93-4A4C-B81A-8E4F-3F80152D6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0F4E9-1538-2E7A-3F17-AA70F76E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9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zachary.fasnacht@ssaihq.com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sdis.noaa.gov/s3/2024-07/2024_OCX-Fact-Sheet.pdf" TargetMode="External"/><Relationship Id="rId2" Type="http://schemas.openxmlformats.org/officeDocument/2006/relationships/hyperlink" Target="https://www.fisheries.noaa.gov/national/sustainable-fisheries/status-stocks-202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D8BAB-2789-33EA-09DB-6FFA0C28B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958" y="942977"/>
            <a:ext cx="4644364" cy="3163224"/>
          </a:xfrm>
        </p:spPr>
        <p:txBody>
          <a:bodyPr anchor="t">
            <a:normAutofit/>
          </a:bodyPr>
          <a:lstStyle/>
          <a:p>
            <a:pPr algn="l"/>
            <a:r>
              <a:rPr lang="en-US" sz="3700" dirty="0">
                <a:latin typeface="Baghdad" pitchFamily="2" charset="-78"/>
                <a:cs typeface="Baghdad" pitchFamily="2" charset="-78"/>
              </a:rPr>
              <a:t>Harnessing Machine Learning to Explore the Potential of Ocean Color Measurements from TEMPO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B6EC-0CFD-A12F-EA5C-1F3C60AB3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245" y="3925321"/>
            <a:ext cx="4343548" cy="1192815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en-US" sz="1500" dirty="0"/>
              <a:t>Zachary Fasnacht (</a:t>
            </a:r>
            <a:r>
              <a:rPr lang="en-US" sz="1500" dirty="0">
                <a:hlinkClick r:id="rId3"/>
              </a:rPr>
              <a:t>zachary.fasnacht@ssaihq.com</a:t>
            </a:r>
            <a:r>
              <a:rPr lang="en-US" sz="1500" dirty="0"/>
              <a:t>)</a:t>
            </a:r>
          </a:p>
          <a:p>
            <a:pPr algn="l"/>
            <a:r>
              <a:rPr lang="en-US" sz="1500" dirty="0"/>
              <a:t>Joanna Joiner, Matthew </a:t>
            </a:r>
            <a:r>
              <a:rPr lang="en-US" sz="1500" dirty="0" err="1"/>
              <a:t>Bandel</a:t>
            </a:r>
            <a:r>
              <a:rPr lang="en-US" sz="1500" dirty="0"/>
              <a:t>, </a:t>
            </a:r>
            <a:r>
              <a:rPr lang="en-US" sz="1500" dirty="0" err="1"/>
              <a:t>Nickolay</a:t>
            </a:r>
            <a:r>
              <a:rPr lang="en-US" sz="1500" dirty="0"/>
              <a:t> Krotkov, Alexander </a:t>
            </a:r>
            <a:r>
              <a:rPr lang="en-US" sz="1500" dirty="0" err="1"/>
              <a:t>Vasilkov</a:t>
            </a:r>
            <a:r>
              <a:rPr lang="en-US" sz="1500" dirty="0"/>
              <a:t>, Amir Ibrahim, Andrew </a:t>
            </a:r>
            <a:r>
              <a:rPr lang="en-US" sz="1500" dirty="0" err="1"/>
              <a:t>Heidinger</a:t>
            </a:r>
            <a:r>
              <a:rPr lang="en-US" sz="1500" dirty="0"/>
              <a:t>, Michael Himes, Xiong Liu, </a:t>
            </a:r>
            <a:r>
              <a:rPr lang="en-US" sz="1500" dirty="0" err="1"/>
              <a:t>Heesung</a:t>
            </a:r>
            <a:r>
              <a:rPr lang="en-US" sz="1500" dirty="0"/>
              <a:t> Chong, Jim Carr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nasa logo png, nasa icon transparent png 27127482 PNG">
            <a:extLst>
              <a:ext uri="{FF2B5EF4-FFF2-40B4-BE49-F238E27FC236}">
                <a16:creationId xmlns:a16="http://schemas.microsoft.com/office/drawing/2014/main" id="{A4F03196-FD53-AC65-53BF-F969C5FF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256" y="5397481"/>
            <a:ext cx="1797916" cy="17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cience Systems and Applications, Inc. (SSAI) Profile">
            <a:extLst>
              <a:ext uri="{FF2B5EF4-FFF2-40B4-BE49-F238E27FC236}">
                <a16:creationId xmlns:a16="http://schemas.microsoft.com/office/drawing/2014/main" id="{0A7A2815-CA44-BE8C-9B69-64D4A0FFF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802" y="5819785"/>
            <a:ext cx="1089742" cy="9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bout the NOAA emblem and logo | National Oceanic and Atmospheric  Administration">
            <a:extLst>
              <a:ext uri="{FF2B5EF4-FFF2-40B4-BE49-F238E27FC236}">
                <a16:creationId xmlns:a16="http://schemas.microsoft.com/office/drawing/2014/main" id="{13AAF944-C553-2692-7427-4AE871DF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287" y="5794542"/>
            <a:ext cx="972133" cy="9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TEMPO – Tropospheric Emissions: Monitoring of Pollution">
            <a:extLst>
              <a:ext uri="{FF2B5EF4-FFF2-40B4-BE49-F238E27FC236}">
                <a16:creationId xmlns:a16="http://schemas.microsoft.com/office/drawing/2014/main" id="{552D3E03-DE1A-4145-6F36-9DCEE755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493" y="5749305"/>
            <a:ext cx="1071631" cy="10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A768C4A7-93A8-5F12-59E6-8F5C7A7A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402" y="5770757"/>
            <a:ext cx="1019702" cy="10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arth System Digital Twins - NASA Earth Science and Technology Office">
            <a:extLst>
              <a:ext uri="{FF2B5EF4-FFF2-40B4-BE49-F238E27FC236}">
                <a16:creationId xmlns:a16="http://schemas.microsoft.com/office/drawing/2014/main" id="{63130B3C-47E5-D3CB-C3DD-1FF985CD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523" y="6135234"/>
            <a:ext cx="1718267" cy="4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579FC1-813C-9C70-282C-3927E4B33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1" r="30459"/>
          <a:stretch/>
        </p:blipFill>
        <p:spPr>
          <a:xfrm>
            <a:off x="6090523" y="1437756"/>
            <a:ext cx="4068664" cy="38848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63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63A49-0D9A-483C-F3C0-F44BF6C3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Take Home Messages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5D38C6-6242-B0EA-541A-03058CC71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57260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992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2986-28CA-7515-3C12-494A0734B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A71A7B-2ECE-A04B-08DE-7958A52E8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Figueredo, N., Bentley, S. J., </a:t>
            </a:r>
            <a:r>
              <a:rPr lang="en-US" sz="18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Chaytor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J. D., Xu, K., Jafari, N., Georgiou, I. Y., </a:t>
            </a:r>
            <a:r>
              <a:rPr lang="en-US" sz="18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Damour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M., Duxbury, J., </a:t>
            </a:r>
            <a:r>
              <a:rPr lang="en-US" sz="18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Obelcz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J., and Maloney, J. (2024). Sedimentary Processes and Instability on the Mississippi River Delta Front near the Shipwreck of the SS Virginia. </a:t>
            </a:r>
            <a:r>
              <a:rPr lang="en-US" sz="1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(3), 421.</a:t>
            </a:r>
          </a:p>
          <a:p>
            <a:r>
              <a:rPr lang="en-US" sz="1800" kern="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 of Sustainable Fisheries: NOAA Fisheries, Status of Stocks 2023, NOAA, May 6, 2024, </a:t>
            </a:r>
            <a:r>
              <a:rPr lang="en-US" sz="1800" kern="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https://www.fisheries.noaa.gov/national/sustainable-fisheries/status-stocks-2023</a:t>
            </a:r>
            <a:r>
              <a:rPr lang="en-US" sz="1800" kern="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kern="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Olson, K. R., &amp;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Suski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 D. (2021). Mississippi River Delta: Land subsidence and coastal erosion. </a:t>
            </a:r>
            <a:r>
              <a:rPr lang="en-US" sz="1800" i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 Journal of Soil Science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i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139-163.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GeoXO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Ocean Color Instrument (OCX) Fact Sheet, National Environment Satellite, Data, and Information Service, July 2024,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https://www.nesdis.noaa.gov/s3/2024-07/2024_OCX-Fact-Sheet.pdf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Xu, Yi, Travis Miles, and Oscar Schofield. "Physical processes controlling chlorophyll-a variability on the Mid-Atlantic Bight along northeast United States." </a:t>
            </a:r>
            <a:r>
              <a:rPr lang="en-US" sz="1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Journal of Marine Systems,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212, 2020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154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5" name="Rectangle 208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82240-2391-B4FB-5BBA-C11A0273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6" y="-370666"/>
            <a:ext cx="5825067" cy="190686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Why Geostationary Ocean Color?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1EF7-DD45-C113-A120-7496EE7E5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23" y="1784507"/>
            <a:ext cx="6016978" cy="4753687"/>
          </a:xfrm>
        </p:spPr>
        <p:txBody>
          <a:bodyPr>
            <a:noAutofit/>
          </a:bodyPr>
          <a:lstStyle/>
          <a:p>
            <a:r>
              <a:rPr lang="en-US" sz="1700" dirty="0"/>
              <a:t>U.S. fisheries contributed $321 billion to economy in 2023 (NOAA fisheries)</a:t>
            </a:r>
          </a:p>
          <a:p>
            <a:r>
              <a:rPr lang="en-US" sz="1700" dirty="0"/>
              <a:t>Health impacts from harmful algae blooms (HABs) are estimated to cost around $1 billion annually </a:t>
            </a:r>
          </a:p>
          <a:p>
            <a:r>
              <a:rPr lang="en-US" sz="1700" dirty="0"/>
              <a:t>Ocean color (OC) retrievals from polar orbiting satellites have numerous gaps caused by clouds &amp; aerosols, significantly hindering operational monitoring of events like HABs as well short-term modeling of fisheries</a:t>
            </a:r>
          </a:p>
          <a:p>
            <a:r>
              <a:rPr lang="en-US" sz="1700" dirty="0"/>
              <a:t>KIOST launched first Geostationary Ocean Color Instrument (GOCI) in 2010 to measure the coastal waters of NE Asia, follow on GOCI-II launched in 2020 </a:t>
            </a:r>
          </a:p>
          <a:p>
            <a:pPr lvl="1"/>
            <a:r>
              <a:rPr lang="en-US" sz="1700" dirty="0"/>
              <a:t>GOCI and GOCI-II have been shown to improve short-term monitoring of events such as HABs </a:t>
            </a:r>
          </a:p>
          <a:p>
            <a:r>
              <a:rPr lang="en-US" sz="1700" dirty="0"/>
              <a:t>Two future North America Geostationary OC instruments:</a:t>
            </a:r>
          </a:p>
          <a:p>
            <a:pPr lvl="1"/>
            <a:r>
              <a:rPr lang="en-US" sz="1700" dirty="0"/>
              <a:t>Geostationary Littoral Imaging and Monitoring Radiometer (GLIMR) in 2026-2027 </a:t>
            </a:r>
          </a:p>
          <a:p>
            <a:pPr lvl="1"/>
            <a:r>
              <a:rPr lang="en-US" sz="1700" dirty="0"/>
              <a:t>Geostationary Extended Observations Ocean Color Instrument (</a:t>
            </a:r>
            <a:r>
              <a:rPr lang="en-US" sz="1700" dirty="0" err="1"/>
              <a:t>GeoXO</a:t>
            </a:r>
            <a:r>
              <a:rPr lang="en-US" sz="1700" dirty="0"/>
              <a:t> OCX) launching in mid 2030’s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834A38-1ABC-E848-4B90-9EAD26AA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9" y="1485569"/>
            <a:ext cx="4737100" cy="381000"/>
          </a:xfrm>
          <a:prstGeom prst="rect">
            <a:avLst/>
          </a:prstGeom>
        </p:spPr>
      </p:pic>
      <p:pic>
        <p:nvPicPr>
          <p:cNvPr id="12" name="Picture 2" descr="Fishermen with raincoats and hats unload a halibut catch from a fishing vessel.">
            <a:extLst>
              <a:ext uri="{FF2B5EF4-FFF2-40B4-BE49-F238E27FC236}">
                <a16:creationId xmlns:a16="http://schemas.microsoft.com/office/drawing/2014/main" id="{08E25C40-5F19-A11B-629A-4CE5BBB4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655733" y="3456432"/>
            <a:ext cx="653626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ow Does River Outflow Impact Coastal Sea Level?">
            <a:extLst>
              <a:ext uri="{FF2B5EF4-FFF2-40B4-BE49-F238E27FC236}">
                <a16:creationId xmlns:a16="http://schemas.microsoft.com/office/drawing/2014/main" id="{192B5E9A-3F94-C877-859F-B2172BDF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1777" y="10"/>
            <a:ext cx="3330223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armful Algal Blooms (HABs) - Spot It - Avoid it - Report It! | Save The  Great South Bay">
            <a:extLst>
              <a:ext uri="{FF2B5EF4-FFF2-40B4-BE49-F238E27FC236}">
                <a16:creationId xmlns:a16="http://schemas.microsoft.com/office/drawing/2014/main" id="{7E9A1D00-153A-1F9A-1DE2-A63CA37E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1956" y="10"/>
            <a:ext cx="3903492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5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1EF7-DD45-C113-A120-7496EE7E5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" y="2036064"/>
            <a:ext cx="4217788" cy="4821936"/>
          </a:xfrm>
        </p:spPr>
        <p:txBody>
          <a:bodyPr anchor="t">
            <a:normAutofit fontScale="92500"/>
          </a:bodyPr>
          <a:lstStyle/>
          <a:p>
            <a:r>
              <a:rPr lang="en-US" sz="2200" dirty="0"/>
              <a:t>Since OC Geo sensors in N. America are years away, TEMPO provides an opportunity to prepare for those instruments </a:t>
            </a:r>
          </a:p>
          <a:p>
            <a:r>
              <a:rPr lang="en-US" sz="2200" dirty="0"/>
              <a:t>While spatially coarser than typical OC instruments, TEMPO’s spectral range and resolution make it a good proxy to explore Geostationary Ocean Color </a:t>
            </a:r>
          </a:p>
          <a:p>
            <a:r>
              <a:rPr lang="en-US" sz="2200" dirty="0"/>
              <a:t>We developed initial GEMS ocean color retrievals, but here we focus on TEMPO since it has the additional green/red wavelengths which are important in coastal ecosystems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72304E-D8F6-7AAE-25C1-78798DFC2BB5}"/>
              </a:ext>
            </a:extLst>
          </p:cNvPr>
          <p:cNvSpPr txBox="1"/>
          <p:nvPr/>
        </p:nvSpPr>
        <p:spPr>
          <a:xfrm>
            <a:off x="5601606" y="6488668"/>
            <a:ext cx="659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*PACE OCI also has 7 band measurements further in to NIR/SWIR</a:t>
            </a:r>
          </a:p>
        </p:txBody>
      </p:sp>
      <p:graphicFrame>
        <p:nvGraphicFramePr>
          <p:cNvPr id="4" name="Table 84">
            <a:extLst>
              <a:ext uri="{FF2B5EF4-FFF2-40B4-BE49-F238E27FC236}">
                <a16:creationId xmlns:a16="http://schemas.microsoft.com/office/drawing/2014/main" id="{0EFD8DB7-087F-2806-C3D0-AEC69F476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4977"/>
              </p:ext>
            </p:extLst>
          </p:nvPr>
        </p:nvGraphicFramePr>
        <p:xfrm>
          <a:off x="5749152" y="1604734"/>
          <a:ext cx="6128319" cy="4114800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1673052">
                  <a:extLst>
                    <a:ext uri="{9D8B030D-6E8A-4147-A177-3AD203B41FA5}">
                      <a16:colId xmlns:a16="http://schemas.microsoft.com/office/drawing/2014/main" val="3098986443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2819938081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892323622"/>
                    </a:ext>
                  </a:extLst>
                </a:gridCol>
                <a:gridCol w="1838526">
                  <a:extLst>
                    <a:ext uri="{9D8B030D-6E8A-4147-A177-3AD203B41FA5}">
                      <a16:colId xmlns:a16="http://schemas.microsoft.com/office/drawing/2014/main" val="133655725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0.6nm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10-50nm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5nm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Sub-nanometer in UV to 20nm in NIR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562080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0.2nm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Multi-band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2.5nm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5-15nm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95521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290-490nm</a:t>
                      </a:r>
                    </a:p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540-740nm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400nm-14.385um 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340- </a:t>
                      </a:r>
                    </a:p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890nm*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340-1040nm 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9561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   2x4.75km</a:t>
                      </a:r>
                      <a:r>
                        <a:rPr lang="en-US" sz="1600" b="0" cap="none" spc="0" baseline="3000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2 </a:t>
                      </a:r>
                      <a:r>
                        <a:rPr lang="en-US" sz="1600" b="0" cap="none" spc="0" baseline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at center</a:t>
                      </a:r>
                      <a:endParaRPr lang="en-US" sz="1600" b="0" cap="none" spc="0" baseline="30000" dirty="0">
                        <a:solidFill>
                          <a:schemeClr val="tx1"/>
                        </a:solidFill>
                        <a:latin typeface="Avenir Next LT Pro" panose="020B0504020202020204" pitchFamily="34" charset="77"/>
                      </a:endParaRP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0.25-1km IFOV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1km IFOV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300m-500m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026741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cap="none" spc="0" baseline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Hourly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 per day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 per day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Every 2-3 Hours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1548808"/>
                  </a:ext>
                </a:extLst>
              </a:tr>
            </a:tbl>
          </a:graphicData>
        </a:graphic>
      </p:graphicFrame>
      <p:sp>
        <p:nvSpPr>
          <p:cNvPr id="6" name="Pentagon 5">
            <a:extLst>
              <a:ext uri="{FF2B5EF4-FFF2-40B4-BE49-F238E27FC236}">
                <a16:creationId xmlns:a16="http://schemas.microsoft.com/office/drawing/2014/main" id="{723F29BA-2C94-0516-1BF0-46E8DB43E994}"/>
              </a:ext>
            </a:extLst>
          </p:cNvPr>
          <p:cNvSpPr/>
          <p:nvPr/>
        </p:nvSpPr>
        <p:spPr>
          <a:xfrm>
            <a:off x="4351900" y="1658333"/>
            <a:ext cx="1625491" cy="67665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Spectral Resolution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1F6D7BE3-D1DA-5B59-BE30-9A07D0F26D78}"/>
              </a:ext>
            </a:extLst>
          </p:cNvPr>
          <p:cNvSpPr/>
          <p:nvPr/>
        </p:nvSpPr>
        <p:spPr>
          <a:xfrm>
            <a:off x="4351900" y="2474129"/>
            <a:ext cx="1625491" cy="67353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Spectral Sampling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9FC8A905-D9BB-1290-758D-F007AE458EA4}"/>
              </a:ext>
            </a:extLst>
          </p:cNvPr>
          <p:cNvSpPr/>
          <p:nvPr/>
        </p:nvSpPr>
        <p:spPr>
          <a:xfrm>
            <a:off x="4351900" y="3333709"/>
            <a:ext cx="1625492" cy="67353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Spectral Range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2E5DC982-756F-1A3A-529D-295031BBE121}"/>
              </a:ext>
            </a:extLst>
          </p:cNvPr>
          <p:cNvSpPr/>
          <p:nvPr/>
        </p:nvSpPr>
        <p:spPr>
          <a:xfrm>
            <a:off x="4351900" y="4146384"/>
            <a:ext cx="1635394" cy="67353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Spatial Resolution</a:t>
            </a: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270B216-BD4E-FE55-85C7-72FA26C797BF}"/>
              </a:ext>
            </a:extLst>
          </p:cNvPr>
          <p:cNvSpPr/>
          <p:nvPr/>
        </p:nvSpPr>
        <p:spPr>
          <a:xfrm>
            <a:off x="4351900" y="4965393"/>
            <a:ext cx="1642825" cy="67353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Revisit Time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BF634EEC-D733-9347-1755-50163CE2E9FA}"/>
              </a:ext>
            </a:extLst>
          </p:cNvPr>
          <p:cNvSpPr/>
          <p:nvPr/>
        </p:nvSpPr>
        <p:spPr>
          <a:xfrm rot="5400000">
            <a:off x="10632756" y="534708"/>
            <a:ext cx="654481" cy="1834946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GLIMR/OCX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B9171CAF-1A25-202A-6D71-A876B69F0F81}"/>
              </a:ext>
            </a:extLst>
          </p:cNvPr>
          <p:cNvSpPr/>
          <p:nvPr/>
        </p:nvSpPr>
        <p:spPr>
          <a:xfrm rot="5400000">
            <a:off x="9108859" y="845757"/>
            <a:ext cx="654481" cy="1212850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PACE/OCI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5393F72-0EE8-57E0-F209-07D2556CE404}"/>
              </a:ext>
            </a:extLst>
          </p:cNvPr>
          <p:cNvSpPr/>
          <p:nvPr/>
        </p:nvSpPr>
        <p:spPr>
          <a:xfrm rot="5400000">
            <a:off x="7799171" y="748918"/>
            <a:ext cx="654481" cy="1406526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MODIS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084EC16C-2951-F6D8-0F90-BE0F19105EA2}"/>
              </a:ext>
            </a:extLst>
          </p:cNvPr>
          <p:cNvSpPr/>
          <p:nvPr/>
        </p:nvSpPr>
        <p:spPr>
          <a:xfrm rot="5400000">
            <a:off x="6258908" y="615180"/>
            <a:ext cx="654481" cy="1674001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TEMPO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E815196-308C-1A87-DA6B-9CF0E022A8B0}"/>
              </a:ext>
            </a:extLst>
          </p:cNvPr>
          <p:cNvSpPr txBox="1">
            <a:spLocks/>
          </p:cNvSpPr>
          <p:nvPr/>
        </p:nvSpPr>
        <p:spPr>
          <a:xfrm>
            <a:off x="480006" y="-370666"/>
            <a:ext cx="5825067" cy="1906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Where Does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TEMPO Fit?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FEAEDE-3E49-2B8F-4847-4AAD516D0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9" y="1485569"/>
            <a:ext cx="313689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5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07998E9-CE17-BE1A-97CF-4C6BA5B8CD5F}"/>
              </a:ext>
            </a:extLst>
          </p:cNvPr>
          <p:cNvSpPr/>
          <p:nvPr/>
        </p:nvSpPr>
        <p:spPr>
          <a:xfrm>
            <a:off x="8515390" y="3090441"/>
            <a:ext cx="3505961" cy="31946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F99BD9-44E0-10DB-140D-AEBF9492D5DF}"/>
              </a:ext>
            </a:extLst>
          </p:cNvPr>
          <p:cNvSpPr/>
          <p:nvPr/>
        </p:nvSpPr>
        <p:spPr>
          <a:xfrm>
            <a:off x="254643" y="3090441"/>
            <a:ext cx="3961660" cy="31946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CE4E48-E52C-7574-2186-3BEC6F8C3E8C}"/>
              </a:ext>
            </a:extLst>
          </p:cNvPr>
          <p:cNvSpPr txBox="1">
            <a:spLocks/>
          </p:cNvSpPr>
          <p:nvPr/>
        </p:nvSpPr>
        <p:spPr>
          <a:xfrm>
            <a:off x="386701" y="3227812"/>
            <a:ext cx="3863646" cy="218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Pre-Processing</a:t>
            </a:r>
          </a:p>
          <a:p>
            <a:r>
              <a:rPr lang="en-US" sz="1800" dirty="0"/>
              <a:t>TEMPO L1b V3 </a:t>
            </a:r>
            <a:r>
              <a:rPr lang="en-US" sz="1800" dirty="0" err="1"/>
              <a:t>reflectances</a:t>
            </a:r>
            <a:r>
              <a:rPr lang="en-US" sz="1800" dirty="0"/>
              <a:t> from UV (345-485nm) and Vis (545-735nm) decomposed into principal components to train ML model (smoothed to 1nm FWHM) </a:t>
            </a:r>
          </a:p>
          <a:p>
            <a:r>
              <a:rPr lang="en-US" sz="1800" dirty="0"/>
              <a:t>Covariance matrix stored so that it can be applied to unseen spectra when making chlorophyll estimates </a:t>
            </a:r>
          </a:p>
          <a:p>
            <a:endParaRPr lang="en-US" sz="1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E3D892F-20DB-3690-9908-21436001E038}"/>
              </a:ext>
            </a:extLst>
          </p:cNvPr>
          <p:cNvSpPr/>
          <p:nvPr/>
        </p:nvSpPr>
        <p:spPr>
          <a:xfrm>
            <a:off x="4465380" y="3090441"/>
            <a:ext cx="3794883" cy="31946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D34F3A-289A-F77F-4150-7E59CEDA3DC2}"/>
              </a:ext>
            </a:extLst>
          </p:cNvPr>
          <p:cNvSpPr txBox="1">
            <a:spLocks/>
          </p:cNvSpPr>
          <p:nvPr/>
        </p:nvSpPr>
        <p:spPr>
          <a:xfrm>
            <a:off x="4566683" y="3227812"/>
            <a:ext cx="3693580" cy="512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NN Training</a:t>
            </a:r>
          </a:p>
          <a:p>
            <a:r>
              <a:rPr lang="en-US" sz="1800" dirty="0"/>
              <a:t>Feed forward neural network with Bayesian approximation provides uncertainty estimate</a:t>
            </a:r>
          </a:p>
          <a:p>
            <a:r>
              <a:rPr lang="en-US" sz="1800" dirty="0"/>
              <a:t>PC’s + solar angle provided as input to NN </a:t>
            </a:r>
          </a:p>
          <a:p>
            <a:r>
              <a:rPr lang="en-US" sz="1800" dirty="0"/>
              <a:t>Optically thick clouds excluded using TEMPO O4 cloud radiance fraction</a:t>
            </a:r>
          </a:p>
          <a:p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E21D43-A269-EF2C-7BE3-DB2FA88BFBEE}"/>
              </a:ext>
            </a:extLst>
          </p:cNvPr>
          <p:cNvSpPr txBox="1">
            <a:spLocks/>
          </p:cNvSpPr>
          <p:nvPr/>
        </p:nvSpPr>
        <p:spPr>
          <a:xfrm>
            <a:off x="8597690" y="3227812"/>
            <a:ext cx="3339668" cy="2987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Predicted Output</a:t>
            </a:r>
          </a:p>
          <a:p>
            <a:r>
              <a:rPr lang="en-US" sz="1800" dirty="0"/>
              <a:t>Training data co-located from traditional OC instruments </a:t>
            </a:r>
          </a:p>
          <a:p>
            <a:r>
              <a:rPr lang="en-US" sz="1800" dirty="0"/>
              <a:t>Level 2 chlorophyll data from MODIS, VIIRS, and OLCI is gridded hourly at 2km spatial resolution before being co-located in time and space to the TEMPO field of regard using nearest neighbor approach </a:t>
            </a:r>
          </a:p>
          <a:p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0AA8A-F860-4324-AFD9-0D455A0B1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8" y="-16965"/>
            <a:ext cx="11695818" cy="298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4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48ADC-8481-24B2-F84B-F2D48DC6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9" y="4147237"/>
            <a:ext cx="4407875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TEMPO ML+PCA Sensitivity to Clouds</a:t>
            </a:r>
            <a:br>
              <a:rPr lang="en-US" sz="4000" kern="12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sz="4000" kern="12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Nov 11, 2023</a:t>
            </a:r>
          </a:p>
        </p:txBody>
      </p:sp>
      <p:pic>
        <p:nvPicPr>
          <p:cNvPr id="18" name="Picture 17" descr="A chart of a graph&#10;&#10;Description automatically generated with medium confidence">
            <a:extLst>
              <a:ext uri="{FF2B5EF4-FFF2-40B4-BE49-F238E27FC236}">
                <a16:creationId xmlns:a16="http://schemas.microsoft.com/office/drawing/2014/main" id="{E876AC39-72FB-8AC7-1802-8B06762AE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9" y="12967"/>
            <a:ext cx="12097821" cy="3296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E98464-91F9-3FEB-009D-765B325E765A}"/>
              </a:ext>
            </a:extLst>
          </p:cNvPr>
          <p:cNvSpPr txBox="1"/>
          <p:nvPr/>
        </p:nvSpPr>
        <p:spPr>
          <a:xfrm>
            <a:off x="4407876" y="3884451"/>
            <a:ext cx="7784123" cy="292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TEMPO ML-based chlorophyll compares with MODIS/VIIRS/OLCI 8-day composites, showing that the ML approach works even under moderate cloud conditions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With addition of green/red wavelengths, the technique works better for higher chlorophyll concentrations than when applied to OMI/TROPOMI instruments which don’t include this spectral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89062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E7189FC-38EE-D8DC-8E73-02086F4358FE}"/>
              </a:ext>
            </a:extLst>
          </p:cNvPr>
          <p:cNvSpPr/>
          <p:nvPr/>
        </p:nvSpPr>
        <p:spPr>
          <a:xfrm>
            <a:off x="143219" y="3910988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Hurricane Beryl passed through the NW Gulf of Mexico in early July 2024 having an impact on coastal ecology in the northern Gulf of Mexico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076B34C-6DFE-51A8-4F0E-F45CAA4F2301}"/>
              </a:ext>
            </a:extLst>
          </p:cNvPr>
          <p:cNvSpPr/>
          <p:nvPr/>
        </p:nvSpPr>
        <p:spPr>
          <a:xfrm>
            <a:off x="143218" y="4879382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Outer clouds from Hurricane Beryl moved quickly on July 7, 2024 allowing TEMPO to measure different parts of the region throughout the day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BA7FEC1-0B96-16BD-C095-137CBE4107A1}"/>
              </a:ext>
            </a:extLst>
          </p:cNvPr>
          <p:cNvSpPr/>
          <p:nvPr/>
        </p:nvSpPr>
        <p:spPr>
          <a:xfrm>
            <a:off x="143218" y="5847777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MODIS/OLCI/VIIRS spatial coverage was very limited, particularly in the immediate coastal zones due to the clouds </a:t>
            </a:r>
          </a:p>
        </p:txBody>
      </p:sp>
      <p:pic>
        <p:nvPicPr>
          <p:cNvPr id="3" name="Louisiana_Chl_2024m0707_Hourly_Switch">
            <a:hlinkClick r:id="" action="ppaction://media"/>
            <a:extLst>
              <a:ext uri="{FF2B5EF4-FFF2-40B4-BE49-F238E27FC236}">
                <a16:creationId xmlns:a16="http://schemas.microsoft.com/office/drawing/2014/main" id="{A23CE4E4-3DD7-5C21-F7EE-450020627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12192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4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ED58F8-50F4-2671-4982-E308BEB9A948}"/>
              </a:ext>
            </a:extLst>
          </p:cNvPr>
          <p:cNvSpPr/>
          <p:nvPr/>
        </p:nvSpPr>
        <p:spPr>
          <a:xfrm>
            <a:off x="173045" y="3851297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Improved daily coverage from Geostationary OC satellite (shown above from TEMPO) can better assist monitoring of events like HABs/red tide as well as provide important information fo</a:t>
            </a:r>
            <a:r>
              <a:rPr lang="en-US" dirty="0"/>
              <a:t>r short-term modeling of fisheries </a:t>
            </a:r>
            <a:endParaRPr lang="en-US" sz="18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CA59193-C35C-260F-24DA-E3A44485BC49}"/>
              </a:ext>
            </a:extLst>
          </p:cNvPr>
          <p:cNvSpPr/>
          <p:nvPr/>
        </p:nvSpPr>
        <p:spPr>
          <a:xfrm>
            <a:off x="173044" y="4885047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Geostationary OC in the Gulf of Mexico will also be capable of assisting in monitoring of oil spills which can occur in this region due to widespread offshore drilling </a:t>
            </a:r>
            <a:endParaRPr lang="en-US" sz="18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8D1C31-8CA0-6D2B-478A-059766DA3916}"/>
              </a:ext>
            </a:extLst>
          </p:cNvPr>
          <p:cNvSpPr/>
          <p:nvPr/>
        </p:nvSpPr>
        <p:spPr>
          <a:xfrm>
            <a:off x="173043" y="5868287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Fishing in the Mississippi River Delta contributes around $1.5 billion per year to the US economy (Olson and </a:t>
            </a:r>
            <a:r>
              <a:rPr lang="en-US" sz="1800" dirty="0" err="1"/>
              <a:t>Suski</a:t>
            </a:r>
            <a:r>
              <a:rPr lang="en-US" sz="1800" dirty="0"/>
              <a:t> 2021) </a:t>
            </a:r>
          </a:p>
        </p:txBody>
      </p:sp>
      <p:pic>
        <p:nvPicPr>
          <p:cNvPr id="2" name="Louisiana_Chl_2024m07_Switch_Slow1pt5">
            <a:hlinkClick r:id="" action="ppaction://media"/>
            <a:extLst>
              <a:ext uri="{FF2B5EF4-FFF2-40B4-BE49-F238E27FC236}">
                <a16:creationId xmlns:a16="http://schemas.microsoft.com/office/drawing/2014/main" id="{0F034AAF-7679-A196-E6F8-2921DABC4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3175"/>
            <a:ext cx="12192000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6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3AE97F6-41E6-9824-D91E-C62CC9F997D7}"/>
              </a:ext>
            </a:extLst>
          </p:cNvPr>
          <p:cNvSpPr/>
          <p:nvPr/>
        </p:nvSpPr>
        <p:spPr>
          <a:xfrm>
            <a:off x="173045" y="3851297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Movement of chlorophyll in mid-Atlantic Bight region of eastern U.S. due to frontal passage in late June 2024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9971D16-3423-2D38-5045-D298C997925C}"/>
              </a:ext>
            </a:extLst>
          </p:cNvPr>
          <p:cNvSpPr/>
          <p:nvPr/>
        </p:nvSpPr>
        <p:spPr>
          <a:xfrm>
            <a:off x="173044" y="4885047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Since frontal boundaries tend to move through within hours, multiple hourly scans from TEMPO provides near complete coverage and a better understanding of the resulting changes in the ocean from the passage of the front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4894E7-9DBE-E510-F2D8-5C997608B5A4}"/>
              </a:ext>
            </a:extLst>
          </p:cNvPr>
          <p:cNvSpPr/>
          <p:nvPr/>
        </p:nvSpPr>
        <p:spPr>
          <a:xfrm>
            <a:off x="173043" y="5868287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Fisheries in the m</a:t>
            </a:r>
            <a:r>
              <a:rPr lang="en-US" sz="1800" dirty="0"/>
              <a:t>id-Atlantic Bight contribute nearly $500 million to the economy, but the region is warming at 3x the global average leading to potential change that needs to be closely monitored (Xu et al. 2020) </a:t>
            </a:r>
          </a:p>
        </p:txBody>
      </p:sp>
      <p:pic>
        <p:nvPicPr>
          <p:cNvPr id="4" name="NEUS_Chl_2024m06_Switch_Slow1pt5">
            <a:hlinkClick r:id="" action="ppaction://media"/>
            <a:extLst>
              <a:ext uri="{FF2B5EF4-FFF2-40B4-BE49-F238E27FC236}">
                <a16:creationId xmlns:a16="http://schemas.microsoft.com/office/drawing/2014/main" id="{3DE223EB-4FCE-2C73-B4EC-024A752AA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3175"/>
            <a:ext cx="12192000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jaCalifornia_2023m09_Upd">
            <a:hlinkClick r:id="" action="ppaction://media"/>
            <a:extLst>
              <a:ext uri="{FF2B5EF4-FFF2-40B4-BE49-F238E27FC236}">
                <a16:creationId xmlns:a16="http://schemas.microsoft.com/office/drawing/2014/main" id="{1DFCC8BC-0C94-E300-D77F-75B69E28D6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18988" cy="5106988"/>
          </a:xfr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FB0A57-C584-B56C-7DEE-3393FF962F3C}"/>
              </a:ext>
            </a:extLst>
          </p:cNvPr>
          <p:cNvSpPr/>
          <p:nvPr/>
        </p:nvSpPr>
        <p:spPr>
          <a:xfrm>
            <a:off x="262569" y="5106988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 provides improved temporal resolution of quickly developing circulation features in southern Bay of California during late Summer resulting from Pacific Ocean influence on the bay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048215B-05F7-64EA-285D-4DEF7E62593B}"/>
              </a:ext>
            </a:extLst>
          </p:cNvPr>
          <p:cNvSpPr/>
          <p:nvPr/>
        </p:nvSpPr>
        <p:spPr>
          <a:xfrm>
            <a:off x="262568" y="5976616"/>
            <a:ext cx="11666863" cy="8262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GLIMR/</a:t>
            </a:r>
            <a:r>
              <a:rPr lang="en-US" dirty="0" err="1"/>
              <a:t>GeoXO</a:t>
            </a:r>
            <a:r>
              <a:rPr lang="en-US" dirty="0"/>
              <a:t> OCX spatial resolution will be ~100x that of TEMPO, providing an even more detailed understanding of these gyre-features along with smaller scale coastal features that are too small for TEMPO</a:t>
            </a:r>
          </a:p>
        </p:txBody>
      </p:sp>
    </p:spTree>
    <p:extLst>
      <p:ext uri="{BB962C8B-B14F-4D97-AF65-F5344CB8AC3E}">
        <p14:creationId xmlns:p14="http://schemas.microsoft.com/office/powerpoint/2010/main" val="19287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20640</TotalTime>
  <Words>1146</Words>
  <Application>Microsoft Macintosh PowerPoint</Application>
  <PresentationFormat>Widescreen</PresentationFormat>
  <Paragraphs>87</Paragraphs>
  <Slides>11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Avenir Next LT Pro</vt:lpstr>
      <vt:lpstr>Baghdad</vt:lpstr>
      <vt:lpstr>Baskerville</vt:lpstr>
      <vt:lpstr>Calibri</vt:lpstr>
      <vt:lpstr>Futura Medium</vt:lpstr>
      <vt:lpstr>Times New Roman</vt:lpstr>
      <vt:lpstr>Office Theme</vt:lpstr>
      <vt:lpstr>Harnessing Machine Learning to Explore the Potential of Ocean Color Measurements from TEMPO</vt:lpstr>
      <vt:lpstr>Why Geostationary Ocean Color?</vt:lpstr>
      <vt:lpstr>PowerPoint Presentation</vt:lpstr>
      <vt:lpstr>PowerPoint Presentation</vt:lpstr>
      <vt:lpstr>TEMPO ML+PCA Sensitivity to Clouds Nov 11, 2023</vt:lpstr>
      <vt:lpstr>PowerPoint Presentation</vt:lpstr>
      <vt:lpstr>PowerPoint Presentation</vt:lpstr>
      <vt:lpstr>PowerPoint Presentation</vt:lpstr>
      <vt:lpstr>PowerPoint Presentation</vt:lpstr>
      <vt:lpstr>Take Home Messages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Fasnacht, Zachary T. (GSFC-614.0)[SCIENCE SYSTEMS AND APPLICATIONS INC]</dc:creator>
  <cp:lastModifiedBy>Fasnacht, Zachary T. (GSFC-614.0)[SCIENCE SYSTEMS AND APPLICATIONS INC]</cp:lastModifiedBy>
  <cp:revision>66</cp:revision>
  <dcterms:created xsi:type="dcterms:W3CDTF">2024-07-26T14:51:24Z</dcterms:created>
  <dcterms:modified xsi:type="dcterms:W3CDTF">2024-09-06T13:48:28Z</dcterms:modified>
</cp:coreProperties>
</file>