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6"/>
  </p:notesMasterIdLst>
  <p:sldIdLst>
    <p:sldId id="256" r:id="rId3"/>
    <p:sldId id="260" r:id="rId4"/>
    <p:sldId id="278" r:id="rId5"/>
    <p:sldId id="283" r:id="rId6"/>
    <p:sldId id="284" r:id="rId7"/>
    <p:sldId id="285" r:id="rId8"/>
    <p:sldId id="280" r:id="rId9"/>
    <p:sldId id="279" r:id="rId10"/>
    <p:sldId id="273" r:id="rId11"/>
    <p:sldId id="275" r:id="rId12"/>
    <p:sldId id="257" r:id="rId13"/>
    <p:sldId id="258" r:id="rId14"/>
    <p:sldId id="266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03E48-C5EB-4EB0-901D-01BC1554D1E8}">
  <a:tblStyle styleId="{63C03E48-C5EB-4EB0-901D-01BC1554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BF62D1-E864-4354-9139-F6B5792BCF6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08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93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D85227-496B-4813-B418-AFFFAB7A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049B-0FAB-4C81-8EE6-941CA88E1B8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6C9FA-94C8-445F-BB5B-8FAB3000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9E1DA-32E9-4440-9029-F0E7C44F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834-AFEC-4EB6-9365-6CABA8AED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4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6645499" y="6492875"/>
            <a:ext cx="471632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baseline="0" dirty="0">
                <a:solidFill>
                  <a:schemeClr val="bg1"/>
                </a:solidFill>
              </a:rPr>
              <a:t>TEMPO/GEMS Joint Science Team Workshop 2024</a:t>
            </a:r>
            <a:endParaRPr baseline="0" dirty="0">
              <a:solidFill>
                <a:schemeClr val="bg1"/>
              </a:solidFill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7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908698"/>
            <a:ext cx="7153209" cy="266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F5496"/>
              </a:buClr>
              <a:buSzPts val="5000"/>
            </a:pPr>
            <a:r>
              <a:rPr lang="en-US" sz="4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TEMPO Aerosol Optical Depth and Layer Height Algorithm Development</a:t>
            </a:r>
          </a:p>
        </p:txBody>
      </p:sp>
      <p:sp>
        <p:nvSpPr>
          <p:cNvPr id="209" name="Google Shape;209;p3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dirty="0"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61;p10">
            <a:extLst>
              <a:ext uri="{FF2B5EF4-FFF2-40B4-BE49-F238E27FC236}">
                <a16:creationId xmlns:a16="http://schemas.microsoft.com/office/drawing/2014/main" id="{1618C535-090D-4DA6-8B67-38BFAAED482A}"/>
              </a:ext>
            </a:extLst>
          </p:cNvPr>
          <p:cNvSpPr txBox="1"/>
          <p:nvPr/>
        </p:nvSpPr>
        <p:spPr>
          <a:xfrm>
            <a:off x="5100770" y="3988222"/>
            <a:ext cx="6481512" cy="15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n-US" sz="2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Hai Zhang</a:t>
            </a:r>
            <a:r>
              <a:rPr lang="en-US" sz="24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Shobha Kondragunta</a:t>
            </a:r>
            <a:r>
              <a:rPr lang="en-US" sz="24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Pubu</a:t>
            </a:r>
            <a:r>
              <a:rPr lang="en-US" sz="2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 Ciren</a:t>
            </a:r>
            <a:r>
              <a:rPr lang="en-US" sz="24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lvl="0">
              <a:buSzPts val="2400"/>
            </a:pPr>
            <a:endParaRPr lang="en-US" sz="3600" b="1" i="0" u="none" strike="noStrike" cap="none" baseline="300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2400"/>
            </a:pP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1. IMSG at NOAA; 2. NOAA</a:t>
            </a:r>
          </a:p>
          <a:p>
            <a:pPr lvl="0">
              <a:buSzPts val="2400"/>
            </a:pPr>
            <a:endParaRPr lang="en-US" sz="1800" baseline="300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DDBC02-9D1E-4308-8731-6AE13C467192}"/>
              </a:ext>
            </a:extLst>
          </p:cNvPr>
          <p:cNvSpPr/>
          <p:nvPr/>
        </p:nvSpPr>
        <p:spPr>
          <a:xfrm>
            <a:off x="5486282" y="578445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ts val="2400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TEMPO/GEMS Joint Science Team Workshop 2024</a:t>
            </a:r>
          </a:p>
          <a:p>
            <a:pPr lvl="0">
              <a:buSzPts val="2400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Hawaii, August 26-30,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F6777-D549-46A3-97D7-A72F97FA62B7}"/>
              </a:ext>
            </a:extLst>
          </p:cNvPr>
          <p:cNvSpPr txBox="1"/>
          <p:nvPr/>
        </p:nvSpPr>
        <p:spPr>
          <a:xfrm>
            <a:off x="5472374" y="6423665"/>
            <a:ext cx="682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4512-F7E1-4538-973B-FA44E7B4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5" y="0"/>
            <a:ext cx="10753725" cy="939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F87"/>
                </a:solidFill>
              </a:rPr>
              <a:t>TEMPO AOD vs ABI AOD in the VA fire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44DE4-BC58-4A9B-B002-3348E956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06" y="834424"/>
            <a:ext cx="275912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820E1-AB80-4975-B4D7-1C9E243B6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54" y="834424"/>
            <a:ext cx="2759126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75C6F4-E0DD-4654-B186-F651F51F8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06" y="3680979"/>
            <a:ext cx="2759126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D18007-9D31-44B7-8493-80745D9AE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54" y="3592899"/>
            <a:ext cx="2759126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0E9A5-9278-45E1-B3CC-E015DE08FEC5}"/>
              </a:ext>
            </a:extLst>
          </p:cNvPr>
          <p:cNvSpPr txBox="1"/>
          <p:nvPr/>
        </p:nvSpPr>
        <p:spPr>
          <a:xfrm>
            <a:off x="4937760" y="6439454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93E45-DDB2-4953-8C13-103642C09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1" y="1309909"/>
            <a:ext cx="6047239" cy="45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66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31ECCEB-A54A-45F5-ADA2-0D460688D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90" y="878494"/>
            <a:ext cx="3466032" cy="28001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02E863-212C-4D1B-B2D3-C6C578B4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7" y="917844"/>
            <a:ext cx="3466032" cy="2800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5692B-D6FA-4D4C-882B-D727BF0D4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93" y="3795308"/>
            <a:ext cx="3232320" cy="2563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2C2EA-C672-4389-9E42-8063888E4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02" y="3795308"/>
            <a:ext cx="3267889" cy="25639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B4E0D0-97E1-44A9-9CF9-DF69D74D8EA2}"/>
              </a:ext>
            </a:extLst>
          </p:cNvPr>
          <p:cNvSpPr txBox="1"/>
          <p:nvPr/>
        </p:nvSpPr>
        <p:spPr>
          <a:xfrm>
            <a:off x="1840456" y="84129"/>
            <a:ext cx="7331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F87"/>
                </a:solidFill>
              </a:rPr>
              <a:t>Diurnal variations over a region with high AOD (</a:t>
            </a:r>
            <a:r>
              <a:rPr lang="en-US" sz="2400" b="1" dirty="0" err="1">
                <a:solidFill>
                  <a:srgbClr val="002F87"/>
                </a:solidFill>
              </a:rPr>
              <a:t>lat</a:t>
            </a:r>
            <a:r>
              <a:rPr lang="en-US" sz="2400" b="1" dirty="0">
                <a:solidFill>
                  <a:srgbClr val="002F87"/>
                </a:solidFill>
              </a:rPr>
              <a:t>: 44.5N-46.5N, </a:t>
            </a:r>
            <a:r>
              <a:rPr lang="en-US" sz="2400" b="1" dirty="0" err="1">
                <a:solidFill>
                  <a:srgbClr val="002F87"/>
                </a:solidFill>
              </a:rPr>
              <a:t>lon</a:t>
            </a:r>
            <a:r>
              <a:rPr lang="en-US" sz="2400" b="1" dirty="0">
                <a:solidFill>
                  <a:srgbClr val="002F87"/>
                </a:solidFill>
              </a:rPr>
              <a:t>: 95W-93W)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41A8F8-FBD5-4B37-8091-45B3768D4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78" y="3836878"/>
            <a:ext cx="3151282" cy="2483698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D350159-03B9-410E-A228-E96497F7E68B}"/>
              </a:ext>
            </a:extLst>
          </p:cNvPr>
          <p:cNvSpPr/>
          <p:nvPr/>
        </p:nvSpPr>
        <p:spPr>
          <a:xfrm>
            <a:off x="6900895" y="1697327"/>
            <a:ext cx="1122510" cy="258316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ED71AA9-ACAB-4307-8F1E-C539710F7204}"/>
              </a:ext>
            </a:extLst>
          </p:cNvPr>
          <p:cNvSpPr/>
          <p:nvPr/>
        </p:nvSpPr>
        <p:spPr>
          <a:xfrm>
            <a:off x="2141996" y="1697327"/>
            <a:ext cx="1122510" cy="258316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0298A-47EB-49F3-A79C-84A2517079D0}"/>
              </a:ext>
            </a:extLst>
          </p:cNvPr>
          <p:cNvSpPr txBox="1"/>
          <p:nvPr/>
        </p:nvSpPr>
        <p:spPr>
          <a:xfrm>
            <a:off x="4937760" y="6439454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0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1867E-0B28-49C4-8546-3138D693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22" y="2777731"/>
            <a:ext cx="3317821" cy="3298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C515E-C34F-44FC-A6AA-9DA7040FE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65" y="2830819"/>
            <a:ext cx="3211027" cy="3192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36792-D230-40E5-B4B7-51B6A39DD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79" y="2724641"/>
            <a:ext cx="3317821" cy="3298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137ED-215E-4F7A-9B11-50DE8D50EB78}"/>
              </a:ext>
            </a:extLst>
          </p:cNvPr>
          <p:cNvSpPr txBox="1"/>
          <p:nvPr/>
        </p:nvSpPr>
        <p:spPr>
          <a:xfrm>
            <a:off x="3145474" y="186596"/>
            <a:ext cx="614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F87"/>
                </a:solidFill>
              </a:rPr>
              <a:t>TEMPO ALH Compared to Lidar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BA758-002F-4F95-9946-5ECD18DF8FDA}"/>
              </a:ext>
            </a:extLst>
          </p:cNvPr>
          <p:cNvSpPr txBox="1"/>
          <p:nvPr/>
        </p:nvSpPr>
        <p:spPr>
          <a:xfrm>
            <a:off x="1114508" y="1280176"/>
            <a:ext cx="99629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Compared to flight field campaign in August, 2023 over Chicago, Toronto and New York 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HSRL2 ALH is obtained from the aerosol extinction profile weighted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Only 10 matchup points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Positive biases are observed in TEMPO ALH retrievals.  Probably caused by the calibration.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ALH over land has less positive bias than that over ocean.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48210-9F1B-4EC4-819D-7FC46B2712D9}"/>
              </a:ext>
            </a:extLst>
          </p:cNvPr>
          <p:cNvSpPr txBox="1"/>
          <p:nvPr/>
        </p:nvSpPr>
        <p:spPr>
          <a:xfrm>
            <a:off x="4937760" y="6439454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E4B7A-3C79-4219-A380-4EB5B2C2A4A0}"/>
              </a:ext>
            </a:extLst>
          </p:cNvPr>
          <p:cNvSpPr txBox="1"/>
          <p:nvPr/>
        </p:nvSpPr>
        <p:spPr>
          <a:xfrm>
            <a:off x="7748899" y="6054021"/>
            <a:ext cx="4076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HSRL2 data curtesy of Richard </a:t>
            </a:r>
            <a:r>
              <a:rPr lang="en-US" dirty="0" err="1"/>
              <a:t>Ferrare</a:t>
            </a:r>
            <a:r>
              <a:rPr lang="en-US" dirty="0"/>
              <a:t> at NASA</a:t>
            </a:r>
          </a:p>
        </p:txBody>
      </p:sp>
    </p:spTree>
    <p:extLst>
      <p:ext uri="{BB962C8B-B14F-4D97-AF65-F5344CB8AC3E}">
        <p14:creationId xmlns:p14="http://schemas.microsoft.com/office/powerpoint/2010/main" val="394789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9C6A-CBB1-431E-BDFC-1EB6C3EF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96" y="0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D284D-3C6D-44F6-96DC-1D213C25E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42092"/>
            <a:ext cx="10515600" cy="4555916"/>
          </a:xfrm>
        </p:spPr>
        <p:txBody>
          <a:bodyPr/>
          <a:lstStyle/>
          <a:p>
            <a:r>
              <a:rPr lang="en-US" dirty="0"/>
              <a:t>The aerosol optical depth and aerosol layer height retrieval algorithm was developed for TEMPO </a:t>
            </a:r>
          </a:p>
          <a:p>
            <a:r>
              <a:rPr lang="en-US" dirty="0"/>
              <a:t>The LUT and surface DLER database were built</a:t>
            </a:r>
          </a:p>
          <a:p>
            <a:r>
              <a:rPr lang="en-US" dirty="0"/>
              <a:t>The preliminary retrieval results from TEMPO compare well with AERONET and ABI AOD</a:t>
            </a:r>
          </a:p>
          <a:p>
            <a:pPr lvl="1"/>
            <a:r>
              <a:rPr lang="en-US" dirty="0"/>
              <a:t>Reprocessing with V3 L1B ongoing</a:t>
            </a:r>
          </a:p>
          <a:p>
            <a:r>
              <a:rPr lang="en-US" dirty="0"/>
              <a:t>The algorithm was also evaluated for ALH using TROPOMI data and the results compare well to CALIOP ALH</a:t>
            </a:r>
          </a:p>
          <a:p>
            <a:r>
              <a:rPr lang="en-US" dirty="0"/>
              <a:t>TEMPO AOD and ALH retrieval algorithm will run near-real-time at NOAA</a:t>
            </a:r>
          </a:p>
          <a:p>
            <a:pPr lvl="1"/>
            <a:r>
              <a:rPr lang="en-US" dirty="0"/>
              <a:t>One year (August 2023 to July 2024) of TEMPO AOD and ALH will be released  in the Fall.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97B5D-B505-4E7B-867C-89D11A9C12B9}"/>
              </a:ext>
            </a:extLst>
          </p:cNvPr>
          <p:cNvSpPr txBox="1"/>
          <p:nvPr/>
        </p:nvSpPr>
        <p:spPr>
          <a:xfrm>
            <a:off x="987552" y="6015908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0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dirty="0"/>
              <a:t>Aerosol Retrieval Algorithm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7216C-4D7F-470D-ABC6-32FAF921B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22960"/>
            <a:ext cx="10277856" cy="5458968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The algorithm retrieves AOD and ALH</a:t>
            </a:r>
          </a:p>
          <a:p>
            <a:pPr lvl="1"/>
            <a:r>
              <a:rPr lang="en-US" sz="1800" dirty="0"/>
              <a:t>Adapt AOD retrieval algorithm from VIIRS and ABI</a:t>
            </a:r>
          </a:p>
          <a:p>
            <a:pPr lvl="1"/>
            <a:r>
              <a:rPr lang="en-US" sz="1800" dirty="0"/>
              <a:t>Adapt ALH retrieval algorithm using O</a:t>
            </a:r>
            <a:r>
              <a:rPr lang="en-US" sz="1800" baseline="-25000" dirty="0"/>
              <a:t>2</a:t>
            </a:r>
            <a:r>
              <a:rPr lang="en-US" sz="1800" dirty="0"/>
              <a:t> bands by Chen et al. 2021</a:t>
            </a:r>
          </a:p>
          <a:p>
            <a:r>
              <a:rPr lang="en-US" sz="1800" dirty="0"/>
              <a:t>Spectral selection</a:t>
            </a:r>
          </a:p>
          <a:p>
            <a:pPr lvl="1"/>
            <a:r>
              <a:rPr lang="en-US" sz="1800" dirty="0"/>
              <a:t>Hyperspectral measurements are convolved to the bands 354, 388, 416, 440, 494, 670, 687.75 nm using a triangle function  </a:t>
            </a:r>
          </a:p>
          <a:p>
            <a:r>
              <a:rPr lang="en-US" sz="1800" dirty="0"/>
              <a:t>Look-up Table (LUT) generation</a:t>
            </a:r>
          </a:p>
          <a:p>
            <a:pPr lvl="1"/>
            <a:r>
              <a:rPr lang="en-US" sz="1800" dirty="0"/>
              <a:t>TOA reflectance of the bands for different AOD, ALH, surface reflectance, surface pressure, and Sun-satellite geometry</a:t>
            </a:r>
          </a:p>
          <a:p>
            <a:pPr lvl="1"/>
            <a:r>
              <a:rPr lang="en-US" sz="1800" dirty="0"/>
              <a:t>Smoke, dust, generic aerosol models</a:t>
            </a:r>
          </a:p>
          <a:p>
            <a:pPr lvl="1"/>
            <a:r>
              <a:rPr lang="en-US" sz="1800" dirty="0"/>
              <a:t>UNL-VRTM (VLIDORT)</a:t>
            </a:r>
          </a:p>
          <a:p>
            <a:r>
              <a:rPr lang="en-US" sz="1800" dirty="0"/>
              <a:t>TEMPO Directional Lambertian Equivalent Reflectivity (DLER) Database</a:t>
            </a:r>
          </a:p>
          <a:p>
            <a:pPr lvl="1"/>
            <a:r>
              <a:rPr lang="en-US" sz="1800" dirty="0" err="1"/>
              <a:t>Regridded</a:t>
            </a:r>
            <a:r>
              <a:rPr lang="en-US" sz="1800" dirty="0"/>
              <a:t> into fixed 0.05 degree </a:t>
            </a:r>
            <a:r>
              <a:rPr lang="en-US" sz="1800" dirty="0" err="1"/>
              <a:t>lat-lon</a:t>
            </a:r>
            <a:r>
              <a:rPr lang="en-US" sz="1800" dirty="0"/>
              <a:t> grid </a:t>
            </a:r>
          </a:p>
          <a:p>
            <a:pPr lvl="1"/>
            <a:r>
              <a:rPr lang="en-US" sz="1800" dirty="0"/>
              <a:t>Atmospheric correction using 0.025 background AOD (from AERONET analysis)</a:t>
            </a:r>
          </a:p>
          <a:p>
            <a:pPr lvl="1"/>
            <a:r>
              <a:rPr lang="en-US" sz="1800" dirty="0"/>
              <a:t>Generate lower bound using historical data</a:t>
            </a:r>
          </a:p>
          <a:p>
            <a:pPr lvl="1"/>
            <a:r>
              <a:rPr lang="en-US" sz="1800" dirty="0"/>
              <a:t>Build hourly DLER 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6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2498-650B-4043-AD8A-28F98A8B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6032" cy="111591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Example TEMPO DLER at 440 nm animation (August,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93B48-5BAC-436C-8E53-DB889603C2D4}"/>
              </a:ext>
            </a:extLst>
          </p:cNvPr>
          <p:cNvSpPr txBox="1"/>
          <p:nvPr/>
        </p:nvSpPr>
        <p:spPr>
          <a:xfrm>
            <a:off x="504788" y="4900295"/>
            <a:ext cx="1110809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Regridded</a:t>
            </a:r>
            <a:r>
              <a:rPr lang="en-US" sz="1800" dirty="0"/>
              <a:t> into 0.05 degree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Data binned into 1-hr bin and lowest atmospheric corrected reflectance at 440 nm is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Derived from 25 days of L1b data in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DLER for the other bands are also obtained (354, 388, 416, 494, 670, 688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Similar approach was used to obtain VIIRS surface reflectance for bright surface (Zhang et al. JGR,2016)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1A96C-C62A-43B1-80AC-AB026377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48" y="893845"/>
            <a:ext cx="4906936" cy="400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24387-B0E4-4752-B3CA-00A241AC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961" y="893844"/>
            <a:ext cx="4999891" cy="40064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0F6C2F-6C18-4A36-85F9-5C7A576BAAB1}"/>
              </a:ext>
            </a:extLst>
          </p:cNvPr>
          <p:cNvSpPr txBox="1">
            <a:spLocks/>
          </p:cNvSpPr>
          <p:nvPr/>
        </p:nvSpPr>
        <p:spPr>
          <a:xfrm>
            <a:off x="6096000" y="196770"/>
            <a:ext cx="5581231" cy="72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2F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+mn-lt"/>
              </a:rPr>
              <a:t>The pixel at GSFC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80BD376-00C6-4413-92DB-A24CE7345E1A}"/>
              </a:ext>
            </a:extLst>
          </p:cNvPr>
          <p:cNvSpPr/>
          <p:nvPr/>
        </p:nvSpPr>
        <p:spPr>
          <a:xfrm>
            <a:off x="10961718" y="3520440"/>
            <a:ext cx="186756" cy="173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FFE44-533A-4F73-A7AC-7E17AFF3723D}"/>
              </a:ext>
            </a:extLst>
          </p:cNvPr>
          <p:cNvSpPr txBox="1"/>
          <p:nvPr/>
        </p:nvSpPr>
        <p:spPr>
          <a:xfrm>
            <a:off x="11153437" y="3465576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34543-8C2B-4512-8EAB-D52F62805899}"/>
              </a:ext>
            </a:extLst>
          </p:cNvPr>
          <p:cNvSpPr txBox="1"/>
          <p:nvPr/>
        </p:nvSpPr>
        <p:spPr>
          <a:xfrm>
            <a:off x="4864608" y="6460949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1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A26AD8-7E4C-4FFA-9253-EE1086DE4321}"/>
              </a:ext>
            </a:extLst>
          </p:cNvPr>
          <p:cNvSpPr txBox="1"/>
          <p:nvPr/>
        </p:nvSpPr>
        <p:spPr>
          <a:xfrm>
            <a:off x="1984891" y="180147"/>
            <a:ext cx="835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F87"/>
                </a:solidFill>
              </a:rPr>
              <a:t>TEMPO AOD and ALH aerosol type selection using ADP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6BDFC-4362-4661-8425-ECB8D338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373" y="843308"/>
            <a:ext cx="3139448" cy="2466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A1BA16-7B40-4196-8024-8E373F541641}"/>
              </a:ext>
            </a:extLst>
          </p:cNvPr>
          <p:cNvSpPr/>
          <p:nvPr/>
        </p:nvSpPr>
        <p:spPr>
          <a:xfrm>
            <a:off x="8540646" y="1831041"/>
            <a:ext cx="222199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TEMPO ADP Smoke Dust Mask Input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E9F0C7C-44F0-4733-9D14-96ED74AC0E4C}"/>
              </a:ext>
            </a:extLst>
          </p:cNvPr>
          <p:cNvSpPr/>
          <p:nvPr/>
        </p:nvSpPr>
        <p:spPr>
          <a:xfrm>
            <a:off x="9455046" y="2292706"/>
            <a:ext cx="384048" cy="288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6443A69-5A14-4E82-9582-5BEB6CB427FB}"/>
              </a:ext>
            </a:extLst>
          </p:cNvPr>
          <p:cNvSpPr/>
          <p:nvPr/>
        </p:nvSpPr>
        <p:spPr>
          <a:xfrm>
            <a:off x="8540646" y="2681540"/>
            <a:ext cx="2221992" cy="6858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Smoke or dust 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520932-8B29-4B58-ADAA-01A0393A94E8}"/>
              </a:ext>
            </a:extLst>
          </p:cNvPr>
          <p:cNvCxnSpPr>
            <a:cxnSpLocks/>
          </p:cNvCxnSpPr>
          <p:nvPr/>
        </p:nvCxnSpPr>
        <p:spPr>
          <a:xfrm>
            <a:off x="7973718" y="3024440"/>
            <a:ext cx="0" cy="94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722063-DE5B-4868-941C-330A86C62EDB}"/>
              </a:ext>
            </a:extLst>
          </p:cNvPr>
          <p:cNvCxnSpPr>
            <a:endCxn id="12" idx="1"/>
          </p:cNvCxnSpPr>
          <p:nvPr/>
        </p:nvCxnSpPr>
        <p:spPr>
          <a:xfrm>
            <a:off x="7973718" y="3024440"/>
            <a:ext cx="5669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E4440-4F11-4C32-8A8B-0C0050256BBF}"/>
              </a:ext>
            </a:extLst>
          </p:cNvPr>
          <p:cNvCxnSpPr/>
          <p:nvPr/>
        </p:nvCxnSpPr>
        <p:spPr>
          <a:xfrm>
            <a:off x="10762638" y="3024440"/>
            <a:ext cx="5669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C8C952-3884-44E6-923F-BFEE9560EDF2}"/>
              </a:ext>
            </a:extLst>
          </p:cNvPr>
          <p:cNvCxnSpPr>
            <a:cxnSpLocks/>
          </p:cNvCxnSpPr>
          <p:nvPr/>
        </p:nvCxnSpPr>
        <p:spPr>
          <a:xfrm>
            <a:off x="11335662" y="3024440"/>
            <a:ext cx="0" cy="94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15559E-9D0A-4C66-AD7D-B84B0AEECC69}"/>
              </a:ext>
            </a:extLst>
          </p:cNvPr>
          <p:cNvCxnSpPr>
            <a:cxnSpLocks/>
          </p:cNvCxnSpPr>
          <p:nvPr/>
        </p:nvCxnSpPr>
        <p:spPr>
          <a:xfrm>
            <a:off x="9647070" y="3286568"/>
            <a:ext cx="0" cy="684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BB2EDB-7D42-459F-8DB9-ACA5B96E975B}"/>
              </a:ext>
            </a:extLst>
          </p:cNvPr>
          <p:cNvSpPr txBox="1"/>
          <p:nvPr/>
        </p:nvSpPr>
        <p:spPr>
          <a:xfrm>
            <a:off x="7863990" y="276372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16EB19-FEF4-4D0D-834A-A1A6EEA43BBB}"/>
              </a:ext>
            </a:extLst>
          </p:cNvPr>
          <p:cNvSpPr txBox="1"/>
          <p:nvPr/>
        </p:nvSpPr>
        <p:spPr>
          <a:xfrm>
            <a:off x="10727240" y="2716662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61674C-4C44-4646-B31A-5F019E8F9E01}"/>
              </a:ext>
            </a:extLst>
          </p:cNvPr>
          <p:cNvSpPr txBox="1"/>
          <p:nvPr/>
        </p:nvSpPr>
        <p:spPr>
          <a:xfrm>
            <a:off x="9625220" y="3490360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detection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65EB3A-F5AD-48DB-818A-5C744EFB93E2}"/>
              </a:ext>
            </a:extLst>
          </p:cNvPr>
          <p:cNvSpPr/>
          <p:nvPr/>
        </p:nvSpPr>
        <p:spPr>
          <a:xfrm>
            <a:off x="7374787" y="4016693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smoke 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D2FC54-92BE-41DB-BCDF-5E5800163229}"/>
              </a:ext>
            </a:extLst>
          </p:cNvPr>
          <p:cNvSpPr/>
          <p:nvPr/>
        </p:nvSpPr>
        <p:spPr>
          <a:xfrm>
            <a:off x="9094878" y="4033223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generic model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0586FE-6BF7-45AB-B86D-500AB9AF9D87}"/>
              </a:ext>
            </a:extLst>
          </p:cNvPr>
          <p:cNvSpPr/>
          <p:nvPr/>
        </p:nvSpPr>
        <p:spPr>
          <a:xfrm>
            <a:off x="10762638" y="4033222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dust model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589783F-5527-4BDF-9B6B-D0BE2EFB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76" y="3644248"/>
            <a:ext cx="3374599" cy="27553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8E2736-D820-4CA2-936D-10251F79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2" y="3628652"/>
            <a:ext cx="3374599" cy="275531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4AD82A-9F4C-4696-9C79-EED3F735DE7F}"/>
              </a:ext>
            </a:extLst>
          </p:cNvPr>
          <p:cNvCxnSpPr/>
          <p:nvPr/>
        </p:nvCxnSpPr>
        <p:spPr>
          <a:xfrm flipH="1" flipV="1">
            <a:off x="5184648" y="1728216"/>
            <a:ext cx="911352" cy="3291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41EA03-833F-4D6A-B71B-44410F9D473B}"/>
              </a:ext>
            </a:extLst>
          </p:cNvPr>
          <p:cNvCxnSpPr>
            <a:cxnSpLocks/>
          </p:cNvCxnSpPr>
          <p:nvPr/>
        </p:nvCxnSpPr>
        <p:spPr>
          <a:xfrm flipH="1">
            <a:off x="3162724" y="2057400"/>
            <a:ext cx="2916152" cy="25718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925F324-C287-49FC-B1B7-395AE188B321}"/>
              </a:ext>
            </a:extLst>
          </p:cNvPr>
          <p:cNvCxnSpPr>
            <a:cxnSpLocks/>
          </p:cNvCxnSpPr>
          <p:nvPr/>
        </p:nvCxnSpPr>
        <p:spPr>
          <a:xfrm>
            <a:off x="6096000" y="2057400"/>
            <a:ext cx="600092" cy="24956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8DCA40F0-AED8-44B8-996D-E9E25AC91839}"/>
              </a:ext>
            </a:extLst>
          </p:cNvPr>
          <p:cNvSpPr/>
          <p:nvPr/>
        </p:nvSpPr>
        <p:spPr>
          <a:xfrm>
            <a:off x="5827780" y="1410280"/>
            <a:ext cx="1158235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Smoke</a:t>
            </a:r>
          </a:p>
        </p:txBody>
      </p:sp>
    </p:spTree>
    <p:extLst>
      <p:ext uri="{BB962C8B-B14F-4D97-AF65-F5344CB8AC3E}">
        <p14:creationId xmlns:p14="http://schemas.microsoft.com/office/powerpoint/2010/main" val="190310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A26AD8-7E4C-4FFA-9253-EE1086DE4321}"/>
              </a:ext>
            </a:extLst>
          </p:cNvPr>
          <p:cNvSpPr txBox="1"/>
          <p:nvPr/>
        </p:nvSpPr>
        <p:spPr>
          <a:xfrm>
            <a:off x="1984891" y="180147"/>
            <a:ext cx="835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F87"/>
                </a:solidFill>
              </a:rPr>
              <a:t>TEMPO AOD and ALH aerosol type selection using ADP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6BDFC-4362-4661-8425-ECB8D338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373" y="843308"/>
            <a:ext cx="3139448" cy="2466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A1BA16-7B40-4196-8024-8E373F541641}"/>
              </a:ext>
            </a:extLst>
          </p:cNvPr>
          <p:cNvSpPr/>
          <p:nvPr/>
        </p:nvSpPr>
        <p:spPr>
          <a:xfrm>
            <a:off x="8540646" y="1831041"/>
            <a:ext cx="222199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TEMPO ADP Smoke Dust Mask Input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E9F0C7C-44F0-4733-9D14-96ED74AC0E4C}"/>
              </a:ext>
            </a:extLst>
          </p:cNvPr>
          <p:cNvSpPr/>
          <p:nvPr/>
        </p:nvSpPr>
        <p:spPr>
          <a:xfrm>
            <a:off x="9455046" y="2292706"/>
            <a:ext cx="384048" cy="288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6443A69-5A14-4E82-9582-5BEB6CB427FB}"/>
              </a:ext>
            </a:extLst>
          </p:cNvPr>
          <p:cNvSpPr/>
          <p:nvPr/>
        </p:nvSpPr>
        <p:spPr>
          <a:xfrm>
            <a:off x="8540646" y="2681540"/>
            <a:ext cx="2221992" cy="6858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Smoke or dust 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520932-8B29-4B58-ADAA-01A0393A94E8}"/>
              </a:ext>
            </a:extLst>
          </p:cNvPr>
          <p:cNvCxnSpPr>
            <a:cxnSpLocks/>
          </p:cNvCxnSpPr>
          <p:nvPr/>
        </p:nvCxnSpPr>
        <p:spPr>
          <a:xfrm>
            <a:off x="7973718" y="3024440"/>
            <a:ext cx="0" cy="94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722063-DE5B-4868-941C-330A86C62EDB}"/>
              </a:ext>
            </a:extLst>
          </p:cNvPr>
          <p:cNvCxnSpPr>
            <a:endCxn id="12" idx="1"/>
          </p:cNvCxnSpPr>
          <p:nvPr/>
        </p:nvCxnSpPr>
        <p:spPr>
          <a:xfrm>
            <a:off x="7973718" y="3024440"/>
            <a:ext cx="5669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E4440-4F11-4C32-8A8B-0C0050256BBF}"/>
              </a:ext>
            </a:extLst>
          </p:cNvPr>
          <p:cNvCxnSpPr/>
          <p:nvPr/>
        </p:nvCxnSpPr>
        <p:spPr>
          <a:xfrm>
            <a:off x="10762638" y="3024440"/>
            <a:ext cx="5669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C8C952-3884-44E6-923F-BFEE9560EDF2}"/>
              </a:ext>
            </a:extLst>
          </p:cNvPr>
          <p:cNvCxnSpPr>
            <a:cxnSpLocks/>
          </p:cNvCxnSpPr>
          <p:nvPr/>
        </p:nvCxnSpPr>
        <p:spPr>
          <a:xfrm>
            <a:off x="11335662" y="3024440"/>
            <a:ext cx="0" cy="94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15559E-9D0A-4C66-AD7D-B84B0AEECC69}"/>
              </a:ext>
            </a:extLst>
          </p:cNvPr>
          <p:cNvCxnSpPr>
            <a:cxnSpLocks/>
          </p:cNvCxnSpPr>
          <p:nvPr/>
        </p:nvCxnSpPr>
        <p:spPr>
          <a:xfrm>
            <a:off x="9647070" y="3286568"/>
            <a:ext cx="0" cy="684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BB2EDB-7D42-459F-8DB9-ACA5B96E975B}"/>
              </a:ext>
            </a:extLst>
          </p:cNvPr>
          <p:cNvSpPr txBox="1"/>
          <p:nvPr/>
        </p:nvSpPr>
        <p:spPr>
          <a:xfrm>
            <a:off x="7863990" y="276372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16EB19-FEF4-4D0D-834A-A1A6EEA43BBB}"/>
              </a:ext>
            </a:extLst>
          </p:cNvPr>
          <p:cNvSpPr txBox="1"/>
          <p:nvPr/>
        </p:nvSpPr>
        <p:spPr>
          <a:xfrm>
            <a:off x="10727240" y="2716662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61674C-4C44-4646-B31A-5F019E8F9E01}"/>
              </a:ext>
            </a:extLst>
          </p:cNvPr>
          <p:cNvSpPr txBox="1"/>
          <p:nvPr/>
        </p:nvSpPr>
        <p:spPr>
          <a:xfrm>
            <a:off x="9625220" y="3490360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detection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65EB3A-F5AD-48DB-818A-5C744EFB93E2}"/>
              </a:ext>
            </a:extLst>
          </p:cNvPr>
          <p:cNvSpPr/>
          <p:nvPr/>
        </p:nvSpPr>
        <p:spPr>
          <a:xfrm>
            <a:off x="7374787" y="4016693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smoke 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D2FC54-92BE-41DB-BCDF-5E5800163229}"/>
              </a:ext>
            </a:extLst>
          </p:cNvPr>
          <p:cNvSpPr/>
          <p:nvPr/>
        </p:nvSpPr>
        <p:spPr>
          <a:xfrm>
            <a:off x="9094878" y="4033223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generic model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0586FE-6BF7-45AB-B86D-500AB9AF9D87}"/>
              </a:ext>
            </a:extLst>
          </p:cNvPr>
          <p:cNvSpPr/>
          <p:nvPr/>
        </p:nvSpPr>
        <p:spPr>
          <a:xfrm>
            <a:off x="10762638" y="4033222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dust model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589783F-5527-4BDF-9B6B-D0BE2EFB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76" y="3644248"/>
            <a:ext cx="3374599" cy="27553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8E2736-D820-4CA2-936D-10251F79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2" y="3628652"/>
            <a:ext cx="3374599" cy="275531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4AD82A-9F4C-4696-9C79-EED3F735DE7F}"/>
              </a:ext>
            </a:extLst>
          </p:cNvPr>
          <p:cNvCxnSpPr>
            <a:cxnSpLocks/>
          </p:cNvCxnSpPr>
          <p:nvPr/>
        </p:nvCxnSpPr>
        <p:spPr>
          <a:xfrm flipH="1">
            <a:off x="5084064" y="2057400"/>
            <a:ext cx="1011936" cy="5925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41EA03-833F-4D6A-B71B-44410F9D473B}"/>
              </a:ext>
            </a:extLst>
          </p:cNvPr>
          <p:cNvCxnSpPr>
            <a:cxnSpLocks/>
            <a:stCxn id="16" idx="4"/>
          </p:cNvCxnSpPr>
          <p:nvPr/>
        </p:nvCxnSpPr>
        <p:spPr>
          <a:xfrm flipH="1">
            <a:off x="3044952" y="2099509"/>
            <a:ext cx="3049532" cy="34966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925F324-C287-49FC-B1B7-395AE188B321}"/>
              </a:ext>
            </a:extLst>
          </p:cNvPr>
          <p:cNvCxnSpPr>
            <a:cxnSpLocks/>
          </p:cNvCxnSpPr>
          <p:nvPr/>
        </p:nvCxnSpPr>
        <p:spPr>
          <a:xfrm>
            <a:off x="6096000" y="1984930"/>
            <a:ext cx="509990" cy="3724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445F7B08-C889-4BAA-AE88-7DF6953AD735}"/>
              </a:ext>
            </a:extLst>
          </p:cNvPr>
          <p:cNvSpPr/>
          <p:nvPr/>
        </p:nvSpPr>
        <p:spPr>
          <a:xfrm>
            <a:off x="5827781" y="1410280"/>
            <a:ext cx="914400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Dust</a:t>
            </a:r>
          </a:p>
        </p:txBody>
      </p:sp>
    </p:spTree>
    <p:extLst>
      <p:ext uri="{BB962C8B-B14F-4D97-AF65-F5344CB8AC3E}">
        <p14:creationId xmlns:p14="http://schemas.microsoft.com/office/powerpoint/2010/main" val="30715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A26AD8-7E4C-4FFA-9253-EE1086DE4321}"/>
              </a:ext>
            </a:extLst>
          </p:cNvPr>
          <p:cNvSpPr txBox="1"/>
          <p:nvPr/>
        </p:nvSpPr>
        <p:spPr>
          <a:xfrm>
            <a:off x="1984891" y="180147"/>
            <a:ext cx="835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F87"/>
                </a:solidFill>
              </a:rPr>
              <a:t>TEMPO AOD and ALH aerosol type selection using ADP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6BDFC-4362-4661-8425-ECB8D338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373" y="843308"/>
            <a:ext cx="3139448" cy="2466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A1BA16-7B40-4196-8024-8E373F541641}"/>
              </a:ext>
            </a:extLst>
          </p:cNvPr>
          <p:cNvSpPr/>
          <p:nvPr/>
        </p:nvSpPr>
        <p:spPr>
          <a:xfrm>
            <a:off x="8540646" y="1831041"/>
            <a:ext cx="222199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TEMPO ADP Smoke Dust Mask Input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E9F0C7C-44F0-4733-9D14-96ED74AC0E4C}"/>
              </a:ext>
            </a:extLst>
          </p:cNvPr>
          <p:cNvSpPr/>
          <p:nvPr/>
        </p:nvSpPr>
        <p:spPr>
          <a:xfrm>
            <a:off x="9455046" y="2292706"/>
            <a:ext cx="384048" cy="288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6443A69-5A14-4E82-9582-5BEB6CB427FB}"/>
              </a:ext>
            </a:extLst>
          </p:cNvPr>
          <p:cNvSpPr/>
          <p:nvPr/>
        </p:nvSpPr>
        <p:spPr>
          <a:xfrm>
            <a:off x="8540646" y="2681540"/>
            <a:ext cx="2221992" cy="6858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Smoke or dust 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520932-8B29-4B58-ADAA-01A0393A94E8}"/>
              </a:ext>
            </a:extLst>
          </p:cNvPr>
          <p:cNvCxnSpPr>
            <a:cxnSpLocks/>
          </p:cNvCxnSpPr>
          <p:nvPr/>
        </p:nvCxnSpPr>
        <p:spPr>
          <a:xfrm>
            <a:off x="7973718" y="3024440"/>
            <a:ext cx="0" cy="94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722063-DE5B-4868-941C-330A86C62EDB}"/>
              </a:ext>
            </a:extLst>
          </p:cNvPr>
          <p:cNvCxnSpPr>
            <a:endCxn id="12" idx="1"/>
          </p:cNvCxnSpPr>
          <p:nvPr/>
        </p:nvCxnSpPr>
        <p:spPr>
          <a:xfrm>
            <a:off x="7973718" y="3024440"/>
            <a:ext cx="5669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E4440-4F11-4C32-8A8B-0C0050256BBF}"/>
              </a:ext>
            </a:extLst>
          </p:cNvPr>
          <p:cNvCxnSpPr/>
          <p:nvPr/>
        </p:nvCxnSpPr>
        <p:spPr>
          <a:xfrm>
            <a:off x="10762638" y="3024440"/>
            <a:ext cx="5669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C8C952-3884-44E6-923F-BFEE9560EDF2}"/>
              </a:ext>
            </a:extLst>
          </p:cNvPr>
          <p:cNvCxnSpPr>
            <a:cxnSpLocks/>
          </p:cNvCxnSpPr>
          <p:nvPr/>
        </p:nvCxnSpPr>
        <p:spPr>
          <a:xfrm>
            <a:off x="11335662" y="3024440"/>
            <a:ext cx="0" cy="946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15559E-9D0A-4C66-AD7D-B84B0AEECC69}"/>
              </a:ext>
            </a:extLst>
          </p:cNvPr>
          <p:cNvCxnSpPr>
            <a:cxnSpLocks/>
          </p:cNvCxnSpPr>
          <p:nvPr/>
        </p:nvCxnSpPr>
        <p:spPr>
          <a:xfrm>
            <a:off x="9647070" y="3286568"/>
            <a:ext cx="0" cy="684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BB2EDB-7D42-459F-8DB9-ACA5B96E975B}"/>
              </a:ext>
            </a:extLst>
          </p:cNvPr>
          <p:cNvSpPr txBox="1"/>
          <p:nvPr/>
        </p:nvSpPr>
        <p:spPr>
          <a:xfrm>
            <a:off x="7863990" y="276372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16EB19-FEF4-4D0D-834A-A1A6EEA43BBB}"/>
              </a:ext>
            </a:extLst>
          </p:cNvPr>
          <p:cNvSpPr txBox="1"/>
          <p:nvPr/>
        </p:nvSpPr>
        <p:spPr>
          <a:xfrm>
            <a:off x="10727240" y="2716662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61674C-4C44-4646-B31A-5F019E8F9E01}"/>
              </a:ext>
            </a:extLst>
          </p:cNvPr>
          <p:cNvSpPr txBox="1"/>
          <p:nvPr/>
        </p:nvSpPr>
        <p:spPr>
          <a:xfrm>
            <a:off x="9625220" y="3490360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detection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65EB3A-F5AD-48DB-818A-5C744EFB93E2}"/>
              </a:ext>
            </a:extLst>
          </p:cNvPr>
          <p:cNvSpPr/>
          <p:nvPr/>
        </p:nvSpPr>
        <p:spPr>
          <a:xfrm>
            <a:off x="7374787" y="4016693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smoke 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D2FC54-92BE-41DB-BCDF-5E5800163229}"/>
              </a:ext>
            </a:extLst>
          </p:cNvPr>
          <p:cNvSpPr/>
          <p:nvPr/>
        </p:nvSpPr>
        <p:spPr>
          <a:xfrm>
            <a:off x="9094878" y="4033223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generic model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0586FE-6BF7-45AB-B86D-500AB9AF9D87}"/>
              </a:ext>
            </a:extLst>
          </p:cNvPr>
          <p:cNvSpPr/>
          <p:nvPr/>
        </p:nvSpPr>
        <p:spPr>
          <a:xfrm>
            <a:off x="10762638" y="4033222"/>
            <a:ext cx="124358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dust model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589783F-5527-4BDF-9B6B-D0BE2EFB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76" y="3644248"/>
            <a:ext cx="3374599" cy="27553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8E2736-D820-4CA2-936D-10251F79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2" y="3628652"/>
            <a:ext cx="3374599" cy="275531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4AD82A-9F4C-4696-9C79-EED3F735DE7F}"/>
              </a:ext>
            </a:extLst>
          </p:cNvPr>
          <p:cNvCxnSpPr>
            <a:cxnSpLocks/>
            <a:stCxn id="16" idx="4"/>
          </p:cNvCxnSpPr>
          <p:nvPr/>
        </p:nvCxnSpPr>
        <p:spPr>
          <a:xfrm flipH="1">
            <a:off x="3658813" y="2099509"/>
            <a:ext cx="2536616" cy="128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41EA03-833F-4D6A-B71B-44410F9D473B}"/>
              </a:ext>
            </a:extLst>
          </p:cNvPr>
          <p:cNvCxnSpPr>
            <a:cxnSpLocks/>
            <a:stCxn id="16" idx="4"/>
          </p:cNvCxnSpPr>
          <p:nvPr/>
        </p:nvCxnSpPr>
        <p:spPr>
          <a:xfrm flipH="1">
            <a:off x="1605836" y="2099509"/>
            <a:ext cx="4589593" cy="3149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925F324-C287-49FC-B1B7-395AE188B321}"/>
              </a:ext>
            </a:extLst>
          </p:cNvPr>
          <p:cNvCxnSpPr>
            <a:cxnSpLocks/>
            <a:stCxn id="16" idx="4"/>
          </p:cNvCxnSpPr>
          <p:nvPr/>
        </p:nvCxnSpPr>
        <p:spPr>
          <a:xfrm flipH="1">
            <a:off x="5188193" y="2099509"/>
            <a:ext cx="1007236" cy="3149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445F7B08-C889-4BAA-AE88-7DF6953AD735}"/>
              </a:ext>
            </a:extLst>
          </p:cNvPr>
          <p:cNvSpPr/>
          <p:nvPr/>
        </p:nvSpPr>
        <p:spPr>
          <a:xfrm>
            <a:off x="5827781" y="1410280"/>
            <a:ext cx="1260494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Generic</a:t>
            </a:r>
          </a:p>
        </p:txBody>
      </p:sp>
    </p:spTree>
    <p:extLst>
      <p:ext uri="{BB962C8B-B14F-4D97-AF65-F5344CB8AC3E}">
        <p14:creationId xmlns:p14="http://schemas.microsoft.com/office/powerpoint/2010/main" val="418671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3ECB-2121-468F-B513-7E5ADB33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F87"/>
                </a:solidFill>
              </a:rPr>
              <a:t>Example TEMPO retrieval August 19,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E71B9-C745-41A5-A44D-112788A4975B}"/>
              </a:ext>
            </a:extLst>
          </p:cNvPr>
          <p:cNvSpPr txBox="1"/>
          <p:nvPr/>
        </p:nvSpPr>
        <p:spPr>
          <a:xfrm>
            <a:off x="10394100" y="735976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(AOD&gt;0.3)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8581A-DE24-4940-A4B8-57B718573FAD}"/>
              </a:ext>
            </a:extLst>
          </p:cNvPr>
          <p:cNvSpPr txBox="1"/>
          <p:nvPr/>
        </p:nvSpPr>
        <p:spPr>
          <a:xfrm>
            <a:off x="4864608" y="6067757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4D26C-A5F2-4838-8BDF-1CFAD2DA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8958"/>
            <a:ext cx="5324075" cy="4347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823CEA-43FE-4F84-960B-F3BA9AA6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1" y="1174862"/>
            <a:ext cx="5324075" cy="43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6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B05C-6B7A-405F-80FC-2CAF8158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TEMPO AOD vs AERONET AOD August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E1BBD-84D0-449F-9919-CEF36383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55" y="890719"/>
            <a:ext cx="5105405" cy="5076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EF1528-599C-4041-94A2-1324954F0605}"/>
              </a:ext>
            </a:extLst>
          </p:cNvPr>
          <p:cNvSpPr txBox="1"/>
          <p:nvPr/>
        </p:nvSpPr>
        <p:spPr>
          <a:xfrm>
            <a:off x="5193792" y="6080736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6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C533-BC3D-4AFE-A5B7-7106CCDC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634015"/>
            <a:ext cx="11458575" cy="94932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F87"/>
                </a:solidFill>
              </a:rPr>
              <a:t>TEMPO retrievals of AOD for 20231116 fire case in VA and comparison to ABI AOD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9BF0F-78D2-40ED-9E2F-9D983E3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6894"/>
            <a:ext cx="4539846" cy="3457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E50E3-2EB5-4DF5-959C-8452D58A9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0" y="1816894"/>
            <a:ext cx="4387649" cy="3341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44991-3F40-4350-9638-01E4EAF758ED}"/>
              </a:ext>
            </a:extLst>
          </p:cNvPr>
          <p:cNvSpPr txBox="1"/>
          <p:nvPr/>
        </p:nvSpPr>
        <p:spPr>
          <a:xfrm>
            <a:off x="4754880" y="5996085"/>
            <a:ext cx="670560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Disclaimer</a:t>
            </a:r>
            <a:r>
              <a:rPr lang="zh-CN" altLang="en-US" dirty="0"/>
              <a:t>：</a:t>
            </a:r>
            <a:r>
              <a:rPr lang="en-US" altLang="zh-CN" dirty="0"/>
              <a:t>TEMPO L1B data courtesy of NASA and all results are preliminary.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45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8539</TotalTime>
  <Words>752</Words>
  <Application>Microsoft Office PowerPoint</Application>
  <PresentationFormat>Widescreen</PresentationFormat>
  <Paragraphs>94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NTR</vt:lpstr>
      <vt:lpstr>Calibri</vt:lpstr>
      <vt:lpstr>Arial</vt:lpstr>
      <vt:lpstr>Courier New</vt:lpstr>
      <vt:lpstr>Office Theme</vt:lpstr>
      <vt:lpstr>Alternate Interior </vt:lpstr>
      <vt:lpstr>PowerPoint Presentation</vt:lpstr>
      <vt:lpstr>Aerosol Retrieval Algorithm Development</vt:lpstr>
      <vt:lpstr>Example TEMPO DLER at 440 nm animation (August, 2023)</vt:lpstr>
      <vt:lpstr>PowerPoint Presentation</vt:lpstr>
      <vt:lpstr>PowerPoint Presentation</vt:lpstr>
      <vt:lpstr>PowerPoint Presentation</vt:lpstr>
      <vt:lpstr>Example TEMPO retrieval August 19, 2023</vt:lpstr>
      <vt:lpstr>TEMPO AOD vs AERONET AOD August 2023</vt:lpstr>
      <vt:lpstr>TEMPO retrievals of AOD for 20231116 fire case in VA and comparison to ABI AOD</vt:lpstr>
      <vt:lpstr>TEMPO AOD vs ABI AOD in the VA fire region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Shobha Kondragunta</cp:lastModifiedBy>
  <cp:revision>29</cp:revision>
  <dcterms:modified xsi:type="dcterms:W3CDTF">2024-08-20T21:21:53Z</dcterms:modified>
</cp:coreProperties>
</file>