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1"/>
  </p:notesMasterIdLst>
  <p:sldIdLst>
    <p:sldId id="258" r:id="rId3"/>
    <p:sldId id="5381" r:id="rId4"/>
    <p:sldId id="5383" r:id="rId5"/>
    <p:sldId id="5393" r:id="rId6"/>
    <p:sldId id="5385" r:id="rId7"/>
    <p:sldId id="888" r:id="rId8"/>
    <p:sldId id="257" r:id="rId9"/>
    <p:sldId id="5371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 Math" panose="02040503050406030204" pitchFamily="18" charset="0"/>
      <p:regular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03E48-C5EB-4EB0-901D-01BC1554D1E8}">
  <a:tblStyle styleId="{63C03E48-C5EB-4EB0-901D-01BC1554D1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BF62D1-E864-4354-9139-F6B5792BCF6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0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E0DD-8FEA-4E25-8745-55344665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D48F-D723-4BB1-8D3B-9FCBE197B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98008-E49D-4EFF-9672-27C81D01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6F7F-15D2-473C-8823-046D7CC1D9C9}" type="datetime1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FBCC-AB4A-43D8-85B9-9E3A0FAE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A1746-8E31-4C98-8991-FE28DC237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14C1F-BBA1-4C9B-9AB2-312940D51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9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7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5024318" y="1391022"/>
            <a:ext cx="7153209" cy="318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baseline="30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baseline="30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6"/>
          <p:cNvSpPr/>
          <p:nvPr/>
        </p:nvSpPr>
        <p:spPr>
          <a:xfrm>
            <a:off x="304801" y="6391673"/>
            <a:ext cx="4419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dirty="0"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75418B-D818-4218-BACF-1188A62E5F87}"/>
              </a:ext>
            </a:extLst>
          </p:cNvPr>
          <p:cNvSpPr txBox="1">
            <a:spLocks/>
          </p:cNvSpPr>
          <p:nvPr/>
        </p:nvSpPr>
        <p:spPr>
          <a:xfrm>
            <a:off x="4598125" y="2506108"/>
            <a:ext cx="7508150" cy="132556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Development of TEMPO Aerosol Detection Product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48446D64-BBBB-47B3-BC87-3F72FD4AF653}"/>
              </a:ext>
            </a:extLst>
          </p:cNvPr>
          <p:cNvSpPr txBox="1"/>
          <p:nvPr/>
        </p:nvSpPr>
        <p:spPr>
          <a:xfrm>
            <a:off x="4049795" y="5180443"/>
            <a:ext cx="8768861" cy="1519006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45"/>
              </a:spcBef>
              <a:tabLst>
                <a:tab pos="2052955" algn="l"/>
              </a:tabLst>
            </a:pPr>
            <a:r>
              <a:rPr sz="2800" spc="-10" dirty="0">
                <a:latin typeface="Comic Sans MS"/>
                <a:cs typeface="Comic Sans MS"/>
              </a:rPr>
              <a:t>Pubu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Ciren</a:t>
            </a:r>
            <a:r>
              <a:rPr sz="2775" spc="-7" baseline="25525" dirty="0">
                <a:latin typeface="Comic Sans MS"/>
                <a:cs typeface="Comic Sans MS"/>
              </a:rPr>
              <a:t>1</a:t>
            </a:r>
            <a:r>
              <a:rPr lang="en-US" sz="2775" spc="-7" baseline="25525" dirty="0">
                <a:latin typeface="Comic Sans MS"/>
                <a:cs typeface="Comic Sans MS"/>
              </a:rPr>
              <a:t>,2</a:t>
            </a:r>
            <a:r>
              <a:rPr lang="en-US" sz="2800" spc="-5" baseline="25525" dirty="0">
                <a:latin typeface="Comic Sans MS"/>
                <a:cs typeface="Comic Sans MS"/>
              </a:rPr>
              <a:t>  </a:t>
            </a:r>
            <a:r>
              <a:rPr lang="en-US" sz="2800" spc="-5" dirty="0">
                <a:latin typeface="Comic Sans MS"/>
                <a:cs typeface="Comic Sans MS"/>
              </a:rPr>
              <a:t>and</a:t>
            </a:r>
            <a:r>
              <a:rPr lang="en-US" sz="2800" spc="-5" baseline="25525" dirty="0">
                <a:latin typeface="Comic Sans MS"/>
                <a:cs typeface="Comic Sans MS"/>
              </a:rPr>
              <a:t> </a:t>
            </a:r>
            <a:r>
              <a:rPr lang="en-US" sz="2800" spc="-5" dirty="0">
                <a:latin typeface="Comic Sans MS"/>
                <a:cs typeface="Comic Sans MS"/>
              </a:rPr>
              <a:t>S</a:t>
            </a:r>
            <a:r>
              <a:rPr sz="2800" spc="-5" dirty="0">
                <a:latin typeface="Comic Sans MS"/>
                <a:cs typeface="Comic Sans MS"/>
              </a:rPr>
              <a:t>hobha</a:t>
            </a:r>
            <a:r>
              <a:rPr sz="2800" spc="-17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Kondragunta</a:t>
            </a:r>
            <a:r>
              <a:rPr sz="2775" spc="-7" baseline="25525" dirty="0">
                <a:latin typeface="Comic Sans MS"/>
                <a:cs typeface="Comic Sans MS"/>
              </a:rPr>
              <a:t>2</a:t>
            </a:r>
            <a:r>
              <a:rPr lang="en-US" sz="2775" spc="-7" baseline="25525" dirty="0">
                <a:latin typeface="Comic Sans MS"/>
                <a:cs typeface="Comic Sans MS"/>
              </a:rPr>
              <a:t> </a:t>
            </a:r>
            <a:endParaRPr sz="2775" baseline="25525" dirty="0">
              <a:latin typeface="Comic Sans MS"/>
              <a:cs typeface="Comic Sans MS"/>
            </a:endParaRPr>
          </a:p>
          <a:p>
            <a:pPr marL="688975" algn="ctr">
              <a:spcBef>
                <a:spcPts val="969"/>
              </a:spcBef>
              <a:tabLst>
                <a:tab pos="2717165" algn="l"/>
              </a:tabLst>
            </a:pPr>
            <a:r>
              <a:rPr baseline="25641" dirty="0">
                <a:latin typeface="Comic Sans MS" panose="030F0702030302020204" pitchFamily="66" charset="0"/>
                <a:cs typeface="Comic Sans MS"/>
              </a:rPr>
              <a:t>1</a:t>
            </a:r>
            <a:r>
              <a:rPr dirty="0">
                <a:latin typeface="Comic Sans MS" panose="030F0702030302020204" pitchFamily="66" charset="0"/>
                <a:cs typeface="Comic Sans MS"/>
              </a:rPr>
              <a:t>IMSG@NOAA</a:t>
            </a:r>
            <a:r>
              <a:rPr lang="en-US" dirty="0">
                <a:latin typeface="Comic Sans MS" panose="030F0702030302020204" pitchFamily="66" charset="0"/>
                <a:cs typeface="Comic Sans MS"/>
              </a:rPr>
              <a:t>  </a:t>
            </a:r>
            <a:r>
              <a:rPr baseline="25641" dirty="0">
                <a:latin typeface="Comic Sans MS" panose="030F0702030302020204" pitchFamily="66" charset="0"/>
                <a:cs typeface="Comic Sans MS"/>
              </a:rPr>
              <a:t>2</a:t>
            </a:r>
            <a:r>
              <a:rPr dirty="0">
                <a:latin typeface="Comic Sans MS" panose="030F0702030302020204" pitchFamily="66" charset="0"/>
                <a:cs typeface="Comic Sans MS"/>
              </a:rPr>
              <a:t>NOAA/NESDIS/STAR</a:t>
            </a:r>
            <a:r>
              <a:rPr lang="en-US" dirty="0">
                <a:latin typeface="Comic Sans MS" panose="030F0702030302020204" pitchFamily="66" charset="0"/>
                <a:cs typeface="Comic Sans MS"/>
              </a:rPr>
              <a:t>  </a:t>
            </a:r>
          </a:p>
          <a:p>
            <a:pPr marL="688975" algn="ctr">
              <a:spcBef>
                <a:spcPts val="969"/>
              </a:spcBef>
              <a:tabLst>
                <a:tab pos="2717165" algn="l"/>
              </a:tabLst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TEMPO/GEMS Joint Science Team Meeting, 26</a:t>
            </a:r>
            <a:r>
              <a:rPr lang="en-US" b="1" dirty="0">
                <a:solidFill>
                  <a:schemeClr val="tx1"/>
                </a:solidFill>
              </a:rPr>
              <a:t> - 30 August 2024, Hawaii</a:t>
            </a:r>
          </a:p>
          <a:p>
            <a:pPr marR="1103630" algn="ctr"/>
            <a:endParaRPr lang="en-US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8674-2B55-4B6B-82A5-E2DBA33C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74" y="-9160"/>
            <a:ext cx="11143004" cy="681769"/>
          </a:xfrm>
          <a:noFill/>
          <a:scene3d>
            <a:camera prst="orthographicFront"/>
            <a:lightRig rig="threePt" dir="t">
              <a:rot lat="0" lon="0" rev="0"/>
            </a:lightRig>
          </a:scene3d>
          <a:sp3d>
            <a:bevelT w="190500"/>
          </a:sp3d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NOAA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TEMPO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/ABI Hybrid Aerosol Detection Algorithm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7A60DE-EBD7-4053-8258-BB721FFD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177" y="845132"/>
            <a:ext cx="7371405" cy="4896336"/>
          </a:xfrm>
        </p:spPr>
        <p:txBody>
          <a:bodyPr>
            <a:noAutofit/>
          </a:bodyPr>
          <a:lstStyle/>
          <a:p>
            <a:r>
              <a:rPr lang="en-US" sz="2000" dirty="0"/>
              <a:t>Developed a hybrid algorithm for smoke/dust Detection</a:t>
            </a:r>
          </a:p>
          <a:p>
            <a:pPr lvl="1"/>
            <a:r>
              <a:rPr lang="en-US" sz="1400" dirty="0"/>
              <a:t>GEMS and AHI as proxy</a:t>
            </a:r>
          </a:p>
          <a:p>
            <a:pPr lvl="1"/>
            <a:r>
              <a:rPr lang="en-US" sz="1400" dirty="0"/>
              <a:t>TROPOMI and VIIRS as proxy</a:t>
            </a:r>
          </a:p>
          <a:p>
            <a:r>
              <a:rPr lang="en-US" sz="2000" dirty="0"/>
              <a:t>Utilizing synergy between TEMPO and ABI</a:t>
            </a:r>
          </a:p>
          <a:p>
            <a:r>
              <a:rPr lang="en-US" sz="2000" dirty="0"/>
              <a:t>Co-registration tables generated to map ABI to TEMPO grid, and TEMPO UV band to Visible band</a:t>
            </a:r>
          </a:p>
          <a:p>
            <a:r>
              <a:rPr lang="en-US" sz="2000" dirty="0"/>
              <a:t>Cloud screening </a:t>
            </a:r>
          </a:p>
          <a:p>
            <a:pPr lvl="1"/>
            <a:r>
              <a:rPr lang="en-US" sz="1400" dirty="0"/>
              <a:t>Remapped cloud mask from ABI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Outputs</a:t>
            </a:r>
          </a:p>
          <a:p>
            <a:pPr lvl="1"/>
            <a:r>
              <a:rPr lang="en-US" sz="1600" b="1" dirty="0"/>
              <a:t>Smoke and dust detection</a:t>
            </a:r>
          </a:p>
          <a:p>
            <a:pPr lvl="1"/>
            <a:r>
              <a:rPr lang="en-US" sz="1600" b="1" dirty="0"/>
              <a:t>UV AAI (354/388 nm)  </a:t>
            </a:r>
          </a:p>
          <a:p>
            <a:pPr lvl="1"/>
            <a:r>
              <a:rPr lang="en-US" sz="1600" b="1" dirty="0"/>
              <a:t>Visible AAI (412/440 nm)</a:t>
            </a:r>
          </a:p>
        </p:txBody>
      </p: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F7C07C2F-ABE8-430D-9AD1-1171EEBC7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60" y="924672"/>
            <a:ext cx="4398264" cy="439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665B60-5364-4E18-8C2B-98B31589D170}"/>
              </a:ext>
            </a:extLst>
          </p:cNvPr>
          <p:cNvSpPr txBox="1"/>
          <p:nvPr/>
        </p:nvSpPr>
        <p:spPr>
          <a:xfrm>
            <a:off x="7853768" y="672609"/>
            <a:ext cx="398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dotted line grid: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GOES-16/ABI  2 km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Black line grid:  TEMPO  2.0 x4.7 km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0822C7-1A60-4009-AFE6-0B1E3C0AE2AC}"/>
              </a:ext>
            </a:extLst>
          </p:cNvPr>
          <p:cNvSpPr/>
          <p:nvPr/>
        </p:nvSpPr>
        <p:spPr>
          <a:xfrm>
            <a:off x="7806985" y="5120310"/>
            <a:ext cx="3853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Weight=overlapped area/ABI pixel area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C3CCBF-9801-471C-951F-CE2750902138}"/>
              </a:ext>
            </a:extLst>
          </p:cNvPr>
          <p:cNvGrpSpPr/>
          <p:nvPr/>
        </p:nvGrpSpPr>
        <p:grpSpPr>
          <a:xfrm>
            <a:off x="8365737" y="5476143"/>
            <a:ext cx="2178726" cy="907380"/>
            <a:chOff x="8721593" y="5465001"/>
            <a:chExt cx="2178726" cy="90738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86051D6-40C6-49CE-AC64-6BF42FDF2435}"/>
                </a:ext>
              </a:extLst>
            </p:cNvPr>
            <p:cNvGrpSpPr/>
            <p:nvPr/>
          </p:nvGrpSpPr>
          <p:grpSpPr>
            <a:xfrm>
              <a:off x="8721593" y="5465001"/>
              <a:ext cx="2178468" cy="380835"/>
              <a:chOff x="8721593" y="5465001"/>
              <a:chExt cx="2178468" cy="38083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0115B28-5C51-45B8-B8BE-5DB1D5F6C722}"/>
                  </a:ext>
                </a:extLst>
              </p:cNvPr>
              <p:cNvSpPr txBox="1"/>
              <p:nvPr/>
            </p:nvSpPr>
            <p:spPr>
              <a:xfrm>
                <a:off x="8721593" y="5473933"/>
                <a:ext cx="59343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0.55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D5CB5B-4C9C-4105-8C06-6F39AA8A342C}"/>
                  </a:ext>
                </a:extLst>
              </p:cNvPr>
              <p:cNvSpPr txBox="1"/>
              <p:nvPr/>
            </p:nvSpPr>
            <p:spPr>
              <a:xfrm>
                <a:off x="9402457" y="5465001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0.731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8A6923-5DE7-47E5-A259-92D8CE246D16}"/>
                  </a:ext>
                </a:extLst>
              </p:cNvPr>
              <p:cNvSpPr txBox="1"/>
              <p:nvPr/>
            </p:nvSpPr>
            <p:spPr>
              <a:xfrm>
                <a:off x="10189610" y="5476504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13F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0.204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F9697B5-A1AD-45C2-829C-367945947C9B}"/>
                    </a:ext>
                  </a:extLst>
                </p:cNvPr>
                <p:cNvSpPr txBox="1"/>
                <p:nvPr/>
              </p:nvSpPr>
              <p:spPr>
                <a:xfrm>
                  <a:off x="9440312" y="5848968"/>
                  <a:ext cx="1460007" cy="5234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400" i="1" dirty="0"/>
                    <a:t>R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F9697B5-A1AD-45C2-829C-367945947C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0312" y="5848968"/>
                  <a:ext cx="1460007" cy="523413"/>
                </a:xfrm>
                <a:prstGeom prst="rect">
                  <a:avLst/>
                </a:prstGeom>
                <a:blipFill>
                  <a:blip r:embed="rId3"/>
                  <a:stretch>
                    <a:fillRect l="-12500" t="-8140" b="-151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409DCC8-A757-4340-8BFE-A1AE0592056E}"/>
              </a:ext>
            </a:extLst>
          </p:cNvPr>
          <p:cNvGrpSpPr/>
          <p:nvPr/>
        </p:nvGrpSpPr>
        <p:grpSpPr>
          <a:xfrm>
            <a:off x="9164352" y="2512721"/>
            <a:ext cx="1175419" cy="1125390"/>
            <a:chOff x="8557154" y="2894814"/>
            <a:chExt cx="1175419" cy="112539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813AC3-134D-4EE5-903D-A60860B39868}"/>
                </a:ext>
              </a:extLst>
            </p:cNvPr>
            <p:cNvCxnSpPr>
              <a:cxnSpLocks/>
            </p:cNvCxnSpPr>
            <p:nvPr/>
          </p:nvCxnSpPr>
          <p:spPr>
            <a:xfrm>
              <a:off x="8563534" y="2902091"/>
              <a:ext cx="9410" cy="1109683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54DB6BB-E286-46C7-870A-C8E58B8EE33F}"/>
                </a:ext>
              </a:extLst>
            </p:cNvPr>
            <p:cNvCxnSpPr>
              <a:cxnSpLocks/>
            </p:cNvCxnSpPr>
            <p:nvPr/>
          </p:nvCxnSpPr>
          <p:spPr>
            <a:xfrm>
              <a:off x="8557154" y="2894814"/>
              <a:ext cx="379812" cy="8733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4F20FB-ED28-4E7D-A93E-948893D4D3BE}"/>
                </a:ext>
              </a:extLst>
            </p:cNvPr>
            <p:cNvCxnSpPr>
              <a:cxnSpLocks/>
            </p:cNvCxnSpPr>
            <p:nvPr/>
          </p:nvCxnSpPr>
          <p:spPr>
            <a:xfrm>
              <a:off x="8947281" y="2895528"/>
              <a:ext cx="104349" cy="1119705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FAE907-D7AF-415A-9F7E-EE10204E6C32}"/>
                </a:ext>
              </a:extLst>
            </p:cNvPr>
            <p:cNvCxnSpPr>
              <a:cxnSpLocks/>
            </p:cNvCxnSpPr>
            <p:nvPr/>
          </p:nvCxnSpPr>
          <p:spPr>
            <a:xfrm>
              <a:off x="8563534" y="4011774"/>
              <a:ext cx="4880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A5AC95-CC9C-4F1A-B41C-C807E3516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3977" y="2901460"/>
              <a:ext cx="550014" cy="6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EBFE1-F102-421A-8507-82DF062C8E84}"/>
                </a:ext>
              </a:extLst>
            </p:cNvPr>
            <p:cNvCxnSpPr>
              <a:cxnSpLocks/>
            </p:cNvCxnSpPr>
            <p:nvPr/>
          </p:nvCxnSpPr>
          <p:spPr>
            <a:xfrm>
              <a:off x="8963977" y="2894814"/>
              <a:ext cx="109208" cy="112539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E169C4-602C-4909-8F88-9AE79B2B97DD}"/>
                </a:ext>
              </a:extLst>
            </p:cNvPr>
            <p:cNvCxnSpPr>
              <a:cxnSpLocks/>
            </p:cNvCxnSpPr>
            <p:nvPr/>
          </p:nvCxnSpPr>
          <p:spPr>
            <a:xfrm>
              <a:off x="9500643" y="2913029"/>
              <a:ext cx="97361" cy="10987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79FC95C-29D3-47FF-9144-18A17088B108}"/>
                </a:ext>
              </a:extLst>
            </p:cNvPr>
            <p:cNvCxnSpPr/>
            <p:nvPr/>
          </p:nvCxnSpPr>
          <p:spPr>
            <a:xfrm>
              <a:off x="9513991" y="2900599"/>
              <a:ext cx="193080" cy="0"/>
            </a:xfrm>
            <a:prstGeom prst="line">
              <a:avLst/>
            </a:prstGeom>
            <a:ln>
              <a:solidFill>
                <a:srgbClr val="490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860E681-F1A6-4141-B44C-E7427C72ED00}"/>
                </a:ext>
              </a:extLst>
            </p:cNvPr>
            <p:cNvCxnSpPr/>
            <p:nvPr/>
          </p:nvCxnSpPr>
          <p:spPr>
            <a:xfrm>
              <a:off x="9523725" y="2913029"/>
              <a:ext cx="100274" cy="1098745"/>
            </a:xfrm>
            <a:prstGeom prst="line">
              <a:avLst/>
            </a:prstGeom>
            <a:ln w="25400">
              <a:solidFill>
                <a:srgbClr val="0D13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D8B836A-BD1F-4AE8-A2B5-AC80CB513CE1}"/>
                </a:ext>
              </a:extLst>
            </p:cNvPr>
            <p:cNvCxnSpPr/>
            <p:nvPr/>
          </p:nvCxnSpPr>
          <p:spPr>
            <a:xfrm>
              <a:off x="9707071" y="2902091"/>
              <a:ext cx="25502" cy="1109683"/>
            </a:xfrm>
            <a:prstGeom prst="line">
              <a:avLst/>
            </a:prstGeom>
            <a:ln w="22225">
              <a:solidFill>
                <a:srgbClr val="490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A85721D-672D-432E-BE9E-577B92E9D0B0}"/>
                </a:ext>
              </a:extLst>
            </p:cNvPr>
            <p:cNvCxnSpPr>
              <a:cxnSpLocks/>
            </p:cNvCxnSpPr>
            <p:nvPr/>
          </p:nvCxnSpPr>
          <p:spPr>
            <a:xfrm>
              <a:off x="9625924" y="4003958"/>
              <a:ext cx="93898" cy="1"/>
            </a:xfrm>
            <a:prstGeom prst="line">
              <a:avLst/>
            </a:prstGeom>
            <a:ln w="28575">
              <a:solidFill>
                <a:srgbClr val="490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904CDC-7660-46BA-A74B-4A915F778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3977" y="2916937"/>
              <a:ext cx="539085" cy="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D7A9292-7AA7-48F2-8A8D-CD376AAE9933}"/>
                </a:ext>
              </a:extLst>
            </p:cNvPr>
            <p:cNvCxnSpPr/>
            <p:nvPr/>
          </p:nvCxnSpPr>
          <p:spPr>
            <a:xfrm>
              <a:off x="9073185" y="3993559"/>
              <a:ext cx="52723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B977640-B6ED-4041-8E9D-FD5178ED257E}"/>
                </a:ext>
              </a:extLst>
            </p:cNvPr>
            <p:cNvCxnSpPr/>
            <p:nvPr/>
          </p:nvCxnSpPr>
          <p:spPr>
            <a:xfrm>
              <a:off x="8563534" y="2910109"/>
              <a:ext cx="373432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ED91726-A2FE-47A6-9794-D783EB33182B}"/>
                </a:ext>
              </a:extLst>
            </p:cNvPr>
            <p:cNvCxnSpPr>
              <a:cxnSpLocks/>
            </p:cNvCxnSpPr>
            <p:nvPr/>
          </p:nvCxnSpPr>
          <p:spPr>
            <a:xfrm>
              <a:off x="8573849" y="3990201"/>
              <a:ext cx="462038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6D04E4-2E6E-4E56-9C0F-8F1352BCA335}"/>
                </a:ext>
              </a:extLst>
            </p:cNvPr>
            <p:cNvCxnSpPr>
              <a:cxnSpLocks/>
            </p:cNvCxnSpPr>
            <p:nvPr/>
          </p:nvCxnSpPr>
          <p:spPr>
            <a:xfrm>
              <a:off x="8935563" y="2921124"/>
              <a:ext cx="100324" cy="1080647"/>
            </a:xfrm>
            <a:prstGeom prst="line">
              <a:avLst/>
            </a:prstGeom>
            <a:ln w="2222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6C672C6-EE29-487A-BD0D-8C311CE5C6C3}"/>
                </a:ext>
              </a:extLst>
            </p:cNvPr>
            <p:cNvCxnSpPr/>
            <p:nvPr/>
          </p:nvCxnSpPr>
          <p:spPr>
            <a:xfrm>
              <a:off x="8569715" y="2908022"/>
              <a:ext cx="27741" cy="108217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3B92143-D138-404F-BBFB-1D14565BA98D}"/>
                </a:ext>
              </a:extLst>
            </p:cNvPr>
            <p:cNvCxnSpPr>
              <a:cxnSpLocks/>
            </p:cNvCxnSpPr>
            <p:nvPr/>
          </p:nvCxnSpPr>
          <p:spPr>
            <a:xfrm>
              <a:off x="9513991" y="2912417"/>
              <a:ext cx="205831" cy="4156"/>
            </a:xfrm>
            <a:prstGeom prst="line">
              <a:avLst/>
            </a:prstGeom>
            <a:ln w="22225">
              <a:solidFill>
                <a:srgbClr val="490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C434C9C-B846-4083-B0FA-6E6AF7E3BE95}"/>
                </a:ext>
              </a:extLst>
            </p:cNvPr>
            <p:cNvCxnSpPr>
              <a:cxnSpLocks/>
            </p:cNvCxnSpPr>
            <p:nvPr/>
          </p:nvCxnSpPr>
          <p:spPr>
            <a:xfrm>
              <a:off x="9702805" y="2901460"/>
              <a:ext cx="10793" cy="1102498"/>
            </a:xfrm>
            <a:prstGeom prst="line">
              <a:avLst/>
            </a:prstGeom>
            <a:ln w="31750">
              <a:solidFill>
                <a:srgbClr val="490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52CEE83-7EEF-4039-8183-43BA8081FB9B}"/>
                </a:ext>
              </a:extLst>
            </p:cNvPr>
            <p:cNvCxnSpPr>
              <a:cxnSpLocks/>
            </p:cNvCxnSpPr>
            <p:nvPr/>
          </p:nvCxnSpPr>
          <p:spPr>
            <a:xfrm>
              <a:off x="8584888" y="2914495"/>
              <a:ext cx="0" cy="107570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B9739-9574-4048-A448-AE5A9D3660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74585" y="2988263"/>
              <a:ext cx="28702" cy="741443"/>
            </a:xfrm>
            <a:prstGeom prst="line">
              <a:avLst/>
            </a:prstGeom>
            <a:ln w="15875">
              <a:solidFill>
                <a:srgbClr val="490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7520E66-898E-4E80-8DCD-93BBC726BC83}"/>
              </a:ext>
            </a:extLst>
          </p:cNvPr>
          <p:cNvSpPr/>
          <p:nvPr/>
        </p:nvSpPr>
        <p:spPr>
          <a:xfrm>
            <a:off x="1253138" y="5003658"/>
            <a:ext cx="6677064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Bef>
                <a:spcPts val="1785"/>
              </a:spcBef>
            </a:pPr>
            <a:r>
              <a:rPr lang="en-US" b="1" dirty="0">
                <a:latin typeface="Verdana"/>
                <a:cs typeface="Verdana"/>
              </a:rPr>
              <a:t>   Absorbing</a:t>
            </a:r>
            <a:r>
              <a:rPr lang="en-US" b="1" spc="-85" dirty="0">
                <a:latin typeface="Verdana"/>
                <a:cs typeface="Verdana"/>
              </a:rPr>
              <a:t> </a:t>
            </a:r>
            <a:r>
              <a:rPr lang="en-US" b="1" dirty="0">
                <a:latin typeface="Verdana"/>
                <a:cs typeface="Verdana"/>
              </a:rPr>
              <a:t>Aerosol</a:t>
            </a:r>
            <a:r>
              <a:rPr lang="en-US" b="1" spc="-85" dirty="0">
                <a:latin typeface="Verdana"/>
                <a:cs typeface="Verdana"/>
              </a:rPr>
              <a:t> </a:t>
            </a:r>
            <a:r>
              <a:rPr lang="en-US" b="1" spc="-20" dirty="0">
                <a:latin typeface="Verdana"/>
                <a:cs typeface="Verdana"/>
              </a:rPr>
              <a:t>Index</a:t>
            </a:r>
            <a:endParaRPr lang="en-US" dirty="0">
              <a:latin typeface="Verdana"/>
              <a:cs typeface="Verdana"/>
            </a:endParaRPr>
          </a:p>
          <a:p>
            <a:pPr marL="914400">
              <a:lnSpc>
                <a:spcPts val="1680"/>
              </a:lnSpc>
            </a:pPr>
            <a:r>
              <a:rPr lang="en-US" dirty="0">
                <a:latin typeface="Verdana"/>
                <a:cs typeface="Verdana"/>
              </a:rPr>
              <a:t>   Visible AAI</a:t>
            </a:r>
            <a:r>
              <a:rPr lang="en-US" spc="-45" dirty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=</a:t>
            </a:r>
            <a:r>
              <a:rPr lang="en-US" spc="-40" dirty="0">
                <a:latin typeface="Verdana"/>
                <a:cs typeface="Verdana"/>
              </a:rPr>
              <a:t> </a:t>
            </a:r>
            <a:r>
              <a:rPr lang="en-US" spc="-10" dirty="0">
                <a:latin typeface="Verdana"/>
                <a:cs typeface="Verdana"/>
              </a:rPr>
              <a:t>-</a:t>
            </a:r>
            <a:r>
              <a:rPr lang="en-US" dirty="0">
                <a:latin typeface="Verdana"/>
                <a:cs typeface="Verdana"/>
              </a:rPr>
              <a:t>100[1og</a:t>
            </a:r>
            <a:r>
              <a:rPr lang="en-US" baseline="-20833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(R</a:t>
            </a:r>
            <a:r>
              <a:rPr lang="en-US" baseline="-20833" dirty="0">
                <a:latin typeface="Verdana"/>
                <a:cs typeface="Verdana"/>
              </a:rPr>
              <a:t>412</a:t>
            </a:r>
            <a:r>
              <a:rPr lang="en-US" dirty="0">
                <a:latin typeface="Verdana"/>
                <a:cs typeface="Verdana"/>
              </a:rPr>
              <a:t>/R</a:t>
            </a:r>
            <a:r>
              <a:rPr lang="en-US" baseline="-20833" dirty="0">
                <a:latin typeface="Verdana"/>
                <a:cs typeface="Verdana"/>
              </a:rPr>
              <a:t>440</a:t>
            </a:r>
            <a:r>
              <a:rPr lang="en-US" dirty="0">
                <a:latin typeface="Verdana"/>
                <a:cs typeface="Verdana"/>
              </a:rPr>
              <a:t>)</a:t>
            </a:r>
            <a:r>
              <a:rPr lang="en-US" spc="-45" dirty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–</a:t>
            </a:r>
            <a:r>
              <a:rPr lang="en-US" spc="-35" dirty="0">
                <a:latin typeface="Verdana"/>
                <a:cs typeface="Verdana"/>
              </a:rPr>
              <a:t> </a:t>
            </a:r>
            <a:r>
              <a:rPr lang="en-US" spc="-10" dirty="0">
                <a:latin typeface="Verdana"/>
                <a:cs typeface="Verdana"/>
              </a:rPr>
              <a:t>log</a:t>
            </a:r>
            <a:r>
              <a:rPr lang="en-US" spc="-15" baseline="-20833" dirty="0">
                <a:latin typeface="Verdana"/>
                <a:cs typeface="Verdana"/>
              </a:rPr>
              <a:t>10</a:t>
            </a:r>
            <a:r>
              <a:rPr lang="en-US" spc="-10" dirty="0">
                <a:latin typeface="Verdana"/>
                <a:cs typeface="Verdana"/>
              </a:rPr>
              <a:t>(R’</a:t>
            </a:r>
            <a:r>
              <a:rPr lang="en-US" spc="-15" baseline="-20833" dirty="0">
                <a:latin typeface="Verdana"/>
                <a:cs typeface="Verdana"/>
              </a:rPr>
              <a:t>412</a:t>
            </a:r>
            <a:r>
              <a:rPr lang="en-US" spc="-10" dirty="0">
                <a:latin typeface="Verdana"/>
                <a:cs typeface="Verdana"/>
              </a:rPr>
              <a:t>/R’</a:t>
            </a:r>
            <a:r>
              <a:rPr lang="en-US" spc="-15" baseline="-20833" dirty="0">
                <a:latin typeface="Verdana"/>
                <a:cs typeface="Verdana"/>
              </a:rPr>
              <a:t>440</a:t>
            </a:r>
            <a:r>
              <a:rPr lang="en-US" spc="-10" dirty="0">
                <a:latin typeface="Verdana"/>
                <a:cs typeface="Verdana"/>
              </a:rPr>
              <a:t>)]</a:t>
            </a:r>
          </a:p>
          <a:p>
            <a:pPr marL="914400">
              <a:lnSpc>
                <a:spcPts val="1680"/>
              </a:lnSpc>
            </a:pPr>
            <a:r>
              <a:rPr lang="en-US" dirty="0">
                <a:latin typeface="Verdana"/>
                <a:cs typeface="Verdana"/>
              </a:rPr>
              <a:t>   UV AAI</a:t>
            </a:r>
            <a:r>
              <a:rPr lang="en-US" spc="-45" dirty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=</a:t>
            </a:r>
            <a:r>
              <a:rPr lang="en-US" spc="-40" dirty="0">
                <a:latin typeface="Verdana"/>
                <a:cs typeface="Verdana"/>
              </a:rPr>
              <a:t> </a:t>
            </a:r>
            <a:r>
              <a:rPr lang="en-US" spc="-10" dirty="0">
                <a:latin typeface="Verdana"/>
                <a:cs typeface="Verdana"/>
              </a:rPr>
              <a:t>-</a:t>
            </a:r>
            <a:r>
              <a:rPr lang="en-US" dirty="0">
                <a:latin typeface="Verdana"/>
                <a:cs typeface="Verdana"/>
              </a:rPr>
              <a:t>100[1og</a:t>
            </a:r>
            <a:r>
              <a:rPr lang="en-US" baseline="-20833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(R</a:t>
            </a:r>
            <a:r>
              <a:rPr lang="en-US" baseline="-20833" dirty="0">
                <a:latin typeface="Verdana"/>
                <a:cs typeface="Verdana"/>
              </a:rPr>
              <a:t>354</a:t>
            </a:r>
            <a:r>
              <a:rPr lang="en-US" dirty="0">
                <a:latin typeface="Verdana"/>
                <a:cs typeface="Verdana"/>
              </a:rPr>
              <a:t>/R</a:t>
            </a:r>
            <a:r>
              <a:rPr lang="en-US" baseline="-20833" dirty="0">
                <a:latin typeface="Verdana"/>
                <a:cs typeface="Verdana"/>
              </a:rPr>
              <a:t>388</a:t>
            </a:r>
            <a:r>
              <a:rPr lang="en-US" dirty="0">
                <a:latin typeface="Verdana"/>
                <a:cs typeface="Verdana"/>
              </a:rPr>
              <a:t>)</a:t>
            </a:r>
            <a:r>
              <a:rPr lang="en-US" spc="-45" dirty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–</a:t>
            </a:r>
            <a:r>
              <a:rPr lang="en-US" spc="-35" dirty="0">
                <a:latin typeface="Verdana"/>
                <a:cs typeface="Verdana"/>
              </a:rPr>
              <a:t> </a:t>
            </a:r>
            <a:r>
              <a:rPr lang="en-US" spc="-10" dirty="0">
                <a:latin typeface="Verdana"/>
                <a:cs typeface="Verdana"/>
              </a:rPr>
              <a:t>log</a:t>
            </a:r>
            <a:r>
              <a:rPr lang="en-US" spc="-15" baseline="-20833" dirty="0">
                <a:latin typeface="Verdana"/>
                <a:cs typeface="Verdana"/>
              </a:rPr>
              <a:t>10</a:t>
            </a:r>
            <a:r>
              <a:rPr lang="en-US" spc="-10" dirty="0">
                <a:latin typeface="Verdana"/>
                <a:cs typeface="Verdana"/>
              </a:rPr>
              <a:t>(R’</a:t>
            </a:r>
            <a:r>
              <a:rPr lang="en-US" spc="-15" baseline="-20833" dirty="0">
                <a:latin typeface="Verdana"/>
                <a:cs typeface="Verdana"/>
              </a:rPr>
              <a:t>354</a:t>
            </a:r>
            <a:r>
              <a:rPr lang="en-US" spc="-10" dirty="0">
                <a:latin typeface="Verdana"/>
                <a:cs typeface="Verdana"/>
              </a:rPr>
              <a:t>/R’</a:t>
            </a:r>
            <a:r>
              <a:rPr lang="en-US" spc="-15" baseline="-20833" dirty="0">
                <a:latin typeface="Verdana"/>
                <a:cs typeface="Verdana"/>
              </a:rPr>
              <a:t>388</a:t>
            </a:r>
            <a:r>
              <a:rPr lang="en-US" spc="-10" dirty="0">
                <a:latin typeface="Verdana"/>
                <a:cs typeface="Verdana"/>
              </a:rPr>
              <a:t>)]</a:t>
            </a:r>
            <a:endParaRPr lang="en-US" dirty="0">
              <a:latin typeface="Verdana"/>
              <a:cs typeface="Verdana"/>
            </a:endParaRPr>
          </a:p>
          <a:p>
            <a:pPr marL="914400">
              <a:spcBef>
                <a:spcPts val="1620"/>
              </a:spcBef>
            </a:pPr>
            <a:r>
              <a:rPr lang="en-US" b="1" dirty="0">
                <a:latin typeface="Verdana"/>
                <a:cs typeface="Verdana"/>
              </a:rPr>
              <a:t>   Dust</a:t>
            </a:r>
            <a:r>
              <a:rPr lang="en-US" b="1" spc="-55" dirty="0">
                <a:latin typeface="Verdana"/>
                <a:cs typeface="Verdana"/>
              </a:rPr>
              <a:t> </a:t>
            </a:r>
            <a:r>
              <a:rPr lang="en-US" b="1" dirty="0">
                <a:latin typeface="Verdana"/>
                <a:cs typeface="Verdana"/>
              </a:rPr>
              <a:t>Smoke</a:t>
            </a:r>
            <a:r>
              <a:rPr lang="en-US" b="1" spc="-50" dirty="0">
                <a:latin typeface="Verdana"/>
                <a:cs typeface="Verdana"/>
              </a:rPr>
              <a:t> </a:t>
            </a:r>
            <a:r>
              <a:rPr lang="en-US" b="1" dirty="0">
                <a:latin typeface="Verdana"/>
                <a:cs typeface="Verdana"/>
              </a:rPr>
              <a:t>Discrimination</a:t>
            </a:r>
            <a:r>
              <a:rPr lang="en-US" b="1" spc="-65" dirty="0">
                <a:latin typeface="Verdana"/>
                <a:cs typeface="Verdana"/>
              </a:rPr>
              <a:t> </a:t>
            </a:r>
            <a:r>
              <a:rPr lang="en-US" b="1" spc="-10" dirty="0">
                <a:latin typeface="Verdana"/>
                <a:cs typeface="Verdana"/>
              </a:rPr>
              <a:t>Index</a:t>
            </a:r>
            <a:endParaRPr lang="en-US" dirty="0">
              <a:latin typeface="Verdana"/>
              <a:cs typeface="Verdana"/>
            </a:endParaRPr>
          </a:p>
          <a:p>
            <a:pPr marL="914400"/>
            <a:r>
              <a:rPr lang="en-US" dirty="0">
                <a:latin typeface="Verdana"/>
                <a:cs typeface="Verdana"/>
              </a:rPr>
              <a:t>   DSDI</a:t>
            </a:r>
            <a:r>
              <a:rPr lang="en-US" spc="-30" dirty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=</a:t>
            </a:r>
            <a:r>
              <a:rPr lang="en-US" spc="-25" dirty="0">
                <a:latin typeface="Verdana"/>
                <a:cs typeface="Verdana"/>
              </a:rPr>
              <a:t> </a:t>
            </a:r>
            <a:r>
              <a:rPr lang="en-US" spc="-10" dirty="0">
                <a:latin typeface="Verdana"/>
                <a:cs typeface="Verdana"/>
              </a:rPr>
              <a:t>-10[1og</a:t>
            </a:r>
            <a:r>
              <a:rPr lang="en-US" spc="-15" baseline="-20833" dirty="0">
                <a:latin typeface="Verdana"/>
                <a:cs typeface="Verdana"/>
              </a:rPr>
              <a:t>10</a:t>
            </a:r>
            <a:r>
              <a:rPr lang="en-US" spc="-10" dirty="0">
                <a:latin typeface="Verdana"/>
                <a:cs typeface="Verdana"/>
              </a:rPr>
              <a:t>(R</a:t>
            </a:r>
            <a:r>
              <a:rPr lang="en-US" spc="-15" baseline="-20833" dirty="0">
                <a:latin typeface="Verdana"/>
                <a:cs typeface="Verdana"/>
              </a:rPr>
              <a:t>412</a:t>
            </a:r>
            <a:r>
              <a:rPr lang="en-US" spc="-10" dirty="0">
                <a:latin typeface="Verdana"/>
                <a:cs typeface="Verdana"/>
              </a:rPr>
              <a:t>/R</a:t>
            </a:r>
            <a:r>
              <a:rPr lang="en-US" spc="-15" baseline="-20833" dirty="0">
                <a:latin typeface="Verdana"/>
                <a:cs typeface="Verdana"/>
              </a:rPr>
              <a:t>2250</a:t>
            </a:r>
            <a:r>
              <a:rPr lang="en-US" spc="-10" dirty="0">
                <a:latin typeface="Verdana"/>
                <a:cs typeface="Verdana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9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8674-2B55-4B6B-82A5-E2DBA33C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74" y="-9160"/>
            <a:ext cx="11143004" cy="681769"/>
          </a:xfrm>
          <a:noFill/>
          <a:scene3d>
            <a:camera prst="orthographicFront"/>
            <a:lightRig rig="threePt" dir="t">
              <a:rot lat="0" lon="0" rev="0"/>
            </a:lightRig>
          </a:scene3d>
          <a:sp3d>
            <a:bevelT w="190500"/>
          </a:sp3d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NOAA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TEMPO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/ABI Hybrid Aerosol Detection Product Status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7A60DE-EBD7-4053-8258-BB721FFD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177" y="845132"/>
            <a:ext cx="7371405" cy="4896336"/>
          </a:xfrm>
        </p:spPr>
        <p:txBody>
          <a:bodyPr>
            <a:noAutofit/>
          </a:bodyPr>
          <a:lstStyle/>
          <a:p>
            <a:r>
              <a:rPr lang="en-US" sz="2000" dirty="0"/>
              <a:t>Updated TEMPO/ABI ADP Product Algorithm </a:t>
            </a:r>
          </a:p>
          <a:p>
            <a:pPr lvl="1"/>
            <a:r>
              <a:rPr lang="en-US" sz="1400" dirty="0"/>
              <a:t>Adopting UV AAI for smoke/dust detection</a:t>
            </a:r>
          </a:p>
          <a:p>
            <a:pPr lvl="1"/>
            <a:r>
              <a:rPr lang="en-US" sz="1400" dirty="0"/>
              <a:t>Taking advantage of high sensitivity of UV spectrum</a:t>
            </a:r>
          </a:p>
          <a:p>
            <a:r>
              <a:rPr lang="en-US" sz="2000" dirty="0"/>
              <a:t>NRT processing of TEMPO/ABI ADP product</a:t>
            </a:r>
          </a:p>
          <a:p>
            <a:pPr lvl="1"/>
            <a:r>
              <a:rPr lang="en-US" sz="1600" dirty="0"/>
              <a:t>Routine generation of TEMPO/ABI ADP product</a:t>
            </a:r>
          </a:p>
          <a:p>
            <a:pPr lvl="1"/>
            <a:r>
              <a:rPr lang="en-US" sz="1600" dirty="0"/>
              <a:t>Tested and proved the processing capability on both AWS and local Linux server environment</a:t>
            </a:r>
          </a:p>
          <a:p>
            <a:pPr lvl="1"/>
            <a:r>
              <a:rPr lang="en-US" sz="1600" dirty="0"/>
              <a:t>Latency depends on the latency of TEMPO L1B availability</a:t>
            </a:r>
            <a:endParaRPr lang="en-US" sz="2000" dirty="0"/>
          </a:p>
          <a:p>
            <a:r>
              <a:rPr lang="en-US" sz="2000" dirty="0"/>
              <a:t>Reprocessing of TEMPO/ABI ADP </a:t>
            </a:r>
          </a:p>
          <a:p>
            <a:pPr lvl="1"/>
            <a:r>
              <a:rPr lang="en-US" sz="1400" dirty="0"/>
              <a:t>Reprocessed with the TEMPO L1B V03</a:t>
            </a:r>
          </a:p>
          <a:p>
            <a:pPr lvl="1"/>
            <a:r>
              <a:rPr lang="en-US" sz="1400" dirty="0"/>
              <a:t>August-September,2023 and May, 2024-present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Validation </a:t>
            </a:r>
          </a:p>
          <a:p>
            <a:pPr lvl="1"/>
            <a:r>
              <a:rPr lang="en-US" sz="1600" dirty="0"/>
              <a:t>Carried out preliminary validation with the reprocessed data against AERONET observations</a:t>
            </a:r>
          </a:p>
          <a:p>
            <a:pPr marL="419100" indent="-342900"/>
            <a:r>
              <a:rPr lang="en-US" sz="2000" dirty="0"/>
              <a:t>Documentations</a:t>
            </a:r>
          </a:p>
          <a:p>
            <a:pPr marL="876300" lvl="1" indent="-342900"/>
            <a:r>
              <a:rPr lang="en-US" sz="1600" dirty="0"/>
              <a:t>Finished the first draft of user guide</a:t>
            </a:r>
          </a:p>
          <a:p>
            <a:pPr marL="876300" lvl="1" indent="-342900"/>
            <a:r>
              <a:rPr lang="en-US" sz="1600" dirty="0"/>
              <a:t>Ready to distribute along with reader (in IDL/Python) </a:t>
            </a:r>
          </a:p>
          <a:p>
            <a:pPr lvl="1"/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0717A-BA94-49DF-ADB8-58FD6D347A3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885726" y="3790430"/>
            <a:ext cx="4099918" cy="3021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BADF30-333C-4217-B7B9-EFC4555C633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885726" y="651422"/>
            <a:ext cx="4099918" cy="30175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A0C235-7EE5-49A9-9E68-CF5C5B9A96C9}"/>
              </a:ext>
            </a:extLst>
          </p:cNvPr>
          <p:cNvGrpSpPr/>
          <p:nvPr/>
        </p:nvGrpSpPr>
        <p:grpSpPr>
          <a:xfrm>
            <a:off x="7885726" y="3790430"/>
            <a:ext cx="4099918" cy="3143036"/>
            <a:chOff x="7827111" y="3790430"/>
            <a:chExt cx="4099918" cy="31430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155481-9E57-4A0E-83B2-849829EF69C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7111" y="3790430"/>
              <a:ext cx="4099918" cy="24355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8BBE0B-5481-41A2-923E-32DEFEA42EDA}"/>
                </a:ext>
              </a:extLst>
            </p:cNvPr>
            <p:cNvSpPr txBox="1"/>
            <p:nvPr/>
          </p:nvSpPr>
          <p:spPr>
            <a:xfrm>
              <a:off x="7827111" y="6293386"/>
              <a:ext cx="4099918" cy="640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75549E-524C-4602-A7D9-B3991FCA120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751" y="1166599"/>
            <a:ext cx="3993304" cy="4436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24E1D1-FDB8-4E64-BFBF-F6D8A6D12237}"/>
              </a:ext>
            </a:extLst>
          </p:cNvPr>
          <p:cNvSpPr txBox="1"/>
          <p:nvPr/>
        </p:nvSpPr>
        <p:spPr>
          <a:xfrm>
            <a:off x="8886685" y="866487"/>
            <a:ext cx="1694695" cy="215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/>
              <a:t>TEMPO+GOES 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5A8AE-7AE0-48A0-A5DD-4B3D7F840DB4}"/>
              </a:ext>
            </a:extLst>
          </p:cNvPr>
          <p:cNvSpPr txBox="1"/>
          <p:nvPr/>
        </p:nvSpPr>
        <p:spPr>
          <a:xfrm>
            <a:off x="1131522" y="824916"/>
            <a:ext cx="134985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/>
              <a:t>TEMPO RGB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14249F-2EDA-4474-BFC5-01B1C2AD8CD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43" y="1170432"/>
            <a:ext cx="3995928" cy="443484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8D85D3E-E927-4179-A092-A4FA187A0A93}"/>
              </a:ext>
            </a:extLst>
          </p:cNvPr>
          <p:cNvGrpSpPr/>
          <p:nvPr/>
        </p:nvGrpSpPr>
        <p:grpSpPr>
          <a:xfrm>
            <a:off x="7896681" y="1170432"/>
            <a:ext cx="3995928" cy="4434840"/>
            <a:chOff x="6524731" y="713232"/>
            <a:chExt cx="2836803" cy="28368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65E0AB-DA27-457A-B704-2F1496CB0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4731" y="713232"/>
              <a:ext cx="2836803" cy="28368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2E47C6-9CBC-4A62-A069-467182136C53}"/>
                </a:ext>
              </a:extLst>
            </p:cNvPr>
            <p:cNvSpPr txBox="1"/>
            <p:nvPr/>
          </p:nvSpPr>
          <p:spPr>
            <a:xfrm>
              <a:off x="6676620" y="863883"/>
              <a:ext cx="961507" cy="1181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US" sz="1200" b="1" dirty="0"/>
                <a:t>Deep-blue path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EABB4D-8D28-403C-9B74-222A3FBA01D4}"/>
              </a:ext>
            </a:extLst>
          </p:cNvPr>
          <p:cNvGrpSpPr/>
          <p:nvPr/>
        </p:nvGrpSpPr>
        <p:grpSpPr>
          <a:xfrm>
            <a:off x="1386903" y="1170480"/>
            <a:ext cx="10509441" cy="4965611"/>
            <a:chOff x="-2168198" y="1674657"/>
            <a:chExt cx="10509441" cy="496561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CD59A32-31B3-4A4A-9408-E6D9790E6F6D}"/>
                </a:ext>
              </a:extLst>
            </p:cNvPr>
            <p:cNvGrpSpPr/>
            <p:nvPr/>
          </p:nvGrpSpPr>
          <p:grpSpPr>
            <a:xfrm>
              <a:off x="-2168198" y="1674657"/>
              <a:ext cx="10509441" cy="4965611"/>
              <a:chOff x="1314305" y="1150448"/>
              <a:chExt cx="10509441" cy="496561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48C0C4-F9FA-49F1-BCAF-8A9109EF1F6D}"/>
                  </a:ext>
                </a:extLst>
              </p:cNvPr>
              <p:cNvSpPr txBox="1"/>
              <p:nvPr/>
            </p:nvSpPr>
            <p:spPr>
              <a:xfrm>
                <a:off x="1314305" y="5654394"/>
                <a:ext cx="8622859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Enhanced sensitivity when using UVAI compared to Visible AI</a:t>
                </a: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E754AF1-9EBB-434D-A083-2A468BF82B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27818" y="1150448"/>
                <a:ext cx="3995928" cy="4434840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0BEBB43-DC13-4337-9144-BA894AE2176E}"/>
                </a:ext>
              </a:extLst>
            </p:cNvPr>
            <p:cNvSpPr txBox="1"/>
            <p:nvPr/>
          </p:nvSpPr>
          <p:spPr>
            <a:xfrm>
              <a:off x="4615160" y="1937727"/>
              <a:ext cx="764236" cy="184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US" sz="1200" b="1" dirty="0"/>
                <a:t>UV path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DEBBD87-94B9-4451-8F2B-00F1FE2E68FB}"/>
              </a:ext>
            </a:extLst>
          </p:cNvPr>
          <p:cNvSpPr txBox="1"/>
          <p:nvPr/>
        </p:nvSpPr>
        <p:spPr>
          <a:xfrm>
            <a:off x="4846464" y="876940"/>
            <a:ext cx="1531188" cy="215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tIns="0" bIns="0" rtlCol="0">
            <a:spAutoFit/>
          </a:bodyPr>
          <a:lstStyle/>
          <a:p>
            <a:r>
              <a:rPr lang="en-US" b="1" dirty="0"/>
              <a:t>TEMPO  UV AAI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45D463-868D-44F1-B846-395C2EE0C6E4}"/>
              </a:ext>
            </a:extLst>
          </p:cNvPr>
          <p:cNvSpPr txBox="1"/>
          <p:nvPr/>
        </p:nvSpPr>
        <p:spPr>
          <a:xfrm>
            <a:off x="1386903" y="107799"/>
            <a:ext cx="973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Advantages of UV Algorithm Path for Detecting Smoke and Dust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96A6C7-68A0-4515-A96A-4855F455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A3F9E5-6CCE-4323-A9AB-2203897D44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48177" y="1188719"/>
            <a:ext cx="5577840" cy="4480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CB6-628F-4C95-83C8-C1CFB0F7440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1" y="1188197"/>
            <a:ext cx="5577840" cy="3703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8836C-675D-46F4-BF8B-F18F4BF8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14C1F-BBA1-4C9B-9AB2-312940D51E18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3331D8-5D1D-44C8-B0D6-A9945777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65088"/>
            <a:ext cx="9832975" cy="81915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TEMPO Hybrid ADP </a:t>
            </a:r>
            <a:r>
              <a:rPr lang="en-US" sz="2400" dirty="0"/>
              <a:t>Captures the Movement of </a:t>
            </a:r>
            <a:r>
              <a:rPr lang="en-US" sz="2400" b="1" dirty="0"/>
              <a:t>Smoke Plumes</a:t>
            </a:r>
            <a:br>
              <a:rPr lang="en-US" sz="2400" b="1" dirty="0"/>
            </a:br>
            <a:r>
              <a:rPr lang="en-US" sz="2400" b="1" dirty="0"/>
              <a:t> (07/27, 2024)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26C4C7-EF88-4653-A47B-DE89BE777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93" y="4972046"/>
            <a:ext cx="4610100" cy="695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7E087-FE5F-4895-8484-373ED8397A50}"/>
              </a:ext>
            </a:extLst>
          </p:cNvPr>
          <p:cNvSpPr txBox="1"/>
          <p:nvPr/>
        </p:nvSpPr>
        <p:spPr>
          <a:xfrm>
            <a:off x="5698571" y="5667371"/>
            <a:ext cx="6493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Smoke plume movement is well captured in TEMPO/ABI ADP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Transatlantic dust over the Caribbean is also detected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658280-79FA-4599-A0F3-C585ED6B4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42" y="1188197"/>
            <a:ext cx="5630017" cy="47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84D84A-2E64-4D83-9C13-BA141D834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837" y="1523837"/>
            <a:ext cx="4890783" cy="3992512"/>
          </a:xfrm>
        </p:spPr>
        <p:txBody>
          <a:bodyPr>
            <a:normAutofit/>
          </a:bodyPr>
          <a:lstStyle/>
          <a:p>
            <a:pPr marL="228600" indent="-227013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Daily matchups with ~150 AERONET stations</a:t>
            </a:r>
          </a:p>
          <a:p>
            <a:pPr marL="228600" indent="-227013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Level 1.5 AERONET data</a:t>
            </a:r>
          </a:p>
          <a:p>
            <a:pPr marL="628650" lvl="1" indent="-227013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AERONET AOD interpolated to 550nm</a:t>
            </a:r>
          </a:p>
          <a:p>
            <a:pPr marL="628650" lvl="1" indent="-227013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AERONET </a:t>
            </a:r>
            <a:r>
              <a:rPr lang="en-US" sz="2000" dirty="0" err="1"/>
              <a:t>Ångström</a:t>
            </a:r>
            <a:r>
              <a:rPr lang="en-US" sz="2000" dirty="0"/>
              <a:t> exponent at 440nm/870nm</a:t>
            </a:r>
          </a:p>
          <a:p>
            <a:pPr marL="228600" indent="-227013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08-09/2023 and 05-08/2024</a:t>
            </a:r>
          </a:p>
          <a:p>
            <a:pPr marL="628650" lvl="1" indent="-227013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Short validation period</a:t>
            </a:r>
          </a:p>
          <a:p>
            <a:pPr marL="628650" lvl="1" indent="-227013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Statistics not calculated separately for matchups over land and over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D4654-E0AE-4A6C-95AF-E27AAA0CC5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6</a:t>
            </a:fld>
            <a:endParaRPr lang="en-US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3F206-8A74-4015-AF4F-F933BC77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165" y="136524"/>
            <a:ext cx="729143" cy="7291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CC9C7F6-D6B2-49A7-9E76-28AD51A2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900" y="230311"/>
            <a:ext cx="8450801" cy="792655"/>
          </a:xfrm>
        </p:spPr>
        <p:txBody>
          <a:bodyPr/>
          <a:lstStyle/>
          <a:p>
            <a:r>
              <a:rPr lang="en-US" b="1" dirty="0"/>
              <a:t>Validation with AERONET Data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ADF6EA3-85F1-41DD-A11C-36FD04E80C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62760" y="1714229"/>
          <a:ext cx="3970634" cy="24282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10644">
                  <a:extLst>
                    <a:ext uri="{9D8B030D-6E8A-4147-A177-3AD203B41FA5}">
                      <a16:colId xmlns:a16="http://schemas.microsoft.com/office/drawing/2014/main" val="541670790"/>
                    </a:ext>
                  </a:extLst>
                </a:gridCol>
                <a:gridCol w="503339">
                  <a:extLst>
                    <a:ext uri="{9D8B030D-6E8A-4147-A177-3AD203B41FA5}">
                      <a16:colId xmlns:a16="http://schemas.microsoft.com/office/drawing/2014/main" val="2569436658"/>
                    </a:ext>
                  </a:extLst>
                </a:gridCol>
                <a:gridCol w="1118236">
                  <a:extLst>
                    <a:ext uri="{9D8B030D-6E8A-4147-A177-3AD203B41FA5}">
                      <a16:colId xmlns:a16="http://schemas.microsoft.com/office/drawing/2014/main" val="482194353"/>
                    </a:ext>
                  </a:extLst>
                </a:gridCol>
                <a:gridCol w="1438415">
                  <a:extLst>
                    <a:ext uri="{9D8B030D-6E8A-4147-A177-3AD203B41FA5}">
                      <a16:colId xmlns:a16="http://schemas.microsoft.com/office/drawing/2014/main" val="3596995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AERONET Detections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AOD @550nm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Ångström</a:t>
                      </a:r>
                      <a:r>
                        <a:rPr lang="en-US" dirty="0"/>
                        <a:t> Exponent </a:t>
                      </a:r>
                      <a:r>
                        <a:rPr lang="en-US" sz="1400" dirty="0"/>
                        <a:t>(440nm/870nm)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02186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Smoke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9832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>
                    <a:solidFill>
                      <a:srgbClr val="CB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0.5</a:t>
                      </a:r>
                    </a:p>
                  </a:txBody>
                  <a:tcP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1593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Dust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0.2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0.5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8553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37860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2CFF539-9664-4C47-94E5-B82C1B792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506389"/>
              </p:ext>
            </p:extLst>
          </p:nvPr>
        </p:nvGraphicFramePr>
        <p:xfrm>
          <a:off x="9459408" y="2045268"/>
          <a:ext cx="2543694" cy="190407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93530">
                  <a:extLst>
                    <a:ext uri="{9D8B030D-6E8A-4147-A177-3AD203B41FA5}">
                      <a16:colId xmlns:a16="http://schemas.microsoft.com/office/drawing/2014/main" val="3888561505"/>
                    </a:ext>
                  </a:extLst>
                </a:gridCol>
                <a:gridCol w="593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487">
                <a:tc rowSpan="4">
                  <a:txBody>
                    <a:bodyPr/>
                    <a:lstStyle/>
                    <a:p>
                      <a:pPr algn="ctr"/>
                      <a:endParaRPr lang="en-US" sz="2000" baseline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AERONET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aseline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aseline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14577"/>
                  </a:ext>
                </a:extLst>
              </a:tr>
              <a:tr h="478487">
                <a:tc vMerge="1">
                  <a:txBody>
                    <a:bodyPr/>
                    <a:lstStyle/>
                    <a:p>
                      <a:pPr algn="ctr"/>
                      <a:endParaRPr lang="en-US" sz="2000" baseline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aseline="0" dirty="0"/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Yes</a:t>
                      </a: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No</a:t>
                      </a: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548">
                <a:tc vMerge="1">
                  <a:txBody>
                    <a:bodyPr/>
                    <a:lstStyle/>
                    <a:p>
                      <a:pPr algn="ctr"/>
                      <a:endParaRPr lang="en-US" sz="2000" baseline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Yes</a:t>
                      </a: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A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B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548">
                <a:tc vMerge="1">
                  <a:txBody>
                    <a:bodyPr/>
                    <a:lstStyle/>
                    <a:p>
                      <a:pPr algn="ctr"/>
                      <a:endParaRPr lang="en-US" sz="2000" baseline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No</a:t>
                      </a:r>
                    </a:p>
                  </a:txBody>
                  <a:tcPr anchor="ctr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C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D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F540BAE-909E-4008-A4B5-430245B2622A}"/>
              </a:ext>
            </a:extLst>
          </p:cNvPr>
          <p:cNvSpPr txBox="1"/>
          <p:nvPr/>
        </p:nvSpPr>
        <p:spPr>
          <a:xfrm rot="16200000">
            <a:off x="9267636" y="3071746"/>
            <a:ext cx="106471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n-lt"/>
              </a:rPr>
              <a:t>ABI ADP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22BA95-C5DD-487F-89F6-E040CA396B51}"/>
              </a:ext>
            </a:extLst>
          </p:cNvPr>
          <p:cNvGrpSpPr/>
          <p:nvPr/>
        </p:nvGrpSpPr>
        <p:grpSpPr>
          <a:xfrm>
            <a:off x="5935717" y="4723694"/>
            <a:ext cx="5632762" cy="792655"/>
            <a:chOff x="5778033" y="4001717"/>
            <a:chExt cx="5143949" cy="79265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FFDAB8-31E4-4960-926C-F1178DADB4A5}"/>
                </a:ext>
              </a:extLst>
            </p:cNvPr>
            <p:cNvSpPr/>
            <p:nvPr/>
          </p:nvSpPr>
          <p:spPr>
            <a:xfrm>
              <a:off x="5778033" y="4001717"/>
              <a:ext cx="5143949" cy="7926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A8B3AB-32A0-46CA-9D4D-D4FB0D58C217}"/>
                </a:ext>
              </a:extLst>
            </p:cNvPr>
            <p:cNvSpPr txBox="1"/>
            <p:nvPr/>
          </p:nvSpPr>
          <p:spPr>
            <a:xfrm>
              <a:off x="5778033" y="4159016"/>
              <a:ext cx="4554452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Probability of Correct Detection (POCD)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95B8E4D-3A7E-42F5-B951-049B8B34BE9D}"/>
                    </a:ext>
                  </a:extLst>
                </p:cNvPr>
                <p:cNvSpPr txBox="1"/>
                <p:nvPr/>
              </p:nvSpPr>
              <p:spPr>
                <a:xfrm>
                  <a:off x="10157413" y="4067388"/>
                  <a:ext cx="668645" cy="58336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b="0" i="0" baseline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95B8E4D-3A7E-42F5-B951-049B8B34BE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7413" y="4067388"/>
                  <a:ext cx="668645" cy="5833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1523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D36F76-3ABC-4619-B8FC-058851F6B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20480"/>
              </p:ext>
            </p:extLst>
          </p:nvPr>
        </p:nvGraphicFramePr>
        <p:xfrm>
          <a:off x="914400" y="1006548"/>
          <a:ext cx="9446389" cy="221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52">
                  <a:extLst>
                    <a:ext uri="{9D8B030D-6E8A-4147-A177-3AD203B41FA5}">
                      <a16:colId xmlns:a16="http://schemas.microsoft.com/office/drawing/2014/main" val="2952272748"/>
                    </a:ext>
                  </a:extLst>
                </a:gridCol>
                <a:gridCol w="952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76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20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AERONET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True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positive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False positive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False negative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True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negative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POCD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POFD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08-09/2023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4380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64.8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08-09/2023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3118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61.8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787252"/>
                  </a:ext>
                </a:extLst>
              </a:tr>
              <a:tr h="4098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05-08/2024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2498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9229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90.7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320894"/>
                  </a:ext>
                </a:extLst>
              </a:tr>
              <a:tr h="4098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05-08/2024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7551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89.8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47843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4D2E87-5218-4AFA-B336-6D41B6362526}"/>
              </a:ext>
            </a:extLst>
          </p:cNvPr>
          <p:cNvSpPr txBox="1"/>
          <p:nvPr/>
        </p:nvSpPr>
        <p:spPr>
          <a:xfrm>
            <a:off x="1464433" y="133538"/>
            <a:ext cx="8670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TEMPO/ABI Hybrid Aerosol Detection Product Validation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FDA53-2C73-40BA-AD1F-F6D95C0AD09D}"/>
              </a:ext>
            </a:extLst>
          </p:cNvPr>
          <p:cNvSpPr txBox="1"/>
          <p:nvPr/>
        </p:nvSpPr>
        <p:spPr>
          <a:xfrm>
            <a:off x="4710584" y="617053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 Detection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B91E27-6C68-4282-8843-9A5466174B40}"/>
              </a:ext>
            </a:extLst>
          </p:cNvPr>
          <p:cNvSpPr txBox="1"/>
          <p:nvPr/>
        </p:nvSpPr>
        <p:spPr>
          <a:xfrm>
            <a:off x="4826000" y="3232839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 Detection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C61D6A-1412-48A3-8B56-536C3F9D3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053264"/>
              </p:ext>
            </p:extLst>
          </p:nvPr>
        </p:nvGraphicFramePr>
        <p:xfrm>
          <a:off x="1013312" y="3640736"/>
          <a:ext cx="9459531" cy="2310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348">
                  <a:extLst>
                    <a:ext uri="{9D8B030D-6E8A-4147-A177-3AD203B41FA5}">
                      <a16:colId xmlns:a16="http://schemas.microsoft.com/office/drawing/2014/main" val="2952272748"/>
                    </a:ext>
                  </a:extLst>
                </a:gridCol>
                <a:gridCol w="958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9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73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145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AERONET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True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positive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False positive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False negative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True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negative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POCD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POFD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95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08-09/2023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47.8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94.9</a:t>
                      </a:r>
                      <a:endParaRPr lang="en-US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95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08-09/2023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42.8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94.3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787252"/>
                  </a:ext>
                </a:extLst>
              </a:tr>
              <a:tr h="43295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05-08/2024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4758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320894"/>
                  </a:ext>
                </a:extLst>
              </a:tr>
              <a:tr h="43295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05-08/2024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4658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47843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494C51-101D-4215-9011-D40A5528C8B9}"/>
              </a:ext>
            </a:extLst>
          </p:cNvPr>
          <p:cNvSpPr txBox="1"/>
          <p:nvPr/>
        </p:nvSpPr>
        <p:spPr>
          <a:xfrm>
            <a:off x="1279702" y="6059599"/>
            <a:ext cx="9355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Statistics Matrix is largely affected by short data period and less matchups, especially for dust detection.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76F1D-571B-47F1-86BA-EBFE57E6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91" y="762712"/>
            <a:ext cx="11491609" cy="5332575"/>
          </a:xfrm>
        </p:spPr>
        <p:txBody>
          <a:bodyPr>
            <a:normAutofit fontScale="85000" lnSpcReduction="20000"/>
          </a:bodyPr>
          <a:lstStyle/>
          <a:p>
            <a:pPr marL="91440" indent="0">
              <a:buNone/>
            </a:pPr>
            <a:r>
              <a:rPr lang="en-US" sz="3200" dirty="0"/>
              <a:t>NOAA has developed a TEMPO/ABI hybrid aerosol detection algorithm and processing system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With a capability of NRT processing on both AWS and local Linux environment 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One day latency currently due to TEMPO L1B availability</a:t>
            </a:r>
          </a:p>
          <a:p>
            <a:pPr lvl="1" indent="-365760">
              <a:buFont typeface="Wingdings" panose="05000000000000000000" pitchFamily="2" charset="2"/>
              <a:buChar char="§"/>
            </a:pPr>
            <a:r>
              <a:rPr lang="en-US" sz="2800" dirty="0"/>
              <a:t>  Preliminary results show that the hybrid algorithm generally works well</a:t>
            </a:r>
          </a:p>
          <a:p>
            <a:pPr marL="548640" lvl="1" indent="0">
              <a:buNone/>
            </a:pPr>
            <a:endParaRPr lang="en-US" sz="3200" dirty="0"/>
          </a:p>
          <a:p>
            <a:pPr marL="91440" indent="0">
              <a:buNone/>
            </a:pPr>
            <a:r>
              <a:rPr lang="en-US" sz="3200" dirty="0"/>
              <a:t>Reprocessed TEMPO/ABI ADP with the updated algorithm and TEMPO L1B V03.</a:t>
            </a:r>
          </a:p>
          <a:p>
            <a:pPr lvl="1" indent="-365760">
              <a:buFont typeface="Wingdings" panose="05000000000000000000" pitchFamily="2" charset="2"/>
              <a:buChar char="§"/>
            </a:pPr>
            <a:r>
              <a:rPr lang="en-US" sz="2800" dirty="0"/>
              <a:t>Available dates: 08-09/2023 and 05/2024-present.</a:t>
            </a:r>
          </a:p>
          <a:p>
            <a:pPr marL="50800" indent="0">
              <a:buNone/>
            </a:pPr>
            <a:r>
              <a:rPr lang="en-US" sz="3200" b="1" i="1" dirty="0"/>
              <a:t>Next Steps</a:t>
            </a:r>
          </a:p>
          <a:p>
            <a:pPr marL="50800" indent="0">
              <a:buNone/>
            </a:pPr>
            <a:r>
              <a:rPr lang="en-US" sz="3200" dirty="0"/>
              <a:t>Complete product generation for one full year (August 2023 to July 2024) and distribute the product to users for evaluation</a:t>
            </a:r>
          </a:p>
          <a:p>
            <a:pPr marL="50800" indent="0">
              <a:buNone/>
            </a:pPr>
            <a:r>
              <a:rPr lang="en-US" sz="3200" dirty="0"/>
              <a:t>Refine algorithm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Including subpixel cloud screening – reducing false and missing smoke detection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Applying DLER developed for AOD retrieval – reducing false dust detection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Investigate the impact of UV channel saturation </a:t>
            </a:r>
            <a:r>
              <a:rPr lang="en-US" sz="2800"/>
              <a:t>on the UVAI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FFD2498-75E0-479C-A2AE-1A632F5940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96595"/>
          </a:xfrm>
          <a:prstGeom prst="rect">
            <a:avLst/>
          </a:prstGeom>
          <a:noFill/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b="1" dirty="0"/>
              <a:t>Su</a:t>
            </a:r>
            <a:r>
              <a:rPr lang="en-US" b="1" spc="-10" dirty="0"/>
              <a:t>m</a:t>
            </a:r>
            <a:r>
              <a:rPr lang="en-US" b="1" spc="-5" dirty="0"/>
              <a:t>ma</a:t>
            </a:r>
            <a:r>
              <a:rPr lang="en-US" b="1" spc="15" dirty="0"/>
              <a:t>r</a:t>
            </a:r>
            <a:r>
              <a:rPr lang="en-US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62123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777</Words>
  <Application>Microsoft Office PowerPoint</Application>
  <PresentationFormat>Widescreen</PresentationFormat>
  <Paragraphs>202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Wingdings</vt:lpstr>
      <vt:lpstr>Comic Sans MS</vt:lpstr>
      <vt:lpstr>NTR</vt:lpstr>
      <vt:lpstr>Cambria Math</vt:lpstr>
      <vt:lpstr>Arial</vt:lpstr>
      <vt:lpstr>Verdana</vt:lpstr>
      <vt:lpstr>Calibri</vt:lpstr>
      <vt:lpstr>Courier New</vt:lpstr>
      <vt:lpstr>Office Theme</vt:lpstr>
      <vt:lpstr>Alternate Interior </vt:lpstr>
      <vt:lpstr>PowerPoint Presentation</vt:lpstr>
      <vt:lpstr>NOAA TEMPO/ABI Hybrid Aerosol Detection Algorithm </vt:lpstr>
      <vt:lpstr>NOAA TEMPO/ABI Hybrid Aerosol Detection Product Status </vt:lpstr>
      <vt:lpstr>PowerPoint Presentation</vt:lpstr>
      <vt:lpstr>TEMPO Hybrid ADP Captures the Movement of Smoke Plumes  (07/27, 2024)</vt:lpstr>
      <vt:lpstr>Validation with AERONET Data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Shobha Kondragunta</cp:lastModifiedBy>
  <cp:revision>81</cp:revision>
  <dcterms:modified xsi:type="dcterms:W3CDTF">2024-08-20T14:20:59Z</dcterms:modified>
</cp:coreProperties>
</file>