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1" r:id="rId4"/>
    <p:sldId id="270" r:id="rId5"/>
    <p:sldId id="272" r:id="rId6"/>
    <p:sldId id="271" r:id="rId7"/>
    <p:sldId id="269" r:id="rId8"/>
    <p:sldId id="268" r:id="rId9"/>
    <p:sldId id="263" r:id="rId10"/>
    <p:sldId id="266" r:id="rId11"/>
    <p:sldId id="273" r:id="rId12"/>
  </p:sldIdLst>
  <p:sldSz cx="12192000" cy="6858000"/>
  <p:notesSz cx="6858000" cy="9144000"/>
  <p:embeddedFontLst>
    <p:embeddedFont>
      <p:font typeface="Arial Narrow" panose="020B0606020202030204" pitchFamily="34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Open Sans" panose="020B0606030504020204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auSTeDYL1G1Cd1k43z3wjd2vM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8ED0F3-0E28-4D54-8C8C-C7FD3E5E91FD}">
  <a:tblStyle styleId="{C88ED0F3-0E28-4D54-8C8C-C7FD3E5E91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592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281559274554011"/>
          <c:y val="0.106947598810004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Atmospheric Composition Applications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757-42F1-8857-25AF9DDD083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757-42F1-8857-25AF9DDD083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757-42F1-8857-25AF9DDD083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757-42F1-8857-25AF9DDD083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757-42F1-8857-25AF9DDD0833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757-42F1-8857-25AF9DDD0833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757-42F1-8857-25AF9DDD0833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757-42F1-8857-25AF9DDD0833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757-42F1-8857-25AF9DDD08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9"/>
                <c:pt idx="0">
                  <c:v>Air quality forecasting</c:v>
                </c:pt>
                <c:pt idx="1">
                  <c:v>Fire weather forecasting</c:v>
                </c:pt>
                <c:pt idx="2">
                  <c:v>Hazards forecasting </c:v>
                </c:pt>
                <c:pt idx="3">
                  <c:v>Near real time emissions </c:v>
                </c:pt>
                <c:pt idx="4">
                  <c:v>Fire emissions monitoring </c:v>
                </c:pt>
                <c:pt idx="5">
                  <c:v>Ozone monitoring</c:v>
                </c:pt>
                <c:pt idx="6">
                  <c:v>Greenhouse gas monitoring</c:v>
                </c:pt>
                <c:pt idx="7">
                  <c:v>Air quality monitoring</c:v>
                </c:pt>
                <c:pt idx="8">
                  <c:v>Climate modeling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F-4480-A427-C5314F431EC0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Emphasize after info briefing, we will introduce Science Team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362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70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ctrTitle"/>
          </p:nvPr>
        </p:nvSpPr>
        <p:spPr>
          <a:xfrm>
            <a:off x="1135500" y="2873189"/>
            <a:ext cx="10295600" cy="2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  <a:defRPr sz="640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>
            <a:off x="1185367" y="5067451"/>
            <a:ext cx="1029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1400"/>
              <a:buNone/>
              <a:defRPr sz="3200" b="0" i="0" u="none" strike="noStrike" cap="none">
                <a:solidFill>
                  <a:srgbClr val="538CD5"/>
                </a:solidFill>
              </a:defRPr>
            </a:lvl1pPr>
            <a:lvl2pPr marR="0"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667" b="0" i="0" u="none" strike="noStrike" cap="none">
                <a:solidFill>
                  <a:srgbClr val="888888"/>
                </a:solidFill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400" b="0" i="0" u="none" strike="noStrike" cap="none">
                <a:solidFill>
                  <a:srgbClr val="888888"/>
                </a:solidFill>
              </a:defRPr>
            </a:lvl3pPr>
            <a:lvl4pPr marR="0"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2133" b="0" i="0" u="none" strike="noStrike" cap="none">
                <a:solidFill>
                  <a:srgbClr val="888888"/>
                </a:solidFill>
              </a:defRPr>
            </a:lvl4pPr>
            <a:lvl5pPr marR="0"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2133" b="0" i="0" u="none" strike="noStrike" cap="none">
                <a:solidFill>
                  <a:srgbClr val="888888"/>
                </a:solidFill>
              </a:defRPr>
            </a:lvl5pPr>
            <a:lvl6pPr marR="0"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667" b="0" i="0" u="none" strike="noStrike" cap="none">
                <a:solidFill>
                  <a:srgbClr val="888888"/>
                </a:solidFill>
              </a:defRPr>
            </a:lvl6pPr>
            <a:lvl7pPr marR="0"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2667" b="0" i="0" u="none" strike="noStrike" cap="none">
                <a:solidFill>
                  <a:srgbClr val="888888"/>
                </a:solidFill>
              </a:defRPr>
            </a:lvl7pPr>
            <a:lvl8pPr marR="0"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667" b="0" i="0" u="none" strike="noStrike" cap="none">
                <a:solidFill>
                  <a:srgbClr val="888888"/>
                </a:solidFill>
              </a:defRPr>
            </a:lvl8pPr>
            <a:lvl9pPr marR="0"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2667" b="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53854" y="1181100"/>
            <a:ext cx="1325401" cy="1325401"/>
          </a:xfrm>
          <a:prstGeom prst="rect">
            <a:avLst/>
          </a:prstGeom>
          <a:noFill/>
          <a:ln>
            <a:noFill/>
          </a:ln>
          <a:effectLst>
            <a:outerShdw blurRad="342900" dist="19050" dir="10800000" algn="bl" rotWithShape="0">
              <a:srgbClr val="000000">
                <a:alpha val="31764"/>
              </a:srgb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type="secHead">
  <p:cSld name="SECTION_HEADER">
    <p:bg>
      <p:bgPr>
        <a:solidFill>
          <a:srgbClr val="FFE599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4"/>
          <p:cNvSpPr txBox="1">
            <a:spLocks noGrp="1"/>
          </p:cNvSpPr>
          <p:nvPr>
            <p:ph type="title"/>
          </p:nvPr>
        </p:nvSpPr>
        <p:spPr>
          <a:xfrm>
            <a:off x="1071733" y="3307400"/>
            <a:ext cx="10163200" cy="32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3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●"/>
              <a:defRPr sz="90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○"/>
              <a:defRPr sz="90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Char char="■"/>
              <a:defRPr sz="9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rgbClr val="E06666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6"/>
          <p:cNvSpPr/>
          <p:nvPr/>
        </p:nvSpPr>
        <p:spPr>
          <a:xfrm>
            <a:off x="585500" y="4268167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1071733" y="2405067"/>
            <a:ext cx="10163200" cy="41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4800"/>
              <a:buNone/>
              <a:defRPr sz="6400">
                <a:solidFill>
                  <a:srgbClr val="0A459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●"/>
              <a:defRPr sz="9066">
                <a:solidFill>
                  <a:srgbClr val="0A459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○"/>
              <a:defRPr sz="9066">
                <a:solidFill>
                  <a:srgbClr val="0A459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4595"/>
              </a:buClr>
              <a:buSzPts val="6800"/>
              <a:buChar char="■"/>
              <a:defRPr sz="9066">
                <a:solidFill>
                  <a:srgbClr val="0A4595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0A4595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0A459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/>
          <p:nvPr/>
        </p:nvSpPr>
        <p:spPr>
          <a:xfrm>
            <a:off x="-71433" y="-102567"/>
            <a:ext cx="12263600" cy="699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8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sz="3200" b="1"/>
            </a:lvl1pPr>
            <a:lvl2pPr marL="914400" lvl="1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sz="2400" b="1"/>
            </a:lvl3pPr>
            <a:lvl4pPr marL="1828800" lvl="3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/>
            </a:lvl4pPr>
            <a:lvl5pPr marL="2286000" lvl="4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5pPr>
            <a:lvl6pPr marL="2743200" lvl="5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6pPr>
            <a:lvl7pPr marL="3200400" lvl="6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7pPr>
            <a:lvl8pPr marL="3657600" lvl="7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8pPr>
            <a:lvl9pPr marL="4114800" lvl="8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8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marL="914400" lvl="1" indent="-355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marL="1371600" lvl="2" indent="-33146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marL="1828800" lvl="3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marL="2286000" lvl="4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marL="2743200" lvl="5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marL="3200400" lvl="6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marL="3657600" lvl="7" indent="-32004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marL="4114800" lvl="8" indent="-32004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200" cy="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None/>
              <a:defRPr sz="3200" b="1"/>
            </a:lvl1pPr>
            <a:lvl2pPr marL="914400" lvl="1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667" b="1"/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None/>
              <a:defRPr sz="2400" b="1"/>
            </a:lvl3pPr>
            <a:lvl4pPr marL="1828800" lvl="3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2133" b="1"/>
            </a:lvl4pPr>
            <a:lvl5pPr marL="2286000" lvl="4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5pPr>
            <a:lvl6pPr marL="2743200" lvl="5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6pPr>
            <a:lvl7pPr marL="3200400" lvl="6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7pPr>
            <a:lvl8pPr marL="3657600" lvl="7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8pPr>
            <a:lvl9pPr marL="4114800" lvl="8" indent="-2286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None/>
              <a:defRPr sz="2133" b="1"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200" cy="3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576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60"/>
              <a:buChar char="•"/>
              <a:defRPr sz="3200"/>
            </a:lvl1pPr>
            <a:lvl2pPr marL="914400" lvl="1" indent="-355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667"/>
            </a:lvl2pPr>
            <a:lvl3pPr marL="1371600" lvl="2" indent="-33146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20"/>
              <a:buChar char="•"/>
              <a:defRPr sz="2400"/>
            </a:lvl3pPr>
            <a:lvl4pPr marL="1828800" lvl="3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2133"/>
            </a:lvl4pPr>
            <a:lvl5pPr marL="2286000" lvl="4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5pPr>
            <a:lvl6pPr marL="2743200" lvl="5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6pPr>
            <a:lvl7pPr marL="3200400" lvl="6" indent="-320039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7pPr>
            <a:lvl8pPr marL="3657600" lvl="7" indent="-32004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8pPr>
            <a:lvl9pPr marL="4114800" lvl="8" indent="-32004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40"/>
              <a:buChar char="•"/>
              <a:defRPr sz="2133"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dt" idx="10"/>
          </p:nvPr>
        </p:nvSpPr>
        <p:spPr>
          <a:xfrm>
            <a:off x="609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737600" y="6243637"/>
            <a:ext cx="284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rgbClr val="12416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/>
            </a:lvl3pPr>
            <a:lvl4pPr marL="1828800" lvl="3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1382922" y="5896"/>
            <a:ext cx="8403336" cy="101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bg>
      <p:bgPr>
        <a:solidFill>
          <a:srgbClr val="FFFFFF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7"/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457200" y="1306615"/>
            <a:ext cx="3962400" cy="18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mbria"/>
              <a:buNone/>
              <a:defRPr sz="48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5177833" y="1306600"/>
            <a:ext cx="6567600" cy="3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3D85C6"/>
              </a:buClr>
              <a:buSzPts val="2400"/>
              <a:buChar char="●"/>
              <a:defRPr>
                <a:solidFill>
                  <a:srgbClr val="3D85C6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Char char="○"/>
              <a:defRPr sz="2667">
                <a:solidFill>
                  <a:srgbClr val="888888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D85C6"/>
              </a:buClr>
              <a:buSzPts val="1600"/>
              <a:buChar char="■"/>
              <a:defRPr sz="2400">
                <a:solidFill>
                  <a:srgbClr val="3D85C6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2133">
                <a:solidFill>
                  <a:schemeClr val="dk1"/>
                </a:solidFill>
              </a:defRPr>
            </a:lvl5pPr>
            <a:lvl6pPr marL="2743200" lvl="5" indent="-30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0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0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048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2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2743200" lvl="5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6197600" y="1295400"/>
            <a:ext cx="5384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2743200" lvl="5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>
                <a:solidFill>
                  <a:schemeClr val="dk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936200" y="273900"/>
            <a:ext cx="9575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4800"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Char char="●"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Char char="●"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1"/>
          </p:nvPr>
        </p:nvSpPr>
        <p:spPr>
          <a:xfrm>
            <a:off x="6096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2743200" lvl="5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2"/>
          </p:nvPr>
        </p:nvSpPr>
        <p:spPr>
          <a:xfrm>
            <a:off x="43180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2743200" lvl="5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3"/>
          </p:nvPr>
        </p:nvSpPr>
        <p:spPr>
          <a:xfrm>
            <a:off x="8026400" y="1295400"/>
            <a:ext cx="35560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Char char="○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600"/>
              <a:buChar char="■"/>
              <a:defRPr sz="1467"/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400"/>
              <a:buChar char="●"/>
              <a:defRPr sz="1467"/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200"/>
              <a:buChar char="○"/>
              <a:defRPr sz="1467"/>
            </a:lvl5pPr>
            <a:lvl6pPr marL="2743200" lvl="5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9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dk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/>
          <p:nvPr/>
        </p:nvSpPr>
        <p:spPr>
          <a:xfrm>
            <a:off x="585600" y="4268000"/>
            <a:ext cx="11606400" cy="259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0"/>
          <p:cNvSpPr txBox="1">
            <a:spLocks noGrp="1"/>
          </p:cNvSpPr>
          <p:nvPr>
            <p:ph type="subTitle" idx="1"/>
          </p:nvPr>
        </p:nvSpPr>
        <p:spPr>
          <a:xfrm>
            <a:off x="839500" y="4268009"/>
            <a:ext cx="10628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538CD5"/>
              </a:buClr>
              <a:buSzPts val="3600"/>
              <a:buFont typeface="Cambria"/>
              <a:buNone/>
              <a:defRPr sz="4800" i="1" u="none" strike="noStrike" cap="none">
                <a:solidFill>
                  <a:srgbClr val="538CD5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3600"/>
              <a:buFont typeface="Calibri"/>
              <a:buNone/>
              <a:defRPr sz="4800" b="1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title"/>
          </p:nvPr>
        </p:nvSpPr>
        <p:spPr>
          <a:xfrm>
            <a:off x="839500" y="3266400"/>
            <a:ext cx="96256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model2">
  <p:cSld name="1_slidemodel2"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3218672" y="2870633"/>
            <a:ext cx="5932400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rgbClr val="3D85C6"/>
              </a:buClr>
              <a:buSzPts val="1733"/>
              <a:buFont typeface="Open Sans"/>
              <a:buNone/>
              <a:defRPr sz="1733" b="0" i="0" u="none" strike="noStrike" cap="none">
                <a:solidFill>
                  <a:srgbClr val="3D85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subTitle" idx="1"/>
          </p:nvPr>
        </p:nvSpPr>
        <p:spPr>
          <a:xfrm>
            <a:off x="914400" y="3886200"/>
            <a:ext cx="9448800" cy="1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Cambria"/>
              <a:buNone/>
              <a:defRPr sz="3733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Cambria"/>
              <a:buNone/>
              <a:defRPr sz="3200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R="0" lvl="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R="0" lvl="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R="0" lvl="4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R="0" lvl="5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R="0" lvl="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R="0" lvl="7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R="0" lvl="8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Cambria"/>
              <a:buNone/>
              <a:defRPr sz="2667" i="0" u="none" strike="noStrike" cap="none">
                <a:solidFill>
                  <a:srgbClr val="666666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sldNum" idx="12"/>
          </p:nvPr>
        </p:nvSpPr>
        <p:spPr>
          <a:xfrm>
            <a:off x="94488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3"/>
          <p:cNvSpPr/>
          <p:nvPr/>
        </p:nvSpPr>
        <p:spPr>
          <a:xfrm>
            <a:off x="6096000" y="133"/>
            <a:ext cx="6096000" cy="68580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" name="Google Shape;58;p23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77333" y="1834133"/>
            <a:ext cx="5318400" cy="20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50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○"/>
              <a:defRPr sz="50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■"/>
              <a:defRPr sz="5067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ubTitle" idx="1"/>
          </p:nvPr>
        </p:nvSpPr>
        <p:spPr>
          <a:xfrm>
            <a:off x="677333" y="3993933"/>
            <a:ext cx="53184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21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21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3657600" lvl="7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600"/>
              <a:buFont typeface="Open Sans"/>
              <a:buNone/>
              <a:defRPr sz="1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73367" y="268424"/>
            <a:ext cx="95916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sz="36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1010000" y="1161075"/>
            <a:ext cx="10572400" cy="4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2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Open Sans"/>
              <a:buChar char="○"/>
              <a:defRPr sz="1800" b="0" i="0" u="none" strike="noStrike" cap="none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  <a:defRPr sz="16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8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■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Char char="●"/>
              <a:defRPr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○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■"/>
              <a:defRPr sz="900" b="0" i="1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sldNum" idx="12"/>
          </p:nvPr>
        </p:nvSpPr>
        <p:spPr>
          <a:xfrm>
            <a:off x="8737600" y="6356340"/>
            <a:ext cx="3126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3" y="-3211"/>
            <a:ext cx="583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4"/>
          <p:cNvSpPr/>
          <p:nvPr/>
        </p:nvSpPr>
        <p:spPr>
          <a:xfrm>
            <a:off x="0" y="6282324"/>
            <a:ext cx="12192000" cy="6096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4"/>
          <p:cNvSpPr txBox="1"/>
          <p:nvPr/>
        </p:nvSpPr>
        <p:spPr>
          <a:xfrm>
            <a:off x="1930400" y="6483539"/>
            <a:ext cx="96520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333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lang="en-US" sz="1333" b="0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33" b="0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6" name="Google Shape;16;p14" descr="Geostationary Extended Observations (GeoXO) | NESDIS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226181" y="-3210"/>
            <a:ext cx="1965820" cy="110016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18" Type="http://schemas.openxmlformats.org/officeDocument/2006/relationships/image" Target="../media/image36.png"/><Relationship Id="rId26" Type="http://schemas.openxmlformats.org/officeDocument/2006/relationships/image" Target="../media/image44.jp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jpg"/><Relationship Id="rId15" Type="http://schemas.openxmlformats.org/officeDocument/2006/relationships/image" Target="../media/image33.jpg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10" Type="http://schemas.openxmlformats.org/officeDocument/2006/relationships/image" Target="../media/image28.png"/><Relationship Id="rId19" Type="http://schemas.openxmlformats.org/officeDocument/2006/relationships/image" Target="../media/image37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g"/><Relationship Id="rId22" Type="http://schemas.openxmlformats.org/officeDocument/2006/relationships/image" Target="../media/image40.png"/><Relationship Id="rId27" Type="http://schemas.openxmlformats.org/officeDocument/2006/relationships/hyperlink" Target="https://tinyurl.com/fnyvdzs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ctrTitle"/>
          </p:nvPr>
        </p:nvSpPr>
        <p:spPr>
          <a:xfrm>
            <a:off x="974239" y="829995"/>
            <a:ext cx="8899603" cy="181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mbria"/>
              <a:buNone/>
            </a:pPr>
            <a:r>
              <a:rPr lang="en-US" sz="5400" dirty="0">
                <a:latin typeface="Calibri"/>
                <a:ea typeface="Calibri"/>
                <a:cs typeface="Calibri"/>
                <a:sym typeface="Calibri"/>
              </a:rPr>
              <a:t>Preparing for </a:t>
            </a:r>
            <a:r>
              <a:rPr lang="en-US" sz="5400" dirty="0" err="1">
                <a:latin typeface="Calibri"/>
                <a:ea typeface="Calibri"/>
                <a:cs typeface="Calibri"/>
                <a:sym typeface="Calibri"/>
              </a:rPr>
              <a:t>GeoXO</a:t>
            </a:r>
            <a:r>
              <a:rPr lang="en-US" sz="5400" dirty="0">
                <a:latin typeface="Calibri"/>
                <a:ea typeface="Calibri"/>
                <a:cs typeface="Calibri"/>
                <a:sym typeface="Calibri"/>
              </a:rPr>
              <a:t> ACX using TEMPO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/>
        </p:nvSpPr>
        <p:spPr>
          <a:xfrm>
            <a:off x="974238" y="2644726"/>
            <a:ext cx="11141562" cy="318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Shobha Kondragunta</a:t>
            </a:r>
            <a:r>
              <a:rPr lang="en-US" sz="3600" b="1" i="0" u="none" strike="noStrike" cap="none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Greg Frost</a:t>
            </a:r>
            <a:r>
              <a:rPr lang="en-US" sz="3600" b="1" i="0" u="none" strike="noStrike" cap="none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Joanna Joiner</a:t>
            </a:r>
            <a:r>
              <a:rPr lang="en-US" sz="3600" b="1" i="0" u="none" strike="noStrike" cap="none" baseline="30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800" b="1" baseline="30000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r>
              <a:rPr lang="en-US" sz="2800" b="1" baseline="300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1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NOAA NESDIS </a:t>
            </a:r>
            <a:r>
              <a:rPr lang="en-US" sz="2800" b="1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GeoXO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ACX Product Scientist </a:t>
            </a:r>
            <a:r>
              <a:rPr lang="en-US" sz="2800" b="1" baseline="300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r>
              <a:rPr lang="en-US" sz="2800" b="1" baseline="300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2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NOAA OAR </a:t>
            </a:r>
            <a:r>
              <a:rPr lang="en-US" sz="2800" b="1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GeoXO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ACX User Scientist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r>
              <a:rPr lang="en-US" sz="2800" b="1" baseline="3000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3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NASA GSFC </a:t>
            </a:r>
            <a:r>
              <a:rPr lang="en-US" sz="2800" b="1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GeoXO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ACX Instrument Scientist and </a:t>
            </a:r>
            <a:r>
              <a:rPr lang="en-US" sz="2800" b="1" dirty="0" err="1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GeoXO</a:t>
            </a:r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Project Scientist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endParaRPr lang="en-US" sz="24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8CD5"/>
              </a:buClr>
              <a:buSzPts val="1400"/>
              <a:buFont typeface="Open Sans"/>
              <a:buNone/>
            </a:pPr>
            <a:r>
              <a:rPr lang="en-US" sz="2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Acknowledgement: 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NESDIS </a:t>
            </a:r>
            <a:r>
              <a:rPr lang="en-US" sz="24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GeoXO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Program Office and Office of Common Services</a:t>
            </a:r>
            <a:endParaRPr dirty="0"/>
          </a:p>
        </p:txBody>
      </p:sp>
      <p:sp>
        <p:nvSpPr>
          <p:cNvPr id="103" name="Google Shape;103;p1"/>
          <p:cNvSpPr txBox="1"/>
          <p:nvPr/>
        </p:nvSpPr>
        <p:spPr>
          <a:xfrm>
            <a:off x="974239" y="179380"/>
            <a:ext cx="81860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TEMPO-GEMS Science Team Meeting 26-30 August 2024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909092" y="0"/>
            <a:ext cx="8212918" cy="77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Engaging the user community</a:t>
            </a:r>
            <a:endParaRPr/>
          </a:p>
        </p:txBody>
      </p:sp>
      <p:pic>
        <p:nvPicPr>
          <p:cNvPr id="249" name="Google Shape;24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3331" y="3173737"/>
            <a:ext cx="2721189" cy="305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1" descr="AGU Fall Meeting 2022"/>
          <p:cNvPicPr preferRelativeResize="0"/>
          <p:nvPr/>
        </p:nvPicPr>
        <p:blipFill rotWithShape="1">
          <a:blip r:embed="rId4">
            <a:alphaModFix/>
          </a:blip>
          <a:srcRect b="23774"/>
          <a:stretch/>
        </p:blipFill>
        <p:spPr>
          <a:xfrm>
            <a:off x="7016057" y="4325193"/>
            <a:ext cx="1984100" cy="969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11"/>
          <p:cNvGrpSpPr/>
          <p:nvPr/>
        </p:nvGrpSpPr>
        <p:grpSpPr>
          <a:xfrm>
            <a:off x="6275244" y="1016507"/>
            <a:ext cx="5833527" cy="2166389"/>
            <a:chOff x="6412730" y="1058445"/>
            <a:chExt cx="5555231" cy="2063039"/>
          </a:xfrm>
        </p:grpSpPr>
        <p:pic>
          <p:nvPicPr>
            <p:cNvPr id="252" name="Google Shape;252;p11" descr="World Meteorological Organization (@WMO) / Twitter"/>
            <p:cNvPicPr preferRelativeResize="0"/>
            <p:nvPr/>
          </p:nvPicPr>
          <p:blipFill rotWithShape="1">
            <a:blip r:embed="rId5">
              <a:alphaModFix/>
            </a:blip>
            <a:srcRect l="13830" r="12054"/>
            <a:stretch/>
          </p:blipFill>
          <p:spPr>
            <a:xfrm>
              <a:off x="9317945" y="1765485"/>
              <a:ext cx="548888" cy="740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1" descr="The Weather Channel - Wikipedia, la enciclopedia lib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257093" y="2561906"/>
              <a:ext cx="521136" cy="52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1" descr="The New York Times en Español - Home | Facebook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39556" y="2561907"/>
              <a:ext cx="521135" cy="52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1" descr="The Washington Post - Apps en Google Play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422018" y="2561906"/>
              <a:ext cx="521136" cy="5211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1" descr="State of play: Copernicus Atmosphere Monitoring Service — Copernicus In  Situ Componen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746425" y="1840789"/>
              <a:ext cx="1221536" cy="589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1" descr="EPA en español | US EP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12730" y="1099637"/>
              <a:ext cx="671910" cy="6719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11" descr="Work With MD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114395" y="1098138"/>
              <a:ext cx="671910" cy="67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11" descr="Maine Department of Environmental Protection | Maine State Library Research  | Digital Main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25625" y="1092544"/>
              <a:ext cx="683048" cy="68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11" descr="New York Dept. of Environmental Conservation | U.S. Fish &amp; Wildlife Service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816060" y="1095687"/>
              <a:ext cx="679810" cy="6798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1" descr="Georgia EPD to monitor air quality in Covington, Smyrna - The Covington News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238428" y="1121892"/>
              <a:ext cx="812117" cy="6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1" descr="Oregon Department of Environmental Quality | LinkedIn"/>
            <p:cNvPicPr preferRelativeResize="0"/>
            <p:nvPr/>
          </p:nvPicPr>
          <p:blipFill rotWithShape="1">
            <a:blip r:embed="rId15">
              <a:alphaModFix/>
            </a:blip>
            <a:srcRect l="14526" r="14350"/>
            <a:stretch/>
          </p:blipFill>
          <p:spPr>
            <a:xfrm>
              <a:off x="10080300" y="1125939"/>
              <a:ext cx="440468" cy="6193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1" descr="Perfil de colaborador sobre la calidad del aire de South Coast Air Quality  Management District (South Coast AQMD) | IQAir"/>
            <p:cNvPicPr preferRelativeResize="0"/>
            <p:nvPr/>
          </p:nvPicPr>
          <p:blipFill rotWithShape="1">
            <a:blip r:embed="rId16">
              <a:alphaModFix/>
            </a:blip>
            <a:srcRect l="13818" r="11682"/>
            <a:stretch/>
          </p:blipFill>
          <p:spPr>
            <a:xfrm>
              <a:off x="10550523" y="1058445"/>
              <a:ext cx="561941" cy="7542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11" descr="Servicio Forestal de los Estados Unidos - Wikipedia, la enciclopedia libr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6443060" y="1795725"/>
              <a:ext cx="613815" cy="680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11" descr="IPCC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476300" y="2532187"/>
              <a:ext cx="580575" cy="58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1" descr="About IGAC | 2016 IGAC Science Conference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600404" y="2523464"/>
              <a:ext cx="595362" cy="598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1" descr="United Nations Environment Programme - Wikipedia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690109" y="1832064"/>
              <a:ext cx="516952" cy="607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1" descr="CDC en Español | Facebook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7167759" y="1810628"/>
              <a:ext cx="650291" cy="650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1" descr="Archivo:Seal of the United States Federal Aviation Administration.svg -  Wikipedia, la enciclopedia libr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928934" y="1810628"/>
              <a:ext cx="650291" cy="650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1" descr="New York City Department of Health and Mental Hygiene - Wikipedia"/>
            <p:cNvPicPr preferRelativeResize="0"/>
            <p:nvPr/>
          </p:nvPicPr>
          <p:blipFill rotWithShape="1">
            <a:blip r:embed="rId23">
              <a:alphaModFix/>
            </a:blip>
            <a:srcRect l="11732" r="10198"/>
            <a:stretch/>
          </p:blipFill>
          <p:spPr>
            <a:xfrm>
              <a:off x="11142217" y="1188631"/>
              <a:ext cx="771183" cy="4939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1" descr="Using the National Climate Assessment (NCA) - Climate Generation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118202" y="2593237"/>
              <a:ext cx="1289889" cy="45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1" descr="Orientaciones para el público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977717" y="1790341"/>
              <a:ext cx="657823" cy="690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1" descr="Scientific Assessment of Ozone Depletion: 2018 | World Meteorological  Organization"/>
            <p:cNvPicPr preferRelativeResize="0"/>
            <p:nvPr/>
          </p:nvPicPr>
          <p:blipFill rotWithShape="1">
            <a:blip r:embed="rId26">
              <a:alphaModFix/>
            </a:blip>
            <a:srcRect t="14910" b="53403"/>
            <a:stretch/>
          </p:blipFill>
          <p:spPr>
            <a:xfrm>
              <a:off x="8469418" y="2593297"/>
              <a:ext cx="1069659" cy="4583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4" name="Google Shape;274;p11"/>
          <p:cNvSpPr txBox="1"/>
          <p:nvPr/>
        </p:nvSpPr>
        <p:spPr>
          <a:xfrm>
            <a:off x="769629" y="639659"/>
            <a:ext cx="5733060" cy="493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Who are our stakeholders?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Operational forecasters for air quality and weather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Federal, state, &amp; local environmental regulators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Climate, stratospheric, &amp; air quality monitoring teams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assessment bodies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health officials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Diplomats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community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public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How are we connecting with them?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Town halls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1-on-1 meetings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 Pathfinder process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Trainings: e.g.,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https://tinyurl.com/fnyvdzsx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media: e.g., @AerosolWatch </a:t>
            </a:r>
            <a:endParaRPr/>
          </a:p>
        </p:txBody>
      </p:sp>
      <p:pic>
        <p:nvPicPr>
          <p:cNvPr id="275" name="Google Shape;275;p11" descr="https://www.star.nesdis.noaa.gov/smcd/spb/aq/AerosolWatch/images/AW_logob4.png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859093" y="3328336"/>
            <a:ext cx="2383406" cy="866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909092" y="0"/>
            <a:ext cx="8212918" cy="77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dirty="0"/>
          </a:p>
        </p:txBody>
      </p:sp>
      <p:sp>
        <p:nvSpPr>
          <p:cNvPr id="274" name="Google Shape;274;p11"/>
          <p:cNvSpPr txBox="1"/>
          <p:nvPr/>
        </p:nvSpPr>
        <p:spPr>
          <a:xfrm>
            <a:off x="769629" y="639659"/>
            <a:ext cx="8883418" cy="27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Downloading TEMPO L1B and L2 data products to conduct analysis and understand the strengths and weaknesses;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Contributed to EPA-led NO2 validation report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Conducted analysis of L1B </a:t>
            </a:r>
            <a:r>
              <a:rPr lang="en-US" sz="16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reflectances</a:t>
            </a: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and reported to Harvard SAO as a feedback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Other Line Offices within NOAA are conducting analysis of TEMPO products by utilizing AEROMMA field campaign data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Developing algorithms to derive routine hourly NOx emissions to update emissions inventories for air quality forecasting models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Developing aerosol algorithms.  Experimental near real time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production starts </a:t>
            </a:r>
            <a:r>
              <a:rPr lang="en-US" sz="160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December 2024</a:t>
            </a: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lvl="1" indent="-285750">
              <a:buClr>
                <a:schemeClr val="dk1"/>
              </a:buClr>
              <a:buSzPts val="1800"/>
              <a:buFont typeface="Arial"/>
              <a:buChar char="•"/>
            </a:pPr>
            <a:endParaRPr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378FA7-CEDC-401D-A886-98451F62CDFF}"/>
              </a:ext>
            </a:extLst>
          </p:cNvPr>
          <p:cNvGrpSpPr/>
          <p:nvPr/>
        </p:nvGrpSpPr>
        <p:grpSpPr>
          <a:xfrm>
            <a:off x="6241650" y="2642517"/>
            <a:ext cx="5760720" cy="3650548"/>
            <a:chOff x="6241650" y="2642517"/>
            <a:chExt cx="5760720" cy="365054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9B3CB6-B2A5-4372-A64C-F721435FCCC1}"/>
                </a:ext>
              </a:extLst>
            </p:cNvPr>
            <p:cNvGrpSpPr/>
            <p:nvPr/>
          </p:nvGrpSpPr>
          <p:grpSpPr>
            <a:xfrm>
              <a:off x="6241650" y="2642517"/>
              <a:ext cx="5760720" cy="3406140"/>
              <a:chOff x="6241650" y="2812201"/>
              <a:chExt cx="5760720" cy="34061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143CDF57-844D-425C-AF39-F74617A39B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1650" y="2812201"/>
                <a:ext cx="5760720" cy="3406140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AF1967C-DF28-48D2-9B23-8593CF745550}"/>
                  </a:ext>
                </a:extLst>
              </p:cNvPr>
              <p:cNvSpPr txBox="1"/>
              <p:nvPr/>
            </p:nvSpPr>
            <p:spPr>
              <a:xfrm>
                <a:off x="6862713" y="3139126"/>
                <a:ext cx="4355184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NO2 Line Density Plot over Baltimore</a:t>
                </a:r>
              </a:p>
              <a:p>
                <a:r>
                  <a:rPr lang="en-US" b="1" dirty="0"/>
                  <a:t>Estimated emissions 11.9 Gigagrams/hour</a:t>
                </a:r>
              </a:p>
              <a:p>
                <a:r>
                  <a:rPr lang="en-US" b="1" dirty="0">
                    <a:solidFill>
                      <a:srgbClr val="00B0F0"/>
                    </a:solidFill>
                  </a:rPr>
                  <a:t>TEMPO Observations</a:t>
                </a:r>
              </a:p>
              <a:p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</a:rPr>
                  <a:t>Fit to the Observations</a:t>
                </a: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96A5A90-A898-4F5B-BA1A-0E1F393124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7687" y="5561814"/>
              <a:ext cx="0" cy="2356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3B28A6-8F12-41F7-885D-C8B429342B12}"/>
                </a:ext>
              </a:extLst>
            </p:cNvPr>
            <p:cNvSpPr txBox="1"/>
            <p:nvPr/>
          </p:nvSpPr>
          <p:spPr>
            <a:xfrm>
              <a:off x="9101579" y="5954511"/>
              <a:ext cx="14800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Km</a:t>
              </a:r>
              <a:endParaRPr lang="en-US" b="1" dirty="0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8543A9-CB78-465B-B1C5-FBD315E27E56}"/>
              </a:ext>
            </a:extLst>
          </p:cNvPr>
          <p:cNvSpPr/>
          <p:nvPr/>
        </p:nvSpPr>
        <p:spPr>
          <a:xfrm>
            <a:off x="1216058" y="3429000"/>
            <a:ext cx="4392889" cy="2453326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Updating of diurnally varying emissions inventories on a monthly basis using TEMPO observations to improve air quality predictions is a primary target for NOAA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7896BA-853B-4059-B077-03FDE9694F7A}"/>
              </a:ext>
            </a:extLst>
          </p:cNvPr>
          <p:cNvSpPr txBox="1"/>
          <p:nvPr/>
        </p:nvSpPr>
        <p:spPr>
          <a:xfrm>
            <a:off x="7277491" y="5289354"/>
            <a:ext cx="1132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City 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790AE9-9342-4610-A400-2090134A5040}"/>
              </a:ext>
            </a:extLst>
          </p:cNvPr>
          <p:cNvSpPr txBox="1"/>
          <p:nvPr/>
        </p:nvSpPr>
        <p:spPr>
          <a:xfrm>
            <a:off x="10157381" y="6117940"/>
            <a:ext cx="2121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Zigang</a:t>
            </a:r>
            <a:r>
              <a:rPr lang="en-US" b="1" i="1" dirty="0"/>
              <a:t> Wei (NOAA)</a:t>
            </a:r>
          </a:p>
        </p:txBody>
      </p:sp>
    </p:spTree>
    <p:extLst>
      <p:ext uri="{BB962C8B-B14F-4D97-AF65-F5344CB8AC3E}">
        <p14:creationId xmlns:p14="http://schemas.microsoft.com/office/powerpoint/2010/main" val="290436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909091" y="0"/>
            <a:ext cx="8583251" cy="105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2500"/>
              <a:buNone/>
            </a:pPr>
            <a:r>
              <a:rPr lang="en-US" sz="3200" dirty="0" err="1">
                <a:latin typeface="Calibri"/>
                <a:ea typeface="Calibri"/>
                <a:cs typeface="Calibri"/>
                <a:sym typeface="Calibri"/>
              </a:rPr>
              <a:t>GeoXO</a:t>
            </a: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 Atmospheric Composition is a multi-instrument strategy serving many NOAA applications</a:t>
            </a:r>
            <a:endParaRPr dirty="0"/>
          </a:p>
        </p:txBody>
      </p:sp>
      <p:pic>
        <p:nvPicPr>
          <p:cNvPr id="118" name="Google Shape;118;p3" descr="https://lh7-us.googleusercontent.com/-E-nt2Uh__l4NnEXn2NuzBRuRYnIRKw15-lae8BZGZChS6ETL0IEDAQMzwiaatcZgtG9W-qbPtt3hxErZBOjTCRCpPfA4nl335Yc2AiD78jqcQmph7qaahPTcfUBbgsaOXJl3VCpnPXdd-zQdZCZRL2nUw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77" y="1082858"/>
            <a:ext cx="7328876" cy="414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5284056" y="1758669"/>
            <a:ext cx="1775298" cy="182201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/>
          <p:nvPr/>
        </p:nvSpPr>
        <p:spPr>
          <a:xfrm>
            <a:off x="3423108" y="1455012"/>
            <a:ext cx="1775298" cy="1822016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571823" y="1691818"/>
            <a:ext cx="1775298" cy="182201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0381" y="3649182"/>
            <a:ext cx="5180752" cy="2651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1754134" y="4320530"/>
            <a:ext cx="1549791" cy="1810523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3439569" y="4320530"/>
            <a:ext cx="1715297" cy="181052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>
            <a:off x="5331984" y="4320530"/>
            <a:ext cx="1549791" cy="1810523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6" name="Google Shape;126;p3"/>
          <p:cNvGraphicFramePr/>
          <p:nvPr/>
        </p:nvGraphicFramePr>
        <p:xfrm>
          <a:off x="7884204" y="875880"/>
          <a:ext cx="4545011" cy="5106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"/>
          <p:cNvSpPr txBox="1">
            <a:spLocks noGrp="1"/>
          </p:cNvSpPr>
          <p:nvPr>
            <p:ph type="title"/>
          </p:nvPr>
        </p:nvSpPr>
        <p:spPr>
          <a:xfrm>
            <a:off x="909092" y="0"/>
            <a:ext cx="8212918" cy="77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Preparing for GeoXO ACX</a:t>
            </a:r>
            <a:endParaRPr/>
          </a:p>
        </p:txBody>
      </p:sp>
      <p:grpSp>
        <p:nvGrpSpPr>
          <p:cNvPr id="180" name="Google Shape;180;p6"/>
          <p:cNvGrpSpPr/>
          <p:nvPr/>
        </p:nvGrpSpPr>
        <p:grpSpPr>
          <a:xfrm>
            <a:off x="687578" y="668927"/>
            <a:ext cx="3298447" cy="5423796"/>
            <a:chOff x="76855" y="432781"/>
            <a:chExt cx="3409295" cy="5606069"/>
          </a:xfrm>
        </p:grpSpPr>
        <p:grpSp>
          <p:nvGrpSpPr>
            <p:cNvPr id="181" name="Google Shape;181;p6"/>
            <p:cNvGrpSpPr/>
            <p:nvPr/>
          </p:nvGrpSpPr>
          <p:grpSpPr>
            <a:xfrm>
              <a:off x="600075" y="883729"/>
              <a:ext cx="2886075" cy="5155121"/>
              <a:chOff x="114300" y="883729"/>
              <a:chExt cx="2886075" cy="5155121"/>
            </a:xfrm>
          </p:grpSpPr>
          <p:pic>
            <p:nvPicPr>
              <p:cNvPr id="182" name="Google Shape;182;p6" descr="KNMI - TROPOspheric Monitoring Instrument (TROPOMI)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16124" y="1042988"/>
                <a:ext cx="2438400" cy="18764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6" descr="GEMS -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58999" y="3078672"/>
                <a:ext cx="2495550" cy="933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4" name="Google Shape;184;p6" descr="tempo logo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16199" y="4523806"/>
                <a:ext cx="1238250" cy="1181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5" name="Google Shape;185;p6"/>
              <p:cNvSpPr/>
              <p:nvPr/>
            </p:nvSpPr>
            <p:spPr>
              <a:xfrm>
                <a:off x="114300" y="883729"/>
                <a:ext cx="2886075" cy="5155121"/>
              </a:xfrm>
              <a:prstGeom prst="rect">
                <a:avLst/>
              </a:prstGeom>
              <a:noFill/>
              <a:ln w="762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6" name="Google Shape;186;p6"/>
            <p:cNvSpPr txBox="1"/>
            <p:nvPr/>
          </p:nvSpPr>
          <p:spPr>
            <a:xfrm rot="-5400000">
              <a:off x="-861685" y="1371321"/>
              <a:ext cx="24003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Proxy Data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87" name="Google Shape;187;p6"/>
          <p:cNvCxnSpPr/>
          <p:nvPr/>
        </p:nvCxnSpPr>
        <p:spPr>
          <a:xfrm>
            <a:off x="5545248" y="1641387"/>
            <a:ext cx="3129142" cy="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8" name="Google Shape;188;p6"/>
          <p:cNvCxnSpPr/>
          <p:nvPr/>
        </p:nvCxnSpPr>
        <p:spPr>
          <a:xfrm rot="10800000" flipH="1">
            <a:off x="3997342" y="1641387"/>
            <a:ext cx="1547907" cy="2091011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189" name="Google Shape;189;p6"/>
          <p:cNvGraphicFramePr/>
          <p:nvPr/>
        </p:nvGraphicFramePr>
        <p:xfrm>
          <a:off x="8674410" y="1108128"/>
          <a:ext cx="3287775" cy="1559580"/>
        </p:xfrm>
        <a:graphic>
          <a:graphicData uri="http://schemas.openxmlformats.org/drawingml/2006/table">
            <a:tbl>
              <a:tblPr>
                <a:noFill/>
                <a:tableStyleId>{C88ED0F3-0E28-4D54-8C8C-C7FD3E5E91FD}</a:tableStyleId>
              </a:tblPr>
              <a:tblGrid>
                <a:gridCol w="3287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i="1" u="none" strike="noStrike" cap="none"/>
                        <a:t>Analysis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Analyze existing aerosol and trace gas products to understand retrieval performance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90" name="Google Shape;190;p6"/>
          <p:cNvCxnSpPr/>
          <p:nvPr/>
        </p:nvCxnSpPr>
        <p:spPr>
          <a:xfrm>
            <a:off x="3986025" y="3753242"/>
            <a:ext cx="2083919" cy="0"/>
          </a:xfrm>
          <a:prstGeom prst="straightConnector1">
            <a:avLst/>
          </a:prstGeom>
          <a:noFill/>
          <a:ln w="1905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</p:cxnSp>
      <p:graphicFrame>
        <p:nvGraphicFramePr>
          <p:cNvPr id="191" name="Google Shape;191;p6"/>
          <p:cNvGraphicFramePr/>
          <p:nvPr/>
        </p:nvGraphicFramePr>
        <p:xfrm>
          <a:off x="6060159" y="2994450"/>
          <a:ext cx="3337525" cy="1285260"/>
        </p:xfrm>
        <a:graphic>
          <a:graphicData uri="http://schemas.openxmlformats.org/drawingml/2006/table">
            <a:tbl>
              <a:tblPr>
                <a:noFill/>
                <a:tableStyleId>{C88ED0F3-0E28-4D54-8C8C-C7FD3E5E91FD}</a:tableStyleId>
              </a:tblPr>
              <a:tblGrid>
                <a:gridCol w="333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i="1" u="none" strike="noStrike" cap="none"/>
                        <a:t>Algorithm Development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u="none" strike="noStrike" cap="none"/>
                        <a:t>Adapt NOAA enterprise processing system algorithms to run on existing L1B data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92" name="Google Shape;192;p6"/>
          <p:cNvGrpSpPr/>
          <p:nvPr/>
        </p:nvGrpSpPr>
        <p:grpSpPr>
          <a:xfrm>
            <a:off x="3997342" y="3753241"/>
            <a:ext cx="4847740" cy="1575336"/>
            <a:chOff x="1443685" y="1960673"/>
            <a:chExt cx="1971223" cy="1556520"/>
          </a:xfrm>
        </p:grpSpPr>
        <p:cxnSp>
          <p:nvCxnSpPr>
            <p:cNvPr id="193" name="Google Shape;193;p6"/>
            <p:cNvCxnSpPr/>
            <p:nvPr/>
          </p:nvCxnSpPr>
          <p:spPr>
            <a:xfrm>
              <a:off x="2192976" y="3517193"/>
              <a:ext cx="1221932" cy="0"/>
            </a:xfrm>
            <a:prstGeom prst="straightConnector1">
              <a:avLst/>
            </a:prstGeom>
            <a:noFill/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4" name="Google Shape;194;p6"/>
            <p:cNvCxnSpPr/>
            <p:nvPr/>
          </p:nvCxnSpPr>
          <p:spPr>
            <a:xfrm>
              <a:off x="1443685" y="1960673"/>
              <a:ext cx="749291" cy="1556520"/>
            </a:xfrm>
            <a:prstGeom prst="straightConnector1">
              <a:avLst/>
            </a:prstGeom>
            <a:noFill/>
            <a:ln w="1905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aphicFrame>
        <p:nvGraphicFramePr>
          <p:cNvPr id="195" name="Google Shape;195;p6"/>
          <p:cNvGraphicFramePr/>
          <p:nvPr/>
        </p:nvGraphicFramePr>
        <p:xfrm>
          <a:off x="8845082" y="4540908"/>
          <a:ext cx="3073350" cy="1828820"/>
        </p:xfrm>
        <a:graphic>
          <a:graphicData uri="http://schemas.openxmlformats.org/drawingml/2006/table">
            <a:tbl>
              <a:tblPr>
                <a:noFill/>
                <a:tableStyleId>{C88ED0F3-0E28-4D54-8C8C-C7FD3E5E91FD}</a:tableStyleId>
              </a:tblPr>
              <a:tblGrid>
                <a:gridCol w="3073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i="1" u="none" strike="noStrike" cap="none"/>
                        <a:t>Calibration and Validation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 u="none" strike="noStrike" cap="none"/>
                        <a:t>Support field campaigns and long-term monitoring to validate existing satellite aerosol and trace gas products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9;p28">
            <a:extLst>
              <a:ext uri="{FF2B5EF4-FFF2-40B4-BE49-F238E27FC236}">
                <a16:creationId xmlns:a16="http://schemas.microsoft.com/office/drawing/2014/main" id="{50861508-5A02-463E-984C-7818E6731AB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610" y="1285425"/>
            <a:ext cx="4855464" cy="466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60;p28">
            <a:extLst>
              <a:ext uri="{FF2B5EF4-FFF2-40B4-BE49-F238E27FC236}">
                <a16:creationId xmlns:a16="http://schemas.microsoft.com/office/drawing/2014/main" id="{91D502F3-90CE-4634-AEF6-75C2755F900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0092" y="1285424"/>
            <a:ext cx="4855464" cy="46639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5DB95-01C9-4405-A61A-EE77B7E24531}"/>
              </a:ext>
            </a:extLst>
          </p:cNvPr>
          <p:cNvSpPr txBox="1"/>
          <p:nvPr/>
        </p:nvSpPr>
        <p:spPr>
          <a:xfrm>
            <a:off x="527902" y="303749"/>
            <a:ext cx="17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Analysis</a:t>
            </a:r>
            <a:endParaRPr lang="en-US" b="1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9F603-4A29-4729-9780-A5A9B0D8F500}"/>
              </a:ext>
            </a:extLst>
          </p:cNvPr>
          <p:cNvSpPr txBox="1"/>
          <p:nvPr/>
        </p:nvSpPr>
        <p:spPr>
          <a:xfrm>
            <a:off x="10727702" y="2743200"/>
            <a:ext cx="10840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 V2 tropNO</a:t>
            </a:r>
            <a:r>
              <a:rPr lang="en-US" baseline="-25000" dirty="0"/>
              <a:t>2</a:t>
            </a:r>
            <a:r>
              <a:rPr lang="en-US" dirty="0"/>
              <a:t> mapped to census tracts for Baltimore, MD</a:t>
            </a:r>
          </a:p>
        </p:txBody>
      </p:sp>
    </p:spTree>
    <p:extLst>
      <p:ext uri="{BB962C8B-B14F-4D97-AF65-F5344CB8AC3E}">
        <p14:creationId xmlns:p14="http://schemas.microsoft.com/office/powerpoint/2010/main" val="173896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65DB95-01C9-4405-A61A-EE77B7E24531}"/>
              </a:ext>
            </a:extLst>
          </p:cNvPr>
          <p:cNvSpPr txBox="1"/>
          <p:nvPr/>
        </p:nvSpPr>
        <p:spPr>
          <a:xfrm>
            <a:off x="527902" y="303749"/>
            <a:ext cx="17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Analysis</a:t>
            </a:r>
            <a:endParaRPr lang="en-US" b="1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3E963-FBA8-4350-814A-9ABE80C47149}"/>
              </a:ext>
            </a:extLst>
          </p:cNvPr>
          <p:cNvSpPr txBox="1"/>
          <p:nvPr/>
        </p:nvSpPr>
        <p:spPr>
          <a:xfrm>
            <a:off x="2384787" y="136158"/>
            <a:ext cx="753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Impact of Baltimore Key Bridge Collapse on NOx emissions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C4728-413F-44E2-9857-D4F6C1704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13" b="19934"/>
          <a:stretch/>
        </p:blipFill>
        <p:spPr>
          <a:xfrm>
            <a:off x="2000250" y="703859"/>
            <a:ext cx="8191500" cy="5490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6F961-AD29-4C54-9ABF-F5243B7C1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703859"/>
            <a:ext cx="5039106" cy="327736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D617C97-852E-44AE-8400-46B21E4C61CB}"/>
              </a:ext>
            </a:extLst>
          </p:cNvPr>
          <p:cNvSpPr/>
          <p:nvPr/>
        </p:nvSpPr>
        <p:spPr>
          <a:xfrm>
            <a:off x="10576874" y="4119513"/>
            <a:ext cx="1615126" cy="1055801"/>
          </a:xfrm>
          <a:prstGeom prst="wedgeRoundRectCallout">
            <a:avLst>
              <a:gd name="adj1" fmla="val -181339"/>
              <a:gd name="adj2" fmla="val 116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MDE reports reduced traffic after the bridge collapse</a:t>
            </a:r>
          </a:p>
        </p:txBody>
      </p:sp>
    </p:spTree>
    <p:extLst>
      <p:ext uri="{BB962C8B-B14F-4D97-AF65-F5344CB8AC3E}">
        <p14:creationId xmlns:p14="http://schemas.microsoft.com/office/powerpoint/2010/main" val="25656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65DB95-01C9-4405-A61A-EE77B7E24531}"/>
              </a:ext>
            </a:extLst>
          </p:cNvPr>
          <p:cNvSpPr txBox="1"/>
          <p:nvPr/>
        </p:nvSpPr>
        <p:spPr>
          <a:xfrm>
            <a:off x="527902" y="303749"/>
            <a:ext cx="17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Analysis</a:t>
            </a:r>
            <a:endParaRPr lang="en-US" b="1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3BAB5-630F-40AB-AE56-38ABE420D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413" b="21680"/>
          <a:stretch/>
        </p:blipFill>
        <p:spPr>
          <a:xfrm>
            <a:off x="2055045" y="709105"/>
            <a:ext cx="8191500" cy="5371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4D648-6647-4AA4-A696-9EFC0617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39" y="709105"/>
            <a:ext cx="5039106" cy="3277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3E963-FBA8-4350-814A-9ABE80C47149}"/>
              </a:ext>
            </a:extLst>
          </p:cNvPr>
          <p:cNvSpPr txBox="1"/>
          <p:nvPr/>
        </p:nvSpPr>
        <p:spPr>
          <a:xfrm>
            <a:off x="2384787" y="136158"/>
            <a:ext cx="753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Impact of Baltimore Key Bridge Collapse on NOx emissions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2A06E2A-E213-4B8D-BADA-D95759C789B4}"/>
              </a:ext>
            </a:extLst>
          </p:cNvPr>
          <p:cNvSpPr/>
          <p:nvPr/>
        </p:nvSpPr>
        <p:spPr>
          <a:xfrm>
            <a:off x="483911" y="3544478"/>
            <a:ext cx="1615126" cy="1055801"/>
          </a:xfrm>
          <a:prstGeom prst="wedgeRoundRectCallout">
            <a:avLst>
              <a:gd name="adj1" fmla="val 174108"/>
              <a:gd name="adj2" fmla="val -500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MDE reports traffic congestion after the bridge collapse</a:t>
            </a:r>
          </a:p>
        </p:txBody>
      </p:sp>
    </p:spTree>
    <p:extLst>
      <p:ext uri="{BB962C8B-B14F-4D97-AF65-F5344CB8AC3E}">
        <p14:creationId xmlns:p14="http://schemas.microsoft.com/office/powerpoint/2010/main" val="3654828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168604D-9272-410A-B7CF-00007809C721}"/>
              </a:ext>
            </a:extLst>
          </p:cNvPr>
          <p:cNvSpPr txBox="1"/>
          <p:nvPr/>
        </p:nvSpPr>
        <p:spPr>
          <a:xfrm>
            <a:off x="556614" y="812979"/>
            <a:ext cx="44395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TEMPO vs. TROPOMI as a reference dataset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Qualitative comparison of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regression analysis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Quantile-quantile 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Histogram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Calendar plots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DEAA3-536C-4C2E-AB7E-ECBDC130EAF4}"/>
              </a:ext>
            </a:extLst>
          </p:cNvPr>
          <p:cNvSpPr txBox="1"/>
          <p:nvPr/>
        </p:nvSpPr>
        <p:spPr>
          <a:xfrm>
            <a:off x="84843" y="58846"/>
            <a:ext cx="17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Cal/Val</a:t>
            </a:r>
            <a:endParaRPr lang="en-US" b="1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79C31-1993-4907-B576-13208E4FEADE}"/>
              </a:ext>
            </a:extLst>
          </p:cNvPr>
          <p:cNvSpPr txBox="1"/>
          <p:nvPr/>
        </p:nvSpPr>
        <p:spPr>
          <a:xfrm>
            <a:off x="6655324" y="5114975"/>
            <a:ext cx="5005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Lower bias in 2024 compared to 2023!!!</a:t>
            </a:r>
            <a:endParaRPr lang="en-US" b="1" i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734E6-7F7E-49C5-B8FD-9872E2036FA4}"/>
              </a:ext>
            </a:extLst>
          </p:cNvPr>
          <p:cNvGrpSpPr/>
          <p:nvPr/>
        </p:nvGrpSpPr>
        <p:grpSpPr>
          <a:xfrm>
            <a:off x="5644887" y="901599"/>
            <a:ext cx="6400800" cy="3840481"/>
            <a:chOff x="5644887" y="901599"/>
            <a:chExt cx="6400800" cy="38404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7C80BA-63E2-4BC7-AB06-9945E5CDA84D}"/>
                </a:ext>
              </a:extLst>
            </p:cNvPr>
            <p:cNvGrpSpPr/>
            <p:nvPr/>
          </p:nvGrpSpPr>
          <p:grpSpPr>
            <a:xfrm>
              <a:off x="5644887" y="901599"/>
              <a:ext cx="6400800" cy="3840481"/>
              <a:chOff x="5301145" y="2318538"/>
              <a:chExt cx="6400800" cy="384048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FFC33A83-D2CD-4900-A093-B3D5CA9AD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01145" y="2318538"/>
                <a:ext cx="6400800" cy="3840481"/>
              </a:xfrm>
              <a:prstGeom prst="rect">
                <a:avLst/>
              </a:prstGeom>
            </p:spPr>
          </p:pic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60EFCD12-5290-4BCE-88CA-40DEDF952C6F}"/>
                  </a:ext>
                </a:extLst>
              </p:cNvPr>
              <p:cNvSpPr/>
              <p:nvPr/>
            </p:nvSpPr>
            <p:spPr>
              <a:xfrm>
                <a:off x="8458200" y="3091543"/>
                <a:ext cx="1611086" cy="1121228"/>
              </a:xfrm>
              <a:prstGeom prst="wedgeRoundRectCallout">
                <a:avLst>
                  <a:gd name="adj1" fmla="val -3024"/>
                  <a:gd name="adj2" fmla="val 89906"/>
                  <a:gd name="adj3" fmla="val 16667"/>
                </a:avLst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Waiting for reprocessed V3 data to become available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8A016B9-4DBE-491C-9D06-F5912F0C5E3C}"/>
                </a:ext>
              </a:extLst>
            </p:cNvPr>
            <p:cNvGrpSpPr/>
            <p:nvPr/>
          </p:nvGrpSpPr>
          <p:grpSpPr>
            <a:xfrm>
              <a:off x="5680826" y="901599"/>
              <a:ext cx="3753778" cy="3488678"/>
              <a:chOff x="5680826" y="901599"/>
              <a:chExt cx="3753778" cy="348867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37F58A-D6CE-44CA-9CF2-5110FD98B197}"/>
                  </a:ext>
                </a:extLst>
              </p:cNvPr>
              <p:cNvSpPr txBox="1"/>
              <p:nvPr/>
            </p:nvSpPr>
            <p:spPr>
              <a:xfrm>
                <a:off x="5680826" y="901599"/>
                <a:ext cx="892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Bias</a:t>
                </a:r>
                <a:endParaRPr lang="en-US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C21F52-7671-4429-BFD0-43219D47CC47}"/>
                  </a:ext>
                </a:extLst>
              </p:cNvPr>
              <p:cNvSpPr txBox="1"/>
              <p:nvPr/>
            </p:nvSpPr>
            <p:spPr>
              <a:xfrm>
                <a:off x="6164848" y="4051723"/>
                <a:ext cx="892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2023</a:t>
                </a:r>
                <a:endParaRPr lang="en-US" b="1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B0D521-F7C2-4BED-877F-81CBBB5C54AD}"/>
                  </a:ext>
                </a:extLst>
              </p:cNvPr>
              <p:cNvSpPr txBox="1"/>
              <p:nvPr/>
            </p:nvSpPr>
            <p:spPr>
              <a:xfrm>
                <a:off x="8541975" y="4043866"/>
                <a:ext cx="89262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2024</a:t>
                </a:r>
                <a:endParaRPr lang="en-US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7CABF0-678D-4DF9-AAF0-6AA0B1168BE8}"/>
              </a:ext>
            </a:extLst>
          </p:cNvPr>
          <p:cNvSpPr txBox="1"/>
          <p:nvPr/>
        </p:nvSpPr>
        <p:spPr>
          <a:xfrm>
            <a:off x="493280" y="2735669"/>
            <a:ext cx="508104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Key Findings</a:t>
            </a:r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 V3 tropNO</a:t>
            </a:r>
            <a:r>
              <a:rPr lang="en-US" baseline="-25000" dirty="0"/>
              <a:t>2</a:t>
            </a:r>
            <a:r>
              <a:rPr lang="en-US" dirty="0"/>
              <a:t> is higher than TROPOMI tropNO</a:t>
            </a:r>
            <a:r>
              <a:rPr lang="en-US" baseline="-25000" dirty="0"/>
              <a:t>2</a:t>
            </a:r>
            <a:r>
              <a:rPr lang="en-US" dirty="0"/>
              <a:t> in urban/industrial areas;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Correlation between TEMPO and TROPOMI tropNO</a:t>
            </a:r>
            <a:r>
              <a:rPr lang="en-US" baseline="-25000" dirty="0"/>
              <a:t>2</a:t>
            </a:r>
            <a:r>
              <a:rPr lang="en-US" dirty="0"/>
              <a:t> is better in the winter months compared to summer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 slant column NO</a:t>
            </a:r>
            <a:r>
              <a:rPr lang="en-US" baseline="-25000" dirty="0"/>
              <a:t>2</a:t>
            </a:r>
            <a:r>
              <a:rPr lang="en-US" dirty="0"/>
              <a:t> is lower than TROPOMI slant column NO</a:t>
            </a:r>
            <a:r>
              <a:rPr lang="en-US" baseline="-25000" dirty="0"/>
              <a:t>2</a:t>
            </a:r>
            <a:r>
              <a:rPr lang="en-US" dirty="0"/>
              <a:t> but the two are very well correlated.  Visual inspection of the maps indicate that TEMPO spatial patterns are more realistic;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 tropNO</a:t>
            </a:r>
            <a:r>
              <a:rPr lang="en-US" baseline="-25000" dirty="0"/>
              <a:t>2</a:t>
            </a:r>
            <a:r>
              <a:rPr lang="en-US" dirty="0"/>
              <a:t> is biased “high” in urban areas and biased “low” in rural areas;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 L1B </a:t>
            </a:r>
            <a:r>
              <a:rPr lang="en-US" dirty="0" err="1"/>
              <a:t>reflectances</a:t>
            </a:r>
            <a:r>
              <a:rPr lang="en-US" dirty="0"/>
              <a:t> are higher than TROPOMI by ~30% in the NO</a:t>
            </a:r>
            <a:r>
              <a:rPr lang="en-US" baseline="-25000" dirty="0"/>
              <a:t>2</a:t>
            </a:r>
            <a:r>
              <a:rPr lang="en-US" dirty="0"/>
              <a:t> spectral absorption region</a:t>
            </a:r>
          </a:p>
        </p:txBody>
      </p:sp>
    </p:spTree>
    <p:extLst>
      <p:ext uri="{BB962C8B-B14F-4D97-AF65-F5344CB8AC3E}">
        <p14:creationId xmlns:p14="http://schemas.microsoft.com/office/powerpoint/2010/main" val="230659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D8110-1334-4065-9E6D-D9FCB443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742"/>
            <a:ext cx="9927774" cy="3309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2D027-2240-4F6E-90D4-3ECEE1F4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8742"/>
            <a:ext cx="9927774" cy="3309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F12FD-1107-4B4F-AE6E-C1BE94150F7B}"/>
              </a:ext>
            </a:extLst>
          </p:cNvPr>
          <p:cNvSpPr txBox="1"/>
          <p:nvPr/>
        </p:nvSpPr>
        <p:spPr>
          <a:xfrm>
            <a:off x="9427028" y="458956"/>
            <a:ext cx="25837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Monthly calendar plots of TEMPO matched with Pandora will show if satellite observations are consistent with ground observations diurnally and weekly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TEMPO data only includes pixels with cloud fraction &lt; 0.2 and solar zenith angle &lt; 70˚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Pandora data only includes retrievals with high and medium quality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E4546-27F4-4207-9201-2F915DBB142B}"/>
              </a:ext>
            </a:extLst>
          </p:cNvPr>
          <p:cNvSpPr txBox="1"/>
          <p:nvPr/>
        </p:nvSpPr>
        <p:spPr>
          <a:xfrm>
            <a:off x="9633856" y="6106656"/>
            <a:ext cx="2583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Thomas Ely (CCNY) and </a:t>
            </a:r>
            <a:r>
              <a:rPr lang="en-US" sz="1600" b="1" dirty="0" err="1"/>
              <a:t>Zigang</a:t>
            </a:r>
            <a:r>
              <a:rPr lang="en-US" sz="1600" b="1" dirty="0"/>
              <a:t> Wei (NOAA)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1FA16-29BF-4C0C-AB91-C206B667F661}"/>
              </a:ext>
            </a:extLst>
          </p:cNvPr>
          <p:cNvSpPr txBox="1"/>
          <p:nvPr/>
        </p:nvSpPr>
        <p:spPr>
          <a:xfrm>
            <a:off x="84843" y="58846"/>
            <a:ext cx="178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Cal/Val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54070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BAC90D-B7F1-41EB-9AE4-D7DECBA33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5" y="1163196"/>
            <a:ext cx="6208776" cy="50159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8B481E-DB7D-4F4B-B27C-91A76463C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20" y="627672"/>
            <a:ext cx="3267889" cy="2563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4576D7-210D-467E-9E73-957B3C8DA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23" y="3695476"/>
            <a:ext cx="3151282" cy="24836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53A03B-2272-4278-932E-86D3875C5285}"/>
              </a:ext>
            </a:extLst>
          </p:cNvPr>
          <p:cNvSpPr/>
          <p:nvPr/>
        </p:nvSpPr>
        <p:spPr>
          <a:xfrm>
            <a:off x="7878061" y="5245315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F87"/>
                </a:solidFill>
              </a:rPr>
              <a:t>44.5N-46.5N</a:t>
            </a:r>
          </a:p>
          <a:p>
            <a:r>
              <a:rPr lang="en-US" b="1" dirty="0">
                <a:solidFill>
                  <a:srgbClr val="002F87"/>
                </a:solidFill>
              </a:rPr>
              <a:t>95.0W-93.0W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746CF-6024-4299-B491-0EFF84AD01E5}"/>
              </a:ext>
            </a:extLst>
          </p:cNvPr>
          <p:cNvSpPr/>
          <p:nvPr/>
        </p:nvSpPr>
        <p:spPr>
          <a:xfrm>
            <a:off x="7799779" y="2658947"/>
            <a:ext cx="1279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F87"/>
                </a:solidFill>
              </a:rPr>
              <a:t>44.5N-46.5N</a:t>
            </a:r>
          </a:p>
          <a:p>
            <a:r>
              <a:rPr lang="en-US" b="1" dirty="0">
                <a:solidFill>
                  <a:srgbClr val="002F87"/>
                </a:solidFill>
              </a:rPr>
              <a:t>95.0W-93.0W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CF681-ED7A-4A0C-9412-4C74BE591786}"/>
              </a:ext>
            </a:extLst>
          </p:cNvPr>
          <p:cNvSpPr txBox="1"/>
          <p:nvPr/>
        </p:nvSpPr>
        <p:spPr>
          <a:xfrm>
            <a:off x="664225" y="209675"/>
            <a:ext cx="1781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Algorithm Development</a:t>
            </a:r>
            <a:endParaRPr lang="en-US" b="1" i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B8D6B2-6BB9-483C-93AD-17EDBC5D4870}"/>
              </a:ext>
            </a:extLst>
          </p:cNvPr>
          <p:cNvCxnSpPr>
            <a:cxnSpLocks/>
          </p:cNvCxnSpPr>
          <p:nvPr/>
        </p:nvCxnSpPr>
        <p:spPr>
          <a:xfrm flipV="1">
            <a:off x="4166647" y="900147"/>
            <a:ext cx="3304576" cy="19090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CBD84D-77AC-4AFE-A956-569DA696BE7F}"/>
              </a:ext>
            </a:extLst>
          </p:cNvPr>
          <p:cNvCxnSpPr/>
          <p:nvPr/>
        </p:nvCxnSpPr>
        <p:spPr>
          <a:xfrm>
            <a:off x="4147794" y="2818614"/>
            <a:ext cx="3323429" cy="29499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2765503-18BE-41D5-B55F-0207E33CB088}"/>
              </a:ext>
            </a:extLst>
          </p:cNvPr>
          <p:cNvSpPr txBox="1"/>
          <p:nvPr/>
        </p:nvSpPr>
        <p:spPr>
          <a:xfrm>
            <a:off x="10679381" y="5359171"/>
            <a:ext cx="135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Hai Zhang (NOAA)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lue Business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609</Words>
  <Application>Microsoft Office PowerPoint</Application>
  <PresentationFormat>Widescreen</PresentationFormat>
  <Paragraphs>101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 Narrow</vt:lpstr>
      <vt:lpstr>Calibri</vt:lpstr>
      <vt:lpstr>Open Sans</vt:lpstr>
      <vt:lpstr>Arial</vt:lpstr>
      <vt:lpstr>Cambria</vt:lpstr>
      <vt:lpstr>Courier New</vt:lpstr>
      <vt:lpstr>1_Blue Business Theme</vt:lpstr>
      <vt:lpstr>Preparing for GeoXO ACX using TEMPO</vt:lpstr>
      <vt:lpstr>GeoXO Atmospheric Composition is a multi-instrument strategy serving many NOAA applications</vt:lpstr>
      <vt:lpstr>Preparing for GeoXO ACX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Engaging the user community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ACX User Scientist Report</dc:title>
  <dc:creator>Gregory J Frost</dc:creator>
  <cp:lastModifiedBy>Shobha Kondragunta</cp:lastModifiedBy>
  <cp:revision>18</cp:revision>
  <dcterms:created xsi:type="dcterms:W3CDTF">2020-09-23T15:46:48Z</dcterms:created>
  <dcterms:modified xsi:type="dcterms:W3CDTF">2024-08-18T23:19:12Z</dcterms:modified>
</cp:coreProperties>
</file>