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1"/>
  </p:notesMasterIdLst>
  <p:sldIdLst>
    <p:sldId id="260" r:id="rId2"/>
    <p:sldId id="257" r:id="rId3"/>
    <p:sldId id="263" r:id="rId4"/>
    <p:sldId id="267" r:id="rId5"/>
    <p:sldId id="262" r:id="rId6"/>
    <p:sldId id="264" r:id="rId7"/>
    <p:sldId id="268" r:id="rId8"/>
    <p:sldId id="269" r:id="rId9"/>
    <p:sldId id="258" r:id="rId1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B11"/>
    <a:srgbClr val="F2EDE3"/>
    <a:srgbClr val="4F4E4E"/>
    <a:srgbClr val="85FFF3"/>
    <a:srgbClr val="8C4703"/>
    <a:srgbClr val="038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B93022-E86D-9B44-94B3-2BFD98954BEF}" v="551" dt="2024-08-26T08:32:55.3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92" autoAdjust="0"/>
  </p:normalViewPr>
  <p:slideViewPr>
    <p:cSldViewPr>
      <p:cViewPr>
        <p:scale>
          <a:sx n="72" d="100"/>
          <a:sy n="72" d="100"/>
        </p:scale>
        <p:origin x="328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42341-D0D6-824F-870E-CA775B384DEA}" type="datetimeFigureOut">
              <a:rPr lang="en-US" smtClean="0"/>
              <a:t>8/23/24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B924C-2A4C-4E47-9D5D-FE41062E7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924C-2A4C-4E47-9D5D-FE41062E73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31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A5B73B02-1638-B34A-1FF2-0EED7A162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>
          <a:xfrm>
            <a:off x="1803948" y="2843"/>
            <a:ext cx="16484052" cy="10284157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DAAFE465-CAD5-4490-2708-84C7F374F318}"/>
              </a:ext>
            </a:extLst>
          </p:cNvPr>
          <p:cNvSpPr/>
          <p:nvPr userDrawn="1"/>
        </p:nvSpPr>
        <p:spPr>
          <a:xfrm rot="-5400000">
            <a:off x="-1769440" y="6671349"/>
            <a:ext cx="5342828" cy="1133125"/>
          </a:xfrm>
          <a:custGeom>
            <a:avLst/>
            <a:gdLst/>
            <a:ahLst/>
            <a:cxnLst/>
            <a:rect l="l" t="t" r="r" b="b"/>
            <a:pathLst>
              <a:path w="5342828" h="1133125">
                <a:moveTo>
                  <a:pt x="0" y="0"/>
                </a:moveTo>
                <a:lnTo>
                  <a:pt x="5342828" y="0"/>
                </a:lnTo>
                <a:lnTo>
                  <a:pt x="5342828" y="1133125"/>
                </a:lnTo>
                <a:lnTo>
                  <a:pt x="0" y="1133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2985005-A653-005A-6ED0-D64170D51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0570" y="5317313"/>
            <a:ext cx="15773400" cy="1989137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7200" b="1">
                <a:solidFill>
                  <a:srgbClr val="F2EDE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9FC7339-6AC4-CAEA-0F60-D28D27FF1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7429500"/>
            <a:ext cx="15773400" cy="1295400"/>
          </a:xfrm>
        </p:spPr>
        <p:txBody>
          <a:bodyPr/>
          <a:lstStyle>
            <a:lvl1pPr marL="0" indent="0" algn="r">
              <a:buNone/>
              <a:defRPr>
                <a:solidFill>
                  <a:srgbClr val="F2EDE3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8A3F210-0AA0-0062-61D8-1A94C4FE16DF}"/>
              </a:ext>
            </a:extLst>
          </p:cNvPr>
          <p:cNvSpPr/>
          <p:nvPr userDrawn="1"/>
        </p:nvSpPr>
        <p:spPr>
          <a:xfrm>
            <a:off x="15937240" y="387027"/>
            <a:ext cx="1900893" cy="1610310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6901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57758B3-4936-BD81-F5C9-9E93A5546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8/23/24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7CA3F22-0980-BE28-874C-3A094E17E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C29FA41-D73C-E895-5993-A454218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809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7E01730-E1F0-DF15-AB32-13C9FD478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8/23/24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254D73F-B332-456D-9DFE-EDBF5BC6245C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00A20AB-1682-4A09-5F4F-06C2877AF3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150E7C88-0A46-5F5F-141E-CAB8D6A5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331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FA33144-FA9C-DB53-8A66-D8DBD5E6E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4"/>
          <a:stretch/>
        </p:blipFill>
        <p:spPr>
          <a:xfrm>
            <a:off x="0" y="1384588"/>
            <a:ext cx="18288000" cy="8902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050494-F724-DE95-DEC4-D723E61F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2BEED-DA46-D37F-152E-6D33D185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53850-2468-82D1-8330-EF24ED0C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4F4E4E"/>
                </a:solidFill>
              </a:defRPr>
            </a:lvl1pPr>
          </a:lstStyle>
          <a:p>
            <a:fld id="{78792595-69C6-45E5-A469-B26AE8909CF3}" type="datetimeFigureOut">
              <a:rPr lang="en-US" smtClean="0"/>
              <a:pPr/>
              <a:t>8/23/24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42C7-918D-4B25-ADC0-C9BCFEB1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F4E4E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8A1C6-6E62-03BA-0F44-A958DBDF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rgbClr val="4F4E4E"/>
                </a:solidFill>
              </a:defRPr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A64F4422-B227-8985-211E-FC7FA2E5E1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482"/>
            <a:ext cx="2586846" cy="54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2A8F63-CAA4-76EB-D58A-F6A4E6E7F9E2}"/>
              </a:ext>
            </a:extLst>
          </p:cNvPr>
          <p:cNvSpPr/>
          <p:nvPr userDrawn="1"/>
        </p:nvSpPr>
        <p:spPr>
          <a:xfrm>
            <a:off x="0" y="1384588"/>
            <a:ext cx="18288000" cy="891539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1000">
                <a:srgbClr val="F4F3F0">
                  <a:alpha val="1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84C1A359-36C8-45D0-98FB-C64184F5A1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8223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8/23/24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6B03349E-5F27-FA1A-FD60-3B4902F413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6D32B6D-AF9D-76B3-1876-C11BFA13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67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8/23/24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ECA6AE3-4DC9-227A-A94D-223CF78CE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8E5313E0-4495-8196-7546-5DE34B3F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67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8/23/24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8C58D82D-3A56-5A75-06DB-3A279126AE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3A4C0145-E038-D501-CA3A-7142C25F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704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8/23/24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E92812D-68C0-EB9A-D6F8-16443D7435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0" name="Title 13">
            <a:extLst>
              <a:ext uri="{FF2B5EF4-FFF2-40B4-BE49-F238E27FC236}">
                <a16:creationId xmlns:a16="http://schemas.microsoft.com/office/drawing/2014/main" id="{FF96D2B2-AB4D-FBF2-044F-6BBFEDF1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645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99E87A-3661-3B97-79D9-C4E734DF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C2034-B6BC-F173-E47F-239547208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B0B0-77DC-3479-34A8-CC7C29948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92595-69C6-45E5-A469-B26AE8909CF3}" type="datetimeFigureOut">
              <a:rPr lang="en-US" smtClean="0"/>
              <a:t>8/23/24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4CBD1-0FC6-9EC5-E2B9-0DFF63A76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28B6-2988-4949-4A1B-E3180253B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4D73F-B332-456D-9DFE-EDBF5BC62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0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70" r:id="rId2"/>
    <p:sldLayoutId id="2147483671" r:id="rId3"/>
    <p:sldLayoutId id="2147483663" r:id="rId4"/>
    <p:sldLayoutId id="2147483664" r:id="rId5"/>
    <p:sldLayoutId id="2147483672" r:id="rId6"/>
    <p:sldLayoutId id="2147483665" r:id="rId7"/>
    <p:sldLayoutId id="214748367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70BF-ED40-7843-61DD-474400044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Potential land applications of geostationary UV/Vis/NIR spectrometers: preliminary results </a:t>
            </a:r>
            <a:br>
              <a:rPr lang="en-US" dirty="0"/>
            </a:br>
            <a:r>
              <a:rPr lang="en-US" dirty="0"/>
              <a:t>with TEMPO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963BA-CB26-33BC-FAF6-5693556E3D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Joanna Joiner</a:t>
            </a:r>
            <a:r>
              <a:rPr lang="en-US" baseline="30000" dirty="0"/>
              <a:t>1</a:t>
            </a:r>
            <a:r>
              <a:rPr lang="en-US" dirty="0"/>
              <a:t>, Zachary Fasnacht</a:t>
            </a:r>
            <a:r>
              <a:rPr lang="en-US" baseline="30000" dirty="0"/>
              <a:t>2</a:t>
            </a:r>
            <a:r>
              <a:rPr lang="en-US" dirty="0"/>
              <a:t>, Matthew Bandel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 err="1"/>
              <a:t>Heesung</a:t>
            </a:r>
            <a:r>
              <a:rPr lang="en-US" dirty="0"/>
              <a:t> Chong</a:t>
            </a:r>
            <a:r>
              <a:rPr lang="en-US" baseline="30000" dirty="0"/>
              <a:t>3</a:t>
            </a:r>
            <a:r>
              <a:rPr lang="en-US" dirty="0"/>
              <a:t>, Yasuko Yoshida</a:t>
            </a:r>
            <a:r>
              <a:rPr lang="en-US" baseline="30000" dirty="0"/>
              <a:t>2</a:t>
            </a:r>
            <a:r>
              <a:rPr lang="en-US" dirty="0"/>
              <a:t>, </a:t>
            </a:r>
          </a:p>
          <a:p>
            <a:r>
              <a:rPr lang="en-US" dirty="0"/>
              <a:t>Can Li</a:t>
            </a:r>
            <a:r>
              <a:rPr lang="en-US" baseline="30000" dirty="0"/>
              <a:t>1</a:t>
            </a:r>
            <a:r>
              <a:rPr lang="en-US" dirty="0"/>
              <a:t>, Lok Lamsal</a:t>
            </a:r>
            <a:r>
              <a:rPr lang="en-US" baseline="30000" dirty="0"/>
              <a:t>4</a:t>
            </a:r>
            <a:r>
              <a:rPr lang="en-US" dirty="0"/>
              <a:t>, </a:t>
            </a:r>
            <a:r>
              <a:rPr lang="en-US" dirty="0" err="1"/>
              <a:t>Xiong</a:t>
            </a:r>
            <a:r>
              <a:rPr lang="en-US" dirty="0"/>
              <a:t> Liu</a:t>
            </a:r>
            <a:r>
              <a:rPr lang="en-US" baseline="30000" dirty="0"/>
              <a:t>3</a:t>
            </a:r>
            <a:r>
              <a:rPr lang="en-US" dirty="0"/>
              <a:t>, Dan Lindsey</a:t>
            </a:r>
            <a:r>
              <a:rPr lang="en-US" baseline="30000" dirty="0"/>
              <a:t>5</a:t>
            </a:r>
            <a:r>
              <a:rPr lang="en-US" dirty="0"/>
              <a:t>, Andrew Heidinger</a:t>
            </a:r>
            <a:r>
              <a:rPr lang="en-US" baseline="30000" dirty="0"/>
              <a:t>5 </a:t>
            </a:r>
            <a:r>
              <a:rPr lang="en-US" dirty="0"/>
              <a:t>and TEMPO team  </a:t>
            </a:r>
          </a:p>
          <a:p>
            <a:r>
              <a:rPr lang="en-US" baseline="30000" dirty="0"/>
              <a:t>1</a:t>
            </a:r>
            <a:r>
              <a:rPr lang="en-US" dirty="0"/>
              <a:t>NASA GSFC, </a:t>
            </a:r>
            <a:r>
              <a:rPr lang="en-US" baseline="30000" dirty="0"/>
              <a:t>2</a:t>
            </a:r>
            <a:r>
              <a:rPr lang="en-US" dirty="0"/>
              <a:t>SSAI, </a:t>
            </a:r>
            <a:r>
              <a:rPr lang="en-US" baseline="30000" dirty="0"/>
              <a:t>3</a:t>
            </a:r>
            <a:r>
              <a:rPr lang="en-US" dirty="0"/>
              <a:t>Harvard Smithsonian Astrophysical Observatory, </a:t>
            </a:r>
            <a:r>
              <a:rPr lang="en-US" baseline="30000" dirty="0"/>
              <a:t>4</a:t>
            </a:r>
            <a:r>
              <a:rPr lang="en-US" dirty="0"/>
              <a:t>UMBC/GESTAR II, </a:t>
            </a:r>
            <a:r>
              <a:rPr lang="en-US" baseline="30000" dirty="0"/>
              <a:t>5</a:t>
            </a:r>
            <a:r>
              <a:rPr lang="en-US" dirty="0"/>
              <a:t>NOAA</a:t>
            </a:r>
          </a:p>
        </p:txBody>
      </p:sp>
    </p:spTree>
    <p:extLst>
      <p:ext uri="{BB962C8B-B14F-4D97-AF65-F5344CB8AC3E}">
        <p14:creationId xmlns:p14="http://schemas.microsoft.com/office/powerpoint/2010/main" val="3101336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B9E5E3-1CD3-60E6-801F-9C25D3ACC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90700"/>
            <a:ext cx="16383000" cy="716280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sz="3600" dirty="0"/>
              <a:t>Spectrometers in geostationary orbit can serve multiple disciplines and have far reaching and sometimes unplanned applications, such as for land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sz="3600" dirty="0"/>
              <a:t>TEMPO “super-spectral” observations can be harnessed to see through clouds and provide near-real-time estimates of terrestrial quantities such as gross primary production (GPP)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sz="3600" dirty="0"/>
              <a:t>Potential applications include</a:t>
            </a:r>
          </a:p>
          <a:p>
            <a:pPr lvl="1">
              <a:lnSpc>
                <a:spcPct val="110000"/>
              </a:lnSpc>
              <a:spcAft>
                <a:spcPts val="1000"/>
              </a:spcAft>
            </a:pPr>
            <a:r>
              <a:rPr lang="en-US" sz="3200" dirty="0"/>
              <a:t>Precision agriculture</a:t>
            </a:r>
          </a:p>
          <a:p>
            <a:pPr lvl="1">
              <a:lnSpc>
                <a:spcPct val="110000"/>
              </a:lnSpc>
              <a:spcAft>
                <a:spcPts val="1000"/>
              </a:spcAft>
            </a:pPr>
            <a:r>
              <a:rPr lang="en-US" sz="3200" dirty="0"/>
              <a:t>Forestry</a:t>
            </a:r>
          </a:p>
          <a:p>
            <a:pPr lvl="1">
              <a:lnSpc>
                <a:spcPct val="110000"/>
              </a:lnSpc>
              <a:spcAft>
                <a:spcPts val="1000"/>
              </a:spcAft>
            </a:pPr>
            <a:r>
              <a:rPr lang="en-US" sz="3200" dirty="0"/>
              <a:t>Food security (crop yield prediction)</a:t>
            </a:r>
          </a:p>
          <a:p>
            <a:pPr lvl="1">
              <a:lnSpc>
                <a:spcPct val="110000"/>
              </a:lnSpc>
              <a:spcAft>
                <a:spcPts val="1000"/>
              </a:spcAft>
            </a:pPr>
            <a:r>
              <a:rPr lang="en-US" sz="3200" dirty="0"/>
              <a:t>Drought monitoring and impact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276497"/>
            <a:ext cx="13030200" cy="1395421"/>
          </a:xfrm>
        </p:spPr>
        <p:txBody>
          <a:bodyPr>
            <a:normAutofit/>
          </a:bodyPr>
          <a:lstStyle/>
          <a:p>
            <a:r>
              <a:rPr lang="en-US" sz="4800" dirty="0"/>
              <a:t>Motivation</a:t>
            </a:r>
          </a:p>
        </p:txBody>
      </p:sp>
      <p:pic>
        <p:nvPicPr>
          <p:cNvPr id="6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3926BB-1995-E2B0-5211-D70FA413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5116003"/>
            <a:ext cx="7086600" cy="50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9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9;p9">
            <a:extLst>
              <a:ext uri="{FF2B5EF4-FFF2-40B4-BE49-F238E27FC236}">
                <a16:creationId xmlns:a16="http://schemas.microsoft.com/office/drawing/2014/main" id="{9F94A6D0-524F-1AD0-11D8-565D3C9432C2}"/>
              </a:ext>
            </a:extLst>
          </p:cNvPr>
          <p:cNvSpPr txBox="1"/>
          <p:nvPr/>
        </p:nvSpPr>
        <p:spPr>
          <a:xfrm>
            <a:off x="15006039" y="3848272"/>
            <a:ext cx="263587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Surface signals such as terrestrial gross primary production (GPP)</a:t>
            </a:r>
            <a:endParaRPr sz="2400" dirty="0"/>
          </a:p>
        </p:txBody>
      </p:sp>
      <p:cxnSp>
        <p:nvCxnSpPr>
          <p:cNvPr id="5" name="Google Shape;140;p9">
            <a:extLst>
              <a:ext uri="{FF2B5EF4-FFF2-40B4-BE49-F238E27FC236}">
                <a16:creationId xmlns:a16="http://schemas.microsoft.com/office/drawing/2014/main" id="{6D27CC6E-A2FB-B568-8393-543C0192B167}"/>
              </a:ext>
            </a:extLst>
          </p:cNvPr>
          <p:cNvCxnSpPr>
            <a:endCxn id="12" idx="2"/>
          </p:cNvCxnSpPr>
          <p:nvPr/>
        </p:nvCxnSpPr>
        <p:spPr>
          <a:xfrm>
            <a:off x="8442074" y="4330532"/>
            <a:ext cx="1748400" cy="11178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" name="Google Shape;142;p9">
            <a:extLst>
              <a:ext uri="{FF2B5EF4-FFF2-40B4-BE49-F238E27FC236}">
                <a16:creationId xmlns:a16="http://schemas.microsoft.com/office/drawing/2014/main" id="{06753FA3-027F-0C39-8812-1E52A7BB6FA0}"/>
              </a:ext>
            </a:extLst>
          </p:cNvPr>
          <p:cNvSpPr/>
          <p:nvPr/>
        </p:nvSpPr>
        <p:spPr>
          <a:xfrm>
            <a:off x="12353129" y="3418807"/>
            <a:ext cx="557561" cy="555882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43;p9">
            <a:extLst>
              <a:ext uri="{FF2B5EF4-FFF2-40B4-BE49-F238E27FC236}">
                <a16:creationId xmlns:a16="http://schemas.microsoft.com/office/drawing/2014/main" id="{FE69D850-2C56-8F55-0A07-2DEAD06B2B74}"/>
              </a:ext>
            </a:extLst>
          </p:cNvPr>
          <p:cNvSpPr/>
          <p:nvPr/>
        </p:nvSpPr>
        <p:spPr>
          <a:xfrm>
            <a:off x="14044397" y="4502894"/>
            <a:ext cx="557561" cy="555882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44;p9">
            <a:extLst>
              <a:ext uri="{FF2B5EF4-FFF2-40B4-BE49-F238E27FC236}">
                <a16:creationId xmlns:a16="http://schemas.microsoft.com/office/drawing/2014/main" id="{528A880C-2A29-B50D-7083-C8980AB5D70D}"/>
              </a:ext>
            </a:extLst>
          </p:cNvPr>
          <p:cNvSpPr/>
          <p:nvPr/>
        </p:nvSpPr>
        <p:spPr>
          <a:xfrm>
            <a:off x="12330826" y="4302731"/>
            <a:ext cx="557561" cy="555882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45;p9">
            <a:extLst>
              <a:ext uri="{FF2B5EF4-FFF2-40B4-BE49-F238E27FC236}">
                <a16:creationId xmlns:a16="http://schemas.microsoft.com/office/drawing/2014/main" id="{2FA693D6-690A-E67E-D1B4-F745A8A94A63}"/>
              </a:ext>
            </a:extLst>
          </p:cNvPr>
          <p:cNvSpPr/>
          <p:nvPr/>
        </p:nvSpPr>
        <p:spPr>
          <a:xfrm>
            <a:off x="12330825" y="5229541"/>
            <a:ext cx="557561" cy="555882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6;p9">
            <a:extLst>
              <a:ext uri="{FF2B5EF4-FFF2-40B4-BE49-F238E27FC236}">
                <a16:creationId xmlns:a16="http://schemas.microsoft.com/office/drawing/2014/main" id="{93390464-5F4A-4B1D-CCBD-5DFEC1B0F86F}"/>
              </a:ext>
            </a:extLst>
          </p:cNvPr>
          <p:cNvSpPr/>
          <p:nvPr/>
        </p:nvSpPr>
        <p:spPr>
          <a:xfrm>
            <a:off x="10183165" y="3388698"/>
            <a:ext cx="557561" cy="555882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47;p9">
            <a:extLst>
              <a:ext uri="{FF2B5EF4-FFF2-40B4-BE49-F238E27FC236}">
                <a16:creationId xmlns:a16="http://schemas.microsoft.com/office/drawing/2014/main" id="{F99B6061-CDA8-0BD0-CC5A-EBA5B15041AB}"/>
              </a:ext>
            </a:extLst>
          </p:cNvPr>
          <p:cNvSpPr/>
          <p:nvPr/>
        </p:nvSpPr>
        <p:spPr>
          <a:xfrm>
            <a:off x="10177496" y="4224953"/>
            <a:ext cx="557561" cy="555882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1;p9">
            <a:extLst>
              <a:ext uri="{FF2B5EF4-FFF2-40B4-BE49-F238E27FC236}">
                <a16:creationId xmlns:a16="http://schemas.microsoft.com/office/drawing/2014/main" id="{0DB798E4-8D22-23D7-DA47-6B2A8AAD0E3F}"/>
              </a:ext>
            </a:extLst>
          </p:cNvPr>
          <p:cNvSpPr/>
          <p:nvPr/>
        </p:nvSpPr>
        <p:spPr>
          <a:xfrm>
            <a:off x="10190474" y="5170391"/>
            <a:ext cx="557561" cy="555882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48;p9">
            <a:extLst>
              <a:ext uri="{FF2B5EF4-FFF2-40B4-BE49-F238E27FC236}">
                <a16:creationId xmlns:a16="http://schemas.microsoft.com/office/drawing/2014/main" id="{D6411F23-EE50-962E-A7E7-18A29C0F6311}"/>
              </a:ext>
            </a:extLst>
          </p:cNvPr>
          <p:cNvSpPr txBox="1"/>
          <p:nvPr/>
        </p:nvSpPr>
        <p:spPr>
          <a:xfrm>
            <a:off x="4654618" y="2924942"/>
            <a:ext cx="3608057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Satellite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reflectances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(optional: principal component analysis)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Top-of-atmosphere PAR</a:t>
            </a:r>
            <a:endParaRPr sz="2400" dirty="0"/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Optional: Additional satellite-sun geometry; meteorological data</a:t>
            </a:r>
            <a:endParaRPr sz="2400" baseline="-25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9;p9">
            <a:extLst>
              <a:ext uri="{FF2B5EF4-FFF2-40B4-BE49-F238E27FC236}">
                <a16:creationId xmlns:a16="http://schemas.microsoft.com/office/drawing/2014/main" id="{AA73C0CB-665E-44F5-F6F9-44BDA2F8212B}"/>
              </a:ext>
            </a:extLst>
          </p:cNvPr>
          <p:cNvSpPr txBox="1"/>
          <p:nvPr/>
        </p:nvSpPr>
        <p:spPr>
          <a:xfrm>
            <a:off x="9372600" y="2093945"/>
            <a:ext cx="4468632" cy="83099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 learning: </a:t>
            </a: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e.g.,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 network with hidden nodes</a:t>
            </a:r>
            <a:endParaRPr dirty="0"/>
          </a:p>
        </p:txBody>
      </p:sp>
      <p:cxnSp>
        <p:nvCxnSpPr>
          <p:cNvPr id="15" name="Google Shape;150;p9">
            <a:extLst>
              <a:ext uri="{FF2B5EF4-FFF2-40B4-BE49-F238E27FC236}">
                <a16:creationId xmlns:a16="http://schemas.microsoft.com/office/drawing/2014/main" id="{106C7B57-6665-A8AA-61AB-C150ECF354AC}"/>
              </a:ext>
            </a:extLst>
          </p:cNvPr>
          <p:cNvCxnSpPr>
            <a:endCxn id="12" idx="2"/>
          </p:cNvCxnSpPr>
          <p:nvPr/>
        </p:nvCxnSpPr>
        <p:spPr>
          <a:xfrm>
            <a:off x="8289374" y="3627332"/>
            <a:ext cx="1901100" cy="18210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" name="Google Shape;151;p9">
            <a:extLst>
              <a:ext uri="{FF2B5EF4-FFF2-40B4-BE49-F238E27FC236}">
                <a16:creationId xmlns:a16="http://schemas.microsoft.com/office/drawing/2014/main" id="{2FE8826F-A1FB-5BF4-0089-0ACF179D488C}"/>
              </a:ext>
            </a:extLst>
          </p:cNvPr>
          <p:cNvCxnSpPr>
            <a:endCxn id="11" idx="2"/>
          </p:cNvCxnSpPr>
          <p:nvPr/>
        </p:nvCxnSpPr>
        <p:spPr>
          <a:xfrm>
            <a:off x="8289296" y="3627194"/>
            <a:ext cx="1888200" cy="8757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" name="Google Shape;152;p9">
            <a:extLst>
              <a:ext uri="{FF2B5EF4-FFF2-40B4-BE49-F238E27FC236}">
                <a16:creationId xmlns:a16="http://schemas.microsoft.com/office/drawing/2014/main" id="{8B19D60F-C02F-F472-9AAB-1AA955947FA6}"/>
              </a:ext>
            </a:extLst>
          </p:cNvPr>
          <p:cNvCxnSpPr>
            <a:endCxn id="11" idx="2"/>
          </p:cNvCxnSpPr>
          <p:nvPr/>
        </p:nvCxnSpPr>
        <p:spPr>
          <a:xfrm>
            <a:off x="8441996" y="4330394"/>
            <a:ext cx="1735500" cy="1725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" name="Google Shape;153;p9">
            <a:extLst>
              <a:ext uri="{FF2B5EF4-FFF2-40B4-BE49-F238E27FC236}">
                <a16:creationId xmlns:a16="http://schemas.microsoft.com/office/drawing/2014/main" id="{66F6D3B7-5F30-D1BD-FF5C-04B8EF6698DB}"/>
              </a:ext>
            </a:extLst>
          </p:cNvPr>
          <p:cNvCxnSpPr>
            <a:endCxn id="10" idx="2"/>
          </p:cNvCxnSpPr>
          <p:nvPr/>
        </p:nvCxnSpPr>
        <p:spPr>
          <a:xfrm rot="10800000" flipH="1">
            <a:off x="8441965" y="3666639"/>
            <a:ext cx="1741200" cy="6639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" name="Google Shape;154;p9">
            <a:extLst>
              <a:ext uri="{FF2B5EF4-FFF2-40B4-BE49-F238E27FC236}">
                <a16:creationId xmlns:a16="http://schemas.microsoft.com/office/drawing/2014/main" id="{33955083-086E-EC6A-119B-C563BAF9A118}"/>
              </a:ext>
            </a:extLst>
          </p:cNvPr>
          <p:cNvCxnSpPr>
            <a:endCxn id="10" idx="2"/>
          </p:cNvCxnSpPr>
          <p:nvPr/>
        </p:nvCxnSpPr>
        <p:spPr>
          <a:xfrm>
            <a:off x="8289265" y="3627339"/>
            <a:ext cx="1893900" cy="393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" name="Google Shape;155;p9">
            <a:extLst>
              <a:ext uri="{FF2B5EF4-FFF2-40B4-BE49-F238E27FC236}">
                <a16:creationId xmlns:a16="http://schemas.microsoft.com/office/drawing/2014/main" id="{F4CBAC34-8A7E-924C-5AF8-60E2D0FA7094}"/>
              </a:ext>
            </a:extLst>
          </p:cNvPr>
          <p:cNvCxnSpPr>
            <a:stCxn id="12" idx="6"/>
            <a:endCxn id="9" idx="2"/>
          </p:cNvCxnSpPr>
          <p:nvPr/>
        </p:nvCxnSpPr>
        <p:spPr>
          <a:xfrm>
            <a:off x="10748035" y="5448332"/>
            <a:ext cx="1582800" cy="591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1" name="Google Shape;156;p9">
            <a:extLst>
              <a:ext uri="{FF2B5EF4-FFF2-40B4-BE49-F238E27FC236}">
                <a16:creationId xmlns:a16="http://schemas.microsoft.com/office/drawing/2014/main" id="{A18D9482-5558-3323-FC91-CC854523F6D8}"/>
              </a:ext>
            </a:extLst>
          </p:cNvPr>
          <p:cNvCxnSpPr>
            <a:stCxn id="12" idx="6"/>
            <a:endCxn id="8" idx="2"/>
          </p:cNvCxnSpPr>
          <p:nvPr/>
        </p:nvCxnSpPr>
        <p:spPr>
          <a:xfrm rot="10800000" flipH="1">
            <a:off x="10748035" y="4580732"/>
            <a:ext cx="1582800" cy="8676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2" name="Google Shape;157;p9">
            <a:extLst>
              <a:ext uri="{FF2B5EF4-FFF2-40B4-BE49-F238E27FC236}">
                <a16:creationId xmlns:a16="http://schemas.microsoft.com/office/drawing/2014/main" id="{F4EA4A0A-E1E6-F349-6E5A-62E8F590B985}"/>
              </a:ext>
            </a:extLst>
          </p:cNvPr>
          <p:cNvCxnSpPr>
            <a:stCxn id="12" idx="6"/>
            <a:endCxn id="6" idx="2"/>
          </p:cNvCxnSpPr>
          <p:nvPr/>
        </p:nvCxnSpPr>
        <p:spPr>
          <a:xfrm rot="10800000" flipH="1">
            <a:off x="10748035" y="3696632"/>
            <a:ext cx="1605000" cy="17517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" name="Google Shape;158;p9">
            <a:extLst>
              <a:ext uri="{FF2B5EF4-FFF2-40B4-BE49-F238E27FC236}">
                <a16:creationId xmlns:a16="http://schemas.microsoft.com/office/drawing/2014/main" id="{AC2014AB-B038-58A8-086F-E2AB5309F14E}"/>
              </a:ext>
            </a:extLst>
          </p:cNvPr>
          <p:cNvCxnSpPr>
            <a:stCxn id="11" idx="6"/>
            <a:endCxn id="6" idx="2"/>
          </p:cNvCxnSpPr>
          <p:nvPr/>
        </p:nvCxnSpPr>
        <p:spPr>
          <a:xfrm rot="10800000" flipH="1">
            <a:off x="10735057" y="3696794"/>
            <a:ext cx="1618200" cy="8061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" name="Google Shape;159;p9">
            <a:extLst>
              <a:ext uri="{FF2B5EF4-FFF2-40B4-BE49-F238E27FC236}">
                <a16:creationId xmlns:a16="http://schemas.microsoft.com/office/drawing/2014/main" id="{F1A5E5FF-DB0E-BECF-C6E2-1E47897B4614}"/>
              </a:ext>
            </a:extLst>
          </p:cNvPr>
          <p:cNvCxnSpPr>
            <a:stCxn id="11" idx="6"/>
            <a:endCxn id="8" idx="2"/>
          </p:cNvCxnSpPr>
          <p:nvPr/>
        </p:nvCxnSpPr>
        <p:spPr>
          <a:xfrm>
            <a:off x="10735057" y="4502894"/>
            <a:ext cx="1595700" cy="777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" name="Google Shape;160;p9">
            <a:extLst>
              <a:ext uri="{FF2B5EF4-FFF2-40B4-BE49-F238E27FC236}">
                <a16:creationId xmlns:a16="http://schemas.microsoft.com/office/drawing/2014/main" id="{DBD334B5-14F4-AD18-4895-61F1E17972AF}"/>
              </a:ext>
            </a:extLst>
          </p:cNvPr>
          <p:cNvCxnSpPr>
            <a:stCxn id="11" idx="6"/>
            <a:endCxn id="9" idx="2"/>
          </p:cNvCxnSpPr>
          <p:nvPr/>
        </p:nvCxnSpPr>
        <p:spPr>
          <a:xfrm>
            <a:off x="10735057" y="4502894"/>
            <a:ext cx="1595700" cy="10047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6" name="Google Shape;161;p9">
            <a:extLst>
              <a:ext uri="{FF2B5EF4-FFF2-40B4-BE49-F238E27FC236}">
                <a16:creationId xmlns:a16="http://schemas.microsoft.com/office/drawing/2014/main" id="{9A852469-9C39-820F-7C7E-84C53B5B03DD}"/>
              </a:ext>
            </a:extLst>
          </p:cNvPr>
          <p:cNvCxnSpPr>
            <a:stCxn id="10" idx="6"/>
            <a:endCxn id="9" idx="2"/>
          </p:cNvCxnSpPr>
          <p:nvPr/>
        </p:nvCxnSpPr>
        <p:spPr>
          <a:xfrm>
            <a:off x="10740726" y="3666639"/>
            <a:ext cx="1590000" cy="18408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" name="Google Shape;162;p9">
            <a:extLst>
              <a:ext uri="{FF2B5EF4-FFF2-40B4-BE49-F238E27FC236}">
                <a16:creationId xmlns:a16="http://schemas.microsoft.com/office/drawing/2014/main" id="{B4826BCF-EDB1-1FD4-07C0-30B80F2C9A2E}"/>
              </a:ext>
            </a:extLst>
          </p:cNvPr>
          <p:cNvCxnSpPr>
            <a:stCxn id="10" idx="6"/>
            <a:endCxn id="8" idx="2"/>
          </p:cNvCxnSpPr>
          <p:nvPr/>
        </p:nvCxnSpPr>
        <p:spPr>
          <a:xfrm>
            <a:off x="10740726" y="3666639"/>
            <a:ext cx="1590000" cy="9141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8" name="Google Shape;163;p9">
            <a:extLst>
              <a:ext uri="{FF2B5EF4-FFF2-40B4-BE49-F238E27FC236}">
                <a16:creationId xmlns:a16="http://schemas.microsoft.com/office/drawing/2014/main" id="{1CCC655F-1BDF-08EC-7F43-F71876520152}"/>
              </a:ext>
            </a:extLst>
          </p:cNvPr>
          <p:cNvCxnSpPr>
            <a:stCxn id="10" idx="6"/>
            <a:endCxn id="6" idx="2"/>
          </p:cNvCxnSpPr>
          <p:nvPr/>
        </p:nvCxnSpPr>
        <p:spPr>
          <a:xfrm>
            <a:off x="10740726" y="3666639"/>
            <a:ext cx="1612500" cy="300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" name="Google Shape;164;p9">
            <a:extLst>
              <a:ext uri="{FF2B5EF4-FFF2-40B4-BE49-F238E27FC236}">
                <a16:creationId xmlns:a16="http://schemas.microsoft.com/office/drawing/2014/main" id="{FAC888BF-CB2F-4C54-4ED7-E3022993D9D7}"/>
              </a:ext>
            </a:extLst>
          </p:cNvPr>
          <p:cNvCxnSpPr>
            <a:stCxn id="9" idx="6"/>
            <a:endCxn id="7" idx="2"/>
          </p:cNvCxnSpPr>
          <p:nvPr/>
        </p:nvCxnSpPr>
        <p:spPr>
          <a:xfrm rot="10800000" flipH="1">
            <a:off x="12888386" y="4780882"/>
            <a:ext cx="1155900" cy="7266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" name="Google Shape;165;p9">
            <a:extLst>
              <a:ext uri="{FF2B5EF4-FFF2-40B4-BE49-F238E27FC236}">
                <a16:creationId xmlns:a16="http://schemas.microsoft.com/office/drawing/2014/main" id="{2271F692-0287-2AE1-43B2-6BAB382C5DD9}"/>
              </a:ext>
            </a:extLst>
          </p:cNvPr>
          <p:cNvCxnSpPr>
            <a:stCxn id="8" idx="6"/>
            <a:endCxn id="7" idx="2"/>
          </p:cNvCxnSpPr>
          <p:nvPr/>
        </p:nvCxnSpPr>
        <p:spPr>
          <a:xfrm>
            <a:off x="12888387" y="4580672"/>
            <a:ext cx="1155900" cy="2001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" name="Google Shape;166;p9">
            <a:extLst>
              <a:ext uri="{FF2B5EF4-FFF2-40B4-BE49-F238E27FC236}">
                <a16:creationId xmlns:a16="http://schemas.microsoft.com/office/drawing/2014/main" id="{EE29A4A1-8AD1-C0B4-66BA-8A321DC443C2}"/>
              </a:ext>
            </a:extLst>
          </p:cNvPr>
          <p:cNvCxnSpPr>
            <a:stCxn id="6" idx="6"/>
            <a:endCxn id="7" idx="2"/>
          </p:cNvCxnSpPr>
          <p:nvPr/>
        </p:nvCxnSpPr>
        <p:spPr>
          <a:xfrm>
            <a:off x="12910690" y="3696748"/>
            <a:ext cx="1133700" cy="10842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3" name="Google Shape;168;p9">
            <a:extLst>
              <a:ext uri="{FF2B5EF4-FFF2-40B4-BE49-F238E27FC236}">
                <a16:creationId xmlns:a16="http://schemas.microsoft.com/office/drawing/2014/main" id="{98668317-5EF2-97F5-DC28-DE54B5671A96}"/>
              </a:ext>
            </a:extLst>
          </p:cNvPr>
          <p:cNvCxnSpPr>
            <a:endCxn id="12" idx="2"/>
          </p:cNvCxnSpPr>
          <p:nvPr/>
        </p:nvCxnSpPr>
        <p:spPr>
          <a:xfrm>
            <a:off x="8428874" y="4974332"/>
            <a:ext cx="1761600" cy="4740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4" name="Google Shape;169;p9">
            <a:extLst>
              <a:ext uri="{FF2B5EF4-FFF2-40B4-BE49-F238E27FC236}">
                <a16:creationId xmlns:a16="http://schemas.microsoft.com/office/drawing/2014/main" id="{0F4E8D34-115D-478A-2B00-8156B14C7707}"/>
              </a:ext>
            </a:extLst>
          </p:cNvPr>
          <p:cNvCxnSpPr>
            <a:endCxn id="11" idx="2"/>
          </p:cNvCxnSpPr>
          <p:nvPr/>
        </p:nvCxnSpPr>
        <p:spPr>
          <a:xfrm rot="10800000" flipH="1">
            <a:off x="8429096" y="4502894"/>
            <a:ext cx="1748400" cy="4716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" name="Google Shape;170;p9">
            <a:extLst>
              <a:ext uri="{FF2B5EF4-FFF2-40B4-BE49-F238E27FC236}">
                <a16:creationId xmlns:a16="http://schemas.microsoft.com/office/drawing/2014/main" id="{6FEDCCAE-45D6-B313-87AA-CC21118E8CC4}"/>
              </a:ext>
            </a:extLst>
          </p:cNvPr>
          <p:cNvCxnSpPr>
            <a:endCxn id="10" idx="2"/>
          </p:cNvCxnSpPr>
          <p:nvPr/>
        </p:nvCxnSpPr>
        <p:spPr>
          <a:xfrm rot="10800000" flipH="1">
            <a:off x="8429065" y="3666639"/>
            <a:ext cx="1754100" cy="13077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" name="Google Shape;171;p9">
            <a:extLst>
              <a:ext uri="{FF2B5EF4-FFF2-40B4-BE49-F238E27FC236}">
                <a16:creationId xmlns:a16="http://schemas.microsoft.com/office/drawing/2014/main" id="{A626A489-66EB-58DF-4076-E82A396B257B}"/>
              </a:ext>
            </a:extLst>
          </p:cNvPr>
          <p:cNvCxnSpPr>
            <a:endCxn id="10" idx="2"/>
          </p:cNvCxnSpPr>
          <p:nvPr/>
        </p:nvCxnSpPr>
        <p:spPr>
          <a:xfrm rot="10800000" flipH="1">
            <a:off x="8605165" y="3666639"/>
            <a:ext cx="1578000" cy="20862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" name="Google Shape;172;p9">
            <a:extLst>
              <a:ext uri="{FF2B5EF4-FFF2-40B4-BE49-F238E27FC236}">
                <a16:creationId xmlns:a16="http://schemas.microsoft.com/office/drawing/2014/main" id="{86568943-474E-9542-D2B1-5EF5A6C283FA}"/>
              </a:ext>
            </a:extLst>
          </p:cNvPr>
          <p:cNvCxnSpPr>
            <a:endCxn id="11" idx="2"/>
          </p:cNvCxnSpPr>
          <p:nvPr/>
        </p:nvCxnSpPr>
        <p:spPr>
          <a:xfrm rot="10800000" flipH="1">
            <a:off x="8605196" y="4502894"/>
            <a:ext cx="1572300" cy="12501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" name="Google Shape;173;p9">
            <a:extLst>
              <a:ext uri="{FF2B5EF4-FFF2-40B4-BE49-F238E27FC236}">
                <a16:creationId xmlns:a16="http://schemas.microsoft.com/office/drawing/2014/main" id="{EE987D91-213B-C825-D31E-93EDFC8ED63F}"/>
              </a:ext>
            </a:extLst>
          </p:cNvPr>
          <p:cNvCxnSpPr>
            <a:endCxn id="12" idx="2"/>
          </p:cNvCxnSpPr>
          <p:nvPr/>
        </p:nvCxnSpPr>
        <p:spPr>
          <a:xfrm rot="10800000" flipH="1">
            <a:off x="8605274" y="5448332"/>
            <a:ext cx="1585200" cy="3045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9" name="Google Shape;174;p9">
            <a:extLst>
              <a:ext uri="{FF2B5EF4-FFF2-40B4-BE49-F238E27FC236}">
                <a16:creationId xmlns:a16="http://schemas.microsoft.com/office/drawing/2014/main" id="{36BF7FE0-3190-B340-01E0-D881D188497C}"/>
              </a:ext>
            </a:extLst>
          </p:cNvPr>
          <p:cNvSpPr txBox="1"/>
          <p:nvPr/>
        </p:nvSpPr>
        <p:spPr>
          <a:xfrm>
            <a:off x="15381461" y="2659092"/>
            <a:ext cx="1325070" cy="46166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Outputs</a:t>
            </a:r>
            <a:endParaRPr/>
          </a:p>
        </p:txBody>
      </p:sp>
      <p:sp>
        <p:nvSpPr>
          <p:cNvPr id="40" name="Google Shape;175;p9">
            <a:extLst>
              <a:ext uri="{FF2B5EF4-FFF2-40B4-BE49-F238E27FC236}">
                <a16:creationId xmlns:a16="http://schemas.microsoft.com/office/drawing/2014/main" id="{94F3DAE2-6A46-ED40-EBE4-FB4E7C6A9E42}"/>
              </a:ext>
            </a:extLst>
          </p:cNvPr>
          <p:cNvSpPr txBox="1"/>
          <p:nvPr/>
        </p:nvSpPr>
        <p:spPr>
          <a:xfrm>
            <a:off x="6237461" y="2333058"/>
            <a:ext cx="1104623" cy="46166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Inputs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AA2B19-4607-42A5-486C-1AE64553D247}"/>
              </a:ext>
            </a:extLst>
          </p:cNvPr>
          <p:cNvSpPr txBox="1"/>
          <p:nvPr/>
        </p:nvSpPr>
        <p:spPr>
          <a:xfrm>
            <a:off x="561286" y="7009586"/>
            <a:ext cx="8172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MODIS (clear sky, BRDF adjusted)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0CBDFAF-1888-222C-E801-732B1CCF0C26}"/>
              </a:ext>
            </a:extLst>
          </p:cNvPr>
          <p:cNvSpPr txBox="1"/>
          <p:nvPr/>
        </p:nvSpPr>
        <p:spPr>
          <a:xfrm>
            <a:off x="10203039" y="6655222"/>
            <a:ext cx="57696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Eddy covariance  flux tower - GPP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0DE8DB7-68A3-186B-C2C1-E0733ACF35A9}"/>
              </a:ext>
            </a:extLst>
          </p:cNvPr>
          <p:cNvSpPr txBox="1"/>
          <p:nvPr/>
        </p:nvSpPr>
        <p:spPr>
          <a:xfrm>
            <a:off x="10201661" y="8353768"/>
            <a:ext cx="6685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MODIS-based GPP (</a:t>
            </a:r>
            <a:r>
              <a:rPr lang="en-US" sz="4400" dirty="0" err="1"/>
              <a:t>FluxSat</a:t>
            </a:r>
            <a:r>
              <a:rPr lang="en-US" sz="4400" dirty="0"/>
              <a:t>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E2EA19-5267-5E86-A812-9380403DB057}"/>
              </a:ext>
            </a:extLst>
          </p:cNvPr>
          <p:cNvSpPr txBox="1"/>
          <p:nvPr/>
        </p:nvSpPr>
        <p:spPr>
          <a:xfrm>
            <a:off x="324828" y="8101773"/>
            <a:ext cx="92763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TEMPO (cloudy) hourly spectra</a:t>
            </a:r>
          </a:p>
          <a:p>
            <a:r>
              <a:rPr lang="en-US" sz="4400" b="1" dirty="0">
                <a:solidFill>
                  <a:srgbClr val="FF0000"/>
                </a:solidFill>
              </a:rPr>
              <a:t>Note: V3 PRELIMINARY BETA RESULTS!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427D1FA-F4B9-92D2-F935-8FF56D0E8F95}"/>
              </a:ext>
            </a:extLst>
          </p:cNvPr>
          <p:cNvCxnSpPr>
            <a:cxnSpLocks/>
          </p:cNvCxnSpPr>
          <p:nvPr/>
        </p:nvCxnSpPr>
        <p:spPr>
          <a:xfrm>
            <a:off x="0" y="5903243"/>
            <a:ext cx="475478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un 46">
            <a:extLst>
              <a:ext uri="{FF2B5EF4-FFF2-40B4-BE49-F238E27FC236}">
                <a16:creationId xmlns:a16="http://schemas.microsoft.com/office/drawing/2014/main" id="{2095B62E-FFAF-C816-B380-E1DF5C727838}"/>
              </a:ext>
            </a:extLst>
          </p:cNvPr>
          <p:cNvSpPr/>
          <p:nvPr/>
        </p:nvSpPr>
        <p:spPr>
          <a:xfrm>
            <a:off x="3717915" y="2804771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FAFD4B1-0766-5390-3875-C7A1209FC49B}"/>
              </a:ext>
            </a:extLst>
          </p:cNvPr>
          <p:cNvSpPr txBox="1"/>
          <p:nvPr/>
        </p:nvSpPr>
        <p:spPr>
          <a:xfrm>
            <a:off x="2338227" y="1951352"/>
            <a:ext cx="2156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Photosynthetically active radiation (PAR)</a:t>
            </a:r>
            <a:endParaRPr lang="en-US" sz="2000" baseline="-25000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CD7F66E-D3ED-9A82-E6A9-9BFFFAA092CD}"/>
              </a:ext>
            </a:extLst>
          </p:cNvPr>
          <p:cNvCxnSpPr>
            <a:cxnSpLocks/>
          </p:cNvCxnSpPr>
          <p:nvPr/>
        </p:nvCxnSpPr>
        <p:spPr>
          <a:xfrm flipH="1">
            <a:off x="2880853" y="3648685"/>
            <a:ext cx="1019575" cy="1700357"/>
          </a:xfrm>
          <a:prstGeom prst="straightConnector1">
            <a:avLst/>
          </a:prstGeom>
          <a:ln w="120650" cmpd="sng">
            <a:gradFill>
              <a:gsLst>
                <a:gs pos="0">
                  <a:srgbClr val="FF0000"/>
                </a:gs>
                <a:gs pos="20000">
                  <a:srgbClr val="EF8B11"/>
                </a:gs>
                <a:gs pos="34000">
                  <a:srgbClr val="FFFF00"/>
                </a:gs>
                <a:gs pos="52000">
                  <a:srgbClr val="00B050"/>
                </a:gs>
                <a:gs pos="65000">
                  <a:srgbClr val="387078"/>
                </a:gs>
                <a:gs pos="90000">
                  <a:srgbClr val="7030A0"/>
                </a:gs>
                <a:gs pos="76000">
                  <a:srgbClr val="00B0F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Graphic 53" descr="Satellite outline">
            <a:extLst>
              <a:ext uri="{FF2B5EF4-FFF2-40B4-BE49-F238E27FC236}">
                <a16:creationId xmlns:a16="http://schemas.microsoft.com/office/drawing/2014/main" id="{46788F03-8C45-2375-3710-772A58ABF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12465">
            <a:off x="3645372" y="4049443"/>
            <a:ext cx="914400" cy="914400"/>
          </a:xfrm>
          <a:prstGeom prst="rect">
            <a:avLst/>
          </a:prstGeom>
        </p:spPr>
      </p:pic>
      <p:pic>
        <p:nvPicPr>
          <p:cNvPr id="55" name="Graphic 54" descr="Electric Tower outline">
            <a:extLst>
              <a:ext uri="{FF2B5EF4-FFF2-40B4-BE49-F238E27FC236}">
                <a16:creationId xmlns:a16="http://schemas.microsoft.com/office/drawing/2014/main" id="{73B41E75-6629-A1EB-B831-39930E6CC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0695" y="5113912"/>
            <a:ext cx="773963" cy="77396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618A216-096C-A354-E21C-416D2D9937E7}"/>
              </a:ext>
            </a:extLst>
          </p:cNvPr>
          <p:cNvSpPr txBox="1"/>
          <p:nvPr/>
        </p:nvSpPr>
        <p:spPr>
          <a:xfrm>
            <a:off x="445057" y="3818501"/>
            <a:ext cx="1859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Eddy covariance (EC) provides estimates of GPP</a:t>
            </a:r>
          </a:p>
        </p:txBody>
      </p:sp>
      <p:pic>
        <p:nvPicPr>
          <p:cNvPr id="62" name="Graphic 61" descr="Tree With Roots outline">
            <a:extLst>
              <a:ext uri="{FF2B5EF4-FFF2-40B4-BE49-F238E27FC236}">
                <a16:creationId xmlns:a16="http://schemas.microsoft.com/office/drawing/2014/main" id="{7464281D-F300-1523-8C4D-CD709492E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54210" y="5067314"/>
            <a:ext cx="914400" cy="914400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9694D5D-E273-A036-F1AA-570D3EDB410E}"/>
              </a:ext>
            </a:extLst>
          </p:cNvPr>
          <p:cNvCxnSpPr>
            <a:cxnSpLocks/>
          </p:cNvCxnSpPr>
          <p:nvPr/>
        </p:nvCxnSpPr>
        <p:spPr>
          <a:xfrm flipV="1">
            <a:off x="3229710" y="4916032"/>
            <a:ext cx="665098" cy="451816"/>
          </a:xfrm>
          <a:prstGeom prst="straightConnector1">
            <a:avLst/>
          </a:prstGeom>
          <a:ln w="120650" cmpd="sng">
            <a:gradFill>
              <a:gsLst>
                <a:gs pos="0">
                  <a:srgbClr val="FF0000"/>
                </a:gs>
                <a:gs pos="20000">
                  <a:srgbClr val="EF8B11"/>
                </a:gs>
                <a:gs pos="34000">
                  <a:srgbClr val="FFFF00"/>
                </a:gs>
                <a:gs pos="52000">
                  <a:srgbClr val="00B050"/>
                </a:gs>
                <a:gs pos="65000">
                  <a:srgbClr val="387078"/>
                </a:gs>
                <a:gs pos="90000">
                  <a:srgbClr val="7030A0"/>
                </a:gs>
                <a:gs pos="76000">
                  <a:srgbClr val="00B0F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105CD73-A4CB-4ECD-CD82-ECB9354DD168}"/>
              </a:ext>
            </a:extLst>
          </p:cNvPr>
          <p:cNvCxnSpPr>
            <a:cxnSpLocks/>
          </p:cNvCxnSpPr>
          <p:nvPr/>
        </p:nvCxnSpPr>
        <p:spPr>
          <a:xfrm flipV="1">
            <a:off x="8417914" y="7432526"/>
            <a:ext cx="1691399" cy="3323"/>
          </a:xfrm>
          <a:prstGeom prst="straightConnector1">
            <a:avLst/>
          </a:prstGeom>
          <a:ln w="120650" cmpd="sng">
            <a:gradFill>
              <a:gsLst>
                <a:gs pos="0">
                  <a:srgbClr val="FF0000"/>
                </a:gs>
                <a:gs pos="20000">
                  <a:srgbClr val="EF8B11"/>
                </a:gs>
                <a:gs pos="34000">
                  <a:srgbClr val="FFFF00"/>
                </a:gs>
                <a:gs pos="52000">
                  <a:srgbClr val="00B050"/>
                </a:gs>
                <a:gs pos="65000">
                  <a:srgbClr val="387078"/>
                </a:gs>
                <a:gs pos="90000">
                  <a:srgbClr val="7030A0"/>
                </a:gs>
                <a:gs pos="76000">
                  <a:srgbClr val="00B0F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716704B-7BEC-3A0F-7CB4-13240C64A282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8733697" y="7779027"/>
            <a:ext cx="1467964" cy="959462"/>
          </a:xfrm>
          <a:prstGeom prst="straightConnector1">
            <a:avLst/>
          </a:prstGeom>
          <a:ln w="120650" cmpd="sng">
            <a:gradFill>
              <a:gsLst>
                <a:gs pos="0">
                  <a:srgbClr val="FF0000"/>
                </a:gs>
                <a:gs pos="20000">
                  <a:srgbClr val="EF8B11"/>
                </a:gs>
                <a:gs pos="34000">
                  <a:srgbClr val="FFFF00"/>
                </a:gs>
                <a:gs pos="52000">
                  <a:srgbClr val="00B050"/>
                </a:gs>
                <a:gs pos="65000">
                  <a:srgbClr val="387078"/>
                </a:gs>
                <a:gs pos="90000">
                  <a:srgbClr val="7030A0"/>
                </a:gs>
                <a:gs pos="76000">
                  <a:srgbClr val="00B0F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54F20B7-2CA4-94CF-A345-E77F26C27D87}"/>
              </a:ext>
            </a:extLst>
          </p:cNvPr>
          <p:cNvCxnSpPr>
            <a:cxnSpLocks/>
          </p:cNvCxnSpPr>
          <p:nvPr/>
        </p:nvCxnSpPr>
        <p:spPr>
          <a:xfrm>
            <a:off x="7586117" y="8618847"/>
            <a:ext cx="2375296" cy="63882"/>
          </a:xfrm>
          <a:prstGeom prst="straightConnector1">
            <a:avLst/>
          </a:prstGeom>
          <a:ln w="120650" cmpd="sng">
            <a:gradFill>
              <a:gsLst>
                <a:gs pos="0">
                  <a:srgbClr val="FF0000"/>
                </a:gs>
                <a:gs pos="20000">
                  <a:srgbClr val="EF8B11"/>
                </a:gs>
                <a:gs pos="34000">
                  <a:srgbClr val="FFFF00"/>
                </a:gs>
                <a:gs pos="52000">
                  <a:srgbClr val="00B050"/>
                </a:gs>
                <a:gs pos="65000">
                  <a:srgbClr val="387078"/>
                </a:gs>
                <a:gs pos="90000">
                  <a:srgbClr val="7030A0"/>
                </a:gs>
                <a:gs pos="76000">
                  <a:srgbClr val="00B0F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itle 83">
            <a:extLst>
              <a:ext uri="{FF2B5EF4-FFF2-40B4-BE49-F238E27FC236}">
                <a16:creationId xmlns:a16="http://schemas.microsoft.com/office/drawing/2014/main" id="{DD1888EC-3448-F0DD-626A-1582E47EB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GPP with satellite observations</a:t>
            </a:r>
          </a:p>
        </p:txBody>
      </p:sp>
    </p:spTree>
    <p:extLst>
      <p:ext uri="{BB962C8B-B14F-4D97-AF65-F5344CB8AC3E}">
        <p14:creationId xmlns:p14="http://schemas.microsoft.com/office/powerpoint/2010/main" val="88896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/>
      <p:bldP spid="44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B9E5E3-1CD3-60E6-801F-9C25D3ACC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82" y="306501"/>
            <a:ext cx="16201465" cy="1610662"/>
          </a:xfrm>
        </p:spPr>
        <p:txBody>
          <a:bodyPr/>
          <a:lstStyle/>
          <a:p>
            <a:r>
              <a:rPr lang="en-US" dirty="0"/>
              <a:t>Seeing through clouds with hyper to super-spectral observations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1AD54-764D-CC49-1923-B0B9AAED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478" y="2019300"/>
            <a:ext cx="10949822" cy="8001000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EF65399-2FD1-803D-BEE1-3B89EAAA37A1}"/>
              </a:ext>
            </a:extLst>
          </p:cNvPr>
          <p:cNvSpPr txBox="1">
            <a:spLocks/>
          </p:cNvSpPr>
          <p:nvPr/>
        </p:nvSpPr>
        <p:spPr>
          <a:xfrm>
            <a:off x="381000" y="2171700"/>
            <a:ext cx="5699878" cy="6781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sz="3600" dirty="0"/>
              <a:t>For clouds of low to moderate optical thicknesses, some of the observed light is transmitted and reflected from surface back to satellite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sz="3600" dirty="0"/>
              <a:t>Training with cloudy spectra over land with clear-sky 16 day MODIS based </a:t>
            </a:r>
            <a:r>
              <a:rPr lang="en-US" sz="3600" dirty="0" err="1"/>
              <a:t>FluxSat</a:t>
            </a:r>
            <a:r>
              <a:rPr lang="en-US" sz="3600" dirty="0"/>
              <a:t> GPP teaches neural network how to disentangle cloud and surface spectral signatures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25209B-EBB0-5D84-3D2D-4C693035CAF1}"/>
              </a:ext>
            </a:extLst>
          </p:cNvPr>
          <p:cNvSpPr txBox="1"/>
          <p:nvPr/>
        </p:nvSpPr>
        <p:spPr>
          <a:xfrm>
            <a:off x="9677400" y="29337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HICO spectra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925DCA-F42B-B1C2-BC05-7608F1BFE359}"/>
              </a:ext>
            </a:extLst>
          </p:cNvPr>
          <p:cNvSpPr txBox="1"/>
          <p:nvPr/>
        </p:nvSpPr>
        <p:spPr>
          <a:xfrm>
            <a:off x="7620000" y="8372195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Red edge (land)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0EC5DB-0B04-4B59-5392-092C880DFDAB}"/>
              </a:ext>
            </a:extLst>
          </p:cNvPr>
          <p:cNvCxnSpPr/>
          <p:nvPr/>
        </p:nvCxnSpPr>
        <p:spPr>
          <a:xfrm flipV="1">
            <a:off x="9144000" y="7429500"/>
            <a:ext cx="2971800" cy="97631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0BAE45-BF12-1E87-2391-E0EE46144E6E}"/>
              </a:ext>
            </a:extLst>
          </p:cNvPr>
          <p:cNvSpPr txBox="1"/>
          <p:nvPr/>
        </p:nvSpPr>
        <p:spPr>
          <a:xfrm>
            <a:off x="10896600" y="8530153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Dark ocean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50E66F-7D9D-A64F-E8DF-A871B56805DA}"/>
              </a:ext>
            </a:extLst>
          </p:cNvPr>
          <p:cNvCxnSpPr>
            <a:cxnSpLocks/>
          </p:cNvCxnSpPr>
          <p:nvPr/>
        </p:nvCxnSpPr>
        <p:spPr>
          <a:xfrm flipV="1">
            <a:off x="12801600" y="8317288"/>
            <a:ext cx="1219200" cy="52296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878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241B4C-F6B5-B95E-62AA-7E6A1C44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8894"/>
            <a:ext cx="16230600" cy="1519868"/>
          </a:xfrm>
        </p:spPr>
        <p:txBody>
          <a:bodyPr>
            <a:normAutofit/>
          </a:bodyPr>
          <a:lstStyle/>
          <a:p>
            <a:r>
              <a:rPr lang="en-US" sz="4800" dirty="0"/>
              <a:t>Example: Hyper-spectral observations better than our eyes</a:t>
            </a:r>
          </a:p>
        </p:txBody>
      </p:sp>
      <p:sp>
        <p:nvSpPr>
          <p:cNvPr id="6" name="Google Shape;275;gdd1eca6d95_0_92">
            <a:extLst>
              <a:ext uri="{FF2B5EF4-FFF2-40B4-BE49-F238E27FC236}">
                <a16:creationId xmlns:a16="http://schemas.microsoft.com/office/drawing/2014/main" id="{297F48EE-034A-452C-9C0C-EF696C898B06}"/>
              </a:ext>
            </a:extLst>
          </p:cNvPr>
          <p:cNvSpPr txBox="1">
            <a:spLocks/>
          </p:cNvSpPr>
          <p:nvPr/>
        </p:nvSpPr>
        <p:spPr>
          <a:xfrm>
            <a:off x="834689" y="2039657"/>
            <a:ext cx="4536528" cy="1775099"/>
          </a:xfrm>
          <a:prstGeom prst="rect">
            <a:avLst/>
          </a:prstGeom>
        </p:spPr>
        <p:txBody>
          <a:bodyPr spcFirstLastPara="1" vert="horz" wrap="square" lIns="137138" tIns="68550" rIns="137138" bIns="68550" rtlCol="0" anchor="ctr" anchorCtr="0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HICO (~90 m) land data from ISS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Panama Beach, FL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3C23E3-C738-D237-7A9A-11E34666B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310" y="2241233"/>
            <a:ext cx="9652001" cy="8043335"/>
          </a:xfrm>
          <a:prstGeom prst="rect">
            <a:avLst/>
          </a:prstGeom>
        </p:spPr>
      </p:pic>
      <p:sp>
        <p:nvSpPr>
          <p:cNvPr id="8" name="Google Shape;276;gdd1eca6d95_0_92">
            <a:extLst>
              <a:ext uri="{FF2B5EF4-FFF2-40B4-BE49-F238E27FC236}">
                <a16:creationId xmlns:a16="http://schemas.microsoft.com/office/drawing/2014/main" id="{071B3EA8-4719-2DF2-4C94-CCAFD1EE640D}"/>
              </a:ext>
            </a:extLst>
          </p:cNvPr>
          <p:cNvSpPr txBox="1">
            <a:spLocks/>
          </p:cNvSpPr>
          <p:nvPr/>
        </p:nvSpPr>
        <p:spPr>
          <a:xfrm>
            <a:off x="7383965" y="1677275"/>
            <a:ext cx="10486690" cy="724764"/>
          </a:xfrm>
          <a:prstGeom prst="rect">
            <a:avLst/>
          </a:prstGeom>
        </p:spPr>
        <p:txBody>
          <a:bodyPr spcFirstLastPara="1" vert="horz" wrap="square" lIns="137138" tIns="68550" rIns="137138" bIns="685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       Original RGB                clear sky                   reconstructed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                                          14 days earlier          with spectra only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242E82-7AC5-FC99-9BF3-8A92CD894202}"/>
              </a:ext>
            </a:extLst>
          </p:cNvPr>
          <p:cNvSpPr txBox="1"/>
          <p:nvPr/>
        </p:nvSpPr>
        <p:spPr>
          <a:xfrm>
            <a:off x="1036922" y="4053969"/>
            <a:ext cx="5368158" cy="588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Many high spatial resolution features, high contrast features are well captured even through clouds of moderate optical thickness</a:t>
            </a:r>
          </a:p>
          <a:p>
            <a:pPr marL="428625" indent="-42862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Reconstructed image (right) uses only spectral data from the cloudy scene (left), trained on only spectral data from the clear sky scene (middle) – no spatial information used</a:t>
            </a:r>
          </a:p>
          <a:p>
            <a:pPr marL="428625" indent="-428625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496659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7C4940-FA02-F273-4891-8501C271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/>
              <a:t>Results with TEMPO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6E3BC34-DBEE-6FC3-A7FD-A6DEAA22E464}"/>
              </a:ext>
            </a:extLst>
          </p:cNvPr>
          <p:cNvSpPr txBox="1">
            <a:spLocks/>
          </p:cNvSpPr>
          <p:nvPr/>
        </p:nvSpPr>
        <p:spPr>
          <a:xfrm>
            <a:off x="2628900" y="3194583"/>
            <a:ext cx="4798146" cy="1505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179DD7-CD8F-25E1-A04B-0B0C8535DC1D}"/>
              </a:ext>
            </a:extLst>
          </p:cNvPr>
          <p:cNvSpPr txBox="1">
            <a:spLocks/>
          </p:cNvSpPr>
          <p:nvPr/>
        </p:nvSpPr>
        <p:spPr>
          <a:xfrm>
            <a:off x="445798" y="1943100"/>
            <a:ext cx="7767493" cy="731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dirty="0" err="1"/>
              <a:t>FluxSat</a:t>
            </a:r>
            <a:r>
              <a:rPr lang="en-US" sz="3600" dirty="0"/>
              <a:t> uses MODIS Nadir BRDF-Adjusted </a:t>
            </a:r>
            <a:r>
              <a:rPr lang="en-US" sz="3600" dirty="0" err="1"/>
              <a:t>Reflectances</a:t>
            </a:r>
            <a:r>
              <a:rPr lang="en-US" sz="3600" dirty="0"/>
              <a:t> (NBARs), RGB+NIR+SWIR that are available more than a week after overpass and taken over 16 day period (perfect agreement not expected)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dirty="0"/>
              <a:t>With machine learning, TEMPO data can be used to disentangle land and cloud/aerosol spectral signatures to provide excellent coverage in a single overpass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5B2E6E-A075-F328-7782-70A1DF409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362" y="1869410"/>
            <a:ext cx="8492438" cy="8492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15BF58-F39E-B5B9-4F2C-8CA9C902CF94}"/>
              </a:ext>
            </a:extLst>
          </p:cNvPr>
          <p:cNvSpPr txBox="1"/>
          <p:nvPr/>
        </p:nvSpPr>
        <p:spPr>
          <a:xfrm>
            <a:off x="8787245" y="1891145"/>
            <a:ext cx="68694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MODIS-based, training                 TEMPO, single scan</a:t>
            </a:r>
          </a:p>
        </p:txBody>
      </p:sp>
    </p:spTree>
    <p:extLst>
      <p:ext uri="{BB962C8B-B14F-4D97-AF65-F5344CB8AC3E}">
        <p14:creationId xmlns:p14="http://schemas.microsoft.com/office/powerpoint/2010/main" val="4064592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70DA50-BA66-AA2A-6814-0DA99B3E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9140"/>
            <a:ext cx="16306800" cy="1986360"/>
          </a:xfrm>
        </p:spPr>
        <p:txBody>
          <a:bodyPr>
            <a:noAutofit/>
          </a:bodyPr>
          <a:lstStyle/>
          <a:p>
            <a:r>
              <a:rPr lang="en-US" sz="5400" dirty="0"/>
              <a:t>Only slight decline in performance with cloud fraction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851820-36E1-7B6B-DF3E-6AE06AECE3D5}"/>
              </a:ext>
            </a:extLst>
          </p:cNvPr>
          <p:cNvSpPr txBox="1">
            <a:spLocks/>
          </p:cNvSpPr>
          <p:nvPr/>
        </p:nvSpPr>
        <p:spPr>
          <a:xfrm>
            <a:off x="3685309" y="2945103"/>
            <a:ext cx="4675909" cy="1330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E3533E-0BFE-6F83-0385-7C8A2BFC511E}"/>
              </a:ext>
            </a:extLst>
          </p:cNvPr>
          <p:cNvSpPr txBox="1">
            <a:spLocks/>
          </p:cNvSpPr>
          <p:nvPr/>
        </p:nvSpPr>
        <p:spPr>
          <a:xfrm>
            <a:off x="116232" y="6473698"/>
            <a:ext cx="9318194" cy="2937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Low bias at high GPP, but at higher cloud fractions, there appears more bias</a:t>
            </a:r>
          </a:p>
          <a:p>
            <a:r>
              <a:rPr lang="en-US" dirty="0"/>
              <a:t>Even at low cloud fractions, there is an underestimate at the highest GPP values; could be due to TEMPO spectral coverage of only part of red edge and no SWIR (not seeing full canopy scattering.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88346-FF9C-7053-7423-74F50DD77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1826931"/>
            <a:ext cx="8229600" cy="822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B6358F-F948-BB62-3207-60A9BDB74D27}"/>
              </a:ext>
            </a:extLst>
          </p:cNvPr>
          <p:cNvSpPr txBox="1"/>
          <p:nvPr/>
        </p:nvSpPr>
        <p:spPr>
          <a:xfrm>
            <a:off x="9810845" y="1923990"/>
            <a:ext cx="39813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Cloud rad. fractions (&lt;15%)  R</a:t>
            </a:r>
            <a:r>
              <a:rPr lang="en-US" sz="2000" baseline="30000" dirty="0"/>
              <a:t>2</a:t>
            </a:r>
            <a:r>
              <a:rPr lang="en-US" sz="2000" dirty="0"/>
              <a:t>=0.93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54BD31-0944-83A1-4FFB-A100F220A06F}"/>
              </a:ext>
            </a:extLst>
          </p:cNvPr>
          <p:cNvSpPr txBox="1"/>
          <p:nvPr/>
        </p:nvSpPr>
        <p:spPr>
          <a:xfrm>
            <a:off x="14033000" y="1923990"/>
            <a:ext cx="32865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15-30%  R</a:t>
            </a:r>
            <a:r>
              <a:rPr lang="en-US" sz="2000" baseline="30000" dirty="0"/>
              <a:t>2</a:t>
            </a:r>
            <a:r>
              <a:rPr lang="en-US" sz="2000" dirty="0"/>
              <a:t>=0.88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7A8F00-0159-12D1-6B08-0579E73F8DFC}"/>
              </a:ext>
            </a:extLst>
          </p:cNvPr>
          <p:cNvSpPr txBox="1"/>
          <p:nvPr/>
        </p:nvSpPr>
        <p:spPr>
          <a:xfrm>
            <a:off x="10124611" y="6073588"/>
            <a:ext cx="32865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30-45%  R</a:t>
            </a:r>
            <a:r>
              <a:rPr lang="en-US" sz="2000" baseline="30000" dirty="0"/>
              <a:t>2</a:t>
            </a:r>
            <a:r>
              <a:rPr lang="en-US" sz="2000" dirty="0"/>
              <a:t>=0.85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F183CC-6FAE-A1DF-4D27-8181CC56EB66}"/>
              </a:ext>
            </a:extLst>
          </p:cNvPr>
          <p:cNvSpPr txBox="1"/>
          <p:nvPr/>
        </p:nvSpPr>
        <p:spPr>
          <a:xfrm>
            <a:off x="14010811" y="6057900"/>
            <a:ext cx="32865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45-60%  R</a:t>
            </a:r>
            <a:r>
              <a:rPr lang="en-US" sz="2000" baseline="30000" dirty="0"/>
              <a:t>2</a:t>
            </a:r>
            <a:r>
              <a:rPr lang="en-US" sz="2000" dirty="0"/>
              <a:t>=0.83</a:t>
            </a: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4B2F8E3B-60D7-5948-E83C-063931B04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51" y="1658685"/>
            <a:ext cx="9318194" cy="46590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CC9269-A3E5-08B0-32E4-FEC45DDE6CFB}"/>
              </a:ext>
            </a:extLst>
          </p:cNvPr>
          <p:cNvSpPr txBox="1"/>
          <p:nvPr/>
        </p:nvSpPr>
        <p:spPr>
          <a:xfrm>
            <a:off x="542365" y="1770221"/>
            <a:ext cx="442711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All cloud rad. fractions (0-100%)  R</a:t>
            </a:r>
            <a:r>
              <a:rPr lang="en-US" sz="2000" baseline="30000" dirty="0"/>
              <a:t>2</a:t>
            </a:r>
            <a:r>
              <a:rPr lang="en-US" sz="2000" dirty="0"/>
              <a:t>=0.91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7FE7C9-7150-A1DA-B15F-9E2CBCB78045}"/>
              </a:ext>
            </a:extLst>
          </p:cNvPr>
          <p:cNvSpPr txBox="1"/>
          <p:nvPr/>
        </p:nvSpPr>
        <p:spPr>
          <a:xfrm>
            <a:off x="6337029" y="5372101"/>
            <a:ext cx="202418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cloud radiance fraction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E56A17-4BC5-4C68-5F38-6ADED39316E9}"/>
              </a:ext>
            </a:extLst>
          </p:cNvPr>
          <p:cNvSpPr txBox="1"/>
          <p:nvPr/>
        </p:nvSpPr>
        <p:spPr>
          <a:xfrm>
            <a:off x="5334000" y="1790700"/>
            <a:ext cx="4162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TEMPO  vs MODIS-based GPP 7/1/24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F712FD-7E97-32A6-3993-5FE79163B6C5}"/>
              </a:ext>
            </a:extLst>
          </p:cNvPr>
          <p:cNvSpPr txBox="1"/>
          <p:nvPr/>
        </p:nvSpPr>
        <p:spPr>
          <a:xfrm rot="16200000">
            <a:off x="-819662" y="3709416"/>
            <a:ext cx="24489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TEMPO-based GPP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1E3CC7-0D11-42CE-549D-F646546AAA42}"/>
              </a:ext>
            </a:extLst>
          </p:cNvPr>
          <p:cNvSpPr txBox="1"/>
          <p:nvPr/>
        </p:nvSpPr>
        <p:spPr>
          <a:xfrm rot="16200000">
            <a:off x="8419552" y="3581401"/>
            <a:ext cx="24489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TEMPO-based GPP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2E921E-2DB2-19F7-E90F-C3F950943E94}"/>
              </a:ext>
            </a:extLst>
          </p:cNvPr>
          <p:cNvSpPr txBox="1"/>
          <p:nvPr/>
        </p:nvSpPr>
        <p:spPr>
          <a:xfrm rot="16200000">
            <a:off x="8485557" y="7439258"/>
            <a:ext cx="24489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TEMPO-based GPP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7F15A0-03F7-58D4-CDCB-B349A72905C1}"/>
              </a:ext>
            </a:extLst>
          </p:cNvPr>
          <p:cNvSpPr txBox="1"/>
          <p:nvPr/>
        </p:nvSpPr>
        <p:spPr>
          <a:xfrm rot="16200000">
            <a:off x="3646798" y="3516435"/>
            <a:ext cx="32178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TEMPO – MODIS-based GPP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796F55-AC07-DF88-5AE8-67C6D6E160A4}"/>
              </a:ext>
            </a:extLst>
          </p:cNvPr>
          <p:cNvSpPr txBox="1"/>
          <p:nvPr/>
        </p:nvSpPr>
        <p:spPr>
          <a:xfrm rot="16200000">
            <a:off x="12313032" y="3516433"/>
            <a:ext cx="24489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TEMPO-based GPP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AB2212-E711-C23F-105D-9F6D04D8FDE0}"/>
              </a:ext>
            </a:extLst>
          </p:cNvPr>
          <p:cNvSpPr txBox="1"/>
          <p:nvPr/>
        </p:nvSpPr>
        <p:spPr>
          <a:xfrm rot="16200000">
            <a:off x="12313033" y="7594929"/>
            <a:ext cx="24489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TEMPO-based GPP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2716D9-0FEF-542C-0E7D-20F98E4FB624}"/>
              </a:ext>
            </a:extLst>
          </p:cNvPr>
          <p:cNvSpPr txBox="1"/>
          <p:nvPr/>
        </p:nvSpPr>
        <p:spPr>
          <a:xfrm>
            <a:off x="1919318" y="5372100"/>
            <a:ext cx="21285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MODIS-based GPP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C6C60D-D272-AC52-D272-75F3A3D9A00D}"/>
              </a:ext>
            </a:extLst>
          </p:cNvPr>
          <p:cNvSpPr txBox="1"/>
          <p:nvPr/>
        </p:nvSpPr>
        <p:spPr>
          <a:xfrm>
            <a:off x="10746027" y="5060804"/>
            <a:ext cx="21285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MODIS-based GPP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218B6B-C742-DE28-455E-93AF3E9D6621}"/>
              </a:ext>
            </a:extLst>
          </p:cNvPr>
          <p:cNvSpPr txBox="1"/>
          <p:nvPr/>
        </p:nvSpPr>
        <p:spPr>
          <a:xfrm>
            <a:off x="14589836" y="5084704"/>
            <a:ext cx="21285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MODIS-based GPP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951D00-EDA3-18FF-274E-488644530FE7}"/>
              </a:ext>
            </a:extLst>
          </p:cNvPr>
          <p:cNvSpPr txBox="1"/>
          <p:nvPr/>
        </p:nvSpPr>
        <p:spPr>
          <a:xfrm>
            <a:off x="14706600" y="9255323"/>
            <a:ext cx="21285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MODIS-based GPP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590E7D-5E61-B2D5-014B-8AF1CC2A78CA}"/>
              </a:ext>
            </a:extLst>
          </p:cNvPr>
          <p:cNvSpPr txBox="1"/>
          <p:nvPr/>
        </p:nvSpPr>
        <p:spPr>
          <a:xfrm>
            <a:off x="10872383" y="9255322"/>
            <a:ext cx="21285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MODIS-based GPP</a:t>
            </a:r>
          </a:p>
        </p:txBody>
      </p:sp>
    </p:spTree>
    <p:extLst>
      <p:ext uri="{BB962C8B-B14F-4D97-AF65-F5344CB8AC3E}">
        <p14:creationId xmlns:p14="http://schemas.microsoft.com/office/powerpoint/2010/main" val="4046730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420C00-54DA-BA91-BFD6-8BED35A2B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4614" y="2171700"/>
            <a:ext cx="4473785" cy="7315200"/>
          </a:xfrm>
        </p:spPr>
        <p:txBody>
          <a:bodyPr>
            <a:normAutofit/>
          </a:bodyPr>
          <a:lstStyle/>
          <a:p>
            <a:r>
              <a:rPr lang="en-US" sz="3200" dirty="0"/>
              <a:t>Largest uncertainties in MODIS-based training data (</a:t>
            </a:r>
            <a:r>
              <a:rPr lang="en-US" sz="3200" dirty="0" err="1"/>
              <a:t>FluxSat</a:t>
            </a:r>
            <a:r>
              <a:rPr lang="en-US" sz="3200" dirty="0"/>
              <a:t>) are in agricultural areas</a:t>
            </a:r>
          </a:p>
          <a:p>
            <a:r>
              <a:rPr lang="en-US" sz="3200" dirty="0"/>
              <a:t>Largest uncertainties in training with TEMPO are also in agricultural areas (likely low bias in TEMPO-based data)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19BA58-AB6A-E8BA-8054-E70004453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Uncertainties in training and trained GPP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CCB999-3247-8B14-806C-8BBC1A233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705100"/>
            <a:ext cx="13083019" cy="6541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C1198D-B1E6-0200-C85D-C5A67B5F8C34}"/>
              </a:ext>
            </a:extLst>
          </p:cNvPr>
          <p:cNvSpPr txBox="1"/>
          <p:nvPr/>
        </p:nvSpPr>
        <p:spPr>
          <a:xfrm>
            <a:off x="1524000" y="3086100"/>
            <a:ext cx="4162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MODIS-based GPP uncertainty 7/1/24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2941D0-4778-ACD6-D59F-4739592ACF5B}"/>
              </a:ext>
            </a:extLst>
          </p:cNvPr>
          <p:cNvSpPr txBox="1"/>
          <p:nvPr/>
        </p:nvSpPr>
        <p:spPr>
          <a:xfrm>
            <a:off x="7315200" y="3086100"/>
            <a:ext cx="52867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Additional TEMPO-based GPP uncertainty 7/1/24</a:t>
            </a:r>
          </a:p>
        </p:txBody>
      </p:sp>
    </p:spTree>
    <p:extLst>
      <p:ext uri="{BB962C8B-B14F-4D97-AF65-F5344CB8AC3E}">
        <p14:creationId xmlns:p14="http://schemas.microsoft.com/office/powerpoint/2010/main" val="117395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FF7665-65C9-7A2C-D22B-114FF3062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sz="4400" b="1" dirty="0">
                <a:solidFill>
                  <a:srgbClr val="FF0000"/>
                </a:solidFill>
              </a:rPr>
              <a:t>Preliminary</a:t>
            </a:r>
            <a:r>
              <a:rPr lang="en-US" sz="4400" dirty="0"/>
              <a:t> look at TEMPO data for land applications such as GPP is encouraging</a:t>
            </a:r>
          </a:p>
          <a:p>
            <a:pPr lvl="1">
              <a:lnSpc>
                <a:spcPct val="110000"/>
              </a:lnSpc>
              <a:spcAft>
                <a:spcPts val="1000"/>
              </a:spcAft>
            </a:pPr>
            <a:r>
              <a:rPr lang="en-US" sz="4000" dirty="0"/>
              <a:t>Despite some biases, spatial features are well captured </a:t>
            </a:r>
          </a:p>
          <a:p>
            <a:pPr lvl="1">
              <a:lnSpc>
                <a:spcPct val="110000"/>
              </a:lnSpc>
              <a:spcAft>
                <a:spcPts val="1000"/>
              </a:spcAft>
            </a:pPr>
            <a:r>
              <a:rPr lang="en-US" sz="4000" dirty="0"/>
              <a:t>Reasonably good results are obtained even in moderate amounts of clouds</a:t>
            </a:r>
          </a:p>
          <a:p>
            <a:pPr lvl="1">
              <a:lnSpc>
                <a:spcPct val="110000"/>
              </a:lnSpc>
              <a:spcAft>
                <a:spcPts val="1000"/>
              </a:spcAft>
            </a:pPr>
            <a:r>
              <a:rPr lang="en-US" sz="4000" dirty="0"/>
              <a:t>Near-real-time GPP estimates possible</a:t>
            </a:r>
          </a:p>
          <a:p>
            <a:pPr lvl="1">
              <a:lnSpc>
                <a:spcPct val="110000"/>
              </a:lnSpc>
              <a:spcAft>
                <a:spcPts val="1000"/>
              </a:spcAft>
            </a:pPr>
            <a:r>
              <a:rPr lang="en-US" sz="4000" dirty="0"/>
              <a:t>Biases could be related to spectral coverage – not seeing full canopy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sz="4400" dirty="0"/>
              <a:t>More optimization of training is needed 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sz="4400" dirty="0"/>
              <a:t>More analysis is needed to assess capabilities to detect short time scale changes such as due to drought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sz="4400" dirty="0"/>
              <a:t>Other vegetation indices can be produced (green based)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sz="4400" dirty="0"/>
              <a:t>Combine with ABI collocated data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7D4FE5-4EB6-9E13-C6D4-EE2D5449B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323051"/>
            <a:ext cx="13030200" cy="1395421"/>
          </a:xfrm>
        </p:spPr>
        <p:txBody>
          <a:bodyPr>
            <a:normAutofit/>
          </a:bodyPr>
          <a:lstStyle/>
          <a:p>
            <a:r>
              <a:rPr lang="en-US" sz="6000" dirty="0"/>
              <a:t>Summary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28988933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4552</TotalTime>
  <Words>713</Words>
  <Application>Microsoft Macintosh PowerPoint</Application>
  <PresentationFormat>Custom</PresentationFormat>
  <Paragraphs>85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Arial</vt:lpstr>
      <vt:lpstr>Calibri</vt:lpstr>
      <vt:lpstr>Custom Design</vt:lpstr>
      <vt:lpstr>Potential land applications of geostationary UV/Vis/NIR spectrometers: preliminary results  with TEMPO</vt:lpstr>
      <vt:lpstr>Motivation</vt:lpstr>
      <vt:lpstr>Estimating GPP with satellite observations</vt:lpstr>
      <vt:lpstr>Seeing through clouds with hyper to super-spectral observations</vt:lpstr>
      <vt:lpstr>Example: Hyper-spectral observations better than our eyes</vt:lpstr>
      <vt:lpstr>Results with TEMPO</vt:lpstr>
      <vt:lpstr>Only slight decline in performance with cloud fraction </vt:lpstr>
      <vt:lpstr>Uncertainties in training and trained GPP</vt:lpstr>
      <vt:lpstr>Summary and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Deck</dc:title>
  <cp:lastModifiedBy>Joiner, Joanna (GSFC-6140)</cp:lastModifiedBy>
  <cp:revision>5</cp:revision>
  <dcterms:created xsi:type="dcterms:W3CDTF">2006-08-16T00:00:00Z</dcterms:created>
  <dcterms:modified xsi:type="dcterms:W3CDTF">2024-08-26T08:43:42Z</dcterms:modified>
  <dc:identifier>DAF4U0ThXf8</dc:identifier>
</cp:coreProperties>
</file>