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506" r:id="rId2"/>
    <p:sldId id="507" r:id="rId3"/>
    <p:sldId id="453" r:id="rId4"/>
    <p:sldId id="510" r:id="rId5"/>
    <p:sldId id="514" r:id="rId6"/>
    <p:sldId id="511" r:id="rId7"/>
    <p:sldId id="512" r:id="rId8"/>
    <p:sldId id="513" r:id="rId9"/>
    <p:sldId id="475" r:id="rId10"/>
    <p:sldId id="5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D86"/>
    <a:srgbClr val="95B7C3"/>
    <a:srgbClr val="05B050"/>
    <a:srgbClr val="39768C"/>
    <a:srgbClr val="1E77B4"/>
    <a:srgbClr val="2D73B3"/>
    <a:srgbClr val="2E74B6"/>
    <a:srgbClr val="208BA8"/>
    <a:srgbClr val="4F9450"/>
    <a:srgbClr val="BC6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9"/>
    <p:restoredTop sz="95112"/>
  </p:normalViewPr>
  <p:slideViewPr>
    <p:cSldViewPr snapToGrid="0">
      <p:cViewPr varScale="1">
        <p:scale>
          <a:sx n="149" d="100"/>
          <a:sy n="149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897A7-2D29-6447-B378-92A04A879232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E05A5-E9CB-4A4C-AF33-E72627693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05A5-E9CB-4A4C-AF33-E726276933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05A5-E9CB-4A4C-AF33-E726276933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05A5-E9CB-4A4C-AF33-E726276933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5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E05A5-E9CB-4A4C-AF33-E726276933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466C-A2EC-D2F4-C363-5B7D2712A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4791D-060A-F681-8303-644CD3EAD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0ED11-CEB3-7E46-3B04-A6F866EE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DE15-5A2B-7A47-B0AD-C2E0131AA9B8}" type="datetime1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A8942-5415-E82C-387F-49024C4F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E8AD3-0DF4-A867-103D-82FDDAE6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667A-C661-EA3D-93A8-F7D589BC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585F9-5DDD-FCAD-9F0E-5D0E6BBEF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F9893-D750-8FA4-3643-5AB47B1A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5E9-BB41-8D43-A21E-EAEF69E0494D}" type="datetime1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F4269-9150-0D1A-B98E-F2D7B4B3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A68CB-18E1-9668-CC5E-F5061FCB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1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B2069-BE23-7BA4-62E4-5BB533DB5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4DC50-7044-77D1-E325-ACA3D93FC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7481-4FCB-67C7-E9FE-3E96E4CF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7A71-36F3-D341-987B-CD175D9DF916}" type="datetime1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5CB44-F2B4-F3DB-7D77-6A1C75D8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3B88D-275A-469B-8F92-25C50A2A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4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D1F6-E4E3-A664-581D-2FF488FD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5D732-7786-49C2-6047-5EB95B3CC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64296-200F-BD43-F444-9966B511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2FEB-C9D9-FD4C-9861-419747C69FF5}" type="datetime1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0F7BE-2465-DB76-7581-B501B3CC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9A04E-FB7E-9F35-606C-D8EE5FFE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7D1C-B06B-3F02-7616-B9F9A2E9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01B6B-958C-1D34-B8E1-0911A7703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4C5C1-C144-5A2D-8FD8-44E56F72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CBCE-26D4-8C4E-8F6A-D0A04BDC7E9E}" type="datetime1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3C6D6-583F-B8CC-CBB8-580D7CC3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EB5C7-22AF-AC65-BA93-2D162A13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1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7584-74E0-D1A7-EBD6-4F04A0EC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F59D-7417-607D-A9F8-33312FBF2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9D0B2-1CAB-46C9-222D-20F765E35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531ED-5DF8-3FF5-9752-658A44BB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06FF-E693-084B-B2BC-C52DF90A27FC}" type="datetime1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051BA-D04F-428B-93F0-7F06824B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FF9CD-1145-6D10-BB52-1A350084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69F3-7FA5-D74E-767F-E48B89BE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8F973-A639-9E00-62EA-0F698F57E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757CD-9012-B22E-CE5D-6BCF8B80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4627E-7CA2-F160-CA5D-BE6C5459F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91068-F511-E480-950E-3498F8F57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78A81-C112-A8AD-AE36-6490315D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598B-F6BA-3A47-90BE-7C56A542D134}" type="datetime1">
              <a:rPr lang="en-US" smtClean="0"/>
              <a:t>8/23/24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8976C-ECC6-0460-3AAC-2379BD64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30FD7-9AB3-CAC1-F8FA-9ABD0432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9AB7-DB78-C2E7-5128-2C6A5295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450BA-3EA7-6F14-D212-18F7C7F7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4136-D333-9943-AE15-B48D24B51265}" type="datetime1">
              <a:rPr lang="en-US" smtClean="0"/>
              <a:t>8/23/24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E820A-F365-F929-68F7-D5466931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568A3-8414-EA31-26F0-4784E94A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C8210-3F20-468E-AE71-AE282A3C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C2AE-97FF-004A-81BB-13B2A3C1CD63}" type="datetime1">
              <a:rPr lang="en-US" smtClean="0"/>
              <a:t>8/23/24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FB5D4-5A75-C614-DBEC-1C43D4A1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EF92A-990D-8207-2AFA-811C9156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A52E-0753-7E43-192D-792DE58F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69C6-DA46-9A16-CB9C-A354B3430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96CF1-33B7-5C4B-B280-DD159C11D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066B7-C540-E43D-C7A3-D6D0B10F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3E3E-DBB9-3F4B-BD81-E17201BC122B}" type="datetime1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D300C-9583-AFFE-E762-3B31033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96DE9-1421-BAEC-99F4-7C9E896F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F4F1-BC43-83C9-CE76-6D75AAE3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88D33-21CB-F676-B5E2-CC7CBC98A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3B0A0-CD8D-256D-CAF5-81135FCA4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18D5C-775F-5F68-A369-45F9C9CE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79-6E68-FF4A-BCC0-BE0F11B367E7}" type="datetime1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2E62-4C01-F91C-DB74-8E8039C1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C6205-836B-91DD-F99F-673938D5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BDCE2-A9B4-E899-0E63-D0AED696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F5B53-42EA-DAE7-BB2D-0DBF0ED16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21B7E-2ED4-30D5-36AC-DA5CE3F52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B6FF-F4DE-9840-83E2-C40051C20188}" type="datetime1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1C11-526F-EEE0-9FC0-21ADF1D40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A0335-89C8-4D44-DC86-1836B72B5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A43E4-12A5-DB4A-8AAE-FE0BA7F5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9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AB8AB2-C6B0-09CB-D5B2-83FFA030FBEA}"/>
              </a:ext>
            </a:extLst>
          </p:cNvPr>
          <p:cNvSpPr/>
          <p:nvPr/>
        </p:nvSpPr>
        <p:spPr>
          <a:xfrm>
            <a:off x="0" y="6664214"/>
            <a:ext cx="12192000" cy="202824"/>
          </a:xfrm>
          <a:prstGeom prst="rect">
            <a:avLst/>
          </a:prstGeom>
          <a:solidFill>
            <a:srgbClr val="236D8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文本框 8">
            <a:extLst>
              <a:ext uri="{FF2B5EF4-FFF2-40B4-BE49-F238E27FC236}">
                <a16:creationId xmlns:a16="http://schemas.microsoft.com/office/drawing/2014/main" id="{9B5B4AE5-45A3-3498-94F1-60FFD710EE4D}"/>
              </a:ext>
            </a:extLst>
          </p:cNvPr>
          <p:cNvSpPr txBox="1"/>
          <p:nvPr/>
        </p:nvSpPr>
        <p:spPr>
          <a:xfrm>
            <a:off x="530794" y="3685730"/>
            <a:ext cx="706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Ruijun</a:t>
            </a:r>
            <a:r>
              <a:rPr kumimoji="1" lang="en-US" altLang="zh-CN" sz="2800" b="1" dirty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Dang </a:t>
            </a:r>
            <a:r>
              <a:rPr kumimoji="1" lang="en-US" altLang="zh-CN" sz="2800" dirty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(</a:t>
            </a:r>
            <a:r>
              <a:rPr kumimoji="1" lang="en-US" altLang="zh-CN" sz="2800" dirty="0" err="1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rjdang@g.harvard.edu</a:t>
            </a:r>
            <a:r>
              <a:rPr kumimoji="1" lang="en-US" altLang="zh-CN" sz="2800" dirty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64E59-580D-163E-C764-46597506550F}"/>
              </a:ext>
            </a:extLst>
          </p:cNvPr>
          <p:cNvSpPr txBox="1"/>
          <p:nvPr/>
        </p:nvSpPr>
        <p:spPr>
          <a:xfrm>
            <a:off x="530794" y="4358506"/>
            <a:ext cx="76480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200" b="1" dirty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Daniel J. Jacob, </a:t>
            </a:r>
            <a:r>
              <a:rPr kumimoji="1" lang="en-US" altLang="zh-CN" sz="2200" b="1" dirty="0" err="1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Yujin</a:t>
            </a:r>
            <a:r>
              <a:rPr kumimoji="1" lang="en-US" altLang="zh-CN" sz="2200" b="1" dirty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Oak, Laura H. Yang</a:t>
            </a:r>
            <a:r>
              <a:rPr kumimoji="1" lang="en-US" altLang="zh-CN" sz="22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200" dirty="0">
                <a:latin typeface="Avenir Book" panose="02000503020000020003" pitchFamily="2" charset="0"/>
                <a:cs typeface="Arial" panose="020B0604020202020204" pitchFamily="34" charset="0"/>
              </a:rPr>
              <a:t>(ACMG, Harvard) </a:t>
            </a:r>
          </a:p>
          <a:p>
            <a:r>
              <a:rPr kumimoji="1" lang="en-US" altLang="zh-CN" sz="2200" b="1" dirty="0">
                <a:latin typeface="Avenir Book" panose="02000503020000020003" pitchFamily="2" charset="0"/>
                <a:cs typeface="Arial" panose="020B0604020202020204" pitchFamily="34" charset="0"/>
              </a:rPr>
              <a:t>Helen Wang </a:t>
            </a:r>
            <a:r>
              <a:rPr kumimoji="1" lang="en-US" altLang="zh-CN" sz="2200" dirty="0">
                <a:latin typeface="Avenir Book" panose="02000503020000020003" pitchFamily="2" charset="0"/>
                <a:cs typeface="Arial" panose="020B0604020202020204" pitchFamily="34" charset="0"/>
              </a:rPr>
              <a:t>(Harvard-Smithsonian)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E49E1-13C1-98E4-877B-7877C53DDE9B}"/>
              </a:ext>
            </a:extLst>
          </p:cNvPr>
          <p:cNvSpPr txBox="1"/>
          <p:nvPr/>
        </p:nvSpPr>
        <p:spPr>
          <a:xfrm>
            <a:off x="530794" y="5951079"/>
            <a:ext cx="6619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TEMPO/GEMS Workshop, 27</a:t>
            </a:r>
            <a:r>
              <a:rPr kumimoji="1" lang="en-US" altLang="zh-CN" sz="2400" b="1" baseline="30000" dirty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</a:t>
            </a:r>
            <a:r>
              <a:rPr kumimoji="1" lang="en-US" altLang="zh-CN" sz="2400" b="1" dirty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August 2024</a:t>
            </a:r>
            <a:endParaRPr kumimoji="1" lang="en-US" altLang="zh-CN" sz="3600" b="1" dirty="0">
              <a:solidFill>
                <a:schemeClr val="tx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4A0577-FB41-C521-E1A2-E512BA3A57EF}"/>
              </a:ext>
            </a:extLst>
          </p:cNvPr>
          <p:cNvGrpSpPr/>
          <p:nvPr/>
        </p:nvGrpSpPr>
        <p:grpSpPr>
          <a:xfrm>
            <a:off x="-1" y="0"/>
            <a:ext cx="12192001" cy="2969071"/>
            <a:chOff x="-1" y="237159"/>
            <a:chExt cx="12192001" cy="296907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923B84-5B1B-45E2-705A-AE6F94D328A1}"/>
                </a:ext>
              </a:extLst>
            </p:cNvPr>
            <p:cNvSpPr/>
            <p:nvPr/>
          </p:nvSpPr>
          <p:spPr>
            <a:xfrm>
              <a:off x="-1" y="237159"/>
              <a:ext cx="12192001" cy="2969071"/>
            </a:xfrm>
            <a:prstGeom prst="rect">
              <a:avLst/>
            </a:prstGeom>
            <a:solidFill>
              <a:srgbClr val="236D8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6122AB-1643-0589-A345-04D4D500D408}"/>
                </a:ext>
              </a:extLst>
            </p:cNvPr>
            <p:cNvSpPr txBox="1"/>
            <p:nvPr/>
          </p:nvSpPr>
          <p:spPr>
            <a:xfrm>
              <a:off x="423053" y="1049214"/>
              <a:ext cx="1134589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Cloud-sliced free tropospheric NO</a:t>
              </a:r>
              <a:r>
                <a:rPr lang="en-US" sz="3600" b="1" baseline="-25000" dirty="0">
                  <a:solidFill>
                    <a:schemeClr val="tx2">
                      <a:lumMod val="50000"/>
                    </a:schemeClr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2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 observations from </a:t>
              </a:r>
            </a:p>
            <a:p>
              <a:pPr>
                <a:spcAft>
                  <a:spcPts val="1200"/>
                </a:spcAft>
              </a:pP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the TEMPO geostationary satellite instrument</a:t>
              </a:r>
              <a:endParaRPr lang="en-US" sz="3600" dirty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DF21C36-397C-2927-66BA-70C3D9FE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544" y="3606707"/>
            <a:ext cx="1668857" cy="15576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2EDF158-80C2-9F5E-852A-EE5F3AF7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922" y="3630221"/>
            <a:ext cx="1587500" cy="15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42FA29-DCE9-E8E9-2CC8-301C1A91C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400" y="5728187"/>
            <a:ext cx="39116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C3E5E-9D79-C1AE-7D80-CD882A70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10</a:t>
            </a:fld>
            <a:endParaRPr lang="en-US"/>
          </a:p>
        </p:txBody>
      </p:sp>
      <p:sp>
        <p:nvSpPr>
          <p:cNvPr id="29" name="矩形 5">
            <a:extLst>
              <a:ext uri="{FF2B5EF4-FFF2-40B4-BE49-F238E27FC236}">
                <a16:creationId xmlns:a16="http://schemas.microsoft.com/office/drawing/2014/main" id="{A6904CCA-6ACA-68F2-58D3-905F14E2F846}"/>
              </a:ext>
            </a:extLst>
          </p:cNvPr>
          <p:cNvSpPr/>
          <p:nvPr/>
        </p:nvSpPr>
        <p:spPr>
          <a:xfrm>
            <a:off x="0" y="0"/>
            <a:ext cx="12192000" cy="737548"/>
          </a:xfrm>
          <a:prstGeom prst="rect">
            <a:avLst/>
          </a:prstGeom>
          <a:solidFill>
            <a:srgbClr val="23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197F4F-05BF-CCFE-6E69-385F993E1937}"/>
              </a:ext>
            </a:extLst>
          </p:cNvPr>
          <p:cNvSpPr txBox="1"/>
          <p:nvPr/>
        </p:nvSpPr>
        <p:spPr>
          <a:xfrm>
            <a:off x="7377096" y="5509964"/>
            <a:ext cx="4495800" cy="84638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en-US" altLang="zh-CN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suggestions are welcome! </a:t>
            </a:r>
          </a:p>
          <a:p>
            <a:pPr algn="ctr">
              <a:spcAft>
                <a:spcPts val="600"/>
              </a:spcAft>
            </a:pPr>
            <a:r>
              <a:rPr kumimoji="1" lang="en-US" altLang="zh-CN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kumimoji="1" lang="en-US" altLang="zh-CN" sz="22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rjdang@g.Harvard.edu</a:t>
            </a:r>
            <a:endParaRPr kumimoji="1" lang="en-US" altLang="zh-CN" sz="2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16F28-2009-9FA7-FE1D-1BCCAE9AB470}"/>
              </a:ext>
            </a:extLst>
          </p:cNvPr>
          <p:cNvSpPr txBox="1"/>
          <p:nvPr/>
        </p:nvSpPr>
        <p:spPr>
          <a:xfrm>
            <a:off x="660686" y="997565"/>
            <a:ext cx="1087062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We present a new TEMPO cloud-sliced free tropospheric (FT, 700-300 </a:t>
            </a:r>
            <a:r>
              <a:rPr lang="en-US" sz="2200" dirty="0" err="1"/>
              <a:t>hPa</a:t>
            </a:r>
            <a:r>
              <a:rPr lang="en-US" sz="2200" dirty="0"/>
              <a:t>) NO</a:t>
            </a:r>
            <a:r>
              <a:rPr lang="en-US" sz="2200" baseline="-25000" dirty="0"/>
              <a:t>2</a:t>
            </a:r>
            <a:r>
              <a:rPr lang="en-US" sz="2200" dirty="0"/>
              <a:t> seasonal product at a 2° × 2.5° spatial resolution and diurnal resolution over North America.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There is a general agreement between TEMPO and GEOS-CF in terms of seasonality, spatial pattern, and diurnal variations.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Discrepancies suggest model errors in parameterizing lightning NO</a:t>
            </a:r>
            <a:r>
              <a:rPr lang="en-US" sz="2200" baseline="-25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emissions.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TEMPO FT NO</a:t>
            </a:r>
            <a:r>
              <a:rPr lang="en-US" sz="2200" baseline="-25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(700-300 </a:t>
            </a:r>
            <a:r>
              <a:rPr lang="en-US" sz="22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hPa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shows fair consistency with aircraft observations.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Further analysis is needed: Combining TEMPO and GLM geostationary observations to improve lightning NO</a:t>
            </a:r>
            <a:r>
              <a:rPr lang="en-US" sz="2200" baseline="-25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parameterization; Using model to understand TEMPO FT NO</a:t>
            </a:r>
            <a:r>
              <a:rPr lang="en-US" sz="2200" baseline="-25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diurnal variations. 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7223C02F-D8BB-B3BD-0C2E-243BC25C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4" y="5348997"/>
            <a:ext cx="1253031" cy="11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F2A6F28-23D3-EB17-E491-CAA78556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466" y="5339037"/>
            <a:ext cx="1351232" cy="1261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FBCAA69-84F3-3E33-DE16-916005644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029" y="5535161"/>
            <a:ext cx="39116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C3E5E-9D79-C1AE-7D80-CD882A70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AFBD7F-FFCD-6A2C-005C-D4DE5DB5D9B3}"/>
              </a:ext>
            </a:extLst>
          </p:cNvPr>
          <p:cNvSpPr txBox="1"/>
          <p:nvPr/>
        </p:nvSpPr>
        <p:spPr>
          <a:xfrm>
            <a:off x="262486" y="1774943"/>
            <a:ext cx="563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FT NO</a:t>
            </a:r>
            <a:r>
              <a:rPr lang="en-US" sz="2200" baseline="-25000" dirty="0"/>
              <a:t>2</a:t>
            </a:r>
            <a:r>
              <a:rPr lang="en-US" sz="2200" dirty="0"/>
              <a:t> is a major driver of global oxidant chemistry.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816239-DD6A-58E7-D170-1BC0F54F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11" y="2924100"/>
            <a:ext cx="5355522" cy="38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5">
            <a:extLst>
              <a:ext uri="{FF2B5EF4-FFF2-40B4-BE49-F238E27FC236}">
                <a16:creationId xmlns:a16="http://schemas.microsoft.com/office/drawing/2014/main" id="{A6904CCA-6ACA-68F2-58D3-905F14E2F846}"/>
              </a:ext>
            </a:extLst>
          </p:cNvPr>
          <p:cNvSpPr/>
          <p:nvPr/>
        </p:nvSpPr>
        <p:spPr>
          <a:xfrm>
            <a:off x="0" y="0"/>
            <a:ext cx="12192000" cy="737548"/>
          </a:xfrm>
          <a:prstGeom prst="rect">
            <a:avLst/>
          </a:prstGeom>
          <a:solidFill>
            <a:srgbClr val="23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free tropospheric (FT) NO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52E3E-D092-61A9-0BF3-9EF37681087C}"/>
              </a:ext>
            </a:extLst>
          </p:cNvPr>
          <p:cNvSpPr txBox="1"/>
          <p:nvPr/>
        </p:nvSpPr>
        <p:spPr>
          <a:xfrm>
            <a:off x="10341471" y="3978131"/>
            <a:ext cx="1824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Shah et al. (2023)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5AD9F3-5E6E-A4F0-6AF3-3099F0423304}"/>
              </a:ext>
            </a:extLst>
          </p:cNvPr>
          <p:cNvSpPr txBox="1"/>
          <p:nvPr/>
        </p:nvSpPr>
        <p:spPr>
          <a:xfrm>
            <a:off x="5716294" y="1750420"/>
            <a:ext cx="6213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FT NO</a:t>
            </a:r>
            <a:r>
              <a:rPr lang="en-US" sz="2200" baseline="-25000" dirty="0"/>
              <a:t>2</a:t>
            </a:r>
            <a:r>
              <a:rPr lang="en-US" sz="2200" dirty="0"/>
              <a:t> contributes a background tropospheric NO</a:t>
            </a:r>
            <a:r>
              <a:rPr lang="en-US" sz="2200" baseline="-25000" dirty="0"/>
              <a:t>2</a:t>
            </a:r>
            <a:r>
              <a:rPr lang="en-US" sz="2200" dirty="0"/>
              <a:t> column that must be accounted for when interpreting satellite data.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528E7D-91FA-EC3E-2ECC-B5B509ED9B5E}"/>
              </a:ext>
            </a:extLst>
          </p:cNvPr>
          <p:cNvGrpSpPr/>
          <p:nvPr/>
        </p:nvGrpSpPr>
        <p:grpSpPr>
          <a:xfrm>
            <a:off x="771253" y="2856033"/>
            <a:ext cx="4214697" cy="2185542"/>
            <a:chOff x="726195" y="3207415"/>
            <a:chExt cx="4214697" cy="218554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EC90D92-6C55-F456-BB5E-56677972F805}"/>
                </a:ext>
              </a:extLst>
            </p:cNvPr>
            <p:cNvGrpSpPr/>
            <p:nvPr/>
          </p:nvGrpSpPr>
          <p:grpSpPr>
            <a:xfrm>
              <a:off x="726195" y="3207415"/>
              <a:ext cx="4214697" cy="2185542"/>
              <a:chOff x="540807" y="2313544"/>
              <a:chExt cx="4214697" cy="218554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993737F-9FC3-8833-A0FB-F65CB1BA0F78}"/>
                  </a:ext>
                </a:extLst>
              </p:cNvPr>
              <p:cNvGrpSpPr/>
              <p:nvPr/>
            </p:nvGrpSpPr>
            <p:grpSpPr>
              <a:xfrm>
                <a:off x="540807" y="2853949"/>
                <a:ext cx="1755465" cy="1645137"/>
                <a:chOff x="740645" y="2083705"/>
                <a:chExt cx="1755465" cy="1645137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708EF6-0D9D-442A-AC86-B557F91976BB}"/>
                    </a:ext>
                  </a:extLst>
                </p:cNvPr>
                <p:cNvSpPr txBox="1"/>
                <p:nvPr/>
              </p:nvSpPr>
              <p:spPr>
                <a:xfrm>
                  <a:off x="835222" y="2098360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/>
                      </a:solidFill>
                    </a:rPr>
                    <a:t>O</a:t>
                  </a:r>
                  <a:r>
                    <a:rPr lang="en-US" sz="2400" baseline="-25000" dirty="0">
                      <a:solidFill>
                        <a:schemeClr val="accent2"/>
                      </a:solidFill>
                    </a:rPr>
                    <a:t>3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5ACDF28-26E7-6354-5E16-AE664C33275C}"/>
                    </a:ext>
                  </a:extLst>
                </p:cNvPr>
                <p:cNvSpPr txBox="1"/>
                <p:nvPr/>
              </p:nvSpPr>
              <p:spPr>
                <a:xfrm>
                  <a:off x="740645" y="3267176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NO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FD33A66-18AE-F186-8565-07EE6459FD9B}"/>
                    </a:ext>
                  </a:extLst>
                </p:cNvPr>
                <p:cNvSpPr txBox="1"/>
                <p:nvPr/>
              </p:nvSpPr>
              <p:spPr>
                <a:xfrm>
                  <a:off x="1804895" y="3267177"/>
                  <a:ext cx="6912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NO</a:t>
                  </a:r>
                  <a:r>
                    <a:rPr lang="en-US" sz="2400" baseline="-25000" dirty="0"/>
                    <a:t>2</a:t>
                  </a:r>
                </a:p>
              </p:txBody>
            </p:sp>
            <p:cxnSp>
              <p:nvCxnSpPr>
                <p:cNvPr id="8" name="Curved Connector 7">
                  <a:extLst>
                    <a:ext uri="{FF2B5EF4-FFF2-40B4-BE49-F238E27FC236}">
                      <a16:creationId xmlns:a16="http://schemas.microsoft.com/office/drawing/2014/main" id="{F04D9EE0-E17E-C8A3-AC4F-2E11CD4523AD}"/>
                    </a:ext>
                  </a:extLst>
                </p:cNvPr>
                <p:cNvCxnSpPr>
                  <a:cxnSpLocks/>
                  <a:stCxn id="6" idx="2"/>
                  <a:endCxn id="7" idx="2"/>
                </p:cNvCxnSpPr>
                <p:nvPr/>
              </p:nvCxnSpPr>
              <p:spPr>
                <a:xfrm rot="16200000" flipH="1">
                  <a:off x="1592329" y="3170667"/>
                  <a:ext cx="1" cy="1116348"/>
                </a:xfrm>
                <a:prstGeom prst="curvedConnector3">
                  <a:avLst>
                    <a:gd name="adj1" fmla="val 22860100000"/>
                  </a:avLst>
                </a:prstGeom>
                <a:ln w="19050">
                  <a:solidFill>
                    <a:srgbClr val="1F3764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urved Connector 8">
                  <a:extLst>
                    <a:ext uri="{FF2B5EF4-FFF2-40B4-BE49-F238E27FC236}">
                      <a16:creationId xmlns:a16="http://schemas.microsoft.com/office/drawing/2014/main" id="{04D10A0C-0837-60EB-9231-0B1A8F0B14E4}"/>
                    </a:ext>
                  </a:extLst>
                </p:cNvPr>
                <p:cNvCxnSpPr>
                  <a:cxnSpLocks/>
                  <a:stCxn id="7" idx="0"/>
                  <a:endCxn id="6" idx="0"/>
                </p:cNvCxnSpPr>
                <p:nvPr/>
              </p:nvCxnSpPr>
              <p:spPr>
                <a:xfrm rot="16200000" flipV="1">
                  <a:off x="1592329" y="2709003"/>
                  <a:ext cx="1" cy="1116348"/>
                </a:xfrm>
                <a:prstGeom prst="curvedConnector3">
                  <a:avLst>
                    <a:gd name="adj1" fmla="val 22860100000"/>
                  </a:avLst>
                </a:prstGeom>
                <a:ln w="19050">
                  <a:solidFill>
                    <a:schemeClr val="accent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Graphic 13" descr="Dim (Medium Sun) with solid fill">
                  <a:extLst>
                    <a:ext uri="{FF2B5EF4-FFF2-40B4-BE49-F238E27FC236}">
                      <a16:creationId xmlns:a16="http://schemas.microsoft.com/office/drawing/2014/main" id="{DB97E96C-289C-E03F-6B5A-5920E97B98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5343" y="2421251"/>
                  <a:ext cx="462641" cy="462641"/>
                </a:xfrm>
                <a:prstGeom prst="rect">
                  <a:avLst/>
                </a:prstGeom>
              </p:spPr>
            </p:pic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BC5E849D-7EB4-72E6-4E6B-169D9827E6E7}"/>
                    </a:ext>
                  </a:extLst>
                </p:cNvPr>
                <p:cNvSpPr/>
                <p:nvPr/>
              </p:nvSpPr>
              <p:spPr>
                <a:xfrm rot="10800000">
                  <a:off x="1034155" y="2083705"/>
                  <a:ext cx="994368" cy="952640"/>
                </a:xfrm>
                <a:prstGeom prst="arc">
                  <a:avLst>
                    <a:gd name="adj1" fmla="val 16200000"/>
                    <a:gd name="adj2" fmla="val 206018"/>
                  </a:avLst>
                </a:prstGeom>
                <a:ln w="19050">
                  <a:solidFill>
                    <a:schemeClr val="accent2"/>
                  </a:solidFill>
                  <a:headEnd type="non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3590811-D00D-840F-654A-6B550C9C3A1A}"/>
                  </a:ext>
                </a:extLst>
              </p:cNvPr>
              <p:cNvGrpSpPr/>
              <p:nvPr/>
            </p:nvGrpSpPr>
            <p:grpSpPr>
              <a:xfrm>
                <a:off x="881605" y="2313544"/>
                <a:ext cx="3873899" cy="544551"/>
                <a:chOff x="1196914" y="1956194"/>
                <a:chExt cx="3873899" cy="544551"/>
              </a:xfrm>
            </p:grpSpPr>
            <p:cxnSp>
              <p:nvCxnSpPr>
                <p:cNvPr id="22" name="Curved Connector 21">
                  <a:extLst>
                    <a:ext uri="{FF2B5EF4-FFF2-40B4-BE49-F238E27FC236}">
                      <a16:creationId xmlns:a16="http://schemas.microsoft.com/office/drawing/2014/main" id="{9EC3034A-EDAC-CB9B-C8D8-D9E01BD4BAD3}"/>
                    </a:ext>
                  </a:extLst>
                </p:cNvPr>
                <p:cNvCxnSpPr>
                  <a:cxnSpLocks/>
                  <a:stCxn id="5" idx="0"/>
                  <a:endCxn id="23" idx="1"/>
                </p:cNvCxnSpPr>
                <p:nvPr/>
              </p:nvCxnSpPr>
              <p:spPr>
                <a:xfrm rot="5400000" flipH="1" flipV="1">
                  <a:off x="1500260" y="1887329"/>
                  <a:ext cx="310070" cy="916761"/>
                </a:xfrm>
                <a:prstGeom prst="curvedConnector2">
                  <a:avLst/>
                </a:prstGeom>
                <a:ln w="19050">
                  <a:solidFill>
                    <a:schemeClr val="accent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FBC574C-3B56-14ED-62F4-89EEFC430760}"/>
                    </a:ext>
                  </a:extLst>
                </p:cNvPr>
                <p:cNvSpPr txBox="1"/>
                <p:nvPr/>
              </p:nvSpPr>
              <p:spPr>
                <a:xfrm>
                  <a:off x="2113676" y="1959841"/>
                  <a:ext cx="5806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/>
                      </a:solidFill>
                    </a:rPr>
                    <a:t>OH</a:t>
                  </a:r>
                  <a:endParaRPr lang="en-US" sz="2400" baseline="-25000" dirty="0">
                    <a:solidFill>
                      <a:schemeClr val="accent2"/>
                    </a:solidFill>
                  </a:endParaRPr>
                </a:p>
              </p:txBody>
            </p:sp>
            <p:cxnSp>
              <p:nvCxnSpPr>
                <p:cNvPr id="24" name="Curved Connector 23">
                  <a:extLst>
                    <a:ext uri="{FF2B5EF4-FFF2-40B4-BE49-F238E27FC236}">
                      <a16:creationId xmlns:a16="http://schemas.microsoft.com/office/drawing/2014/main" id="{F134852A-F9D0-18FA-9233-2D8A476C7631}"/>
                    </a:ext>
                  </a:extLst>
                </p:cNvPr>
                <p:cNvCxnSpPr>
                  <a:cxnSpLocks/>
                  <a:stCxn id="23" idx="3"/>
                </p:cNvCxnSpPr>
                <p:nvPr/>
              </p:nvCxnSpPr>
              <p:spPr>
                <a:xfrm flipV="1">
                  <a:off x="2694284" y="2190673"/>
                  <a:ext cx="625772" cy="1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accent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52ABDFF-39A0-A313-1BD5-B57423E77594}"/>
                    </a:ext>
                  </a:extLst>
                </p:cNvPr>
                <p:cNvSpPr txBox="1"/>
                <p:nvPr/>
              </p:nvSpPr>
              <p:spPr>
                <a:xfrm>
                  <a:off x="3353420" y="1956194"/>
                  <a:ext cx="17173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/>
                      </a:solidFill>
                    </a:rPr>
                    <a:t>CH</a:t>
                  </a:r>
                  <a:r>
                    <a:rPr lang="en-US" sz="2400" baseline="-25000" dirty="0">
                      <a:solidFill>
                        <a:schemeClr val="accent2"/>
                      </a:solidFill>
                    </a:rPr>
                    <a:t>4</a:t>
                  </a:r>
                  <a:r>
                    <a:rPr lang="en-US" sz="2400" dirty="0">
                      <a:solidFill>
                        <a:schemeClr val="accent2"/>
                      </a:solidFill>
                    </a:rPr>
                    <a:t> lifetime</a:t>
                  </a:r>
                  <a:endParaRPr lang="en-US" sz="2400" baseline="-25000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0759F1-3DC7-49D4-C42F-F74DF8F613EF}"/>
                </a:ext>
              </a:extLst>
            </p:cNvPr>
            <p:cNvSpPr txBox="1"/>
            <p:nvPr/>
          </p:nvSpPr>
          <p:spPr>
            <a:xfrm>
              <a:off x="1965912" y="3751966"/>
              <a:ext cx="2403328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</a:rPr>
                <a:t>FT NO</a:t>
              </a:r>
              <a:r>
                <a:rPr lang="en-US" sz="2000" baseline="-25000" dirty="0">
                  <a:solidFill>
                    <a:schemeClr val="accent2"/>
                  </a:solidFill>
                </a:rPr>
                <a:t>x</a:t>
              </a:r>
              <a:r>
                <a:rPr lang="en-US" sz="2000" dirty="0">
                  <a:solidFill>
                    <a:schemeClr val="accent2"/>
                  </a:solidFill>
                </a:rPr>
                <a:t> impacts GHGs abundance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F6A239C-D776-5F36-48F5-0091725A24E7}"/>
              </a:ext>
            </a:extLst>
          </p:cNvPr>
          <p:cNvSpPr txBox="1"/>
          <p:nvPr/>
        </p:nvSpPr>
        <p:spPr>
          <a:xfrm>
            <a:off x="10175728" y="3240918"/>
            <a:ext cx="1852949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65% in summer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25% in winter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E39F8-40E4-2549-DB30-83F0A290AE6A}"/>
              </a:ext>
            </a:extLst>
          </p:cNvPr>
          <p:cNvSpPr txBox="1"/>
          <p:nvPr/>
        </p:nvSpPr>
        <p:spPr>
          <a:xfrm>
            <a:off x="1178756" y="1040802"/>
            <a:ext cx="98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Free troposphere: the troposphere above the boundary layer (~2km - tropopause)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0B82C1-A5A4-C61C-01B1-C50284214893}"/>
              </a:ext>
            </a:extLst>
          </p:cNvPr>
          <p:cNvCxnSpPr>
            <a:cxnSpLocks/>
          </p:cNvCxnSpPr>
          <p:nvPr/>
        </p:nvCxnSpPr>
        <p:spPr>
          <a:xfrm>
            <a:off x="5898411" y="5716721"/>
            <a:ext cx="5630443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F6E1580-3778-D712-DA88-1F18A2E30B23}"/>
              </a:ext>
            </a:extLst>
          </p:cNvPr>
          <p:cNvSpPr txBox="1"/>
          <p:nvPr/>
        </p:nvSpPr>
        <p:spPr>
          <a:xfrm>
            <a:off x="4980863" y="5516666"/>
            <a:ext cx="894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~2 km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2BCE5-2C01-D806-39E2-D61EBE839C1D}"/>
              </a:ext>
            </a:extLst>
          </p:cNvPr>
          <p:cNvSpPr txBox="1"/>
          <p:nvPr/>
        </p:nvSpPr>
        <p:spPr>
          <a:xfrm>
            <a:off x="5166941" y="5911790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995B7C-A05A-0998-2B41-37A4AA9F0499}"/>
              </a:ext>
            </a:extLst>
          </p:cNvPr>
          <p:cNvSpPr txBox="1"/>
          <p:nvPr/>
        </p:nvSpPr>
        <p:spPr>
          <a:xfrm>
            <a:off x="5150038" y="4462699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FT</a:t>
            </a:r>
          </a:p>
        </p:txBody>
      </p:sp>
    </p:spTree>
    <p:extLst>
      <p:ext uri="{BB962C8B-B14F-4D97-AF65-F5344CB8AC3E}">
        <p14:creationId xmlns:p14="http://schemas.microsoft.com/office/powerpoint/2010/main" val="104684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5E18E-1768-949B-0116-93BB6DD2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EC2DF-3976-4040-233B-019CE15204BA}"/>
              </a:ext>
            </a:extLst>
          </p:cNvPr>
          <p:cNvGrpSpPr/>
          <p:nvPr/>
        </p:nvGrpSpPr>
        <p:grpSpPr>
          <a:xfrm>
            <a:off x="721949" y="1992494"/>
            <a:ext cx="10748101" cy="4728981"/>
            <a:chOff x="512084" y="2050113"/>
            <a:chExt cx="10748101" cy="472898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80431C-9082-810F-81D4-592782FE4FB1}"/>
                </a:ext>
              </a:extLst>
            </p:cNvPr>
            <p:cNvGrpSpPr/>
            <p:nvPr/>
          </p:nvGrpSpPr>
          <p:grpSpPr>
            <a:xfrm>
              <a:off x="512084" y="2050113"/>
              <a:ext cx="4831264" cy="4728981"/>
              <a:chOff x="920462" y="1491354"/>
              <a:chExt cx="5385018" cy="527101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747E171-1C43-647F-268C-62285CAACD2B}"/>
                  </a:ext>
                </a:extLst>
              </p:cNvPr>
              <p:cNvGrpSpPr/>
              <p:nvPr/>
            </p:nvGrpSpPr>
            <p:grpSpPr>
              <a:xfrm>
                <a:off x="1133511" y="5586414"/>
                <a:ext cx="4687058" cy="1175952"/>
                <a:chOff x="2466474" y="5060044"/>
                <a:chExt cx="6073429" cy="1209067"/>
              </a:xfrm>
            </p:grpSpPr>
            <p:sp>
              <p:nvSpPr>
                <p:cNvPr id="6" name="Parallelogram 5">
                  <a:extLst>
                    <a:ext uri="{FF2B5EF4-FFF2-40B4-BE49-F238E27FC236}">
                      <a16:creationId xmlns:a16="http://schemas.microsoft.com/office/drawing/2014/main" id="{1EC75797-1A28-518D-380E-0D6B9E4B4290}"/>
                    </a:ext>
                  </a:extLst>
                </p:cNvPr>
                <p:cNvSpPr/>
                <p:nvPr/>
              </p:nvSpPr>
              <p:spPr>
                <a:xfrm>
                  <a:off x="2466474" y="5060044"/>
                  <a:ext cx="6073429" cy="767751"/>
                </a:xfrm>
                <a:prstGeom prst="parallelogram">
                  <a:avLst>
                    <a:gd name="adj" fmla="val 208589"/>
                  </a:avLst>
                </a:prstGeom>
                <a:solidFill>
                  <a:srgbClr val="236D86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0070B67-CE68-AD55-6B0B-CF5414CF270E}"/>
                    </a:ext>
                  </a:extLst>
                </p:cNvPr>
                <p:cNvSpPr txBox="1"/>
                <p:nvPr/>
              </p:nvSpPr>
              <p:spPr>
                <a:xfrm rot="20027948">
                  <a:off x="2571938" y="5130809"/>
                  <a:ext cx="993295" cy="4113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i="0" dirty="0">
                      <a:solidFill>
                        <a:schemeClr val="accent5">
                          <a:lumMod val="50000"/>
                        </a:schemeClr>
                      </a:solidFill>
                      <a:effectLst/>
                    </a:rPr>
                    <a:t>50km</a:t>
                  </a:r>
                  <a:endParaRPr lang="en-US" sz="20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04C76D-2852-0D31-E860-4471E91C0B70}"/>
                    </a:ext>
                  </a:extLst>
                </p:cNvPr>
                <p:cNvSpPr txBox="1"/>
                <p:nvPr/>
              </p:nvSpPr>
              <p:spPr>
                <a:xfrm>
                  <a:off x="3927581" y="5857734"/>
                  <a:ext cx="993295" cy="4113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50km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DFB1228-8E12-BD41-066E-00321359A8AE}"/>
                  </a:ext>
                </a:extLst>
              </p:cNvPr>
              <p:cNvGrpSpPr/>
              <p:nvPr/>
            </p:nvGrpSpPr>
            <p:grpSpPr>
              <a:xfrm>
                <a:off x="920462" y="2416578"/>
                <a:ext cx="3251980" cy="2813763"/>
                <a:chOff x="2170021" y="2335241"/>
                <a:chExt cx="4213872" cy="2892999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499B76E-70B8-21CC-31B2-214AB647C3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>
                  <a:off x="3867991" y="3016532"/>
                  <a:ext cx="1384541" cy="838166"/>
                </a:xfrm>
                <a:prstGeom prst="rect">
                  <a:avLst/>
                </a:prstGeom>
              </p:spPr>
            </p:pic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D1BFF28-03CD-63AC-C396-D1E30ECAEC63}"/>
                    </a:ext>
                  </a:extLst>
                </p:cNvPr>
                <p:cNvCxnSpPr>
                  <a:cxnSpLocks/>
                  <a:stCxn id="19" idx="3"/>
                </p:cNvCxnSpPr>
                <p:nvPr/>
              </p:nvCxnSpPr>
              <p:spPr>
                <a:xfrm>
                  <a:off x="3867991" y="3435615"/>
                  <a:ext cx="1384541" cy="0"/>
                </a:xfrm>
                <a:prstGeom prst="line">
                  <a:avLst/>
                </a:prstGeom>
                <a:ln w="34925" cmpd="sng">
                  <a:solidFill>
                    <a:srgbClr val="236D8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1FDD5CC-2115-D2F2-399B-4AE7E23FD28D}"/>
                    </a:ext>
                  </a:extLst>
                </p:cNvPr>
                <p:cNvSpPr txBox="1"/>
                <p:nvPr/>
              </p:nvSpPr>
              <p:spPr>
                <a:xfrm>
                  <a:off x="4665056" y="2986846"/>
                  <a:ext cx="1718837" cy="49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300 </a:t>
                  </a:r>
                  <a:r>
                    <a:rPr lang="en-US" sz="2200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hPa</a:t>
                  </a:r>
                  <a:endParaRPr lang="en-US" sz="22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C3B6AA6-0B22-06BA-1D70-23F75209B598}"/>
                    </a:ext>
                  </a:extLst>
                </p:cNvPr>
                <p:cNvSpPr txBox="1"/>
                <p:nvPr/>
              </p:nvSpPr>
              <p:spPr>
                <a:xfrm>
                  <a:off x="2170021" y="3958469"/>
                  <a:ext cx="2803970" cy="12697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200" dirty="0"/>
                    <a:t>Cloud optical </a:t>
                  </a:r>
                </a:p>
                <a:p>
                  <a:r>
                    <a:rPr lang="en-US" sz="2200" dirty="0"/>
                    <a:t>centroid pressure (OCP)</a:t>
                  </a:r>
                </a:p>
              </p:txBody>
            </p: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C96D565F-B42B-0DA5-130D-1716EC89D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81419" y="2335241"/>
                  <a:ext cx="0" cy="1090888"/>
                </a:xfrm>
                <a:prstGeom prst="straightConnector1">
                  <a:avLst/>
                </a:prstGeom>
                <a:ln w="19050">
                  <a:solidFill>
                    <a:srgbClr val="236D86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2A8F6C-FAEB-FC55-3CC5-3B27F0512E71}"/>
                  </a:ext>
                </a:extLst>
              </p:cNvPr>
              <p:cNvGrpSpPr/>
              <p:nvPr/>
            </p:nvGrpSpPr>
            <p:grpSpPr>
              <a:xfrm>
                <a:off x="3733413" y="2416578"/>
                <a:ext cx="1996680" cy="3068907"/>
                <a:chOff x="5815008" y="2335242"/>
                <a:chExt cx="2587272" cy="3155328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54B2F5F1-961C-EF35-7135-D6CD1D299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5815008" y="5007970"/>
                  <a:ext cx="800100" cy="482600"/>
                </a:xfrm>
                <a:custGeom>
                  <a:avLst/>
                  <a:gdLst>
                    <a:gd name="connsiteX0" fmla="*/ 0 w 800100"/>
                    <a:gd name="connsiteY0" fmla="*/ 0 h 482600"/>
                    <a:gd name="connsiteX1" fmla="*/ 800100 w 800100"/>
                    <a:gd name="connsiteY1" fmla="*/ 0 h 482600"/>
                    <a:gd name="connsiteX2" fmla="*/ 800100 w 800100"/>
                    <a:gd name="connsiteY2" fmla="*/ 482600 h 482600"/>
                    <a:gd name="connsiteX3" fmla="*/ 0 w 800100"/>
                    <a:gd name="connsiteY3" fmla="*/ 482600 h 48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0100" h="482600">
                      <a:moveTo>
                        <a:pt x="0" y="0"/>
                      </a:moveTo>
                      <a:lnTo>
                        <a:pt x="800100" y="0"/>
                      </a:lnTo>
                      <a:lnTo>
                        <a:pt x="800100" y="482600"/>
                      </a:lnTo>
                      <a:lnTo>
                        <a:pt x="0" y="482600"/>
                      </a:lnTo>
                      <a:close/>
                    </a:path>
                  </a:pathLst>
                </a:custGeom>
              </p:spPr>
            </p:pic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19F9CE9-E182-7AB0-20EA-B7A6686766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15008" y="5300881"/>
                  <a:ext cx="800100" cy="0"/>
                </a:xfrm>
                <a:prstGeom prst="line">
                  <a:avLst/>
                </a:prstGeom>
                <a:ln w="34925" cmpd="sng">
                  <a:solidFill>
                    <a:srgbClr val="236D8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2E27585-B6A9-BF2B-3D9A-BA67C7CA3938}"/>
                    </a:ext>
                  </a:extLst>
                </p:cNvPr>
                <p:cNvSpPr txBox="1"/>
                <p:nvPr/>
              </p:nvSpPr>
              <p:spPr>
                <a:xfrm>
                  <a:off x="6450005" y="4924450"/>
                  <a:ext cx="1952275" cy="49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700 </a:t>
                  </a:r>
                  <a:r>
                    <a:rPr lang="en-US" altLang="zh-CN" sz="2200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hPa</a:t>
                  </a:r>
                  <a:endParaRPr lang="en-US" sz="22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624DF57F-B558-EDE2-E4F7-75470EB40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15058" y="2335242"/>
                  <a:ext cx="0" cy="2918851"/>
                </a:xfrm>
                <a:prstGeom prst="straightConnector1">
                  <a:avLst/>
                </a:prstGeom>
                <a:ln w="19050">
                  <a:solidFill>
                    <a:srgbClr val="236D86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36" name="Group 14335">
                <a:extLst>
                  <a:ext uri="{FF2B5EF4-FFF2-40B4-BE49-F238E27FC236}">
                    <a16:creationId xmlns:a16="http://schemas.microsoft.com/office/drawing/2014/main" id="{54A9DD5A-A68D-ACA9-3930-67BE20B4A1E1}"/>
                  </a:ext>
                </a:extLst>
              </p:cNvPr>
              <p:cNvGrpSpPr/>
              <p:nvPr/>
            </p:nvGrpSpPr>
            <p:grpSpPr>
              <a:xfrm>
                <a:off x="4517141" y="2416579"/>
                <a:ext cx="1788339" cy="2099492"/>
                <a:chOff x="6830550" y="2335242"/>
                <a:chExt cx="2317306" cy="2158614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E070F951-94AF-5953-53E7-FF3CBECB7B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30550" y="3736442"/>
                  <a:ext cx="1251149" cy="757414"/>
                </a:xfrm>
                <a:prstGeom prst="rect">
                  <a:avLst/>
                </a:prstGeom>
              </p:spPr>
            </p:pic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5F388CD-BF10-86F3-2873-043B0DB8F934}"/>
                    </a:ext>
                  </a:extLst>
                </p:cNvPr>
                <p:cNvCxnSpPr>
                  <a:cxnSpLocks/>
                  <a:stCxn id="27" idx="1"/>
                  <a:endCxn id="27" idx="3"/>
                </p:cNvCxnSpPr>
                <p:nvPr/>
              </p:nvCxnSpPr>
              <p:spPr>
                <a:xfrm>
                  <a:off x="6830550" y="4115149"/>
                  <a:ext cx="1251149" cy="0"/>
                </a:xfrm>
                <a:prstGeom prst="line">
                  <a:avLst/>
                </a:prstGeom>
                <a:ln w="34925" cmpd="sng">
                  <a:solidFill>
                    <a:srgbClr val="236D8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BB3383A-9DD2-3191-5B18-88C8C846A761}"/>
                    </a:ext>
                  </a:extLst>
                </p:cNvPr>
                <p:cNvSpPr txBox="1"/>
                <p:nvPr/>
              </p:nvSpPr>
              <p:spPr>
                <a:xfrm>
                  <a:off x="7492806" y="3685087"/>
                  <a:ext cx="1655050" cy="49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450 </a:t>
                  </a:r>
                  <a:r>
                    <a:rPr lang="en-US" altLang="zh-CN" sz="2200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hPa</a:t>
                  </a:r>
                  <a:endParaRPr lang="en-US" sz="22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395656EE-4143-3E08-069F-01E19ACAB8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56125" y="2335242"/>
                  <a:ext cx="0" cy="1779907"/>
                </a:xfrm>
                <a:prstGeom prst="straightConnector1">
                  <a:avLst/>
                </a:prstGeom>
                <a:ln w="19050">
                  <a:solidFill>
                    <a:srgbClr val="236D86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F64D903-E0B7-4513-5D45-EB734B451703}"/>
                  </a:ext>
                </a:extLst>
              </p:cNvPr>
              <p:cNvSpPr txBox="1"/>
              <p:nvPr/>
            </p:nvSpPr>
            <p:spPr>
              <a:xfrm>
                <a:off x="1604177" y="1491354"/>
                <a:ext cx="425846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/>
                  <a:t>Measured above-cloud NO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 vertical column densities (VCD)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4F44D4-4478-E082-14C7-B8DFA02C2204}"/>
                </a:ext>
              </a:extLst>
            </p:cNvPr>
            <p:cNvGrpSpPr/>
            <p:nvPr/>
          </p:nvGrpSpPr>
          <p:grpSpPr>
            <a:xfrm>
              <a:off x="6097327" y="2050113"/>
              <a:ext cx="5162858" cy="4452129"/>
              <a:chOff x="6097327" y="2050113"/>
              <a:chExt cx="5162858" cy="4452129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455B6CC-1905-494B-0115-92B43A269075}"/>
                  </a:ext>
                </a:extLst>
              </p:cNvPr>
              <p:cNvSpPr txBox="1"/>
              <p:nvPr/>
            </p:nvSpPr>
            <p:spPr>
              <a:xfrm>
                <a:off x="6853225" y="2050113"/>
                <a:ext cx="365106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/>
                  <a:t>Regression between </a:t>
                </a:r>
              </a:p>
              <a:p>
                <a:pPr algn="ctr"/>
                <a:r>
                  <a:rPr lang="en-US" sz="2200" dirty="0"/>
                  <a:t>cloud pressure and NO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 VCD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F71A8EC3-0B3F-1DB1-4095-AB269BFDD1F3}"/>
                      </a:ext>
                    </a:extLst>
                  </p:cNvPr>
                  <p:cNvSpPr txBox="1"/>
                  <p:nvPr/>
                </p:nvSpPr>
                <p:spPr>
                  <a:xfrm>
                    <a:off x="6097327" y="2899041"/>
                    <a:ext cx="5162858" cy="65941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𝐅𝐓</m:t>
                              </m:r>
                              <m:r>
                                <a:rPr lang="en-US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𝐍𝐎</m:t>
                              </m:r>
                            </m:e>
                            <m:sub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𝐕𝐨𝐥𝐮𝐦𝐞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𝐌𝐢𝐱𝐢𝐧𝐠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𝐑𝐚𝐭𝐢𝐨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𝐕𝐌𝐑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𝑽𝑪𝑫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F71A8EC3-0B3F-1DB1-4095-AB269BFDD1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7327" y="2899041"/>
                    <a:ext cx="5162858" cy="65941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2E41B30-5431-B3F2-F068-FAE517D53B7A}"/>
                  </a:ext>
                </a:extLst>
              </p:cNvPr>
              <p:cNvGrpSpPr/>
              <p:nvPr/>
            </p:nvGrpSpPr>
            <p:grpSpPr>
              <a:xfrm>
                <a:off x="6842808" y="3584210"/>
                <a:ext cx="3618375" cy="2918032"/>
                <a:chOff x="6673425" y="3010690"/>
                <a:chExt cx="4149959" cy="3346724"/>
              </a:xfrm>
            </p:grpSpPr>
            <p:grpSp>
              <p:nvGrpSpPr>
                <p:cNvPr id="14347" name="Group 14346">
                  <a:extLst>
                    <a:ext uri="{FF2B5EF4-FFF2-40B4-BE49-F238E27FC236}">
                      <a16:creationId xmlns:a16="http://schemas.microsoft.com/office/drawing/2014/main" id="{FDDC14E8-29D2-818D-6658-5AF568B9F927}"/>
                    </a:ext>
                  </a:extLst>
                </p:cNvPr>
                <p:cNvGrpSpPr/>
                <p:nvPr/>
              </p:nvGrpSpPr>
              <p:grpSpPr>
                <a:xfrm>
                  <a:off x="6673425" y="3010690"/>
                  <a:ext cx="3726358" cy="3346724"/>
                  <a:chOff x="8226505" y="2596559"/>
                  <a:chExt cx="3726358" cy="3346724"/>
                </a:xfrm>
              </p:grpSpPr>
              <p:cxnSp>
                <p:nvCxnSpPr>
                  <p:cNvPr id="14343" name="Straight Connector 14342">
                    <a:extLst>
                      <a:ext uri="{FF2B5EF4-FFF2-40B4-BE49-F238E27FC236}">
                        <a16:creationId xmlns:a16="http://schemas.microsoft.com/office/drawing/2014/main" id="{BE2882C4-B9D1-05D2-F161-92B4B5BE756F}"/>
                      </a:ext>
                    </a:extLst>
                  </p:cNvPr>
                  <p:cNvCxnSpPr/>
                  <p:nvPr/>
                </p:nvCxnSpPr>
                <p:spPr>
                  <a:xfrm>
                    <a:off x="8831179" y="2827191"/>
                    <a:ext cx="0" cy="2616661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E215F0A0-7371-44F9-EF6D-CA25B9D86F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831179" y="5443852"/>
                    <a:ext cx="3121684" cy="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1BA38B30-A883-1DEF-6CE1-250016482AB8}"/>
                      </a:ext>
                    </a:extLst>
                  </p:cNvPr>
                  <p:cNvSpPr txBox="1"/>
                  <p:nvPr/>
                </p:nvSpPr>
                <p:spPr>
                  <a:xfrm>
                    <a:off x="9020421" y="5543173"/>
                    <a:ext cx="2743200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Cloud pressure (OCP) </a:t>
                    </a: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82D9F487-AB5C-27DE-8AA0-9B4891CAC63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991342" y="3831722"/>
                    <a:ext cx="2929218" cy="45889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Above-cloud NO</a:t>
                    </a:r>
                    <a:r>
                      <a:rPr lang="en-US" sz="2000" baseline="-250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2</a:t>
                    </a:r>
                    <a:r>
                      <a: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VCD</a:t>
                    </a:r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0A73797-674A-7B14-4A1E-E1127FCD2F21}"/>
                    </a:ext>
                  </a:extLst>
                </p:cNvPr>
                <p:cNvGrpSpPr/>
                <p:nvPr/>
              </p:nvGrpSpPr>
              <p:grpSpPr>
                <a:xfrm>
                  <a:off x="7758175" y="3856009"/>
                  <a:ext cx="3065209" cy="1621171"/>
                  <a:chOff x="7439434" y="3143832"/>
                  <a:chExt cx="3065209" cy="1621171"/>
                </a:xfrm>
              </p:grpSpPr>
              <p:cxnSp>
                <p:nvCxnSpPr>
                  <p:cNvPr id="14367" name="Straight Connector 14366">
                    <a:extLst>
                      <a:ext uri="{FF2B5EF4-FFF2-40B4-BE49-F238E27FC236}">
                        <a16:creationId xmlns:a16="http://schemas.microsoft.com/office/drawing/2014/main" id="{15DCDF88-1E91-39D0-14DD-510C7C8B0D7F}"/>
                      </a:ext>
                    </a:extLst>
                  </p:cNvPr>
                  <p:cNvCxnSpPr>
                    <a:cxnSpLocks/>
                    <a:stCxn id="82" idx="4"/>
                  </p:cNvCxnSpPr>
                  <p:nvPr/>
                </p:nvCxnSpPr>
                <p:spPr>
                  <a:xfrm>
                    <a:off x="9528923" y="3336338"/>
                    <a:ext cx="0" cy="1021598"/>
                  </a:xfrm>
                  <a:prstGeom prst="line">
                    <a:avLst/>
                  </a:prstGeom>
                  <a:ln w="12700">
                    <a:solidFill>
                      <a:schemeClr val="accent6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E736C363-089E-4A89-4D7D-9C53CDCE1115}"/>
                      </a:ext>
                    </a:extLst>
                  </p:cNvPr>
                  <p:cNvCxnSpPr>
                    <a:cxnSpLocks/>
                    <a:stCxn id="14348" idx="6"/>
                  </p:cNvCxnSpPr>
                  <p:nvPr/>
                </p:nvCxnSpPr>
                <p:spPr>
                  <a:xfrm>
                    <a:off x="7631940" y="4357936"/>
                    <a:ext cx="1896983" cy="0"/>
                  </a:xfrm>
                  <a:prstGeom prst="line">
                    <a:avLst/>
                  </a:prstGeom>
                  <a:ln w="12700">
                    <a:solidFill>
                      <a:schemeClr val="accent6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41358605-2E28-4D4B-61B9-FB175F1CDD6E}"/>
                      </a:ext>
                    </a:extLst>
                  </p:cNvPr>
                  <p:cNvGrpSpPr/>
                  <p:nvPr/>
                </p:nvGrpSpPr>
                <p:grpSpPr>
                  <a:xfrm>
                    <a:off x="7439434" y="3143832"/>
                    <a:ext cx="3065209" cy="1621171"/>
                    <a:chOff x="7439434" y="3143832"/>
                    <a:chExt cx="3065209" cy="1621171"/>
                  </a:xfrm>
                </p:grpSpPr>
                <p:grpSp>
                  <p:nvGrpSpPr>
                    <p:cNvPr id="14358" name="Group 14357">
                      <a:extLst>
                        <a:ext uri="{FF2B5EF4-FFF2-40B4-BE49-F238E27FC236}">
                          <a16:creationId xmlns:a16="http://schemas.microsoft.com/office/drawing/2014/main" id="{FA3867EB-7F2A-46F9-EDFC-69F4154DAC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39434" y="3143832"/>
                      <a:ext cx="2185742" cy="1310357"/>
                      <a:chOff x="9408695" y="3526338"/>
                      <a:chExt cx="2185742" cy="1310357"/>
                    </a:xfrm>
                  </p:grpSpPr>
                  <p:cxnSp>
                    <p:nvCxnSpPr>
                      <p:cNvPr id="83" name="Straight Connector 82">
                        <a:extLst>
                          <a:ext uri="{FF2B5EF4-FFF2-40B4-BE49-F238E27FC236}">
                            <a16:creationId xmlns:a16="http://schemas.microsoft.com/office/drawing/2014/main" id="{4FC744DE-BF03-407C-1181-1F5CCD05FC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9492983" y="3607835"/>
                        <a:ext cx="2025680" cy="1139624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348" name="Oval 14347">
                        <a:extLst>
                          <a:ext uri="{FF2B5EF4-FFF2-40B4-BE49-F238E27FC236}">
                            <a16:creationId xmlns:a16="http://schemas.microsoft.com/office/drawing/2014/main" id="{AB697E80-7C33-5134-E78A-20ED4A7D67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08695" y="4644189"/>
                        <a:ext cx="192506" cy="192506"/>
                      </a:xfrm>
                      <a:prstGeom prst="ellipse">
                        <a:avLst/>
                      </a:prstGeom>
                      <a:solidFill>
                        <a:srgbClr val="95B7C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" name="Oval 80">
                        <a:extLst>
                          <a:ext uri="{FF2B5EF4-FFF2-40B4-BE49-F238E27FC236}">
                            <a16:creationId xmlns:a16="http://schemas.microsoft.com/office/drawing/2014/main" id="{3108FFE2-7F70-994B-BC88-1A3361CC67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68857" y="4218070"/>
                        <a:ext cx="192506" cy="192506"/>
                      </a:xfrm>
                      <a:prstGeom prst="ellipse">
                        <a:avLst/>
                      </a:prstGeom>
                      <a:solidFill>
                        <a:srgbClr val="95B7C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" name="Oval 81">
                        <a:extLst>
                          <a:ext uri="{FF2B5EF4-FFF2-40B4-BE49-F238E27FC236}">
                            <a16:creationId xmlns:a16="http://schemas.microsoft.com/office/drawing/2014/main" id="{89027279-24DB-8DAB-E6DA-705D043150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1931" y="3526338"/>
                        <a:ext cx="192506" cy="192506"/>
                      </a:xfrm>
                      <a:prstGeom prst="ellipse">
                        <a:avLst/>
                      </a:prstGeom>
                      <a:solidFill>
                        <a:srgbClr val="95B7C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3" name="TextBox 112">
                          <a:extLst>
                            <a:ext uri="{FF2B5EF4-FFF2-40B4-BE49-F238E27FC236}">
                              <a16:creationId xmlns:a16="http://schemas.microsoft.com/office/drawing/2014/main" id="{D185F294-0533-C18C-48B2-A6E24BA8A3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625176" y="3676218"/>
                          <a:ext cx="87946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𝑉𝐶𝐷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13" name="TextBox 112">
                          <a:extLst>
                            <a:ext uri="{FF2B5EF4-FFF2-40B4-BE49-F238E27FC236}">
                              <a16:creationId xmlns:a16="http://schemas.microsoft.com/office/drawing/2014/main" id="{D185F294-0533-C18C-48B2-A6E24BA8A38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625176" y="3676218"/>
                          <a:ext cx="879467" cy="369332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b="-38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4" name="TextBox 113">
                          <a:extLst>
                            <a:ext uri="{FF2B5EF4-FFF2-40B4-BE49-F238E27FC236}">
                              <a16:creationId xmlns:a16="http://schemas.microsoft.com/office/drawing/2014/main" id="{EBDCF25E-6314-0C2C-4D38-79C42384904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140698" y="4395671"/>
                          <a:ext cx="87946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14" name="TextBox 113">
                          <a:extLst>
                            <a:ext uri="{FF2B5EF4-FFF2-40B4-BE49-F238E27FC236}">
                              <a16:creationId xmlns:a16="http://schemas.microsoft.com/office/drawing/2014/main" id="{EBDCF25E-6314-0C2C-4D38-79C42384904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140698" y="4395671"/>
                          <a:ext cx="879467" cy="369332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b="-2692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</p:grpSp>
      <p:sp>
        <p:nvSpPr>
          <p:cNvPr id="45" name="矩形 5">
            <a:extLst>
              <a:ext uri="{FF2B5EF4-FFF2-40B4-BE49-F238E27FC236}">
                <a16:creationId xmlns:a16="http://schemas.microsoft.com/office/drawing/2014/main" id="{5D320B7A-18BB-BB88-60F2-95FB6122B596}"/>
              </a:ext>
            </a:extLst>
          </p:cNvPr>
          <p:cNvSpPr/>
          <p:nvPr/>
        </p:nvSpPr>
        <p:spPr>
          <a:xfrm>
            <a:off x="0" y="0"/>
            <a:ext cx="12192000" cy="1143738"/>
          </a:xfrm>
          <a:prstGeom prst="rect">
            <a:avLst/>
          </a:prstGeom>
          <a:solidFill>
            <a:srgbClr val="23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Cloud-slicing technique</a:t>
            </a:r>
            <a:r>
              <a:rPr lang="en-US" sz="2800" b="1" dirty="0">
                <a:solidFill>
                  <a:srgbClr val="1F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deriving FT NO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satellite observations under cloudy conditions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FF8A11-A338-0C18-8BB1-6E958DB22BC0}"/>
              </a:ext>
            </a:extLst>
          </p:cNvPr>
          <p:cNvSpPr txBox="1"/>
          <p:nvPr/>
        </p:nvSpPr>
        <p:spPr>
          <a:xfrm>
            <a:off x="1032144" y="1399330"/>
            <a:ext cx="981365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LEO products have poor spatial resolution and high uncertainties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8515FD-C316-1724-A17B-17BC5F304CC0}"/>
              </a:ext>
            </a:extLst>
          </p:cNvPr>
          <p:cNvSpPr txBox="1"/>
          <p:nvPr/>
        </p:nvSpPr>
        <p:spPr>
          <a:xfrm>
            <a:off x="1032144" y="1973051"/>
            <a:ext cx="9813642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With</a:t>
            </a:r>
            <a:r>
              <a:rPr lang="zh-CN" alt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higher spatial and temporal resolution,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TEMPO can better define fully cloudy scenes and offer greater data density</a:t>
            </a:r>
          </a:p>
        </p:txBody>
      </p:sp>
    </p:spTree>
    <p:extLst>
      <p:ext uri="{BB962C8B-B14F-4D97-AF65-F5344CB8AC3E}">
        <p14:creationId xmlns:p14="http://schemas.microsoft.com/office/powerpoint/2010/main" val="2264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FDACC-553D-DA17-5652-B775A1BA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59934" cy="365125"/>
          </a:xfrm>
        </p:spPr>
        <p:txBody>
          <a:bodyPr/>
          <a:lstStyle/>
          <a:p>
            <a:fld id="{995A43E4-12A5-DB4A-8AAE-FE0BA7F5096A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3F5AE9C0-DC58-F8AB-ED86-4F463D80036B}"/>
              </a:ext>
            </a:extLst>
          </p:cNvPr>
          <p:cNvSpPr/>
          <p:nvPr/>
        </p:nvSpPr>
        <p:spPr>
          <a:xfrm>
            <a:off x="0" y="0"/>
            <a:ext cx="12192000" cy="737548"/>
          </a:xfrm>
          <a:prstGeom prst="rect">
            <a:avLst/>
          </a:prstGeom>
          <a:solidFill>
            <a:srgbClr val="23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cloud-sliced observation of FT NO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(700-300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290750-DDB3-48D1-C323-61FEA02279E2}"/>
              </a:ext>
            </a:extLst>
          </p:cNvPr>
          <p:cNvGrpSpPr/>
          <p:nvPr/>
        </p:nvGrpSpPr>
        <p:grpSpPr>
          <a:xfrm>
            <a:off x="15476" y="987454"/>
            <a:ext cx="4432460" cy="5756245"/>
            <a:chOff x="320276" y="876300"/>
            <a:chExt cx="4586508" cy="59563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64F12D-719A-2D8F-5477-A5DC8F2C5F5C}"/>
                </a:ext>
              </a:extLst>
            </p:cNvPr>
            <p:cNvGrpSpPr/>
            <p:nvPr/>
          </p:nvGrpSpPr>
          <p:grpSpPr>
            <a:xfrm>
              <a:off x="320276" y="876300"/>
              <a:ext cx="4586508" cy="5956300"/>
              <a:chOff x="320276" y="876300"/>
              <a:chExt cx="4586508" cy="59563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E9F8E3-FDF6-44C4-8D91-C385AFAA7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6322" y="965200"/>
                <a:ext cx="4350462" cy="58674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C0B4AA-BD89-0AC6-AD12-580F230643C4}"/>
                  </a:ext>
                </a:extLst>
              </p:cNvPr>
              <p:cNvSpPr txBox="1"/>
              <p:nvPr/>
            </p:nvSpPr>
            <p:spPr>
              <a:xfrm>
                <a:off x="2527300" y="876300"/>
                <a:ext cx="9573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TEMPO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1A6CE-6D2E-B8DF-D0AA-5CFCEDA43036}"/>
                  </a:ext>
                </a:extLst>
              </p:cNvPr>
              <p:cNvSpPr txBox="1"/>
              <p:nvPr/>
            </p:nvSpPr>
            <p:spPr>
              <a:xfrm>
                <a:off x="437072" y="1892300"/>
                <a:ext cx="53937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DJF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DDFF3A-A0D3-E547-FBF3-08382DED5112}"/>
                  </a:ext>
                </a:extLst>
              </p:cNvPr>
              <p:cNvSpPr txBox="1"/>
              <p:nvPr/>
            </p:nvSpPr>
            <p:spPr>
              <a:xfrm>
                <a:off x="320276" y="3447162"/>
                <a:ext cx="77296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DADB19-535C-B79E-503E-AD4DDDAC0566}"/>
                  </a:ext>
                </a:extLst>
              </p:cNvPr>
              <p:cNvSpPr txBox="1"/>
              <p:nvPr/>
            </p:nvSpPr>
            <p:spPr>
              <a:xfrm>
                <a:off x="532674" y="4939826"/>
                <a:ext cx="34817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JJ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2593FB-8C7C-80CF-5E10-0916273B4112}"/>
                </a:ext>
              </a:extLst>
            </p:cNvPr>
            <p:cNvSpPr txBox="1"/>
            <p:nvPr/>
          </p:nvSpPr>
          <p:spPr>
            <a:xfrm>
              <a:off x="2360362" y="6393052"/>
              <a:ext cx="12911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</a:t>
              </a:r>
              <a:r>
                <a:rPr lang="en-US" sz="2000" baseline="-25000" dirty="0"/>
                <a:t>2</a:t>
              </a:r>
              <a:r>
                <a:rPr lang="en-US" sz="2000" dirty="0"/>
                <a:t> (ppt)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F9D227-A3E8-1372-9B02-5164456725A7}"/>
              </a:ext>
            </a:extLst>
          </p:cNvPr>
          <p:cNvGrpSpPr/>
          <p:nvPr/>
        </p:nvGrpSpPr>
        <p:grpSpPr>
          <a:xfrm>
            <a:off x="4442752" y="987454"/>
            <a:ext cx="3637310" cy="5756245"/>
            <a:chOff x="4899951" y="876300"/>
            <a:chExt cx="3763723" cy="59563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350902-562B-353E-E53F-C9D99C00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9951" y="965200"/>
              <a:ext cx="3763723" cy="5867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989DF4-EB17-4C98-55BE-5C791C10F9B8}"/>
                </a:ext>
              </a:extLst>
            </p:cNvPr>
            <p:cNvSpPr txBox="1"/>
            <p:nvPr/>
          </p:nvSpPr>
          <p:spPr>
            <a:xfrm>
              <a:off x="5756723" y="876300"/>
              <a:ext cx="20501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Sampled GEOS-CF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D6B4A7-6E18-9933-3EA1-E160F1DA0B5F}"/>
                </a:ext>
              </a:extLst>
            </p:cNvPr>
            <p:cNvSpPr txBox="1"/>
            <p:nvPr/>
          </p:nvSpPr>
          <p:spPr>
            <a:xfrm>
              <a:off x="6146209" y="6393052"/>
              <a:ext cx="12911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</a:t>
              </a:r>
              <a:r>
                <a:rPr lang="en-US" sz="2000" baseline="-25000" dirty="0"/>
                <a:t>2</a:t>
              </a:r>
              <a:r>
                <a:rPr lang="en-US" sz="2000" dirty="0"/>
                <a:t> (ppt)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E16CE0A-2A98-9A9E-D2C6-F80A226CEAC8}"/>
              </a:ext>
            </a:extLst>
          </p:cNvPr>
          <p:cNvSpPr txBox="1"/>
          <p:nvPr/>
        </p:nvSpPr>
        <p:spPr>
          <a:xfrm>
            <a:off x="8231905" y="1039255"/>
            <a:ext cx="3846003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Seasonal mean product at 2° x 2.5°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C9CB90-C005-C4AD-A1DB-4DCD4E51CB3F}"/>
              </a:ext>
            </a:extLst>
          </p:cNvPr>
          <p:cNvSpPr txBox="1"/>
          <p:nvPr/>
        </p:nvSpPr>
        <p:spPr>
          <a:xfrm>
            <a:off x="1558483" y="1439365"/>
            <a:ext cx="210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Uncertainty: 40-50%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761D4D-C939-3FB6-BCD5-7D56A3107BDF}"/>
              </a:ext>
            </a:extLst>
          </p:cNvPr>
          <p:cNvSpPr txBox="1"/>
          <p:nvPr/>
        </p:nvSpPr>
        <p:spPr>
          <a:xfrm>
            <a:off x="8241077" y="1825664"/>
            <a:ext cx="38643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TEMPO NO</a:t>
            </a:r>
            <a:r>
              <a:rPr lang="en-US" sz="2000" b="1" baseline="-25000" dirty="0"/>
              <a:t>2</a:t>
            </a:r>
            <a:r>
              <a:rPr lang="en-US" sz="2000" b="1" dirty="0"/>
              <a:t> and cloud product: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Dec 2023-Feb 2024, v1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Feb-May 2024, v2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May-Jul 2024, v3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Use cloud radiance fraction&gt;0.9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dirty="0"/>
              <a:t>GEOS-CF model: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Online GEOS-Chem in GEOS system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Provides NO</a:t>
            </a:r>
            <a:r>
              <a:rPr lang="en-US" sz="2000" baseline="-25000" dirty="0"/>
              <a:t>2</a:t>
            </a:r>
            <a:r>
              <a:rPr lang="en-US" sz="2000" dirty="0"/>
              <a:t> vertical shape factors for TEMPO retrieval</a:t>
            </a:r>
          </a:p>
        </p:txBody>
      </p:sp>
    </p:spTree>
    <p:extLst>
      <p:ext uri="{BB962C8B-B14F-4D97-AF65-F5344CB8AC3E}">
        <p14:creationId xmlns:p14="http://schemas.microsoft.com/office/powerpoint/2010/main" val="95996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FDACC-553D-DA17-5652-B775A1BA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3F5AE9C0-DC58-F8AB-ED86-4F463D80036B}"/>
              </a:ext>
            </a:extLst>
          </p:cNvPr>
          <p:cNvSpPr/>
          <p:nvPr/>
        </p:nvSpPr>
        <p:spPr>
          <a:xfrm>
            <a:off x="0" y="0"/>
            <a:ext cx="12192000" cy="737548"/>
          </a:xfrm>
          <a:prstGeom prst="rect">
            <a:avLst/>
          </a:prstGeom>
          <a:solidFill>
            <a:srgbClr val="23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cloud-sliced observation of FT NO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(700-300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290750-DDB3-48D1-C323-61FEA02279E2}"/>
              </a:ext>
            </a:extLst>
          </p:cNvPr>
          <p:cNvGrpSpPr/>
          <p:nvPr/>
        </p:nvGrpSpPr>
        <p:grpSpPr>
          <a:xfrm>
            <a:off x="15476" y="987454"/>
            <a:ext cx="4432460" cy="5756245"/>
            <a:chOff x="320276" y="876300"/>
            <a:chExt cx="4586508" cy="59563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64F12D-719A-2D8F-5477-A5DC8F2C5F5C}"/>
                </a:ext>
              </a:extLst>
            </p:cNvPr>
            <p:cNvGrpSpPr/>
            <p:nvPr/>
          </p:nvGrpSpPr>
          <p:grpSpPr>
            <a:xfrm>
              <a:off x="320276" y="876300"/>
              <a:ext cx="4586508" cy="5956300"/>
              <a:chOff x="320276" y="876300"/>
              <a:chExt cx="4586508" cy="59563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E9F8E3-FDF6-44C4-8D91-C385AFAA7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6322" y="965200"/>
                <a:ext cx="4350462" cy="58674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C0B4AA-BD89-0AC6-AD12-580F230643C4}"/>
                  </a:ext>
                </a:extLst>
              </p:cNvPr>
              <p:cNvSpPr txBox="1"/>
              <p:nvPr/>
            </p:nvSpPr>
            <p:spPr>
              <a:xfrm>
                <a:off x="2527300" y="876300"/>
                <a:ext cx="9573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TEMPO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1A6CE-6D2E-B8DF-D0AA-5CFCEDA43036}"/>
                  </a:ext>
                </a:extLst>
              </p:cNvPr>
              <p:cNvSpPr txBox="1"/>
              <p:nvPr/>
            </p:nvSpPr>
            <p:spPr>
              <a:xfrm>
                <a:off x="437072" y="1892300"/>
                <a:ext cx="53937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DJF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DDFF3A-A0D3-E547-FBF3-08382DED5112}"/>
                  </a:ext>
                </a:extLst>
              </p:cNvPr>
              <p:cNvSpPr txBox="1"/>
              <p:nvPr/>
            </p:nvSpPr>
            <p:spPr>
              <a:xfrm>
                <a:off x="320276" y="3447162"/>
                <a:ext cx="77296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DADB19-535C-B79E-503E-AD4DDDAC0566}"/>
                  </a:ext>
                </a:extLst>
              </p:cNvPr>
              <p:cNvSpPr txBox="1"/>
              <p:nvPr/>
            </p:nvSpPr>
            <p:spPr>
              <a:xfrm>
                <a:off x="532674" y="4939826"/>
                <a:ext cx="34817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JJ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2593FB-8C7C-80CF-5E10-0916273B4112}"/>
                </a:ext>
              </a:extLst>
            </p:cNvPr>
            <p:cNvSpPr txBox="1"/>
            <p:nvPr/>
          </p:nvSpPr>
          <p:spPr>
            <a:xfrm>
              <a:off x="2360362" y="6393052"/>
              <a:ext cx="12911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</a:t>
              </a:r>
              <a:r>
                <a:rPr lang="en-US" sz="2000" baseline="-25000" dirty="0"/>
                <a:t>2</a:t>
              </a:r>
              <a:r>
                <a:rPr lang="en-US" sz="2000" dirty="0"/>
                <a:t> (ppt)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F9D227-A3E8-1372-9B02-5164456725A7}"/>
              </a:ext>
            </a:extLst>
          </p:cNvPr>
          <p:cNvGrpSpPr/>
          <p:nvPr/>
        </p:nvGrpSpPr>
        <p:grpSpPr>
          <a:xfrm>
            <a:off x="4442752" y="987454"/>
            <a:ext cx="3637310" cy="5756245"/>
            <a:chOff x="4899951" y="876300"/>
            <a:chExt cx="3763723" cy="59563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350902-562B-353E-E53F-C9D99C00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9951" y="965200"/>
              <a:ext cx="3763723" cy="5867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989DF4-EB17-4C98-55BE-5C791C10F9B8}"/>
                </a:ext>
              </a:extLst>
            </p:cNvPr>
            <p:cNvSpPr txBox="1"/>
            <p:nvPr/>
          </p:nvSpPr>
          <p:spPr>
            <a:xfrm>
              <a:off x="5756723" y="876300"/>
              <a:ext cx="20501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Sampled GEOS-CF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D6B4A7-6E18-9933-3EA1-E160F1DA0B5F}"/>
                </a:ext>
              </a:extLst>
            </p:cNvPr>
            <p:cNvSpPr txBox="1"/>
            <p:nvPr/>
          </p:nvSpPr>
          <p:spPr>
            <a:xfrm>
              <a:off x="6146209" y="6393052"/>
              <a:ext cx="12911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</a:t>
              </a:r>
              <a:r>
                <a:rPr lang="en-US" sz="2000" baseline="-25000" dirty="0"/>
                <a:t>2</a:t>
              </a:r>
              <a:r>
                <a:rPr lang="en-US" sz="2000" dirty="0"/>
                <a:t> (ppt)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8874DA7-1692-4C3E-98BD-47B677D748DE}"/>
              </a:ext>
            </a:extLst>
          </p:cNvPr>
          <p:cNvSpPr txBox="1"/>
          <p:nvPr/>
        </p:nvSpPr>
        <p:spPr>
          <a:xfrm>
            <a:off x="8297830" y="1208584"/>
            <a:ext cx="36373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Observations and model are encouragingly consistent: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Comparable magnitude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Seasonal variation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Spatial distribution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0758E9-F3AB-00EB-B575-746946BEEEA2}"/>
              </a:ext>
            </a:extLst>
          </p:cNvPr>
          <p:cNvSpPr txBox="1"/>
          <p:nvPr/>
        </p:nvSpPr>
        <p:spPr>
          <a:xfrm>
            <a:off x="8297830" y="3158517"/>
            <a:ext cx="36373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Some important discrepancies: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000" dirty="0"/>
              <a:t>TEMPO does not detect GEOS-CF hotspots in winter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000" dirty="0"/>
              <a:t>TEMPO &gt; GEOS-CF offshore of east coast in spring-summer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000" dirty="0"/>
              <a:t>TEMPO &lt; GEOS-CF over land in summer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(2) and (3) suggest model error in parameterizing lightning NO</a:t>
            </a:r>
            <a:r>
              <a:rPr lang="en-US" sz="2000" baseline="-25000" dirty="0"/>
              <a:t>x</a:t>
            </a:r>
            <a:r>
              <a:rPr lang="en-US" sz="2000" dirty="0"/>
              <a:t> emissions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C9CB90-C005-C4AD-A1DB-4DCD4E51CB3F}"/>
              </a:ext>
            </a:extLst>
          </p:cNvPr>
          <p:cNvSpPr txBox="1"/>
          <p:nvPr/>
        </p:nvSpPr>
        <p:spPr>
          <a:xfrm>
            <a:off x="1558483" y="1439365"/>
            <a:ext cx="210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Uncertainty: 40-50%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B7EDF3-8776-E9BE-7BF6-132BE19E4115}"/>
              </a:ext>
            </a:extLst>
          </p:cNvPr>
          <p:cNvGrpSpPr/>
          <p:nvPr/>
        </p:nvGrpSpPr>
        <p:grpSpPr>
          <a:xfrm>
            <a:off x="2231219" y="3352695"/>
            <a:ext cx="932358" cy="2110682"/>
            <a:chOff x="2231219" y="3352695"/>
            <a:chExt cx="932358" cy="211068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2EB604-BDFD-0A8E-CA11-3172CBDDB4A2}"/>
                </a:ext>
              </a:extLst>
            </p:cNvPr>
            <p:cNvSpPr/>
            <p:nvPr/>
          </p:nvSpPr>
          <p:spPr>
            <a:xfrm>
              <a:off x="2238417" y="4820511"/>
              <a:ext cx="925160" cy="642866"/>
            </a:xfrm>
            <a:prstGeom prst="ellipse">
              <a:avLst/>
            </a:prstGeom>
            <a:noFill/>
            <a:ln w="38100">
              <a:solidFill>
                <a:srgbClr val="236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FA037AF-1BEF-28CD-AE64-958439106B17}"/>
                </a:ext>
              </a:extLst>
            </p:cNvPr>
            <p:cNvSpPr/>
            <p:nvPr/>
          </p:nvSpPr>
          <p:spPr>
            <a:xfrm>
              <a:off x="2231219" y="3352695"/>
              <a:ext cx="925160" cy="642866"/>
            </a:xfrm>
            <a:prstGeom prst="ellipse">
              <a:avLst/>
            </a:prstGeom>
            <a:noFill/>
            <a:ln w="38100">
              <a:solidFill>
                <a:srgbClr val="236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BD329E-9F25-5201-1702-08B7C371FEAC}"/>
              </a:ext>
            </a:extLst>
          </p:cNvPr>
          <p:cNvGrpSpPr/>
          <p:nvPr/>
        </p:nvGrpSpPr>
        <p:grpSpPr>
          <a:xfrm>
            <a:off x="2811947" y="3554855"/>
            <a:ext cx="1485786" cy="2110682"/>
            <a:chOff x="2811947" y="3554855"/>
            <a:chExt cx="1485786" cy="211068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F81A8E-5FE7-7CFA-5552-3FFC14195846}"/>
                </a:ext>
              </a:extLst>
            </p:cNvPr>
            <p:cNvSpPr/>
            <p:nvPr/>
          </p:nvSpPr>
          <p:spPr>
            <a:xfrm rot="19687531">
              <a:off x="2811947" y="5022671"/>
              <a:ext cx="1480284" cy="6428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06F960-DA0B-1D66-09FE-071FAFB42FF9}"/>
                </a:ext>
              </a:extLst>
            </p:cNvPr>
            <p:cNvSpPr/>
            <p:nvPr/>
          </p:nvSpPr>
          <p:spPr>
            <a:xfrm rot="19687531">
              <a:off x="2817449" y="3554855"/>
              <a:ext cx="1480284" cy="6428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59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96ABC-D366-4993-1499-F9D63DBD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6</a:t>
            </a:fld>
            <a:endParaRPr lang="en-US"/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CE308FEB-7C4A-4517-1E41-3EC107A262D0}"/>
              </a:ext>
            </a:extLst>
          </p:cNvPr>
          <p:cNvSpPr/>
          <p:nvPr/>
        </p:nvSpPr>
        <p:spPr>
          <a:xfrm>
            <a:off x="0" y="0"/>
            <a:ext cx="12192000" cy="1143738"/>
          </a:xfrm>
          <a:prstGeom prst="rect">
            <a:avLst/>
          </a:prstGeom>
          <a:solidFill>
            <a:srgbClr val="23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TEMPO FT NO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oceans linked to lightning activity,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captured by GEOS-CF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9581D7-D548-644B-0506-8647104738E6}"/>
              </a:ext>
            </a:extLst>
          </p:cNvPr>
          <p:cNvSpPr txBox="1"/>
          <p:nvPr/>
        </p:nvSpPr>
        <p:spPr>
          <a:xfrm>
            <a:off x="683626" y="5934315"/>
            <a:ext cx="1106507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Model underestimates the lightning flashes over the Gulf of Mexico and the western Atlantic.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Lightning NO</a:t>
            </a:r>
            <a:r>
              <a:rPr lang="en-US" sz="2000" baseline="-25000" dirty="0"/>
              <a:t>x</a:t>
            </a:r>
            <a:r>
              <a:rPr lang="en-US" sz="2000" dirty="0"/>
              <a:t> production rate is likely set too high north of 35°N in the model, leading to a high bias.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0C436C-B05F-F9FF-042A-1696AEBC8B1F}"/>
              </a:ext>
            </a:extLst>
          </p:cNvPr>
          <p:cNvGrpSpPr/>
          <p:nvPr/>
        </p:nvGrpSpPr>
        <p:grpSpPr>
          <a:xfrm>
            <a:off x="122456" y="1314991"/>
            <a:ext cx="12069544" cy="4598249"/>
            <a:chOff x="256293" y="1123161"/>
            <a:chExt cx="12069544" cy="459824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387AE-6146-3AA5-E97B-7026ABF70437}"/>
                </a:ext>
              </a:extLst>
            </p:cNvPr>
            <p:cNvGrpSpPr/>
            <p:nvPr/>
          </p:nvGrpSpPr>
          <p:grpSpPr>
            <a:xfrm>
              <a:off x="256293" y="1123161"/>
              <a:ext cx="11440407" cy="4598249"/>
              <a:chOff x="319793" y="1021561"/>
              <a:chExt cx="11440407" cy="459824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4B92076-CC4D-224A-A976-5B3382DB29B5}"/>
                  </a:ext>
                </a:extLst>
              </p:cNvPr>
              <p:cNvGrpSpPr/>
              <p:nvPr/>
            </p:nvGrpSpPr>
            <p:grpSpPr>
              <a:xfrm>
                <a:off x="1066800" y="1021561"/>
                <a:ext cx="10693400" cy="4598249"/>
                <a:chOff x="749300" y="1002451"/>
                <a:chExt cx="10693400" cy="4598249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D31160D0-69CD-60F0-08B1-1939889903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9300" y="2095500"/>
                  <a:ext cx="10693400" cy="3505200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A695BEE-0515-8AF3-0C1F-B40C06ACC2AD}"/>
                    </a:ext>
                  </a:extLst>
                </p:cNvPr>
                <p:cNvSpPr txBox="1"/>
                <p:nvPr/>
              </p:nvSpPr>
              <p:spPr>
                <a:xfrm>
                  <a:off x="1226329" y="1345641"/>
                  <a:ext cx="2739083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Flash count </a:t>
                  </a:r>
                </a:p>
                <a:p>
                  <a:pPr algn="ctr"/>
                  <a:r>
                    <a:rPr lang="en-US" sz="2000" dirty="0"/>
                    <a:t>(GLM onboard GOES-16)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97CED1-68F3-7B23-D8DA-6084AEB0D12B}"/>
                    </a:ext>
                  </a:extLst>
                </p:cNvPr>
                <p:cNvSpPr txBox="1"/>
                <p:nvPr/>
              </p:nvSpPr>
              <p:spPr>
                <a:xfrm>
                  <a:off x="4666700" y="1379920"/>
                  <a:ext cx="3244734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Flash count </a:t>
                  </a:r>
                </a:p>
                <a:p>
                  <a:r>
                    <a:rPr lang="en-US" sz="2000" dirty="0"/>
                    <a:t>(function of cloud top height)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5318B5E-2711-63E5-A00B-20BEA0820A4A}"/>
                    </a:ext>
                  </a:extLst>
                </p:cNvPr>
                <p:cNvSpPr txBox="1"/>
                <p:nvPr/>
              </p:nvSpPr>
              <p:spPr>
                <a:xfrm>
                  <a:off x="8332779" y="1693332"/>
                  <a:ext cx="272318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Lightning NO</a:t>
                  </a:r>
                  <a:r>
                    <a:rPr lang="en-US" sz="2000" baseline="-25000" dirty="0"/>
                    <a:t>x</a:t>
                  </a:r>
                  <a:r>
                    <a:rPr lang="en-US" sz="2000" dirty="0"/>
                    <a:t> emissions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50BF52E-0A1B-4883-807F-B63C2D0FCF64}"/>
                    </a:ext>
                  </a:extLst>
                </p:cNvPr>
                <p:cNvSpPr txBox="1"/>
                <p:nvPr/>
              </p:nvSpPr>
              <p:spPr>
                <a:xfrm>
                  <a:off x="1851307" y="1002451"/>
                  <a:ext cx="1489126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Observation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8845D0-9D4F-F6DC-8391-8BC2EE298201}"/>
                    </a:ext>
                  </a:extLst>
                </p:cNvPr>
                <p:cNvSpPr txBox="1"/>
                <p:nvPr/>
              </p:nvSpPr>
              <p:spPr>
                <a:xfrm>
                  <a:off x="7055654" y="1007058"/>
                  <a:ext cx="182877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GEOS-CF model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80C28D-D115-ED54-015D-2BB88CA5D34C}"/>
                  </a:ext>
                </a:extLst>
              </p:cNvPr>
              <p:cNvSpPr txBox="1"/>
              <p:nvPr/>
            </p:nvSpPr>
            <p:spPr>
              <a:xfrm>
                <a:off x="319793" y="2633768"/>
                <a:ext cx="747007" cy="386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MAM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B481ED-AD26-4F88-2549-578EAD2A3D0E}"/>
                  </a:ext>
                </a:extLst>
              </p:cNvPr>
              <p:cNvSpPr txBox="1"/>
              <p:nvPr/>
            </p:nvSpPr>
            <p:spPr>
              <a:xfrm>
                <a:off x="431800" y="3933453"/>
                <a:ext cx="336478" cy="386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JJ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5C3E411-8378-5855-85D6-055502C2E1CC}"/>
                </a:ext>
              </a:extLst>
            </p:cNvPr>
            <p:cNvCxnSpPr>
              <a:cxnSpLocks/>
            </p:cNvCxnSpPr>
            <p:nvPr/>
          </p:nvCxnSpPr>
          <p:spPr>
            <a:xfrm>
              <a:off x="8586779" y="4434387"/>
              <a:ext cx="2881321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C30DDA4-48DA-D62E-62D6-2D5D2441B18B}"/>
                </a:ext>
              </a:extLst>
            </p:cNvPr>
            <p:cNvCxnSpPr>
              <a:cxnSpLocks/>
            </p:cNvCxnSpPr>
            <p:nvPr/>
          </p:nvCxnSpPr>
          <p:spPr>
            <a:xfrm>
              <a:off x="8574079" y="2999287"/>
              <a:ext cx="2881321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65AC29-117C-E02D-5182-CC521B31AF3A}"/>
                </a:ext>
              </a:extLst>
            </p:cNvPr>
            <p:cNvSpPr txBox="1"/>
            <p:nvPr/>
          </p:nvSpPr>
          <p:spPr>
            <a:xfrm>
              <a:off x="8224039" y="2483390"/>
              <a:ext cx="1803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500 mol N flash</a:t>
              </a:r>
              <a:r>
                <a:rPr lang="en-US" sz="1800" baseline="30000" dirty="0"/>
                <a:t>-1</a:t>
              </a:r>
              <a:r>
                <a:rPr lang="en-US" sz="1800" dirty="0"/>
                <a:t> 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3FF7DB-E848-B1E0-2424-14E617E86FCA}"/>
                </a:ext>
              </a:extLst>
            </p:cNvPr>
            <p:cNvSpPr txBox="1"/>
            <p:nvPr/>
          </p:nvSpPr>
          <p:spPr>
            <a:xfrm>
              <a:off x="8224039" y="3228489"/>
              <a:ext cx="1803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260</a:t>
              </a:r>
              <a:r>
                <a:rPr lang="en-US" sz="1800" dirty="0"/>
                <a:t> mol N flash</a:t>
              </a:r>
              <a:r>
                <a:rPr lang="en-US" sz="1800" baseline="30000" dirty="0"/>
                <a:t>-1</a:t>
              </a:r>
              <a:r>
                <a:rPr lang="en-US" sz="1800" dirty="0"/>
                <a:t> 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42DEC4-0A8C-B808-06C8-B2FA9A42B188}"/>
                </a:ext>
              </a:extLst>
            </p:cNvPr>
            <p:cNvSpPr txBox="1"/>
            <p:nvPr/>
          </p:nvSpPr>
          <p:spPr>
            <a:xfrm>
              <a:off x="11545576" y="2814621"/>
              <a:ext cx="7802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35 °N</a:t>
              </a: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96B02EB-2C60-DF57-DFE2-2575AEADAA4B}"/>
              </a:ext>
            </a:extLst>
          </p:cNvPr>
          <p:cNvSpPr txBox="1"/>
          <p:nvPr/>
        </p:nvSpPr>
        <p:spPr>
          <a:xfrm>
            <a:off x="776543" y="5931985"/>
            <a:ext cx="1087923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</a:rPr>
              <a:t>Combination of TEMPO and GLM will allow improved parameterization of </a:t>
            </a:r>
          </a:p>
          <a:p>
            <a:pPr algn="ctr"/>
            <a:r>
              <a:rPr lang="en-US" sz="2200" b="1" dirty="0">
                <a:solidFill>
                  <a:schemeClr val="accent2"/>
                </a:solidFill>
              </a:rPr>
              <a:t>lightning NO</a:t>
            </a:r>
            <a:r>
              <a:rPr lang="en-US" sz="2200" b="1" baseline="-25000" dirty="0">
                <a:solidFill>
                  <a:schemeClr val="accent2"/>
                </a:solidFill>
              </a:rPr>
              <a:t>x</a:t>
            </a:r>
            <a:r>
              <a:rPr lang="en-US" sz="2200" b="1" dirty="0">
                <a:solidFill>
                  <a:schemeClr val="accent2"/>
                </a:solidFill>
              </a:rPr>
              <a:t> emissions in models!</a:t>
            </a:r>
          </a:p>
        </p:txBody>
      </p:sp>
    </p:spTree>
    <p:extLst>
      <p:ext uri="{BB962C8B-B14F-4D97-AF65-F5344CB8AC3E}">
        <p14:creationId xmlns:p14="http://schemas.microsoft.com/office/powerpoint/2010/main" val="24549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96ABC-D366-4993-1499-F9D63DBD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7</a:t>
            </a:fld>
            <a:endParaRPr lang="en-US" dirty="0"/>
          </a:p>
        </p:txBody>
      </p:sp>
      <p:sp>
        <p:nvSpPr>
          <p:cNvPr id="23" name="矩形 5">
            <a:extLst>
              <a:ext uri="{FF2B5EF4-FFF2-40B4-BE49-F238E27FC236}">
                <a16:creationId xmlns:a16="http://schemas.microsoft.com/office/drawing/2014/main" id="{CCFB0B4E-57BA-6396-B3B2-29CE2F215DDB}"/>
              </a:ext>
            </a:extLst>
          </p:cNvPr>
          <p:cNvSpPr/>
          <p:nvPr/>
        </p:nvSpPr>
        <p:spPr>
          <a:xfrm>
            <a:off x="0" y="0"/>
            <a:ext cx="12192000" cy="737548"/>
          </a:xfrm>
          <a:prstGeom prst="rect">
            <a:avLst/>
          </a:prstGeom>
          <a:solidFill>
            <a:srgbClr val="23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enables diurnal observations of FT NO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EA76A5-A9E2-CDCE-FE08-CCF9DF4F4087}"/>
              </a:ext>
            </a:extLst>
          </p:cNvPr>
          <p:cNvSpPr txBox="1"/>
          <p:nvPr/>
        </p:nvSpPr>
        <p:spPr>
          <a:xfrm>
            <a:off x="1376798" y="4571246"/>
            <a:ext cx="97195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/>
              <a:t>Encouragingly good agreement between TEMPO and model in spring!</a:t>
            </a:r>
          </a:p>
          <a:p>
            <a:pPr marL="365760">
              <a:spcAft>
                <a:spcPts val="600"/>
              </a:spcAft>
            </a:pPr>
            <a:r>
              <a:rPr lang="en-US" sz="2000" dirty="0"/>
              <a:t>The afternoon minimum in spring FT NO</a:t>
            </a:r>
            <a:r>
              <a:rPr lang="en-US" sz="2000" baseline="-25000" dirty="0"/>
              <a:t>2</a:t>
            </a:r>
            <a:r>
              <a:rPr lang="en-US" sz="2000" dirty="0"/>
              <a:t> may be due to enhanced NO</a:t>
            </a:r>
            <a:r>
              <a:rPr lang="en-US" sz="2000" baseline="-25000" dirty="0"/>
              <a:t>2</a:t>
            </a:r>
            <a:r>
              <a:rPr lang="en-US" sz="2000" dirty="0"/>
              <a:t> photolysis (further investigation is needed with models)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Discrepancy in summer: TEMPO shows a flatter pattern in summer compared to spring, while the model exhibits a similar pattern to spring.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F9C40C-AEDF-CC5E-EC28-B0B4248423F6}"/>
              </a:ext>
            </a:extLst>
          </p:cNvPr>
          <p:cNvGrpSpPr/>
          <p:nvPr/>
        </p:nvGrpSpPr>
        <p:grpSpPr>
          <a:xfrm>
            <a:off x="716674" y="840150"/>
            <a:ext cx="9837590" cy="3608897"/>
            <a:chOff x="716674" y="1028022"/>
            <a:chExt cx="9837590" cy="360889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8AFB085-9771-B5D5-A140-FBC541EAAC53}"/>
                </a:ext>
              </a:extLst>
            </p:cNvPr>
            <p:cNvGrpSpPr/>
            <p:nvPr/>
          </p:nvGrpSpPr>
          <p:grpSpPr>
            <a:xfrm>
              <a:off x="1416066" y="1028022"/>
              <a:ext cx="9138198" cy="3608897"/>
              <a:chOff x="1416066" y="1028022"/>
              <a:chExt cx="9138198" cy="360889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830FCEC-97B7-B798-52CB-F8685074304C}"/>
                  </a:ext>
                </a:extLst>
              </p:cNvPr>
              <p:cNvGrpSpPr/>
              <p:nvPr/>
            </p:nvGrpSpPr>
            <p:grpSpPr>
              <a:xfrm>
                <a:off x="1525160" y="1028022"/>
                <a:ext cx="9029104" cy="3608897"/>
                <a:chOff x="1289348" y="940908"/>
                <a:chExt cx="9029104" cy="360889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1F501F86-84CA-D5FA-8131-A14A938B623E}"/>
                    </a:ext>
                  </a:extLst>
                </p:cNvPr>
                <p:cNvGrpSpPr/>
                <p:nvPr/>
              </p:nvGrpSpPr>
              <p:grpSpPr>
                <a:xfrm>
                  <a:off x="1289348" y="940908"/>
                  <a:ext cx="9029104" cy="3608897"/>
                  <a:chOff x="1581448" y="1471102"/>
                  <a:chExt cx="9029104" cy="3608897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ED755A8C-A712-3267-9C84-5891C7B531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581448" y="1471102"/>
                    <a:ext cx="9029104" cy="3608897"/>
                  </a:xfrm>
                  <a:prstGeom prst="rect">
                    <a:avLst/>
                  </a:prstGeom>
                </p:spPr>
              </p:pic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4DE0F8D-928E-7A29-1594-34D9C1864473}"/>
                      </a:ext>
                    </a:extLst>
                  </p:cNvPr>
                  <p:cNvSpPr txBox="1"/>
                  <p:nvPr/>
                </p:nvSpPr>
                <p:spPr>
                  <a:xfrm>
                    <a:off x="6057900" y="1496502"/>
                    <a:ext cx="747007" cy="38667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MAM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13B925C-823C-8AE2-9A41-4482D481A964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078" y="1496502"/>
                    <a:ext cx="539378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DJF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B6256E2-E2A8-8680-1E02-488198FF6C6B}"/>
                      </a:ext>
                    </a:extLst>
                  </p:cNvPr>
                  <p:cNvSpPr txBox="1"/>
                  <p:nvPr/>
                </p:nvSpPr>
                <p:spPr>
                  <a:xfrm>
                    <a:off x="8862307" y="1496502"/>
                    <a:ext cx="348172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JJ</a:t>
                    </a:r>
                  </a:p>
                </p:txBody>
              </p:sp>
            </p:grp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1AE497C-9060-8CAD-1BF4-C2005F819747}"/>
                    </a:ext>
                  </a:extLst>
                </p:cNvPr>
                <p:cNvSpPr txBox="1"/>
                <p:nvPr/>
              </p:nvSpPr>
              <p:spPr>
                <a:xfrm>
                  <a:off x="2710665" y="1489638"/>
                  <a:ext cx="97013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TEMPO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B2261A-3FCC-4256-838A-C17F5F084499}"/>
                    </a:ext>
                  </a:extLst>
                </p:cNvPr>
                <p:cNvSpPr txBox="1"/>
                <p:nvPr/>
              </p:nvSpPr>
              <p:spPr>
                <a:xfrm>
                  <a:off x="2710665" y="1858970"/>
                  <a:ext cx="2077235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accent2"/>
                      </a:solidFill>
                    </a:rPr>
                    <a:t>Sampled GEOS-CF</a:t>
                  </a: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097BB23-B437-4BCE-3642-367013F9BD2E}"/>
                  </a:ext>
                </a:extLst>
              </p:cNvPr>
              <p:cNvSpPr/>
              <p:nvPr/>
            </p:nvSpPr>
            <p:spPr>
              <a:xfrm>
                <a:off x="1416066" y="1700641"/>
                <a:ext cx="494140" cy="2096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9DE95A-70FD-5CA9-CEFB-A1300E50DF2F}"/>
                </a:ext>
              </a:extLst>
            </p:cNvPr>
            <p:cNvSpPr txBox="1"/>
            <p:nvPr/>
          </p:nvSpPr>
          <p:spPr>
            <a:xfrm>
              <a:off x="716674" y="2394900"/>
              <a:ext cx="11935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Free trop</a:t>
              </a:r>
            </a:p>
            <a:p>
              <a:r>
                <a:rPr lang="en-US" sz="2000" dirty="0"/>
                <a:t>NO</a:t>
              </a:r>
              <a:r>
                <a:rPr lang="en-US" sz="2000" baseline="-25000" dirty="0"/>
                <a:t>2</a:t>
              </a:r>
              <a:r>
                <a:rPr lang="en-US" sz="2000" dirty="0"/>
                <a:t> (ppt)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0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C7E0FD8-91E1-8062-A64D-A6700CBBE862}"/>
              </a:ext>
            </a:extLst>
          </p:cNvPr>
          <p:cNvGrpSpPr/>
          <p:nvPr/>
        </p:nvGrpSpPr>
        <p:grpSpPr>
          <a:xfrm>
            <a:off x="319832" y="3542027"/>
            <a:ext cx="7317940" cy="2978801"/>
            <a:chOff x="319832" y="3807867"/>
            <a:chExt cx="7317940" cy="29788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B90F5A-9698-6EF4-FB5C-618B9074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7170" y="3807867"/>
              <a:ext cx="6040602" cy="29788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7182D1-2C0C-906D-9951-889F0EF9C177}"/>
                </a:ext>
              </a:extLst>
            </p:cNvPr>
            <p:cNvSpPr txBox="1"/>
            <p:nvPr/>
          </p:nvSpPr>
          <p:spPr>
            <a:xfrm>
              <a:off x="2266472" y="4208065"/>
              <a:ext cx="10449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Land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45627B-3D03-B70B-9B7F-A3C2BABFBCC0}"/>
                </a:ext>
              </a:extLst>
            </p:cNvPr>
            <p:cNvSpPr txBox="1"/>
            <p:nvPr/>
          </p:nvSpPr>
          <p:spPr>
            <a:xfrm>
              <a:off x="4413365" y="4234391"/>
              <a:ext cx="10449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Ocean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B3FDD8-7EE2-422B-B7DB-AA70A40778AA}"/>
                </a:ext>
              </a:extLst>
            </p:cNvPr>
            <p:cNvSpPr txBox="1"/>
            <p:nvPr/>
          </p:nvSpPr>
          <p:spPr>
            <a:xfrm>
              <a:off x="319832" y="4882249"/>
              <a:ext cx="1137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Model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(GEOS-CF)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96ABC-D366-4993-1499-F9D63DBD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4159"/>
            <a:ext cx="2743200" cy="365125"/>
          </a:xfrm>
        </p:spPr>
        <p:txBody>
          <a:bodyPr/>
          <a:lstStyle/>
          <a:p>
            <a:fld id="{995A43E4-12A5-DB4A-8AAE-FE0BA7F5096A}" type="slidenum">
              <a:rPr lang="en-US" smtClean="0"/>
              <a:t>8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F62239-B4BB-24A5-5518-8897169432C2}"/>
              </a:ext>
            </a:extLst>
          </p:cNvPr>
          <p:cNvSpPr txBox="1"/>
          <p:nvPr/>
        </p:nvSpPr>
        <p:spPr>
          <a:xfrm>
            <a:off x="7985082" y="2047478"/>
            <a:ext cx="3994235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GEOS-CF is flatter</a:t>
            </a:r>
            <a:r>
              <a:rPr lang="en-US" sz="2000" dirty="0"/>
              <a:t>, which would affect modeled FT NO</a:t>
            </a:r>
            <a:r>
              <a:rPr lang="en-US" sz="2000" baseline="-25000" dirty="0"/>
              <a:t>2</a:t>
            </a:r>
            <a:r>
              <a:rPr lang="en-US" sz="2000" dirty="0"/>
              <a:t> diurnal cycle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GEOS-CF lightning flashes are a function of cloud-top height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DE37D0-FC10-6DEE-B2D6-DBB6B71D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" y="1051221"/>
            <a:ext cx="7639942" cy="2860335"/>
          </a:xfrm>
          <a:prstGeom prst="rect">
            <a:avLst/>
          </a:prstGeom>
        </p:spPr>
      </p:pic>
      <p:sp>
        <p:nvSpPr>
          <p:cNvPr id="11" name="矩形 5">
            <a:extLst>
              <a:ext uri="{FF2B5EF4-FFF2-40B4-BE49-F238E27FC236}">
                <a16:creationId xmlns:a16="http://schemas.microsoft.com/office/drawing/2014/main" id="{C3DBC22F-10E5-14CA-683A-A6A90456E6E0}"/>
              </a:ext>
            </a:extLst>
          </p:cNvPr>
          <p:cNvSpPr/>
          <p:nvPr/>
        </p:nvSpPr>
        <p:spPr>
          <a:xfrm>
            <a:off x="0" y="0"/>
            <a:ext cx="12192000" cy="737548"/>
          </a:xfrm>
          <a:prstGeom prst="rect">
            <a:avLst/>
          </a:prstGeom>
          <a:solidFill>
            <a:srgbClr val="23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indicates an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in GEOS-CF lightning diurnal variation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0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96ABC-D366-4993-1499-F9D63DBD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43E4-12A5-DB4A-8AAE-FE0BA7F5096A}" type="slidenum">
              <a:rPr lang="en-US" smtClean="0"/>
              <a:t>9</a:t>
            </a:fld>
            <a:endParaRPr lang="en-US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C8E113DF-E78A-B7BA-64E6-D769D59BDAD0}"/>
              </a:ext>
            </a:extLst>
          </p:cNvPr>
          <p:cNvSpPr/>
          <p:nvPr/>
        </p:nvSpPr>
        <p:spPr>
          <a:xfrm>
            <a:off x="0" y="0"/>
            <a:ext cx="12192000" cy="737548"/>
          </a:xfrm>
          <a:prstGeom prst="rect">
            <a:avLst/>
          </a:prstGeom>
          <a:solidFill>
            <a:srgbClr val="23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TEMPO FT NO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aircraft observations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F264A703-7E46-EEA0-37E0-F8C3B0DB2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69697"/>
              </p:ext>
            </p:extLst>
          </p:nvPr>
        </p:nvGraphicFramePr>
        <p:xfrm>
          <a:off x="9650030" y="3293276"/>
          <a:ext cx="1712882" cy="26606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2882">
                  <a:extLst>
                    <a:ext uri="{9D8B030D-6E8A-4147-A177-3AD203B41FA5}">
                      <a16:colId xmlns:a16="http://schemas.microsoft.com/office/drawing/2014/main" val="1018062620"/>
                    </a:ext>
                  </a:extLst>
                </a:gridCol>
              </a:tblGrid>
              <a:tr h="435654">
                <a:tc>
                  <a:txBody>
                    <a:bodyPr/>
                    <a:lstStyle/>
                    <a:p>
                      <a:r>
                        <a:rPr lang="en-US" dirty="0"/>
                        <a:t>Campaigns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INTEX-B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59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ARCTAS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6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DC-3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0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SEAC4RS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13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DISCOVER-AQ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46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402552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9D9C6451-71C4-E9AB-36B0-4BC5DFE2926E}"/>
              </a:ext>
            </a:extLst>
          </p:cNvPr>
          <p:cNvGrpSpPr/>
          <p:nvPr/>
        </p:nvGrpSpPr>
        <p:grpSpPr>
          <a:xfrm>
            <a:off x="211630" y="817076"/>
            <a:ext cx="4713382" cy="6040924"/>
            <a:chOff x="211630" y="817076"/>
            <a:chExt cx="4713382" cy="604092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30EBAB5-3419-7F23-7FF9-90AE4794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676" y="990600"/>
              <a:ext cx="4500336" cy="586740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C9BC4B0-F5ED-5DA8-982C-D11C45F0B50E}"/>
                </a:ext>
              </a:extLst>
            </p:cNvPr>
            <p:cNvGrpSpPr/>
            <p:nvPr/>
          </p:nvGrpSpPr>
          <p:grpSpPr>
            <a:xfrm>
              <a:off x="211630" y="817076"/>
              <a:ext cx="3774835" cy="4660332"/>
              <a:chOff x="372954" y="817076"/>
              <a:chExt cx="3774835" cy="466033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7ABF64-6B9A-40BF-7A40-A43AA457FACC}"/>
                  </a:ext>
                </a:extLst>
              </p:cNvPr>
              <p:cNvSpPr txBox="1"/>
              <p:nvPr/>
            </p:nvSpPr>
            <p:spPr>
              <a:xfrm>
                <a:off x="586000" y="1887339"/>
                <a:ext cx="521262" cy="386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DJF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83E4D6-971E-FB6B-2AF7-9FE422E40FCF}"/>
                  </a:ext>
                </a:extLst>
              </p:cNvPr>
              <p:cNvSpPr txBox="1"/>
              <p:nvPr/>
            </p:nvSpPr>
            <p:spPr>
              <a:xfrm>
                <a:off x="372954" y="3447049"/>
                <a:ext cx="747007" cy="386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C9C346-30AB-A366-00D3-E32F65377A86}"/>
                  </a:ext>
                </a:extLst>
              </p:cNvPr>
              <p:cNvSpPr txBox="1"/>
              <p:nvPr/>
            </p:nvSpPr>
            <p:spPr>
              <a:xfrm>
                <a:off x="598699" y="5090737"/>
                <a:ext cx="336478" cy="386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JJ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9A37D3-CE31-3F31-1C71-A7638483958D}"/>
                  </a:ext>
                </a:extLst>
              </p:cNvPr>
              <p:cNvSpPr txBox="1"/>
              <p:nvPr/>
            </p:nvSpPr>
            <p:spPr>
              <a:xfrm>
                <a:off x="2281572" y="817076"/>
                <a:ext cx="186621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700-300 FT NO</a:t>
                </a:r>
                <a:r>
                  <a:rPr lang="en-US" sz="2000" baseline="-25000" dirty="0"/>
                  <a:t>2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DC52903-9B38-F21E-2F0C-157635D38577}"/>
              </a:ext>
            </a:extLst>
          </p:cNvPr>
          <p:cNvSpPr txBox="1"/>
          <p:nvPr/>
        </p:nvSpPr>
        <p:spPr>
          <a:xfrm>
            <a:off x="5422557" y="1051148"/>
            <a:ext cx="63229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Two different populations: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TEMPO does not capture the observed high values in NO</a:t>
            </a:r>
            <a:r>
              <a:rPr lang="en-US" sz="2000" baseline="-25000" dirty="0"/>
              <a:t>2</a:t>
            </a:r>
            <a:r>
              <a:rPr lang="en-US" sz="2000" dirty="0"/>
              <a:t> plumes.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TEMPO shows fair consistency with aircraft observations below 50 ppt (r=0.6, slope=1.1).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F5C549-B945-8BD3-89D3-E33FC7DC0AE2}"/>
              </a:ext>
            </a:extLst>
          </p:cNvPr>
          <p:cNvGrpSpPr/>
          <p:nvPr/>
        </p:nvGrpSpPr>
        <p:grpSpPr>
          <a:xfrm>
            <a:off x="5422557" y="2877563"/>
            <a:ext cx="3729928" cy="3674049"/>
            <a:chOff x="5415027" y="2892916"/>
            <a:chExt cx="3729928" cy="36740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56B2F0-255C-01E9-2600-36277B26D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5027" y="2892916"/>
              <a:ext cx="3729928" cy="367404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E6A63E-76A8-D5F4-8713-5BCDBD31FBFE}"/>
                </a:ext>
              </a:extLst>
            </p:cNvPr>
            <p:cNvSpPr txBox="1"/>
            <p:nvPr/>
          </p:nvSpPr>
          <p:spPr>
            <a:xfrm>
              <a:off x="6688104" y="6099743"/>
              <a:ext cx="191020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Aircraft PSS NO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54CAB7-E6AB-76EF-BA45-7982E308D71C}"/>
                </a:ext>
              </a:extLst>
            </p:cNvPr>
            <p:cNvSpPr txBox="1"/>
            <p:nvPr/>
          </p:nvSpPr>
          <p:spPr>
            <a:xfrm rot="16200000">
              <a:off x="5136426" y="4281064"/>
              <a:ext cx="9573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53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90315</TotalTime>
  <Words>799</Words>
  <Application>Microsoft Macintosh PowerPoint</Application>
  <PresentationFormat>Widescreen</PresentationFormat>
  <Paragraphs>154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 Book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Ruijun</dc:creator>
  <cp:lastModifiedBy>Dang Ruijun</cp:lastModifiedBy>
  <cp:revision>3244</cp:revision>
  <cp:lastPrinted>2024-04-10T02:11:14Z</cp:lastPrinted>
  <dcterms:created xsi:type="dcterms:W3CDTF">2023-04-13T21:49:20Z</dcterms:created>
  <dcterms:modified xsi:type="dcterms:W3CDTF">2024-08-24T03:18:10Z</dcterms:modified>
</cp:coreProperties>
</file>