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44" r:id="rId2"/>
    <p:sldId id="29134" r:id="rId3"/>
    <p:sldId id="291" r:id="rId4"/>
    <p:sldId id="29135" r:id="rId5"/>
    <p:sldId id="29145" r:id="rId6"/>
    <p:sldId id="29138" r:id="rId7"/>
    <p:sldId id="29139" r:id="rId8"/>
    <p:sldId id="29087" r:id="rId9"/>
    <p:sldId id="863" r:id="rId10"/>
    <p:sldId id="29141" r:id="rId11"/>
    <p:sldId id="29088" r:id="rId12"/>
    <p:sldId id="29142" r:id="rId13"/>
    <p:sldId id="29143" r:id="rId14"/>
    <p:sldId id="291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cDonald" initials="BM" lastIdx="1" clrIdx="0">
    <p:extLst>
      <p:ext uri="{19B8F6BF-5375-455C-9EA6-DF929625EA0E}">
        <p15:presenceInfo xmlns:p15="http://schemas.microsoft.com/office/powerpoint/2012/main" userId="Brian McDona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12F6"/>
    <a:srgbClr val="11F75E"/>
    <a:srgbClr val="F2B800"/>
    <a:srgbClr val="F9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C7392-FD1D-4344-918F-2230C2EBE668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36F46-A295-47B0-B61E-3BD8E58D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6C09-AB9C-4EFA-8105-7A30CC42D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6706E-99E4-46A7-9B20-8A43CEEEE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704AB-BEC7-4837-A302-57F2B95E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0E003-CB43-40CF-A66C-348E5FAF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63DC-E0D3-4410-BD8B-54D95267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6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EA0D-7039-472B-B8C4-2455E24F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ED6F1-DA3A-43D6-9471-8FF8C6D21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D46B4-EBBA-4388-93A9-53E49BE5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33C4-2C93-4E24-A05D-A07C1685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0BE5-51A6-422E-A9FF-0B4123E6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FA8AF-64B2-43AF-B283-4AF037B46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1EC8B-BF3D-4E7B-9C42-A4804BA35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01BE9-EED5-4B59-9B38-1223AB77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9B5BB-CDC3-4890-B126-1B853ED4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5E36-10F7-4285-857A-13002139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1873-264D-4637-8947-35284A0A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74362-970B-4A01-9D49-ACE7E7F59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D8736-3DEC-4971-A766-A68492D1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5F47-37D9-49DA-A8A8-0586E4448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B6D1-ADF3-49E8-93E5-A1FEC29A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C7F0-2B3C-4D3A-B9F9-9C8735D5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A530D-AF65-40EF-A11D-DE77BDF3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1B935-507D-4BF6-BBB8-8059B672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71EA4-5E63-4EE0-9493-32938FC7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66CA-996A-4EB7-8424-3CAAE3B5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9A5D-D81C-408F-BD8C-B52D329A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E390-68B7-41F2-8FB9-BFC018AA4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709FF-EAC8-459B-B745-6F3807E36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C20F8-9CD4-49FF-AD8D-BA2EF804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8A305-9185-411C-A4C6-7B3C5D62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36CF3-8D2A-4636-8D4B-654E980E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3E94-7C21-417C-80BC-0BBA4995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7C647-0997-4BB3-AFB6-CB8418AE5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26A87-AD3C-4E35-B5E3-E6094AC02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0B5A0-3029-4A9B-A632-BA8CA48E1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00FF9-3B94-4894-AD24-2CFDE0A03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D5057-954F-4277-837E-DDB262A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CF37-34BC-4EF2-A032-8C0AD9BF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B21D4-5C03-4480-9098-BFAABD41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0E07-87A9-461A-88E9-961A0CDD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1B8A1-20E3-402F-B7DB-F2803F64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201FE-F068-4969-8DCB-8233EB50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085D5-4D1D-485F-AA7B-4FFA9B0C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A4212-BE02-4C69-9A10-9652ADA8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B92CF-FD8D-4EB1-B70C-E9015E2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CD15E-3199-4111-B2D6-89419C81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5F59-589C-44AE-8E44-6D3E5868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BEB82-0D74-4A18-9FF4-AA0172AF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34FD4-622C-476C-9EF5-9632EE447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C7D78-457E-44ED-B93F-F455119F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18641-7BB5-4240-9720-257A73DC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00300-568F-47C3-A01E-6A887042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9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4F68-9D6B-4DCB-B4E2-7770B824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F6753-891A-42B5-BA35-BABEEE9D4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6E365-C61B-4C19-B50F-9788E374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EEF13-E276-4370-A317-96E7A17D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0CA07-0E3D-42AE-A650-40FA6C32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A85C-FD2F-4BE6-B6C6-9034534B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9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829AA-3F5A-4615-B5DD-08406554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AB9C3-5808-46A2-AAF5-4B295F9F8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BEFD0-B888-4C53-8E20-F87E73813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E37F6-FA85-4446-A283-6B3BD3686A20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6D8A-7573-434E-AAF9-539FDD931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09639-E604-460B-9168-8165E57B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1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csl.noaa.gov/projects/ages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l.noaa.gov/groups/csl4/gra2pes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941CB-CF26-5744-8EB0-61AE5BD5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2CD8-1D95-4507-B736-483EC5108BAD}"/>
              </a:ext>
            </a:extLst>
          </p:cNvPr>
          <p:cNvSpPr txBox="1"/>
          <p:nvPr/>
        </p:nvSpPr>
        <p:spPr>
          <a:xfrm>
            <a:off x="2910987" y="530363"/>
            <a:ext cx="8985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Evaluating TEMPO with WRF-Chem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AGES+ Observations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92EB5-8E33-47B3-8591-985A84086D91}"/>
              </a:ext>
            </a:extLst>
          </p:cNvPr>
          <p:cNvSpPr txBox="1"/>
          <p:nvPr/>
        </p:nvSpPr>
        <p:spPr>
          <a:xfrm>
            <a:off x="3626264" y="4583825"/>
            <a:ext cx="7555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Brian McDonald, Program Lead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Atmospheric Composition Modeling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5D6A3-CDB2-41CC-8394-ADE281E93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12601"/>
          <a:stretch/>
        </p:blipFill>
        <p:spPr>
          <a:xfrm>
            <a:off x="8406921" y="1769671"/>
            <a:ext cx="1454798" cy="1865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6DD302-B773-4D67-9B70-C6240318263F}"/>
              </a:ext>
            </a:extLst>
          </p:cNvPr>
          <p:cNvSpPr txBox="1"/>
          <p:nvPr/>
        </p:nvSpPr>
        <p:spPr>
          <a:xfrm>
            <a:off x="8354560" y="3749955"/>
            <a:ext cx="1559519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Colin Harkins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10" name="Picture 4" descr="Arthur Mizzi | Paul M. Rady Mechanical Engineering | University of Colorado  Boulder">
            <a:extLst>
              <a:ext uri="{FF2B5EF4-FFF2-40B4-BE49-F238E27FC236}">
                <a16:creationId xmlns:a16="http://schemas.microsoft.com/office/drawing/2014/main" id="{4EB8D837-AC2A-4D38-9E06-1C53E954F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51" y="1769671"/>
            <a:ext cx="1488900" cy="18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1AA2A9-7E29-47EB-92B8-E70233771408}"/>
              </a:ext>
            </a:extLst>
          </p:cNvPr>
          <p:cNvSpPr txBox="1"/>
          <p:nvPr/>
        </p:nvSpPr>
        <p:spPr>
          <a:xfrm>
            <a:off x="4296872" y="3749956"/>
            <a:ext cx="174065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Mizzi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(NASA/CU)</a:t>
            </a:r>
          </a:p>
        </p:txBody>
      </p:sp>
      <p:pic>
        <p:nvPicPr>
          <p:cNvPr id="12" name="Picture 6" descr="Chia-Hua HSU | PhD Student | Master of Science | University of Colorado  Boulder, CO | CUB | Menchanical Engineering | Research profile">
            <a:extLst>
              <a:ext uri="{FF2B5EF4-FFF2-40B4-BE49-F238E27FC236}">
                <a16:creationId xmlns:a16="http://schemas.microsoft.com/office/drawing/2014/main" id="{91DB0642-B51E-4FC2-B392-48F3DC1D0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0132"/>
          <a:stretch/>
        </p:blipFill>
        <p:spPr bwMode="auto">
          <a:xfrm>
            <a:off x="2384234" y="1769671"/>
            <a:ext cx="1412415" cy="18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aven Henze | Paul M. Rady Mechanical Engineering | University of Colorado  Boulder">
            <a:extLst>
              <a:ext uri="{FF2B5EF4-FFF2-40B4-BE49-F238E27FC236}">
                <a16:creationId xmlns:a16="http://schemas.microsoft.com/office/drawing/2014/main" id="{EE2E8115-84A5-4B70-B197-B3AEADD38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37924"/>
          <a:stretch/>
        </p:blipFill>
        <p:spPr bwMode="auto">
          <a:xfrm>
            <a:off x="6384262" y="1769671"/>
            <a:ext cx="1584107" cy="18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27C71-46AE-4740-A15C-E6A8114A4A86}"/>
              </a:ext>
            </a:extLst>
          </p:cNvPr>
          <p:cNvSpPr txBox="1"/>
          <p:nvPr/>
        </p:nvSpPr>
        <p:spPr>
          <a:xfrm>
            <a:off x="6371972" y="3751796"/>
            <a:ext cx="158410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Henze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16" name="Picture 2" descr="Team members — Atmospheric Modeling @ Drexel">
            <a:extLst>
              <a:ext uri="{FF2B5EF4-FFF2-40B4-BE49-F238E27FC236}">
                <a16:creationId xmlns:a16="http://schemas.microsoft.com/office/drawing/2014/main" id="{35DD8012-1DC8-44D1-B89E-BDB3E26A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916" y="1769671"/>
            <a:ext cx="1412414" cy="18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1D47F8-0A7F-400D-BC72-E6498D85832C}"/>
              </a:ext>
            </a:extLst>
          </p:cNvPr>
          <p:cNvSpPr txBox="1"/>
          <p:nvPr/>
        </p:nvSpPr>
        <p:spPr>
          <a:xfrm>
            <a:off x="10231705" y="3767770"/>
            <a:ext cx="155683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Trammell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E40E57-FE1C-411B-B7CB-4F50DD83BAD8}"/>
              </a:ext>
            </a:extLst>
          </p:cNvPr>
          <p:cNvSpPr txBox="1"/>
          <p:nvPr/>
        </p:nvSpPr>
        <p:spPr>
          <a:xfrm>
            <a:off x="2195213" y="3749956"/>
            <a:ext cx="174065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Chia-Hua Hsu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18" name="Picture 12" descr="Airspace Operations Lab - NASA Ames">
            <a:extLst>
              <a:ext uri="{FF2B5EF4-FFF2-40B4-BE49-F238E27FC236}">
                <a16:creationId xmlns:a16="http://schemas.microsoft.com/office/drawing/2014/main" id="{4AEA248B-B3AE-4E31-9708-7D8E54F1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89" y="4763524"/>
            <a:ext cx="1568132" cy="10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1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9AE404-C64C-4FA0-BC96-1C4176920A5E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TROPOMI / TEMPO NO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Reduces GRA2PES NO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0" descr="一張含有 文字, 圖表, 行, 繪圖 的圖片&#10;&#10;自動產生的描述">
            <a:extLst>
              <a:ext uri="{FF2B5EF4-FFF2-40B4-BE49-F238E27FC236}">
                <a16:creationId xmlns:a16="http://schemas.microsoft.com/office/drawing/2014/main" id="{093F1EA9-48E5-4C00-8F30-D8B55E7F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b="50417"/>
          <a:stretch/>
        </p:blipFill>
        <p:spPr>
          <a:xfrm>
            <a:off x="0" y="1554520"/>
            <a:ext cx="12192000" cy="3085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60BB4-D2FC-48EE-BE50-BB027C13C896}"/>
              </a:ext>
            </a:extLst>
          </p:cNvPr>
          <p:cNvSpPr txBox="1"/>
          <p:nvPr/>
        </p:nvSpPr>
        <p:spPr>
          <a:xfrm>
            <a:off x="777238" y="5242560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GRA2PES Prior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by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B5F4306-6DB5-467C-81DB-9A33A91A1716}"/>
              </a:ext>
            </a:extLst>
          </p:cNvPr>
          <p:cNvSpPr/>
          <p:nvPr/>
        </p:nvSpPr>
        <p:spPr>
          <a:xfrm>
            <a:off x="3122418" y="5140960"/>
            <a:ext cx="457200" cy="923026"/>
          </a:xfrm>
          <a:prstGeom prst="downArrow">
            <a:avLst/>
          </a:prstGeom>
          <a:solidFill>
            <a:srgbClr val="2D1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6A722-0177-424E-BFEC-FAD34B782C13}"/>
              </a:ext>
            </a:extLst>
          </p:cNvPr>
          <p:cNvSpPr txBox="1"/>
          <p:nvPr/>
        </p:nvSpPr>
        <p:spPr>
          <a:xfrm>
            <a:off x="3645657" y="5248530"/>
            <a:ext cx="197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D12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 NO</a:t>
            </a:r>
            <a:r>
              <a:rPr lang="en-US" sz="2000" b="1" baseline="-25000" dirty="0">
                <a:solidFill>
                  <a:srgbClr val="2D12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000" b="1" dirty="0">
                <a:solidFill>
                  <a:srgbClr val="2D12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(midday)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AFA8BF9-6853-42A9-A050-E6D21312CDC6}"/>
              </a:ext>
            </a:extLst>
          </p:cNvPr>
          <p:cNvSpPr/>
          <p:nvPr/>
        </p:nvSpPr>
        <p:spPr>
          <a:xfrm>
            <a:off x="6090399" y="5140960"/>
            <a:ext cx="457200" cy="9230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5D4FF-2DD5-4E16-A7E2-CA7B0816D532}"/>
              </a:ext>
            </a:extLst>
          </p:cNvPr>
          <p:cNvSpPr txBox="1"/>
          <p:nvPr/>
        </p:nvSpPr>
        <p:spPr>
          <a:xfrm>
            <a:off x="6677760" y="5248530"/>
            <a:ext cx="1850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sz="20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(midday only)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02343A9-B0E1-45A9-B8BB-238A480CA5C6}"/>
              </a:ext>
            </a:extLst>
          </p:cNvPr>
          <p:cNvSpPr/>
          <p:nvPr/>
        </p:nvSpPr>
        <p:spPr>
          <a:xfrm>
            <a:off x="9039104" y="5140960"/>
            <a:ext cx="457200" cy="923026"/>
          </a:xfrm>
          <a:prstGeom prst="downArrow">
            <a:avLst/>
          </a:prstGeom>
          <a:solidFill>
            <a:srgbClr val="11F75E"/>
          </a:solidFill>
          <a:ln>
            <a:solidFill>
              <a:srgbClr val="11F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BFE8B-9755-4845-9CB4-162612EFC976}"/>
              </a:ext>
            </a:extLst>
          </p:cNvPr>
          <p:cNvSpPr txBox="1"/>
          <p:nvPr/>
        </p:nvSpPr>
        <p:spPr>
          <a:xfrm>
            <a:off x="9728254" y="5248530"/>
            <a:ext cx="1646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sz="2000" b="1" baseline="-25000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 hours)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055202-77D3-4757-BE05-C3029E24E21D}"/>
              </a:ext>
            </a:extLst>
          </p:cNvPr>
          <p:cNvSpPr txBox="1"/>
          <p:nvPr/>
        </p:nvSpPr>
        <p:spPr>
          <a:xfrm>
            <a:off x="5952552" y="6150961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E1511-7677-4DA4-96F3-F828CF9F6B9C}"/>
              </a:ext>
            </a:extLst>
          </p:cNvPr>
          <p:cNvSpPr txBox="1"/>
          <p:nvPr/>
        </p:nvSpPr>
        <p:spPr>
          <a:xfrm>
            <a:off x="2927482" y="6150961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D12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D67CD-313D-4514-81F9-AD7E4F84BB09}"/>
              </a:ext>
            </a:extLst>
          </p:cNvPr>
          <p:cNvSpPr txBox="1"/>
          <p:nvPr/>
        </p:nvSpPr>
        <p:spPr>
          <a:xfrm>
            <a:off x="8843671" y="6150961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-18%</a:t>
            </a:r>
          </a:p>
        </p:txBody>
      </p:sp>
    </p:spTree>
    <p:extLst>
      <p:ext uri="{BB962C8B-B14F-4D97-AF65-F5344CB8AC3E}">
        <p14:creationId xmlns:p14="http://schemas.microsoft.com/office/powerpoint/2010/main" val="565750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D26520-4C37-4724-ABEA-B0C405E0214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Airborne Field Campaigns in Summer 2023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8A795-7270-47D4-87AB-05BB0937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2" y="1031346"/>
            <a:ext cx="8776457" cy="5382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D85592-BA7D-463E-B67E-FBC90D3229E5}"/>
              </a:ext>
            </a:extLst>
          </p:cNvPr>
          <p:cNvSpPr/>
          <p:nvPr/>
        </p:nvSpPr>
        <p:spPr>
          <a:xfrm>
            <a:off x="3040532" y="6432345"/>
            <a:ext cx="409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https://csl.noaa.gov/projects/ages/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ile:NASA logo.svg - Wikimedia Commons">
            <a:extLst>
              <a:ext uri="{FF2B5EF4-FFF2-40B4-BE49-F238E27FC236}">
                <a16:creationId xmlns:a16="http://schemas.microsoft.com/office/drawing/2014/main" id="{EE36D046-A2D5-4885-B628-9A407818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916" y="1275779"/>
            <a:ext cx="1288347" cy="10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NOAA logo.svg - Wikimedia Commons">
            <a:extLst>
              <a:ext uri="{FF2B5EF4-FFF2-40B4-BE49-F238E27FC236}">
                <a16:creationId xmlns:a16="http://schemas.microsoft.com/office/drawing/2014/main" id="{A5EEAE1E-E9BC-49F6-8BB4-A450F674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1331614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SF Logo | NSF - National Science Foundation">
            <a:extLst>
              <a:ext uri="{FF2B5EF4-FFF2-40B4-BE49-F238E27FC236}">
                <a16:creationId xmlns:a16="http://schemas.microsoft.com/office/drawing/2014/main" id="{9589400D-E082-4D92-BF87-A41201238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615" y="2584398"/>
            <a:ext cx="1339917" cy="13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e:Seal of the United States Environmental Protection Agency.svg -  Wikimedia Commons">
            <a:extLst>
              <a:ext uri="{FF2B5EF4-FFF2-40B4-BE49-F238E27FC236}">
                <a16:creationId xmlns:a16="http://schemas.microsoft.com/office/drawing/2014/main" id="{A0760C5A-C310-4C5C-BD53-17D19A1FA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2743593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val Postgraduate School - Wikipedia">
            <a:extLst>
              <a:ext uri="{FF2B5EF4-FFF2-40B4-BE49-F238E27FC236}">
                <a16:creationId xmlns:a16="http://schemas.microsoft.com/office/drawing/2014/main" id="{5724C73D-5164-4DAF-A574-22D72E81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55" y="5370755"/>
            <a:ext cx="1223973" cy="8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ted States Department of Energy - Wikipedia">
            <a:extLst>
              <a:ext uri="{FF2B5EF4-FFF2-40B4-BE49-F238E27FC236}">
                <a16:creationId xmlns:a16="http://schemas.microsoft.com/office/drawing/2014/main" id="{67522D90-9883-443D-ADB0-F206D92C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827" y="4023140"/>
            <a:ext cx="1104523" cy="11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ile:NIST logo.svg - Wikimedia Commons">
            <a:extLst>
              <a:ext uri="{FF2B5EF4-FFF2-40B4-BE49-F238E27FC236}">
                <a16:creationId xmlns:a16="http://schemas.microsoft.com/office/drawing/2014/main" id="{B812BDFA-94AD-4F4B-84EC-363D4CCF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02" y="4416244"/>
            <a:ext cx="1222165" cy="3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DF902D-027B-41EB-BDC0-9CE3150DF520}"/>
              </a:ext>
            </a:extLst>
          </p:cNvPr>
          <p:cNvSpPr/>
          <p:nvPr/>
        </p:nvSpPr>
        <p:spPr>
          <a:xfrm>
            <a:off x="1614197" y="3429000"/>
            <a:ext cx="2280220" cy="130901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FAFAD6-FD33-4B36-B9EB-DCBF8A95769E}"/>
              </a:ext>
            </a:extLst>
          </p:cNvPr>
          <p:cNvSpPr/>
          <p:nvPr/>
        </p:nvSpPr>
        <p:spPr>
          <a:xfrm>
            <a:off x="7602582" y="3643058"/>
            <a:ext cx="1483103" cy="102152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707C39-3F99-496E-8C3E-B9D4BC2C5286}"/>
              </a:ext>
            </a:extLst>
          </p:cNvPr>
          <p:cNvSpPr/>
          <p:nvPr/>
        </p:nvSpPr>
        <p:spPr>
          <a:xfrm>
            <a:off x="2361872" y="1110862"/>
            <a:ext cx="3083888" cy="130901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2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9E81C3-9261-4911-A348-42A090950E2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Model NO</a:t>
            </a:r>
            <a:r>
              <a:rPr lang="en-US" sz="3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AGES+ Observations 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CB649-FA82-434F-9669-3C7957D969A0}"/>
              </a:ext>
            </a:extLst>
          </p:cNvPr>
          <p:cNvSpPr txBox="1"/>
          <p:nvPr/>
        </p:nvSpPr>
        <p:spPr>
          <a:xfrm>
            <a:off x="215754" y="3364939"/>
            <a:ext cx="1175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GRA2PES No DA (+11%, R</a:t>
            </a:r>
            <a:r>
              <a:rPr lang="en-US" sz="20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0.41)</a:t>
            </a:r>
            <a:r>
              <a: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midday DA (-13%, R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0.48)</a:t>
            </a:r>
            <a:endParaRPr lang="en-US" sz="2000" b="1" dirty="0">
              <a:solidFill>
                <a:srgbClr val="11F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860081-87FE-4D92-AC8C-2AD5C3F28F0E}"/>
              </a:ext>
            </a:extLst>
          </p:cNvPr>
          <p:cNvGrpSpPr/>
          <p:nvPr/>
        </p:nvGrpSpPr>
        <p:grpSpPr>
          <a:xfrm>
            <a:off x="0" y="929283"/>
            <a:ext cx="12192000" cy="2436363"/>
            <a:chOff x="0" y="929283"/>
            <a:chExt cx="12192000" cy="24363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C5750E-2261-46EA-A7D3-2C929B708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7" b="51078"/>
            <a:stretch/>
          </p:blipFill>
          <p:spPr>
            <a:xfrm>
              <a:off x="0" y="929283"/>
              <a:ext cx="12192000" cy="24363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67C6F-42F5-4C90-A2E7-2DF1E6A30EB2}"/>
                </a:ext>
              </a:extLst>
            </p:cNvPr>
            <p:cNvSpPr txBox="1"/>
            <p:nvPr/>
          </p:nvSpPr>
          <p:spPr>
            <a:xfrm>
              <a:off x="840765" y="1106621"/>
              <a:ext cx="353526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NASA DC8 (CHI, NYC, TOR)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AD3A72-D539-4E2B-B02C-4FBEE33F3005}"/>
                </a:ext>
              </a:extLst>
            </p:cNvPr>
            <p:cNvSpPr/>
            <p:nvPr/>
          </p:nvSpPr>
          <p:spPr>
            <a:xfrm>
              <a:off x="5095981" y="929283"/>
              <a:ext cx="2065103" cy="7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1473C3-6BFE-44F1-8BEB-FE8E87E121C3}"/>
                </a:ext>
              </a:extLst>
            </p:cNvPr>
            <p:cNvSpPr txBox="1"/>
            <p:nvPr/>
          </p:nvSpPr>
          <p:spPr>
            <a:xfrm rot="16200000">
              <a:off x="-127118" y="1808822"/>
              <a:ext cx="6543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274894-798E-4878-9E3A-2CE1344DFCE6}"/>
              </a:ext>
            </a:extLst>
          </p:cNvPr>
          <p:cNvGrpSpPr/>
          <p:nvPr/>
        </p:nvGrpSpPr>
        <p:grpSpPr>
          <a:xfrm>
            <a:off x="0" y="3896810"/>
            <a:ext cx="12082006" cy="2889846"/>
            <a:chOff x="0" y="3896810"/>
            <a:chExt cx="12082006" cy="28898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C3DA26-7FAE-4CF4-A71A-CE76AF5D2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5" b="51185"/>
            <a:stretch/>
          </p:blipFill>
          <p:spPr>
            <a:xfrm>
              <a:off x="11926" y="3919361"/>
              <a:ext cx="12070080" cy="2436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00649D-B280-4175-A960-68BE279DCF80}"/>
                </a:ext>
              </a:extLst>
            </p:cNvPr>
            <p:cNvSpPr txBox="1"/>
            <p:nvPr/>
          </p:nvSpPr>
          <p:spPr>
            <a:xfrm>
              <a:off x="215753" y="6386546"/>
              <a:ext cx="11753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GRA2PES No DA (+12%, R</a:t>
              </a:r>
              <a:r>
                <a:rPr lang="en-US" sz="2000" b="1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0.33)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 midday DA (-15%, R</a:t>
              </a:r>
              <a:r>
                <a:rPr lang="en-US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0.34)</a:t>
              </a:r>
              <a:endPara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6239FC-99F2-40BB-A35C-33C795DEB55C}"/>
                </a:ext>
              </a:extLst>
            </p:cNvPr>
            <p:cNvSpPr txBox="1"/>
            <p:nvPr/>
          </p:nvSpPr>
          <p:spPr>
            <a:xfrm>
              <a:off x="840765" y="4087887"/>
              <a:ext cx="273536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NOAA TO (NYC only)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CF86E1-F732-423D-A5D8-B7D08C3C8DC8}"/>
                </a:ext>
              </a:extLst>
            </p:cNvPr>
            <p:cNvSpPr txBox="1"/>
            <p:nvPr/>
          </p:nvSpPr>
          <p:spPr>
            <a:xfrm>
              <a:off x="1221405" y="4626355"/>
              <a:ext cx="442815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GRA2PES No DA (+12%, R</a:t>
              </a:r>
              <a:r>
                <a:rPr lang="en-US" sz="2000" b="1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0.33)</a:t>
              </a:r>
              <a:endPara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9645FD-11D3-449E-8CF1-1D123F81F1CB}"/>
                </a:ext>
              </a:extLst>
            </p:cNvPr>
            <p:cNvSpPr/>
            <p:nvPr/>
          </p:nvSpPr>
          <p:spPr>
            <a:xfrm>
              <a:off x="5176463" y="3896810"/>
              <a:ext cx="2065103" cy="7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37537D-1EDE-4A8E-B315-441AAB2CE72E}"/>
                </a:ext>
              </a:extLst>
            </p:cNvPr>
            <p:cNvSpPr txBox="1"/>
            <p:nvPr/>
          </p:nvSpPr>
          <p:spPr>
            <a:xfrm rot="16200000">
              <a:off x="-127118" y="4803195"/>
              <a:ext cx="6543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09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9E81C3-9261-4911-A348-42A090950E2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Model O</a:t>
            </a:r>
            <a:r>
              <a:rPr lang="en-US" sz="3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AGES+ Observations 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933599-EC99-498B-B452-96E1914D5DA2}"/>
              </a:ext>
            </a:extLst>
          </p:cNvPr>
          <p:cNvGrpSpPr/>
          <p:nvPr/>
        </p:nvGrpSpPr>
        <p:grpSpPr>
          <a:xfrm>
            <a:off x="2" y="929283"/>
            <a:ext cx="12183152" cy="2835766"/>
            <a:chOff x="2" y="929283"/>
            <a:chExt cx="12183152" cy="28357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CACB42-E36C-4691-846E-F1A82404A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08"/>
            <a:stretch/>
          </p:blipFill>
          <p:spPr>
            <a:xfrm>
              <a:off x="2" y="945221"/>
              <a:ext cx="12183152" cy="25968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CB649-FA82-434F-9669-3C7957D969A0}"/>
                </a:ext>
              </a:extLst>
            </p:cNvPr>
            <p:cNvSpPr txBox="1"/>
            <p:nvPr/>
          </p:nvSpPr>
          <p:spPr>
            <a:xfrm>
              <a:off x="215754" y="3364939"/>
              <a:ext cx="11753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GRA2PES No DA (+11 ppb, R</a:t>
              </a:r>
              <a:r>
                <a:rPr lang="en-US" sz="2000" b="1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0.44)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→</a:t>
              </a: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 midday DA (+9.5 ppb, R</a:t>
              </a:r>
              <a:r>
                <a:rPr lang="en-US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0.50)</a:t>
              </a:r>
              <a:endPara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567C6F-42F5-4C90-A2E7-2DF1E6A30EB2}"/>
                </a:ext>
              </a:extLst>
            </p:cNvPr>
            <p:cNvSpPr txBox="1"/>
            <p:nvPr/>
          </p:nvSpPr>
          <p:spPr>
            <a:xfrm>
              <a:off x="840765" y="1106621"/>
              <a:ext cx="353526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NASA DC8 (CHI, NYC, TOR)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126373-972E-4512-86D1-9CB33D523BE3}"/>
                </a:ext>
              </a:extLst>
            </p:cNvPr>
            <p:cNvSpPr/>
            <p:nvPr/>
          </p:nvSpPr>
          <p:spPr>
            <a:xfrm>
              <a:off x="5095981" y="929283"/>
              <a:ext cx="2065103" cy="7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BCD965-CE50-4BBB-9AEF-1D438EAC0C8C}"/>
                </a:ext>
              </a:extLst>
            </p:cNvPr>
            <p:cNvSpPr txBox="1"/>
            <p:nvPr/>
          </p:nvSpPr>
          <p:spPr>
            <a:xfrm rot="16200000">
              <a:off x="47865" y="2225770"/>
              <a:ext cx="4780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C0266EA-EA59-46EF-9B25-65EE9456A4DD}"/>
              </a:ext>
            </a:extLst>
          </p:cNvPr>
          <p:cNvGrpSpPr/>
          <p:nvPr/>
        </p:nvGrpSpPr>
        <p:grpSpPr>
          <a:xfrm>
            <a:off x="10415" y="3896810"/>
            <a:ext cx="12088368" cy="2889846"/>
            <a:chOff x="10415" y="3896810"/>
            <a:chExt cx="12088368" cy="28898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5273B6-D67B-4A57-9973-5F4D66811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14"/>
            <a:stretch/>
          </p:blipFill>
          <p:spPr>
            <a:xfrm>
              <a:off x="10415" y="3966062"/>
              <a:ext cx="12088368" cy="24839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00649D-B280-4175-A960-68BE279DCF80}"/>
                </a:ext>
              </a:extLst>
            </p:cNvPr>
            <p:cNvSpPr txBox="1"/>
            <p:nvPr/>
          </p:nvSpPr>
          <p:spPr>
            <a:xfrm>
              <a:off x="215753" y="6386546"/>
              <a:ext cx="11753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GRA2PES No DA (+8.7 ppb, R</a:t>
              </a:r>
              <a:r>
                <a:rPr lang="en-US" sz="2000" b="1" baseline="30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0.33)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→</a:t>
              </a: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 midday DA (+6.7 ppb, R</a:t>
              </a:r>
              <a:r>
                <a:rPr lang="en-US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0.21)</a:t>
              </a:r>
              <a:endParaRPr lang="en-US" sz="2000" b="1" dirty="0">
                <a:solidFill>
                  <a:srgbClr val="11F7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6239FC-99F2-40BB-A35C-33C795DEB55C}"/>
                </a:ext>
              </a:extLst>
            </p:cNvPr>
            <p:cNvSpPr txBox="1"/>
            <p:nvPr/>
          </p:nvSpPr>
          <p:spPr>
            <a:xfrm>
              <a:off x="840765" y="4087887"/>
              <a:ext cx="273536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NOAA TO (NYC only)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5BAD0-D7D1-4A23-8319-D8149C06474F}"/>
                </a:ext>
              </a:extLst>
            </p:cNvPr>
            <p:cNvSpPr/>
            <p:nvPr/>
          </p:nvSpPr>
          <p:spPr>
            <a:xfrm>
              <a:off x="5176463" y="3896810"/>
              <a:ext cx="2065103" cy="76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82C9FC-911A-4338-83C9-EA48AC05F060}"/>
                </a:ext>
              </a:extLst>
            </p:cNvPr>
            <p:cNvSpPr txBox="1"/>
            <p:nvPr/>
          </p:nvSpPr>
          <p:spPr>
            <a:xfrm rot="16200000">
              <a:off x="47865" y="5246990"/>
              <a:ext cx="4780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2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2520A3-05EF-442A-97FE-FD1F44F5008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5F55B0-B6CE-4936-95EA-9A8E00BBD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09" y="1234047"/>
            <a:ext cx="11221605" cy="4816347"/>
          </a:xfrm>
        </p:spPr>
        <p:txBody>
          <a:bodyPr>
            <a:noAutofit/>
          </a:bodyPr>
          <a:lstStyle/>
          <a:p>
            <a:pPr marL="461963" marR="0" lvl="0" indent="-4619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agreement better midday with Pandora network than during morning / evening hours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0" indent="-461963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Assimilating TEMPO midday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lowers GRA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PES prior emissions by ~10%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0" indent="-461963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Compared to airborne data, TEMPO midday assimilation has similar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bias and improved correlation versus modeling without data assimilation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Lowered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emissions lowers high model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bias by 1-2 ppb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lvl="0" indent="-461963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Font typeface="Wingdings" panose="05000000000000000000" pitchFamily="2" charset="2"/>
              <a:buChar char="v"/>
              <a:defRPr/>
            </a:pP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F5786-109F-4734-ADF4-A237ACBE75C1}"/>
              </a:ext>
            </a:extLst>
          </p:cNvPr>
          <p:cNvSpPr txBox="1"/>
          <p:nvPr/>
        </p:nvSpPr>
        <p:spPr>
          <a:xfrm>
            <a:off x="2094345" y="5025914"/>
            <a:ext cx="95039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poster by Chia-Hua Hsu (CU):</a:t>
            </a:r>
          </a:p>
          <a:p>
            <a:endParaRPr lang="en-US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Intercomparison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top-down estimates of anthropogenic and soil NO</a:t>
            </a:r>
            <a:r>
              <a:rPr lang="en-US" sz="20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using TEMPO and TROPOMI NO2 remote sensing observations in the U.S.”</a:t>
            </a:r>
          </a:p>
        </p:txBody>
      </p:sp>
      <p:pic>
        <p:nvPicPr>
          <p:cNvPr id="7" name="Picture 6" descr="Chia-Hua HSU | PhD Student | Master of Science | University of Colorado  Boulder, CO | CUB | Menchanical Engineering | Research profile">
            <a:extLst>
              <a:ext uri="{FF2B5EF4-FFF2-40B4-BE49-F238E27FC236}">
                <a16:creationId xmlns:a16="http://schemas.microsoft.com/office/drawing/2014/main" id="{3F7361E2-28D5-4766-A578-5DF7B351E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0132"/>
          <a:stretch/>
        </p:blipFill>
        <p:spPr bwMode="auto">
          <a:xfrm>
            <a:off x="432501" y="4677698"/>
            <a:ext cx="1412415" cy="18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0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C0D60-6FCB-446C-9103-4F307319D8A6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NO</a:t>
            </a:r>
            <a:r>
              <a:rPr lang="en-US" sz="3000" b="1" baseline="-25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Column Density from AEROMMA Spirals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7FBFD-ACF0-4D70-84E5-22482687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2" y="1649307"/>
            <a:ext cx="3650938" cy="4639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BA541B-67F3-4229-B2C0-FA636BD83537}"/>
              </a:ext>
            </a:extLst>
          </p:cNvPr>
          <p:cNvSpPr txBox="1"/>
          <p:nvPr/>
        </p:nvSpPr>
        <p:spPr>
          <a:xfrm>
            <a:off x="2661302" y="1192106"/>
            <a:ext cx="172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GEOS-CF a priori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726ED0-3E35-4D7B-80E6-A516987F6820}"/>
              </a:ext>
            </a:extLst>
          </p:cNvPr>
          <p:cNvCxnSpPr/>
          <p:nvPr/>
        </p:nvCxnSpPr>
        <p:spPr>
          <a:xfrm flipH="1">
            <a:off x="917169" y="1649307"/>
            <a:ext cx="2252133" cy="1168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679DF7-7975-4D78-A71E-BE20ABE22E3A}"/>
              </a:ext>
            </a:extLst>
          </p:cNvPr>
          <p:cNvSpPr txBox="1"/>
          <p:nvPr/>
        </p:nvSpPr>
        <p:spPr>
          <a:xfrm>
            <a:off x="1873902" y="4815840"/>
            <a:ext cx="21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layer mean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5658EC-2526-4FAF-A9FA-DD7F2D1A3619}"/>
              </a:ext>
            </a:extLst>
          </p:cNvPr>
          <p:cNvCxnSpPr>
            <a:cxnSpLocks/>
          </p:cNvCxnSpPr>
          <p:nvPr/>
        </p:nvCxnSpPr>
        <p:spPr>
          <a:xfrm flipH="1">
            <a:off x="2881435" y="5185172"/>
            <a:ext cx="474134" cy="612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7C86168-7E75-41B7-8CD6-FFD274604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35" y="1561438"/>
            <a:ext cx="5630681" cy="4710002"/>
          </a:xfrm>
          <a:prstGeom prst="rect">
            <a:avLst/>
          </a:prstGeom>
        </p:spPr>
      </p:pic>
      <p:pic>
        <p:nvPicPr>
          <p:cNvPr id="17" name="Picture 4" descr="Volkamer Research Group">
            <a:extLst>
              <a:ext uri="{FF2B5EF4-FFF2-40B4-BE49-F238E27FC236}">
                <a16:creationId xmlns:a16="http://schemas.microsoft.com/office/drawing/2014/main" id="{7C0D7DF6-5957-4AB1-987A-BF7E809AB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7"/>
          <a:stretch/>
        </p:blipFill>
        <p:spPr bwMode="auto">
          <a:xfrm>
            <a:off x="10242130" y="2527770"/>
            <a:ext cx="1437859" cy="196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FCB812-4D91-4911-9F12-EE6A23AD4116}"/>
              </a:ext>
            </a:extLst>
          </p:cNvPr>
          <p:cNvSpPr txBox="1"/>
          <p:nvPr/>
        </p:nvSpPr>
        <p:spPr>
          <a:xfrm>
            <a:off x="10065677" y="4489216"/>
            <a:ext cx="17743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Eleanor Waxman</a:t>
            </a:r>
          </a:p>
          <a:p>
            <a:pPr algn="ctr"/>
            <a:r>
              <a:rPr lang="en-US" dirty="0"/>
              <a:t>(CU)</a:t>
            </a:r>
          </a:p>
        </p:txBody>
      </p:sp>
    </p:spTree>
    <p:extLst>
      <p:ext uri="{BB962C8B-B14F-4D97-AF65-F5344CB8AC3E}">
        <p14:creationId xmlns:p14="http://schemas.microsoft.com/office/powerpoint/2010/main" val="3682591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4600E-DF00-70C2-74F7-D6D02D18F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76" y="1296778"/>
            <a:ext cx="11004648" cy="3538992"/>
          </a:xfrm>
        </p:spPr>
        <p:txBody>
          <a:bodyPr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AutoNum type="arabicParenBoth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Quantify Bias in TEMPO / TROPOMI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versus Pandora network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AutoNum type="arabicParenBoth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Assimilate TEMPO / TROPOMI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during AGES+ field campaigns to adjust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AutoNum type="arabicParenBoth"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satellite assimilated 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with AGES+ airborne observations and assess impact on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2C033-8FDF-4A77-81F4-9D7DF89D36FB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0B28B-4BC1-43EB-83DE-FD25266D369D}"/>
              </a:ext>
            </a:extLst>
          </p:cNvPr>
          <p:cNvSpPr txBox="1"/>
          <p:nvPr/>
        </p:nvSpPr>
        <p:spPr>
          <a:xfrm>
            <a:off x="2094345" y="4792234"/>
            <a:ext cx="95039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poster by Chia-Hua Hsu (CU):</a:t>
            </a:r>
          </a:p>
          <a:p>
            <a:endParaRPr lang="en-US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Intercomparison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top-down estimates of anthropogenic and soil NO</a:t>
            </a:r>
            <a:r>
              <a:rPr lang="en-US" sz="2000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using TEMPO and TROPOMI NO2 remote sensing observations in the U.S.”</a:t>
            </a:r>
          </a:p>
        </p:txBody>
      </p:sp>
      <p:pic>
        <p:nvPicPr>
          <p:cNvPr id="5" name="Picture 6" descr="Chia-Hua HSU | PhD Student | Master of Science | University of Colorado  Boulder, CO | CUB | Menchanical Engineering | Research profile">
            <a:extLst>
              <a:ext uri="{FF2B5EF4-FFF2-40B4-BE49-F238E27FC236}">
                <a16:creationId xmlns:a16="http://schemas.microsoft.com/office/drawing/2014/main" id="{73FDDA60-288C-4E59-9FCC-F1BA1FF54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0132"/>
          <a:stretch/>
        </p:blipFill>
        <p:spPr bwMode="auto">
          <a:xfrm>
            <a:off x="432501" y="4444018"/>
            <a:ext cx="1412415" cy="18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94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19CD1B-EE3F-46CF-BA43-7D87F0CC83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/>
          <a:stretch/>
        </p:blipFill>
        <p:spPr>
          <a:xfrm>
            <a:off x="264160" y="1056640"/>
            <a:ext cx="11785600" cy="57271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BAE72E-61A8-4B6C-AA9F-10728FBE66F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Pandora NO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Sites during Aug-Sep 2023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2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FE2B2-4B97-4FEC-A732-6CC03063A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/>
          <a:stretch/>
        </p:blipFill>
        <p:spPr>
          <a:xfrm>
            <a:off x="881429" y="1058918"/>
            <a:ext cx="11004325" cy="5797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805329-0CF6-4BAC-992A-F73CF259238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Evaluation of TROPOMI NO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with Pandora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(Aug – Sep 2023)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7793F0C-654A-4C68-906D-C75647BC2077}"/>
              </a:ext>
            </a:extLst>
          </p:cNvPr>
          <p:cNvSpPr/>
          <p:nvPr/>
        </p:nvSpPr>
        <p:spPr>
          <a:xfrm>
            <a:off x="5625532" y="3812564"/>
            <a:ext cx="359579" cy="109625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3C70B8-B483-43B1-AA15-23EDEBA571A3}"/>
              </a:ext>
            </a:extLst>
          </p:cNvPr>
          <p:cNvSpPr/>
          <p:nvPr/>
        </p:nvSpPr>
        <p:spPr>
          <a:xfrm>
            <a:off x="6096000" y="2131425"/>
            <a:ext cx="284250" cy="3467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6EB409-01F9-4ACD-81AA-DD6AC227665C}"/>
              </a:ext>
            </a:extLst>
          </p:cNvPr>
          <p:cNvSpPr txBox="1"/>
          <p:nvPr/>
        </p:nvSpPr>
        <p:spPr>
          <a:xfrm>
            <a:off x="5425765" y="3994642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-44%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FF76E6-C5C0-4E11-9CCD-6D76E0A06AA8}"/>
              </a:ext>
            </a:extLst>
          </p:cNvPr>
          <p:cNvSpPr/>
          <p:nvPr/>
        </p:nvSpPr>
        <p:spPr>
          <a:xfrm>
            <a:off x="3637051" y="2088393"/>
            <a:ext cx="2099369" cy="9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Bias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6B542E-FB3E-4BBD-B7CE-F2917F03F115}"/>
              </a:ext>
            </a:extLst>
          </p:cNvPr>
          <p:cNvSpPr/>
          <p:nvPr/>
        </p:nvSpPr>
        <p:spPr>
          <a:xfrm>
            <a:off x="9211202" y="2088393"/>
            <a:ext cx="2099369" cy="9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Bias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D39F4131-6D29-4EA5-8152-A67A28197B33}"/>
              </a:ext>
            </a:extLst>
          </p:cNvPr>
          <p:cNvSpPr/>
          <p:nvPr/>
        </p:nvSpPr>
        <p:spPr>
          <a:xfrm>
            <a:off x="11190781" y="3802855"/>
            <a:ext cx="291072" cy="30175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242736-CFEC-4AED-B98F-55B48970868D}"/>
              </a:ext>
            </a:extLst>
          </p:cNvPr>
          <p:cNvSpPr txBox="1"/>
          <p:nvPr/>
        </p:nvSpPr>
        <p:spPr>
          <a:xfrm>
            <a:off x="10904717" y="3232296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-12%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9AEB3-9605-458F-99FD-E4058F7BE1F8}"/>
              </a:ext>
            </a:extLst>
          </p:cNvPr>
          <p:cNvSpPr txBox="1"/>
          <p:nvPr/>
        </p:nvSpPr>
        <p:spPr>
          <a:xfrm>
            <a:off x="1332396" y="6488896"/>
            <a:ext cx="39533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TROPOMI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4C2151-B67A-40F9-9109-E3CEC2F9535D}"/>
              </a:ext>
            </a:extLst>
          </p:cNvPr>
          <p:cNvSpPr txBox="1"/>
          <p:nvPr/>
        </p:nvSpPr>
        <p:spPr>
          <a:xfrm>
            <a:off x="6852444" y="6488668"/>
            <a:ext cx="41344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TROPOMI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EB8D0D-B491-41E8-B26B-2CE96F61E3C1}"/>
              </a:ext>
            </a:extLst>
          </p:cNvPr>
          <p:cNvSpPr txBox="1"/>
          <p:nvPr/>
        </p:nvSpPr>
        <p:spPr>
          <a:xfrm rot="16200000">
            <a:off x="-1707350" y="3509295"/>
            <a:ext cx="43733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Bias (TROPOMI – Pandora)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B155D-717F-4E71-96AF-B847C47830ED}"/>
              </a:ext>
            </a:extLst>
          </p:cNvPr>
          <p:cNvSpPr txBox="1"/>
          <p:nvPr/>
        </p:nvSpPr>
        <p:spPr>
          <a:xfrm>
            <a:off x="1540843" y="924559"/>
            <a:ext cx="39634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Comparison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4040D4-0D86-429C-97EC-5829ED0602C3}"/>
              </a:ext>
            </a:extLst>
          </p:cNvPr>
          <p:cNvSpPr txBox="1"/>
          <p:nvPr/>
        </p:nvSpPr>
        <p:spPr>
          <a:xfrm>
            <a:off x="7013552" y="914400"/>
            <a:ext cx="42937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as Transfer Standard</a:t>
            </a:r>
          </a:p>
        </p:txBody>
      </p:sp>
    </p:spTree>
    <p:extLst>
      <p:ext uri="{BB962C8B-B14F-4D97-AF65-F5344CB8AC3E}">
        <p14:creationId xmlns:p14="http://schemas.microsoft.com/office/powerpoint/2010/main" val="2747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0C58D-B49C-4DDF-8917-7E47D8342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/>
          <a:stretch/>
        </p:blipFill>
        <p:spPr>
          <a:xfrm>
            <a:off x="812810" y="1059174"/>
            <a:ext cx="11081489" cy="5797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805329-0CF6-4BAC-992A-F73CF259238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Evaluation of TEMPO NO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with Pandora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(Aug – Sep 2023)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87924-49EA-4CD8-90B8-F7B0317FE84B}"/>
              </a:ext>
            </a:extLst>
          </p:cNvPr>
          <p:cNvSpPr txBox="1"/>
          <p:nvPr/>
        </p:nvSpPr>
        <p:spPr>
          <a:xfrm>
            <a:off x="1492697" y="6488896"/>
            <a:ext cx="36327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54959-7103-47CA-845A-0FAB7439D9C5}"/>
              </a:ext>
            </a:extLst>
          </p:cNvPr>
          <p:cNvSpPr txBox="1"/>
          <p:nvPr/>
        </p:nvSpPr>
        <p:spPr>
          <a:xfrm>
            <a:off x="6852444" y="6488668"/>
            <a:ext cx="41344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F0EA1C-7A23-4857-A6FE-74D559CC7EC5}"/>
              </a:ext>
            </a:extLst>
          </p:cNvPr>
          <p:cNvSpPr/>
          <p:nvPr/>
        </p:nvSpPr>
        <p:spPr>
          <a:xfrm>
            <a:off x="3637051" y="2088393"/>
            <a:ext cx="2099369" cy="9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Bias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545FD0-615B-4EA8-926D-C8E6B4DE7FF7}"/>
              </a:ext>
            </a:extLst>
          </p:cNvPr>
          <p:cNvSpPr/>
          <p:nvPr/>
        </p:nvSpPr>
        <p:spPr>
          <a:xfrm>
            <a:off x="9190182" y="2088393"/>
            <a:ext cx="2099369" cy="9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 Near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3CD85-05C1-4C98-B582-4A44E253CD4C}"/>
              </a:ext>
            </a:extLst>
          </p:cNvPr>
          <p:cNvSpPr txBox="1"/>
          <p:nvPr/>
        </p:nvSpPr>
        <p:spPr>
          <a:xfrm rot="16200000">
            <a:off x="-1579109" y="3509295"/>
            <a:ext cx="4116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Bias (TEMPO – Pandora)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F8592-A6D0-4B3E-8B57-5F58DB936A06}"/>
              </a:ext>
            </a:extLst>
          </p:cNvPr>
          <p:cNvSpPr txBox="1"/>
          <p:nvPr/>
        </p:nvSpPr>
        <p:spPr>
          <a:xfrm>
            <a:off x="5437879" y="3296895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-9%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440B8CC9-BCCC-49B2-BEA5-5C2E66AC298E}"/>
              </a:ext>
            </a:extLst>
          </p:cNvPr>
          <p:cNvSpPr/>
          <p:nvPr/>
        </p:nvSpPr>
        <p:spPr>
          <a:xfrm>
            <a:off x="5653253" y="3814890"/>
            <a:ext cx="291072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F766AE-3891-4A2F-937E-3FD994484879}"/>
              </a:ext>
            </a:extLst>
          </p:cNvPr>
          <p:cNvSpPr txBox="1"/>
          <p:nvPr/>
        </p:nvSpPr>
        <p:spPr>
          <a:xfrm>
            <a:off x="1540843" y="924559"/>
            <a:ext cx="39634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Comparison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FD7E34-F843-4927-853E-6166DFF9494A}"/>
              </a:ext>
            </a:extLst>
          </p:cNvPr>
          <p:cNvSpPr txBox="1"/>
          <p:nvPr/>
        </p:nvSpPr>
        <p:spPr>
          <a:xfrm>
            <a:off x="7013552" y="914400"/>
            <a:ext cx="42937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as Transfer Standard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6CDCE-0AFC-4585-AEBC-984BF911649F}"/>
              </a:ext>
            </a:extLst>
          </p:cNvPr>
          <p:cNvSpPr txBox="1"/>
          <p:nvPr/>
        </p:nvSpPr>
        <p:spPr>
          <a:xfrm>
            <a:off x="2119543" y="5381860"/>
            <a:ext cx="2646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– 22 UTC only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(midday)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3A34C1-F264-4251-8A17-80C5B7BC1D22}"/>
              </a:ext>
            </a:extLst>
          </p:cNvPr>
          <p:cNvSpPr/>
          <p:nvPr/>
        </p:nvSpPr>
        <p:spPr>
          <a:xfrm>
            <a:off x="6096000" y="2131425"/>
            <a:ext cx="284250" cy="3467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7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F09A7-4AB0-4D5F-AC3B-5341E7029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/>
          <a:stretch/>
        </p:blipFill>
        <p:spPr>
          <a:xfrm>
            <a:off x="884748" y="1059174"/>
            <a:ext cx="11009551" cy="5797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805329-0CF6-4BAC-992A-F73CF259238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Evaluation of TEMPO NO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with Pandora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(Aug – Sep 2023)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40920-983F-462F-AEC1-4274345D1A33}"/>
              </a:ext>
            </a:extLst>
          </p:cNvPr>
          <p:cNvSpPr txBox="1"/>
          <p:nvPr/>
        </p:nvSpPr>
        <p:spPr>
          <a:xfrm>
            <a:off x="1492697" y="6488896"/>
            <a:ext cx="36327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68639-AC3E-4535-95E0-72FA43BECFCA}"/>
              </a:ext>
            </a:extLst>
          </p:cNvPr>
          <p:cNvSpPr txBox="1"/>
          <p:nvPr/>
        </p:nvSpPr>
        <p:spPr>
          <a:xfrm>
            <a:off x="6852444" y="6488668"/>
            <a:ext cx="41344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trop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4F614-F883-448B-A564-25B2A864E754}"/>
              </a:ext>
            </a:extLst>
          </p:cNvPr>
          <p:cNvSpPr txBox="1"/>
          <p:nvPr/>
        </p:nvSpPr>
        <p:spPr>
          <a:xfrm rot="16200000">
            <a:off x="-1579109" y="3509295"/>
            <a:ext cx="4116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Bias (TEMPO – Pandora)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6B0C9-AF70-4B80-871A-D2B19CE9E25E}"/>
              </a:ext>
            </a:extLst>
          </p:cNvPr>
          <p:cNvSpPr/>
          <p:nvPr/>
        </p:nvSpPr>
        <p:spPr>
          <a:xfrm>
            <a:off x="3637051" y="2088393"/>
            <a:ext cx="2099369" cy="9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Noticeable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Bias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314D8AF-EECA-4D3A-BB9C-6D6ABDF99160}"/>
              </a:ext>
            </a:extLst>
          </p:cNvPr>
          <p:cNvSpPr/>
          <p:nvPr/>
        </p:nvSpPr>
        <p:spPr>
          <a:xfrm>
            <a:off x="5625532" y="3812564"/>
            <a:ext cx="359579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A27D34-6917-44B9-B02E-1E31660B14BC}"/>
              </a:ext>
            </a:extLst>
          </p:cNvPr>
          <p:cNvSpPr/>
          <p:nvPr/>
        </p:nvSpPr>
        <p:spPr>
          <a:xfrm>
            <a:off x="6096000" y="2131425"/>
            <a:ext cx="284250" cy="3467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C74DA-0433-442E-88A9-1A287078709D}"/>
              </a:ext>
            </a:extLst>
          </p:cNvPr>
          <p:cNvSpPr txBox="1"/>
          <p:nvPr/>
        </p:nvSpPr>
        <p:spPr>
          <a:xfrm>
            <a:off x="5436039" y="3850806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-28%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C69AC9C-5B7B-46A4-B8C4-CA1401505344}"/>
              </a:ext>
            </a:extLst>
          </p:cNvPr>
          <p:cNvSpPr/>
          <p:nvPr/>
        </p:nvSpPr>
        <p:spPr>
          <a:xfrm>
            <a:off x="11190781" y="3802855"/>
            <a:ext cx="291072" cy="36576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A302E2-BC23-443E-A353-29CEE89A9F5E}"/>
              </a:ext>
            </a:extLst>
          </p:cNvPr>
          <p:cNvSpPr txBox="1"/>
          <p:nvPr/>
        </p:nvSpPr>
        <p:spPr>
          <a:xfrm>
            <a:off x="10904717" y="3232296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-15%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7B28F-AFA0-4BC9-94AB-CEA5A187AD70}"/>
              </a:ext>
            </a:extLst>
          </p:cNvPr>
          <p:cNvSpPr txBox="1"/>
          <p:nvPr/>
        </p:nvSpPr>
        <p:spPr>
          <a:xfrm>
            <a:off x="1540843" y="924559"/>
            <a:ext cx="39634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Comparison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019E79-A24D-481B-AB1D-F91409E378E8}"/>
              </a:ext>
            </a:extLst>
          </p:cNvPr>
          <p:cNvSpPr txBox="1"/>
          <p:nvPr/>
        </p:nvSpPr>
        <p:spPr>
          <a:xfrm>
            <a:off x="7013552" y="914400"/>
            <a:ext cx="42937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as Transfer Standard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4B114-91B4-42F2-8887-2B5EF5B1A521}"/>
              </a:ext>
            </a:extLst>
          </p:cNvPr>
          <p:cNvSpPr txBox="1"/>
          <p:nvPr/>
        </p:nvSpPr>
        <p:spPr>
          <a:xfrm>
            <a:off x="1887590" y="5381860"/>
            <a:ext cx="3110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17, 22 – 00 UTC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(morning, evening)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44311B-1839-460F-A57D-97C30150D3D7}"/>
              </a:ext>
            </a:extLst>
          </p:cNvPr>
          <p:cNvSpPr/>
          <p:nvPr/>
        </p:nvSpPr>
        <p:spPr>
          <a:xfrm>
            <a:off x="9190182" y="2088393"/>
            <a:ext cx="2099369" cy="9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Bias</a:t>
            </a:r>
          </a:p>
        </p:txBody>
      </p:sp>
    </p:spTree>
    <p:extLst>
      <p:ext uri="{BB962C8B-B14F-4D97-AF65-F5344CB8AC3E}">
        <p14:creationId xmlns:p14="http://schemas.microsoft.com/office/powerpoint/2010/main" val="230021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E64219-117D-4CE7-BD8B-C682FD16AD44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And Air Pollutants Emissions System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24323-92F8-4A1E-8C37-BE427E45A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" y="1075478"/>
            <a:ext cx="10202091" cy="4471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35DCC-8157-4D7E-9638-AE42E0C8B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5" y="5707937"/>
            <a:ext cx="2907872" cy="104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12C1D-D06F-4AC9-A8FA-9A637A4A6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r="12601"/>
          <a:stretch/>
        </p:blipFill>
        <p:spPr>
          <a:xfrm>
            <a:off x="10540776" y="1258008"/>
            <a:ext cx="1412902" cy="1812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5CA60-844E-401F-B420-6056DE1470F8}"/>
              </a:ext>
            </a:extLst>
          </p:cNvPr>
          <p:cNvSpPr txBox="1"/>
          <p:nvPr/>
        </p:nvSpPr>
        <p:spPr>
          <a:xfrm>
            <a:off x="10468809" y="3070256"/>
            <a:ext cx="155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Colin Harkins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12" name="Picture 2" descr="Team members — Atmospheric Modeling @ Drexel">
            <a:extLst>
              <a:ext uri="{FF2B5EF4-FFF2-40B4-BE49-F238E27FC236}">
                <a16:creationId xmlns:a16="http://schemas.microsoft.com/office/drawing/2014/main" id="{6AEEC0ED-468D-4B24-AF5C-2BE2B393C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776" y="3775728"/>
            <a:ext cx="1412414" cy="18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67A9D-BB70-4A38-8D88-505E8FEF172B}"/>
              </a:ext>
            </a:extLst>
          </p:cNvPr>
          <p:cNvSpPr txBox="1"/>
          <p:nvPr/>
        </p:nvSpPr>
        <p:spPr>
          <a:xfrm>
            <a:off x="10468565" y="5659527"/>
            <a:ext cx="155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Trammell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9434B-9DDA-4A6B-9B5A-FF60D6187A71}"/>
              </a:ext>
            </a:extLst>
          </p:cNvPr>
          <p:cNvSpPr txBox="1"/>
          <p:nvPr/>
        </p:nvSpPr>
        <p:spPr>
          <a:xfrm>
            <a:off x="3990975" y="6028366"/>
            <a:ext cx="4839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https://csl.noaa.gov/groups/csl4/gra2pes/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2EE34-655A-4F03-9C7E-E8DB713FAF21}"/>
              </a:ext>
            </a:extLst>
          </p:cNvPr>
          <p:cNvSpPr txBox="1"/>
          <p:nvPr/>
        </p:nvSpPr>
        <p:spPr>
          <a:xfrm>
            <a:off x="9451121" y="6488668"/>
            <a:ext cx="274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Lyu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09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F6E503-A7A0-424A-BCE7-2E6DE6D94F8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Utilizing WRF-Chem-DART for NRT Emissions Estimation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1A8A1F-E174-49BB-846A-95614DEA7C10}"/>
              </a:ext>
            </a:extLst>
          </p:cNvPr>
          <p:cNvGrpSpPr/>
          <p:nvPr/>
        </p:nvGrpSpPr>
        <p:grpSpPr>
          <a:xfrm>
            <a:off x="115849" y="993112"/>
            <a:ext cx="6187173" cy="2966129"/>
            <a:chOff x="147271" y="1140144"/>
            <a:chExt cx="6187173" cy="2966129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3B8F89C9-2C8B-45A6-9E62-388C2B545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8" t="11206" b="9336"/>
            <a:stretch/>
          </p:blipFill>
          <p:spPr>
            <a:xfrm>
              <a:off x="147271" y="1645807"/>
              <a:ext cx="6006399" cy="246046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7D9342-4D9B-4207-96CF-8C5D04C72810}"/>
                </a:ext>
              </a:extLst>
            </p:cNvPr>
            <p:cNvSpPr txBox="1"/>
            <p:nvPr/>
          </p:nvSpPr>
          <p:spPr>
            <a:xfrm>
              <a:off x="791669" y="1186310"/>
              <a:ext cx="4083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Business-as-usual (BAU) – COVID-19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3E8135-5CC4-4CB3-A7AF-95FEBB20AF38}"/>
                </a:ext>
              </a:extLst>
            </p:cNvPr>
            <p:cNvSpPr txBox="1"/>
            <p:nvPr/>
          </p:nvSpPr>
          <p:spPr>
            <a:xfrm>
              <a:off x="5303393" y="1140144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mole/km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/h</a:t>
              </a:r>
            </a:p>
          </p:txBody>
        </p:sp>
      </p:grp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1D89CEF7-3298-45A7-8F7E-035890E73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r="2422"/>
          <a:stretch/>
        </p:blipFill>
        <p:spPr>
          <a:xfrm>
            <a:off x="6303022" y="1454777"/>
            <a:ext cx="5801392" cy="27354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9B1C6-6ECF-4DD8-8192-3E94D08C9EB9}"/>
              </a:ext>
            </a:extLst>
          </p:cNvPr>
          <p:cNvSpPr txBox="1"/>
          <p:nvPr/>
        </p:nvSpPr>
        <p:spPr>
          <a:xfrm>
            <a:off x="115849" y="4117303"/>
            <a:ext cx="544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Without COVID-19 pandemic,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emissions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would be ~30% higher in April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D94E76-C4D3-4AC6-B16E-3ED5C2E0D713}"/>
              </a:ext>
            </a:extLst>
          </p:cNvPr>
          <p:cNvSpPr txBox="1"/>
          <p:nvPr/>
        </p:nvSpPr>
        <p:spPr>
          <a:xfrm>
            <a:off x="7351547" y="1039278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Business-as-usual (BAU) – COVID-19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C3487-3999-45AF-A3AD-CBDFD291E652}"/>
              </a:ext>
            </a:extLst>
          </p:cNvPr>
          <p:cNvSpPr txBox="1"/>
          <p:nvPr/>
        </p:nvSpPr>
        <p:spPr>
          <a:xfrm>
            <a:off x="6594058" y="4117303"/>
            <a:ext cx="544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Geostationary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observations can update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emissions within 1-3 days accounting for pandemic  </a:t>
            </a:r>
          </a:p>
        </p:txBody>
      </p:sp>
      <p:pic>
        <p:nvPicPr>
          <p:cNvPr id="2052" name="Picture 4" descr="Arthur Mizzi | Paul M. Rady Mechanical Engineering | University of Colorado  Boulder">
            <a:extLst>
              <a:ext uri="{FF2B5EF4-FFF2-40B4-BE49-F238E27FC236}">
                <a16:creationId xmlns:a16="http://schemas.microsoft.com/office/drawing/2014/main" id="{2D75DB2D-A4FD-44A6-843B-DC37471E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51" y="4917354"/>
            <a:ext cx="1067499" cy="13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79B2DC-E90B-4DB8-B491-132E39133742}"/>
              </a:ext>
            </a:extLst>
          </p:cNvPr>
          <p:cNvSpPr txBox="1"/>
          <p:nvPr/>
        </p:nvSpPr>
        <p:spPr>
          <a:xfrm>
            <a:off x="5594146" y="6255212"/>
            <a:ext cx="15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Mizzi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(NASA/CU)</a:t>
            </a:r>
          </a:p>
        </p:txBody>
      </p:sp>
      <p:pic>
        <p:nvPicPr>
          <p:cNvPr id="2054" name="Picture 6" descr="Chia-Hua HSU | PhD Student | Master of Science | University of Colorado  Boulder, CO | CUB | Menchanical Engineering | Research profile">
            <a:extLst>
              <a:ext uri="{FF2B5EF4-FFF2-40B4-BE49-F238E27FC236}">
                <a16:creationId xmlns:a16="http://schemas.microsoft.com/office/drawing/2014/main" id="{6D7E4FAD-AA5A-41AF-8B97-8A28DC22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52" y="4917355"/>
            <a:ext cx="1337859" cy="13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5DE8AE-152B-4B83-8763-D728222712A3}"/>
              </a:ext>
            </a:extLst>
          </p:cNvPr>
          <p:cNvSpPr txBox="1"/>
          <p:nvPr/>
        </p:nvSpPr>
        <p:spPr>
          <a:xfrm>
            <a:off x="3886476" y="6255212"/>
            <a:ext cx="166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Chia-Hua Hsu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2056" name="Picture 8" descr="Daven Henze | Paul M. Rady Mechanical Engineering | University of Colorado  Boulder">
            <a:extLst>
              <a:ext uri="{FF2B5EF4-FFF2-40B4-BE49-F238E27FC236}">
                <a16:creationId xmlns:a16="http://schemas.microsoft.com/office/drawing/2014/main" id="{3FC76427-63E5-439A-8D3F-80B5A3FCF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01"/>
          <a:stretch/>
        </p:blipFill>
        <p:spPr bwMode="auto">
          <a:xfrm>
            <a:off x="7301879" y="4917355"/>
            <a:ext cx="1309792" cy="13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860C6E-2AD9-4F2F-8D8D-EB59751E7F51}"/>
              </a:ext>
            </a:extLst>
          </p:cNvPr>
          <p:cNvSpPr txBox="1"/>
          <p:nvPr/>
        </p:nvSpPr>
        <p:spPr>
          <a:xfrm>
            <a:off x="7164721" y="6255213"/>
            <a:ext cx="1584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Henze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(CU)</a:t>
            </a:r>
          </a:p>
        </p:txBody>
      </p:sp>
      <p:pic>
        <p:nvPicPr>
          <p:cNvPr id="22" name="Picture 12" descr="Airspace Operations Lab - NASA Ames">
            <a:extLst>
              <a:ext uri="{FF2B5EF4-FFF2-40B4-BE49-F238E27FC236}">
                <a16:creationId xmlns:a16="http://schemas.microsoft.com/office/drawing/2014/main" id="{CD0A304C-3832-42A4-B4D2-9945999C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5" y="5667743"/>
            <a:ext cx="1568132" cy="10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8CF69A-7F33-4B24-BCB2-9B599DA51D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8" y="4813106"/>
            <a:ext cx="1943433" cy="851340"/>
          </a:xfrm>
          <a:prstGeom prst="rect">
            <a:avLst/>
          </a:prstGeom>
        </p:spPr>
      </p:pic>
      <p:pic>
        <p:nvPicPr>
          <p:cNvPr id="20" name="Picture 50" descr="https://nesdis-prod.s3.amazonaws.com/2022-09/geoxo-logo-v2.png?_ga=2.46972263.1196362034.1685602087-666685768.1611949757">
            <a:extLst>
              <a:ext uri="{FF2B5EF4-FFF2-40B4-BE49-F238E27FC236}">
                <a16:creationId xmlns:a16="http://schemas.microsoft.com/office/drawing/2014/main" id="{DB40FDEE-A7BB-4A50-8CE0-185A0EFC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1" y="4910810"/>
            <a:ext cx="1253498" cy="7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2" descr="Cooperative Institute for Satellite Studies (NOAA/CIMSS) -- SSEC, UW-Madison">
            <a:extLst>
              <a:ext uri="{FF2B5EF4-FFF2-40B4-BE49-F238E27FC236}">
                <a16:creationId xmlns:a16="http://schemas.microsoft.com/office/drawing/2014/main" id="{41EA237E-5F5A-42EA-81EE-B5525444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04" y="5754168"/>
            <a:ext cx="874252" cy="8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A63F1D-A041-4121-AF0F-F9AFE12B0383}"/>
              </a:ext>
            </a:extLst>
          </p:cNvPr>
          <p:cNvSpPr txBox="1"/>
          <p:nvPr/>
        </p:nvSpPr>
        <p:spPr>
          <a:xfrm>
            <a:off x="0" y="649114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Hsu et al.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JGR,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2024)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73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734</Words>
  <Application>Microsoft Office PowerPoint</Application>
  <PresentationFormat>Widescreen</PresentationFormat>
  <Paragraphs>125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GReenhouse Gas And Air Pollutants Emissions System (GRA2PES)</dc:title>
  <dc:creator>Brian McDonald</dc:creator>
  <cp:lastModifiedBy>Brian McDonald</cp:lastModifiedBy>
  <cp:revision>268</cp:revision>
  <dcterms:created xsi:type="dcterms:W3CDTF">2024-04-04T03:33:26Z</dcterms:created>
  <dcterms:modified xsi:type="dcterms:W3CDTF">2024-08-25T20:40:51Z</dcterms:modified>
</cp:coreProperties>
</file>