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3" r:id="rId8"/>
    <p:sldId id="269" r:id="rId9"/>
    <p:sldId id="265" r:id="rId10"/>
    <p:sldId id="267" r:id="rId11"/>
    <p:sldId id="270" r:id="rId12"/>
    <p:sldId id="25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3"/>
    <p:restoredTop sz="94763"/>
  </p:normalViewPr>
  <p:slideViewPr>
    <p:cSldViewPr snapToGrid="0">
      <p:cViewPr>
        <p:scale>
          <a:sx n="110" d="100"/>
          <a:sy n="110" d="100"/>
        </p:scale>
        <p:origin x="125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CED5-C7EC-EB9B-B655-78F713804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2241B-0096-B0BD-9A3C-E37FC21A1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FB724-523A-50DD-391C-4A452E0E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F7C02-5F4F-0972-C534-C38DC242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D3BC8-A470-53EE-2777-3DBF30A5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015-314A-4941-A711-A3F8278A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6B4A-FE31-550D-1AEC-B6485F59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58AAB-78DB-29FD-1E13-875070918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96475-8EE3-D1CE-B0FB-6CDD4B64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3E54F-3C6E-5E5A-1745-01E91EE2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DCA0-C8E4-ACB7-D7D0-2D111A17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015-314A-4941-A711-A3F8278A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3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5F85BB-0682-4195-5AE0-17ADEA5BA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C39B4-A033-7F66-4094-79CD18208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D1AD-9F06-1810-5493-FB4352B0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70699-C017-18FE-7C64-A47BF934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A39EE-5983-62AA-9515-13382069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015-314A-4941-A711-A3F8278A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6FC6D-CA6F-C34F-AC3C-CA9A0F2A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99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08A3-99C3-AAEC-FF76-A22FB3CF0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05E93-3F15-D08B-F524-3D466328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1BD5E-D87E-470A-E909-5D3109E7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7216C-417B-95B1-566F-1B78286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015-314A-4941-A711-A3F8278A675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51824B-BE45-5299-3D32-B8D21DAF4F91}"/>
              </a:ext>
            </a:extLst>
          </p:cNvPr>
          <p:cNvCxnSpPr>
            <a:cxnSpLocks/>
          </p:cNvCxnSpPr>
          <p:nvPr userDrawn="1"/>
        </p:nvCxnSpPr>
        <p:spPr>
          <a:xfrm>
            <a:off x="0" y="6289482"/>
            <a:ext cx="12192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9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BED7-5A3F-B049-6D05-A6FDC242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890E8-5BDD-FAC3-6215-D1CB8CBB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0177F-C275-5388-4752-77709C9D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DFC1-55B4-A77B-C52B-30CE4D0A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2EF04-D64D-921C-4507-476C9BB6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015-314A-4941-A711-A3F8278A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4A37-6BF5-BE05-65A3-7FFBE2F7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D365-BFF7-1235-E4CA-6AF822FA1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7F058-B219-EF56-F55C-774B3A133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8B264-1C53-0E0B-72F7-E0713BF9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0CD6B-E54D-FBE5-01F8-32DD97D3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65CA4-7A44-7EC7-D531-39919E8D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015-314A-4941-A711-A3F8278A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5213-3F1E-7872-2AC4-8107BBF9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93BFD-F03A-13C2-EC09-806718FE1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99282-489D-FB56-912E-060C9310E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B8AED-8519-1432-5C1F-2EEAC77F0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702BE-843F-81E5-5B2B-84B85BFED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275F5-73D0-C8F0-C6DF-F7BC9361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02218-2EC9-BAA8-9DC9-BD4F74A9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210E0-C171-D767-C797-697AC162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015-314A-4941-A711-A3F8278A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1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5324-5C56-16B9-6776-650FCC88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9E0EF-88D7-F542-0F03-110B8380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CF27A-0514-8672-1E66-6333FB00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D1460-F00D-1BB9-F3EB-E5EE19CC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015-314A-4941-A711-A3F8278A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7C8D8-011C-AE85-9D98-ACED8207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A5D40-B0D0-FCB8-DADB-2B84930D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A8CF3-9893-DAC3-AEAE-D0C97DC3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015-314A-4941-A711-A3F8278A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16FF-FC83-2D61-050C-45C878EA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130D9-A56F-92A7-3CF2-98DC2FB0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5E9FE-56E8-F7B7-2216-85E07C6A1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CC36B-BCF5-2CCD-5220-1E78D95F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DB83A-E66F-61AD-E326-65D22623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507A5-1B57-E1AC-D7AD-3F96D999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015-314A-4941-A711-A3F8278A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A2D2-03F2-8159-85C9-487FEB35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DCA9C-455A-0693-C0D1-666E0BEFA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40E24-E6BB-291D-AD7A-62A0E24C7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D4EA-7774-C051-200E-84DE04EF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CDB80-4004-7A10-7EFA-86F11EA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B02C-9405-BEAD-0ED2-0473F9B4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015-314A-4941-A711-A3F8278A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6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1EB35-B5EC-E595-ADE3-7A962557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FA1D7-5F20-6226-82D8-1FD4D8C31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DDA90-C34A-1B7A-C25C-43FF1DE2F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3888C-66E7-974F-BEE0-C4513A3AA5E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5F524-9A1A-AD9D-2BF9-1CD95DBB4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0DB44-8A81-252A-4253-E490EC7E1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14015-314A-4941-A711-A3F8278A675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515607-FBE8-C837-38B9-2E2F3591B1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9430" cy="104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: DC-8 Airborne Science - NASA">
            <a:extLst>
              <a:ext uri="{FF2B5EF4-FFF2-40B4-BE49-F238E27FC236}">
                <a16:creationId xmlns:a16="http://schemas.microsoft.com/office/drawing/2014/main" id="{42187000-62AF-30C2-A719-D0D117E4E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174" y="1"/>
            <a:ext cx="1606826" cy="128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F8A0D2-264D-4BF9-6E09-4B2870B90A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2" y="10040"/>
            <a:ext cx="1050234" cy="105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2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8.wdp"/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12" Type="http://schemas.microsoft.com/office/2007/relationships/hdphoto" Target="../media/hdphoto7.wdp"/><Relationship Id="rId2" Type="http://schemas.openxmlformats.org/officeDocument/2006/relationships/image" Target="../media/image7.png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6.wdp"/><Relationship Id="rId5" Type="http://schemas.microsoft.com/office/2007/relationships/hdphoto" Target="../media/hdphoto1.wdp"/><Relationship Id="rId15" Type="http://schemas.microsoft.com/office/2007/relationships/hdphoto" Target="../media/hdphoto10.wdp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5.wdp"/><Relationship Id="rId1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E0511-F1DE-DBA0-9E43-81C2CB8F9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889"/>
            <a:ext cx="12192000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AF813-0519-9F47-4625-6EDBF6BB9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311" y="-141889"/>
            <a:ext cx="10237460" cy="18738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Aircraft-based validation of TEMPO during the AEROMMA campaign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04BD0-813F-55DE-9BF7-20FBC82DA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9311" y="1731964"/>
            <a:ext cx="9144000" cy="187385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Eleanor Waxman</a:t>
            </a:r>
            <a:r>
              <a:rPr lang="en-US" baseline="30000" dirty="0">
                <a:solidFill>
                  <a:schemeClr val="bg1"/>
                </a:solidFill>
              </a:rPr>
              <a:t>1,2</a:t>
            </a:r>
            <a:r>
              <a:rPr lang="en-US" dirty="0">
                <a:solidFill>
                  <a:schemeClr val="bg1"/>
                </a:solidFill>
              </a:rPr>
              <a:t>, Drew Rollins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Kristen Zuraski</a:t>
            </a:r>
            <a:r>
              <a:rPr lang="en-US" baseline="30000" dirty="0">
                <a:solidFill>
                  <a:schemeClr val="bg1"/>
                </a:solidFill>
              </a:rPr>
              <a:t>1,2</a:t>
            </a:r>
            <a:r>
              <a:rPr lang="en-US" dirty="0">
                <a:solidFill>
                  <a:schemeClr val="bg1"/>
                </a:solidFill>
              </a:rPr>
              <a:t>, Glenn Wolfe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Abby Sebol</a:t>
            </a:r>
            <a:r>
              <a:rPr lang="en-US" baseline="30000" dirty="0">
                <a:solidFill>
                  <a:schemeClr val="bg1"/>
                </a:solidFill>
              </a:rPr>
              <a:t>3,4</a:t>
            </a:r>
            <a:r>
              <a:rPr lang="en-US" dirty="0">
                <a:solidFill>
                  <a:schemeClr val="bg1"/>
                </a:solidFill>
              </a:rPr>
              <a:t>, Caroline Nowlan</a:t>
            </a:r>
            <a:r>
              <a:rPr lang="en-US" baseline="30000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, Gonzalo Gonzalez-Abad</a:t>
            </a:r>
            <a:r>
              <a:rPr lang="en-US" baseline="30000" dirty="0">
                <a:solidFill>
                  <a:schemeClr val="bg1"/>
                </a:solidFill>
              </a:rPr>
              <a:t>5</a:t>
            </a:r>
          </a:p>
          <a:p>
            <a:r>
              <a:rPr lang="en-US" sz="1800" baseline="30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CIRES, University of Colorado Boulder, Boulder, CO</a:t>
            </a:r>
          </a:p>
          <a:p>
            <a:pPr>
              <a:spcBef>
                <a:spcPts val="0"/>
              </a:spcBef>
            </a:pPr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NOAA Chemical Sciences Laboratory, Boulder, CO</a:t>
            </a:r>
          </a:p>
          <a:p>
            <a:pPr>
              <a:spcBef>
                <a:spcPts val="0"/>
              </a:spcBef>
            </a:pPr>
            <a:r>
              <a:rPr lang="en-US" sz="1800" baseline="30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NASA Goddard Space Flight Center, Greenbelt, MD</a:t>
            </a:r>
          </a:p>
          <a:p>
            <a:pPr>
              <a:spcBef>
                <a:spcPts val="0"/>
              </a:spcBef>
            </a:pPr>
            <a:r>
              <a:rPr lang="en-US" sz="1800" baseline="30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University of Maryland College Park, College Park, MD</a:t>
            </a:r>
          </a:p>
          <a:p>
            <a:pPr>
              <a:spcBef>
                <a:spcPts val="0"/>
              </a:spcBef>
            </a:pPr>
            <a:r>
              <a:rPr lang="en-US" sz="1800" baseline="30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Harvard Smithsonian Center for Astrophysics, Cambridge, MA</a:t>
            </a:r>
          </a:p>
        </p:txBody>
      </p:sp>
    </p:spTree>
    <p:extLst>
      <p:ext uri="{BB962C8B-B14F-4D97-AF65-F5344CB8AC3E}">
        <p14:creationId xmlns:p14="http://schemas.microsoft.com/office/powerpoint/2010/main" val="64400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C266-CBD9-F900-F4EB-4525C8E7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19E5-D688-5608-293E-936659D0A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2336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23E8-90BC-6F00-9F89-3A5837BE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Tropospheric column comparison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3B274-0E39-EB99-B64D-348AAB06F235}"/>
              </a:ext>
            </a:extLst>
          </p:cNvPr>
          <p:cNvSpPr txBox="1"/>
          <p:nvPr/>
        </p:nvSpPr>
        <p:spPr>
          <a:xfrm>
            <a:off x="2753885" y="607657"/>
            <a:ext cx="731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A)  VCD = SCD/AMF</a:t>
            </a:r>
            <a:r>
              <a:rPr lang="en-US" sz="2400" dirty="0"/>
              <a:t>	</a:t>
            </a:r>
            <a:r>
              <a:rPr lang="en-US" sz="2400" dirty="0">
                <a:solidFill>
                  <a:schemeClr val="accent6"/>
                </a:solidFill>
              </a:rPr>
              <a:t>B)  VCD = </a:t>
            </a:r>
            <a:r>
              <a:rPr lang="en-US" sz="2400" dirty="0">
                <a:solidFill>
                  <a:schemeClr val="accent6"/>
                </a:solidFill>
                <a:latin typeface="Symbol" pitchFamily="2" charset="2"/>
              </a:rPr>
              <a:t>S</a:t>
            </a:r>
            <a:r>
              <a:rPr lang="en-US" sz="2400" dirty="0">
                <a:solidFill>
                  <a:schemeClr val="accent6"/>
                </a:solidFill>
              </a:rPr>
              <a:t>(in-situ partial columns)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4CB76-427C-150E-78E3-319B4B009410}"/>
              </a:ext>
            </a:extLst>
          </p:cNvPr>
          <p:cNvSpPr txBox="1"/>
          <p:nvPr/>
        </p:nvSpPr>
        <p:spPr>
          <a:xfrm>
            <a:off x="2297151" y="1111029"/>
            <a:ext cx="212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NO</a:t>
            </a:r>
            <a:r>
              <a:rPr lang="en-US" sz="2400" baseline="-25000" dirty="0">
                <a:solidFill>
                  <a:schemeClr val="accent4"/>
                </a:solidFill>
              </a:rPr>
              <a:t>2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method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B8D41-2815-B207-EAB4-BB5A17529FDF}"/>
              </a:ext>
            </a:extLst>
          </p:cNvPr>
          <p:cNvSpPr txBox="1"/>
          <p:nvPr/>
        </p:nvSpPr>
        <p:spPr>
          <a:xfrm>
            <a:off x="8068120" y="1069322"/>
            <a:ext cx="212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NO</a:t>
            </a:r>
            <a:r>
              <a:rPr lang="en-US" sz="2400" baseline="-25000" dirty="0">
                <a:solidFill>
                  <a:schemeClr val="accent4"/>
                </a:solidFill>
              </a:rPr>
              <a:t>2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</a:rPr>
              <a:t>method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14C9B-39BF-FF35-44FC-014916D9B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73" y="1653829"/>
            <a:ext cx="5506294" cy="4534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579C24-ECC7-6D2B-CC1E-0C16E93DD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314" y="1497569"/>
            <a:ext cx="5885309" cy="47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1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A578-4068-F139-1479-1BD59599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Satellite measurements</a:t>
            </a:r>
          </a:p>
        </p:txBody>
      </p:sp>
      <p:pic>
        <p:nvPicPr>
          <p:cNvPr id="4" name="Picture 3" descr="A satellite above a planet&#10;&#10;Description automatically generated">
            <a:extLst>
              <a:ext uri="{FF2B5EF4-FFF2-40B4-BE49-F238E27FC236}">
                <a16:creationId xmlns:a16="http://schemas.microsoft.com/office/drawing/2014/main" id="{184B9461-F709-E718-CFF6-BA7541DF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" y="942097"/>
            <a:ext cx="5320769" cy="5219644"/>
          </a:xfrm>
          <a:prstGeom prst="rect">
            <a:avLst/>
          </a:prstGeom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id="{5B08608B-D428-8295-3A50-3CEAF1A8624A}"/>
              </a:ext>
            </a:extLst>
          </p:cNvPr>
          <p:cNvSpPr/>
          <p:nvPr/>
        </p:nvSpPr>
        <p:spPr>
          <a:xfrm>
            <a:off x="525189" y="860431"/>
            <a:ext cx="1049481" cy="104948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901D1-03E9-54E1-25BF-1013790EE25C}"/>
              </a:ext>
            </a:extLst>
          </p:cNvPr>
          <p:cNvSpPr txBox="1"/>
          <p:nvPr/>
        </p:nvSpPr>
        <p:spPr>
          <a:xfrm>
            <a:off x="593112" y="6413898"/>
            <a:ext cx="2357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modified from </a:t>
            </a:r>
            <a:r>
              <a:rPr lang="en-US" sz="1200" dirty="0" err="1"/>
              <a:t>tempo.si.edu</a:t>
            </a:r>
            <a:endParaRPr lang="en-US" sz="1200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7FC9120A-A1F8-9893-D503-99583036C0EB}"/>
              </a:ext>
            </a:extLst>
          </p:cNvPr>
          <p:cNvSpPr/>
          <p:nvPr/>
        </p:nvSpPr>
        <p:spPr>
          <a:xfrm rot="19119988">
            <a:off x="2131008" y="1395779"/>
            <a:ext cx="623454" cy="2822347"/>
          </a:xfrm>
          <a:prstGeom prst="trapezoid">
            <a:avLst/>
          </a:prstGeom>
          <a:solidFill>
            <a:schemeClr val="accent6">
              <a:lumMod val="40000"/>
              <a:lumOff val="60000"/>
              <a:alpha val="6021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F2F45396-18C8-22C0-C3B1-A135EFC5530F}"/>
              </a:ext>
            </a:extLst>
          </p:cNvPr>
          <p:cNvSpPr/>
          <p:nvPr/>
        </p:nvSpPr>
        <p:spPr>
          <a:xfrm rot="1786748">
            <a:off x="3272901" y="2010302"/>
            <a:ext cx="585969" cy="1974013"/>
          </a:xfrm>
          <a:prstGeom prst="trapezoid">
            <a:avLst/>
          </a:prstGeom>
          <a:solidFill>
            <a:schemeClr val="accent6">
              <a:lumMod val="40000"/>
              <a:lumOff val="60000"/>
              <a:alpha val="6021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B0D9948-2D49-84D6-4CC3-D20E1638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94330" l="8462" r="93077">
                        <a14:foregroundMark x1="8462" y1="64433" x2="8462" y2="64433"/>
                        <a14:foregroundMark x1="47308" y1="10309" x2="47308" y2="10309"/>
                        <a14:foregroundMark x1="31923" y1="94330" x2="31923" y2="94330"/>
                        <a14:foregroundMark x1="93077" y1="46907" x2="93077" y2="4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8039">
            <a:off x="1834457" y="2332268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3B3B776F-7E47-1C9D-0996-6C3F74896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94330" l="8462" r="93077">
                        <a14:foregroundMark x1="8462" y1="64433" x2="8462" y2="64433"/>
                        <a14:foregroundMark x1="47308" y1="10309" x2="47308" y2="10309"/>
                        <a14:foregroundMark x1="31923" y1="94330" x2="31923" y2="94330"/>
                        <a14:foregroundMark x1="93077" y1="46907" x2="93077" y2="4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48573">
            <a:off x="3022250" y="3301828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3FD1DAA-A47D-5CB0-E4BB-A62EDDC4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94330" l="8462" r="93077">
                        <a14:foregroundMark x1="8462" y1="64433" x2="8462" y2="64433"/>
                        <a14:foregroundMark x1="47308" y1="10309" x2="47308" y2="10309"/>
                        <a14:foregroundMark x1="31923" y1="94330" x2="31923" y2="94330"/>
                        <a14:foregroundMark x1="93077" y1="46907" x2="93077" y2="4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8039">
            <a:off x="3486174" y="2469187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9287A07-B6CA-3346-D014-C6524BBF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94330" l="8462" r="93077">
                        <a14:foregroundMark x1="8462" y1="64433" x2="8462" y2="64433"/>
                        <a14:foregroundMark x1="47308" y1="10309" x2="47308" y2="10309"/>
                        <a14:foregroundMark x1="31923" y1="94330" x2="31923" y2="94330"/>
                        <a14:foregroundMark x1="93077" y1="46907" x2="93077" y2="4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4645">
            <a:off x="2290837" y="2815174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graph of a number of electrons&#10;&#10;Description automatically generated">
            <a:extLst>
              <a:ext uri="{FF2B5EF4-FFF2-40B4-BE49-F238E27FC236}">
                <a16:creationId xmlns:a16="http://schemas.microsoft.com/office/drawing/2014/main" id="{4B1F101D-D7BA-545A-1D71-AE5870CF8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01990"/>
            <a:ext cx="3283361" cy="23956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A99B0D-A3B2-EF07-E825-E6584B7244FE}"/>
              </a:ext>
            </a:extLst>
          </p:cNvPr>
          <p:cNvSpPr txBox="1"/>
          <p:nvPr/>
        </p:nvSpPr>
        <p:spPr>
          <a:xfrm>
            <a:off x="6612467" y="860431"/>
            <a:ext cx="240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 measured spectrum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EEEE88-AA2A-0673-6B44-D3A64983A724}"/>
              </a:ext>
            </a:extLst>
          </p:cNvPr>
          <p:cNvSpPr txBox="1"/>
          <p:nvPr/>
        </p:nvSpPr>
        <p:spPr>
          <a:xfrm>
            <a:off x="10137274" y="2058674"/>
            <a:ext cx="1402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Slant column</a:t>
            </a:r>
          </a:p>
          <a:p>
            <a:pPr algn="ctr"/>
            <a:r>
              <a:rPr lang="en-US" dirty="0"/>
              <a:t>(SCD)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7349D0-9DFE-5D5E-82D7-E0C564355050}"/>
              </a:ext>
            </a:extLst>
          </p:cNvPr>
          <p:cNvCxnSpPr/>
          <p:nvPr/>
        </p:nvCxnSpPr>
        <p:spPr>
          <a:xfrm>
            <a:off x="9203267" y="2381839"/>
            <a:ext cx="846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CA85FBB-8C77-FB5A-1C93-01D04EAA0D52}"/>
              </a:ext>
            </a:extLst>
          </p:cNvPr>
          <p:cNvSpPr txBox="1"/>
          <p:nvPr/>
        </p:nvSpPr>
        <p:spPr>
          <a:xfrm>
            <a:off x="9712902" y="5427234"/>
            <a:ext cx="164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Vertical column</a:t>
            </a:r>
          </a:p>
          <a:p>
            <a:pPr algn="ctr"/>
            <a:r>
              <a:rPr lang="en-US" dirty="0"/>
              <a:t>(VCD)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9DDEC8-687D-AE4B-45F5-1E1EC0B35A41}"/>
              </a:ext>
            </a:extLst>
          </p:cNvPr>
          <p:cNvCxnSpPr>
            <a:cxnSpLocks/>
          </p:cNvCxnSpPr>
          <p:nvPr/>
        </p:nvCxnSpPr>
        <p:spPr>
          <a:xfrm>
            <a:off x="10540146" y="2943871"/>
            <a:ext cx="0" cy="238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DFE045-33A4-7D68-A114-56990F03210B}"/>
              </a:ext>
            </a:extLst>
          </p:cNvPr>
          <p:cNvSpPr txBox="1"/>
          <p:nvPr/>
        </p:nvSpPr>
        <p:spPr>
          <a:xfrm>
            <a:off x="6989467" y="3697683"/>
            <a:ext cx="3283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Divide by air mass factor (AMF)</a:t>
            </a:r>
          </a:p>
          <a:p>
            <a:pPr algn="ctr"/>
            <a:r>
              <a:rPr lang="en-US" dirty="0"/>
              <a:t>to</a:t>
            </a:r>
          </a:p>
          <a:p>
            <a:r>
              <a:rPr lang="en-US" dirty="0"/>
              <a:t>Account for atmospheric path, instrument altitude sensitivity, a priori profile,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FEE842-40B8-2201-5D9F-81A33D720D87}"/>
              </a:ext>
            </a:extLst>
          </p:cNvPr>
          <p:cNvSpPr txBox="1"/>
          <p:nvPr/>
        </p:nvSpPr>
        <p:spPr>
          <a:xfrm>
            <a:off x="7384557" y="6436845"/>
            <a:ext cx="2493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Figure:  Martin (2008) Atmos Environ</a:t>
            </a:r>
          </a:p>
        </p:txBody>
      </p:sp>
    </p:spTree>
    <p:extLst>
      <p:ext uri="{BB962C8B-B14F-4D97-AF65-F5344CB8AC3E}">
        <p14:creationId xmlns:p14="http://schemas.microsoft.com/office/powerpoint/2010/main" val="5012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FA79-D42D-9E8D-ED08-78755F49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 vs in-situ variability (V02 data)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75ACC3-DA36-8A20-879C-72CD75880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62" y="1554691"/>
            <a:ext cx="5280275" cy="4351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6781BB-BF94-740E-109A-99A18DC3DC46}"/>
              </a:ext>
            </a:extLst>
          </p:cNvPr>
          <p:cNvSpPr txBox="1"/>
          <p:nvPr/>
        </p:nvSpPr>
        <p:spPr>
          <a:xfrm>
            <a:off x="2294466" y="1370025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on 8/25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A6C82D-D493-DB5F-B7E0-E2CB8FD94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337" y="1554691"/>
            <a:ext cx="6289279" cy="4351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6AE4C5-E83D-C353-F147-116444E3B8A4}"/>
              </a:ext>
            </a:extLst>
          </p:cNvPr>
          <p:cNvSpPr txBox="1"/>
          <p:nvPr/>
        </p:nvSpPr>
        <p:spPr>
          <a:xfrm>
            <a:off x="8034867" y="1295400"/>
            <a:ext cx="123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NYC on 8/9</a:t>
            </a:r>
          </a:p>
        </p:txBody>
      </p:sp>
    </p:spTree>
    <p:extLst>
      <p:ext uri="{BB962C8B-B14F-4D97-AF65-F5344CB8AC3E}">
        <p14:creationId xmlns:p14="http://schemas.microsoft.com/office/powerpoint/2010/main" val="89746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3B27-ED88-291A-09AA-CB1DB47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65"/>
            <a:ext cx="10515600" cy="689940"/>
          </a:xfrm>
        </p:spPr>
        <p:txBody>
          <a:bodyPr>
            <a:normAutofit/>
          </a:bodyPr>
          <a:lstStyle/>
          <a:p>
            <a:r>
              <a:rPr lang="en-US" sz="3600" dirty="0"/>
              <a:t>AEROMMA flights for TEMPO validation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D3B6F-E8A4-9C0C-2367-7CAAA2055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3" y="1428318"/>
            <a:ext cx="11317864" cy="4666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B673B8-D22C-80B7-9041-40749ACCAB03}"/>
              </a:ext>
            </a:extLst>
          </p:cNvPr>
          <p:cNvSpPr txBox="1"/>
          <p:nvPr/>
        </p:nvSpPr>
        <p:spPr>
          <a:xfrm>
            <a:off x="3847170" y="959005"/>
            <a:ext cx="377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 23 Aug. 2023, LA and Pacific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FA266-8066-9597-8AAC-E32D577E4D9B}"/>
              </a:ext>
            </a:extLst>
          </p:cNvPr>
          <p:cNvSpPr txBox="1"/>
          <p:nvPr/>
        </p:nvSpPr>
        <p:spPr>
          <a:xfrm>
            <a:off x="6991815" y="4438185"/>
            <a:ext cx="78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Pacific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061991-9178-EF68-EA11-30F090FB7EB8}"/>
              </a:ext>
            </a:extLst>
          </p:cNvPr>
          <p:cNvSpPr txBox="1"/>
          <p:nvPr/>
        </p:nvSpPr>
        <p:spPr>
          <a:xfrm>
            <a:off x="8363415" y="3577068"/>
            <a:ext cx="256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Redlands/San Bernardino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1C87B-7743-C2A7-11CD-436136A61067}"/>
              </a:ext>
            </a:extLst>
          </p:cNvPr>
          <p:cNvSpPr txBox="1"/>
          <p:nvPr/>
        </p:nvSpPr>
        <p:spPr>
          <a:xfrm>
            <a:off x="8363415" y="2430966"/>
            <a:ext cx="145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JPL/Pasadena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8AAA15-5A88-5AC5-4898-95783A04635C}"/>
              </a:ext>
            </a:extLst>
          </p:cNvPr>
          <p:cNvCxnSpPr/>
          <p:nvPr/>
        </p:nvCxnSpPr>
        <p:spPr>
          <a:xfrm flipV="1">
            <a:off x="7382242" y="3946400"/>
            <a:ext cx="155982" cy="491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C88ABB-1434-1DDD-CDB1-7DBA098F217F}"/>
              </a:ext>
            </a:extLst>
          </p:cNvPr>
          <p:cNvCxnSpPr>
            <a:cxnSpLocks/>
          </p:cNvCxnSpPr>
          <p:nvPr/>
        </p:nvCxnSpPr>
        <p:spPr>
          <a:xfrm flipH="1" flipV="1">
            <a:off x="8865220" y="3429000"/>
            <a:ext cx="227658" cy="245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B4A07A-787E-52D1-2067-693079C35192}"/>
              </a:ext>
            </a:extLst>
          </p:cNvPr>
          <p:cNvCxnSpPr>
            <a:cxnSpLocks/>
          </p:cNvCxnSpPr>
          <p:nvPr/>
        </p:nvCxnSpPr>
        <p:spPr>
          <a:xfrm flipH="1">
            <a:off x="8062332" y="2800298"/>
            <a:ext cx="591014" cy="307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8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9B0E-F32E-2538-FF50-42CAEFAC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04" y="0"/>
            <a:ext cx="10515600" cy="689940"/>
          </a:xfrm>
        </p:spPr>
        <p:txBody>
          <a:bodyPr>
            <a:normAutofit/>
          </a:bodyPr>
          <a:lstStyle/>
          <a:p>
            <a:r>
              <a:rPr lang="en-US" sz="3600" dirty="0"/>
              <a:t>Laser-Induced Fluorescence NO</a:t>
            </a:r>
            <a:r>
              <a:rPr lang="en-US" sz="3600" baseline="-25000" dirty="0"/>
              <a:t>2</a:t>
            </a:r>
            <a:r>
              <a:rPr lang="en-US" sz="3600" dirty="0"/>
              <a:t> instrument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5D97E2-7A54-47B0-2B8C-F7D4C562F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742" y="1427692"/>
            <a:ext cx="3737984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436163-FBA8-BC69-DFC7-6781F6A3169F}"/>
              </a:ext>
            </a:extLst>
          </p:cNvPr>
          <p:cNvSpPr txBox="1"/>
          <p:nvPr/>
        </p:nvSpPr>
        <p:spPr>
          <a:xfrm>
            <a:off x="281542" y="6409266"/>
            <a:ext cx="247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Rollins et al. (2020) AMT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1208B7-11EE-C751-A0FD-E069FC0E7EF4}"/>
              </a:ext>
            </a:extLst>
          </p:cNvPr>
          <p:cNvGrpSpPr/>
          <p:nvPr/>
        </p:nvGrpSpPr>
        <p:grpSpPr>
          <a:xfrm>
            <a:off x="4262967" y="857008"/>
            <a:ext cx="8069603" cy="5143984"/>
            <a:chOff x="46045" y="283964"/>
            <a:chExt cx="11827903" cy="7539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22038D8-8ABA-D502-7283-0AD441262565}"/>
                </a:ext>
              </a:extLst>
            </p:cNvPr>
            <p:cNvSpPr/>
            <p:nvPr/>
          </p:nvSpPr>
          <p:spPr>
            <a:xfrm>
              <a:off x="10516109" y="5180211"/>
              <a:ext cx="357809" cy="357809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HeroicExtremeLeftFacing"/>
              <a:lightRig rig="threePt" dir="t"/>
            </a:scene3d>
            <a:sp3d extrusionH="107950" prstMaterial="powder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86EF9B-5569-00B2-66C7-CD078CE575ED}"/>
                </a:ext>
              </a:extLst>
            </p:cNvPr>
            <p:cNvSpPr/>
            <p:nvPr/>
          </p:nvSpPr>
          <p:spPr>
            <a:xfrm>
              <a:off x="5282237" y="283964"/>
              <a:ext cx="1178531" cy="11563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1200000" lon="7200000" rev="0"/>
              </a:camera>
              <a:lightRig rig="threePt" dir="t"/>
            </a:scene3d>
            <a:sp3d extrusionH="508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11BFA6-F90B-F394-3B9C-76E62DEA73B0}"/>
                </a:ext>
              </a:extLst>
            </p:cNvPr>
            <p:cNvSpPr/>
            <p:nvPr/>
          </p:nvSpPr>
          <p:spPr>
            <a:xfrm>
              <a:off x="6936996" y="731497"/>
              <a:ext cx="357809" cy="357809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HeroicExtremeRightFacing"/>
              <a:lightRig rig="threePt" dir="t"/>
            </a:scene3d>
            <a:sp3d extrusionH="107950" prstMaterial="powder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3310079-0AE7-ADBD-6C61-6F19F3DAB1F7}"/>
                </a:ext>
              </a:extLst>
            </p:cNvPr>
            <p:cNvSpPr/>
            <p:nvPr/>
          </p:nvSpPr>
          <p:spPr>
            <a:xfrm>
              <a:off x="477075" y="606285"/>
              <a:ext cx="2690192" cy="177579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isometricOffAxis2Top"/>
              <a:lightRig rig="threePt" dir="t">
                <a:rot lat="0" lon="0" rev="0"/>
              </a:lightRig>
            </a:scene3d>
            <a:sp3d extrusionH="254000" contourW="12700"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1075 nm laser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106AEDE-FF0E-4764-01F6-E1FCEC6F4824}"/>
                </a:ext>
              </a:extLst>
            </p:cNvPr>
            <p:cNvCxnSpPr>
              <a:cxnSpLocks/>
            </p:cNvCxnSpPr>
            <p:nvPr/>
          </p:nvCxnSpPr>
          <p:spPr>
            <a:xfrm>
              <a:off x="3061251" y="1785729"/>
              <a:ext cx="1537253" cy="0"/>
            </a:xfrm>
            <a:prstGeom prst="line">
              <a:avLst/>
            </a:prstGeom>
            <a:ln w="76200">
              <a:gradFill>
                <a:gsLst>
                  <a:gs pos="0">
                    <a:schemeClr val="bg1">
                      <a:lumMod val="95000"/>
                    </a:schemeClr>
                  </a:gs>
                  <a:gs pos="74000">
                    <a:schemeClr val="bg1">
                      <a:lumMod val="7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15B7B-F116-3F4F-49C0-F437FE381C95}"/>
                </a:ext>
              </a:extLst>
            </p:cNvPr>
            <p:cNvSpPr/>
            <p:nvPr/>
          </p:nvSpPr>
          <p:spPr>
            <a:xfrm>
              <a:off x="5300869" y="1726093"/>
              <a:ext cx="450573" cy="25179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isometricTopUp">
                <a:rot lat="3180530" lon="697749" rev="488092"/>
              </a:camera>
              <a:lightRig rig="threePt" dir="t"/>
            </a:scene3d>
            <a:sp3d extrusionH="139700" contourW="12700" prstMaterial="clear"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hord 19">
              <a:extLst>
                <a:ext uri="{FF2B5EF4-FFF2-40B4-BE49-F238E27FC236}">
                  <a16:creationId xmlns:a16="http://schemas.microsoft.com/office/drawing/2014/main" id="{673B0433-3F25-194B-B098-CF86663F55F9}"/>
                </a:ext>
              </a:extLst>
            </p:cNvPr>
            <p:cNvSpPr/>
            <p:nvPr/>
          </p:nvSpPr>
          <p:spPr>
            <a:xfrm>
              <a:off x="4558748" y="1659833"/>
              <a:ext cx="278294" cy="304800"/>
            </a:xfrm>
            <a:prstGeom prst="chor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9600000"/>
              </a:camera>
              <a:lightRig rig="threePt" dir="t"/>
            </a:scene3d>
            <a:sp3d contourW="12700" prstMaterial="powder">
              <a:bevelT w="127000" h="95250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B23B84-78A2-D206-6BD7-2AB44BE4C5E6}"/>
                </a:ext>
              </a:extLst>
            </p:cNvPr>
            <p:cNvCxnSpPr>
              <a:stCxn id="20" idx="2"/>
            </p:cNvCxnSpPr>
            <p:nvPr/>
          </p:nvCxnSpPr>
          <p:spPr>
            <a:xfrm>
              <a:off x="4749274" y="1787412"/>
              <a:ext cx="551595" cy="11569"/>
            </a:xfrm>
            <a:prstGeom prst="line">
              <a:avLst/>
            </a:prstGeom>
            <a:ln w="762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C00000"/>
                  </a:gs>
                  <a:gs pos="830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E9B8F28-5DD0-4FD5-CCD5-0E882A835851}"/>
                </a:ext>
              </a:extLst>
            </p:cNvPr>
            <p:cNvSpPr/>
            <p:nvPr/>
          </p:nvSpPr>
          <p:spPr>
            <a:xfrm>
              <a:off x="6052931" y="1726093"/>
              <a:ext cx="450573" cy="25179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isometricTopUp">
                <a:rot lat="3180530" lon="697749" rev="488092"/>
              </a:camera>
              <a:lightRig rig="threePt" dir="t"/>
            </a:scene3d>
            <a:sp3d extrusionH="139700" contourW="12700" prstMaterial="clear"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F1EE11-3005-DC28-39FA-73157615C96F}"/>
                </a:ext>
              </a:extLst>
            </p:cNvPr>
            <p:cNvSpPr/>
            <p:nvPr/>
          </p:nvSpPr>
          <p:spPr>
            <a:xfrm>
              <a:off x="6804993" y="1726092"/>
              <a:ext cx="450573" cy="25179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isometricTopUp">
                <a:rot lat="3180530" lon="697749" rev="488092"/>
              </a:camera>
              <a:lightRig rig="threePt" dir="t"/>
            </a:scene3d>
            <a:sp3d extrusionH="139700" contourW="12700" prstMaterial="clear"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0C8120-807B-B9CF-6F33-A4918F083AE4}"/>
                </a:ext>
              </a:extLst>
            </p:cNvPr>
            <p:cNvCxnSpPr>
              <a:cxnSpLocks/>
            </p:cNvCxnSpPr>
            <p:nvPr/>
          </p:nvCxnSpPr>
          <p:spPr>
            <a:xfrm>
              <a:off x="5751442" y="1793196"/>
              <a:ext cx="301489" cy="6323"/>
            </a:xfrm>
            <a:prstGeom prst="line">
              <a:avLst/>
            </a:prstGeom>
            <a:ln w="76200">
              <a:gradFill>
                <a:gsLst>
                  <a:gs pos="0">
                    <a:srgbClr val="C00000"/>
                  </a:gs>
                  <a:gs pos="74000">
                    <a:srgbClr val="00B050"/>
                  </a:gs>
                  <a:gs pos="83000">
                    <a:srgbClr val="00B050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03EB747-30B4-BDD2-5CB1-61A2994284A9}"/>
                </a:ext>
              </a:extLst>
            </p:cNvPr>
            <p:cNvCxnSpPr>
              <a:cxnSpLocks/>
            </p:cNvCxnSpPr>
            <p:nvPr/>
          </p:nvCxnSpPr>
          <p:spPr>
            <a:xfrm>
              <a:off x="6513446" y="1779406"/>
              <a:ext cx="301489" cy="6323"/>
            </a:xfrm>
            <a:prstGeom prst="line">
              <a:avLst/>
            </a:prstGeom>
            <a:ln w="76200">
              <a:gradFill>
                <a:gsLst>
                  <a:gs pos="0">
                    <a:srgbClr val="C00000"/>
                  </a:gs>
                  <a:gs pos="53000">
                    <a:srgbClr val="00B050"/>
                  </a:gs>
                  <a:gs pos="83000">
                    <a:srgbClr val="00B0F0"/>
                  </a:gs>
                  <a:gs pos="100000">
                    <a:srgbClr val="00B0F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C2B127C4-9FDF-3FF5-0C84-4D6FF73D0F81}"/>
                </a:ext>
              </a:extLst>
            </p:cNvPr>
            <p:cNvSpPr/>
            <p:nvPr/>
          </p:nvSpPr>
          <p:spPr>
            <a:xfrm>
              <a:off x="7517298" y="1202633"/>
              <a:ext cx="632787" cy="762000"/>
            </a:xfrm>
            <a:prstGeom prst="trapezoi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2Top"/>
              <a:lightRig rig="threePt" dir="t"/>
            </a:scene3d>
            <a:sp3d extrusionH="190500" prstMaterial="translucentPowder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C9CB48B-7335-2192-6BE7-61ECB5EDFB7B}"/>
                </a:ext>
              </a:extLst>
            </p:cNvPr>
            <p:cNvCxnSpPr>
              <a:cxnSpLocks/>
            </p:cNvCxnSpPr>
            <p:nvPr/>
          </p:nvCxnSpPr>
          <p:spPr>
            <a:xfrm>
              <a:off x="7255566" y="1796660"/>
              <a:ext cx="301489" cy="6323"/>
            </a:xfrm>
            <a:prstGeom prst="line">
              <a:avLst/>
            </a:prstGeom>
            <a:ln w="76200">
              <a:gradFill>
                <a:gsLst>
                  <a:gs pos="0">
                    <a:srgbClr val="C00000"/>
                  </a:gs>
                  <a:gs pos="36000">
                    <a:srgbClr val="00B050"/>
                  </a:gs>
                  <a:gs pos="74000">
                    <a:srgbClr val="00B0F0"/>
                  </a:gs>
                  <a:gs pos="100000">
                    <a:srgbClr val="7030A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F59FC6-B71C-D376-B2D3-C23AAF87EADB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5675251" y="1202633"/>
              <a:ext cx="1921145" cy="381000"/>
            </a:xfrm>
            <a:prstGeom prst="line">
              <a:avLst/>
            </a:prstGeom>
            <a:ln w="57150">
              <a:gradFill flip="none" rotWithShape="1">
                <a:gsLst>
                  <a:gs pos="30000">
                    <a:schemeClr val="accent1">
                      <a:lumMod val="5000"/>
                      <a:lumOff val="95000"/>
                    </a:schemeClr>
                  </a:gs>
                  <a:gs pos="63000">
                    <a:srgbClr val="C00000"/>
                  </a:gs>
                  <a:gs pos="81000">
                    <a:srgbClr val="C00000"/>
                  </a:gs>
                  <a:gs pos="100000">
                    <a:srgbClr val="FF0000"/>
                  </a:gs>
                </a:gsLst>
                <a:lin ang="18900000" scaled="1"/>
                <a:tileRect/>
              </a:gradFill>
            </a:ln>
            <a:effectLst>
              <a:glow rad="76200">
                <a:srgbClr val="C000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3C6966-4B33-A43A-E682-15C42BB0EE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02186" y="1024268"/>
              <a:ext cx="1694210" cy="528302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9000">
                    <a:srgbClr val="00B050"/>
                  </a:gs>
                  <a:gs pos="83000">
                    <a:srgbClr val="00B050"/>
                  </a:gs>
                  <a:gs pos="100000">
                    <a:srgbClr val="92D050"/>
                  </a:gs>
                </a:gsLst>
                <a:lin ang="18900000" scaled="1"/>
                <a:tileRect/>
              </a:gradFill>
            </a:ln>
            <a:effectLst>
              <a:glow rad="76200">
                <a:srgbClr val="00B05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8AF570-0F0E-1160-802D-7F39C21119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296" y="807111"/>
              <a:ext cx="1498744" cy="709867"/>
            </a:xfrm>
            <a:prstGeom prst="line">
              <a:avLst/>
            </a:prstGeom>
            <a:ln w="57150">
              <a:gradFill flip="none" rotWithShape="1">
                <a:gsLst>
                  <a:gs pos="23000">
                    <a:schemeClr val="accent1">
                      <a:lumMod val="5000"/>
                      <a:lumOff val="95000"/>
                    </a:schemeClr>
                  </a:gs>
                  <a:gs pos="74000">
                    <a:srgbClr val="00B0F0"/>
                  </a:gs>
                  <a:gs pos="83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  <a:tileRect/>
              </a:gradFill>
            </a:ln>
            <a:effectLst>
              <a:glow rad="76200">
                <a:srgbClr val="00B0F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C7DEF0-EBD2-D41E-9EFD-68585AEB3D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05645" y="903208"/>
              <a:ext cx="610441" cy="592975"/>
            </a:xfrm>
            <a:prstGeom prst="line">
              <a:avLst/>
            </a:prstGeom>
            <a:ln w="57150">
              <a:gradFill flip="none" rotWithShape="1">
                <a:gsLst>
                  <a:gs pos="20000">
                    <a:schemeClr val="accent1">
                      <a:lumMod val="5000"/>
                      <a:lumOff val="95000"/>
                    </a:schemeClr>
                  </a:gs>
                  <a:gs pos="74000">
                    <a:srgbClr val="7030A0"/>
                  </a:gs>
                  <a:gs pos="83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3500000" scaled="1"/>
                <a:tileRect/>
              </a:gradFill>
            </a:ln>
            <a:effectLst>
              <a:glow rad="76200">
                <a:srgbClr val="7030A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1FB512-172B-8B6F-BDC6-840865149345}"/>
                </a:ext>
              </a:extLst>
            </p:cNvPr>
            <p:cNvSpPr/>
            <p:nvPr/>
          </p:nvSpPr>
          <p:spPr>
            <a:xfrm>
              <a:off x="10437734" y="683216"/>
              <a:ext cx="357809" cy="357809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HeroicExtremeLeftFacing"/>
              <a:lightRig rig="threePt" dir="t"/>
            </a:scene3d>
            <a:sp3d extrusionH="107950" prstMaterial="powder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050E19-37B7-1A31-4CFF-A1CA2CE08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01504" y="881663"/>
              <a:ext cx="3462126" cy="0"/>
            </a:xfrm>
            <a:prstGeom prst="line">
              <a:avLst/>
            </a:prstGeom>
            <a:ln w="57150">
              <a:gradFill flip="none" rotWithShape="1">
                <a:gsLst>
                  <a:gs pos="20000">
                    <a:schemeClr val="accent1">
                      <a:lumMod val="5000"/>
                      <a:lumOff val="95000"/>
                    </a:schemeClr>
                  </a:gs>
                  <a:gs pos="74000">
                    <a:srgbClr val="7030A0"/>
                  </a:gs>
                  <a:gs pos="83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a:ln>
            <a:effectLst>
              <a:glow rad="76200">
                <a:srgbClr val="7030A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D542D1-A190-85CF-EB9A-BB8D38ECA7A6}"/>
                </a:ext>
              </a:extLst>
            </p:cNvPr>
            <p:cNvSpPr txBox="1"/>
            <p:nvPr/>
          </p:nvSpPr>
          <p:spPr>
            <a:xfrm>
              <a:off x="5182063" y="1882401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PPLN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D59893-52B2-8DF8-4182-B78C757F7EB4}"/>
                </a:ext>
              </a:extLst>
            </p:cNvPr>
            <p:cNvSpPr txBox="1"/>
            <p:nvPr/>
          </p:nvSpPr>
          <p:spPr>
            <a:xfrm>
              <a:off x="5967259" y="1889295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LBO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17F7B6-42C4-DDB8-FDA0-E7BF7B8CDB77}"/>
                </a:ext>
              </a:extLst>
            </p:cNvPr>
            <p:cNvSpPr txBox="1"/>
            <p:nvPr/>
          </p:nvSpPr>
          <p:spPr>
            <a:xfrm>
              <a:off x="6736769" y="187354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BBO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91800D-0226-D283-775F-32E163F6B6A3}"/>
                </a:ext>
              </a:extLst>
            </p:cNvPr>
            <p:cNvSpPr txBox="1"/>
            <p:nvPr/>
          </p:nvSpPr>
          <p:spPr>
            <a:xfrm>
              <a:off x="7587179" y="1836287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Prism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8F5432-A886-F545-3421-1BD5DF49972F}"/>
                </a:ext>
              </a:extLst>
            </p:cNvPr>
            <p:cNvSpPr txBox="1"/>
            <p:nvPr/>
          </p:nvSpPr>
          <p:spPr>
            <a:xfrm>
              <a:off x="4408636" y="1911626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Lens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5228B4-402D-A204-4E6A-3B011A9DCE1E}"/>
                </a:ext>
              </a:extLst>
            </p:cNvPr>
            <p:cNvSpPr txBox="1"/>
            <p:nvPr/>
          </p:nvSpPr>
          <p:spPr>
            <a:xfrm>
              <a:off x="3402857" y="1796357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Fiber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317DB84-1A84-D66E-A71F-A9818E76E59E}"/>
                </a:ext>
              </a:extLst>
            </p:cNvPr>
            <p:cNvGrpSpPr/>
            <p:nvPr/>
          </p:nvGrpSpPr>
          <p:grpSpPr>
            <a:xfrm>
              <a:off x="2380174" y="2842589"/>
              <a:ext cx="4479486" cy="1076739"/>
              <a:chOff x="2141637" y="2660373"/>
              <a:chExt cx="4479486" cy="1076739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1884FAB-4056-34DF-C711-D207058E1A38}"/>
                  </a:ext>
                </a:extLst>
              </p:cNvPr>
              <p:cNvSpPr/>
              <p:nvPr/>
            </p:nvSpPr>
            <p:spPr>
              <a:xfrm>
                <a:off x="5730960" y="2779641"/>
                <a:ext cx="890163" cy="89016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scene3d>
                <a:camera prst="orthographicFront">
                  <a:rot lat="0" lon="4800000" rev="0"/>
                </a:camera>
                <a:lightRig rig="threePt" dir="t"/>
              </a:scene3d>
              <a:sp3d extrusionH="25400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86DC878-5326-7F57-341C-3335AFCA428B}"/>
                  </a:ext>
                </a:extLst>
              </p:cNvPr>
              <p:cNvSpPr/>
              <p:nvPr/>
            </p:nvSpPr>
            <p:spPr>
              <a:xfrm>
                <a:off x="4570707" y="2660373"/>
                <a:ext cx="1076739" cy="107673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scene3d>
                <a:camera prst="orthographicFront">
                  <a:rot lat="1800000" lon="5400000" rev="0"/>
                </a:camera>
                <a:lightRig rig="threePt" dir="t"/>
              </a:scene3d>
              <a:sp3d extrusionH="11430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NO cell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A56E9A3-A45F-A3B9-5732-472891FB1F3E}"/>
                  </a:ext>
                </a:extLst>
              </p:cNvPr>
              <p:cNvSpPr/>
              <p:nvPr/>
            </p:nvSpPr>
            <p:spPr>
              <a:xfrm>
                <a:off x="2141637" y="2749822"/>
                <a:ext cx="890163" cy="89016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scene3d>
                <a:camera prst="orthographicFront">
                  <a:rot lat="0" lon="4800000" rev="0"/>
                </a:camera>
                <a:lightRig rig="threePt" dir="t"/>
              </a:scene3d>
              <a:sp3d extrusionH="25400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3B50003-4F59-133C-47BC-3522895BD8A8}"/>
                </a:ext>
              </a:extLst>
            </p:cNvPr>
            <p:cNvGrpSpPr/>
            <p:nvPr/>
          </p:nvGrpSpPr>
          <p:grpSpPr>
            <a:xfrm>
              <a:off x="2380174" y="4794767"/>
              <a:ext cx="4479486" cy="1076739"/>
              <a:chOff x="2141637" y="2660373"/>
              <a:chExt cx="4479486" cy="1076739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A4426C9-FCC1-1BA6-5B8F-3A282AB40C19}"/>
                  </a:ext>
                </a:extLst>
              </p:cNvPr>
              <p:cNvSpPr/>
              <p:nvPr/>
            </p:nvSpPr>
            <p:spPr>
              <a:xfrm>
                <a:off x="5730960" y="2779641"/>
                <a:ext cx="890163" cy="89016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scene3d>
                <a:camera prst="orthographicFront">
                  <a:rot lat="0" lon="4800000" rev="0"/>
                </a:camera>
                <a:lightRig rig="threePt" dir="t"/>
              </a:scene3d>
              <a:sp3d extrusionH="25400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7F316B4-16B3-7392-AF35-11047EC271F2}"/>
                  </a:ext>
                </a:extLst>
              </p:cNvPr>
              <p:cNvSpPr/>
              <p:nvPr/>
            </p:nvSpPr>
            <p:spPr>
              <a:xfrm>
                <a:off x="4570707" y="2660373"/>
                <a:ext cx="1076739" cy="107673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scene3d>
                <a:camera prst="orthographicFront">
                  <a:rot lat="1800000" lon="5400000" rev="0"/>
                </a:camera>
                <a:lightRig rig="threePt" dir="t"/>
              </a:scene3d>
              <a:sp3d extrusionH="11430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B9B9C47-F1B7-6FF4-D1FB-A6671C3D5BC4}"/>
                  </a:ext>
                </a:extLst>
              </p:cNvPr>
              <p:cNvSpPr/>
              <p:nvPr/>
            </p:nvSpPr>
            <p:spPr>
              <a:xfrm>
                <a:off x="2141637" y="2749822"/>
                <a:ext cx="890163" cy="89016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scene3d>
                <a:camera prst="orthographicFront">
                  <a:rot lat="0" lon="4800000" rev="0"/>
                </a:camera>
                <a:lightRig rig="threePt" dir="t"/>
              </a:scene3d>
              <a:sp3d extrusionH="25400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EA2E5A0-9E50-5783-1867-8D49D8E1C1C9}"/>
                </a:ext>
              </a:extLst>
            </p:cNvPr>
            <p:cNvGrpSpPr/>
            <p:nvPr/>
          </p:nvGrpSpPr>
          <p:grpSpPr>
            <a:xfrm>
              <a:off x="2380174" y="6746945"/>
              <a:ext cx="4479486" cy="1076739"/>
              <a:chOff x="2141637" y="2660373"/>
              <a:chExt cx="4479486" cy="1076739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2934F73-F6E5-3D27-147E-6789FE8AA14C}"/>
                  </a:ext>
                </a:extLst>
              </p:cNvPr>
              <p:cNvSpPr/>
              <p:nvPr/>
            </p:nvSpPr>
            <p:spPr>
              <a:xfrm>
                <a:off x="5730960" y="2779641"/>
                <a:ext cx="890163" cy="89016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scene3d>
                <a:camera prst="orthographicFront">
                  <a:rot lat="0" lon="4800000" rev="0"/>
                </a:camera>
                <a:lightRig rig="threePt" dir="t"/>
              </a:scene3d>
              <a:sp3d extrusionH="25400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73EBD3C-76AC-F478-B6D7-2CF0CDCCB41C}"/>
                  </a:ext>
                </a:extLst>
              </p:cNvPr>
              <p:cNvSpPr/>
              <p:nvPr/>
            </p:nvSpPr>
            <p:spPr>
              <a:xfrm>
                <a:off x="4570707" y="2660373"/>
                <a:ext cx="1076739" cy="107673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scene3d>
                <a:camera prst="orthographicFront">
                  <a:rot lat="1800000" lon="5400000" rev="0"/>
                </a:camera>
                <a:lightRig rig="threePt" dir="t"/>
              </a:scene3d>
              <a:sp3d extrusionH="11430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46BCB08-1A8C-3AD5-5222-184871562AA6}"/>
                  </a:ext>
                </a:extLst>
              </p:cNvPr>
              <p:cNvSpPr/>
              <p:nvPr/>
            </p:nvSpPr>
            <p:spPr>
              <a:xfrm>
                <a:off x="2141637" y="2749822"/>
                <a:ext cx="890163" cy="89016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scene3d>
                <a:camera prst="orthographicFront">
                  <a:rot lat="0" lon="4800000" rev="0"/>
                </a:camera>
                <a:lightRig rig="threePt" dir="t"/>
              </a:scene3d>
              <a:sp3d extrusionH="25400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3BC0FD3-1A9B-E0E0-ABD0-A6055C3E8119}"/>
                </a:ext>
              </a:extLst>
            </p:cNvPr>
            <p:cNvSpPr/>
            <p:nvPr/>
          </p:nvSpPr>
          <p:spPr>
            <a:xfrm>
              <a:off x="744974" y="3217906"/>
              <a:ext cx="357809" cy="357809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HeroicExtremeRightFacing"/>
              <a:lightRig rig="threePt" dir="t"/>
            </a:scene3d>
            <a:sp3d extrusionH="107950" prstMaterial="powder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F32F143-2752-EB2F-EB9E-B873B0037B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9512" y="3377119"/>
              <a:ext cx="487125" cy="0"/>
            </a:xfrm>
            <a:prstGeom prst="line">
              <a:avLst/>
            </a:prstGeom>
            <a:ln w="57150">
              <a:gradFill flip="none" rotWithShape="1">
                <a:gsLst>
                  <a:gs pos="20000">
                    <a:schemeClr val="accent1">
                      <a:lumMod val="5000"/>
                      <a:lumOff val="95000"/>
                    </a:schemeClr>
                  </a:gs>
                  <a:gs pos="74000">
                    <a:srgbClr val="7030A0"/>
                  </a:gs>
                  <a:gs pos="83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a:ln>
            <a:effectLst>
              <a:glow rad="76200">
                <a:srgbClr val="7030A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827A201-A85B-D2A3-38D3-7F9D65E523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943" y="3377119"/>
              <a:ext cx="1908297" cy="0"/>
            </a:xfrm>
            <a:prstGeom prst="line">
              <a:avLst/>
            </a:prstGeom>
            <a:ln w="57150">
              <a:gradFill flip="none" rotWithShape="1">
                <a:gsLst>
                  <a:gs pos="20000">
                    <a:schemeClr val="accent1">
                      <a:lumMod val="5000"/>
                      <a:lumOff val="95000"/>
                    </a:schemeClr>
                  </a:gs>
                  <a:gs pos="74000">
                    <a:srgbClr val="7030A0"/>
                  </a:gs>
                  <a:gs pos="83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a:ln>
            <a:effectLst>
              <a:glow rad="76200">
                <a:srgbClr val="7030A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9271CD-D105-8EAA-7E81-8532795A72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97449" y="2130279"/>
              <a:ext cx="2476499" cy="0"/>
            </a:xfrm>
            <a:prstGeom prst="line">
              <a:avLst/>
            </a:prstGeom>
            <a:ln w="57150">
              <a:gradFill flip="none" rotWithShape="1">
                <a:gsLst>
                  <a:gs pos="20000">
                    <a:schemeClr val="accent1">
                      <a:lumMod val="5000"/>
                      <a:lumOff val="95000"/>
                    </a:schemeClr>
                  </a:gs>
                  <a:gs pos="74000">
                    <a:srgbClr val="7030A0"/>
                  </a:gs>
                  <a:gs pos="83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a:ln>
            <a:effectLst>
              <a:glow rad="76200">
                <a:srgbClr val="7030A0"/>
              </a:glow>
            </a:effectLst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60D12B7-D977-31BE-08A9-2598E0C5EE9E}"/>
                </a:ext>
              </a:extLst>
            </p:cNvPr>
            <p:cNvSpPr/>
            <p:nvPr/>
          </p:nvSpPr>
          <p:spPr>
            <a:xfrm>
              <a:off x="10446016" y="3235604"/>
              <a:ext cx="357809" cy="357809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HeroicExtremeLeftFacing">
                <a:rot lat="487347" lon="7200000" rev="21425485"/>
              </a:camera>
              <a:lightRig rig="threePt" dir="t"/>
            </a:scene3d>
            <a:sp3d extrusionH="107950" prstMaterial="powder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2DAF43D-0855-7D31-40C1-9EBDBA5786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878" y="5313671"/>
              <a:ext cx="1908297" cy="0"/>
            </a:xfrm>
            <a:prstGeom prst="line">
              <a:avLst/>
            </a:prstGeom>
            <a:ln w="57150">
              <a:gradFill flip="none" rotWithShape="1">
                <a:gsLst>
                  <a:gs pos="20000">
                    <a:schemeClr val="accent1">
                      <a:lumMod val="5000"/>
                      <a:lumOff val="95000"/>
                    </a:schemeClr>
                  </a:gs>
                  <a:gs pos="74000">
                    <a:srgbClr val="7030A0"/>
                  </a:gs>
                  <a:gs pos="83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a:ln>
            <a:effectLst>
              <a:glow rad="76200">
                <a:srgbClr val="7030A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9A2A908-F66E-5C5B-2304-19C27BF26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9512" y="5359116"/>
              <a:ext cx="519426" cy="15055"/>
            </a:xfrm>
            <a:prstGeom prst="line">
              <a:avLst/>
            </a:prstGeom>
            <a:ln w="57150">
              <a:gradFill flip="none" rotWithShape="1">
                <a:gsLst>
                  <a:gs pos="20000">
                    <a:schemeClr val="accent1">
                      <a:lumMod val="5000"/>
                      <a:lumOff val="95000"/>
                    </a:schemeClr>
                  </a:gs>
                  <a:gs pos="74000">
                    <a:srgbClr val="7030A0"/>
                  </a:gs>
                  <a:gs pos="83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a:ln>
            <a:effectLst>
              <a:glow rad="76200">
                <a:srgbClr val="7030A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74191E1-88AF-E37B-6F0D-11E447F7F2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4308" y="6278208"/>
              <a:ext cx="1809259" cy="0"/>
            </a:xfrm>
            <a:prstGeom prst="line">
              <a:avLst/>
            </a:prstGeom>
            <a:ln w="57150">
              <a:gradFill flip="none" rotWithShape="1">
                <a:gsLst>
                  <a:gs pos="20000">
                    <a:schemeClr val="accent1">
                      <a:lumMod val="5000"/>
                      <a:lumOff val="95000"/>
                    </a:schemeClr>
                  </a:gs>
                  <a:gs pos="74000">
                    <a:srgbClr val="7030A0"/>
                  </a:gs>
                  <a:gs pos="83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a:ln>
            <a:effectLst>
              <a:glow rad="76200">
                <a:srgbClr val="7030A0"/>
              </a:glow>
            </a:effectLst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533B3DF-C80E-C422-1B4A-EFA18EDC5E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9512" y="7338375"/>
              <a:ext cx="519426" cy="0"/>
            </a:xfrm>
            <a:prstGeom prst="line">
              <a:avLst/>
            </a:prstGeom>
            <a:ln w="57150">
              <a:gradFill flip="none" rotWithShape="1">
                <a:gsLst>
                  <a:gs pos="20000">
                    <a:schemeClr val="accent1">
                      <a:lumMod val="5000"/>
                      <a:lumOff val="95000"/>
                    </a:schemeClr>
                  </a:gs>
                  <a:gs pos="74000">
                    <a:srgbClr val="7030A0"/>
                  </a:gs>
                  <a:gs pos="83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a:ln>
            <a:effectLst>
              <a:glow rad="76200">
                <a:srgbClr val="7030A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420D0ED-2E0B-208D-698E-9748578E087C}"/>
                </a:ext>
              </a:extLst>
            </p:cNvPr>
            <p:cNvSpPr/>
            <p:nvPr/>
          </p:nvSpPr>
          <p:spPr>
            <a:xfrm>
              <a:off x="10443528" y="7131040"/>
              <a:ext cx="357809" cy="357809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HeroicExtremeLeftFacing">
                <a:rot lat="487347" lon="7200000" rev="21425485"/>
              </a:camera>
              <a:lightRig rig="threePt" dir="t"/>
            </a:scene3d>
            <a:sp3d extrusionH="107950" prstMaterial="powder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8769B5E-AA38-EBD9-E9DE-5255F3CE88A9}"/>
                </a:ext>
              </a:extLst>
            </p:cNvPr>
            <p:cNvSpPr txBox="1"/>
            <p:nvPr/>
          </p:nvSpPr>
          <p:spPr>
            <a:xfrm>
              <a:off x="5498777" y="3419625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NO cell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DF977C-8EBC-F601-B977-EEAA201E28F9}"/>
                </a:ext>
              </a:extLst>
            </p:cNvPr>
            <p:cNvSpPr txBox="1"/>
            <p:nvPr/>
          </p:nvSpPr>
          <p:spPr>
            <a:xfrm>
              <a:off x="5489862" y="5449164"/>
              <a:ext cx="955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NO</a:t>
              </a:r>
              <a:r>
                <a:rPr lang="en-US" baseline="-25000" dirty="0">
                  <a:solidFill>
                    <a:schemeClr val="bg1"/>
                  </a:solidFill>
                </a:rPr>
                <a:t>x</a:t>
              </a:r>
              <a:r>
                <a:rPr lang="en-US" dirty="0">
                  <a:solidFill>
                    <a:schemeClr val="bg1"/>
                  </a:solidFill>
                </a:rPr>
                <a:t> cell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9E76686-A7EC-2310-A8F0-FFD789678A12}"/>
                </a:ext>
              </a:extLst>
            </p:cNvPr>
            <p:cNvSpPr txBox="1"/>
            <p:nvPr/>
          </p:nvSpPr>
          <p:spPr>
            <a:xfrm>
              <a:off x="5496920" y="7415640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NO</a:t>
              </a:r>
              <a:r>
                <a:rPr lang="en-US" baseline="-25000" dirty="0">
                  <a:solidFill>
                    <a:schemeClr val="bg1"/>
                  </a:solidFill>
                </a:rPr>
                <a:t>y</a:t>
              </a:r>
              <a:r>
                <a:rPr lang="en-US" dirty="0">
                  <a:solidFill>
                    <a:schemeClr val="bg1"/>
                  </a:solidFill>
                </a:rPr>
                <a:t> cell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BAE8075-6825-CB24-62A5-D53C93D5E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45" y="4323516"/>
              <a:ext cx="1809259" cy="0"/>
            </a:xfrm>
            <a:prstGeom prst="line">
              <a:avLst/>
            </a:prstGeom>
            <a:ln w="57150">
              <a:gradFill flip="none" rotWithShape="1">
                <a:gsLst>
                  <a:gs pos="20000">
                    <a:schemeClr val="accent1">
                      <a:lumMod val="5000"/>
                      <a:lumOff val="95000"/>
                    </a:schemeClr>
                  </a:gs>
                  <a:gs pos="74000">
                    <a:srgbClr val="7030A0"/>
                  </a:gs>
                  <a:gs pos="83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a:ln>
            <a:effectLst>
              <a:glow rad="76200">
                <a:srgbClr val="7030A0"/>
              </a:glow>
            </a:effectLst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C63020-186C-223B-341A-CD5FB9323FE8}"/>
                </a:ext>
              </a:extLst>
            </p:cNvPr>
            <p:cNvSpPr/>
            <p:nvPr/>
          </p:nvSpPr>
          <p:spPr>
            <a:xfrm>
              <a:off x="744974" y="5119585"/>
              <a:ext cx="357809" cy="357809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HeroicExtremeRightFacing">
                <a:rot lat="487347" lon="14400000" rev="174516"/>
              </a:camera>
              <a:lightRig rig="threePt" dir="t"/>
            </a:scene3d>
            <a:sp3d extrusionH="107950" prstMaterial="powder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A3733D-DBB8-73B3-D240-01852C10CE31}"/>
              </a:ext>
            </a:extLst>
          </p:cNvPr>
          <p:cNvSpPr txBox="1"/>
          <p:nvPr/>
        </p:nvSpPr>
        <p:spPr>
          <a:xfrm>
            <a:off x="5525275" y="6404540"/>
            <a:ext cx="669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HCHO (ISAF) operates on a similar principle.  See Cazorla et al. (2015) </a:t>
            </a:r>
          </a:p>
        </p:txBody>
      </p:sp>
    </p:spTree>
    <p:extLst>
      <p:ext uri="{BB962C8B-B14F-4D97-AF65-F5344CB8AC3E}">
        <p14:creationId xmlns:p14="http://schemas.microsoft.com/office/powerpoint/2010/main" val="157762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F858-024A-F8E6-6EEB-05F2937E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 inlet to get NO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dirty="0" err="1"/>
              <a:t>NO</a:t>
            </a:r>
            <a:r>
              <a:rPr lang="en-US" baseline="-25000" dirty="0" err="1"/>
              <a:t>y</a:t>
            </a:r>
            <a:endParaRPr lang="en-US" baseline="-25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CE6AF0-3644-5110-3727-10C90FE7574F}"/>
              </a:ext>
            </a:extLst>
          </p:cNvPr>
          <p:cNvSpPr/>
          <p:nvPr/>
        </p:nvSpPr>
        <p:spPr>
          <a:xfrm>
            <a:off x="9654139" y="822961"/>
            <a:ext cx="2156059" cy="582561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98BB6C0-DFE0-D01A-FC70-59A155A4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66010"/>
            <a:ext cx="2743200" cy="365125"/>
          </a:xfrm>
        </p:spPr>
        <p:txBody>
          <a:bodyPr/>
          <a:lstStyle/>
          <a:p>
            <a:fld id="{C3B60C48-963C-2441-B14C-6CD56363A626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B2C96-F1BC-E66D-1B6D-5F827D214256}"/>
              </a:ext>
            </a:extLst>
          </p:cNvPr>
          <p:cNvSpPr/>
          <p:nvPr/>
        </p:nvSpPr>
        <p:spPr>
          <a:xfrm>
            <a:off x="3195587" y="1119478"/>
            <a:ext cx="6458552" cy="534653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31927-3FA0-0917-3C48-4F867E4F38FE}"/>
              </a:ext>
            </a:extLst>
          </p:cNvPr>
          <p:cNvSpPr txBox="1"/>
          <p:nvPr/>
        </p:nvSpPr>
        <p:spPr>
          <a:xfrm>
            <a:off x="5606454" y="1126848"/>
            <a:ext cx="194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DC-8 window inlet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9291AEA-FE7C-3187-4D85-4271BF8104FE}"/>
              </a:ext>
            </a:extLst>
          </p:cNvPr>
          <p:cNvSpPr/>
          <p:nvPr/>
        </p:nvSpPr>
        <p:spPr>
          <a:xfrm>
            <a:off x="2935705" y="1745120"/>
            <a:ext cx="7180447" cy="2695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1D410DB-A032-8E6E-1C65-4C01D1EF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4" y="1857118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F30E3D1-3328-69A4-2BBA-F05823ED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0" y="3749041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B2B556F-43B5-AE76-E386-2E541543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6322">
            <a:off x="1421773" y="2863079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C7B0270-E7C8-ED63-B76B-BE3C8F626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1974">
            <a:off x="660083" y="5856079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C4B7375-3F74-7B9C-B536-DD4AF2E7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423">
            <a:off x="2251695" y="4754905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A082415-1D13-1DF2-231D-8CF8C7CA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0561">
            <a:off x="1004154" y="4933951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B0887AD6-A8D2-30B4-6C74-48FE27CE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1514">
            <a:off x="1958925" y="1260991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0ECE7B5-CE7F-14BE-ECDF-DDE1829A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0926">
            <a:off x="2240210" y="3715423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BBB129-310B-EAAD-A43F-5037421AF154}"/>
              </a:ext>
            </a:extLst>
          </p:cNvPr>
          <p:cNvSpPr txBox="1"/>
          <p:nvPr/>
        </p:nvSpPr>
        <p:spPr>
          <a:xfrm>
            <a:off x="470163" y="995606"/>
            <a:ext cx="128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Ambient air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C8AEEC-8F38-8957-46DB-12160060ADC2}"/>
              </a:ext>
            </a:extLst>
          </p:cNvPr>
          <p:cNvSpPr txBox="1"/>
          <p:nvPr/>
        </p:nvSpPr>
        <p:spPr>
          <a:xfrm>
            <a:off x="9970829" y="892143"/>
            <a:ext cx="156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LIF instrument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7271AC6-60CE-B65E-6F6B-9BDDB0CDB620}"/>
              </a:ext>
            </a:extLst>
          </p:cNvPr>
          <p:cNvSpPr/>
          <p:nvPr/>
        </p:nvSpPr>
        <p:spPr>
          <a:xfrm>
            <a:off x="9443986" y="1773387"/>
            <a:ext cx="1376413" cy="2121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26631E-AE02-57CF-0A10-3B395D839145}"/>
              </a:ext>
            </a:extLst>
          </p:cNvPr>
          <p:cNvSpPr txBox="1"/>
          <p:nvPr/>
        </p:nvSpPr>
        <p:spPr>
          <a:xfrm>
            <a:off x="9705278" y="1337510"/>
            <a:ext cx="153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NO channel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35F700C-1464-B23E-6A4D-5E2F01C0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6322">
            <a:off x="3354845" y="1714444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18F33588-F09D-8920-E325-EB95E649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1974">
            <a:off x="6674267" y="1710211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21766E5C-B603-5234-087C-F6ECDEC8C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94330" l="8462" r="93077">
                        <a14:foregroundMark x1="8462" y1="64433" x2="8462" y2="64433"/>
                        <a14:foregroundMark x1="47308" y1="10309" x2="47308" y2="10309"/>
                        <a14:foregroundMark x1="31923" y1="94330" x2="31923" y2="94330"/>
                        <a14:foregroundMark x1="93077" y1="46907" x2="93077" y2="4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1514">
            <a:off x="4826106" y="1673872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DB3A1CF6-D005-0AFE-EAD6-8FCAE14F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4" b="94330" l="8462" r="93077">
                        <a14:foregroundMark x1="8462" y1="64433" x2="8462" y2="64433"/>
                        <a14:foregroundMark x1="47308" y1="10309" x2="47308" y2="10309"/>
                        <a14:foregroundMark x1="31923" y1="94330" x2="31923" y2="94330"/>
                        <a14:foregroundMark x1="93077" y1="46907" x2="93077" y2="4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212">
            <a:off x="8282742" y="1632581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E1E4F3-BDB3-87C7-A918-65773967AB5F}"/>
              </a:ext>
            </a:extLst>
          </p:cNvPr>
          <p:cNvSpPr txBox="1"/>
          <p:nvPr/>
        </p:nvSpPr>
        <p:spPr>
          <a:xfrm>
            <a:off x="3230091" y="1377831"/>
            <a:ext cx="95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inlet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1379F6-8CE3-8B14-976A-44D438685F42}"/>
              </a:ext>
            </a:extLst>
          </p:cNvPr>
          <p:cNvGrpSpPr/>
          <p:nvPr/>
        </p:nvGrpSpPr>
        <p:grpSpPr>
          <a:xfrm>
            <a:off x="2935705" y="3342401"/>
            <a:ext cx="7180447" cy="1229280"/>
            <a:chOff x="2935705" y="3955470"/>
            <a:chExt cx="7180447" cy="122928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9330D8C-64B7-5057-AC0B-041607E50851}"/>
                </a:ext>
              </a:extLst>
            </p:cNvPr>
            <p:cNvSpPr/>
            <p:nvPr/>
          </p:nvSpPr>
          <p:spPr>
            <a:xfrm>
              <a:off x="2935705" y="3957454"/>
              <a:ext cx="1225312" cy="269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68184E1-4D03-CE99-F89C-EF1F2FBA38D7}"/>
                </a:ext>
              </a:extLst>
            </p:cNvPr>
            <p:cNvSpPr/>
            <p:nvPr/>
          </p:nvSpPr>
          <p:spPr>
            <a:xfrm rot="5400000">
              <a:off x="3413606" y="4435356"/>
              <a:ext cx="1225312" cy="269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3F00B3A-3AFB-E683-7F55-F4005FEEB0C8}"/>
                </a:ext>
              </a:extLst>
            </p:cNvPr>
            <p:cNvSpPr/>
            <p:nvPr/>
          </p:nvSpPr>
          <p:spPr>
            <a:xfrm>
              <a:off x="3889337" y="4915242"/>
              <a:ext cx="3709398" cy="269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5249590-F9ED-9899-E550-E2A285C41BD7}"/>
                </a:ext>
              </a:extLst>
            </p:cNvPr>
            <p:cNvSpPr/>
            <p:nvPr/>
          </p:nvSpPr>
          <p:spPr>
            <a:xfrm rot="5400000">
              <a:off x="6851325" y="4435356"/>
              <a:ext cx="1225312" cy="269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C4D6062-F110-C23F-FE0B-4626DFD695E6}"/>
                </a:ext>
              </a:extLst>
            </p:cNvPr>
            <p:cNvSpPr/>
            <p:nvPr/>
          </p:nvSpPr>
          <p:spPr>
            <a:xfrm>
              <a:off x="7329226" y="3955470"/>
              <a:ext cx="2786926" cy="269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6C1BA3-6D6E-682C-E662-8084BEB323D3}"/>
                </a:ext>
              </a:extLst>
            </p:cNvPr>
            <p:cNvSpPr/>
            <p:nvPr/>
          </p:nvSpPr>
          <p:spPr>
            <a:xfrm>
              <a:off x="3756837" y="3966259"/>
              <a:ext cx="262270" cy="258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546C75-09F5-76CF-744C-2CDBCF88EF94}"/>
                </a:ext>
              </a:extLst>
            </p:cNvPr>
            <p:cNvSpPr/>
            <p:nvPr/>
          </p:nvSpPr>
          <p:spPr>
            <a:xfrm>
              <a:off x="3898746" y="4792256"/>
              <a:ext cx="262270" cy="258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7EB6F6-C01A-173A-62D8-2237F3BB05AD}"/>
                </a:ext>
              </a:extLst>
            </p:cNvPr>
            <p:cNvSpPr/>
            <p:nvPr/>
          </p:nvSpPr>
          <p:spPr>
            <a:xfrm>
              <a:off x="7146953" y="4924494"/>
              <a:ext cx="262270" cy="258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B5CA91C-18F4-AE9E-AE96-2E552BBF34A3}"/>
                </a:ext>
              </a:extLst>
            </p:cNvPr>
            <p:cNvSpPr/>
            <p:nvPr/>
          </p:nvSpPr>
          <p:spPr>
            <a:xfrm>
              <a:off x="7336465" y="4151905"/>
              <a:ext cx="262270" cy="258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Chord 35">
            <a:extLst>
              <a:ext uri="{FF2B5EF4-FFF2-40B4-BE49-F238E27FC236}">
                <a16:creationId xmlns:a16="http://schemas.microsoft.com/office/drawing/2014/main" id="{B90A0D6A-B0DE-D56F-2961-582A4668B780}"/>
              </a:ext>
            </a:extLst>
          </p:cNvPr>
          <p:cNvSpPr/>
          <p:nvPr/>
        </p:nvSpPr>
        <p:spPr>
          <a:xfrm rot="1303169">
            <a:off x="7731658" y="4186910"/>
            <a:ext cx="488950" cy="482258"/>
          </a:xfrm>
          <a:prstGeom prst="chord">
            <a:avLst/>
          </a:prstGeom>
          <a:solidFill>
            <a:srgbClr val="A647EE"/>
          </a:solidFill>
          <a:ln>
            <a:noFill/>
          </a:ln>
          <a:effectLst>
            <a:glow rad="101600">
              <a:srgbClr val="A647E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4EDAB0A-0755-7C11-0C33-43F4145EDB0C}"/>
              </a:ext>
            </a:extLst>
          </p:cNvPr>
          <p:cNvSpPr/>
          <p:nvPr/>
        </p:nvSpPr>
        <p:spPr>
          <a:xfrm rot="12608561">
            <a:off x="3776792" y="4208682"/>
            <a:ext cx="409131" cy="438712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0E3E34-808A-17C7-7308-90DE2EFB72AE}"/>
              </a:ext>
            </a:extLst>
          </p:cNvPr>
          <p:cNvSpPr/>
          <p:nvPr/>
        </p:nvSpPr>
        <p:spPr>
          <a:xfrm>
            <a:off x="3898746" y="4300190"/>
            <a:ext cx="3699989" cy="269508"/>
          </a:xfrm>
          <a:prstGeom prst="rect">
            <a:avLst/>
          </a:prstGeom>
          <a:gradFill flip="none" rotWithShape="1">
            <a:gsLst>
              <a:gs pos="0">
                <a:srgbClr val="A647EE">
                  <a:tint val="66000"/>
                  <a:satMod val="160000"/>
                </a:srgbClr>
              </a:gs>
              <a:gs pos="50000">
                <a:srgbClr val="A647EE">
                  <a:tint val="44500"/>
                  <a:satMod val="160000"/>
                </a:srgbClr>
              </a:gs>
              <a:gs pos="100000">
                <a:srgbClr val="A647EE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A34DDC-4E7A-44D2-3FD8-D345970FCD9E}"/>
              </a:ext>
            </a:extLst>
          </p:cNvPr>
          <p:cNvSpPr txBox="1"/>
          <p:nvPr/>
        </p:nvSpPr>
        <p:spPr>
          <a:xfrm>
            <a:off x="7381790" y="476414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395 nm LED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4DFDAC-3868-5E14-5319-A1BC885BCAF8}"/>
              </a:ext>
            </a:extLst>
          </p:cNvPr>
          <p:cNvSpPr txBox="1"/>
          <p:nvPr/>
        </p:nvSpPr>
        <p:spPr>
          <a:xfrm>
            <a:off x="3244769" y="2948320"/>
            <a:ext cx="105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x</a:t>
            </a:r>
            <a:r>
              <a:rPr lang="en-US" dirty="0"/>
              <a:t> inlet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A3FBAF0-105A-5010-FBA4-5E7BA2C4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423">
            <a:off x="3087384" y="3290716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02F1ED26-149D-3839-E3BC-0475CD16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4" b="94330" l="8462" r="93077">
                        <a14:foregroundMark x1="8462" y1="64433" x2="8462" y2="64433"/>
                        <a14:foregroundMark x1="47308" y1="10309" x2="47308" y2="10309"/>
                        <a14:foregroundMark x1="31923" y1="94330" x2="31923" y2="94330"/>
                        <a14:foregroundMark x1="93077" y1="46907" x2="93077" y2="4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1514">
            <a:off x="3562806" y="3283523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4F1505BB-91AF-60CA-5A03-EC70C267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4" b="94330" l="8462" r="93077">
                        <a14:foregroundMark x1="8462" y1="64433" x2="8462" y2="64433"/>
                        <a14:foregroundMark x1="47308" y1="10309" x2="47308" y2="10309"/>
                        <a14:foregroundMark x1="31923" y1="94330" x2="31923" y2="94330"/>
                        <a14:foregroundMark x1="93077" y1="46907" x2="93077" y2="4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212">
            <a:off x="3870240" y="4225317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6B8FCA8C-B4AA-DE45-1083-EE14819B0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85" y="3797158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D3BF6671-D259-1246-7F8B-A2EC6588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91" y="4255983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21D32871-3ADB-A0BC-55AA-7FBA5180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4" b="94330" l="8462" r="93077">
                        <a14:foregroundMark x1="8462" y1="64433" x2="8462" y2="64433"/>
                        <a14:foregroundMark x1="47308" y1="10309" x2="47308" y2="10309"/>
                        <a14:foregroundMark x1="31923" y1="94330" x2="31923" y2="94330"/>
                        <a14:foregroundMark x1="93077" y1="46907" x2="93077" y2="4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1514">
            <a:off x="5362718" y="4195057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41A4AAC8-FDD1-F6CB-982B-F19CA008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423">
            <a:off x="6417100" y="4233098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BB318638-45B3-CEEE-B644-F97030BBF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423">
            <a:off x="4432020" y="4266105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53843D13-DFE8-2010-C9E1-25E89B8F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5700">
            <a:off x="7011696" y="4266105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4BDE10AB-378C-ABEF-21BC-98B85E8A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423">
            <a:off x="7270700" y="3603080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BEF0C05F-89FA-D5AE-7360-6710F6E2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0535">
            <a:off x="7913872" y="3304325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027F3004-9127-D4FB-5954-E6D522B8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0352">
            <a:off x="8852074" y="3290716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ight Arrow 52">
            <a:extLst>
              <a:ext uri="{FF2B5EF4-FFF2-40B4-BE49-F238E27FC236}">
                <a16:creationId xmlns:a16="http://schemas.microsoft.com/office/drawing/2014/main" id="{9F95B447-081E-EEBC-0AAC-C77FB2DC27B4}"/>
              </a:ext>
            </a:extLst>
          </p:cNvPr>
          <p:cNvSpPr/>
          <p:nvPr/>
        </p:nvSpPr>
        <p:spPr>
          <a:xfrm>
            <a:off x="9447676" y="3376530"/>
            <a:ext cx="1376413" cy="21216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D02B1139-B03B-A2A5-DF00-57D4E6E7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423">
            <a:off x="9524715" y="3318393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8532EF2-D229-00F1-0E83-0E59ECE3ACE7}"/>
              </a:ext>
            </a:extLst>
          </p:cNvPr>
          <p:cNvSpPr txBox="1"/>
          <p:nvPr/>
        </p:nvSpPr>
        <p:spPr>
          <a:xfrm>
            <a:off x="9650634" y="2903516"/>
            <a:ext cx="162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NO</a:t>
            </a:r>
            <a:r>
              <a:rPr lang="en-US" baseline="-25000" dirty="0"/>
              <a:t>x</a:t>
            </a:r>
            <a:r>
              <a:rPr lang="en-US" dirty="0"/>
              <a:t> channel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E24DF4CC-7621-9AF0-70CB-D701A1D075B4}"/>
              </a:ext>
            </a:extLst>
          </p:cNvPr>
          <p:cNvSpPr/>
          <p:nvPr/>
        </p:nvSpPr>
        <p:spPr>
          <a:xfrm>
            <a:off x="2770986" y="5661045"/>
            <a:ext cx="7180447" cy="269508"/>
          </a:xfrm>
          <a:prstGeom prst="roundRect">
            <a:avLst/>
          </a:prstGeom>
          <a:solidFill>
            <a:srgbClr val="EFD7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B427003-5B78-BFAF-5DDC-17309C883521}"/>
              </a:ext>
            </a:extLst>
          </p:cNvPr>
          <p:cNvSpPr/>
          <p:nvPr/>
        </p:nvSpPr>
        <p:spPr>
          <a:xfrm>
            <a:off x="3345526" y="5361709"/>
            <a:ext cx="6098460" cy="926492"/>
          </a:xfrm>
          <a:prstGeom prst="rect">
            <a:avLst/>
          </a:prstGeom>
          <a:solidFill>
            <a:srgbClr val="EFD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5497780A-2D0C-09D2-DF4F-B44E9789C538}"/>
              </a:ext>
            </a:extLst>
          </p:cNvPr>
          <p:cNvSpPr/>
          <p:nvPr/>
        </p:nvSpPr>
        <p:spPr>
          <a:xfrm>
            <a:off x="9631613" y="5675844"/>
            <a:ext cx="1376413" cy="21216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5BE318-B7F0-CEF3-04B3-FBB6A4262311}"/>
              </a:ext>
            </a:extLst>
          </p:cNvPr>
          <p:cNvSpPr txBox="1"/>
          <p:nvPr/>
        </p:nvSpPr>
        <p:spPr>
          <a:xfrm>
            <a:off x="9834571" y="5202830"/>
            <a:ext cx="159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</a:t>
            </a:r>
            <a:r>
              <a:rPr lang="en-US" dirty="0" err="1"/>
              <a:t>NO</a:t>
            </a:r>
            <a:r>
              <a:rPr lang="en-US" baseline="-25000" dirty="0" err="1"/>
              <a:t>y</a:t>
            </a:r>
            <a:r>
              <a:rPr lang="en-US" dirty="0"/>
              <a:t> channel</a:t>
            </a: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1D737F59-CFE0-0B6E-F7D8-C5B768EAE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423">
            <a:off x="2746729" y="5616839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CB95DC8E-3D4B-FE0F-9CD4-8EBD05A78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4" b="94330" l="8462" r="93077">
                        <a14:foregroundMark x1="8462" y1="64433" x2="8462" y2="64433"/>
                        <a14:foregroundMark x1="47308" y1="10309" x2="47308" y2="10309"/>
                        <a14:foregroundMark x1="31923" y1="94330" x2="31923" y2="94330"/>
                        <a14:foregroundMark x1="93077" y1="46907" x2="93077" y2="4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1514">
            <a:off x="3445971" y="5596397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33AB9AD-CD40-A2D3-BA96-3B79220C6041}"/>
              </a:ext>
            </a:extLst>
          </p:cNvPr>
          <p:cNvSpPr txBox="1"/>
          <p:nvPr/>
        </p:nvSpPr>
        <p:spPr>
          <a:xfrm>
            <a:off x="3581238" y="5029051"/>
            <a:ext cx="240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Gold converter at 300 C</a:t>
            </a:r>
          </a:p>
        </p:txBody>
      </p:sp>
      <p:pic>
        <p:nvPicPr>
          <p:cNvPr id="63" name="Picture 4">
            <a:extLst>
              <a:ext uri="{FF2B5EF4-FFF2-40B4-BE49-F238E27FC236}">
                <a16:creationId xmlns:a16="http://schemas.microsoft.com/office/drawing/2014/main" id="{18719D90-64A5-E5C6-98C6-2FC17641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4" b="94330" l="8462" r="93077">
                        <a14:foregroundMark x1="8462" y1="64433" x2="8462" y2="64433"/>
                        <a14:foregroundMark x1="47308" y1="10309" x2="47308" y2="10309"/>
                        <a14:foregroundMark x1="31923" y1="94330" x2="31923" y2="94330"/>
                        <a14:foregroundMark x1="93077" y1="46907" x2="93077" y2="4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8039">
            <a:off x="5300304" y="5568339"/>
            <a:ext cx="577087" cy="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BA9BFAD2-C7B3-01B0-70C8-8CE93D3F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423">
            <a:off x="6326267" y="5565509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E42DC44C-06F8-1D36-8F8E-F1F33B189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3293">
            <a:off x="7304809" y="5831599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F57E8AA8-ABE6-D8D0-FC78-E4FE9C25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812">
            <a:off x="7985995" y="5487569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D009ADCF-E0F0-1DB2-7511-02AA9461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7308">
            <a:off x="8811033" y="5768987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A8D6B88F-3D09-AFCC-7C42-73DF086BE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72617">
            <a:off x="9505478" y="5602967"/>
            <a:ext cx="452787" cy="3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693367B2-91D9-763F-3180-DCE179A3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31" b="92574" l="6426" r="93173">
                        <a14:foregroundMark x1="37751" y1="6931" x2="37751" y2="6931"/>
                        <a14:foregroundMark x1="6827" y1="79703" x2="6827" y2="79703"/>
                        <a14:foregroundMark x1="15261" y1="93069" x2="15261" y2="93069"/>
                        <a14:foregroundMark x1="84739" y1="50990" x2="84739" y2="50990"/>
                        <a14:foregroundMark x1="87952" y1="48020" x2="87952" y2="48020"/>
                        <a14:foregroundMark x1="77510" y1="58911" x2="77510" y2="58911"/>
                        <a14:foregroundMark x1="77912" y1="58911" x2="88755" y2="45050"/>
                        <a14:foregroundMark x1="79116" y1="45050" x2="79116" y2="45050"/>
                        <a14:foregroundMark x1="88755" y1="58911" x2="88755" y2="58911"/>
                        <a14:foregroundMark x1="93173" y1="51980" x2="93173" y2="5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47" y="2089408"/>
            <a:ext cx="883536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5E0A758C-A244-1A6B-938B-03C29475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931" b="92574" l="6426" r="93173">
                        <a14:foregroundMark x1="37751" y1="6931" x2="37751" y2="6931"/>
                        <a14:foregroundMark x1="6827" y1="79703" x2="6827" y2="79703"/>
                        <a14:foregroundMark x1="15261" y1="93069" x2="15261" y2="93069"/>
                        <a14:foregroundMark x1="84739" y1="50990" x2="84739" y2="50990"/>
                        <a14:foregroundMark x1="87952" y1="48020" x2="87952" y2="48020"/>
                        <a14:foregroundMark x1="77510" y1="58911" x2="77510" y2="58911"/>
                        <a14:foregroundMark x1="77912" y1="58911" x2="88755" y2="45050"/>
                        <a14:foregroundMark x1="79116" y1="45050" x2="79116" y2="45050"/>
                        <a14:foregroundMark x1="88755" y1="58911" x2="88755" y2="58911"/>
                        <a14:foregroundMark x1="93173" y1="51980" x2="93173" y2="5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2135">
            <a:off x="1520183" y="5672704"/>
            <a:ext cx="883536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2D69FE49-FD77-F3E5-90D9-93ED0815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31" b="92574" l="6426" r="93173">
                        <a14:foregroundMark x1="37751" y1="6931" x2="37751" y2="6931"/>
                        <a14:foregroundMark x1="6827" y1="79703" x2="6827" y2="79703"/>
                        <a14:foregroundMark x1="15261" y1="93069" x2="15261" y2="93069"/>
                        <a14:foregroundMark x1="84739" y1="50990" x2="84739" y2="50990"/>
                        <a14:foregroundMark x1="87952" y1="48020" x2="87952" y2="48020"/>
                        <a14:foregroundMark x1="77510" y1="58911" x2="77510" y2="58911"/>
                        <a14:foregroundMark x1="77912" y1="58911" x2="88755" y2="45050"/>
                        <a14:foregroundMark x1="79116" y1="45050" x2="79116" y2="45050"/>
                        <a14:foregroundMark x1="88755" y1="58911" x2="88755" y2="58911"/>
                        <a14:foregroundMark x1="93173" y1="51980" x2="93173" y2="5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50110">
            <a:off x="4187315" y="5475028"/>
            <a:ext cx="883536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8C6C7BB0-7C01-115F-015F-44CEF478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31" b="92574" l="6426" r="93173">
                        <a14:foregroundMark x1="37751" y1="6931" x2="37751" y2="6931"/>
                        <a14:foregroundMark x1="6827" y1="79703" x2="6827" y2="79703"/>
                        <a14:foregroundMark x1="15261" y1="93069" x2="15261" y2="93069"/>
                        <a14:foregroundMark x1="84739" y1="50990" x2="84739" y2="50990"/>
                        <a14:foregroundMark x1="87952" y1="48020" x2="87952" y2="48020"/>
                        <a14:foregroundMark x1="77510" y1="58911" x2="77510" y2="58911"/>
                        <a14:foregroundMark x1="77912" y1="58911" x2="88755" y2="45050"/>
                        <a14:foregroundMark x1="79116" y1="45050" x2="79116" y2="45050"/>
                        <a14:foregroundMark x1="88755" y1="58911" x2="88755" y2="58911"/>
                        <a14:foregroundMark x1="93173" y1="51980" x2="93173" y2="5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2135">
            <a:off x="8303102" y="3046480"/>
            <a:ext cx="883536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>
            <a:extLst>
              <a:ext uri="{FF2B5EF4-FFF2-40B4-BE49-F238E27FC236}">
                <a16:creationId xmlns:a16="http://schemas.microsoft.com/office/drawing/2014/main" id="{B6124D43-87F7-43EB-C61E-FEB15A60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931" b="92574" l="6426" r="93173">
                        <a14:foregroundMark x1="37751" y1="6931" x2="37751" y2="6931"/>
                        <a14:foregroundMark x1="6827" y1="79703" x2="6827" y2="79703"/>
                        <a14:foregroundMark x1="15261" y1="93069" x2="15261" y2="93069"/>
                        <a14:foregroundMark x1="84739" y1="50990" x2="84739" y2="50990"/>
                        <a14:foregroundMark x1="87952" y1="48020" x2="87952" y2="48020"/>
                        <a14:foregroundMark x1="77510" y1="58911" x2="77510" y2="58911"/>
                        <a14:foregroundMark x1="77912" y1="58911" x2="88755" y2="45050"/>
                        <a14:foregroundMark x1="79116" y1="45050" x2="79116" y2="45050"/>
                        <a14:foregroundMark x1="88755" y1="58911" x2="88755" y2="58911"/>
                        <a14:foregroundMark x1="93173" y1="51980" x2="93173" y2="5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4873">
            <a:off x="4522805" y="4006542"/>
            <a:ext cx="883536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>
            <a:extLst>
              <a:ext uri="{FF2B5EF4-FFF2-40B4-BE49-F238E27FC236}">
                <a16:creationId xmlns:a16="http://schemas.microsoft.com/office/drawing/2014/main" id="{F388C463-871D-A0A4-BD92-1148DECE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31" b="92574" l="6426" r="93173">
                        <a14:foregroundMark x1="37751" y1="6931" x2="37751" y2="6931"/>
                        <a14:foregroundMark x1="6827" y1="79703" x2="6827" y2="79703"/>
                        <a14:foregroundMark x1="15261" y1="93069" x2="15261" y2="93069"/>
                        <a14:foregroundMark x1="84739" y1="50990" x2="84739" y2="50990"/>
                        <a14:foregroundMark x1="87952" y1="48020" x2="87952" y2="48020"/>
                        <a14:foregroundMark x1="77510" y1="58911" x2="77510" y2="58911"/>
                        <a14:foregroundMark x1="77912" y1="58911" x2="88755" y2="45050"/>
                        <a14:foregroundMark x1="79116" y1="45050" x2="79116" y2="45050"/>
                        <a14:foregroundMark x1="88755" y1="58911" x2="88755" y2="58911"/>
                        <a14:foregroundMark x1="93173" y1="51980" x2="93173" y2="5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9859">
            <a:off x="5596058" y="1609386"/>
            <a:ext cx="883536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Content Placeholder 4">
            <a:extLst>
              <a:ext uri="{FF2B5EF4-FFF2-40B4-BE49-F238E27FC236}">
                <a16:creationId xmlns:a16="http://schemas.microsoft.com/office/drawing/2014/main" id="{07ABB02F-25AA-502D-1356-347237BC5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4067681" y="827820"/>
            <a:ext cx="4082670" cy="5443561"/>
          </a:xfr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2E26048-42DC-271F-03B5-540786E70D93}"/>
              </a:ext>
            </a:extLst>
          </p:cNvPr>
          <p:cNvSpPr txBox="1"/>
          <p:nvPr/>
        </p:nvSpPr>
        <p:spPr>
          <a:xfrm>
            <a:off x="207910" y="6466010"/>
            <a:ext cx="433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 Chelsea Thompson, NOAA CSL</a:t>
            </a:r>
          </a:p>
        </p:txBody>
      </p:sp>
    </p:spTree>
    <p:extLst>
      <p:ext uri="{BB962C8B-B14F-4D97-AF65-F5344CB8AC3E}">
        <p14:creationId xmlns:p14="http://schemas.microsoft.com/office/powerpoint/2010/main" val="13078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C679-1D69-3958-9F01-51807BB6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methodology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D5ACA4-CFA4-7FF1-5AE8-21E4D986C729}"/>
              </a:ext>
            </a:extLst>
          </p:cNvPr>
          <p:cNvGrpSpPr/>
          <p:nvPr/>
        </p:nvGrpSpPr>
        <p:grpSpPr>
          <a:xfrm>
            <a:off x="425113" y="1578385"/>
            <a:ext cx="5932693" cy="3882646"/>
            <a:chOff x="992380" y="1121185"/>
            <a:chExt cx="5932693" cy="38826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35C4B7-E780-B0B7-4521-3BF93B5DD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844" t="3946" r="5172" b="7296"/>
            <a:stretch/>
          </p:blipFill>
          <p:spPr>
            <a:xfrm>
              <a:off x="1880632" y="1581103"/>
              <a:ext cx="4799567" cy="30163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06FC6E-BF40-9AAE-17BD-0E130E15B666}"/>
                </a:ext>
              </a:extLst>
            </p:cNvPr>
            <p:cNvSpPr txBox="1"/>
            <p:nvPr/>
          </p:nvSpPr>
          <p:spPr>
            <a:xfrm>
              <a:off x="1043176" y="4318685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42.35 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201D8F-9102-29D7-554F-D2BFB0EEA586}"/>
                </a:ext>
              </a:extLst>
            </p:cNvPr>
            <p:cNvSpPr txBox="1"/>
            <p:nvPr/>
          </p:nvSpPr>
          <p:spPr>
            <a:xfrm>
              <a:off x="992380" y="1544035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42.65 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154D43-61D0-71BD-2AEC-0E85F5579F5E}"/>
                </a:ext>
              </a:extLst>
            </p:cNvPr>
            <p:cNvSpPr txBox="1"/>
            <p:nvPr/>
          </p:nvSpPr>
          <p:spPr>
            <a:xfrm>
              <a:off x="1650251" y="4597431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-87.85 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819631-889E-BC81-497C-610E8BFF26DB}"/>
                </a:ext>
              </a:extLst>
            </p:cNvPr>
            <p:cNvSpPr txBox="1"/>
            <p:nvPr/>
          </p:nvSpPr>
          <p:spPr>
            <a:xfrm>
              <a:off x="6096000" y="4634499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-87.6 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C6693E-5656-0D5A-1252-7682E97AD1FD}"/>
                </a:ext>
              </a:extLst>
            </p:cNvPr>
            <p:cNvSpPr txBox="1"/>
            <p:nvPr/>
          </p:nvSpPr>
          <p:spPr>
            <a:xfrm>
              <a:off x="2314428" y="1121185"/>
              <a:ext cx="3931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DC-8 spirals over Lake Michigan on 8/02</a:t>
              </a:r>
            </a:p>
          </p:txBody>
        </p:sp>
      </p:grpSp>
      <p:pic>
        <p:nvPicPr>
          <p:cNvPr id="15" name="Picture 2" descr="600 &#10;700 &#10;co &#10;800 &#10;900 &#10;200 &#10;Pixel pairs &#10;• (57, 622) &#10;(58, 622) &#10;(58, 623) &#10;(58, 624) &#10;(58, 625) &#10;(58, 626) &#10;(57, 626) &#10;(56, 626) &#10;(56, 625) &#10;• (56, 624) &#10;(56, 623) &#10;• (56, 622) &#10;(57, 623) &#10;• (57, 625) &#10;400 &#10;600 &#10;800 &#10;N02 (ppt), RA &#10;1000 &#10;1200 &#10;1400 ">
            <a:extLst>
              <a:ext uri="{FF2B5EF4-FFF2-40B4-BE49-F238E27FC236}">
                <a16:creationId xmlns:a16="http://schemas.microsoft.com/office/drawing/2014/main" id="{0053E5F1-8C1D-E226-43DD-D4D2FAC7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67" y="1396969"/>
            <a:ext cx="5250335" cy="44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8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6C54-E0A6-DC77-2715-C8EAAF8D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methodology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DE390-3699-4698-4FC6-94F28EBB5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" y="1405467"/>
            <a:ext cx="3650938" cy="463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AF689E-51E2-C494-F16D-D4BF76D83792}"/>
              </a:ext>
            </a:extLst>
          </p:cNvPr>
          <p:cNvSpPr txBox="1"/>
          <p:nvPr/>
        </p:nvSpPr>
        <p:spPr>
          <a:xfrm>
            <a:off x="2640982" y="948266"/>
            <a:ext cx="172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GEOS-CF a priori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DAF763-C9AE-DC17-5795-404FBF996258}"/>
              </a:ext>
            </a:extLst>
          </p:cNvPr>
          <p:cNvCxnSpPr/>
          <p:nvPr/>
        </p:nvCxnSpPr>
        <p:spPr>
          <a:xfrm flipH="1">
            <a:off x="896849" y="1405467"/>
            <a:ext cx="2252133" cy="116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7F9118-FA0D-2B25-E965-81C6816771CF}"/>
              </a:ext>
            </a:extLst>
          </p:cNvPr>
          <p:cNvSpPr txBox="1"/>
          <p:nvPr/>
        </p:nvSpPr>
        <p:spPr>
          <a:xfrm>
            <a:off x="1853582" y="4572000"/>
            <a:ext cx="218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Boundary layer mean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8A0D41-44E8-ABC1-B8E9-65E98B824294}"/>
              </a:ext>
            </a:extLst>
          </p:cNvPr>
          <p:cNvCxnSpPr>
            <a:cxnSpLocks/>
          </p:cNvCxnSpPr>
          <p:nvPr/>
        </p:nvCxnSpPr>
        <p:spPr>
          <a:xfrm flipH="1">
            <a:off x="2861115" y="4941332"/>
            <a:ext cx="474134" cy="612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A42AD1B-3FDB-AABC-E276-A55F6FF493B8}"/>
              </a:ext>
            </a:extLst>
          </p:cNvPr>
          <p:cNvSpPr txBox="1"/>
          <p:nvPr/>
        </p:nvSpPr>
        <p:spPr>
          <a:xfrm>
            <a:off x="3894049" y="1488834"/>
            <a:ext cx="8232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NO</a:t>
            </a:r>
            <a:r>
              <a:rPr lang="en-US" sz="2000" b="1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000" dirty="0"/>
              <a:t> SCD = </a:t>
            </a:r>
            <a:r>
              <a:rPr lang="en-US" sz="2000" dirty="0">
                <a:latin typeface="Symbol" pitchFamily="2" charset="2"/>
              </a:rPr>
              <a:t>S</a:t>
            </a:r>
            <a:r>
              <a:rPr lang="en-US" sz="2000" dirty="0"/>
              <a:t>(NO</a:t>
            </a:r>
            <a:r>
              <a:rPr lang="en-US" sz="2000" baseline="-25000" dirty="0"/>
              <a:t>2</a:t>
            </a:r>
            <a:r>
              <a:rPr lang="en-US" sz="2000" dirty="0"/>
              <a:t> partial column x mean scattering weight x T correction)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HCHO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/>
              <a:t>SCD = </a:t>
            </a:r>
            <a:r>
              <a:rPr lang="en-US" sz="2000" dirty="0">
                <a:latin typeface="Symbol" pitchFamily="2" charset="2"/>
              </a:rPr>
              <a:t>S</a:t>
            </a:r>
            <a:r>
              <a:rPr lang="en-US" sz="2000" dirty="0"/>
              <a:t>(HCHO partial column x mean scattering weight)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D89F9F-6810-B2E1-E7A8-256404CCE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067" y="2333597"/>
            <a:ext cx="4091881" cy="35192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45AC61-E1BB-B866-2030-61DB8D9981B8}"/>
              </a:ext>
            </a:extLst>
          </p:cNvPr>
          <p:cNvSpPr txBox="1"/>
          <p:nvPr/>
        </p:nvSpPr>
        <p:spPr>
          <a:xfrm>
            <a:off x="10872688" y="2439544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HCHO</a:t>
            </a:r>
            <a:endParaRPr lang="en-US" sz="2800" baseline="-25000" dirty="0">
              <a:solidFill>
                <a:schemeClr val="accent5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F15B6-1A7D-D84A-1D80-4932D89B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585" y="2333597"/>
            <a:ext cx="4355618" cy="3644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03D6CF-86ED-803D-B3CC-FDC728FDC81C}"/>
              </a:ext>
            </a:extLst>
          </p:cNvPr>
          <p:cNvSpPr txBox="1"/>
          <p:nvPr/>
        </p:nvSpPr>
        <p:spPr>
          <a:xfrm>
            <a:off x="5472543" y="2525904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NO</a:t>
            </a:r>
            <a:r>
              <a:rPr lang="en-US" sz="2800" baseline="-25000" dirty="0">
                <a:solidFill>
                  <a:schemeClr val="accent4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88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1"/>
      <p:bldP spid="1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23E8-90BC-6F00-9F89-3A5837BE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vertical column comparison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3B274-0E39-EB99-B64D-348AAB06F235}"/>
              </a:ext>
            </a:extLst>
          </p:cNvPr>
          <p:cNvSpPr txBox="1"/>
          <p:nvPr/>
        </p:nvSpPr>
        <p:spPr>
          <a:xfrm>
            <a:off x="2753885" y="607657"/>
            <a:ext cx="731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A)  VCD = SCD/AMF</a:t>
            </a:r>
            <a:r>
              <a:rPr lang="en-US" sz="2400" dirty="0"/>
              <a:t>	</a:t>
            </a:r>
            <a:r>
              <a:rPr lang="en-US" sz="2400" dirty="0">
                <a:solidFill>
                  <a:schemeClr val="accent6"/>
                </a:solidFill>
              </a:rPr>
              <a:t>B)  VCD = </a:t>
            </a:r>
            <a:r>
              <a:rPr lang="en-US" sz="2400" dirty="0">
                <a:solidFill>
                  <a:schemeClr val="accent6"/>
                </a:solidFill>
                <a:latin typeface="Symbol" pitchFamily="2" charset="2"/>
              </a:rPr>
              <a:t>S</a:t>
            </a:r>
            <a:r>
              <a:rPr lang="en-US" sz="2400" dirty="0">
                <a:solidFill>
                  <a:schemeClr val="accent6"/>
                </a:solidFill>
              </a:rPr>
              <a:t>(in-situ partial columns)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4CB76-427C-150E-78E3-319B4B009410}"/>
              </a:ext>
            </a:extLst>
          </p:cNvPr>
          <p:cNvSpPr txBox="1"/>
          <p:nvPr/>
        </p:nvSpPr>
        <p:spPr>
          <a:xfrm>
            <a:off x="2297151" y="1111029"/>
            <a:ext cx="212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NO</a:t>
            </a:r>
            <a:r>
              <a:rPr lang="en-US" sz="2400" baseline="-25000" dirty="0">
                <a:solidFill>
                  <a:schemeClr val="accent4"/>
                </a:solidFill>
              </a:rPr>
              <a:t>2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method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B8D41-2815-B207-EAB4-BB5A17529FDF}"/>
              </a:ext>
            </a:extLst>
          </p:cNvPr>
          <p:cNvSpPr txBox="1"/>
          <p:nvPr/>
        </p:nvSpPr>
        <p:spPr>
          <a:xfrm>
            <a:off x="8068120" y="1069322"/>
            <a:ext cx="212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NO</a:t>
            </a:r>
            <a:r>
              <a:rPr lang="en-US" sz="2400" baseline="-25000" dirty="0">
                <a:solidFill>
                  <a:schemeClr val="accent4"/>
                </a:solidFill>
              </a:rPr>
              <a:t>2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</a:rPr>
              <a:t>method 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C35D7F-DE1E-5090-7939-5AD089FD2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2" y="1514176"/>
            <a:ext cx="5630681" cy="4710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9134D9-6FA3-E2ED-E953-A2B8CD6E5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934" y="1487667"/>
            <a:ext cx="5679221" cy="47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2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23E8-90BC-6F00-9F89-3A5837BE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Vertical column comparison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3B274-0E39-EB99-B64D-348AAB06F235}"/>
              </a:ext>
            </a:extLst>
          </p:cNvPr>
          <p:cNvSpPr txBox="1"/>
          <p:nvPr/>
        </p:nvSpPr>
        <p:spPr>
          <a:xfrm>
            <a:off x="2753885" y="607657"/>
            <a:ext cx="731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A)  VCD = SCD/AMF</a:t>
            </a:r>
            <a:r>
              <a:rPr lang="en-US" sz="2400" dirty="0"/>
              <a:t>	</a:t>
            </a:r>
            <a:r>
              <a:rPr lang="en-US" sz="2400" dirty="0">
                <a:solidFill>
                  <a:schemeClr val="accent6"/>
                </a:solidFill>
              </a:rPr>
              <a:t>B)  VCD = </a:t>
            </a:r>
            <a:r>
              <a:rPr lang="en-US" sz="2400" dirty="0">
                <a:solidFill>
                  <a:schemeClr val="accent6"/>
                </a:solidFill>
                <a:latin typeface="Symbol" pitchFamily="2" charset="2"/>
              </a:rPr>
              <a:t>S</a:t>
            </a:r>
            <a:r>
              <a:rPr lang="en-US" sz="2400" dirty="0">
                <a:solidFill>
                  <a:schemeClr val="accent6"/>
                </a:solidFill>
              </a:rPr>
              <a:t>(in-situ partial columns)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4CB76-427C-150E-78E3-319B4B009410}"/>
              </a:ext>
            </a:extLst>
          </p:cNvPr>
          <p:cNvSpPr txBox="1"/>
          <p:nvPr/>
        </p:nvSpPr>
        <p:spPr>
          <a:xfrm>
            <a:off x="2297151" y="1134179"/>
            <a:ext cx="2307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HCHO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method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B8D41-2815-B207-EAB4-BB5A17529FDF}"/>
              </a:ext>
            </a:extLst>
          </p:cNvPr>
          <p:cNvSpPr txBox="1"/>
          <p:nvPr/>
        </p:nvSpPr>
        <p:spPr>
          <a:xfrm>
            <a:off x="8068120" y="1069322"/>
            <a:ext cx="229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HCHO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</a:rPr>
              <a:t>method 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DCE327-C271-05F5-1832-F42B7E295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47" y="1595844"/>
            <a:ext cx="5352639" cy="4497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296CD-E0BF-DEDE-3406-42024E26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30" y="1448704"/>
            <a:ext cx="5692163" cy="47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2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D83D-9983-343D-A202-F7FF88BB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Conclusions, 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D841C-3D15-58B0-ED6F-D9314A832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767"/>
            <a:ext cx="10515600" cy="49731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NO</a:t>
            </a:r>
            <a:r>
              <a:rPr lang="en-US" baseline="-25000" dirty="0"/>
              <a:t>2</a:t>
            </a:r>
            <a:r>
              <a:rPr lang="en-US" dirty="0"/>
              <a:t>, strong correlation between TEMPO and in-situ based SCDs and VCDs.  </a:t>
            </a:r>
          </a:p>
          <a:p>
            <a:r>
              <a:rPr lang="en-US" dirty="0"/>
              <a:t>For HCHO, weaker correlations (but expected based on much weaker signal)</a:t>
            </a:r>
          </a:p>
          <a:p>
            <a:r>
              <a:rPr lang="en-US" dirty="0"/>
              <a:t>Interesting differences between VCD methods A and B...</a:t>
            </a:r>
          </a:p>
          <a:p>
            <a:endParaRPr lang="en-US" dirty="0"/>
          </a:p>
          <a:p>
            <a:r>
              <a:rPr lang="en-US" dirty="0"/>
              <a:t>Incorporate high-resolution modeling below the aircraft </a:t>
            </a:r>
          </a:p>
          <a:p>
            <a:pPr lvl="1"/>
            <a:r>
              <a:rPr lang="en-US" dirty="0"/>
              <a:t>4-km WRF Chem from Brad Pierce for the NYC/Chicago/Toronto</a:t>
            </a:r>
          </a:p>
          <a:p>
            <a:pPr lvl="1"/>
            <a:r>
              <a:rPr lang="en-US" dirty="0"/>
              <a:t>12-km WRF Chem from NCAR for LA/Pacific</a:t>
            </a:r>
          </a:p>
          <a:p>
            <a:r>
              <a:rPr lang="en-US" dirty="0"/>
              <a:t>Expand to SO</a:t>
            </a:r>
            <a:r>
              <a:rPr lang="en-US" baseline="-25000" dirty="0"/>
              <a:t>2</a:t>
            </a:r>
            <a:r>
              <a:rPr lang="en-US" dirty="0"/>
              <a:t> when TEMPO product becomes available</a:t>
            </a:r>
          </a:p>
          <a:p>
            <a:r>
              <a:rPr lang="en-US" dirty="0"/>
              <a:t>Keep up with TEMPO version updates (V04 in progress?)</a:t>
            </a:r>
          </a:p>
        </p:txBody>
      </p:sp>
    </p:spTree>
    <p:extLst>
      <p:ext uri="{BB962C8B-B14F-4D97-AF65-F5344CB8AC3E}">
        <p14:creationId xmlns:p14="http://schemas.microsoft.com/office/powerpoint/2010/main" val="2558494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492</Words>
  <Application>Microsoft Macintosh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Aircraft-based validation of TEMPO during the AEROMMA campaign</vt:lpstr>
      <vt:lpstr>AEROMMA flights for TEMPO validation</vt:lpstr>
      <vt:lpstr>Laser-Induced Fluorescence NO2 instrument</vt:lpstr>
      <vt:lpstr>LIF inlet to get NO2 and NOy</vt:lpstr>
      <vt:lpstr>Comparison methodology</vt:lpstr>
      <vt:lpstr>Comparison methodology</vt:lpstr>
      <vt:lpstr>Total vertical column comparison</vt:lpstr>
      <vt:lpstr>Vertical column comparison</vt:lpstr>
      <vt:lpstr>Conclusions, Ongoing work</vt:lpstr>
      <vt:lpstr>PowerPoint Presentation</vt:lpstr>
      <vt:lpstr>Tropospheric column comparison</vt:lpstr>
      <vt:lpstr>Satellite measurements</vt:lpstr>
      <vt:lpstr>TEMPO vs in-situ variability (V02 data)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Eleanor Marie Waxman</dc:creator>
  <cp:lastModifiedBy>Eleanor Marie Waxman</cp:lastModifiedBy>
  <cp:revision>14</cp:revision>
  <dcterms:created xsi:type="dcterms:W3CDTF">2024-05-21T21:29:05Z</dcterms:created>
  <dcterms:modified xsi:type="dcterms:W3CDTF">2024-08-23T22:49:28Z</dcterms:modified>
</cp:coreProperties>
</file>