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702" r:id="rId2"/>
    <p:sldMasterId id="2147483689" r:id="rId3"/>
  </p:sldMasterIdLst>
  <p:notesMasterIdLst>
    <p:notesMasterId r:id="rId18"/>
  </p:notesMasterIdLst>
  <p:sldIdLst>
    <p:sldId id="256" r:id="rId4"/>
    <p:sldId id="259" r:id="rId5"/>
    <p:sldId id="262" r:id="rId6"/>
    <p:sldId id="265" r:id="rId7"/>
    <p:sldId id="411" r:id="rId8"/>
    <p:sldId id="260" r:id="rId9"/>
    <p:sldId id="405" r:id="rId10"/>
    <p:sldId id="407" r:id="rId11"/>
    <p:sldId id="410" r:id="rId12"/>
    <p:sldId id="273" r:id="rId13"/>
    <p:sldId id="395" r:id="rId14"/>
    <p:sldId id="393" r:id="rId15"/>
    <p:sldId id="406" r:id="rId16"/>
    <p:sldId id="392" r:id="rId17"/>
  </p:sldIdLst>
  <p:sldSz cx="9144000" cy="5143500" type="screen16x9"/>
  <p:notesSz cx="6858000" cy="9144000"/>
  <p:embeddedFontLst>
    <p:embeddedFont>
      <p:font typeface="Open Sans" panose="020B0606030504020204" pitchFamily="34" charset="0"/>
      <p:regular r:id="rId19"/>
      <p:bold r:id="rId20"/>
      <p:italic r:id="rId21"/>
      <p:boldItalic r:id="rId22"/>
    </p:embeddedFont>
    <p:embeddedFont>
      <p:font typeface="Oswald" pitchFamily="2" charset="77"/>
      <p:regular r:id="rId23"/>
      <p:bold r:id="rId24"/>
    </p:embeddedFont>
    <p:embeddedFont>
      <p:font typeface="Roboto Condensed"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38">
          <p15:clr>
            <a:srgbClr val="A4A3A4"/>
          </p15:clr>
        </p15:guide>
        <p15:guide id="2" pos="2499">
          <p15:clr>
            <a:srgbClr val="A4A3A4"/>
          </p15:clr>
        </p15:guide>
        <p15:guide id="3" orient="horz" pos="1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268DB2-BC37-44B7-9619-2AE3953659ED}">
  <a:tblStyle styleId="{8A268DB2-BC37-44B7-9619-2AE3953659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4"/>
    <p:restoredTop sz="93544"/>
  </p:normalViewPr>
  <p:slideViewPr>
    <p:cSldViewPr snapToGrid="0">
      <p:cViewPr varScale="1">
        <p:scale>
          <a:sx n="134" d="100"/>
          <a:sy n="134" d="100"/>
        </p:scale>
        <p:origin x="184" y="448"/>
      </p:cViewPr>
      <p:guideLst>
        <p:guide orient="horz" pos="1638"/>
        <p:guide pos="2499"/>
        <p:guide orient="horz" pos="14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 name="Google Shape;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Shobha </a:t>
            </a:r>
            <a:r>
              <a:rPr lang="en-US" dirty="0" err="1"/>
              <a:t>Kondragunta</a:t>
            </a:r>
            <a:r>
              <a:rPr lang="en-US" dirty="0"/>
              <a:t> at NOAA Bojan </a:t>
            </a:r>
            <a:r>
              <a:rPr lang="en-US" dirty="0" err="1"/>
              <a:t>Bokov</a:t>
            </a:r>
            <a:r>
              <a:rPr lang="en-US" dirty="0"/>
              <a:t> at </a:t>
            </a:r>
            <a:r>
              <a:rPr lang="en-US" dirty="0" err="1"/>
              <a:t>Eumetsat</a:t>
            </a:r>
            <a:endParaRPr lang="en-US" dirty="0"/>
          </a:p>
        </p:txBody>
      </p:sp>
    </p:spTree>
    <p:extLst>
      <p:ext uri="{BB962C8B-B14F-4D97-AF65-F5344CB8AC3E}">
        <p14:creationId xmlns:p14="http://schemas.microsoft.com/office/powerpoint/2010/main" val="216685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a336d0be7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15a336d0be7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Buenos Aires and </a:t>
            </a:r>
            <a:r>
              <a:rPr lang="en-US" dirty="0" err="1"/>
              <a:t>Rivadiva</a:t>
            </a:r>
            <a:r>
              <a:rPr lang="en-US" dirty="0"/>
              <a:t>, Antarctica </a:t>
            </a:r>
            <a:r>
              <a:rPr lang="en-US" dirty="0" err="1"/>
              <a:t>Trollhausen</a:t>
            </a:r>
            <a:r>
              <a:rPr lang="en-US" dirty="0"/>
              <a:t>, Ann Marie </a:t>
            </a:r>
            <a:r>
              <a:rPr lang="en-US" dirty="0" err="1"/>
              <a:t>Fjaera</a:t>
            </a:r>
            <a:r>
              <a:rPr lang="en-US" dirty="0"/>
              <a:t> NILU</a:t>
            </a:r>
            <a:endParaRPr dirty="0"/>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Added </a:t>
            </a:r>
            <a:r>
              <a:rPr lang="en-US" dirty="0" err="1"/>
              <a:t>Actris</a:t>
            </a:r>
            <a:r>
              <a:rPr lang="en-US" dirty="0"/>
              <a:t> not up to date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Added </a:t>
            </a:r>
            <a:r>
              <a:rPr lang="en-US" dirty="0" err="1"/>
              <a:t>Actris</a:t>
            </a:r>
            <a:r>
              <a:rPr lang="en-US" dirty="0"/>
              <a:t> not up to date</a:t>
            </a:r>
            <a:endParaRPr dirty="0"/>
          </a:p>
        </p:txBody>
      </p:sp>
    </p:spTree>
    <p:extLst>
      <p:ext uri="{BB962C8B-B14F-4D97-AF65-F5344CB8AC3E}">
        <p14:creationId xmlns:p14="http://schemas.microsoft.com/office/powerpoint/2010/main" val="302025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5a336d0be7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5a336d0be7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83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193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460735" y="163285"/>
            <a:ext cx="503652" cy="5036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1D1-4182-9447-A538-ADA7A83B2D4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4877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37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81D-48B3-C544-94AD-395C3DFE8B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8DB4EB-911B-C14F-86CE-8E17FFEA16D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99322-E101-4648-9BCE-E9E75159EB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451789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2-25EC-4444-9E34-2FB49F3E830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91E18-B7A1-C341-9A2B-0E676732AFE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2DF04-2E71-A241-9B9B-856DF49F9C5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042944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96F3-557A-5044-973E-23EE5C5C939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A8FC1-E663-D64E-9C69-000D739FC9D8}"/>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473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4401A-4C4A-2A4B-8BBD-A55165EB02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885F8-A629-6748-8822-8AEC72DAC4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09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E253E9-C1FC-3849-A555-BF7E5FFF0714}" type="datetime1">
              <a:rPr lang="en-US" smtClean="0"/>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4B6DF2-D8A0-344A-8495-1B87A1F4D104}" type="slidenum">
              <a:rPr lang="en-US" smtClean="0"/>
              <a:pPr/>
              <a:t>‹#›</a:t>
            </a:fld>
            <a:endParaRPr lang="en-US"/>
          </a:p>
        </p:txBody>
      </p:sp>
    </p:spTree>
    <p:extLst>
      <p:ext uri="{BB962C8B-B14F-4D97-AF65-F5344CB8AC3E}">
        <p14:creationId xmlns:p14="http://schemas.microsoft.com/office/powerpoint/2010/main" val="84742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 name="Google Shape;27;p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974" y="4625531"/>
            <a:ext cx="459300" cy="305700"/>
          </a:xfrm>
          <a:prstGeom prst="rect">
            <a:avLst/>
          </a:prstGeom>
          <a:noFill/>
          <a:ln>
            <a:noFill/>
          </a:ln>
        </p:spPr>
      </p:pic>
      <p:pic>
        <p:nvPicPr>
          <p:cNvPr id="28" name="Google Shape;28;p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96050" y="4625531"/>
            <a:ext cx="415603" cy="421375"/>
          </a:xfrm>
          <a:prstGeom prst="rect">
            <a:avLst/>
          </a:prstGeom>
          <a:noFill/>
          <a:ln>
            <a:noFill/>
          </a:ln>
        </p:spPr>
      </p:pic>
      <p:pic>
        <p:nvPicPr>
          <p:cNvPr id="29" name="Google Shape;29;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32474" y="4637213"/>
            <a:ext cx="563576" cy="471475"/>
          </a:xfrm>
          <a:prstGeom prst="rect">
            <a:avLst/>
          </a:prstGeom>
          <a:noFill/>
          <a:ln>
            <a:noFill/>
          </a:ln>
        </p:spPr>
      </p:pic>
      <p:pic>
        <p:nvPicPr>
          <p:cNvPr id="30" name="Google Shape;30;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14075" y="4543886"/>
            <a:ext cx="503650" cy="52341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33"/>
        <p:cNvGrpSpPr/>
        <p:nvPr/>
      </p:nvGrpSpPr>
      <p:grpSpPr>
        <a:xfrm>
          <a:off x="0" y="0"/>
          <a:ext cx="0" cy="0"/>
          <a:chOff x="0" y="0"/>
          <a:chExt cx="0" cy="0"/>
        </a:xfrm>
      </p:grpSpPr>
      <p:sp>
        <p:nvSpPr>
          <p:cNvPr id="34" name="Google Shape;34;p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 name="Google Shape;35;p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1600"/>
              </a:spcBef>
              <a:spcAft>
                <a:spcPts val="0"/>
              </a:spcAft>
              <a:buSzPts val="2800"/>
              <a:buNone/>
              <a:defRPr sz="2800"/>
            </a:lvl2pPr>
            <a:lvl3pPr lvl="2" algn="ctr" rtl="0">
              <a:lnSpc>
                <a:spcPct val="100000"/>
              </a:lnSpc>
              <a:spcBef>
                <a:spcPts val="1600"/>
              </a:spcBef>
              <a:spcAft>
                <a:spcPts val="0"/>
              </a:spcAft>
              <a:buSzPts val="2800"/>
              <a:buNone/>
              <a:defRPr sz="2800"/>
            </a:lvl3pPr>
            <a:lvl4pPr lvl="3" algn="ctr" rtl="0">
              <a:lnSpc>
                <a:spcPct val="100000"/>
              </a:lnSpc>
              <a:spcBef>
                <a:spcPts val="1600"/>
              </a:spcBef>
              <a:spcAft>
                <a:spcPts val="0"/>
              </a:spcAft>
              <a:buSzPts val="2800"/>
              <a:buNone/>
              <a:defRPr sz="2800"/>
            </a:lvl4pPr>
            <a:lvl5pPr lvl="4" algn="ctr" rtl="0">
              <a:lnSpc>
                <a:spcPct val="100000"/>
              </a:lnSpc>
              <a:spcBef>
                <a:spcPts val="1600"/>
              </a:spcBef>
              <a:spcAft>
                <a:spcPts val="0"/>
              </a:spcAft>
              <a:buSzPts val="2800"/>
              <a:buNone/>
              <a:defRPr sz="2800"/>
            </a:lvl5pPr>
            <a:lvl6pPr lvl="5" algn="ctr" rtl="0">
              <a:lnSpc>
                <a:spcPct val="100000"/>
              </a:lnSpc>
              <a:spcBef>
                <a:spcPts val="1600"/>
              </a:spcBef>
              <a:spcAft>
                <a:spcPts val="0"/>
              </a:spcAft>
              <a:buSzPts val="2800"/>
              <a:buNone/>
              <a:defRPr sz="2800"/>
            </a:lvl6pPr>
            <a:lvl7pPr lvl="6" algn="ctr" rtl="0">
              <a:lnSpc>
                <a:spcPct val="100000"/>
              </a:lnSpc>
              <a:spcBef>
                <a:spcPts val="1600"/>
              </a:spcBef>
              <a:spcAft>
                <a:spcPts val="0"/>
              </a:spcAft>
              <a:buSzPts val="2800"/>
              <a:buNone/>
              <a:defRPr sz="2800"/>
            </a:lvl7pPr>
            <a:lvl8pPr lvl="7" algn="ctr" rtl="0">
              <a:lnSpc>
                <a:spcPct val="100000"/>
              </a:lnSpc>
              <a:spcBef>
                <a:spcPts val="1600"/>
              </a:spcBef>
              <a:spcAft>
                <a:spcPts val="0"/>
              </a:spcAft>
              <a:buSzPts val="2800"/>
              <a:buNone/>
              <a:defRPr sz="2800"/>
            </a:lvl8pPr>
            <a:lvl9pPr lvl="8" algn="ctr" rtl="0">
              <a:lnSpc>
                <a:spcPct val="100000"/>
              </a:lnSpc>
              <a:spcBef>
                <a:spcPts val="1600"/>
              </a:spcBef>
              <a:spcAft>
                <a:spcPts val="0"/>
              </a:spcAft>
              <a:buSzPts val="2800"/>
              <a:buNone/>
              <a:defRPr sz="2800"/>
            </a:lvl9pPr>
          </a:lstStyle>
          <a:p>
            <a:endParaRPr/>
          </a:p>
        </p:txBody>
      </p:sp>
      <p:pic>
        <p:nvPicPr>
          <p:cNvPr id="36" name="Google Shape;36;p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334625" y="4564562"/>
            <a:ext cx="1893600" cy="365100"/>
          </a:xfrm>
          <a:prstGeom prst="rect">
            <a:avLst/>
          </a:prstGeom>
          <a:noFill/>
          <a:ln>
            <a:noFill/>
          </a:ln>
        </p:spPr>
      </p:pic>
      <p:pic>
        <p:nvPicPr>
          <p:cNvPr id="37" name="Google Shape;37;p8"/>
          <p:cNvPicPr preferRelativeResize="0"/>
          <p:nvPr/>
        </p:nvPicPr>
        <p:blipFill rotWithShape="1">
          <a:blip r:embed="rId3" cstate="print">
            <a:alphaModFix/>
            <a:extLst>
              <a:ext uri="{28A0092B-C50C-407E-A947-70E740481C1C}">
                <a14:useLocalDpi xmlns:a14="http://schemas.microsoft.com/office/drawing/2010/main"/>
              </a:ext>
            </a:extLst>
          </a:blip>
          <a:srcRect l="10202" t="20614" r="10154" b="19126"/>
          <a:stretch/>
        </p:blipFill>
        <p:spPr>
          <a:xfrm>
            <a:off x="1715925" y="4401387"/>
            <a:ext cx="1299198" cy="487950"/>
          </a:xfrm>
          <a:prstGeom prst="rect">
            <a:avLst/>
          </a:prstGeom>
          <a:noFill/>
          <a:ln>
            <a:noFill/>
          </a:ln>
        </p:spPr>
      </p:pic>
      <p:pic>
        <p:nvPicPr>
          <p:cNvPr id="38" name="Google Shape;38;p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77516" y="4249050"/>
            <a:ext cx="947407" cy="792599"/>
          </a:xfrm>
          <a:prstGeom prst="rect">
            <a:avLst/>
          </a:prstGeom>
          <a:noFill/>
          <a:ln>
            <a:noFill/>
          </a:ln>
        </p:spPr>
      </p:pic>
      <p:pic>
        <p:nvPicPr>
          <p:cNvPr id="39" name="Google Shape;39;p8"/>
          <p:cNvPicPr preferRelativeResize="0"/>
          <p:nvPr/>
        </p:nvPicPr>
        <p:blipFill>
          <a:blip r:embed="rId5">
            <a:alphaModFix amt="58000"/>
          </a:blip>
          <a:stretch>
            <a:fillRect/>
          </a:stretch>
        </p:blipFill>
        <p:spPr>
          <a:xfrm>
            <a:off x="0" y="240044"/>
            <a:ext cx="9143998" cy="4009012"/>
          </a:xfrm>
          <a:prstGeom prst="rect">
            <a:avLst/>
          </a:prstGeom>
          <a:noFill/>
          <a:ln>
            <a:noFill/>
          </a:ln>
        </p:spPr>
      </p:pic>
      <p:pic>
        <p:nvPicPr>
          <p:cNvPr id="40" name="Google Shape;40;p8"/>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8101800" y="0"/>
            <a:ext cx="1042201" cy="1042201"/>
          </a:xfrm>
          <a:prstGeom prst="rect">
            <a:avLst/>
          </a:prstGeom>
          <a:noFill/>
          <a:ln>
            <a:noFill/>
          </a:ln>
        </p:spPr>
      </p:pic>
      <p:pic>
        <p:nvPicPr>
          <p:cNvPr id="41" name="Google Shape;41;p8"/>
          <p:cNvPicPr preferRelativeResize="0"/>
          <p:nvPr/>
        </p:nvPicPr>
        <p:blipFill>
          <a:blip r:embed="rId7">
            <a:alphaModFix/>
          </a:blip>
          <a:stretch>
            <a:fillRect/>
          </a:stretch>
        </p:blipFill>
        <p:spPr>
          <a:xfrm>
            <a:off x="4313699" y="4485289"/>
            <a:ext cx="1790325" cy="523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3"/>
          <p:cNvSpPr txBox="1">
            <a:spLocks noGrp="1"/>
          </p:cNvSpPr>
          <p:nvPr>
            <p:ph type="body" idx="1"/>
          </p:nvPr>
        </p:nvSpPr>
        <p:spPr>
          <a:xfrm>
            <a:off x="311700" y="6952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13" name="Google Shape;13;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640350" y="0"/>
            <a:ext cx="503652" cy="503652"/>
          </a:xfrm>
          <a:prstGeom prst="rect">
            <a:avLst/>
          </a:prstGeom>
          <a:noFill/>
          <a:ln>
            <a:noFill/>
          </a:ln>
        </p:spPr>
      </p:pic>
      <p:sp>
        <p:nvSpPr>
          <p:cNvPr id="14" name="Google Shape;14;p3"/>
          <p:cNvSpPr txBox="1"/>
          <p:nvPr/>
        </p:nvSpPr>
        <p:spPr>
          <a:xfrm>
            <a:off x="8785450" y="4900225"/>
            <a:ext cx="388200" cy="232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Oswald"/>
                <a:ea typeface="Oswald"/>
                <a:cs typeface="Oswald"/>
                <a:sym typeface="Oswald"/>
              </a:rPr>
              <a:t>‹#›</a:t>
            </a:fld>
            <a:endParaRPr sz="1000" b="0" i="0" u="none" strike="noStrike" cap="none">
              <a:solidFill>
                <a:srgbClr val="595959"/>
              </a:solidFill>
              <a:latin typeface="Oswald"/>
              <a:ea typeface="Oswald"/>
              <a:cs typeface="Oswald"/>
              <a:sym typeface="Oswa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7DD-24F4-B141-AC73-0A86318B80C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87788B-0A72-DF4A-8500-51B27708806D}"/>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232165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CB92-AF0A-8645-865B-FC8A77ACB0A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CDAAF4-8AD0-704B-A93F-4D95A56140CE}"/>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48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2B69-0C2B-5149-BCF1-3FB15FB2DB5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5C3A97-9CEE-4243-8915-7FE128C8020B}"/>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504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758-3E22-194F-BCEE-896D7A905CE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B43-4267-8F4E-8A10-F1E8DB803768}"/>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AA351-5789-3E4E-A8E2-B17B8C42EEC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193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0A6C-EBE2-EC47-BE68-5AF4F4BD059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089BD-D67A-6648-B135-747B5B548DA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ADBCD-D350-F24A-AF21-65B4BCD975AD}"/>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F5FD-E2B8-F746-91B2-1D0381CB237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66660-66C4-6346-B412-69C3FA3A70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339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1D1-4182-9447-A538-ADA7A83B2D4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545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0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81D-48B3-C544-94AD-395C3DFE8B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8DB4EB-911B-C14F-86CE-8E17FFEA16D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99322-E101-4648-9BCE-E9E75159EB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562610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2-25EC-4444-9E34-2FB49F3E830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91E18-B7A1-C341-9A2B-0E676732AFE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2DF04-2E71-A241-9B9B-856DF49F9C5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20931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96F3-557A-5044-973E-23EE5C5C939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A8FC1-E663-D64E-9C69-000D739FC9D8}"/>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1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17" name="Google Shape;17;p4"/>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4401A-4C4A-2A4B-8BBD-A55165EB02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885F8-A629-6748-8822-8AEC72DAC4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51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E253E9-C1FC-3849-A555-BF7E5FFF0714}" type="datetime1">
              <a:rPr lang="en-US" smtClean="0"/>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4B6DF2-D8A0-344A-8495-1B87A1F4D104}" type="slidenum">
              <a:rPr lang="en-US" smtClean="0"/>
              <a:pPr/>
              <a:t>‹#›</a:t>
            </a:fld>
            <a:endParaRPr lang="en-US"/>
          </a:p>
        </p:txBody>
      </p:sp>
    </p:spTree>
    <p:extLst>
      <p:ext uri="{BB962C8B-B14F-4D97-AF65-F5344CB8AC3E}">
        <p14:creationId xmlns:p14="http://schemas.microsoft.com/office/powerpoint/2010/main" val="2815928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F739-A7FC-4B45-B102-23276D533C4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960CC7-41B4-694A-AA67-E23C8E8C216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B5389-5E89-E14F-BA53-EC34EB68CC70}"/>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5" name="Footer Placeholder 4">
            <a:extLst>
              <a:ext uri="{FF2B5EF4-FFF2-40B4-BE49-F238E27FC236}">
                <a16:creationId xmlns:a16="http://schemas.microsoft.com/office/drawing/2014/main" id="{2D049B90-C97B-8F4E-AD5D-E7E8F2342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DD0BC-6968-8246-B8C3-1C1651C31481}"/>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703567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A447-E119-4142-AC54-A863313C4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0C16D-7821-3F4D-BF40-BACAB39EC3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80601-A711-734C-B164-046C54980EF8}"/>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5" name="Footer Placeholder 4">
            <a:extLst>
              <a:ext uri="{FF2B5EF4-FFF2-40B4-BE49-F238E27FC236}">
                <a16:creationId xmlns:a16="http://schemas.microsoft.com/office/drawing/2014/main" id="{8632AC31-5AF6-FE4A-984C-093A07EC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E3E9A-B1AE-FC45-8A7E-DE0C7DFD2753}"/>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208754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9670-DDE6-F44B-8C2F-C852182D2B2F}"/>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572CC-7879-8242-8854-6284A0C56B3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CFEB-1DE5-E946-B55A-FDA5332D156C}"/>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5" name="Footer Placeholder 4">
            <a:extLst>
              <a:ext uri="{FF2B5EF4-FFF2-40B4-BE49-F238E27FC236}">
                <a16:creationId xmlns:a16="http://schemas.microsoft.com/office/drawing/2014/main" id="{FB7B0E06-50D9-DC48-960E-991731D6E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FC236-442F-714B-8046-17C23753E977}"/>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998677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7C3D-91C2-C84F-8D8C-5AE9F2821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CFF46-522D-014E-920A-E9F4E19D4C7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AE8F6-389D-0B46-98E6-DF8C280DB9F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4E59C-66DB-2146-9504-77F4877F496A}"/>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6" name="Footer Placeholder 5">
            <a:extLst>
              <a:ext uri="{FF2B5EF4-FFF2-40B4-BE49-F238E27FC236}">
                <a16:creationId xmlns:a16="http://schemas.microsoft.com/office/drawing/2014/main" id="{508596C8-2D76-FC46-A582-8B0FCDBE4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D7983-8B27-F047-A486-E481171DAB7A}"/>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3461728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2960-6DE9-7544-823F-F2B2AAC9C9D7}"/>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DF24A8-42C3-3F4C-9070-2109DC6CA3C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9CADF-5BCD-C840-AE6F-0E1D7539B4F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0DEFDE-E454-1443-84A1-2CC2AE091FF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62384-EE8D-844E-9355-532EF98B10A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93F2D-3FC2-CE43-AF38-37DC847EE584}"/>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8" name="Footer Placeholder 7">
            <a:extLst>
              <a:ext uri="{FF2B5EF4-FFF2-40B4-BE49-F238E27FC236}">
                <a16:creationId xmlns:a16="http://schemas.microsoft.com/office/drawing/2014/main" id="{3CE4615F-9053-3542-B2DA-072741802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712F59-8862-C14D-9B02-93E1B29758C2}"/>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251486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227C-5D61-8045-BD14-036106E75E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B523E4-3465-FC4D-B0AF-C581F9CB876E}"/>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4" name="Footer Placeholder 3">
            <a:extLst>
              <a:ext uri="{FF2B5EF4-FFF2-40B4-BE49-F238E27FC236}">
                <a16:creationId xmlns:a16="http://schemas.microsoft.com/office/drawing/2014/main" id="{C6BDCB84-ABC2-AE45-B38D-7FB594537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A418E2-CC67-2A4E-B73C-A3DB4CAE327F}"/>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12742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D7E3D-76D3-604C-9F9A-5A03918E27AD}"/>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3" name="Footer Placeholder 2">
            <a:extLst>
              <a:ext uri="{FF2B5EF4-FFF2-40B4-BE49-F238E27FC236}">
                <a16:creationId xmlns:a16="http://schemas.microsoft.com/office/drawing/2014/main" id="{D8FA3179-B098-DF4A-B593-9BCCB50753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AB37D5-15DB-3D4A-A2CB-B3E59B833E0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658919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5FF4-8548-464B-81A4-8164521E6FB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5FBA8-2C5B-9246-9905-ECFA9F79F65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0DA2DA-27F9-DC48-BE18-0B93ED11001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7EDFE-AE9F-844F-B13D-6F5EEDD6C80D}"/>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6" name="Footer Placeholder 5">
            <a:extLst>
              <a:ext uri="{FF2B5EF4-FFF2-40B4-BE49-F238E27FC236}">
                <a16:creationId xmlns:a16="http://schemas.microsoft.com/office/drawing/2014/main" id="{79EF8E96-6D3D-3F45-B136-B429A0BC6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072F6-7715-7248-B37F-FBB955C0636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352298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4E13-8565-0846-BBE5-BC676ADA2E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116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9A4E-1C98-5249-80ED-0DEE14C4A8C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6F4A8B-7121-3743-8BA0-5D60BA87882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1F6E0-8BFD-A64F-BC34-1B33B92E389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81AB2-377B-774D-B90E-CD3FAD3A618F}"/>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6" name="Footer Placeholder 5">
            <a:extLst>
              <a:ext uri="{FF2B5EF4-FFF2-40B4-BE49-F238E27FC236}">
                <a16:creationId xmlns:a16="http://schemas.microsoft.com/office/drawing/2014/main" id="{D283E7EA-FA5C-0444-BA65-32283DD98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4AEC0-30D0-FA4E-A844-AF11F1D3230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591522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FCCC-D013-A040-8461-60F73276B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EDF34E-6894-7641-AAB0-FDE8A6BBA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1D297-8196-3744-B671-E9F99FCD7F78}"/>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5" name="Footer Placeholder 4">
            <a:extLst>
              <a:ext uri="{FF2B5EF4-FFF2-40B4-BE49-F238E27FC236}">
                <a16:creationId xmlns:a16="http://schemas.microsoft.com/office/drawing/2014/main" id="{CA035995-05F4-6E46-9B81-1DC7EC481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B5129-0BFF-614B-8725-639BA06688DF}"/>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4022830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0A282-6020-B543-AFBB-5D43CF3002D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D27D3-1148-0744-9AC8-5F0A37CED09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C41DA-2751-6D43-A83F-FDFF14250500}"/>
              </a:ext>
            </a:extLst>
          </p:cNvPr>
          <p:cNvSpPr>
            <a:spLocks noGrp="1"/>
          </p:cNvSpPr>
          <p:nvPr>
            <p:ph type="dt" sz="half" idx="10"/>
          </p:nvPr>
        </p:nvSpPr>
        <p:spPr/>
        <p:txBody>
          <a:bodyPr/>
          <a:lstStyle/>
          <a:p>
            <a:fld id="{BD780785-F202-AD43-9FEF-0C73DC0F643F}" type="datetimeFigureOut">
              <a:rPr lang="en-US" smtClean="0"/>
              <a:t>8/22/24</a:t>
            </a:fld>
            <a:endParaRPr lang="en-US"/>
          </a:p>
        </p:txBody>
      </p:sp>
      <p:sp>
        <p:nvSpPr>
          <p:cNvPr id="5" name="Footer Placeholder 4">
            <a:extLst>
              <a:ext uri="{FF2B5EF4-FFF2-40B4-BE49-F238E27FC236}">
                <a16:creationId xmlns:a16="http://schemas.microsoft.com/office/drawing/2014/main" id="{335C4868-2A74-3944-8355-775213495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2CE3B-7F4B-EA47-9119-F7D2C81BE1D1}"/>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2755899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C471-A851-B34A-A5DD-9D2EACC0945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DBC3F-62E1-0041-8716-71F6B610842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31DE8-8D8F-D848-AA51-7D54B6195474}"/>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5" name="Footer Placeholder 4">
            <a:extLst>
              <a:ext uri="{FF2B5EF4-FFF2-40B4-BE49-F238E27FC236}">
                <a16:creationId xmlns:a16="http://schemas.microsoft.com/office/drawing/2014/main" id="{147DDD45-B606-ED4D-8063-C17489F2D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E4C74-F159-7546-960A-E33B9672ECD8}"/>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034504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2BE1-9F3C-BE47-B8B6-E783E6A71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06828-5CFA-E548-B7B0-D42BDC884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E4BAB-9488-244B-A82F-D3A73D561D34}"/>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5" name="Footer Placeholder 4">
            <a:extLst>
              <a:ext uri="{FF2B5EF4-FFF2-40B4-BE49-F238E27FC236}">
                <a16:creationId xmlns:a16="http://schemas.microsoft.com/office/drawing/2014/main" id="{CE2923D3-CFD3-1043-AD63-3A9D230A0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6130E-65A8-934F-81B2-1201C6F801C6}"/>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844333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8DD4-F86D-E440-BE14-EFA13E7EEA1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AFBE9-9780-254E-BCD3-91C759907E9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A3189-02CE-B642-933D-3AAA40DE9EBD}"/>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5" name="Footer Placeholder 4">
            <a:extLst>
              <a:ext uri="{FF2B5EF4-FFF2-40B4-BE49-F238E27FC236}">
                <a16:creationId xmlns:a16="http://schemas.microsoft.com/office/drawing/2014/main" id="{75591F12-0587-C74F-B023-6A5B29F49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6CB5D-94E1-8241-91FE-1D90CA3DD2E1}"/>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91519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17F-54D1-8847-958A-2EAB209E4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C5A4D-A925-4F4E-94DE-FBE5FA875FD3}"/>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357B4-CC92-BB4E-B693-1DE2525AD74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27CF7E-BF1F-154D-8276-3ACFDB23C6BB}"/>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6" name="Footer Placeholder 5">
            <a:extLst>
              <a:ext uri="{FF2B5EF4-FFF2-40B4-BE49-F238E27FC236}">
                <a16:creationId xmlns:a16="http://schemas.microsoft.com/office/drawing/2014/main" id="{0CAB3051-B241-6245-9494-FB08FDEAF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5C75F-AB84-DA4E-A278-E38226D93832}"/>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236741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2294-ADA7-6A4B-AE88-9452F3486DA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44E815-22B4-164F-A325-043B6D89607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7BD9D-E5DF-1444-A024-944616C42866}"/>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F8AFB9-DF9A-4345-B047-16A774EC54A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D37F3-6D7B-9E4E-BA70-748A9B4E0A3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AAD12-D415-414E-930D-0C4CF1F7C217}"/>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8" name="Footer Placeholder 7">
            <a:extLst>
              <a:ext uri="{FF2B5EF4-FFF2-40B4-BE49-F238E27FC236}">
                <a16:creationId xmlns:a16="http://schemas.microsoft.com/office/drawing/2014/main" id="{E45D7F89-20E3-DB49-BD35-F27678485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04BD4-A747-F347-B157-8A885B332C6B}"/>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056811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404C-6B61-A644-A2F5-EF8CB7BE87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EFA41B-E407-F749-AA77-5ADEF8201AC0}"/>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4" name="Footer Placeholder 3">
            <a:extLst>
              <a:ext uri="{FF2B5EF4-FFF2-40B4-BE49-F238E27FC236}">
                <a16:creationId xmlns:a16="http://schemas.microsoft.com/office/drawing/2014/main" id="{D5013498-B1C4-754F-8D76-8E51252FB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5B0D1B-0667-5C4E-92E7-ED02CE772D01}"/>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528916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53ACE-9916-9F48-B5D1-B34AABC5A2CC}"/>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3" name="Footer Placeholder 2">
            <a:extLst>
              <a:ext uri="{FF2B5EF4-FFF2-40B4-BE49-F238E27FC236}">
                <a16:creationId xmlns:a16="http://schemas.microsoft.com/office/drawing/2014/main" id="{2F7C0B78-1893-AA47-837C-23A1916602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C83481-99B4-6345-8512-F65EDE755019}"/>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5786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7DD-24F4-B141-AC73-0A86318B80C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87788B-0A72-DF4A-8500-51B27708806D}"/>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9610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6E51-DB9F-3D40-A4BD-1A37AB8023E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42C75F-5222-DE4D-A60A-BB359BBE7DA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513E51-AEC4-EA42-865D-89EC8DF4211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60BB8-08EF-D74D-AB0F-08347371DE7E}"/>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6" name="Footer Placeholder 5">
            <a:extLst>
              <a:ext uri="{FF2B5EF4-FFF2-40B4-BE49-F238E27FC236}">
                <a16:creationId xmlns:a16="http://schemas.microsoft.com/office/drawing/2014/main" id="{A2EF8FBC-86E0-C945-BDFD-57FCD09D4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AD276-47B3-8C4C-A1BA-79F556E67618}"/>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250008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C8ED-25B9-E349-9D4B-07CF115060A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28CAD2-7868-8D40-AD60-E8F50A93D6B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841641-1A6A-1A46-BB16-319B1FEDF4C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A95FA-07F9-5944-B1F2-70501E960ED8}"/>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6" name="Footer Placeholder 5">
            <a:extLst>
              <a:ext uri="{FF2B5EF4-FFF2-40B4-BE49-F238E27FC236}">
                <a16:creationId xmlns:a16="http://schemas.microsoft.com/office/drawing/2014/main" id="{75D3ACB4-2BAD-564F-8BC7-083CF1055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BF5A9-42D8-034B-8955-9B5855560FA5}"/>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729493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C17C-BE6B-C643-BFAB-3217F96A2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4FB1B-A678-5D4C-80FA-3DD3AD854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241C4-6C09-AA41-9013-56680608E123}"/>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5" name="Footer Placeholder 4">
            <a:extLst>
              <a:ext uri="{FF2B5EF4-FFF2-40B4-BE49-F238E27FC236}">
                <a16:creationId xmlns:a16="http://schemas.microsoft.com/office/drawing/2014/main" id="{6C58EE67-56A1-2349-86D1-8B057816E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83042-8E76-CC41-8950-54EA3BBA50D2}"/>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78916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B2092-033D-E044-8406-8935B7AF59A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CCC534-E45B-CC4F-8DDE-53514AC321C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1B1F7-7033-4F40-B417-B94F710D7B75}"/>
              </a:ext>
            </a:extLst>
          </p:cNvPr>
          <p:cNvSpPr>
            <a:spLocks noGrp="1"/>
          </p:cNvSpPr>
          <p:nvPr>
            <p:ph type="dt" sz="half" idx="10"/>
          </p:nvPr>
        </p:nvSpPr>
        <p:spPr/>
        <p:txBody>
          <a:bodyPr/>
          <a:lstStyle/>
          <a:p>
            <a:fld id="{90499B5F-7AC5-A348-B9B8-26F7FB0D12C7}" type="datetimeFigureOut">
              <a:rPr lang="en-US" smtClean="0"/>
              <a:t>8/22/24</a:t>
            </a:fld>
            <a:endParaRPr lang="en-US"/>
          </a:p>
        </p:txBody>
      </p:sp>
      <p:sp>
        <p:nvSpPr>
          <p:cNvPr id="5" name="Footer Placeholder 4">
            <a:extLst>
              <a:ext uri="{FF2B5EF4-FFF2-40B4-BE49-F238E27FC236}">
                <a16:creationId xmlns:a16="http://schemas.microsoft.com/office/drawing/2014/main" id="{1218C9C5-16DA-6C44-9EF4-22F31028A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0669D-A250-4B4E-A2AA-1B10CEEABA44}"/>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87710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CB92-AF0A-8645-865B-FC8A77ACB0A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CDAAF4-8AD0-704B-A93F-4D95A56140CE}"/>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68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2B69-0C2B-5149-BCF1-3FB15FB2DB5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5C3A97-9CEE-4243-8915-7FE128C8020B}"/>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241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758-3E22-194F-BCEE-896D7A905CE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B43-4267-8F4E-8A10-F1E8DB803768}"/>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AA351-5789-3E4E-A8E2-B17B8C42EEC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670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0A6C-EBE2-EC47-BE68-5AF4F4BD059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089BD-D67A-6648-B135-747B5B548DA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ADBCD-D350-F24A-AF21-65B4BCD975AD}"/>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F5FD-E2B8-F746-91B2-1D0381CB237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66660-66C4-6346-B412-69C3FA3A70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032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swald"/>
              <a:buChar char="●"/>
              <a:defRPr sz="1800" b="0" i="0" u="none" strike="noStrike" cap="none">
                <a:solidFill>
                  <a:schemeClr val="dk2"/>
                </a:solidFill>
                <a:latin typeface="Oswald"/>
                <a:ea typeface="Oswald"/>
                <a:cs typeface="Oswald"/>
                <a:sym typeface="Oswald"/>
              </a:defRPr>
            </a:lvl1pPr>
            <a:lvl2pPr marL="914400" marR="0" lvl="1"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2pPr>
            <a:lvl3pPr marL="1371600" marR="0" lvl="2"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3pPr>
            <a:lvl4pPr marL="1828800" marR="0" lvl="3"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4pPr>
            <a:lvl5pPr marL="2286000" marR="0" lvl="4"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5pPr>
            <a:lvl6pPr marL="2743200" marR="0" lvl="5"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6pPr>
            <a:lvl7pPr marL="3200400" marR="0" lvl="6"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7pPr>
            <a:lvl8pPr marL="3657600" marR="0" lvl="7"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8pPr>
            <a:lvl9pPr marL="4114800" marR="0" lvl="8" indent="-317500" algn="l" rtl="0">
              <a:lnSpc>
                <a:spcPct val="115000"/>
              </a:lnSpc>
              <a:spcBef>
                <a:spcPts val="1600"/>
              </a:spcBef>
              <a:spcAft>
                <a:spcPts val="1600"/>
              </a:spcAft>
              <a:buClr>
                <a:schemeClr val="dk2"/>
              </a:buClr>
              <a:buSzPts val="1400"/>
              <a:buFont typeface="Oswald"/>
              <a:buChar char="■"/>
              <a:defRPr sz="1400" b="0" i="0" u="none" strike="noStrike" cap="none">
                <a:solidFill>
                  <a:schemeClr val="dk2"/>
                </a:solidFill>
                <a:latin typeface="Oswald"/>
                <a:ea typeface="Oswald"/>
                <a:cs typeface="Oswald"/>
                <a:sym typeface="Oswa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701"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52" r:id="rId17"/>
    <p:sldLayoutId id="2147483653" r:id="rId18"/>
    <p:sldLayoutId id="214748365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0BA40-0765-9C43-806C-FE2700E52BC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C89CD5-CE7A-264B-8CA9-076B423A2CE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45B38-69AB-694A-98AD-49AA61EA86B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D780785-F202-AD43-9FEF-0C73DC0F643F}" type="datetimeFigureOut">
              <a:rPr lang="en-US" smtClean="0"/>
              <a:t>8/22/24</a:t>
            </a:fld>
            <a:endParaRPr lang="en-US"/>
          </a:p>
        </p:txBody>
      </p:sp>
      <p:sp>
        <p:nvSpPr>
          <p:cNvPr id="5" name="Footer Placeholder 4">
            <a:extLst>
              <a:ext uri="{FF2B5EF4-FFF2-40B4-BE49-F238E27FC236}">
                <a16:creationId xmlns:a16="http://schemas.microsoft.com/office/drawing/2014/main" id="{31CACD90-2A0B-AE49-8499-C024E8B08F5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B0686-FF13-DD40-AB05-AF438BD1B9F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9F0E87-C1A5-FA40-A573-0DBC2A893F73}" type="slidenum">
              <a:rPr lang="en-US" smtClean="0"/>
              <a:t>‹#›</a:t>
            </a:fld>
            <a:endParaRPr lang="en-US"/>
          </a:p>
        </p:txBody>
      </p:sp>
    </p:spTree>
    <p:extLst>
      <p:ext uri="{BB962C8B-B14F-4D97-AF65-F5344CB8AC3E}">
        <p14:creationId xmlns:p14="http://schemas.microsoft.com/office/powerpoint/2010/main" val="14130812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5CCF0-FD04-0041-A6B8-EE359AF8118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58740-130D-FC4B-B74C-5BB354D4EB3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698A6-40ED-D64F-8900-90451616788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0499B5F-7AC5-A348-B9B8-26F7FB0D12C7}" type="datetimeFigureOut">
              <a:rPr lang="en-US" smtClean="0"/>
              <a:t>8/22/24</a:t>
            </a:fld>
            <a:endParaRPr lang="en-US"/>
          </a:p>
        </p:txBody>
      </p:sp>
      <p:sp>
        <p:nvSpPr>
          <p:cNvPr id="5" name="Footer Placeholder 4">
            <a:extLst>
              <a:ext uri="{FF2B5EF4-FFF2-40B4-BE49-F238E27FC236}">
                <a16:creationId xmlns:a16="http://schemas.microsoft.com/office/drawing/2014/main" id="{95A1F24A-0FDD-6940-9879-C4596FA2471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7F16DD-88B2-FC4A-93B6-F7333A65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7899BBD-9EEC-3244-A7C1-BA8FC056F012}" type="slidenum">
              <a:rPr lang="en-US" smtClean="0"/>
              <a:t>‹#›</a:t>
            </a:fld>
            <a:endParaRPr lang="en-US"/>
          </a:p>
        </p:txBody>
      </p:sp>
    </p:spTree>
    <p:extLst>
      <p:ext uri="{BB962C8B-B14F-4D97-AF65-F5344CB8AC3E}">
        <p14:creationId xmlns:p14="http://schemas.microsoft.com/office/powerpoint/2010/main" val="5151713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Thomas.Hanisco@nasa.gov" TargetMode="External"/><Relationship Id="rId5" Type="http://schemas.openxmlformats.org/officeDocument/2006/relationships/hyperlink" Target="https://www.pandonia-global-network.org/"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hyperlink" Target="http://blickv.pandonia-global-network.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pic>
        <p:nvPicPr>
          <p:cNvPr id="47" name="Google Shape;47;p10"/>
          <p:cNvPicPr preferRelativeResize="0"/>
          <p:nvPr/>
        </p:nvPicPr>
        <p:blipFill>
          <a:blip r:embed="rId3">
            <a:alphaModFix/>
          </a:blip>
          <a:stretch>
            <a:fillRect/>
          </a:stretch>
        </p:blipFill>
        <p:spPr>
          <a:xfrm>
            <a:off x="0" y="702525"/>
            <a:ext cx="9144003" cy="5835546"/>
          </a:xfrm>
          <a:prstGeom prst="rect">
            <a:avLst/>
          </a:prstGeom>
          <a:noFill/>
          <a:ln>
            <a:noFill/>
          </a:ln>
        </p:spPr>
      </p:pic>
      <p:sp>
        <p:nvSpPr>
          <p:cNvPr id="49" name="Google Shape;49;p10"/>
          <p:cNvSpPr/>
          <p:nvPr/>
        </p:nvSpPr>
        <p:spPr>
          <a:xfrm>
            <a:off x="363645" y="4145325"/>
            <a:ext cx="1235100" cy="7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0"/>
          <p:cNvSpPr/>
          <p:nvPr/>
        </p:nvSpPr>
        <p:spPr>
          <a:xfrm>
            <a:off x="-4" y="4765400"/>
            <a:ext cx="9144003" cy="1339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0"/>
          <p:cNvSpPr txBox="1">
            <a:spLocks noGrp="1"/>
          </p:cNvSpPr>
          <p:nvPr>
            <p:ph type="subTitle" idx="4294967295"/>
          </p:nvPr>
        </p:nvSpPr>
        <p:spPr>
          <a:xfrm>
            <a:off x="66420" y="4274451"/>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Oswald"/>
              <a:buNone/>
            </a:pPr>
            <a:r>
              <a:rPr lang="en-US" dirty="0"/>
              <a:t>27-August, 2024</a:t>
            </a:r>
            <a:endParaRPr sz="1800" b="0" i="0" u="none" strike="noStrike" cap="none" dirty="0">
              <a:solidFill>
                <a:schemeClr val="dk2"/>
              </a:solidFill>
              <a:latin typeface="Oswald"/>
              <a:ea typeface="Oswald"/>
              <a:cs typeface="Oswald"/>
              <a:sym typeface="Oswald"/>
            </a:endParaRPr>
          </a:p>
          <a:p>
            <a:pPr marL="0" marR="0" lvl="0" indent="0" algn="ctr" rtl="0">
              <a:lnSpc>
                <a:spcPct val="115000"/>
              </a:lnSpc>
              <a:spcBef>
                <a:spcPts val="0"/>
              </a:spcBef>
              <a:spcAft>
                <a:spcPts val="0"/>
              </a:spcAft>
              <a:buClr>
                <a:schemeClr val="dk2"/>
              </a:buClr>
              <a:buSzPts val="1800"/>
              <a:buFont typeface="Oswald"/>
              <a:buNone/>
            </a:pPr>
            <a:r>
              <a:rPr lang="en-US" dirty="0"/>
              <a:t>TEMPO/GEMS Joint Science Team Workshop</a:t>
            </a:r>
            <a:endParaRPr dirty="0"/>
          </a:p>
        </p:txBody>
      </p:sp>
      <p:sp>
        <p:nvSpPr>
          <p:cNvPr id="48" name="Google Shape;48;p10"/>
          <p:cNvSpPr txBox="1">
            <a:spLocks noGrp="1"/>
          </p:cNvSpPr>
          <p:nvPr>
            <p:ph type="ctrTitle" idx="4294967295"/>
          </p:nvPr>
        </p:nvSpPr>
        <p:spPr>
          <a:xfrm>
            <a:off x="783329" y="621029"/>
            <a:ext cx="7520412" cy="396744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Oswald"/>
              <a:buNone/>
            </a:pPr>
            <a:r>
              <a:rPr lang="en-US" sz="2400" b="0" i="0" u="none" strike="noStrike" dirty="0">
                <a:solidFill>
                  <a:srgbClr val="000000"/>
                </a:solidFill>
                <a:effectLst/>
                <a:latin typeface="Aptos" panose="020B0004020202020204" pitchFamily="34" charset="0"/>
              </a:rPr>
              <a:t>Validation and support of space-based measurements with the </a:t>
            </a:r>
            <a:r>
              <a:rPr lang="en-US" sz="2400" b="0" i="0" u="none" strike="noStrike" dirty="0" err="1">
                <a:solidFill>
                  <a:srgbClr val="000000"/>
                </a:solidFill>
                <a:effectLst/>
                <a:latin typeface="Aptos" panose="020B0004020202020204" pitchFamily="34" charset="0"/>
              </a:rPr>
              <a:t>Pandonia</a:t>
            </a:r>
            <a:r>
              <a:rPr lang="en-US" sz="2400" b="0" i="0" u="none" strike="noStrike" dirty="0">
                <a:solidFill>
                  <a:srgbClr val="000000"/>
                </a:solidFill>
                <a:effectLst/>
                <a:latin typeface="Aptos" panose="020B0004020202020204" pitchFamily="34" charset="0"/>
              </a:rPr>
              <a:t> Global Network of ground-based spectrometers</a:t>
            </a:r>
            <a:br>
              <a:rPr lang="en" sz="3600" b="0" i="0" u="none" strike="noStrike" cap="none" dirty="0">
                <a:solidFill>
                  <a:schemeClr val="dk1"/>
                </a:solidFill>
                <a:latin typeface="Oswald"/>
                <a:ea typeface="Oswald"/>
                <a:cs typeface="Oswald"/>
                <a:sym typeface="Oswald"/>
              </a:rPr>
            </a:br>
            <a:endParaRPr sz="1400" b="0" i="0" u="none" strike="noStrike" cap="none" dirty="0">
              <a:solidFill>
                <a:schemeClr val="dk1"/>
              </a:solidFill>
              <a:latin typeface="+mn-lt"/>
              <a:ea typeface="Oswald"/>
              <a:cs typeface="Oswald"/>
              <a:sym typeface="Oswald"/>
            </a:endParaRPr>
          </a:p>
          <a:p>
            <a:pPr algn="l"/>
            <a:r>
              <a:rPr lang="en-US" sz="1050" b="1" i="0" u="none" strike="noStrike" dirty="0">
                <a:effectLst/>
                <a:latin typeface="Open Sans" panose="020B0606030504020204" pitchFamily="34" charset="0"/>
              </a:rPr>
              <a:t>Thomas Hanisco</a:t>
            </a: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 Nader Abuhassan</a:t>
            </a:r>
            <a:r>
              <a:rPr lang="en-US" sz="1050" b="0" i="0" u="none" strike="noStrike" baseline="30000" dirty="0">
                <a:effectLst/>
                <a:latin typeface="Open Sans" panose="020B0606030504020204" pitchFamily="34" charset="0"/>
              </a:rPr>
              <a:t>1,2,3</a:t>
            </a:r>
            <a:r>
              <a:rPr lang="en-US" sz="1050" b="0" i="0" u="none" strike="noStrike" dirty="0">
                <a:effectLst/>
                <a:latin typeface="Open Sans" panose="020B0606030504020204" pitchFamily="34" charset="0"/>
              </a:rPr>
              <a:t>, Stefano Casadio</a:t>
            </a: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 Alexander Cede</a:t>
            </a:r>
            <a:r>
              <a:rPr lang="en-US" sz="1050" b="0" i="0" u="none" strike="noStrike" baseline="30000" dirty="0">
                <a:effectLst/>
                <a:latin typeface="Open Sans" panose="020B0606030504020204" pitchFamily="34" charset="0"/>
              </a:rPr>
              <a:t>1,3,5</a:t>
            </a:r>
            <a:r>
              <a:rPr lang="en-US" sz="1050" b="0" i="0" u="none" strike="noStrike" dirty="0">
                <a:effectLst/>
                <a:latin typeface="Open Sans" panose="020B0606030504020204" pitchFamily="34" charset="0"/>
              </a:rPr>
              <a:t>, </a:t>
            </a:r>
            <a:r>
              <a:rPr lang="en-US" sz="1050" b="0" i="0" u="none" strike="noStrike" dirty="0" err="1">
                <a:effectLst/>
                <a:latin typeface="Open Sans" panose="020B0606030504020204" pitchFamily="34" charset="0"/>
              </a:rPr>
              <a:t>Limseok</a:t>
            </a:r>
            <a:r>
              <a:rPr lang="en-US" sz="1050" b="0" i="0" u="none" strike="noStrike" dirty="0">
                <a:effectLst/>
                <a:latin typeface="Open Sans" panose="020B0606030504020204" pitchFamily="34" charset="0"/>
              </a:rPr>
              <a:t> Chang</a:t>
            </a:r>
            <a:r>
              <a:rPr lang="en-US" sz="1050" b="0" i="0" u="none" strike="noStrike" baseline="30000" dirty="0">
                <a:effectLst/>
                <a:latin typeface="Open Sans" panose="020B0606030504020204" pitchFamily="34" charset="0"/>
              </a:rPr>
              <a:t>6</a:t>
            </a:r>
            <a:r>
              <a:rPr lang="en-US" sz="1050" b="0" i="0" u="none" strike="noStrike" dirty="0">
                <a:effectLst/>
                <a:latin typeface="Open Sans" panose="020B0606030504020204" pitchFamily="34" charset="0"/>
              </a:rPr>
              <a:t>, Angelika Dehn</a:t>
            </a: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 Barry Lefer</a:t>
            </a:r>
            <a:r>
              <a:rPr lang="en-US" sz="1050" b="0" i="0" u="none" strike="noStrike" baseline="30000" dirty="0">
                <a:effectLst/>
                <a:latin typeface="Open Sans" panose="020B0606030504020204" pitchFamily="34" charset="0"/>
              </a:rPr>
              <a:t>7</a:t>
            </a:r>
            <a:r>
              <a:rPr lang="en-US" sz="1050" b="0" i="0" u="none" strike="noStrike" dirty="0">
                <a:effectLst/>
                <a:latin typeface="Open Sans" panose="020B0606030504020204" pitchFamily="34" charset="0"/>
              </a:rPr>
              <a:t>, Elena Lind</a:t>
            </a: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,Apoorva Pandey</a:t>
            </a:r>
            <a:r>
              <a:rPr lang="en-US" sz="1050" b="0" i="0" u="none" strike="noStrike" baseline="30000" dirty="0">
                <a:effectLst/>
                <a:latin typeface="Open Sans" panose="020B0606030504020204" pitchFamily="34" charset="0"/>
              </a:rPr>
              <a:t>1,2</a:t>
            </a:r>
            <a:r>
              <a:rPr lang="en-US" sz="1050" b="0" i="0" u="none" strike="noStrike" dirty="0">
                <a:effectLst/>
                <a:latin typeface="Open Sans" panose="020B0606030504020204" pitchFamily="34" charset="0"/>
              </a:rPr>
              <a:t>, Bryan Place</a:t>
            </a:r>
            <a:r>
              <a:rPr lang="en-US" sz="1050" b="0" i="0" u="none" strike="noStrike" baseline="30000" dirty="0">
                <a:effectLst/>
                <a:latin typeface="Open Sans" panose="020B0606030504020204" pitchFamily="34" charset="0"/>
              </a:rPr>
              <a:t>1,3</a:t>
            </a:r>
            <a:r>
              <a:rPr lang="en-US" sz="1050" b="0" i="0" u="none" strike="noStrike" dirty="0">
                <a:effectLst/>
                <a:latin typeface="Open Sans" panose="020B0606030504020204" pitchFamily="34" charset="0"/>
              </a:rPr>
              <a:t>, Alberto Redondas</a:t>
            </a:r>
            <a:r>
              <a:rPr lang="en-US" sz="1050" b="0" i="0" u="none" strike="noStrike" baseline="30000" dirty="0">
                <a:effectLst/>
                <a:latin typeface="Open Sans" panose="020B0606030504020204" pitchFamily="34" charset="0"/>
              </a:rPr>
              <a:t>8</a:t>
            </a:r>
            <a:r>
              <a:rPr lang="en-US" sz="1050" b="0" i="0" u="none" strike="noStrike" dirty="0">
                <a:effectLst/>
                <a:latin typeface="Open Sans" panose="020B0606030504020204" pitchFamily="34" charset="0"/>
              </a:rPr>
              <a:t>, James Szykman</a:t>
            </a: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 Martin Tiefengraber</a:t>
            </a:r>
            <a:r>
              <a:rPr lang="en-US" sz="1050" b="0" i="0" u="none" strike="noStrike" baseline="30000" dirty="0">
                <a:effectLst/>
                <a:latin typeface="Open Sans" panose="020B0606030504020204" pitchFamily="34" charset="0"/>
              </a:rPr>
              <a:t>5</a:t>
            </a:r>
            <a:r>
              <a:rPr lang="en-US" sz="1050" b="0" i="0" u="none" strike="noStrike" dirty="0">
                <a:effectLst/>
                <a:latin typeface="Open Sans" panose="020B0606030504020204" pitchFamily="34" charset="0"/>
              </a:rPr>
              <a:t>, Luke Valin</a:t>
            </a: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 Michel van Roozendael</a:t>
            </a:r>
            <a:r>
              <a:rPr lang="en-US" sz="1050" b="0" i="0" u="none" strike="noStrike" baseline="30000" dirty="0">
                <a:effectLst/>
                <a:latin typeface="Open Sans" panose="020B0606030504020204" pitchFamily="34" charset="0"/>
              </a:rPr>
              <a:t>10</a:t>
            </a:r>
            <a:r>
              <a:rPr lang="en-US" sz="1050" b="0" i="0" u="none" strike="noStrike" dirty="0">
                <a:effectLst/>
                <a:latin typeface="Open Sans" panose="020B0606030504020204" pitchFamily="34" charset="0"/>
              </a:rPr>
              <a:t>, and Jonas von Bismarck</a:t>
            </a:r>
            <a:r>
              <a:rPr lang="en-US" sz="1050" b="0" i="0" u="none" strike="noStrike" baseline="30000" dirty="0">
                <a:effectLst/>
                <a:latin typeface="Open Sans" panose="020B0606030504020204" pitchFamily="34" charset="0"/>
              </a:rPr>
              <a:t>4</a:t>
            </a:r>
            <a:br>
              <a:rPr lang="en-US" sz="1050" b="0" i="0" u="none" strike="noStrike" baseline="30000" dirty="0">
                <a:effectLst/>
                <a:latin typeface="Open Sans" panose="020B0606030504020204" pitchFamily="34" charset="0"/>
              </a:rPr>
            </a:b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NASA Goddard Space Flight Center, Greenbelt, Maryland,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2</a:t>
            </a:r>
            <a:r>
              <a:rPr lang="en-US" sz="1050" b="0" i="0" u="none" strike="noStrike" dirty="0">
                <a:effectLst/>
                <a:latin typeface="Open Sans" panose="020B0606030504020204" pitchFamily="34" charset="0"/>
              </a:rPr>
              <a:t>University of Maryland Baltimore County, Maryland,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3</a:t>
            </a:r>
            <a:r>
              <a:rPr lang="en-US" sz="1050" b="0" i="0" u="none" strike="noStrike" dirty="0">
                <a:effectLst/>
                <a:latin typeface="Open Sans" panose="020B0606030504020204" pitchFamily="34" charset="0"/>
              </a:rPr>
              <a:t>SciGlob, Columbia, MD,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Earth Observation Ground Segment Department, ESA / ESRIN, Frascati, Italy</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5</a:t>
            </a:r>
            <a:r>
              <a:rPr lang="en-US" sz="1050" b="0" i="0" u="none" strike="noStrike" dirty="0">
                <a:effectLst/>
                <a:latin typeface="Open Sans" panose="020B0606030504020204" pitchFamily="34" charset="0"/>
              </a:rPr>
              <a:t>LuftBlick, Innsbruck, Austria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6</a:t>
            </a:r>
            <a:r>
              <a:rPr lang="en-US" sz="1050" b="0" i="0" u="none" strike="noStrike" dirty="0">
                <a:effectLst/>
                <a:latin typeface="Open Sans" panose="020B0606030504020204" pitchFamily="34" charset="0"/>
              </a:rPr>
              <a:t>National Institute of Environmental Research, Incheon, Korea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7</a:t>
            </a:r>
            <a:r>
              <a:rPr lang="en-US" sz="1050" b="0" i="0" u="none" strike="noStrike" dirty="0">
                <a:effectLst/>
                <a:latin typeface="Open Sans" panose="020B0606030504020204" pitchFamily="34" charset="0"/>
              </a:rPr>
              <a:t>NASA Headquarters, Washington, DC,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8</a:t>
            </a:r>
            <a:r>
              <a:rPr lang="en-US" sz="1050" b="0" i="0" u="none" strike="noStrike" dirty="0">
                <a:effectLst/>
                <a:latin typeface="Open Sans" panose="020B0606030504020204" pitchFamily="34" charset="0"/>
              </a:rPr>
              <a:t>AEMET- Meteorological State Agency, Spain</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EPA Research Triangle Park, </a:t>
            </a:r>
            <a:r>
              <a:rPr lang="en-US" sz="1050" b="0" i="0" u="none" strike="noStrike" dirty="0" err="1">
                <a:effectLst/>
                <a:latin typeface="Open Sans" panose="020B0606030504020204" pitchFamily="34" charset="0"/>
              </a:rPr>
              <a:t>Charllotte</a:t>
            </a:r>
            <a:r>
              <a:rPr lang="en-US" sz="1050" b="0" i="0" u="none" strike="noStrike" dirty="0">
                <a:effectLst/>
                <a:latin typeface="Open Sans" panose="020B0606030504020204" pitchFamily="34" charset="0"/>
              </a:rPr>
              <a:t>, NC,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10</a:t>
            </a:r>
            <a:r>
              <a:rPr lang="en-US" sz="1050" b="0" i="0" u="none" strike="noStrike" dirty="0">
                <a:effectLst/>
                <a:latin typeface="Open Sans" panose="020B0606030504020204" pitchFamily="34" charset="0"/>
              </a:rPr>
              <a:t>BIRA-IASB, Brussels, Belgium</a:t>
            </a:r>
            <a:br>
              <a:rPr lang="en-US" sz="1050" b="0" i="0" u="none" strike="noStrike" dirty="0">
                <a:effectLst/>
                <a:latin typeface="Open Sans" panose="020B0606030504020204" pitchFamily="34" charset="0"/>
              </a:rPr>
            </a:br>
            <a:endParaRPr sz="2800" b="0" i="0" u="none" strike="noStrike" cap="none" dirty="0">
              <a:solidFill>
                <a:schemeClr val="dk1"/>
              </a:solidFill>
              <a:latin typeface="Oswald"/>
              <a:ea typeface="Oswald"/>
              <a:cs typeface="Oswald"/>
              <a:sym typeface="Oswald"/>
            </a:endParaRPr>
          </a:p>
        </p:txBody>
      </p:sp>
      <p:sp>
        <p:nvSpPr>
          <p:cNvPr id="2" name="TextBox 1">
            <a:extLst>
              <a:ext uri="{FF2B5EF4-FFF2-40B4-BE49-F238E27FC236}">
                <a16:creationId xmlns:a16="http://schemas.microsoft.com/office/drawing/2014/main" id="{0306C2F4-EC49-1803-51DB-A5933639C6CF}"/>
              </a:ext>
            </a:extLst>
          </p:cNvPr>
          <p:cNvSpPr txBox="1"/>
          <p:nvPr/>
        </p:nvSpPr>
        <p:spPr>
          <a:xfrm>
            <a:off x="6087762" y="2174789"/>
            <a:ext cx="184731" cy="307777"/>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Validation of MAX-DOAS products: HCHO</a:t>
            </a:r>
            <a:endParaRPr sz="1700" dirty="0"/>
          </a:p>
        </p:txBody>
      </p:sp>
      <p:sp>
        <p:nvSpPr>
          <p:cNvPr id="10" name="TextBox 9">
            <a:extLst>
              <a:ext uri="{FF2B5EF4-FFF2-40B4-BE49-F238E27FC236}">
                <a16:creationId xmlns:a16="http://schemas.microsoft.com/office/drawing/2014/main" id="{9A8FB478-CEF9-ADAE-3376-9540331775CF}"/>
              </a:ext>
            </a:extLst>
          </p:cNvPr>
          <p:cNvSpPr txBox="1"/>
          <p:nvPr/>
        </p:nvSpPr>
        <p:spPr>
          <a:xfrm>
            <a:off x="3476625" y="4759523"/>
            <a:ext cx="2374368" cy="307777"/>
          </a:xfrm>
          <a:prstGeom prst="rect">
            <a:avLst/>
          </a:prstGeom>
          <a:noFill/>
        </p:spPr>
        <p:txBody>
          <a:bodyPr wrap="none" rtlCol="0">
            <a:spAutoFit/>
          </a:bodyPr>
          <a:lstStyle/>
          <a:p>
            <a:r>
              <a:rPr lang="en-US" dirty="0"/>
              <a:t>Apoorva Pandey, Poster 49</a:t>
            </a:r>
          </a:p>
        </p:txBody>
      </p:sp>
      <p:pic>
        <p:nvPicPr>
          <p:cNvPr id="15" name="Picture 14">
            <a:extLst>
              <a:ext uri="{FF2B5EF4-FFF2-40B4-BE49-F238E27FC236}">
                <a16:creationId xmlns:a16="http://schemas.microsoft.com/office/drawing/2014/main" id="{67EC0205-5D7F-04DF-3CE1-EE5B7D5329BD}"/>
              </a:ext>
            </a:extLst>
          </p:cNvPr>
          <p:cNvPicPr>
            <a:picLocks noChangeAspect="1"/>
          </p:cNvPicPr>
          <p:nvPr/>
        </p:nvPicPr>
        <p:blipFill rotWithShape="1">
          <a:blip r:embed="rId3"/>
          <a:srcRect l="7406" r="63687" b="49155"/>
          <a:stretch/>
        </p:blipFill>
        <p:spPr>
          <a:xfrm>
            <a:off x="5848351" y="1507828"/>
            <a:ext cx="3143250" cy="2883198"/>
          </a:xfrm>
          <a:prstGeom prst="rect">
            <a:avLst/>
          </a:prstGeom>
        </p:spPr>
      </p:pic>
      <p:sp>
        <p:nvSpPr>
          <p:cNvPr id="16" name="TextBox 15">
            <a:extLst>
              <a:ext uri="{FF2B5EF4-FFF2-40B4-BE49-F238E27FC236}">
                <a16:creationId xmlns:a16="http://schemas.microsoft.com/office/drawing/2014/main" id="{1B29230D-D936-27F8-1397-77BDD29A700A}"/>
              </a:ext>
            </a:extLst>
          </p:cNvPr>
          <p:cNvSpPr txBox="1"/>
          <p:nvPr/>
        </p:nvSpPr>
        <p:spPr>
          <a:xfrm rot="16200000">
            <a:off x="4939919" y="2587808"/>
            <a:ext cx="1532722" cy="338554"/>
          </a:xfrm>
          <a:prstGeom prst="rect">
            <a:avLst/>
          </a:prstGeom>
          <a:noFill/>
        </p:spPr>
        <p:txBody>
          <a:bodyPr wrap="square" rtlCol="0">
            <a:spAutoFit/>
          </a:bodyPr>
          <a:lstStyle/>
          <a:p>
            <a:r>
              <a:rPr lang="en-US" sz="1600" b="1" dirty="0"/>
              <a:t>Altitude (m)</a:t>
            </a:r>
          </a:p>
        </p:txBody>
      </p:sp>
      <p:sp>
        <p:nvSpPr>
          <p:cNvPr id="17" name="TextBox 16">
            <a:extLst>
              <a:ext uri="{FF2B5EF4-FFF2-40B4-BE49-F238E27FC236}">
                <a16:creationId xmlns:a16="http://schemas.microsoft.com/office/drawing/2014/main" id="{A4CA87DF-04EB-A91F-613E-7E26D23AE9C8}"/>
              </a:ext>
            </a:extLst>
          </p:cNvPr>
          <p:cNvSpPr txBox="1"/>
          <p:nvPr/>
        </p:nvSpPr>
        <p:spPr>
          <a:xfrm>
            <a:off x="6451401" y="4343013"/>
            <a:ext cx="2546748" cy="523220"/>
          </a:xfrm>
          <a:prstGeom prst="rect">
            <a:avLst/>
          </a:prstGeom>
          <a:noFill/>
        </p:spPr>
        <p:txBody>
          <a:bodyPr wrap="square" rtlCol="0">
            <a:spAutoFit/>
          </a:bodyPr>
          <a:lstStyle/>
          <a:p>
            <a:r>
              <a:rPr lang="en-US" b="1" dirty="0"/>
              <a:t>HCHO partial column (mol/m</a:t>
            </a:r>
            <a:r>
              <a:rPr lang="en-US" b="1" baseline="30000" dirty="0"/>
              <a:t>2</a:t>
            </a:r>
            <a:r>
              <a:rPr lang="en-US" b="1" dirty="0"/>
              <a:t>)</a:t>
            </a:r>
          </a:p>
        </p:txBody>
      </p:sp>
      <p:pic>
        <p:nvPicPr>
          <p:cNvPr id="18" name="Picture 17">
            <a:extLst>
              <a:ext uri="{FF2B5EF4-FFF2-40B4-BE49-F238E27FC236}">
                <a16:creationId xmlns:a16="http://schemas.microsoft.com/office/drawing/2014/main" id="{FAA894EA-8131-6A51-170F-32164BA18471}"/>
              </a:ext>
            </a:extLst>
          </p:cNvPr>
          <p:cNvPicPr>
            <a:picLocks noChangeAspect="1"/>
          </p:cNvPicPr>
          <p:nvPr/>
        </p:nvPicPr>
        <p:blipFill rotWithShape="1">
          <a:blip r:embed="rId4"/>
          <a:srcRect r="6825"/>
          <a:stretch/>
        </p:blipFill>
        <p:spPr>
          <a:xfrm>
            <a:off x="372763" y="1376757"/>
            <a:ext cx="4658715" cy="3242867"/>
          </a:xfrm>
          <a:prstGeom prst="rect">
            <a:avLst/>
          </a:prstGeom>
        </p:spPr>
      </p:pic>
      <p:sp>
        <p:nvSpPr>
          <p:cNvPr id="25" name="TextBox 24">
            <a:extLst>
              <a:ext uri="{FF2B5EF4-FFF2-40B4-BE49-F238E27FC236}">
                <a16:creationId xmlns:a16="http://schemas.microsoft.com/office/drawing/2014/main" id="{AB8292D4-AA70-AE0F-C939-C7AB62633B77}"/>
              </a:ext>
            </a:extLst>
          </p:cNvPr>
          <p:cNvSpPr txBox="1"/>
          <p:nvPr/>
        </p:nvSpPr>
        <p:spPr>
          <a:xfrm>
            <a:off x="85722" y="542925"/>
            <a:ext cx="9229727" cy="1077218"/>
          </a:xfrm>
          <a:prstGeom prst="rect">
            <a:avLst/>
          </a:prstGeom>
          <a:noFill/>
        </p:spPr>
        <p:txBody>
          <a:bodyPr wrap="square" rtlCol="0">
            <a:spAutoFit/>
          </a:bodyPr>
          <a:lstStyle/>
          <a:p>
            <a:r>
              <a:rPr lang="en-US" sz="1800" dirty="0"/>
              <a:t>NASA (SARP) and EPA (ALEGROS) airborne </a:t>
            </a:r>
            <a:r>
              <a:rPr lang="en-US" sz="1800" i="1" dirty="0"/>
              <a:t>in situ </a:t>
            </a:r>
            <a:r>
              <a:rPr lang="en-US" sz="1800" dirty="0"/>
              <a:t>profiles over Pandora sites in 2024.  More flights planned for 2025.</a:t>
            </a:r>
          </a:p>
          <a:p>
            <a:endParaRPr lang="en-US" dirty="0"/>
          </a:p>
          <a:p>
            <a:endParaRPr lang="en-US" dirty="0"/>
          </a:p>
        </p:txBody>
      </p:sp>
      <p:sp>
        <p:nvSpPr>
          <p:cNvPr id="26" name="TextBox 25">
            <a:extLst>
              <a:ext uri="{FF2B5EF4-FFF2-40B4-BE49-F238E27FC236}">
                <a16:creationId xmlns:a16="http://schemas.microsoft.com/office/drawing/2014/main" id="{5891D5E5-D6C9-64F4-D204-DB62D60C7352}"/>
              </a:ext>
            </a:extLst>
          </p:cNvPr>
          <p:cNvSpPr txBox="1"/>
          <p:nvPr/>
        </p:nvSpPr>
        <p:spPr>
          <a:xfrm>
            <a:off x="1133476" y="2400300"/>
            <a:ext cx="2562224" cy="523220"/>
          </a:xfrm>
          <a:prstGeom prst="rect">
            <a:avLst/>
          </a:prstGeom>
          <a:solidFill>
            <a:schemeClr val="lt1"/>
          </a:solidFill>
        </p:spPr>
        <p:txBody>
          <a:bodyPr wrap="square" rtlCol="0">
            <a:spAutoFit/>
          </a:bodyPr>
          <a:lstStyle/>
          <a:p>
            <a:r>
              <a:rPr lang="en-US" dirty="0"/>
              <a:t>MAX-DOAS </a:t>
            </a:r>
            <a:r>
              <a:rPr lang="en-US" i="1" dirty="0"/>
              <a:t>Consistently </a:t>
            </a:r>
            <a:r>
              <a:rPr lang="en-US" dirty="0"/>
              <a:t>agrees well with the</a:t>
            </a:r>
            <a:r>
              <a:rPr lang="en-US" i="1" dirty="0"/>
              <a:t> in situ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3F8E-C4DD-443E-93F3-8DEA8C804C2C}"/>
              </a:ext>
            </a:extLst>
          </p:cNvPr>
          <p:cNvSpPr>
            <a:spLocks noGrp="1"/>
          </p:cNvSpPr>
          <p:nvPr>
            <p:ph type="title"/>
          </p:nvPr>
        </p:nvSpPr>
        <p:spPr/>
        <p:txBody>
          <a:bodyPr/>
          <a:lstStyle/>
          <a:p>
            <a:r>
              <a:rPr lang="en-US" dirty="0"/>
              <a:t>Expansion programs</a:t>
            </a:r>
          </a:p>
        </p:txBody>
      </p:sp>
      <p:sp>
        <p:nvSpPr>
          <p:cNvPr id="3" name="Text Placeholder 2">
            <a:extLst>
              <a:ext uri="{FF2B5EF4-FFF2-40B4-BE49-F238E27FC236}">
                <a16:creationId xmlns:a16="http://schemas.microsoft.com/office/drawing/2014/main" id="{DA2EC570-A336-CCEF-AB23-75C5BFBF0827}"/>
              </a:ext>
            </a:extLst>
          </p:cNvPr>
          <p:cNvSpPr>
            <a:spLocks noGrp="1"/>
          </p:cNvSpPr>
          <p:nvPr>
            <p:ph type="body" idx="1"/>
          </p:nvPr>
        </p:nvSpPr>
        <p:spPr>
          <a:xfrm>
            <a:off x="298831" y="537826"/>
            <a:ext cx="8649011" cy="3962772"/>
          </a:xfrm>
        </p:spPr>
        <p:txBody>
          <a:bodyPr/>
          <a:lstStyle/>
          <a:p>
            <a:pPr>
              <a:lnSpc>
                <a:spcPct val="100000"/>
              </a:lnSpc>
            </a:pPr>
            <a:r>
              <a:rPr lang="en-US" dirty="0"/>
              <a:t>Leverage other agencies and objectives</a:t>
            </a:r>
          </a:p>
          <a:p>
            <a:pPr lvl="1">
              <a:lnSpc>
                <a:spcPct val="100000"/>
              </a:lnSpc>
              <a:spcBef>
                <a:spcPts val="1000"/>
              </a:spcBef>
            </a:pPr>
            <a:r>
              <a:rPr lang="en-US" sz="1600" dirty="0"/>
              <a:t>For example, the United Nations UNESCO funded 23 instruments to be managed by KOICA and NIER in southeast ASIA.</a:t>
            </a:r>
          </a:p>
          <a:p>
            <a:pPr marL="114300" indent="0">
              <a:lnSpc>
                <a:spcPct val="100000"/>
              </a:lnSpc>
              <a:buNone/>
            </a:pPr>
            <a:endParaRPr lang="en-US" dirty="0"/>
          </a:p>
          <a:p>
            <a:pPr>
              <a:lnSpc>
                <a:spcPct val="100000"/>
              </a:lnSpc>
            </a:pPr>
            <a:r>
              <a:rPr lang="en-US" dirty="0"/>
              <a:t>EPA 25+ instruments</a:t>
            </a:r>
          </a:p>
          <a:p>
            <a:pPr>
              <a:lnSpc>
                <a:spcPct val="100000"/>
              </a:lnSpc>
            </a:pPr>
            <a:r>
              <a:rPr lang="en-US" dirty="0"/>
              <a:t>NASA IPMSI – 13 instruments </a:t>
            </a:r>
          </a:p>
          <a:p>
            <a:pPr>
              <a:lnSpc>
                <a:spcPct val="100000"/>
              </a:lnSpc>
            </a:pPr>
            <a:r>
              <a:rPr lang="en-US" dirty="0"/>
              <a:t>NASA Satellite needs Working Group (SNWG) - Hard to reach rural and developing nation sites</a:t>
            </a:r>
          </a:p>
          <a:p>
            <a:pPr lvl="1">
              <a:lnSpc>
                <a:spcPct val="100000"/>
              </a:lnSpc>
            </a:pPr>
            <a:r>
              <a:rPr lang="en-US" sz="1600" dirty="0"/>
              <a:t>10 US department of Agriculture rural sites</a:t>
            </a:r>
          </a:p>
          <a:p>
            <a:pPr lvl="1">
              <a:lnSpc>
                <a:spcPct val="100000"/>
              </a:lnSpc>
              <a:spcBef>
                <a:spcPts val="1000"/>
              </a:spcBef>
            </a:pPr>
            <a:r>
              <a:rPr lang="en-US" sz="1600" dirty="0"/>
              <a:t>10 US State Department embassy locations</a:t>
            </a:r>
          </a:p>
          <a:p>
            <a:pPr>
              <a:lnSpc>
                <a:spcPct val="200000"/>
              </a:lnSpc>
            </a:pPr>
            <a:r>
              <a:rPr lang="en-US" dirty="0"/>
              <a:t>NOAA starting investment with interest for GEO-XO.</a:t>
            </a:r>
          </a:p>
          <a:p>
            <a:pPr lvl="1">
              <a:lnSpc>
                <a:spcPct val="100000"/>
              </a:lnSpc>
            </a:pPr>
            <a:r>
              <a:rPr lang="en-US" sz="1600" dirty="0"/>
              <a:t>Installed at Essex, Maryland MDE site in June 2024</a:t>
            </a:r>
          </a:p>
          <a:p>
            <a:pPr lvl="1">
              <a:lnSpc>
                <a:spcPct val="100000"/>
              </a:lnSpc>
            </a:pPr>
            <a:endParaRPr lang="en-US" dirty="0"/>
          </a:p>
        </p:txBody>
      </p:sp>
      <p:pic>
        <p:nvPicPr>
          <p:cNvPr id="4" name="Google Shape;66;p15">
            <a:extLst>
              <a:ext uri="{FF2B5EF4-FFF2-40B4-BE49-F238E27FC236}">
                <a16:creationId xmlns:a16="http://schemas.microsoft.com/office/drawing/2014/main" id="{90247BD4-CEFC-EBEC-E129-952A58DF0E4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13062" y="4590854"/>
            <a:ext cx="415603" cy="421375"/>
          </a:xfrm>
          <a:prstGeom prst="rect">
            <a:avLst/>
          </a:prstGeom>
          <a:noFill/>
          <a:ln>
            <a:noFill/>
          </a:ln>
        </p:spPr>
      </p:pic>
      <p:pic>
        <p:nvPicPr>
          <p:cNvPr id="5" name="Google Shape;67;p15">
            <a:extLst>
              <a:ext uri="{FF2B5EF4-FFF2-40B4-BE49-F238E27FC236}">
                <a16:creationId xmlns:a16="http://schemas.microsoft.com/office/drawing/2014/main" id="{E157BAA6-6AEE-AECB-C5C8-0D33DF697FDC}"/>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9700" y="4590854"/>
            <a:ext cx="563576" cy="471475"/>
          </a:xfrm>
          <a:prstGeom prst="rect">
            <a:avLst/>
          </a:prstGeom>
          <a:noFill/>
          <a:ln>
            <a:noFill/>
          </a:ln>
        </p:spPr>
      </p:pic>
      <p:pic>
        <p:nvPicPr>
          <p:cNvPr id="6" name="Google Shape;100;p18">
            <a:extLst>
              <a:ext uri="{FF2B5EF4-FFF2-40B4-BE49-F238E27FC236}">
                <a16:creationId xmlns:a16="http://schemas.microsoft.com/office/drawing/2014/main" id="{845600C7-3A7F-B2CA-EF3E-AF84790EECB6}"/>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1262341" y="4590854"/>
            <a:ext cx="462692" cy="420624"/>
          </a:xfrm>
          <a:prstGeom prst="rect">
            <a:avLst/>
          </a:prstGeom>
          <a:noFill/>
          <a:ln>
            <a:noFill/>
          </a:ln>
        </p:spPr>
      </p:pic>
      <p:pic>
        <p:nvPicPr>
          <p:cNvPr id="7" name="Google Shape;93;p18">
            <a:extLst>
              <a:ext uri="{FF2B5EF4-FFF2-40B4-BE49-F238E27FC236}">
                <a16:creationId xmlns:a16="http://schemas.microsoft.com/office/drawing/2014/main" id="{A6272ECC-1238-0887-4F38-F8878BBF6574}"/>
              </a:ext>
            </a:extLst>
          </p:cNvPr>
          <p:cNvPicPr preferRelativeResize="0">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1816764" y="4590854"/>
            <a:ext cx="419868" cy="457200"/>
          </a:xfrm>
          <a:prstGeom prst="rect">
            <a:avLst/>
          </a:prstGeom>
          <a:noFill/>
          <a:ln>
            <a:noFill/>
          </a:ln>
        </p:spPr>
      </p:pic>
      <p:pic>
        <p:nvPicPr>
          <p:cNvPr id="2058" name="Picture 10">
            <a:extLst>
              <a:ext uri="{FF2B5EF4-FFF2-40B4-BE49-F238E27FC236}">
                <a16:creationId xmlns:a16="http://schemas.microsoft.com/office/drawing/2014/main" id="{214AE5EE-61BA-F935-2D0A-CBE4A555A4B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69735" y="4590854"/>
            <a:ext cx="610447"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CTRIS Newsletter | ACTRIS">
            <a:extLst>
              <a:ext uri="{FF2B5EF4-FFF2-40B4-BE49-F238E27FC236}">
                <a16:creationId xmlns:a16="http://schemas.microsoft.com/office/drawing/2014/main" id="{1031D7E1-4C16-64F0-8623-C9CC76BECC6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95345" y="4590854"/>
            <a:ext cx="759883"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7149253F-2ABD-0142-FFE3-2C69DCACCCE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99771" y="4590854"/>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4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E173F09-FDC5-654B-3EA1-155D8F90B828}"/>
              </a:ext>
            </a:extLst>
          </p:cNvPr>
          <p:cNvGrpSpPr/>
          <p:nvPr/>
        </p:nvGrpSpPr>
        <p:grpSpPr>
          <a:xfrm>
            <a:off x="533684" y="625798"/>
            <a:ext cx="7828881" cy="4416342"/>
            <a:chOff x="533684" y="625798"/>
            <a:chExt cx="7828881" cy="4416342"/>
          </a:xfrm>
        </p:grpSpPr>
        <p:pic>
          <p:nvPicPr>
            <p:cNvPr id="5" name="Picture 4">
              <a:extLst>
                <a:ext uri="{FF2B5EF4-FFF2-40B4-BE49-F238E27FC236}">
                  <a16:creationId xmlns:a16="http://schemas.microsoft.com/office/drawing/2014/main" id="{E54891BC-F13D-7845-A473-BD7B33E168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0165" y="647363"/>
              <a:ext cx="7772400" cy="4394777"/>
            </a:xfrm>
            <a:prstGeom prst="rect">
              <a:avLst/>
            </a:prstGeom>
          </p:spPr>
        </p:pic>
        <p:pic>
          <p:nvPicPr>
            <p:cNvPr id="8" name="Google Shape;112;p16">
              <a:extLst>
                <a:ext uri="{FF2B5EF4-FFF2-40B4-BE49-F238E27FC236}">
                  <a16:creationId xmlns:a16="http://schemas.microsoft.com/office/drawing/2014/main" id="{CDFD43FB-8B8D-D6C5-9D37-593654AD020D}"/>
                </a:ext>
              </a:extLst>
            </p:cNvPr>
            <p:cNvPicPr preferRelativeResize="0"/>
            <p:nvPr/>
          </p:nvPicPr>
          <p:blipFill rotWithShape="1">
            <a:blip r:embed="rId3">
              <a:alphaModFix/>
            </a:blip>
            <a:srcRect/>
            <a:stretch/>
          </p:blipFill>
          <p:spPr>
            <a:xfrm>
              <a:off x="533684" y="625798"/>
              <a:ext cx="1388882" cy="1073529"/>
            </a:xfrm>
            <a:prstGeom prst="rect">
              <a:avLst/>
            </a:prstGeom>
            <a:noFill/>
            <a:ln>
              <a:noFill/>
            </a:ln>
          </p:spPr>
        </p:pic>
      </p:grpSp>
      <p:sp>
        <p:nvSpPr>
          <p:cNvPr id="2" name="Title 1">
            <a:extLst>
              <a:ext uri="{FF2B5EF4-FFF2-40B4-BE49-F238E27FC236}">
                <a16:creationId xmlns:a16="http://schemas.microsoft.com/office/drawing/2014/main" id="{06C46A4B-B411-6653-52ED-334397458C44}"/>
              </a:ext>
            </a:extLst>
          </p:cNvPr>
          <p:cNvSpPr>
            <a:spLocks noGrp="1"/>
          </p:cNvSpPr>
          <p:nvPr>
            <p:ph type="title"/>
          </p:nvPr>
        </p:nvSpPr>
        <p:spPr/>
        <p:txBody>
          <a:bodyPr/>
          <a:lstStyle/>
          <a:p>
            <a:r>
              <a:rPr lang="en-US" dirty="0"/>
              <a:t>Increasing Participation in Minority Serving Institutions (IPMSI)</a:t>
            </a:r>
          </a:p>
        </p:txBody>
      </p:sp>
      <p:sp>
        <p:nvSpPr>
          <p:cNvPr id="7" name="Rounded Rectangle 6">
            <a:extLst>
              <a:ext uri="{FF2B5EF4-FFF2-40B4-BE49-F238E27FC236}">
                <a16:creationId xmlns:a16="http://schemas.microsoft.com/office/drawing/2014/main" id="{9A9BE8A5-F46A-715F-4481-73B43EC025D4}"/>
              </a:ext>
            </a:extLst>
          </p:cNvPr>
          <p:cNvSpPr/>
          <p:nvPr/>
        </p:nvSpPr>
        <p:spPr>
          <a:xfrm>
            <a:off x="2160573" y="647364"/>
            <a:ext cx="5000878" cy="1105236"/>
          </a:xfrm>
          <a:prstGeom prst="roundRect">
            <a:avLst/>
          </a:prstGeom>
          <a:solidFill>
            <a:schemeClr val="accent1">
              <a:alpha val="6455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Pandoras added in 2023-2024 at 13 institutions</a:t>
            </a:r>
          </a:p>
          <a:p>
            <a:pPr marL="285750" indent="-285750">
              <a:buFont typeface="Arial" panose="020B0604020202020204" pitchFamily="34" charset="0"/>
              <a:buChar char="•"/>
            </a:pPr>
            <a:r>
              <a:rPr lang="en-US" dirty="0"/>
              <a:t>Expand in areas with limited measurement resources</a:t>
            </a:r>
          </a:p>
          <a:p>
            <a:pPr marL="285750" indent="-285750">
              <a:buFont typeface="Arial" panose="020B0604020202020204" pitchFamily="34" charset="0"/>
              <a:buChar char="•"/>
            </a:pPr>
            <a:r>
              <a:rPr lang="en-US" dirty="0"/>
              <a:t>Create a cohort of motivated PI’s with 5 years funding</a:t>
            </a:r>
          </a:p>
          <a:p>
            <a:pPr marL="285750" indent="-285750">
              <a:buFont typeface="Arial" panose="020B0604020202020204" pitchFamily="34" charset="0"/>
              <a:buChar char="•"/>
            </a:pPr>
            <a:r>
              <a:rPr lang="en-US" dirty="0"/>
              <a:t>90+ instruments in the TEMPO FOV</a:t>
            </a:r>
          </a:p>
        </p:txBody>
      </p:sp>
    </p:spTree>
    <p:extLst>
      <p:ext uri="{BB962C8B-B14F-4D97-AF65-F5344CB8AC3E}">
        <p14:creationId xmlns:p14="http://schemas.microsoft.com/office/powerpoint/2010/main" val="321841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DE7E-7B34-D60D-BBED-F99BFBC4EA7F}"/>
              </a:ext>
            </a:extLst>
          </p:cNvPr>
          <p:cNvSpPr>
            <a:spLocks noGrp="1"/>
          </p:cNvSpPr>
          <p:nvPr>
            <p:ph type="title"/>
          </p:nvPr>
        </p:nvSpPr>
        <p:spPr/>
        <p:txBody>
          <a:bodyPr/>
          <a:lstStyle/>
          <a:p>
            <a:r>
              <a:rPr lang="en-US" dirty="0"/>
              <a:t>SNWG rural and agricultural sites</a:t>
            </a:r>
          </a:p>
        </p:txBody>
      </p:sp>
      <p:sp>
        <p:nvSpPr>
          <p:cNvPr id="3" name="Text Placeholder 2">
            <a:extLst>
              <a:ext uri="{FF2B5EF4-FFF2-40B4-BE49-F238E27FC236}">
                <a16:creationId xmlns:a16="http://schemas.microsoft.com/office/drawing/2014/main" id="{4E20E4A3-4309-FBDE-30D1-0C7C20286A92}"/>
              </a:ext>
            </a:extLst>
          </p:cNvPr>
          <p:cNvSpPr>
            <a:spLocks noGrp="1"/>
          </p:cNvSpPr>
          <p:nvPr>
            <p:ph type="body" idx="1"/>
          </p:nvPr>
        </p:nvSpPr>
        <p:spPr>
          <a:xfrm>
            <a:off x="283125" y="590500"/>
            <a:ext cx="8520600" cy="3416400"/>
          </a:xfrm>
        </p:spPr>
        <p:txBody>
          <a:bodyPr/>
          <a:lstStyle/>
          <a:p>
            <a:r>
              <a:rPr lang="en-US" dirty="0"/>
              <a:t>SNWG US department of Agriculture, US Forestry Service, US Environmental Protection Agency</a:t>
            </a:r>
          </a:p>
        </p:txBody>
      </p:sp>
      <p:pic>
        <p:nvPicPr>
          <p:cNvPr id="5" name="Picture 4">
            <a:extLst>
              <a:ext uri="{FF2B5EF4-FFF2-40B4-BE49-F238E27FC236}">
                <a16:creationId xmlns:a16="http://schemas.microsoft.com/office/drawing/2014/main" id="{BFB34108-BA41-563B-3811-0BDEB707D32D}"/>
              </a:ext>
            </a:extLst>
          </p:cNvPr>
          <p:cNvPicPr>
            <a:picLocks noChangeAspect="1"/>
          </p:cNvPicPr>
          <p:nvPr/>
        </p:nvPicPr>
        <p:blipFill rotWithShape="1">
          <a:blip r:embed="rId2"/>
          <a:srcRect t="23506"/>
          <a:stretch/>
        </p:blipFill>
        <p:spPr>
          <a:xfrm>
            <a:off x="952500" y="1085850"/>
            <a:ext cx="7239000" cy="3740150"/>
          </a:xfrm>
          <a:prstGeom prst="rect">
            <a:avLst/>
          </a:prstGeom>
        </p:spPr>
      </p:pic>
      <p:sp>
        <p:nvSpPr>
          <p:cNvPr id="6" name="TextBox 5">
            <a:extLst>
              <a:ext uri="{FF2B5EF4-FFF2-40B4-BE49-F238E27FC236}">
                <a16:creationId xmlns:a16="http://schemas.microsoft.com/office/drawing/2014/main" id="{9DA0B8E5-F2EB-211C-BC76-B467922B8B4F}"/>
              </a:ext>
            </a:extLst>
          </p:cNvPr>
          <p:cNvSpPr txBox="1"/>
          <p:nvPr/>
        </p:nvSpPr>
        <p:spPr>
          <a:xfrm>
            <a:off x="457200" y="4305300"/>
            <a:ext cx="4257675" cy="738664"/>
          </a:xfrm>
          <a:prstGeom prst="rect">
            <a:avLst/>
          </a:prstGeom>
          <a:solidFill>
            <a:schemeClr val="tx2"/>
          </a:solidFill>
        </p:spPr>
        <p:txBody>
          <a:bodyPr wrap="square" rtlCol="0">
            <a:spAutoFit/>
          </a:bodyPr>
          <a:lstStyle/>
          <a:p>
            <a:r>
              <a:rPr lang="en-US" dirty="0"/>
              <a:t>	CASTNET sites</a:t>
            </a:r>
          </a:p>
          <a:p>
            <a:r>
              <a:rPr lang="en-US" dirty="0"/>
              <a:t>	Pandora sites</a:t>
            </a:r>
          </a:p>
          <a:p>
            <a:r>
              <a:rPr lang="en-US" dirty="0"/>
              <a:t>	Proposed CASTNET Pandora location</a:t>
            </a:r>
          </a:p>
        </p:txBody>
      </p:sp>
      <p:grpSp>
        <p:nvGrpSpPr>
          <p:cNvPr id="12" name="Group 11">
            <a:extLst>
              <a:ext uri="{FF2B5EF4-FFF2-40B4-BE49-F238E27FC236}">
                <a16:creationId xmlns:a16="http://schemas.microsoft.com/office/drawing/2014/main" id="{6F769F39-11D5-91B7-E3EA-0C097873DF9A}"/>
              </a:ext>
            </a:extLst>
          </p:cNvPr>
          <p:cNvGrpSpPr/>
          <p:nvPr/>
        </p:nvGrpSpPr>
        <p:grpSpPr>
          <a:xfrm>
            <a:off x="1200150" y="4400550"/>
            <a:ext cx="228600" cy="628650"/>
            <a:chOff x="1200150" y="4400550"/>
            <a:chExt cx="228600" cy="628650"/>
          </a:xfrm>
        </p:grpSpPr>
        <p:sp>
          <p:nvSpPr>
            <p:cNvPr id="8" name="Oval 7">
              <a:extLst>
                <a:ext uri="{FF2B5EF4-FFF2-40B4-BE49-F238E27FC236}">
                  <a16:creationId xmlns:a16="http://schemas.microsoft.com/office/drawing/2014/main" id="{54453506-D21D-C251-86F7-4A33C4A13F93}"/>
                </a:ext>
              </a:extLst>
            </p:cNvPr>
            <p:cNvSpPr/>
            <p:nvPr/>
          </p:nvSpPr>
          <p:spPr>
            <a:xfrm>
              <a:off x="1266825" y="4400550"/>
              <a:ext cx="95250" cy="95250"/>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0FA8F958-48A2-73DA-10D6-670ECC7ED971}"/>
                </a:ext>
              </a:extLst>
            </p:cNvPr>
            <p:cNvSpPr/>
            <p:nvPr/>
          </p:nvSpPr>
          <p:spPr>
            <a:xfrm>
              <a:off x="1243013" y="4610100"/>
              <a:ext cx="142875" cy="142875"/>
            </a:xfrm>
            <a:prstGeom prst="star5">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nut 10">
              <a:extLst>
                <a:ext uri="{FF2B5EF4-FFF2-40B4-BE49-F238E27FC236}">
                  <a16:creationId xmlns:a16="http://schemas.microsoft.com/office/drawing/2014/main" id="{114989CE-E0F5-99E2-7879-430892082048}"/>
                </a:ext>
              </a:extLst>
            </p:cNvPr>
            <p:cNvSpPr/>
            <p:nvPr/>
          </p:nvSpPr>
          <p:spPr>
            <a:xfrm>
              <a:off x="1200150" y="4800600"/>
              <a:ext cx="228600" cy="228600"/>
            </a:xfrm>
            <a:prstGeom prst="donut">
              <a:avLst/>
            </a:prstGeom>
            <a:solidFill>
              <a:schemeClr val="tx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967856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CA5AFC-7799-FD4E-BAF8-E8877509C004}"/>
              </a:ext>
            </a:extLst>
          </p:cNvPr>
          <p:cNvSpPr>
            <a:spLocks noGrp="1"/>
          </p:cNvSpPr>
          <p:nvPr>
            <p:ph type="subTitle" idx="1"/>
          </p:nvPr>
        </p:nvSpPr>
        <p:spPr>
          <a:xfrm>
            <a:off x="311700" y="102800"/>
            <a:ext cx="8520600" cy="792600"/>
          </a:xfrm>
        </p:spPr>
        <p:txBody>
          <a:bodyPr/>
          <a:lstStyle/>
          <a:p>
            <a:r>
              <a:rPr lang="en-US" dirty="0"/>
              <a:t>Next steps</a:t>
            </a:r>
          </a:p>
        </p:txBody>
      </p:sp>
      <p:sp>
        <p:nvSpPr>
          <p:cNvPr id="6" name="TextBox 5">
            <a:extLst>
              <a:ext uri="{FF2B5EF4-FFF2-40B4-BE49-F238E27FC236}">
                <a16:creationId xmlns:a16="http://schemas.microsoft.com/office/drawing/2014/main" id="{0CBC8DDE-435F-0441-A001-B12CCCB025CD}"/>
              </a:ext>
            </a:extLst>
          </p:cNvPr>
          <p:cNvSpPr txBox="1"/>
          <p:nvPr/>
        </p:nvSpPr>
        <p:spPr>
          <a:xfrm>
            <a:off x="143888" y="863032"/>
            <a:ext cx="3505473" cy="2739211"/>
          </a:xfrm>
          <a:prstGeom prst="rect">
            <a:avLst/>
          </a:prstGeom>
          <a:noFill/>
        </p:spPr>
        <p:txBody>
          <a:bodyPr wrap="square" rtlCol="0">
            <a:spAutoFit/>
          </a:bodyPr>
          <a:lstStyle/>
          <a:p>
            <a:pPr marL="285750" indent="-285750">
              <a:buFont typeface="Arial" panose="020B0604020202020204" pitchFamily="34" charset="0"/>
              <a:buChar char="•"/>
            </a:pPr>
            <a:r>
              <a:rPr lang="en-US" sz="1800" dirty="0"/>
              <a:t>TEMPO validation</a:t>
            </a:r>
          </a:p>
          <a:p>
            <a:pPr marL="285750" indent="-285750">
              <a:buFont typeface="Arial" panose="020B0604020202020204" pitchFamily="34" charset="0"/>
              <a:buChar char="•"/>
            </a:pPr>
            <a:r>
              <a:rPr lang="en-US" sz="1800" dirty="0"/>
              <a:t>Deploy “all in one” Pandora-C</a:t>
            </a:r>
          </a:p>
          <a:p>
            <a:pPr marL="285750" indent="-285750">
              <a:buFont typeface="Arial" panose="020B0604020202020204" pitchFamily="34" charset="0"/>
              <a:buChar char="•"/>
            </a:pPr>
            <a:r>
              <a:rPr lang="en-US" sz="1800" dirty="0"/>
              <a:t>Add 20 USDA/EPA and State instruments</a:t>
            </a:r>
          </a:p>
          <a:p>
            <a:pPr marL="285750" indent="-285750">
              <a:buFont typeface="Arial" panose="020B0604020202020204" pitchFamily="34" charset="0"/>
              <a:buChar char="•"/>
            </a:pPr>
            <a:r>
              <a:rPr lang="en-US" sz="1800" dirty="0"/>
              <a:t>Continue development of NO</a:t>
            </a:r>
            <a:r>
              <a:rPr lang="en-US" sz="1800" baseline="-25000" dirty="0"/>
              <a:t>2</a:t>
            </a:r>
            <a:r>
              <a:rPr lang="en-US" sz="1800" dirty="0"/>
              <a:t> sonde instrument.  Begin development of HCHO sonde instrument.</a:t>
            </a:r>
          </a:p>
          <a:p>
            <a:pPr marL="285750" indent="-285750">
              <a:buFont typeface="Arial" panose="020B0604020202020204" pitchFamily="34" charset="0"/>
              <a:buChar char="•"/>
            </a:pPr>
            <a:endParaRPr lang="en-US" dirty="0"/>
          </a:p>
          <a:p>
            <a:endParaRPr lang="en-US" dirty="0"/>
          </a:p>
        </p:txBody>
      </p:sp>
      <p:sp>
        <p:nvSpPr>
          <p:cNvPr id="2" name="TextBox 1">
            <a:extLst>
              <a:ext uri="{FF2B5EF4-FFF2-40B4-BE49-F238E27FC236}">
                <a16:creationId xmlns:a16="http://schemas.microsoft.com/office/drawing/2014/main" id="{82E12930-1008-1546-AA57-B9672380847E}"/>
              </a:ext>
            </a:extLst>
          </p:cNvPr>
          <p:cNvSpPr txBox="1"/>
          <p:nvPr/>
        </p:nvSpPr>
        <p:spPr>
          <a:xfrm>
            <a:off x="1445110" y="3612205"/>
            <a:ext cx="1739579" cy="523220"/>
          </a:xfrm>
          <a:prstGeom prst="rect">
            <a:avLst/>
          </a:prstGeom>
          <a:noFill/>
        </p:spPr>
        <p:txBody>
          <a:bodyPr wrap="none" rtlCol="0">
            <a:spAutoFit/>
          </a:bodyPr>
          <a:lstStyle/>
          <a:p>
            <a:r>
              <a:rPr lang="en-US" sz="2800" dirty="0"/>
              <a:t>THANKS!</a:t>
            </a:r>
          </a:p>
        </p:txBody>
      </p:sp>
      <p:pic>
        <p:nvPicPr>
          <p:cNvPr id="5" name="Picture 4">
            <a:extLst>
              <a:ext uri="{FF2B5EF4-FFF2-40B4-BE49-F238E27FC236}">
                <a16:creationId xmlns:a16="http://schemas.microsoft.com/office/drawing/2014/main" id="{14845924-993A-4B46-8C7C-030E65635F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69776" y="738845"/>
            <a:ext cx="2211860" cy="1371600"/>
          </a:xfrm>
          <a:prstGeom prst="rect">
            <a:avLst/>
          </a:prstGeom>
        </p:spPr>
      </p:pic>
      <p:pic>
        <p:nvPicPr>
          <p:cNvPr id="8" name="Picture 7">
            <a:extLst>
              <a:ext uri="{FF2B5EF4-FFF2-40B4-BE49-F238E27FC236}">
                <a16:creationId xmlns:a16="http://schemas.microsoft.com/office/drawing/2014/main" id="{1D2C0D5B-3AF5-20EE-599F-A05A990D21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0120" y="2360092"/>
            <a:ext cx="2066561" cy="1332038"/>
          </a:xfrm>
          <a:prstGeom prst="rect">
            <a:avLst/>
          </a:prstGeom>
        </p:spPr>
      </p:pic>
      <p:sp>
        <p:nvSpPr>
          <p:cNvPr id="9" name="TextBox 8">
            <a:extLst>
              <a:ext uri="{FF2B5EF4-FFF2-40B4-BE49-F238E27FC236}">
                <a16:creationId xmlns:a16="http://schemas.microsoft.com/office/drawing/2014/main" id="{2BFC58B2-4424-06FA-14B8-2C8FD9BC0A2B}"/>
              </a:ext>
            </a:extLst>
          </p:cNvPr>
          <p:cNvSpPr txBox="1"/>
          <p:nvPr/>
        </p:nvSpPr>
        <p:spPr>
          <a:xfrm>
            <a:off x="6271328" y="987228"/>
            <a:ext cx="1702710" cy="307777"/>
          </a:xfrm>
          <a:prstGeom prst="rect">
            <a:avLst/>
          </a:prstGeom>
          <a:noFill/>
        </p:spPr>
        <p:txBody>
          <a:bodyPr wrap="none" rtlCol="0">
            <a:spAutoFit/>
          </a:bodyPr>
          <a:lstStyle/>
          <a:p>
            <a:r>
              <a:rPr lang="en-US" dirty="0"/>
              <a:t>Pan-C NASA SBIR</a:t>
            </a:r>
          </a:p>
        </p:txBody>
      </p:sp>
      <p:sp>
        <p:nvSpPr>
          <p:cNvPr id="10" name="TextBox 9">
            <a:extLst>
              <a:ext uri="{FF2B5EF4-FFF2-40B4-BE49-F238E27FC236}">
                <a16:creationId xmlns:a16="http://schemas.microsoft.com/office/drawing/2014/main" id="{1E3BEDE3-0E24-D675-76AA-AD4CA1ECA83B}"/>
              </a:ext>
            </a:extLst>
          </p:cNvPr>
          <p:cNvSpPr txBox="1"/>
          <p:nvPr/>
        </p:nvSpPr>
        <p:spPr>
          <a:xfrm>
            <a:off x="4869973" y="2487458"/>
            <a:ext cx="1588897" cy="1169551"/>
          </a:xfrm>
          <a:prstGeom prst="rect">
            <a:avLst/>
          </a:prstGeom>
          <a:noFill/>
        </p:spPr>
        <p:txBody>
          <a:bodyPr wrap="none" rtlCol="0">
            <a:spAutoFit/>
          </a:bodyPr>
          <a:lstStyle/>
          <a:p>
            <a:r>
              <a:rPr lang="en-US" dirty="0"/>
              <a:t>Optical</a:t>
            </a:r>
          </a:p>
          <a:p>
            <a:r>
              <a:rPr lang="en-US" dirty="0"/>
              <a:t>NO</a:t>
            </a:r>
            <a:r>
              <a:rPr lang="en-US" baseline="-25000" dirty="0"/>
              <a:t>2</a:t>
            </a:r>
            <a:r>
              <a:rPr lang="en-US" dirty="0"/>
              <a:t> Sonde</a:t>
            </a:r>
          </a:p>
          <a:p>
            <a:r>
              <a:rPr lang="en-US" dirty="0"/>
              <a:t>2 kg </a:t>
            </a:r>
          </a:p>
          <a:p>
            <a:r>
              <a:rPr lang="en-US" dirty="0"/>
              <a:t>100 ppt/s</a:t>
            </a:r>
          </a:p>
          <a:p>
            <a:r>
              <a:rPr lang="en-US" dirty="0"/>
              <a:t>Bailey et al., </a:t>
            </a:r>
            <a:r>
              <a:rPr lang="en-US" i="1" dirty="0"/>
              <a:t>AMT</a:t>
            </a:r>
          </a:p>
        </p:txBody>
      </p:sp>
    </p:spTree>
    <p:extLst>
      <p:ext uri="{BB962C8B-B14F-4D97-AF65-F5344CB8AC3E}">
        <p14:creationId xmlns:p14="http://schemas.microsoft.com/office/powerpoint/2010/main" val="137198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400"/>
              <a:t>Pandonia Global Network: Reference measurements of O</a:t>
            </a:r>
            <a:r>
              <a:rPr lang="en" sz="2400" baseline="-25000"/>
              <a:t>3</a:t>
            </a:r>
            <a:r>
              <a:rPr lang="en" sz="2400"/>
              <a:t>, NO</a:t>
            </a:r>
            <a:r>
              <a:rPr lang="en" sz="2400" baseline="-25000"/>
              <a:t>2</a:t>
            </a:r>
            <a:r>
              <a:rPr lang="en" sz="2400"/>
              <a:t>, and HCHO</a:t>
            </a:r>
            <a:endParaRPr sz="2400"/>
          </a:p>
        </p:txBody>
      </p:sp>
      <p:sp>
        <p:nvSpPr>
          <p:cNvPr id="73" name="Google Shape;73;p13"/>
          <p:cNvSpPr txBox="1">
            <a:spLocks noGrp="1"/>
          </p:cNvSpPr>
          <p:nvPr>
            <p:ph type="body" idx="1"/>
          </p:nvPr>
        </p:nvSpPr>
        <p:spPr>
          <a:xfrm>
            <a:off x="311700" y="624450"/>
            <a:ext cx="8019300" cy="2154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arenR"/>
            </a:pPr>
            <a:r>
              <a:rPr lang="en" sz="2000"/>
              <a:t>Calibration and Quality Assurance:</a:t>
            </a:r>
            <a:endParaRPr sz="2000"/>
          </a:p>
          <a:p>
            <a:pPr marL="914400" lvl="1" indent="-330200" algn="l" rtl="0">
              <a:lnSpc>
                <a:spcPct val="115000"/>
              </a:lnSpc>
              <a:spcBef>
                <a:spcPts val="0"/>
              </a:spcBef>
              <a:spcAft>
                <a:spcPts val="0"/>
              </a:spcAft>
              <a:buSzPts val="1600"/>
              <a:buAutoNum type="alphaLcParenR"/>
            </a:pPr>
            <a:r>
              <a:rPr lang="en" sz="1600"/>
              <a:t>Laboratory and Field calibration of instruments</a:t>
            </a:r>
            <a:endParaRPr sz="1600"/>
          </a:p>
          <a:p>
            <a:pPr marL="457200" lvl="0" indent="-355600" algn="l" rtl="0">
              <a:lnSpc>
                <a:spcPct val="115000"/>
              </a:lnSpc>
              <a:spcBef>
                <a:spcPts val="0"/>
              </a:spcBef>
              <a:spcAft>
                <a:spcPts val="0"/>
              </a:spcAft>
              <a:buSzPts val="2000"/>
              <a:buAutoNum type="arabicParenR"/>
            </a:pPr>
            <a:r>
              <a:rPr lang="en" sz="2000"/>
              <a:t>Network operation</a:t>
            </a:r>
            <a:endParaRPr sz="2000"/>
          </a:p>
          <a:p>
            <a:pPr marL="914400" lvl="1" indent="-330200" algn="l" rtl="0">
              <a:lnSpc>
                <a:spcPct val="115000"/>
              </a:lnSpc>
              <a:spcBef>
                <a:spcPts val="0"/>
              </a:spcBef>
              <a:spcAft>
                <a:spcPts val="0"/>
              </a:spcAft>
              <a:buSzPts val="1600"/>
              <a:buAutoNum type="alphaLcParenR"/>
            </a:pPr>
            <a:r>
              <a:rPr lang="en" sz="1600"/>
              <a:t>Remote monitoring and repair of instruments</a:t>
            </a:r>
            <a:endParaRPr sz="1600"/>
          </a:p>
          <a:p>
            <a:pPr marL="457200" lvl="0" indent="-355600" algn="l" rtl="0">
              <a:lnSpc>
                <a:spcPct val="115000"/>
              </a:lnSpc>
              <a:spcBef>
                <a:spcPts val="0"/>
              </a:spcBef>
              <a:spcAft>
                <a:spcPts val="0"/>
              </a:spcAft>
              <a:buSzPts val="2000"/>
              <a:buAutoNum type="arabicParenR"/>
            </a:pPr>
            <a:r>
              <a:rPr lang="en" sz="2000"/>
              <a:t>Retrieval</a:t>
            </a:r>
            <a:endParaRPr sz="2000"/>
          </a:p>
          <a:p>
            <a:pPr marL="914400" lvl="1" indent="-330200" algn="l" rtl="0">
              <a:lnSpc>
                <a:spcPct val="115000"/>
              </a:lnSpc>
              <a:spcBef>
                <a:spcPts val="0"/>
              </a:spcBef>
              <a:spcAft>
                <a:spcPts val="0"/>
              </a:spcAft>
              <a:buSzPts val="1600"/>
              <a:buAutoNum type="alphaLcParenR"/>
            </a:pPr>
            <a:r>
              <a:rPr lang="en" sz="1600"/>
              <a:t>Production of O</a:t>
            </a:r>
            <a:r>
              <a:rPr lang="en" sz="1600" baseline="-25000"/>
              <a:t>3</a:t>
            </a:r>
            <a:r>
              <a:rPr lang="en" sz="1600"/>
              <a:t>, NO</a:t>
            </a:r>
            <a:r>
              <a:rPr lang="en" sz="1600" baseline="-25000"/>
              <a:t>2</a:t>
            </a:r>
            <a:r>
              <a:rPr lang="en" sz="1600"/>
              <a:t> and HCHO Columns/Profiles</a:t>
            </a:r>
            <a:endParaRPr sz="1600"/>
          </a:p>
          <a:p>
            <a:pPr marL="457200" lvl="0" indent="0" algn="l" rtl="0">
              <a:lnSpc>
                <a:spcPct val="115000"/>
              </a:lnSpc>
              <a:spcBef>
                <a:spcPts val="1600"/>
              </a:spcBef>
              <a:spcAft>
                <a:spcPts val="1600"/>
              </a:spcAft>
              <a:buSzPts val="1800"/>
              <a:buNone/>
            </a:pPr>
            <a:endParaRPr sz="1600"/>
          </a:p>
        </p:txBody>
      </p:sp>
      <p:pic>
        <p:nvPicPr>
          <p:cNvPr id="74" name="Google Shape;74;p13"/>
          <p:cNvPicPr preferRelativeResize="0"/>
          <p:nvPr/>
        </p:nvPicPr>
        <p:blipFill rotWithShape="1">
          <a:blip r:embed="rId3" cstate="print">
            <a:alphaModFix/>
            <a:extLst>
              <a:ext uri="{28A0092B-C50C-407E-A947-70E740481C1C}">
                <a14:useLocalDpi xmlns:a14="http://schemas.microsoft.com/office/drawing/2010/main"/>
              </a:ext>
            </a:extLst>
          </a:blip>
          <a:srcRect b="22642"/>
          <a:stretch/>
        </p:blipFill>
        <p:spPr>
          <a:xfrm>
            <a:off x="411800" y="2723150"/>
            <a:ext cx="5719814" cy="1593805"/>
          </a:xfrm>
          <a:prstGeom prst="rect">
            <a:avLst/>
          </a:prstGeom>
          <a:noFill/>
          <a:ln>
            <a:noFill/>
          </a:ln>
        </p:spPr>
      </p:pic>
      <p:pic>
        <p:nvPicPr>
          <p:cNvPr id="75" name="Google Shape;75;p13"/>
          <p:cNvPicPr preferRelativeResize="0"/>
          <p:nvPr/>
        </p:nvPicPr>
        <p:blipFill rotWithShape="1">
          <a:blip r:embed="rId4">
            <a:alphaModFix/>
          </a:blip>
          <a:srcRect/>
          <a:stretch/>
        </p:blipFill>
        <p:spPr>
          <a:xfrm>
            <a:off x="6625726" y="658600"/>
            <a:ext cx="2258925" cy="3175375"/>
          </a:xfrm>
          <a:prstGeom prst="rect">
            <a:avLst/>
          </a:prstGeom>
          <a:noFill/>
          <a:ln>
            <a:noFill/>
          </a:ln>
        </p:spPr>
      </p:pic>
      <p:sp>
        <p:nvSpPr>
          <p:cNvPr id="76" name="Google Shape;76;p13"/>
          <p:cNvSpPr txBox="1"/>
          <p:nvPr/>
        </p:nvSpPr>
        <p:spPr>
          <a:xfrm>
            <a:off x="6625725" y="3846675"/>
            <a:ext cx="2259000" cy="525600"/>
          </a:xfrm>
          <a:prstGeom prst="rect">
            <a:avLst/>
          </a:prstGeom>
          <a:noFill/>
          <a:ln w="9525"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The PGN operates </a:t>
            </a:r>
            <a:r>
              <a:rPr lang="en" dirty="0"/>
              <a:t>175</a:t>
            </a:r>
            <a:r>
              <a:rPr lang="en" sz="1400" b="0" i="0" u="none" strike="noStrike" cap="none" dirty="0">
                <a:solidFill>
                  <a:srgbClr val="000000"/>
                </a:solidFill>
                <a:latin typeface="Arial"/>
                <a:ea typeface="Arial"/>
                <a:cs typeface="Arial"/>
                <a:sym typeface="Arial"/>
              </a:rPr>
              <a:t>+ Pandora instruments</a:t>
            </a:r>
            <a:endParaRPr dirty="0"/>
          </a:p>
        </p:txBody>
      </p:sp>
      <p:sp>
        <p:nvSpPr>
          <p:cNvPr id="77" name="Google Shape;77;p13"/>
          <p:cNvSpPr txBox="1"/>
          <p:nvPr/>
        </p:nvSpPr>
        <p:spPr>
          <a:xfrm>
            <a:off x="1031225" y="4409230"/>
            <a:ext cx="5326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https://www.pandonia-global-network.org/</a:t>
            </a:r>
            <a:endParaRPr sz="1400" b="0" i="0" u="sng" strike="noStrike" cap="none">
              <a:solidFill>
                <a:srgbClr val="1155CC"/>
              </a:solidFill>
              <a:latin typeface="Calibri"/>
              <a:ea typeface="Calibri"/>
              <a:cs typeface="Calibri"/>
              <a:sym typeface="Calibri"/>
            </a:endParaRPr>
          </a:p>
          <a:p>
            <a:pPr marL="0" marR="0" lvl="0" indent="0" algn="l" rtl="0">
              <a:lnSpc>
                <a:spcPct val="100000"/>
              </a:lnSpc>
              <a:spcBef>
                <a:spcPts val="0"/>
              </a:spcBef>
              <a:spcAft>
                <a:spcPts val="0"/>
              </a:spcAft>
              <a:buNone/>
            </a:pPr>
            <a:r>
              <a:rPr lang="en" sz="1400" b="0" i="0" u="sng" strike="noStrike" cap="none">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Thomas.Hanisco@nasa.gov</a:t>
            </a:r>
            <a:r>
              <a:rPr lang="en" sz="1400" b="0" i="0" u="sng" strike="noStrike" cap="none">
                <a:solidFill>
                  <a:srgbClr val="1155CC"/>
                </a:solidFill>
                <a:latin typeface="Calibri"/>
                <a:ea typeface="Calibri"/>
                <a:cs typeface="Calibri"/>
                <a:sym typeface="Calibri"/>
              </a:rPr>
              <a:t>, </a:t>
            </a:r>
            <a:r>
              <a:rPr lang="en" u="sng">
                <a:solidFill>
                  <a:srgbClr val="1155CC"/>
                </a:solidFill>
                <a:latin typeface="Calibri"/>
                <a:ea typeface="Calibri"/>
                <a:cs typeface="Calibri"/>
                <a:sym typeface="Calibri"/>
              </a:rPr>
              <a:t>a</a:t>
            </a:r>
            <a:r>
              <a:rPr lang="en" sz="1400" b="0" i="0" u="sng" strike="noStrike" cap="none">
                <a:solidFill>
                  <a:srgbClr val="1155CC"/>
                </a:solidFill>
                <a:latin typeface="Calibri"/>
                <a:ea typeface="Calibri"/>
                <a:cs typeface="Calibri"/>
                <a:sym typeface="Calibri"/>
              </a:rPr>
              <a:t>lexander.</a:t>
            </a:r>
            <a:r>
              <a:rPr lang="en" u="sng">
                <a:solidFill>
                  <a:srgbClr val="1155CC"/>
                </a:solidFill>
                <a:latin typeface="Calibri"/>
                <a:ea typeface="Calibri"/>
                <a:cs typeface="Calibri"/>
                <a:sym typeface="Calibri"/>
              </a:rPr>
              <a:t>c</a:t>
            </a:r>
            <a:r>
              <a:rPr lang="en" sz="1400" b="0" i="0" u="sng" strike="noStrike" cap="none">
                <a:solidFill>
                  <a:srgbClr val="1155CC"/>
                </a:solidFill>
                <a:latin typeface="Calibri"/>
                <a:ea typeface="Calibri"/>
                <a:cs typeface="Calibri"/>
                <a:sym typeface="Calibri"/>
              </a:rPr>
              <a:t>ede@</a:t>
            </a:r>
            <a:r>
              <a:rPr lang="en" u="sng">
                <a:solidFill>
                  <a:srgbClr val="1155CC"/>
                </a:solidFill>
                <a:latin typeface="Calibri"/>
                <a:ea typeface="Calibri"/>
                <a:cs typeface="Calibri"/>
                <a:sym typeface="Calibri"/>
              </a:rPr>
              <a:t>l</a:t>
            </a:r>
            <a:r>
              <a:rPr lang="en" sz="1400" b="0" i="0" u="sng" strike="noStrike" cap="none">
                <a:solidFill>
                  <a:srgbClr val="1155CC"/>
                </a:solidFill>
                <a:latin typeface="Calibri"/>
                <a:ea typeface="Calibri"/>
                <a:cs typeface="Calibri"/>
                <a:sym typeface="Calibri"/>
              </a:rPr>
              <a:t>uft</a:t>
            </a:r>
            <a:r>
              <a:rPr lang="en" u="sng">
                <a:solidFill>
                  <a:srgbClr val="1155CC"/>
                </a:solidFill>
                <a:latin typeface="Calibri"/>
                <a:ea typeface="Calibri"/>
                <a:cs typeface="Calibri"/>
                <a:sym typeface="Calibri"/>
              </a:rPr>
              <a:t>b</a:t>
            </a:r>
            <a:r>
              <a:rPr lang="en" sz="1400" b="0" i="0" u="sng" strike="noStrike" cap="none">
                <a:solidFill>
                  <a:srgbClr val="1155CC"/>
                </a:solidFill>
                <a:latin typeface="Calibri"/>
                <a:ea typeface="Calibri"/>
                <a:cs typeface="Calibri"/>
                <a:sym typeface="Calibri"/>
              </a:rPr>
              <a:t>lick.a</a:t>
            </a:r>
            <a:r>
              <a:rPr lang="en" sz="1400" b="0" i="0" u="sng" strike="noStrike" cap="none">
                <a:solidFill>
                  <a:srgbClr val="0070C0"/>
                </a:solidFill>
                <a:latin typeface="Calibri"/>
                <a:ea typeface="Calibri"/>
                <a:cs typeface="Calibri"/>
                <a:sym typeface="Calibri"/>
              </a:rPr>
              <a:t>t</a:t>
            </a:r>
            <a:endParaRPr sz="1400" b="0" i="0" u="none" strike="noStrike" cap="none">
              <a:solidFill>
                <a:srgbClr val="0070C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6"/>
          <p:cNvSpPr txBox="1"/>
          <p:nvPr/>
        </p:nvSpPr>
        <p:spPr>
          <a:xfrm>
            <a:off x="2584848" y="345650"/>
            <a:ext cx="60942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err="1">
                <a:solidFill>
                  <a:srgbClr val="000000"/>
                </a:solidFill>
                <a:latin typeface="Arial"/>
                <a:ea typeface="Arial"/>
                <a:cs typeface="Arial"/>
                <a:sym typeface="Arial"/>
              </a:rPr>
              <a:t>Pandonia</a:t>
            </a:r>
            <a:r>
              <a:rPr lang="en" sz="2400" b="0" i="0" u="none" strike="noStrike" cap="none" dirty="0">
                <a:solidFill>
                  <a:srgbClr val="000000"/>
                </a:solidFill>
                <a:latin typeface="Arial"/>
                <a:ea typeface="Arial"/>
                <a:cs typeface="Arial"/>
                <a:sym typeface="Arial"/>
              </a:rPr>
              <a:t> Global Network</a:t>
            </a:r>
            <a:endParaRPr sz="2400" b="0" i="0" u="none" strike="noStrike" cap="none" dirty="0">
              <a:solidFill>
                <a:srgbClr val="000000"/>
              </a:solidFill>
              <a:latin typeface="Arial"/>
              <a:ea typeface="Arial"/>
              <a:cs typeface="Arial"/>
              <a:sym typeface="Arial"/>
            </a:endParaRPr>
          </a:p>
        </p:txBody>
      </p:sp>
      <p:pic>
        <p:nvPicPr>
          <p:cNvPr id="112" name="Google Shape;112;p16"/>
          <p:cNvPicPr preferRelativeResize="0"/>
          <p:nvPr/>
        </p:nvPicPr>
        <p:blipFill rotWithShape="1">
          <a:blip r:embed="rId3">
            <a:alphaModFix/>
          </a:blip>
          <a:srcRect/>
          <a:stretch/>
        </p:blipFill>
        <p:spPr>
          <a:xfrm>
            <a:off x="7288526" y="75563"/>
            <a:ext cx="666750" cy="542925"/>
          </a:xfrm>
          <a:prstGeom prst="rect">
            <a:avLst/>
          </a:prstGeom>
          <a:noFill/>
          <a:ln>
            <a:noFill/>
          </a:ln>
        </p:spPr>
      </p:pic>
      <p:pic>
        <p:nvPicPr>
          <p:cNvPr id="113" name="Google Shape;113;p16"/>
          <p:cNvPicPr preferRelativeResize="0"/>
          <p:nvPr/>
        </p:nvPicPr>
        <p:blipFill rotWithShape="1">
          <a:blip r:embed="rId4">
            <a:alphaModFix/>
          </a:blip>
          <a:srcRect/>
          <a:stretch/>
        </p:blipFill>
        <p:spPr>
          <a:xfrm>
            <a:off x="7856924" y="9896"/>
            <a:ext cx="1266825" cy="657225"/>
          </a:xfrm>
          <a:prstGeom prst="rect">
            <a:avLst/>
          </a:prstGeom>
          <a:noFill/>
          <a:ln>
            <a:noFill/>
          </a:ln>
        </p:spPr>
      </p:pic>
      <p:sp>
        <p:nvSpPr>
          <p:cNvPr id="114" name="Google Shape;114;p16"/>
          <p:cNvSpPr/>
          <p:nvPr/>
        </p:nvSpPr>
        <p:spPr>
          <a:xfrm>
            <a:off x="329451" y="2721823"/>
            <a:ext cx="1551107" cy="1199400"/>
          </a:xfrm>
          <a:prstGeom prst="roundRect">
            <a:avLst>
              <a:gd name="adj" fmla="val 16667"/>
            </a:avLst>
          </a:prstGeom>
          <a:solidFill>
            <a:srgbClr val="D8E2F3"/>
          </a:solidFill>
          <a:ln w="25400" cap="flat" cmpd="sng">
            <a:solidFill>
              <a:srgbClr val="1155CC"/>
            </a:solidFill>
            <a:prstDash val="solid"/>
            <a:round/>
            <a:headEnd type="none" w="sm" len="sm"/>
            <a:tailEnd type="none" w="sm" len="sm"/>
          </a:ln>
        </p:spPr>
        <p:txBody>
          <a:bodyPr spcFirstLastPara="1" wrap="square" lIns="91425" tIns="45700" rIns="91425" bIns="45700" anchor="ctr" anchorCtr="0">
            <a:noAutofit/>
          </a:bodyPr>
          <a:lstStyle/>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27432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175 Official  instruments</a:t>
            </a:r>
            <a:endParaRPr sz="1400" b="0" i="0" u="none" strike="noStrike" cap="none" dirty="0">
              <a:solidFill>
                <a:srgbClr val="000000"/>
              </a:solidFill>
              <a:latin typeface="Arial"/>
              <a:ea typeface="Arial"/>
              <a:cs typeface="Arial"/>
              <a:sym typeface="Arial"/>
            </a:endParaRPr>
          </a:p>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27432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Unofficial  </a:t>
            </a:r>
            <a:endParaRPr dirty="0"/>
          </a:p>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Adding 30/year</a:t>
            </a:r>
            <a:endParaRPr sz="1400" b="0" i="0" u="none" strike="noStrike" cap="none" dirty="0">
              <a:solidFill>
                <a:srgbClr val="000000"/>
              </a:solidFill>
              <a:latin typeface="Arial"/>
              <a:ea typeface="Arial"/>
              <a:cs typeface="Arial"/>
              <a:sym typeface="Arial"/>
            </a:endParaRPr>
          </a:p>
        </p:txBody>
      </p:sp>
      <p:sp>
        <p:nvSpPr>
          <p:cNvPr id="115" name="Google Shape;115;p16"/>
          <p:cNvSpPr/>
          <p:nvPr/>
        </p:nvSpPr>
        <p:spPr>
          <a:xfrm>
            <a:off x="485459" y="3032339"/>
            <a:ext cx="102900" cy="102900"/>
          </a:xfrm>
          <a:prstGeom prst="ellipse">
            <a:avLst/>
          </a:prstGeom>
          <a:solidFill>
            <a:srgbClr val="6AA8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6" name="Google Shape;116;p16"/>
          <p:cNvSpPr/>
          <p:nvPr/>
        </p:nvSpPr>
        <p:spPr>
          <a:xfrm>
            <a:off x="485459" y="3413107"/>
            <a:ext cx="102900" cy="1029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E5BA9F6F-273D-232D-25F2-61E4C52D341C}"/>
              </a:ext>
            </a:extLst>
          </p:cNvPr>
          <p:cNvPicPr>
            <a:picLocks noChangeAspect="1"/>
          </p:cNvPicPr>
          <p:nvPr/>
        </p:nvPicPr>
        <p:blipFill>
          <a:blip r:embed="rId5"/>
          <a:stretch>
            <a:fillRect/>
          </a:stretch>
        </p:blipFill>
        <p:spPr>
          <a:xfrm>
            <a:off x="97105" y="3976570"/>
            <a:ext cx="8907289" cy="1166930"/>
          </a:xfrm>
          <a:prstGeom prst="rect">
            <a:avLst/>
          </a:prstGeom>
        </p:spPr>
      </p:pic>
      <p:pic>
        <p:nvPicPr>
          <p:cNvPr id="6" name="Picture 5">
            <a:extLst>
              <a:ext uri="{FF2B5EF4-FFF2-40B4-BE49-F238E27FC236}">
                <a16:creationId xmlns:a16="http://schemas.microsoft.com/office/drawing/2014/main" id="{C9B6F84D-436E-D872-6D7C-658279AB5CA2}"/>
              </a:ext>
            </a:extLst>
          </p:cNvPr>
          <p:cNvPicPr>
            <a:picLocks noChangeAspect="1"/>
          </p:cNvPicPr>
          <p:nvPr/>
        </p:nvPicPr>
        <p:blipFill rotWithShape="1">
          <a:blip r:embed="rId6"/>
          <a:srcRect t="7592" b="21852"/>
          <a:stretch/>
        </p:blipFill>
        <p:spPr>
          <a:xfrm>
            <a:off x="0" y="0"/>
            <a:ext cx="8277225" cy="40710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BBF489CE-B110-B155-18F2-EBF3434119EB}"/>
              </a:ext>
            </a:extLst>
          </p:cNvPr>
          <p:cNvPicPr>
            <a:picLocks noChangeAspect="1"/>
          </p:cNvPicPr>
          <p:nvPr/>
        </p:nvPicPr>
        <p:blipFill rotWithShape="1">
          <a:blip r:embed="rId3"/>
          <a:srcRect t="4309"/>
          <a:stretch/>
        </p:blipFill>
        <p:spPr>
          <a:xfrm>
            <a:off x="733425" y="222945"/>
            <a:ext cx="7715250" cy="44443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Picture 2">
            <a:extLst>
              <a:ext uri="{FF2B5EF4-FFF2-40B4-BE49-F238E27FC236}">
                <a16:creationId xmlns:a16="http://schemas.microsoft.com/office/drawing/2014/main" id="{BBF489CE-B110-B155-18F2-EBF3434119EB}"/>
              </a:ext>
            </a:extLst>
          </p:cNvPr>
          <p:cNvPicPr>
            <a:picLocks noChangeAspect="1"/>
          </p:cNvPicPr>
          <p:nvPr/>
        </p:nvPicPr>
        <p:blipFill rotWithShape="1">
          <a:blip r:embed="rId3"/>
          <a:srcRect t="4309"/>
          <a:stretch/>
        </p:blipFill>
        <p:spPr>
          <a:xfrm>
            <a:off x="733425" y="222945"/>
            <a:ext cx="7715250" cy="4444305"/>
          </a:xfrm>
          <a:prstGeom prst="rect">
            <a:avLst/>
          </a:prstGeom>
        </p:spPr>
      </p:pic>
      <p:grpSp>
        <p:nvGrpSpPr>
          <p:cNvPr id="2" name="Group 1">
            <a:extLst>
              <a:ext uri="{FF2B5EF4-FFF2-40B4-BE49-F238E27FC236}">
                <a16:creationId xmlns:a16="http://schemas.microsoft.com/office/drawing/2014/main" id="{A7966624-17BE-38AF-6123-D48B32121900}"/>
              </a:ext>
            </a:extLst>
          </p:cNvPr>
          <p:cNvGrpSpPr/>
          <p:nvPr/>
        </p:nvGrpSpPr>
        <p:grpSpPr>
          <a:xfrm>
            <a:off x="3743326" y="1466849"/>
            <a:ext cx="4476749" cy="1432621"/>
            <a:chOff x="3429001" y="3228974"/>
            <a:chExt cx="4476749" cy="1432621"/>
          </a:xfrm>
        </p:grpSpPr>
        <p:sp>
          <p:nvSpPr>
            <p:cNvPr id="4" name="Rounded Rectangle 3">
              <a:extLst>
                <a:ext uri="{FF2B5EF4-FFF2-40B4-BE49-F238E27FC236}">
                  <a16:creationId xmlns:a16="http://schemas.microsoft.com/office/drawing/2014/main" id="{A0A1533C-5758-8234-0547-88AADB8F283E}"/>
                </a:ext>
              </a:extLst>
            </p:cNvPr>
            <p:cNvSpPr/>
            <p:nvPr/>
          </p:nvSpPr>
          <p:spPr>
            <a:xfrm>
              <a:off x="3429001" y="3228974"/>
              <a:ext cx="4362449" cy="1266825"/>
            </a:xfrm>
            <a:prstGeom prst="round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2719A57-C505-A02D-A23B-4854E5AE63B6}"/>
                </a:ext>
              </a:extLst>
            </p:cNvPr>
            <p:cNvSpPr txBox="1"/>
            <p:nvPr/>
          </p:nvSpPr>
          <p:spPr>
            <a:xfrm>
              <a:off x="3609975" y="3276600"/>
              <a:ext cx="4295775" cy="1384995"/>
            </a:xfrm>
            <a:prstGeom prst="rect">
              <a:avLst/>
            </a:prstGeom>
            <a:noFill/>
          </p:spPr>
          <p:txBody>
            <a:bodyPr wrap="square" rtlCol="0">
              <a:spAutoFit/>
            </a:bodyPr>
            <a:lstStyle/>
            <a:p>
              <a:r>
                <a:rPr lang="en-US" dirty="0"/>
                <a:t>Network operators in multiple time zones:</a:t>
              </a:r>
            </a:p>
            <a:p>
              <a:pPr lvl="1"/>
              <a:r>
                <a:rPr lang="en-US" b="1" dirty="0"/>
                <a:t>Austria: </a:t>
              </a:r>
              <a:r>
                <a:rPr lang="en-US" dirty="0"/>
                <a:t>Manuel Roca</a:t>
              </a:r>
            </a:p>
            <a:p>
              <a:pPr lvl="1"/>
              <a:r>
                <a:rPr lang="en-US" b="1" dirty="0"/>
                <a:t>USA: </a:t>
              </a:r>
              <a:r>
                <a:rPr lang="en-US" dirty="0"/>
                <a:t>Eric Baumann (Head of Network Operations), Nick </a:t>
              </a:r>
              <a:r>
                <a:rPr lang="en-US" dirty="0" err="1"/>
                <a:t>Lombel</a:t>
              </a:r>
              <a:r>
                <a:rPr lang="en-US" dirty="0"/>
                <a:t>, and Davis Early </a:t>
              </a:r>
            </a:p>
            <a:p>
              <a:pPr lvl="1"/>
              <a:r>
                <a:rPr lang="en-US" b="1" dirty="0"/>
                <a:t>Korea: </a:t>
              </a:r>
              <a:r>
                <a:rPr lang="en-US" dirty="0"/>
                <a:t>Soi </a:t>
              </a:r>
              <a:r>
                <a:rPr lang="en-US" dirty="0" err="1"/>
                <a:t>Ahn</a:t>
              </a:r>
              <a:r>
                <a:rPr lang="en-US" dirty="0"/>
                <a:t> and Serin Kim</a:t>
              </a:r>
            </a:p>
            <a:p>
              <a:endParaRPr lang="en-US" dirty="0"/>
            </a:p>
          </p:txBody>
        </p:sp>
      </p:grpSp>
    </p:spTree>
    <p:extLst>
      <p:ext uri="{BB962C8B-B14F-4D97-AF65-F5344CB8AC3E}">
        <p14:creationId xmlns:p14="http://schemas.microsoft.com/office/powerpoint/2010/main" val="418397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30325" y="12469"/>
            <a:ext cx="8369100" cy="461100"/>
          </a:xfrm>
          <a:prstGeom prst="rect">
            <a:avLst/>
          </a:prstGeom>
          <a:noFill/>
          <a:ln>
            <a:noFill/>
          </a:ln>
        </p:spPr>
        <p:txBody>
          <a:bodyPr spcFirstLastPara="1" wrap="square" lIns="68575" tIns="34275" rIns="68575" bIns="34275" anchor="b" anchorCtr="0">
            <a:noAutofit/>
          </a:bodyPr>
          <a:lstStyle/>
          <a:p>
            <a:pPr marL="0" marR="0" lvl="0" indent="0" algn="l" rtl="0">
              <a:lnSpc>
                <a:spcPct val="85000"/>
              </a:lnSpc>
              <a:spcBef>
                <a:spcPts val="0"/>
              </a:spcBef>
              <a:spcAft>
                <a:spcPts val="0"/>
              </a:spcAft>
              <a:buClr>
                <a:srgbClr val="3F3F3F"/>
              </a:buClr>
              <a:buSzPts val="3600"/>
              <a:buFont typeface="Calibri"/>
              <a:buNone/>
            </a:pPr>
            <a:r>
              <a:rPr lang="en" sz="3200" dirty="0">
                <a:solidFill>
                  <a:srgbClr val="000000"/>
                </a:solidFill>
              </a:rPr>
              <a:t>Instrumentation &amp; Technology</a:t>
            </a:r>
            <a:endParaRPr sz="3200" i="0" u="none" strike="noStrike" cap="none" dirty="0">
              <a:solidFill>
                <a:srgbClr val="000000"/>
              </a:solidFill>
            </a:endParaRPr>
          </a:p>
        </p:txBody>
      </p:sp>
      <p:sp>
        <p:nvSpPr>
          <p:cNvPr id="83" name="Google Shape;83;p14"/>
          <p:cNvSpPr txBox="1">
            <a:spLocks noGrp="1"/>
          </p:cNvSpPr>
          <p:nvPr>
            <p:ph type="body" idx="1"/>
          </p:nvPr>
        </p:nvSpPr>
        <p:spPr>
          <a:xfrm>
            <a:off x="245575" y="762375"/>
            <a:ext cx="8648100" cy="1592700"/>
          </a:xfrm>
          <a:prstGeom prst="rect">
            <a:avLst/>
          </a:prstGeom>
          <a:noFill/>
          <a:ln>
            <a:noFill/>
          </a:ln>
        </p:spPr>
        <p:txBody>
          <a:bodyPr spcFirstLastPara="1" wrap="square" lIns="0" tIns="34275" rIns="0" bIns="34275" anchor="t" anchorCtr="0">
            <a:noAutofit/>
          </a:bodyPr>
          <a:lstStyle/>
          <a:p>
            <a:pPr marL="457200" lvl="0" indent="-323850" algn="l" rtl="0">
              <a:lnSpc>
                <a:spcPct val="107916"/>
              </a:lnSpc>
              <a:spcBef>
                <a:spcPts val="0"/>
              </a:spcBef>
              <a:spcAft>
                <a:spcPts val="0"/>
              </a:spcAft>
              <a:buSzPts val="1500"/>
              <a:buChar char="•"/>
            </a:pPr>
            <a:r>
              <a:rPr lang="en-US" sz="1600" dirty="0"/>
              <a:t>Delrin -&gt; Nylon in sensor head.  </a:t>
            </a:r>
            <a:r>
              <a:rPr lang="en-US" sz="1600" b="1" dirty="0"/>
              <a:t>Complete</a:t>
            </a:r>
          </a:p>
          <a:p>
            <a:pPr marL="457200" lvl="0" indent="-323850" algn="l" rtl="0">
              <a:lnSpc>
                <a:spcPct val="107916"/>
              </a:lnSpc>
              <a:spcBef>
                <a:spcPts val="0"/>
              </a:spcBef>
              <a:spcAft>
                <a:spcPts val="0"/>
              </a:spcAft>
              <a:buSzPts val="1500"/>
              <a:buChar char="•"/>
            </a:pPr>
            <a:r>
              <a:rPr lang="en-US" sz="1600" dirty="0">
                <a:solidFill>
                  <a:srgbClr val="000000"/>
                </a:solidFill>
              </a:rPr>
              <a:t>Upgraded tracker. </a:t>
            </a:r>
            <a:r>
              <a:rPr lang="en-US" sz="1600" b="1" dirty="0">
                <a:solidFill>
                  <a:srgbClr val="000000"/>
                </a:solidFill>
              </a:rPr>
              <a:t>Complete</a:t>
            </a:r>
          </a:p>
          <a:p>
            <a:pPr lvl="1" indent="-323850">
              <a:lnSpc>
                <a:spcPct val="107916"/>
              </a:lnSpc>
              <a:spcBef>
                <a:spcPts val="0"/>
              </a:spcBef>
              <a:buSzPts val="1500"/>
              <a:buChar char="•"/>
            </a:pPr>
            <a:r>
              <a:rPr lang="en-US" sz="1600" dirty="0">
                <a:solidFill>
                  <a:srgbClr val="000000"/>
                </a:solidFill>
              </a:rPr>
              <a:t>Still working on trackers with brakes</a:t>
            </a:r>
          </a:p>
          <a:p>
            <a:pPr indent="-323850">
              <a:lnSpc>
                <a:spcPct val="107916"/>
              </a:lnSpc>
              <a:spcBef>
                <a:spcPts val="0"/>
              </a:spcBef>
              <a:buSzPts val="1500"/>
            </a:pPr>
            <a:r>
              <a:rPr lang="en-US" sz="1600" dirty="0">
                <a:solidFill>
                  <a:srgbClr val="000000"/>
                </a:solidFill>
              </a:rPr>
              <a:t>Upgraded sensor head cables on all new instruments/repairs.</a:t>
            </a:r>
          </a:p>
          <a:p>
            <a:pPr indent="-323850">
              <a:lnSpc>
                <a:spcPct val="107916"/>
              </a:lnSpc>
              <a:spcBef>
                <a:spcPts val="0"/>
              </a:spcBef>
              <a:buSzPts val="1500"/>
            </a:pPr>
            <a:r>
              <a:rPr lang="en-US" sz="1600" dirty="0">
                <a:solidFill>
                  <a:srgbClr val="000000"/>
                </a:solidFill>
              </a:rPr>
              <a:t>New diffusers in all new instruments/repairs.</a:t>
            </a:r>
          </a:p>
          <a:p>
            <a:pPr indent="-323850">
              <a:lnSpc>
                <a:spcPct val="107916"/>
              </a:lnSpc>
              <a:spcBef>
                <a:spcPts val="0"/>
              </a:spcBef>
              <a:buSzPts val="1500"/>
            </a:pPr>
            <a:r>
              <a:rPr lang="en-US" sz="1600" dirty="0">
                <a:solidFill>
                  <a:srgbClr val="000000"/>
                </a:solidFill>
              </a:rPr>
              <a:t>Dehumidifier in spectrometer box</a:t>
            </a:r>
          </a:p>
          <a:p>
            <a:pPr lvl="1" indent="-323850">
              <a:lnSpc>
                <a:spcPct val="107916"/>
              </a:lnSpc>
              <a:spcBef>
                <a:spcPts val="0"/>
              </a:spcBef>
              <a:buSzPts val="1500"/>
            </a:pPr>
            <a:r>
              <a:rPr lang="en-US" sz="1600" dirty="0">
                <a:solidFill>
                  <a:srgbClr val="000000"/>
                </a:solidFill>
              </a:rPr>
              <a:t>Humidity is still #1 failure mode</a:t>
            </a:r>
          </a:p>
          <a:p>
            <a:pPr lvl="1" indent="-323850">
              <a:lnSpc>
                <a:spcPct val="107916"/>
              </a:lnSpc>
              <a:spcBef>
                <a:spcPts val="0"/>
              </a:spcBef>
              <a:buSzPts val="1500"/>
            </a:pPr>
            <a:r>
              <a:rPr lang="en-US" sz="1600" dirty="0">
                <a:solidFill>
                  <a:srgbClr val="000000"/>
                </a:solidFill>
              </a:rPr>
              <a:t>All new NASA instruments have the dehumidifier</a:t>
            </a:r>
          </a:p>
          <a:p>
            <a:pPr indent="-323850">
              <a:lnSpc>
                <a:spcPct val="107916"/>
              </a:lnSpc>
              <a:spcBef>
                <a:spcPts val="0"/>
              </a:spcBef>
              <a:buSzPts val="1500"/>
            </a:pPr>
            <a:endParaRPr lang="en-US" sz="1600" dirty="0">
              <a:solidFill>
                <a:srgbClr val="000000"/>
              </a:solidFill>
            </a:endParaRPr>
          </a:p>
          <a:p>
            <a:pPr indent="-323850">
              <a:lnSpc>
                <a:spcPct val="107916"/>
              </a:lnSpc>
              <a:spcBef>
                <a:spcPts val="0"/>
              </a:spcBef>
              <a:buSzPts val="1500"/>
            </a:pPr>
            <a:r>
              <a:rPr lang="en-US" sz="1600" dirty="0">
                <a:solidFill>
                  <a:srgbClr val="000000"/>
                </a:solidFill>
              </a:rPr>
              <a:t>Custom spectrometer development through NASA SBIR</a:t>
            </a:r>
          </a:p>
          <a:p>
            <a:pPr lvl="1" indent="-323850">
              <a:lnSpc>
                <a:spcPct val="107916"/>
              </a:lnSpc>
              <a:spcBef>
                <a:spcPts val="0"/>
              </a:spcBef>
              <a:buSzPts val="1500"/>
            </a:pPr>
            <a:r>
              <a:rPr lang="en-US" sz="1600" dirty="0">
                <a:solidFill>
                  <a:srgbClr val="000000"/>
                </a:solidFill>
              </a:rPr>
              <a:t>Low stray light</a:t>
            </a:r>
          </a:p>
          <a:p>
            <a:pPr lvl="1" indent="-323850">
              <a:lnSpc>
                <a:spcPct val="107916"/>
              </a:lnSpc>
              <a:spcBef>
                <a:spcPts val="0"/>
              </a:spcBef>
              <a:buSzPts val="1500"/>
            </a:pPr>
            <a:r>
              <a:rPr lang="en-US" sz="1600" dirty="0">
                <a:solidFill>
                  <a:srgbClr val="000000"/>
                </a:solidFill>
              </a:rPr>
              <a:t>Temperature controlled detector</a:t>
            </a:r>
          </a:p>
          <a:p>
            <a:pPr lvl="1" indent="-323850">
              <a:lnSpc>
                <a:spcPct val="107916"/>
              </a:lnSpc>
              <a:spcBef>
                <a:spcPts val="0"/>
              </a:spcBef>
              <a:buSzPts val="1500"/>
            </a:pPr>
            <a:r>
              <a:rPr lang="en-US" sz="1600" dirty="0">
                <a:solidFill>
                  <a:srgbClr val="000000"/>
                </a:solidFill>
              </a:rPr>
              <a:t>Fiber adapter</a:t>
            </a:r>
          </a:p>
          <a:p>
            <a:pPr indent="-323850">
              <a:lnSpc>
                <a:spcPct val="107916"/>
              </a:lnSpc>
              <a:spcBef>
                <a:spcPts val="0"/>
              </a:spcBef>
              <a:buSzPts val="1500"/>
            </a:pPr>
            <a:r>
              <a:rPr lang="en-US" sz="1600" dirty="0">
                <a:solidFill>
                  <a:srgbClr val="000000"/>
                </a:solidFill>
              </a:rPr>
              <a:t>New PAN-C all in one in GSFC lab for calibration</a:t>
            </a:r>
          </a:p>
          <a:p>
            <a:pPr marL="133350" indent="0">
              <a:lnSpc>
                <a:spcPct val="107916"/>
              </a:lnSpc>
              <a:spcBef>
                <a:spcPts val="0"/>
              </a:spcBef>
              <a:buSzPts val="1500"/>
              <a:buNone/>
            </a:pPr>
            <a:endParaRPr lang="en-US" sz="1500" dirty="0">
              <a:solidFill>
                <a:srgbClr val="000000"/>
              </a:solidFill>
            </a:endParaRPr>
          </a:p>
        </p:txBody>
      </p:sp>
      <p:pic>
        <p:nvPicPr>
          <p:cNvPr id="2" name="Google Shape;112;p16">
            <a:extLst>
              <a:ext uri="{FF2B5EF4-FFF2-40B4-BE49-F238E27FC236}">
                <a16:creationId xmlns:a16="http://schemas.microsoft.com/office/drawing/2014/main" id="{FF6E2F0F-151B-FB87-5494-F41B980F9BB1}"/>
              </a:ext>
            </a:extLst>
          </p:cNvPr>
          <p:cNvPicPr preferRelativeResize="0"/>
          <p:nvPr/>
        </p:nvPicPr>
        <p:blipFill rotWithShape="1">
          <a:blip r:embed="rId3">
            <a:alphaModFix/>
          </a:blip>
          <a:srcRect/>
          <a:stretch/>
        </p:blipFill>
        <p:spPr>
          <a:xfrm>
            <a:off x="8268913" y="94417"/>
            <a:ext cx="666750" cy="542925"/>
          </a:xfrm>
          <a:prstGeom prst="rect">
            <a:avLst/>
          </a:prstGeom>
          <a:noFill/>
          <a:ln>
            <a:noFill/>
          </a:ln>
        </p:spPr>
      </p:pic>
      <p:pic>
        <p:nvPicPr>
          <p:cNvPr id="2050" name="Picture 2">
            <a:extLst>
              <a:ext uri="{FF2B5EF4-FFF2-40B4-BE49-F238E27FC236}">
                <a16:creationId xmlns:a16="http://schemas.microsoft.com/office/drawing/2014/main" id="{D5F1323E-A294-4DE6-E826-5B82B216B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339" y="127000"/>
            <a:ext cx="1621118" cy="1837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66AF23-F5F1-8BB4-4888-1159C7740BC3}"/>
              </a:ext>
            </a:extLst>
          </p:cNvPr>
          <p:cNvSpPr txBox="1"/>
          <p:nvPr/>
        </p:nvSpPr>
        <p:spPr>
          <a:xfrm>
            <a:off x="5901266" y="2091266"/>
            <a:ext cx="2980303" cy="307777"/>
          </a:xfrm>
          <a:prstGeom prst="rect">
            <a:avLst/>
          </a:prstGeom>
          <a:noFill/>
        </p:spPr>
        <p:txBody>
          <a:bodyPr wrap="none" rtlCol="0">
            <a:spAutoFit/>
          </a:bodyPr>
          <a:lstStyle/>
          <a:p>
            <a:r>
              <a:rPr lang="en-US" dirty="0"/>
              <a:t>Electrolytic membrane dehumidifier</a:t>
            </a:r>
          </a:p>
        </p:txBody>
      </p:sp>
      <p:pic>
        <p:nvPicPr>
          <p:cNvPr id="5" name="Picture 4">
            <a:extLst>
              <a:ext uri="{FF2B5EF4-FFF2-40B4-BE49-F238E27FC236}">
                <a16:creationId xmlns:a16="http://schemas.microsoft.com/office/drawing/2014/main" id="{46B0EF35-ADB5-7E2B-4732-2CAB1A2DD330}"/>
              </a:ext>
            </a:extLst>
          </p:cNvPr>
          <p:cNvPicPr>
            <a:picLocks noChangeAspect="1"/>
          </p:cNvPicPr>
          <p:nvPr/>
        </p:nvPicPr>
        <p:blipFill>
          <a:blip r:embed="rId5"/>
          <a:stretch>
            <a:fillRect/>
          </a:stretch>
        </p:blipFill>
        <p:spPr>
          <a:xfrm>
            <a:off x="6032888" y="2658533"/>
            <a:ext cx="2749162" cy="1554611"/>
          </a:xfrm>
          <a:prstGeom prst="rect">
            <a:avLst/>
          </a:prstGeom>
        </p:spPr>
      </p:pic>
      <p:sp>
        <p:nvSpPr>
          <p:cNvPr id="6" name="TextBox 5">
            <a:extLst>
              <a:ext uri="{FF2B5EF4-FFF2-40B4-BE49-F238E27FC236}">
                <a16:creationId xmlns:a16="http://schemas.microsoft.com/office/drawing/2014/main" id="{40286CF8-251D-BFF1-80CB-4C7BEDD14BA2}"/>
              </a:ext>
            </a:extLst>
          </p:cNvPr>
          <p:cNvSpPr txBox="1"/>
          <p:nvPr/>
        </p:nvSpPr>
        <p:spPr>
          <a:xfrm>
            <a:off x="6366933" y="4284134"/>
            <a:ext cx="3064934" cy="523220"/>
          </a:xfrm>
          <a:prstGeom prst="rect">
            <a:avLst/>
          </a:prstGeom>
          <a:noFill/>
        </p:spPr>
        <p:txBody>
          <a:bodyPr wrap="square" rtlCol="0">
            <a:spAutoFit/>
          </a:bodyPr>
          <a:lstStyle/>
          <a:p>
            <a:r>
              <a:rPr lang="en-US" dirty="0" err="1"/>
              <a:t>SciGlob</a:t>
            </a:r>
            <a:r>
              <a:rPr lang="en-US" dirty="0"/>
              <a:t> NASA SBIR Ph-II Spectrometer prototype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p:nvPr/>
        </p:nvSpPr>
        <p:spPr>
          <a:xfrm>
            <a:off x="6785517" y="6381328"/>
            <a:ext cx="2133600" cy="365100"/>
          </a:xfrm>
          <a:prstGeom prst="rect">
            <a:avLst/>
          </a:prstGeom>
          <a:noFill/>
          <a:ln>
            <a:noFill/>
          </a:ln>
        </p:spPr>
        <p:txBody>
          <a:bodyPr spcFirstLastPara="1" wrap="square" lIns="91500" tIns="45750" rIns="91500" bIns="4575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sp>
        <p:nvSpPr>
          <p:cNvPr id="197" name="Google Shape;197;p24"/>
          <p:cNvSpPr txBox="1"/>
          <p:nvPr/>
        </p:nvSpPr>
        <p:spPr>
          <a:xfrm>
            <a:off x="6785517" y="6381328"/>
            <a:ext cx="2133600" cy="365100"/>
          </a:xfrm>
          <a:prstGeom prst="rect">
            <a:avLst/>
          </a:prstGeom>
          <a:noFill/>
          <a:ln>
            <a:noFill/>
          </a:ln>
        </p:spPr>
        <p:txBody>
          <a:bodyPr spcFirstLastPara="1" wrap="square" lIns="91500" tIns="45750" rIns="91500" bIns="4575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sp>
        <p:nvSpPr>
          <p:cNvPr id="198" name="Google Shape;198;p24"/>
          <p:cNvSpPr txBox="1"/>
          <p:nvPr/>
        </p:nvSpPr>
        <p:spPr>
          <a:xfrm>
            <a:off x="6937917" y="6533728"/>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sp>
        <p:nvSpPr>
          <p:cNvPr id="199" name="Google Shape;199;p24"/>
          <p:cNvSpPr txBox="1"/>
          <p:nvPr/>
        </p:nvSpPr>
        <p:spPr>
          <a:xfrm>
            <a:off x="150425" y="26600"/>
            <a:ext cx="8725218"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Oswald"/>
                <a:ea typeface="Oswald"/>
                <a:cs typeface="Oswald"/>
                <a:sym typeface="Oswald"/>
              </a:rPr>
              <a:t>PGN Real Time Data:  </a:t>
            </a:r>
            <a:r>
              <a:rPr lang="en" sz="3000" dirty="0" err="1">
                <a:latin typeface="Oswald"/>
                <a:ea typeface="Oswald"/>
                <a:cs typeface="Oswald"/>
                <a:sym typeface="Oswald"/>
              </a:rPr>
              <a:t>BlickV</a:t>
            </a:r>
            <a:r>
              <a:rPr lang="en" sz="3000" b="1" dirty="0">
                <a:solidFill>
                  <a:srgbClr val="4A86E8"/>
                </a:solidFill>
                <a:latin typeface="Roboto Condensed"/>
                <a:ea typeface="Roboto Condensed"/>
                <a:cs typeface="Roboto Condensed"/>
                <a:sym typeface="Roboto Condensed"/>
              </a:rPr>
              <a:t> </a:t>
            </a:r>
            <a:r>
              <a:rPr lang="en" sz="1600" u="sng" dirty="0">
                <a:solidFill>
                  <a:schemeClr val="hlink"/>
                </a:solidFill>
                <a:hlinkClick r:id="rId3"/>
              </a:rPr>
              <a:t>http://blickv.pandonia-global-network.org/</a:t>
            </a:r>
            <a:endParaRPr sz="1600" b="1" dirty="0">
              <a:solidFill>
                <a:srgbClr val="4A86E8"/>
              </a:solidFill>
              <a:latin typeface="Roboto Condensed"/>
              <a:ea typeface="Roboto Condensed"/>
              <a:cs typeface="Roboto Condensed"/>
              <a:sym typeface="Roboto Condensed"/>
            </a:endParaRPr>
          </a:p>
        </p:txBody>
      </p:sp>
      <p:pic>
        <p:nvPicPr>
          <p:cNvPr id="3" name="Picture 2">
            <a:extLst>
              <a:ext uri="{FF2B5EF4-FFF2-40B4-BE49-F238E27FC236}">
                <a16:creationId xmlns:a16="http://schemas.microsoft.com/office/drawing/2014/main" id="{FE564A54-9FFF-68BC-4581-FF1A3750E7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8417" y="914426"/>
            <a:ext cx="7772400" cy="3544001"/>
          </a:xfrm>
          <a:prstGeom prst="rect">
            <a:avLst/>
          </a:prstGeom>
        </p:spPr>
      </p:pic>
      <p:sp>
        <p:nvSpPr>
          <p:cNvPr id="200" name="Google Shape;200;p24"/>
          <p:cNvSpPr/>
          <p:nvPr/>
        </p:nvSpPr>
        <p:spPr>
          <a:xfrm>
            <a:off x="125" y="6715125"/>
            <a:ext cx="9144000" cy="143100"/>
          </a:xfrm>
          <a:prstGeom prst="rect">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txBox="1"/>
          <p:nvPr/>
        </p:nvSpPr>
        <p:spPr>
          <a:xfrm>
            <a:off x="3238500" y="3276600"/>
            <a:ext cx="5803174" cy="1800225"/>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tx2">
                    <a:lumMod val="50000"/>
                  </a:schemeClr>
                </a:solidFill>
                <a:latin typeface="+mn-lt"/>
                <a:ea typeface="Oswald"/>
                <a:cs typeface="Oswald"/>
                <a:sym typeface="Oswald"/>
              </a:rPr>
              <a:t>All products are available for download on </a:t>
            </a:r>
            <a:r>
              <a:rPr lang="en" sz="1600" dirty="0" err="1">
                <a:solidFill>
                  <a:schemeClr val="tx2">
                    <a:lumMod val="50000"/>
                  </a:schemeClr>
                </a:solidFill>
                <a:latin typeface="+mn-lt"/>
                <a:ea typeface="Oswald"/>
                <a:cs typeface="Oswald"/>
                <a:sym typeface="Oswald"/>
              </a:rPr>
              <a:t>BlickV</a:t>
            </a:r>
            <a:r>
              <a:rPr lang="en" sz="1600" dirty="0">
                <a:solidFill>
                  <a:schemeClr val="tx2">
                    <a:lumMod val="50000"/>
                  </a:schemeClr>
                </a:solidFill>
                <a:latin typeface="+mn-lt"/>
                <a:ea typeface="Oswald"/>
                <a:cs typeface="Oswald"/>
                <a:sym typeface="Oswald"/>
              </a:rPr>
              <a:t>.  </a:t>
            </a:r>
          </a:p>
          <a:p>
            <a:pPr marL="0" lvl="0" indent="0" algn="l" rtl="0">
              <a:spcBef>
                <a:spcPts val="0"/>
              </a:spcBef>
              <a:spcAft>
                <a:spcPts val="0"/>
              </a:spcAft>
              <a:buNone/>
            </a:pPr>
            <a:endParaRPr lang="en" sz="1600" dirty="0">
              <a:solidFill>
                <a:schemeClr val="tx2">
                  <a:lumMod val="50000"/>
                </a:schemeClr>
              </a:solidFill>
              <a:latin typeface="+mn-lt"/>
              <a:ea typeface="Oswald"/>
              <a:cs typeface="Oswald"/>
              <a:sym typeface="Oswald"/>
            </a:endParaRPr>
          </a:p>
          <a:p>
            <a:pPr marL="0" lvl="0" indent="0" algn="l" rtl="0">
              <a:spcBef>
                <a:spcPts val="0"/>
              </a:spcBef>
              <a:spcAft>
                <a:spcPts val="0"/>
              </a:spcAft>
              <a:buNone/>
            </a:pPr>
            <a:r>
              <a:rPr lang="en-US" sz="1600" dirty="0">
                <a:solidFill>
                  <a:schemeClr val="tx2">
                    <a:lumMod val="50000"/>
                  </a:schemeClr>
                </a:solidFill>
                <a:latin typeface="+mn-lt"/>
                <a:ea typeface="Oswald"/>
                <a:cs typeface="Oswald"/>
                <a:sym typeface="Oswald"/>
              </a:rPr>
              <a:t>Quality assured total column NO</a:t>
            </a:r>
            <a:r>
              <a:rPr lang="en-US" sz="1600" baseline="-25000" dirty="0">
                <a:solidFill>
                  <a:schemeClr val="tx2">
                    <a:lumMod val="50000"/>
                  </a:schemeClr>
                </a:solidFill>
                <a:latin typeface="+mn-lt"/>
                <a:ea typeface="Oswald"/>
                <a:cs typeface="Oswald"/>
                <a:sym typeface="Oswald"/>
              </a:rPr>
              <a:t>2</a:t>
            </a:r>
            <a:r>
              <a:rPr lang="en-US" sz="1600" dirty="0">
                <a:solidFill>
                  <a:schemeClr val="tx2">
                    <a:lumMod val="50000"/>
                  </a:schemeClr>
                </a:solidFill>
                <a:latin typeface="+mn-lt"/>
                <a:ea typeface="Oswald"/>
                <a:cs typeface="Oswald"/>
                <a:sym typeface="Oswald"/>
              </a:rPr>
              <a:t> and O</a:t>
            </a:r>
            <a:r>
              <a:rPr lang="en-US" sz="1600" baseline="-25000" dirty="0">
                <a:solidFill>
                  <a:schemeClr val="tx2">
                    <a:lumMod val="50000"/>
                  </a:schemeClr>
                </a:solidFill>
                <a:latin typeface="+mn-lt"/>
                <a:ea typeface="Oswald"/>
                <a:cs typeface="Oswald"/>
                <a:sym typeface="Oswald"/>
              </a:rPr>
              <a:t>3</a:t>
            </a:r>
            <a:r>
              <a:rPr lang="en-US" sz="1600" dirty="0">
                <a:solidFill>
                  <a:schemeClr val="tx2">
                    <a:lumMod val="50000"/>
                  </a:schemeClr>
                </a:solidFill>
                <a:latin typeface="+mn-lt"/>
                <a:ea typeface="Oswald"/>
                <a:cs typeface="Oswald"/>
                <a:sym typeface="Oswald"/>
              </a:rPr>
              <a:t> are archived at the EVDC. </a:t>
            </a:r>
            <a:endParaRPr lang="en" sz="1600" dirty="0">
              <a:solidFill>
                <a:schemeClr val="tx2">
                  <a:lumMod val="50000"/>
                </a:schemeClr>
              </a:solidFill>
              <a:latin typeface="+mn-lt"/>
              <a:ea typeface="Oswald"/>
              <a:cs typeface="Oswald"/>
              <a:sym typeface="Oswald"/>
            </a:endParaRPr>
          </a:p>
          <a:p>
            <a:endParaRPr lang="en-US" sz="1600" dirty="0">
              <a:solidFill>
                <a:schemeClr val="tx2">
                  <a:lumMod val="50000"/>
                </a:schemeClr>
              </a:solidFill>
              <a:latin typeface="+mn-lt"/>
            </a:endParaRPr>
          </a:p>
          <a:p>
            <a:r>
              <a:rPr lang="en-US" sz="1600" dirty="0">
                <a:solidFill>
                  <a:schemeClr val="tx2">
                    <a:lumMod val="50000"/>
                  </a:schemeClr>
                </a:solidFill>
                <a:latin typeface="+mn-lt"/>
              </a:rPr>
              <a:t>“Out of the Box” MAX-DOAS products provided without a field calibration.</a:t>
            </a:r>
          </a:p>
          <a:p>
            <a:pPr marL="0" lvl="0" indent="0" algn="l" rtl="0">
              <a:spcBef>
                <a:spcPts val="0"/>
              </a:spcBef>
              <a:spcAft>
                <a:spcPts val="0"/>
              </a:spcAft>
              <a:buNone/>
            </a:pPr>
            <a:endParaRPr sz="1500" dirty="0">
              <a:solidFill>
                <a:srgbClr val="0000FF"/>
              </a:solidFill>
              <a:latin typeface="Oswald"/>
              <a:ea typeface="Oswald"/>
              <a:cs typeface="Oswald"/>
              <a:sym typeface="Oswald"/>
            </a:endParaRPr>
          </a:p>
        </p:txBody>
      </p:sp>
      <p:sp>
        <p:nvSpPr>
          <p:cNvPr id="4" name="TextBox 3">
            <a:extLst>
              <a:ext uri="{FF2B5EF4-FFF2-40B4-BE49-F238E27FC236}">
                <a16:creationId xmlns:a16="http://schemas.microsoft.com/office/drawing/2014/main" id="{F594E60D-F0FD-B47D-AAD4-DA575D0CEAE6}"/>
              </a:ext>
            </a:extLst>
          </p:cNvPr>
          <p:cNvSpPr txBox="1"/>
          <p:nvPr/>
        </p:nvSpPr>
        <p:spPr>
          <a:xfrm>
            <a:off x="113123" y="1300899"/>
            <a:ext cx="1478290" cy="307777"/>
          </a:xfrm>
          <a:prstGeom prst="rect">
            <a:avLst/>
          </a:prstGeom>
          <a:noFill/>
        </p:spPr>
        <p:txBody>
          <a:bodyPr wrap="none" rtlCol="0">
            <a:spAutoFit/>
          </a:bodyPr>
          <a:lstStyle/>
          <a:p>
            <a:r>
              <a:rPr lang="en-US" dirty="0"/>
              <a:t>Stan State - 248</a:t>
            </a:r>
          </a:p>
        </p:txBody>
      </p:sp>
    </p:spTree>
    <p:extLst>
      <p:ext uri="{BB962C8B-B14F-4D97-AF65-F5344CB8AC3E}">
        <p14:creationId xmlns:p14="http://schemas.microsoft.com/office/powerpoint/2010/main" val="233390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0AF3-B9B9-1E13-C6C0-90B96175733D}"/>
              </a:ext>
            </a:extLst>
          </p:cNvPr>
          <p:cNvSpPr>
            <a:spLocks noGrp="1"/>
          </p:cNvSpPr>
          <p:nvPr>
            <p:ph type="title"/>
          </p:nvPr>
        </p:nvSpPr>
        <p:spPr/>
        <p:txBody>
          <a:bodyPr/>
          <a:lstStyle/>
          <a:p>
            <a:r>
              <a:rPr lang="en-US" dirty="0"/>
              <a:t>Data quality</a:t>
            </a:r>
          </a:p>
        </p:txBody>
      </p:sp>
      <p:sp>
        <p:nvSpPr>
          <p:cNvPr id="3" name="Text Placeholder 2">
            <a:extLst>
              <a:ext uri="{FF2B5EF4-FFF2-40B4-BE49-F238E27FC236}">
                <a16:creationId xmlns:a16="http://schemas.microsoft.com/office/drawing/2014/main" id="{DA99F9A8-BAA3-A8E6-600D-E3E2E733A81E}"/>
              </a:ext>
            </a:extLst>
          </p:cNvPr>
          <p:cNvSpPr>
            <a:spLocks noGrp="1"/>
          </p:cNvSpPr>
          <p:nvPr>
            <p:ph type="body" idx="1"/>
          </p:nvPr>
        </p:nvSpPr>
        <p:spPr/>
        <p:txBody>
          <a:bodyPr/>
          <a:lstStyle/>
          <a:p>
            <a:r>
              <a:rPr lang="en-US" dirty="0"/>
              <a:t>Direct sun NO</a:t>
            </a:r>
            <a:r>
              <a:rPr lang="en-US" baseline="-25000" dirty="0"/>
              <a:t>2</a:t>
            </a:r>
            <a:r>
              <a:rPr lang="en-US" dirty="0"/>
              <a:t> and O</a:t>
            </a:r>
            <a:r>
              <a:rPr lang="en-US" baseline="-25000" dirty="0"/>
              <a:t>3</a:t>
            </a:r>
            <a:r>
              <a:rPr lang="en-US" dirty="0"/>
              <a:t> are “validation quality”.  These products have been validated with airborne (DISCOVER-AQ), balloon (O</a:t>
            </a:r>
            <a:r>
              <a:rPr lang="en-US" baseline="-25000" dirty="0"/>
              <a:t>3</a:t>
            </a:r>
            <a:r>
              <a:rPr lang="en-US" dirty="0"/>
              <a:t> sonde), and ground remote (Brewers). High quality data is on the EVDC. </a:t>
            </a:r>
          </a:p>
          <a:p>
            <a:r>
              <a:rPr lang="en-US" dirty="0"/>
              <a:t>Profiles (MAX-DOAS) of NO</a:t>
            </a:r>
            <a:r>
              <a:rPr lang="en-US" baseline="-25000" dirty="0"/>
              <a:t>2</a:t>
            </a:r>
            <a:r>
              <a:rPr lang="en-US" dirty="0"/>
              <a:t> and HCHO and direct sun HCHO are not fully understood.</a:t>
            </a:r>
          </a:p>
        </p:txBody>
      </p:sp>
      <p:pic>
        <p:nvPicPr>
          <p:cNvPr id="4" name="Google Shape;281;p32">
            <a:extLst>
              <a:ext uri="{FF2B5EF4-FFF2-40B4-BE49-F238E27FC236}">
                <a16:creationId xmlns:a16="http://schemas.microsoft.com/office/drawing/2014/main" id="{483704C0-2AFC-2E55-A469-7694607DF5E4}"/>
              </a:ext>
            </a:extLst>
          </p:cNvPr>
          <p:cNvPicPr preferRelativeResize="0"/>
          <p:nvPr/>
        </p:nvPicPr>
        <p:blipFill rotWithShape="1">
          <a:blip r:embed="rId2">
            <a:alphaModFix/>
          </a:blip>
          <a:srcRect l="55334"/>
          <a:stretch/>
        </p:blipFill>
        <p:spPr>
          <a:xfrm>
            <a:off x="5629275" y="2228847"/>
            <a:ext cx="3186620" cy="2914653"/>
          </a:xfrm>
          <a:prstGeom prst="rect">
            <a:avLst/>
          </a:prstGeom>
          <a:noFill/>
          <a:ln>
            <a:noFill/>
          </a:ln>
        </p:spPr>
      </p:pic>
      <p:pic>
        <p:nvPicPr>
          <p:cNvPr id="5" name="Google Shape;235;p27">
            <a:extLst>
              <a:ext uri="{FF2B5EF4-FFF2-40B4-BE49-F238E27FC236}">
                <a16:creationId xmlns:a16="http://schemas.microsoft.com/office/drawing/2014/main" id="{D71B08D7-047D-4293-426C-5F96196285A7}"/>
              </a:ext>
            </a:extLst>
          </p:cNvPr>
          <p:cNvPicPr preferRelativeResize="0"/>
          <p:nvPr/>
        </p:nvPicPr>
        <p:blipFill rotWithShape="1">
          <a:blip r:embed="rId3">
            <a:alphaModFix/>
          </a:blip>
          <a:srcRect l="89957"/>
          <a:stretch/>
        </p:blipFill>
        <p:spPr>
          <a:xfrm>
            <a:off x="3693610" y="2324100"/>
            <a:ext cx="605430" cy="2819400"/>
          </a:xfrm>
          <a:prstGeom prst="rect">
            <a:avLst/>
          </a:prstGeom>
          <a:noFill/>
          <a:ln>
            <a:noFill/>
          </a:ln>
        </p:spPr>
      </p:pic>
      <p:pic>
        <p:nvPicPr>
          <p:cNvPr id="6" name="Google Shape;235;p27">
            <a:extLst>
              <a:ext uri="{FF2B5EF4-FFF2-40B4-BE49-F238E27FC236}">
                <a16:creationId xmlns:a16="http://schemas.microsoft.com/office/drawing/2014/main" id="{EDF191C7-A74F-6452-9834-5A2ABC176A9A}"/>
              </a:ext>
            </a:extLst>
          </p:cNvPr>
          <p:cNvPicPr preferRelativeResize="0"/>
          <p:nvPr/>
        </p:nvPicPr>
        <p:blipFill rotWithShape="1">
          <a:blip r:embed="rId3">
            <a:alphaModFix/>
          </a:blip>
          <a:srcRect r="67654"/>
          <a:stretch/>
        </p:blipFill>
        <p:spPr>
          <a:xfrm>
            <a:off x="1234826" y="2343150"/>
            <a:ext cx="2013199" cy="2800350"/>
          </a:xfrm>
          <a:prstGeom prst="rect">
            <a:avLst/>
          </a:prstGeom>
          <a:noFill/>
          <a:ln>
            <a:noFill/>
          </a:ln>
        </p:spPr>
      </p:pic>
      <p:sp>
        <p:nvSpPr>
          <p:cNvPr id="7" name="TextBox 6">
            <a:extLst>
              <a:ext uri="{FF2B5EF4-FFF2-40B4-BE49-F238E27FC236}">
                <a16:creationId xmlns:a16="http://schemas.microsoft.com/office/drawing/2014/main" id="{65D37C62-7C2E-52B4-ED5F-62C4EE8CBC46}"/>
              </a:ext>
            </a:extLst>
          </p:cNvPr>
          <p:cNvSpPr txBox="1"/>
          <p:nvPr/>
        </p:nvSpPr>
        <p:spPr>
          <a:xfrm>
            <a:off x="2438400" y="3105150"/>
            <a:ext cx="567784" cy="338554"/>
          </a:xfrm>
          <a:prstGeom prst="rect">
            <a:avLst/>
          </a:prstGeom>
          <a:noFill/>
        </p:spPr>
        <p:txBody>
          <a:bodyPr wrap="none" rtlCol="0">
            <a:spAutoFit/>
          </a:bodyPr>
          <a:lstStyle/>
          <a:p>
            <a:r>
              <a:rPr lang="en-US" sz="1600" dirty="0"/>
              <a:t>NO</a:t>
            </a:r>
            <a:r>
              <a:rPr lang="en-US" sz="1600" baseline="-25000" dirty="0"/>
              <a:t>2</a:t>
            </a:r>
          </a:p>
        </p:txBody>
      </p:sp>
      <p:sp>
        <p:nvSpPr>
          <p:cNvPr id="8" name="TextBox 7">
            <a:extLst>
              <a:ext uri="{FF2B5EF4-FFF2-40B4-BE49-F238E27FC236}">
                <a16:creationId xmlns:a16="http://schemas.microsoft.com/office/drawing/2014/main" id="{197F2C0B-5F9D-188C-95AE-6EA58457B07D}"/>
              </a:ext>
            </a:extLst>
          </p:cNvPr>
          <p:cNvSpPr txBox="1"/>
          <p:nvPr/>
        </p:nvSpPr>
        <p:spPr>
          <a:xfrm>
            <a:off x="6953250" y="3019425"/>
            <a:ext cx="787395" cy="338554"/>
          </a:xfrm>
          <a:prstGeom prst="rect">
            <a:avLst/>
          </a:prstGeom>
          <a:noFill/>
        </p:spPr>
        <p:txBody>
          <a:bodyPr wrap="none" rtlCol="0">
            <a:spAutoFit/>
          </a:bodyPr>
          <a:lstStyle/>
          <a:p>
            <a:r>
              <a:rPr lang="en-US" sz="1600" dirty="0"/>
              <a:t>HCHO</a:t>
            </a:r>
          </a:p>
        </p:txBody>
      </p:sp>
    </p:spTree>
    <p:extLst>
      <p:ext uri="{BB962C8B-B14F-4D97-AF65-F5344CB8AC3E}">
        <p14:creationId xmlns:p14="http://schemas.microsoft.com/office/powerpoint/2010/main" val="2716939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dirty="0"/>
              <a:t>Validation of MAX-DOAS products: NO</a:t>
            </a:r>
            <a:r>
              <a:rPr lang="en" baseline="-25000" dirty="0"/>
              <a:t>2</a:t>
            </a:r>
            <a:endParaRPr sz="1700" baseline="-25000" dirty="0"/>
          </a:p>
        </p:txBody>
      </p:sp>
      <p:sp>
        <p:nvSpPr>
          <p:cNvPr id="10" name="TextBox 9">
            <a:extLst>
              <a:ext uri="{FF2B5EF4-FFF2-40B4-BE49-F238E27FC236}">
                <a16:creationId xmlns:a16="http://schemas.microsoft.com/office/drawing/2014/main" id="{9A8FB478-CEF9-ADAE-3376-9540331775CF}"/>
              </a:ext>
            </a:extLst>
          </p:cNvPr>
          <p:cNvSpPr txBox="1"/>
          <p:nvPr/>
        </p:nvSpPr>
        <p:spPr>
          <a:xfrm>
            <a:off x="390525" y="4610100"/>
            <a:ext cx="3235181" cy="307777"/>
          </a:xfrm>
          <a:prstGeom prst="rect">
            <a:avLst/>
          </a:prstGeom>
          <a:noFill/>
        </p:spPr>
        <p:txBody>
          <a:bodyPr wrap="none" rtlCol="0">
            <a:spAutoFit/>
          </a:bodyPr>
          <a:lstStyle/>
          <a:p>
            <a:r>
              <a:rPr lang="en-US" dirty="0"/>
              <a:t>Bryan Place NASA/</a:t>
            </a:r>
            <a:r>
              <a:rPr lang="en-US" dirty="0" err="1"/>
              <a:t>SciGlob</a:t>
            </a:r>
            <a:r>
              <a:rPr lang="en-US" dirty="0"/>
              <a:t>, Poster 56</a:t>
            </a:r>
          </a:p>
        </p:txBody>
      </p:sp>
      <p:pic>
        <p:nvPicPr>
          <p:cNvPr id="13" name="Picture 12">
            <a:extLst>
              <a:ext uri="{FF2B5EF4-FFF2-40B4-BE49-F238E27FC236}">
                <a16:creationId xmlns:a16="http://schemas.microsoft.com/office/drawing/2014/main" id="{C171AF43-0B84-31C9-5D49-58BF9B583F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256" b="19000"/>
          <a:stretch/>
        </p:blipFill>
        <p:spPr>
          <a:xfrm>
            <a:off x="5047756" y="1851332"/>
            <a:ext cx="4258169" cy="3292168"/>
          </a:xfrm>
          <a:prstGeom prst="rect">
            <a:avLst/>
          </a:prstGeom>
        </p:spPr>
      </p:pic>
      <p:pic>
        <p:nvPicPr>
          <p:cNvPr id="12" name="Picture 11">
            <a:extLst>
              <a:ext uri="{FF2B5EF4-FFF2-40B4-BE49-F238E27FC236}">
                <a16:creationId xmlns:a16="http://schemas.microsoft.com/office/drawing/2014/main" id="{77C4BBEC-44E3-D512-EF59-8FF817ACEB16}"/>
              </a:ext>
            </a:extLst>
          </p:cNvPr>
          <p:cNvPicPr>
            <a:picLocks noChangeAspect="1"/>
          </p:cNvPicPr>
          <p:nvPr/>
        </p:nvPicPr>
        <p:blipFill>
          <a:blip r:embed="rId4"/>
          <a:stretch>
            <a:fillRect/>
          </a:stretch>
        </p:blipFill>
        <p:spPr>
          <a:xfrm>
            <a:off x="7791450" y="-1"/>
            <a:ext cx="1352549" cy="2520361"/>
          </a:xfrm>
          <a:prstGeom prst="rect">
            <a:avLst/>
          </a:prstGeom>
        </p:spPr>
      </p:pic>
      <p:pic>
        <p:nvPicPr>
          <p:cNvPr id="3" name="Picture 2">
            <a:extLst>
              <a:ext uri="{FF2B5EF4-FFF2-40B4-BE49-F238E27FC236}">
                <a16:creationId xmlns:a16="http://schemas.microsoft.com/office/drawing/2014/main" id="{6DB10C86-B95C-9B94-9315-908D8B5C3ED0}"/>
              </a:ext>
            </a:extLst>
          </p:cNvPr>
          <p:cNvPicPr>
            <a:picLocks noChangeAspect="1"/>
          </p:cNvPicPr>
          <p:nvPr/>
        </p:nvPicPr>
        <p:blipFill>
          <a:blip r:embed="rId5"/>
          <a:stretch>
            <a:fillRect/>
          </a:stretch>
        </p:blipFill>
        <p:spPr>
          <a:xfrm>
            <a:off x="76199" y="1943100"/>
            <a:ext cx="5293887" cy="2533650"/>
          </a:xfrm>
          <a:prstGeom prst="rect">
            <a:avLst/>
          </a:prstGeom>
        </p:spPr>
      </p:pic>
      <p:sp>
        <p:nvSpPr>
          <p:cNvPr id="4" name="TextBox 3">
            <a:extLst>
              <a:ext uri="{FF2B5EF4-FFF2-40B4-BE49-F238E27FC236}">
                <a16:creationId xmlns:a16="http://schemas.microsoft.com/office/drawing/2014/main" id="{05C618D4-4DA5-48AD-4B12-CD5F2FB6234E}"/>
              </a:ext>
            </a:extLst>
          </p:cNvPr>
          <p:cNvSpPr txBox="1"/>
          <p:nvPr/>
        </p:nvSpPr>
        <p:spPr>
          <a:xfrm>
            <a:off x="133350" y="600075"/>
            <a:ext cx="7286625" cy="954107"/>
          </a:xfrm>
          <a:prstGeom prst="rect">
            <a:avLst/>
          </a:prstGeom>
          <a:noFill/>
        </p:spPr>
        <p:txBody>
          <a:bodyPr wrap="square" rtlCol="0">
            <a:spAutoFit/>
          </a:bodyPr>
          <a:lstStyle/>
          <a:p>
            <a:r>
              <a:rPr lang="en-US" dirty="0"/>
              <a:t>Airborne, balloon and ground-based </a:t>
            </a:r>
            <a:r>
              <a:rPr lang="en-US" i="1" dirty="0"/>
              <a:t>in situ </a:t>
            </a:r>
            <a:r>
              <a:rPr lang="en-US" dirty="0"/>
              <a:t>comparisons to MAX-DOAS NO</a:t>
            </a:r>
            <a:r>
              <a:rPr lang="en-US" baseline="-25000" dirty="0"/>
              <a:t>2</a:t>
            </a:r>
            <a:r>
              <a:rPr lang="en-US" dirty="0"/>
              <a:t>.</a:t>
            </a:r>
          </a:p>
          <a:p>
            <a:endParaRPr lang="en-US" dirty="0"/>
          </a:p>
          <a:p>
            <a:r>
              <a:rPr lang="en-US" dirty="0"/>
              <a:t>Measurements of NO</a:t>
            </a:r>
            <a:r>
              <a:rPr lang="en-US" baseline="-25000" dirty="0"/>
              <a:t>2</a:t>
            </a:r>
            <a:r>
              <a:rPr lang="en-US" dirty="0"/>
              <a:t> columns are robust but our understanding of the spatial distribution needs improvement.</a:t>
            </a:r>
          </a:p>
        </p:txBody>
      </p:sp>
      <p:pic>
        <p:nvPicPr>
          <p:cNvPr id="6" name="Picture 5">
            <a:extLst>
              <a:ext uri="{FF2B5EF4-FFF2-40B4-BE49-F238E27FC236}">
                <a16:creationId xmlns:a16="http://schemas.microsoft.com/office/drawing/2014/main" id="{61D5F3B8-C67C-1687-6250-5E5857BC1627}"/>
              </a:ext>
            </a:extLst>
          </p:cNvPr>
          <p:cNvPicPr>
            <a:picLocks noChangeAspect="1"/>
          </p:cNvPicPr>
          <p:nvPr/>
        </p:nvPicPr>
        <p:blipFill>
          <a:blip r:embed="rId6"/>
          <a:stretch>
            <a:fillRect/>
          </a:stretch>
        </p:blipFill>
        <p:spPr>
          <a:xfrm>
            <a:off x="7077075" y="2686050"/>
            <a:ext cx="1536700" cy="493939"/>
          </a:xfrm>
          <a:prstGeom prst="rect">
            <a:avLst/>
          </a:prstGeom>
        </p:spPr>
      </p:pic>
    </p:spTree>
    <p:extLst>
      <p:ext uri="{BB962C8B-B14F-4D97-AF65-F5344CB8AC3E}">
        <p14:creationId xmlns:p14="http://schemas.microsoft.com/office/powerpoint/2010/main" val="3480430198"/>
      </p:ext>
    </p:extLst>
  </p:cSld>
  <p:clrMapOvr>
    <a:masterClrMapping/>
  </p:clrMapOvr>
</p:sld>
</file>

<file path=ppt/theme/theme1.xml><?xml version="1.0" encoding="utf-8"?>
<a:theme xmlns:a="http://schemas.openxmlformats.org/drawingml/2006/main" name="Simple Ligh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5228</TotalTime>
  <Words>834</Words>
  <Application>Microsoft Macintosh PowerPoint</Application>
  <PresentationFormat>On-screen Show (16:9)</PresentationFormat>
  <Paragraphs>105</Paragraphs>
  <Slides>14</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Open Sans</vt:lpstr>
      <vt:lpstr>Calibri</vt:lpstr>
      <vt:lpstr>Roboto Condensed</vt:lpstr>
      <vt:lpstr>Oswald</vt:lpstr>
      <vt:lpstr>Calibri Light</vt:lpstr>
      <vt:lpstr>Aptos</vt:lpstr>
      <vt:lpstr>Arial</vt:lpstr>
      <vt:lpstr>Simple Light</vt:lpstr>
      <vt:lpstr>1_Custom Design</vt:lpstr>
      <vt:lpstr>Custom Design</vt:lpstr>
      <vt:lpstr>Validation and support of space-based measurements with the Pandonia Global Network of ground-based spectrometers  Thomas Hanisco1, Nader Abuhassan1,2,3, Stefano Casadio4, Alexander Cede1,3,5, Limseok Chang6, Angelika Dehn4, Barry Lefer7, Elena Lind1,Apoorva Pandey1,2, Bryan Place1,3, Alberto Redondas8, James Szykman9, Martin Tiefengraber5, Luke Valin9, Michel van Roozendael10, and Jonas von Bismarck4  1NASA Goddard Space Flight Center, Greenbelt, Maryland, USA 2University of Maryland Baltimore County, Maryland, USA 3SciGlob, Columbia, MD, USA 4Earth Observation Ground Segment Department, ESA / ESRIN, Frascati, Italy 5LuftBlick, Innsbruck, Austria 6National Institute of Environmental Research, Incheon, Korea 7NASA Headquarters, Washington, DC, USA 8AEMET- Meteorological State Agency, Spain 9EPA Research Triangle Park, Charllotte, NC, USA 10BIRA-IASB, Brussels, Belgium </vt:lpstr>
      <vt:lpstr>Pandonia Global Network: Reference measurements of O3, NO2, and HCHO</vt:lpstr>
      <vt:lpstr>PowerPoint Presentation</vt:lpstr>
      <vt:lpstr>PowerPoint Presentation</vt:lpstr>
      <vt:lpstr>PowerPoint Presentation</vt:lpstr>
      <vt:lpstr>Instrumentation &amp; Technology</vt:lpstr>
      <vt:lpstr>PowerPoint Presentation</vt:lpstr>
      <vt:lpstr>Data quality</vt:lpstr>
      <vt:lpstr>Validation of MAX-DOAS products: NO2</vt:lpstr>
      <vt:lpstr>Validation of MAX-DOAS products: HCHO</vt:lpstr>
      <vt:lpstr>Expansion programs</vt:lpstr>
      <vt:lpstr>Increasing Participation in Minority Serving Institutions (IPMSI)</vt:lpstr>
      <vt:lpstr>SNWG rural and agricultural sites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Pandonia Global Network  Tom Hanisco, NASA GSFC </dc:title>
  <cp:lastModifiedBy>Hanisco, Thomas Frost. (GSFC-6140)</cp:lastModifiedBy>
  <cp:revision>26</cp:revision>
  <dcterms:modified xsi:type="dcterms:W3CDTF">2024-08-24T20:57:06Z</dcterms:modified>
</cp:coreProperties>
</file>