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sldIdLst>
    <p:sldId id="358" r:id="rId2"/>
    <p:sldId id="355" r:id="rId3"/>
    <p:sldId id="364" r:id="rId4"/>
    <p:sldId id="361" r:id="rId5"/>
    <p:sldId id="362" r:id="rId6"/>
    <p:sldId id="366" r:id="rId7"/>
    <p:sldId id="363" r:id="rId8"/>
    <p:sldId id="368" r:id="rId9"/>
    <p:sldId id="367" r:id="rId10"/>
    <p:sldId id="359" r:id="rId11"/>
    <p:sldId id="365" r:id="rId12"/>
    <p:sldId id="263" r:id="rId13"/>
    <p:sldId id="360" r:id="rId14"/>
    <p:sldId id="349" r:id="rId15"/>
    <p:sldId id="348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23"/>
    <p:restoredTop sz="71513"/>
  </p:normalViewPr>
  <p:slideViewPr>
    <p:cSldViewPr snapToGrid="0">
      <p:cViewPr varScale="1">
        <p:scale>
          <a:sx n="111" d="100"/>
          <a:sy n="111" d="100"/>
        </p:scale>
        <p:origin x="200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065FA-3C23-654E-A65D-00BD1C2013EA}" type="datetimeFigureOut">
              <a:rPr lang="en-US" smtClean="0"/>
              <a:t>8/20/24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39329-65C2-2542-B5DE-5298CA85F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44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</a:rPr>
              <a:t>According to an </a:t>
            </a:r>
            <a:r>
              <a:rPr lang="en-US" sz="1200" dirty="0" err="1">
                <a:solidFill>
                  <a:schemeClr val="bg1"/>
                </a:solidFill>
              </a:rPr>
              <a:t>EoS</a:t>
            </a:r>
            <a:r>
              <a:rPr lang="en-US" sz="1200" dirty="0">
                <a:solidFill>
                  <a:schemeClr val="bg1"/>
                </a:solidFill>
              </a:rPr>
              <a:t> article, </a:t>
            </a:r>
            <a:r>
              <a:rPr lang="en-US" sz="1200" dirty="0" err="1">
                <a:solidFill>
                  <a:schemeClr val="bg1"/>
                </a:solidFill>
              </a:rPr>
              <a:t>Popocatépetl</a:t>
            </a:r>
            <a:r>
              <a:rPr lang="en-US" sz="1200" dirty="0">
                <a:solidFill>
                  <a:schemeClr val="bg1"/>
                </a:solidFill>
              </a:rPr>
              <a:t> volcano in central Mexico has been a major environmental concern for local residents. </a:t>
            </a:r>
          </a:p>
          <a:p>
            <a:r>
              <a:rPr lang="en-US" sz="1200" dirty="0">
                <a:solidFill>
                  <a:schemeClr val="bg1"/>
                </a:solidFill>
              </a:rPr>
              <a:t>Hourly TEMPO SO2 retrievals will be valuable for monitoring volcanic activities, emissions, and hazards.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39329-65C2-2542-B5DE-5298CA85F4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40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Estimate retrieval noise based on standard deviation calculated over small areas.</a:t>
            </a:r>
          </a:p>
          <a:p>
            <a:r>
              <a:rPr lang="en-US" dirty="0"/>
              <a:t>Retrieval noise comparable between estimates based on synthetic data and real TEMPO retrievals on the right, if we ignore areas affected by saturation.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39329-65C2-2542-B5DE-5298CA85F4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8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Quantitative comparisons between TEMPO and our standard SNPP/OMPS retrievals for volcanic SO2. </a:t>
            </a:r>
          </a:p>
          <a:p>
            <a:r>
              <a:rPr lang="en-US" dirty="0"/>
              <a:t>Consistent results for SO2 loading, but TMEPO provides 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39329-65C2-2542-B5DE-5298CA85F4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1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Diurnal changes in SO2 calculated for the hotspots in NE India (black box on the map).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39329-65C2-2542-B5DE-5298CA85F4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57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shared some of the first TEMPO SO2 results at the ACX meeting in May, but also made some updates.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39329-65C2-2542-B5DE-5298CA85F4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55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Biggest question when we first started this work is whether TEMPO can provide a good quality SO2 product. We were able to answer this question soon.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NASA HQ provided some support for developing a prototype TEMPO SO2 algorithm using synthetic data.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were able to produce real TEMPO SO2 retrievals with minimal changes to the algorithm, within just a couple of weeks after getting access to real L1B data.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There is much more that can be done to improve TEMPO SO2 product, including the example given here on noise reduction.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approach combines PCA and neural networks, and can reduce noise especially at higher latitudes. At the same time, it retains the SO2 signals.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39329-65C2-2542-B5DE-5298CA85F4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99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comparisons of OMPS and TEMPO SO2 SCD retrievals for one TEMPO scan.</a:t>
            </a:r>
          </a:p>
          <a:p>
            <a:r>
              <a:rPr lang="en-US" dirty="0"/>
              <a:t>Spatial resolution quite different between the instruments.</a:t>
            </a:r>
          </a:p>
          <a:p>
            <a:r>
              <a:rPr lang="en-US" dirty="0"/>
              <a:t>Hotspots over the continental U.S. due to known saturation issue in L1 – previously noticed this in V2 data. Our results here are based on V3 L1B data.</a:t>
            </a:r>
          </a:p>
          <a:p>
            <a:r>
              <a:rPr lang="en-US" dirty="0"/>
              <a:t>But we can screen out these problematic pixels based on fitting residuals from SCD retrievals.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39329-65C2-2542-B5DE-5298CA85F4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64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compare retrieval noise between SNPP/OMPS, NOAA-20/OMPS, and TEMPO.</a:t>
            </a:r>
          </a:p>
          <a:p>
            <a:r>
              <a:rPr lang="en-US" dirty="0"/>
              <a:t>Our paper earlier this year shows that between SNPP and NOAA-20, the retrieval noise scales with the square root of spatial resolution – this is to be expected given the two OMPS instruments are similar.</a:t>
            </a:r>
          </a:p>
          <a:p>
            <a:r>
              <a:rPr lang="en-US" dirty="0"/>
              <a:t>For TEMPO, if we filter out pixels with potential saturation (lower right), the retrieval noise is greater than SNPP at its native resolution. </a:t>
            </a:r>
          </a:p>
          <a:p>
            <a:r>
              <a:rPr lang="en-US" dirty="0"/>
              <a:t>Since TEMPO has &gt; 200 times higher spatial resolution, this shows that TEMPO has superior performance in terms of SO2 retrieval noise.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39329-65C2-2542-B5DE-5298CA85F4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13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previous slide shows retrieval noise estimated using retrievals at native resolution of each instrument.</a:t>
            </a:r>
          </a:p>
          <a:p>
            <a:r>
              <a:rPr lang="en-US" dirty="0"/>
              <a:t>Here we try to make a fair comparison, by first binning NOAA-20 and TEMPO retrievals to the same resolution as SNPP, and then calculating the retrieval noise.</a:t>
            </a:r>
          </a:p>
          <a:p>
            <a:r>
              <a:rPr lang="en-US" dirty="0"/>
              <a:t>Results confirm similar retrieval noise between SNPP and N20/OMPS at the same resolution, and much smaller noise for TEMPO.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39329-65C2-2542-B5DE-5298CA85F4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94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SO2 retrievals are relatively noisy, and except for the largest sources, we typically average one year’s worth of data from LEO instruments to estimate SO2 emissions from point sources.</a:t>
            </a:r>
          </a:p>
          <a:p>
            <a:r>
              <a:rPr lang="en-US" dirty="0"/>
              <a:t>Here we show mean SO2 SCDs from ~1 month of TEMPO data.  </a:t>
            </a:r>
          </a:p>
          <a:p>
            <a:r>
              <a:rPr lang="en-US" dirty="0"/>
              <a:t>Note that we didn’t do any filtering based on cloud fraction, only based on SZA/VZA and fitting residuals.</a:t>
            </a:r>
          </a:p>
          <a:p>
            <a:endParaRPr lang="en-US" dirty="0"/>
          </a:p>
          <a:p>
            <a:r>
              <a:rPr lang="en-US" dirty="0"/>
              <a:t>There are some biases, for example, negative biases over mountainous areas and near the edges of TEMPO </a:t>
            </a:r>
            <a:r>
              <a:rPr lang="en-US" dirty="0" err="1"/>
              <a:t>FoR</a:t>
            </a:r>
            <a:r>
              <a:rPr lang="en-US" dirty="0"/>
              <a:t>. </a:t>
            </a:r>
          </a:p>
          <a:p>
            <a:r>
              <a:rPr lang="en-US" dirty="0"/>
              <a:t>But we can also see a number of sources including the </a:t>
            </a:r>
            <a:r>
              <a:rPr lang="en-US" sz="1200" dirty="0" err="1">
                <a:solidFill>
                  <a:schemeClr val="bg1"/>
                </a:solidFill>
              </a:rPr>
              <a:t>Popocatépetl</a:t>
            </a:r>
            <a:r>
              <a:rPr lang="en-US" sz="1200" dirty="0">
                <a:solidFill>
                  <a:schemeClr val="bg1"/>
                </a:solidFill>
              </a:rPr>
              <a:t> volcano, the offshore oil field over the Gulf of Mexico.</a:t>
            </a:r>
          </a:p>
          <a:p>
            <a:r>
              <a:rPr lang="en-US" sz="1200" dirty="0">
                <a:solidFill>
                  <a:schemeClr val="bg1"/>
                </a:solidFill>
              </a:rPr>
              <a:t>On the right, we show a zoomed in map for Cuba for the same period, but on a different color scale. Circles are SO2 point sources that have been quantified with LEO instruments. From the monthly mean SCDs, the enhanced SO2 can be seen over those 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39329-65C2-2542-B5DE-5298CA85F4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33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VCDs, we filter data based on cloud radiance fraction and geometry, as well as fitting residuals for SCD retrievals.</a:t>
            </a:r>
          </a:p>
          <a:p>
            <a:r>
              <a:rPr lang="en-US" dirty="0"/>
              <a:t>Map on the left shows similar spatial distribution as SCDs.</a:t>
            </a:r>
          </a:p>
          <a:p>
            <a:r>
              <a:rPr lang="en-US" dirty="0"/>
              <a:t>The zoomed in map over Cuba show enhanced SO2 signals over known point sources.</a:t>
            </a:r>
          </a:p>
          <a:p>
            <a:r>
              <a:rPr lang="en-US" dirty="0"/>
              <a:t>This is still preliminary and further improvements can be made to different aspects of AMF calculations. For example, better a priori profiles.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39329-65C2-2542-B5DE-5298CA85F4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55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GEO-based SO2 emissions are different from LEO and would take some more effort to develop and understand.</a:t>
            </a:r>
          </a:p>
          <a:p>
            <a:r>
              <a:rPr lang="en-US" dirty="0"/>
              <a:t>For sources in the U.S. and Canada, they are expected to be a challenge to quantify with just ~60 days of data. </a:t>
            </a:r>
          </a:p>
          <a:p>
            <a:r>
              <a:rPr lang="en-US" dirty="0"/>
              <a:t>Most importantly, need more TEMPO data for analysis,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39329-65C2-2542-B5DE-5298CA85F4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00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CBDBA-F7C5-E44F-81D7-D35890410971}" type="datetime1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6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D77D1-B03E-114B-869E-AA53AA6DA26B}" type="datetime1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7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410A6-FCB1-A448-B9F5-815F850308A7}" type="datetime1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3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58EC-8F47-A647-BEF9-D7067CEA501A}" type="datetime1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16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CA7E-49C7-8040-84A7-278D49969E13}" type="datetime1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84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4948-5DF4-CA41-AD26-242C705336CD}" type="datetime1">
              <a:rPr lang="en-US" smtClean="0"/>
              <a:t>8/20/24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70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F4D22-4EB4-154E-9556-53CFC1E5B47A}" type="datetime1">
              <a:rPr lang="en-US" smtClean="0"/>
              <a:t>8/20/24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0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DCE-65D0-9D42-8A0A-809CA6A95CEC}" type="datetime1">
              <a:rPr lang="en-US" smtClean="0"/>
              <a:t>8/20/24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5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D8655-212B-FC4A-82B9-3973448EEB1E}" type="datetime1">
              <a:rPr lang="en-US" smtClean="0"/>
              <a:t>8/20/24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34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C5A7-8F1C-0348-A02A-14FE0C3BE0A5}" type="datetime1">
              <a:rPr lang="en-US" smtClean="0"/>
              <a:t>8/20/24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2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6E64-6453-3248-BC8B-C625ADD9AC7E}" type="datetime1">
              <a:rPr lang="en-US" smtClean="0"/>
              <a:t>8/20/24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89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4AAE8-F315-3B4D-901F-4E348713940E}" type="datetime1">
              <a:rPr lang="en-US" smtClean="0"/>
              <a:t>8/20/24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2284E-05EB-5848-BCFF-0FB9A7087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5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gi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24910-6BD3-C66C-6949-63CACDFFD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526" y="142891"/>
            <a:ext cx="7682948" cy="81681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TEMPO Sulfur Dioxide Retrievals Using a PCA-based Algorithm : Preliminary Results and Potential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046D2-C9F7-F4C9-AF01-541EDC2BE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1939457"/>
            <a:ext cx="5336166" cy="23863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</a:rPr>
              <a:t>Can Li</a:t>
            </a:r>
            <a:r>
              <a:rPr lang="en-US" sz="1600" baseline="30000" dirty="0">
                <a:solidFill>
                  <a:schemeClr val="bg1"/>
                </a:solidFill>
              </a:rPr>
              <a:t>1</a:t>
            </a:r>
            <a:r>
              <a:rPr lang="en-US" sz="1600" dirty="0">
                <a:solidFill>
                  <a:schemeClr val="bg1"/>
                </a:solidFill>
              </a:rPr>
              <a:t>, Nickolay Krotkov</a:t>
            </a:r>
            <a:r>
              <a:rPr lang="en-US" sz="1600" baseline="30000" dirty="0">
                <a:solidFill>
                  <a:schemeClr val="bg1"/>
                </a:solidFill>
              </a:rPr>
              <a:t>1*</a:t>
            </a:r>
            <a:r>
              <a:rPr lang="en-US" sz="1600" dirty="0">
                <a:solidFill>
                  <a:schemeClr val="bg1"/>
                </a:solidFill>
              </a:rPr>
              <a:t>, Joanna Joiner</a:t>
            </a:r>
            <a:r>
              <a:rPr lang="en-US" sz="1600" baseline="30000" dirty="0">
                <a:solidFill>
                  <a:schemeClr val="bg1"/>
                </a:solidFill>
              </a:rPr>
              <a:t>1</a:t>
            </a:r>
            <a:r>
              <a:rPr lang="en-US" sz="1600" dirty="0">
                <a:solidFill>
                  <a:schemeClr val="bg1"/>
                </a:solidFill>
              </a:rPr>
              <a:t>, Simon Carn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</a:rPr>
              <a:t>Vitali Fioletov</a:t>
            </a:r>
            <a:r>
              <a:rPr lang="en-US" sz="1600" baseline="30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, Chris McLinden</a:t>
            </a:r>
            <a:r>
              <a:rPr lang="en-US" sz="1600" baseline="30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, Debora Griffin</a:t>
            </a:r>
            <a:r>
              <a:rPr lang="en-US" sz="1600" baseline="30000" dirty="0">
                <a:solidFill>
                  <a:schemeClr val="bg1"/>
                </a:solidFill>
              </a:rPr>
              <a:t>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aseline="30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aseline="30000" dirty="0">
                <a:solidFill>
                  <a:schemeClr val="bg1"/>
                </a:solidFill>
              </a:rPr>
              <a:t>1</a:t>
            </a:r>
            <a:r>
              <a:rPr lang="en-US" sz="1600" dirty="0">
                <a:solidFill>
                  <a:schemeClr val="bg1"/>
                </a:solidFill>
              </a:rPr>
              <a:t>NASA Goddard Space Flight Center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Michigan Technological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aseline="30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Environment and Climate Change Canada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</a:rPr>
              <a:t>2024 TEMPO/GEMS Joint Science Team Workshop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5" descr="nasa_logo.gif">
            <a:extLst>
              <a:ext uri="{FF2B5EF4-FFF2-40B4-BE49-F238E27FC236}">
                <a16:creationId xmlns:a16="http://schemas.microsoft.com/office/drawing/2014/main" id="{A4E3141D-6015-D926-4092-4FF5662F8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" y="1"/>
            <a:ext cx="606239" cy="490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DD7CD9-3695-568D-2584-00C812D0E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378" y="37663"/>
            <a:ext cx="515455" cy="4900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89BAE5-A3EE-3D1D-8A93-DEAEA8351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015" y="1424354"/>
            <a:ext cx="3315331" cy="32190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6FFF4B-77CF-9372-E703-203C53BFC394}"/>
              </a:ext>
            </a:extLst>
          </p:cNvPr>
          <p:cNvSpPr txBox="1"/>
          <p:nvPr/>
        </p:nvSpPr>
        <p:spPr>
          <a:xfrm>
            <a:off x="5573059" y="4656598"/>
            <a:ext cx="3486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Hourly TEMPO SO</a:t>
            </a:r>
            <a:r>
              <a:rPr lang="en-US" sz="1200" baseline="-25000" dirty="0">
                <a:solidFill>
                  <a:schemeClr val="bg1"/>
                </a:solidFill>
              </a:rPr>
              <a:t>2</a:t>
            </a:r>
            <a:r>
              <a:rPr lang="en-US" sz="1200" dirty="0">
                <a:solidFill>
                  <a:schemeClr val="bg1"/>
                </a:solidFill>
              </a:rPr>
              <a:t> over </a:t>
            </a:r>
            <a:r>
              <a:rPr lang="en-US" sz="1200" dirty="0" err="1">
                <a:solidFill>
                  <a:schemeClr val="bg1"/>
                </a:solidFill>
              </a:rPr>
              <a:t>Popocatépetl</a:t>
            </a:r>
            <a:r>
              <a:rPr lang="en-US" sz="1200" dirty="0">
                <a:solidFill>
                  <a:schemeClr val="bg1"/>
                </a:solidFill>
              </a:rPr>
              <a:t> volcano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FAFF61-5A9B-31B8-35A9-08DDB318C77A}"/>
              </a:ext>
            </a:extLst>
          </p:cNvPr>
          <p:cNvSpPr txBox="1"/>
          <p:nvPr/>
        </p:nvSpPr>
        <p:spPr>
          <a:xfrm>
            <a:off x="5794132" y="1766544"/>
            <a:ext cx="3121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Dobson Units: 1 DU = 2.69×10</a:t>
            </a:r>
            <a:r>
              <a:rPr lang="en-US" sz="1200" baseline="30000"/>
              <a:t>16</a:t>
            </a:r>
            <a:r>
              <a:rPr lang="en-US" sz="1200"/>
              <a:t> molecules/cm</a:t>
            </a:r>
            <a:r>
              <a:rPr lang="en-US" sz="1200" baseline="30000"/>
              <a:t>2</a:t>
            </a:r>
            <a:endParaRPr lang="en-US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9B276A-00D1-9615-17DF-16350914CB58}"/>
              </a:ext>
            </a:extLst>
          </p:cNvPr>
          <p:cNvSpPr txBox="1"/>
          <p:nvPr/>
        </p:nvSpPr>
        <p:spPr>
          <a:xfrm>
            <a:off x="18535" y="4790466"/>
            <a:ext cx="19892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</a:rPr>
              <a:t>*Presenting Author</a:t>
            </a:r>
          </a:p>
        </p:txBody>
      </p:sp>
    </p:spTree>
    <p:extLst>
      <p:ext uri="{BB962C8B-B14F-4D97-AF65-F5344CB8AC3E}">
        <p14:creationId xmlns:p14="http://schemas.microsoft.com/office/powerpoint/2010/main" val="2673113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A8320-95F1-2B49-98AB-C5C558A51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774" y="133165"/>
            <a:ext cx="7445339" cy="35691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Summary and Next Steps</a:t>
            </a:r>
          </a:p>
        </p:txBody>
      </p:sp>
      <p:pic>
        <p:nvPicPr>
          <p:cNvPr id="5" name="Picture 4" descr="nasa_logo.gif">
            <a:extLst>
              <a:ext uri="{FF2B5EF4-FFF2-40B4-BE49-F238E27FC236}">
                <a16:creationId xmlns:a16="http://schemas.microsoft.com/office/drawing/2014/main" id="{A22224E2-638A-5C29-9628-B540F80EC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" y="1"/>
            <a:ext cx="606239" cy="490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C2592-3DCF-9044-CFB5-400EEAAE5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378" y="37663"/>
            <a:ext cx="515455" cy="4900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95D15F1-9CF4-AC07-8E5F-3DEDD108A0FD}"/>
              </a:ext>
            </a:extLst>
          </p:cNvPr>
          <p:cNvSpPr/>
          <p:nvPr/>
        </p:nvSpPr>
        <p:spPr>
          <a:xfrm>
            <a:off x="497712" y="695868"/>
            <a:ext cx="8000246" cy="440120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Preliminary results suggest that </a:t>
            </a:r>
            <a:r>
              <a:rPr lang="en-US" sz="2000" u="sng" dirty="0">
                <a:solidFill>
                  <a:srgbClr val="FFFF00"/>
                </a:solidFill>
              </a:rPr>
              <a:t>a science quality SO</a:t>
            </a:r>
            <a:r>
              <a:rPr lang="en-US" sz="2000" u="sng" baseline="-25000" dirty="0">
                <a:solidFill>
                  <a:srgbClr val="FFFF00"/>
                </a:solidFill>
              </a:rPr>
              <a:t>2</a:t>
            </a:r>
            <a:r>
              <a:rPr lang="en-US" sz="2000" u="sng" dirty="0">
                <a:solidFill>
                  <a:srgbClr val="FFFF00"/>
                </a:solidFill>
              </a:rPr>
              <a:t> product</a:t>
            </a:r>
            <a:r>
              <a:rPr lang="en-US" sz="2000" dirty="0">
                <a:solidFill>
                  <a:schemeClr val="bg1"/>
                </a:solidFill>
              </a:rPr>
              <a:t> can be generated with TEMPO.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Some speeding up may be necessary, but </a:t>
            </a:r>
            <a:r>
              <a:rPr lang="en-US" sz="2000" u="sng" dirty="0">
                <a:solidFill>
                  <a:srgbClr val="FFFF00"/>
                </a:solidFill>
              </a:rPr>
              <a:t>NRT processing is feasible</a:t>
            </a:r>
            <a:r>
              <a:rPr lang="en-US" sz="2000" u="sng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(SCD takes ~1-1.5 hour for one hourly scan, VCD takes ~0.5 hour for each granule, on a single CPU).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Next steps for algorithm development (best effort basis):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Machine learning based SO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flagging – simplifies and accelerates the algorithm.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Refined AMF calculation for VCD retrievals.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Machine learning based noise reduction.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Next steps for applications: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Further investigation of top-down constraints on emission sources.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Monitoring of volcanic hazard and synergy with other sensors (e.g., ABI) for process studies.</a:t>
            </a:r>
          </a:p>
        </p:txBody>
      </p:sp>
    </p:spTree>
    <p:extLst>
      <p:ext uri="{BB962C8B-B14F-4D97-AF65-F5344CB8AC3E}">
        <p14:creationId xmlns:p14="http://schemas.microsoft.com/office/powerpoint/2010/main" val="686591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69C0-F7A1-9EF1-1613-F143AC427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Backup Slides on GEMS SO</a:t>
            </a:r>
            <a:r>
              <a:rPr lang="en-US" baseline="-25000">
                <a:solidFill>
                  <a:srgbClr val="FFFF00"/>
                </a:solidFill>
              </a:rPr>
              <a:t>2</a:t>
            </a:r>
            <a:r>
              <a:rPr lang="en-US">
                <a:solidFill>
                  <a:srgbClr val="FFFF00"/>
                </a:solidFill>
              </a:rPr>
              <a:t> Retrievals</a:t>
            </a:r>
          </a:p>
        </p:txBody>
      </p:sp>
    </p:spTree>
    <p:extLst>
      <p:ext uri="{BB962C8B-B14F-4D97-AF65-F5344CB8AC3E}">
        <p14:creationId xmlns:p14="http://schemas.microsoft.com/office/powerpoint/2010/main" val="1017174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D8CB99-0650-0249-879D-5F8104D2E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94" y="37580"/>
            <a:ext cx="7645329" cy="490073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SCD Retrieval Noise (Estimated from Gridded Standard Deviation): Comparison with Synthetic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C2518-59BB-EF4B-A85C-CF9DD7A646BF}"/>
              </a:ext>
            </a:extLst>
          </p:cNvPr>
          <p:cNvSpPr txBox="1"/>
          <p:nvPr/>
        </p:nvSpPr>
        <p:spPr>
          <a:xfrm>
            <a:off x="158496" y="4168149"/>
            <a:ext cx="8814815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1"/>
                </a:solidFill>
              </a:rPr>
              <a:t>Standard deviation calculated for blocks of 30 × 32 pixels.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1"/>
                </a:solidFill>
              </a:rPr>
              <a:t>For CONUS (outside of areas with hotspots), real SO</a:t>
            </a:r>
            <a:r>
              <a:rPr lang="en-US" sz="1350" baseline="-25000" dirty="0">
                <a:solidFill>
                  <a:schemeClr val="bg1"/>
                </a:solidFill>
              </a:rPr>
              <a:t>2</a:t>
            </a:r>
            <a:r>
              <a:rPr lang="en-US" sz="1350" dirty="0">
                <a:solidFill>
                  <a:schemeClr val="bg1"/>
                </a:solidFill>
              </a:rPr>
              <a:t> SCD retrievals show typical standard deviation of ~0.2-0.3 DU, similar to synthetic test.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bg1"/>
                </a:solidFill>
              </a:rPr>
              <a:t>Hotspots over the CONUS are due to false positives and again could be related to known saturation issues.  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D283419-5646-B245-B62F-268BE6184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9" t="18559" r="16965" b="5405"/>
          <a:stretch/>
        </p:blipFill>
        <p:spPr>
          <a:xfrm>
            <a:off x="1" y="909217"/>
            <a:ext cx="4112284" cy="31853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C9D3C5-3E39-3D56-9F83-A3EA2B146A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12" b="5762"/>
          <a:stretch/>
        </p:blipFill>
        <p:spPr>
          <a:xfrm>
            <a:off x="4104729" y="909217"/>
            <a:ext cx="5040464" cy="3185403"/>
          </a:xfrm>
          <a:prstGeom prst="rect">
            <a:avLst/>
          </a:prstGeom>
        </p:spPr>
      </p:pic>
      <p:pic>
        <p:nvPicPr>
          <p:cNvPr id="8" name="Picture 7" descr="nasa_logo.gif">
            <a:extLst>
              <a:ext uri="{FF2B5EF4-FFF2-40B4-BE49-F238E27FC236}">
                <a16:creationId xmlns:a16="http://schemas.microsoft.com/office/drawing/2014/main" id="{95EC140A-5562-A107-00E5-D3F16277A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" y="1"/>
            <a:ext cx="606239" cy="490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01C26-BE0C-8C2D-7503-F761108BD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378" y="37663"/>
            <a:ext cx="515455" cy="4900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D76819-A246-36D4-9BD7-49FF548320CA}"/>
              </a:ext>
            </a:extLst>
          </p:cNvPr>
          <p:cNvSpPr txBox="1"/>
          <p:nvPr/>
        </p:nvSpPr>
        <p:spPr>
          <a:xfrm>
            <a:off x="46076" y="547240"/>
            <a:ext cx="44268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chemeClr val="bg1"/>
                </a:solidFill>
              </a:rPr>
              <a:t>Retrievals using synthetic data, one scan (07/01/2013)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8A66A8-2E33-6D55-9E36-9C5E6E231C76}"/>
              </a:ext>
            </a:extLst>
          </p:cNvPr>
          <p:cNvSpPr txBox="1"/>
          <p:nvPr/>
        </p:nvSpPr>
        <p:spPr>
          <a:xfrm>
            <a:off x="4612076" y="536629"/>
            <a:ext cx="4112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Real TEMPO Retrievals, one scan (05/15/2024)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77CE090-68E6-9BE6-55C6-CBACCEDE6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99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B9BF59-2781-A318-E0D9-7B4574143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593" y="213074"/>
            <a:ext cx="7102187" cy="219075"/>
          </a:xfrm>
        </p:spPr>
        <p:txBody>
          <a:bodyPr>
            <a:noAutofit/>
          </a:bodyPr>
          <a:lstStyle/>
          <a:p>
            <a:r>
              <a:rPr lang="en-US" sz="2100" b="1">
                <a:solidFill>
                  <a:srgbClr val="FFFF00"/>
                </a:solidFill>
              </a:rPr>
              <a:t>Comparisons of Volcanic SO</a:t>
            </a:r>
            <a:r>
              <a:rPr lang="en-US" sz="2100" b="1" baseline="-25000">
                <a:solidFill>
                  <a:srgbClr val="FFFF00"/>
                </a:solidFill>
              </a:rPr>
              <a:t>2</a:t>
            </a:r>
            <a:r>
              <a:rPr lang="en-US" sz="2100" b="1">
                <a:solidFill>
                  <a:srgbClr val="FFFF00"/>
                </a:solidFill>
              </a:rPr>
              <a:t> VCDs: </a:t>
            </a:r>
            <a:r>
              <a:rPr lang="en-US" sz="2100" b="1" err="1">
                <a:solidFill>
                  <a:srgbClr val="FFFF00"/>
                </a:solidFill>
              </a:rPr>
              <a:t>Klyuchevskoy</a:t>
            </a:r>
            <a:r>
              <a:rPr lang="en-US" sz="2100" b="1">
                <a:solidFill>
                  <a:srgbClr val="FFFF00"/>
                </a:solidFill>
              </a:rPr>
              <a:t> Volcanic Plume on 11/06/2023</a:t>
            </a:r>
          </a:p>
        </p:txBody>
      </p:sp>
      <p:pic>
        <p:nvPicPr>
          <p:cNvPr id="2" name="Picture 1" descr="nasa_logo.gif">
            <a:extLst>
              <a:ext uri="{FF2B5EF4-FFF2-40B4-BE49-F238E27FC236}">
                <a16:creationId xmlns:a16="http://schemas.microsoft.com/office/drawing/2014/main" id="{1DB1137D-6BEF-2B20-9276-3296078E8E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" y="1"/>
            <a:ext cx="606239" cy="490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C2FA9-D92C-C913-1686-D847128AD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378" y="37663"/>
            <a:ext cx="515455" cy="4900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979148-E4D4-9367-7FF9-0762C60E59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4" t="26480" r="15630"/>
          <a:stretch/>
        </p:blipFill>
        <p:spPr>
          <a:xfrm>
            <a:off x="4572000" y="963168"/>
            <a:ext cx="4542833" cy="3389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408718-4F31-038F-7C84-4AB82282FA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4" t="26480" r="14835"/>
          <a:stretch/>
        </p:blipFill>
        <p:spPr>
          <a:xfrm>
            <a:off x="0" y="963168"/>
            <a:ext cx="4617766" cy="33893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F66897-80B6-E208-EAB4-390614A80F46}"/>
              </a:ext>
            </a:extLst>
          </p:cNvPr>
          <p:cNvSpPr txBox="1"/>
          <p:nvPr/>
        </p:nvSpPr>
        <p:spPr>
          <a:xfrm>
            <a:off x="673265" y="615029"/>
            <a:ext cx="349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TEMPO, Scan 010, 19:22-20:15 UTC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619D25-0A08-004B-7770-3BD04DABCE7B}"/>
              </a:ext>
            </a:extLst>
          </p:cNvPr>
          <p:cNvSpPr txBox="1"/>
          <p:nvPr/>
        </p:nvSpPr>
        <p:spPr>
          <a:xfrm>
            <a:off x="5381403" y="615029"/>
            <a:ext cx="2516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SNPP/OMPS, ~17:56 UTC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CF624D-FD41-E481-AE58-EDE16DAF5CF6}"/>
              </a:ext>
            </a:extLst>
          </p:cNvPr>
          <p:cNvSpPr txBox="1"/>
          <p:nvPr/>
        </p:nvSpPr>
        <p:spPr>
          <a:xfrm>
            <a:off x="122999" y="3071039"/>
            <a:ext cx="433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SO</a:t>
            </a:r>
            <a:r>
              <a:rPr lang="en-US" sz="1600" baseline="-25000"/>
              <a:t>2</a:t>
            </a:r>
            <a:r>
              <a:rPr lang="en-US" sz="1600"/>
              <a:t> VCD (DU), assumed height@18 km;</a:t>
            </a:r>
          </a:p>
          <a:p>
            <a:r>
              <a:rPr lang="en-US" sz="1600"/>
              <a:t>Estimate total SO</a:t>
            </a:r>
            <a:r>
              <a:rPr lang="en-US" sz="1600" baseline="-25000"/>
              <a:t>2</a:t>
            </a:r>
            <a:r>
              <a:rPr lang="en-US" sz="1600"/>
              <a:t> mass = 3.4 kt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958CA-D5BB-9548-FEDF-AD9673DC129F}"/>
              </a:ext>
            </a:extLst>
          </p:cNvPr>
          <p:cNvSpPr txBox="1"/>
          <p:nvPr/>
        </p:nvSpPr>
        <p:spPr>
          <a:xfrm>
            <a:off x="136188" y="4371555"/>
            <a:ext cx="80054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Superior spatial resolution of TEMPO offers more details and precise location of the volcanic plume.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Estimated SO</a:t>
            </a:r>
            <a:r>
              <a:rPr lang="en-US" sz="1400" baseline="-25000">
                <a:solidFill>
                  <a:schemeClr val="bg1"/>
                </a:solidFill>
              </a:rPr>
              <a:t>2</a:t>
            </a:r>
            <a:r>
              <a:rPr lang="en-US" sz="1400">
                <a:solidFill>
                  <a:schemeClr val="bg1"/>
                </a:solidFill>
              </a:rPr>
              <a:t> loading comparable between TEMPO and OMPS, despite the very different pixel size and geometry.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B536F8A-8B18-E786-640E-3D57EE8D4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60F2F9-A2A6-BD46-9E5D-BDB0E0ECD875}"/>
              </a:ext>
            </a:extLst>
          </p:cNvPr>
          <p:cNvSpPr txBox="1"/>
          <p:nvPr/>
        </p:nvSpPr>
        <p:spPr>
          <a:xfrm>
            <a:off x="4658844" y="3071038"/>
            <a:ext cx="433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SO</a:t>
            </a:r>
            <a:r>
              <a:rPr lang="en-US" sz="1600" baseline="-25000"/>
              <a:t>2</a:t>
            </a:r>
            <a:r>
              <a:rPr lang="en-US" sz="1600"/>
              <a:t> VCD (DU), assumed height@18 km;</a:t>
            </a:r>
          </a:p>
          <a:p>
            <a:r>
              <a:rPr lang="en-US" sz="1600"/>
              <a:t>Estimate total SO</a:t>
            </a:r>
            <a:r>
              <a:rPr lang="en-US" sz="1600" baseline="-25000"/>
              <a:t>2</a:t>
            </a:r>
            <a:r>
              <a:rPr lang="en-US" sz="1600"/>
              <a:t> mass = 4.3 kt</a:t>
            </a:r>
          </a:p>
        </p:txBody>
      </p:sp>
    </p:spTree>
    <p:extLst>
      <p:ext uri="{BB962C8B-B14F-4D97-AF65-F5344CB8AC3E}">
        <p14:creationId xmlns:p14="http://schemas.microsoft.com/office/powerpoint/2010/main" val="2621287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80B32-F0BD-7842-B39E-10324224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73" y="67739"/>
            <a:ext cx="8500691" cy="422335"/>
          </a:xfrm>
        </p:spPr>
        <p:txBody>
          <a:bodyPr>
            <a:noAutofit/>
          </a:bodyPr>
          <a:lstStyle/>
          <a:p>
            <a:r>
              <a:rPr lang="en-US" sz="2200" b="1">
                <a:solidFill>
                  <a:srgbClr val="FFFF00"/>
                </a:solidFill>
              </a:rPr>
              <a:t>Mean SO</a:t>
            </a:r>
            <a:r>
              <a:rPr lang="en-US" sz="2200" b="1" baseline="-25000">
                <a:solidFill>
                  <a:srgbClr val="FFFF00"/>
                </a:solidFill>
              </a:rPr>
              <a:t>2</a:t>
            </a:r>
            <a:r>
              <a:rPr lang="en-US" sz="2200" b="1">
                <a:solidFill>
                  <a:srgbClr val="FFFF00"/>
                </a:solidFill>
              </a:rPr>
              <a:t> SCDs over Asia: GEMS </a:t>
            </a:r>
            <a:r>
              <a:rPr lang="en-US" sz="2200" b="1" i="1">
                <a:solidFill>
                  <a:srgbClr val="FFFF00"/>
                </a:solidFill>
              </a:rPr>
              <a:t>vs.</a:t>
            </a:r>
            <a:r>
              <a:rPr lang="en-US" sz="2200" b="1">
                <a:solidFill>
                  <a:srgbClr val="FFFF00"/>
                </a:solidFill>
              </a:rPr>
              <a:t> SNPP/OMPS, April – May 2021</a:t>
            </a:r>
          </a:p>
        </p:txBody>
      </p:sp>
      <p:pic>
        <p:nvPicPr>
          <p:cNvPr id="5" name="Picture 4" descr="nasa_logo.gif">
            <a:extLst>
              <a:ext uri="{FF2B5EF4-FFF2-40B4-BE49-F238E27FC236}">
                <a16:creationId xmlns:a16="http://schemas.microsoft.com/office/drawing/2014/main" id="{FB162E5C-76C4-4645-85A5-F08BFA7859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5" y="1"/>
            <a:ext cx="606239" cy="4900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8FE3A3-D30F-7B48-8A55-971787EF36F9}"/>
              </a:ext>
            </a:extLst>
          </p:cNvPr>
          <p:cNvGrpSpPr/>
          <p:nvPr/>
        </p:nvGrpSpPr>
        <p:grpSpPr>
          <a:xfrm>
            <a:off x="0" y="557681"/>
            <a:ext cx="9144000" cy="3155982"/>
            <a:chOff x="0" y="610948"/>
            <a:chExt cx="9144000" cy="3155982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27056A-3CB7-9E4B-BA6A-F184115E1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796" b="7786"/>
            <a:stretch/>
          </p:blipFill>
          <p:spPr>
            <a:xfrm>
              <a:off x="0" y="624342"/>
              <a:ext cx="9144000" cy="314258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70FB781-112F-C64A-B68B-33DF17C06604}"/>
                </a:ext>
              </a:extLst>
            </p:cNvPr>
            <p:cNvSpPr/>
            <p:nvPr/>
          </p:nvSpPr>
          <p:spPr>
            <a:xfrm>
              <a:off x="1589036" y="610948"/>
              <a:ext cx="1106393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>
                  <a:latin typeface="Times" pitchFamily="2" charset="0"/>
                </a:rPr>
                <a:t>(~2-7 UTC)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B65D3F6-6B55-3643-8BE4-0E48E4CC53A3}"/>
              </a:ext>
            </a:extLst>
          </p:cNvPr>
          <p:cNvSpPr txBox="1"/>
          <p:nvPr/>
        </p:nvSpPr>
        <p:spPr>
          <a:xfrm>
            <a:off x="5617464" y="3447268"/>
            <a:ext cx="2669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7 × 8 km</a:t>
            </a:r>
            <a:r>
              <a:rPr lang="en-US" sz="1600" baseline="30000"/>
              <a:t>2</a:t>
            </a:r>
            <a:r>
              <a:rPr lang="en-US" sz="1600"/>
              <a:t>, up to 5 scans/day</a:t>
            </a:r>
            <a:endParaRPr lang="en-US" sz="1600" baseline="30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31B100-A617-4D49-AB76-C4CEF78E9C0D}"/>
              </a:ext>
            </a:extLst>
          </p:cNvPr>
          <p:cNvSpPr txBox="1"/>
          <p:nvPr/>
        </p:nvSpPr>
        <p:spPr>
          <a:xfrm>
            <a:off x="18535" y="3437329"/>
            <a:ext cx="28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50 × 50 km</a:t>
            </a:r>
            <a:r>
              <a:rPr lang="en-US" sz="1600" baseline="30000"/>
              <a:t>2</a:t>
            </a:r>
            <a:r>
              <a:rPr lang="en-US" sz="1600"/>
              <a:t> at nadir, once a day</a:t>
            </a:r>
            <a:endParaRPr lang="en-US" sz="1600" baseline="30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A4C8A-10C7-7F41-A594-3B766FA82F8E}"/>
              </a:ext>
            </a:extLst>
          </p:cNvPr>
          <p:cNvSpPr txBox="1"/>
          <p:nvPr/>
        </p:nvSpPr>
        <p:spPr>
          <a:xfrm>
            <a:off x="3098307" y="3447268"/>
            <a:ext cx="2294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7 × 8 km</a:t>
            </a:r>
            <a:r>
              <a:rPr lang="en-US" sz="1600" baseline="30000"/>
              <a:t>2</a:t>
            </a:r>
            <a:r>
              <a:rPr lang="en-US" sz="1600"/>
              <a:t>, 1 scan/day</a:t>
            </a:r>
            <a:endParaRPr lang="en-US" sz="1600" baseline="30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C9FA6E-3DE1-EA4A-A829-5F4980870FCD}"/>
              </a:ext>
            </a:extLst>
          </p:cNvPr>
          <p:cNvSpPr txBox="1"/>
          <p:nvPr/>
        </p:nvSpPr>
        <p:spPr>
          <a:xfrm>
            <a:off x="203991" y="3757039"/>
            <a:ext cx="8882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Qualitatively, similar spatial distribution of SO</a:t>
            </a:r>
            <a:r>
              <a:rPr lang="en-US" sz="1600" baseline="-25000">
                <a:solidFill>
                  <a:schemeClr val="bg1"/>
                </a:solidFill>
              </a:rPr>
              <a:t>2</a:t>
            </a:r>
            <a:r>
              <a:rPr lang="en-US" sz="1600">
                <a:solidFill>
                  <a:schemeClr val="bg1"/>
                </a:solidFill>
              </a:rPr>
              <a:t> sources between GEMS and OMPS.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Relatively small bias along GEMS scan direction (east-west) – an issue under investigation.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SO</a:t>
            </a:r>
            <a:r>
              <a:rPr lang="en-US" sz="1600" baseline="-25000">
                <a:solidFill>
                  <a:schemeClr val="bg1"/>
                </a:solidFill>
              </a:rPr>
              <a:t>2</a:t>
            </a:r>
            <a:r>
              <a:rPr lang="en-US" sz="1600">
                <a:solidFill>
                  <a:schemeClr val="bg1"/>
                </a:solidFill>
              </a:rPr>
              <a:t> sources over N China more clearly identified in GEMS – important with decreasing emissions.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For power plants in NE India, OMPS SCDs are larger - observation geometries are quite different (</a:t>
            </a:r>
            <a:r>
              <a:rPr lang="en-US" sz="1600" i="1">
                <a:solidFill>
                  <a:schemeClr val="bg1"/>
                </a:solidFill>
              </a:rPr>
              <a:t>e.g.</a:t>
            </a:r>
            <a:r>
              <a:rPr lang="en-US" sz="1600">
                <a:solidFill>
                  <a:schemeClr val="bg1"/>
                </a:solidFill>
              </a:rPr>
              <a:t>, VZAs for GEMS ~55°, OMPS ~0-60°).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D13AD95-BE97-1CD1-BE36-F4F7A04D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48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A407B-952B-CA40-BE77-70A261E9C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795" y="87374"/>
            <a:ext cx="6494484" cy="360309"/>
          </a:xfrm>
        </p:spPr>
        <p:txBody>
          <a:bodyPr>
            <a:noAutofit/>
          </a:bodyPr>
          <a:lstStyle/>
          <a:p>
            <a:r>
              <a:rPr lang="en-US" sz="2200" b="1">
                <a:solidFill>
                  <a:srgbClr val="FFFF00"/>
                </a:solidFill>
              </a:rPr>
              <a:t>GEMS Observations of Diurnal Changes in SO</a:t>
            </a:r>
            <a:r>
              <a:rPr lang="en-US" sz="2200" b="1" baseline="-25000">
                <a:solidFill>
                  <a:srgbClr val="FFFF00"/>
                </a:solidFill>
              </a:rPr>
              <a:t>2</a:t>
            </a:r>
            <a:r>
              <a:rPr lang="en-US" sz="2200" b="1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D1567-150F-EC4F-B0CC-425CDA8F62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5" t="2673"/>
          <a:stretch/>
        </p:blipFill>
        <p:spPr>
          <a:xfrm>
            <a:off x="4214984" y="514881"/>
            <a:ext cx="4580584" cy="38897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DD827F-9ABB-754D-A73E-0E5624DE91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78" r="4475" b="9930"/>
          <a:stretch/>
        </p:blipFill>
        <p:spPr>
          <a:xfrm>
            <a:off x="348432" y="1234103"/>
            <a:ext cx="3715839" cy="26274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nasa_logo.gif">
            <a:extLst>
              <a:ext uri="{FF2B5EF4-FFF2-40B4-BE49-F238E27FC236}">
                <a16:creationId xmlns:a16="http://schemas.microsoft.com/office/drawing/2014/main" id="{E1A981F4-38DD-504F-B134-3674845CE7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5" y="1"/>
            <a:ext cx="606239" cy="4900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C9D0E6-077B-A248-94EA-0B5316D06905}"/>
              </a:ext>
            </a:extLst>
          </p:cNvPr>
          <p:cNvSpPr txBox="1"/>
          <p:nvPr/>
        </p:nvSpPr>
        <p:spPr>
          <a:xfrm>
            <a:off x="5682343" y="2571747"/>
            <a:ext cx="29298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FF0000"/>
                </a:solidFill>
              </a:rPr>
              <a:t>Based on RT and typical geometries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BA6DDD-F0CC-B241-8DDE-38A7CC208B2F}"/>
              </a:ext>
            </a:extLst>
          </p:cNvPr>
          <p:cNvSpPr txBox="1"/>
          <p:nvPr/>
        </p:nvSpPr>
        <p:spPr>
          <a:xfrm>
            <a:off x="7010402" y="3641983"/>
            <a:ext cx="16017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FF0000"/>
                </a:solidFill>
              </a:rPr>
              <a:t>VCD = SCD/AMF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BD880-3E78-374E-B810-AB2E75C3F8CF}"/>
              </a:ext>
            </a:extLst>
          </p:cNvPr>
          <p:cNvSpPr txBox="1"/>
          <p:nvPr/>
        </p:nvSpPr>
        <p:spPr>
          <a:xfrm>
            <a:off x="7010402" y="1501511"/>
            <a:ext cx="16017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FF0000"/>
                </a:solidFill>
              </a:rPr>
              <a:t>Error bars: ±1𝜎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481B0D-1805-024D-81F2-D6EF72034856}"/>
              </a:ext>
            </a:extLst>
          </p:cNvPr>
          <p:cNvSpPr txBox="1"/>
          <p:nvPr/>
        </p:nvSpPr>
        <p:spPr>
          <a:xfrm>
            <a:off x="348432" y="4366920"/>
            <a:ext cx="84768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Overall increase in SCDs over NE India (coal-fired power plants) from morning to afternoon.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This could be explained by changes in SZAs and RAZs throughout the day, no obvious pattern in VCDs.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bg1"/>
                </a:solidFill>
              </a:rPr>
              <a:t>Note: diurnal changes in cloud, surface reflectivity, and PBL height/SO</a:t>
            </a:r>
            <a:r>
              <a:rPr lang="en-US" sz="1500" baseline="-25000">
                <a:solidFill>
                  <a:schemeClr val="bg1"/>
                </a:solidFill>
              </a:rPr>
              <a:t>2</a:t>
            </a:r>
            <a:r>
              <a:rPr lang="en-US" sz="1500">
                <a:solidFill>
                  <a:schemeClr val="bg1"/>
                </a:solidFill>
              </a:rPr>
              <a:t> profiles not accounted for here.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09E565-B101-C641-877D-CF85C494C2CD}"/>
              </a:ext>
            </a:extLst>
          </p:cNvPr>
          <p:cNvSpPr txBox="1"/>
          <p:nvPr/>
        </p:nvSpPr>
        <p:spPr>
          <a:xfrm>
            <a:off x="4214984" y="4094118"/>
            <a:ext cx="1153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May 2021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A1C0A44-D20A-358E-AE5B-4B682D494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74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A8320-95F1-2B49-98AB-C5C558A51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774" y="96588"/>
            <a:ext cx="7445339" cy="422001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Motivation and Outline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20AF6A-8675-804C-8B13-D6F5749998D7}"/>
              </a:ext>
            </a:extLst>
          </p:cNvPr>
          <p:cNvSpPr/>
          <p:nvPr/>
        </p:nvSpPr>
        <p:spPr>
          <a:xfrm>
            <a:off x="332438" y="474314"/>
            <a:ext cx="8479123" cy="46474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There is currently no SO</a:t>
            </a:r>
            <a:r>
              <a:rPr lang="en-US" baseline="-25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product from TEMPO, yet one would help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Enhance monitoring of SO</a:t>
            </a:r>
            <a:r>
              <a:rPr lang="en-US" sz="1600" baseline="-25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sources, especially the southern part of TEMPO field of regard.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Provide monitoring of volcanic hazards at higher frequency.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Challenges for TEMPO SO</a:t>
            </a:r>
            <a:r>
              <a:rPr lang="en-US" baseline="-25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retrievals: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Need for speed - TEMPO data volume ~10 times &gt; OMI.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Need for sensitivity - U.S. SO</a:t>
            </a:r>
            <a:r>
              <a:rPr lang="en-US" sz="1600" baseline="-25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emissions further decreased by ~90% since 2005.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Our Strategy: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Adapting mature OMI/OMPS principal component analysis (PCA) SO</a:t>
            </a:r>
            <a:r>
              <a:rPr lang="en-US" sz="1600" baseline="-25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algorithm for TEMPO.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An efficient data-driven algorithm that offers good sensitivity and is easily adapted for other sensors (</a:t>
            </a:r>
            <a:r>
              <a:rPr lang="en-US" sz="1600" i="1" dirty="0">
                <a:solidFill>
                  <a:schemeClr val="bg1"/>
                </a:solidFill>
              </a:rPr>
              <a:t>Li et al</a:t>
            </a:r>
            <a:r>
              <a:rPr lang="en-US" sz="1600" dirty="0">
                <a:solidFill>
                  <a:schemeClr val="bg1"/>
                </a:solidFill>
              </a:rPr>
              <a:t>., 2013, 2017, 2020, 2024).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Algorithm changes to speed up processing (primarily Jacobian/AMF calculations).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Today’s presentation: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Focus on our preliminary TEMPO SO</a:t>
            </a:r>
            <a:r>
              <a:rPr lang="en-US" sz="1600" baseline="-25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retrievals (</a:t>
            </a:r>
            <a:r>
              <a:rPr lang="en-US" sz="1600" u="sng" dirty="0">
                <a:solidFill>
                  <a:schemeClr val="bg1"/>
                </a:solidFill>
              </a:rPr>
              <a:t>Unofficial Data</a:t>
            </a:r>
            <a:r>
              <a:rPr lang="en-US" sz="1600" dirty="0">
                <a:solidFill>
                  <a:schemeClr val="bg1"/>
                </a:solidFill>
              </a:rPr>
              <a:t>). Will also show some previous GEMS SO</a:t>
            </a:r>
            <a:r>
              <a:rPr lang="en-US" sz="1600" baseline="-25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results, if time allows.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Updates since ACX meeting in May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Switch to V3 L1B data.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Preliminary vertical column density (VCD) retrievals.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Preliminary SO</a:t>
            </a:r>
            <a:r>
              <a:rPr lang="en-US" sz="1600" baseline="-25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emission estimates using TEMPO retrievals.</a:t>
            </a:r>
          </a:p>
        </p:txBody>
      </p:sp>
      <p:pic>
        <p:nvPicPr>
          <p:cNvPr id="5" name="Picture 4" descr="nasa_logo.gif">
            <a:extLst>
              <a:ext uri="{FF2B5EF4-FFF2-40B4-BE49-F238E27FC236}">
                <a16:creationId xmlns:a16="http://schemas.microsoft.com/office/drawing/2014/main" id="{A22224E2-638A-5C29-9628-B540F80EC3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" y="1"/>
            <a:ext cx="606239" cy="490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C2592-3DCF-9044-CFB5-400EEAAE5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378" y="37663"/>
            <a:ext cx="515455" cy="49007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49961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A8320-95F1-2B49-98AB-C5C558A51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65" y="26595"/>
            <a:ext cx="8698140" cy="356910"/>
          </a:xfrm>
        </p:spPr>
        <p:txBody>
          <a:bodyPr>
            <a:noAutofit/>
          </a:bodyPr>
          <a:lstStyle/>
          <a:p>
            <a:r>
              <a:rPr lang="en-US" sz="2300" b="1" dirty="0">
                <a:solidFill>
                  <a:srgbClr val="FFFF00"/>
                </a:solidFill>
              </a:rPr>
              <a:t>Can TEMPO Provide a Quality SO</a:t>
            </a:r>
            <a:r>
              <a:rPr lang="en-US" sz="2300" b="1" baseline="-25000" dirty="0">
                <a:solidFill>
                  <a:srgbClr val="FFFF00"/>
                </a:solidFill>
              </a:rPr>
              <a:t>2</a:t>
            </a:r>
            <a:r>
              <a:rPr lang="en-US" sz="2300" b="1" dirty="0">
                <a:solidFill>
                  <a:srgbClr val="FFFF00"/>
                </a:solidFill>
              </a:rPr>
              <a:t> Product? Yes, and some more!</a:t>
            </a:r>
          </a:p>
        </p:txBody>
      </p:sp>
      <p:pic>
        <p:nvPicPr>
          <p:cNvPr id="5" name="Picture 4" descr="nasa_logo.gif">
            <a:extLst>
              <a:ext uri="{FF2B5EF4-FFF2-40B4-BE49-F238E27FC236}">
                <a16:creationId xmlns:a16="http://schemas.microsoft.com/office/drawing/2014/main" id="{A22224E2-638A-5C29-9628-B540F80EC3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" y="1"/>
            <a:ext cx="606239" cy="490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C2592-3DCF-9044-CFB5-400EEAAE5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378" y="37663"/>
            <a:ext cx="515455" cy="4900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BB0F1-CCAD-3662-8026-DE0B5CB5A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407" y="490074"/>
            <a:ext cx="5472941" cy="4516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F1DDBC-219F-BE77-5013-81BA321D3A06}"/>
              </a:ext>
            </a:extLst>
          </p:cNvPr>
          <p:cNvSpPr txBox="1"/>
          <p:nvPr/>
        </p:nvSpPr>
        <p:spPr>
          <a:xfrm>
            <a:off x="156494" y="693953"/>
            <a:ext cx="2589405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Preliminary PCA-based SO</a:t>
            </a:r>
            <a:r>
              <a:rPr lang="en-US" sz="1350" baseline="-25000" dirty="0">
                <a:solidFill>
                  <a:schemeClr val="bg1"/>
                </a:solidFill>
              </a:rPr>
              <a:t>2</a:t>
            </a:r>
            <a:r>
              <a:rPr lang="en-US" sz="1350" dirty="0">
                <a:solidFill>
                  <a:schemeClr val="bg1"/>
                </a:solidFill>
              </a:rPr>
              <a:t> slant column density (SCD) retrievals: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350" dirty="0">
                <a:solidFill>
                  <a:srgbClr val="FFFF00"/>
                </a:solidFill>
              </a:rPr>
              <a:t>Prototype algorithm with minimal changes worked well out of the box.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350" dirty="0">
                <a:solidFill>
                  <a:srgbClr val="FFFF00"/>
                </a:solidFill>
              </a:rPr>
              <a:t>Captured </a:t>
            </a:r>
            <a:r>
              <a:rPr lang="en-US" sz="1350" dirty="0" err="1">
                <a:solidFill>
                  <a:srgbClr val="FFFF00"/>
                </a:solidFill>
              </a:rPr>
              <a:t>Klyuchevskoy</a:t>
            </a:r>
            <a:r>
              <a:rPr lang="en-US" sz="1350" dirty="0">
                <a:solidFill>
                  <a:srgbClr val="FFFF00"/>
                </a:solidFill>
              </a:rPr>
              <a:t> volcanic plume on 11/06/2023.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1350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7CBFF-F9BB-5A0C-64E6-3F04429DC6CC}"/>
              </a:ext>
            </a:extLst>
          </p:cNvPr>
          <p:cNvSpPr txBox="1"/>
          <p:nvPr/>
        </p:nvSpPr>
        <p:spPr>
          <a:xfrm>
            <a:off x="156493" y="2859908"/>
            <a:ext cx="25894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</a:rPr>
              <a:t>Noise Reduced SO</a:t>
            </a:r>
            <a:r>
              <a:rPr lang="en-US" sz="1350" baseline="-25000">
                <a:solidFill>
                  <a:schemeClr val="bg1"/>
                </a:solidFill>
              </a:rPr>
              <a:t>2</a:t>
            </a:r>
            <a:r>
              <a:rPr lang="en-US" sz="1350">
                <a:solidFill>
                  <a:schemeClr val="bg1"/>
                </a:solidFill>
              </a:rPr>
              <a:t> SCD retrievals: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350">
                <a:solidFill>
                  <a:srgbClr val="FFFF00"/>
                </a:solidFill>
              </a:rPr>
              <a:t>Further improvement with a machine learning technique (Joiner et al., 2023) – ongoing effort.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350">
                <a:solidFill>
                  <a:srgbClr val="FFFF00"/>
                </a:solidFill>
              </a:rPr>
              <a:t>The rest of the presentation will focus on PCA-based retrievals.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2B333-DAB7-C3B9-ABCE-B7751EB2E31C}"/>
              </a:ext>
            </a:extLst>
          </p:cNvPr>
          <p:cNvSpPr txBox="1"/>
          <p:nvPr/>
        </p:nvSpPr>
        <p:spPr>
          <a:xfrm>
            <a:off x="4260167" y="4784767"/>
            <a:ext cx="37389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11/06/2023, Scans 3-13 (13:01-22:35 UTC)</a:t>
            </a:r>
          </a:p>
        </p:txBody>
      </p:sp>
    </p:spTree>
    <p:extLst>
      <p:ext uri="{BB962C8B-B14F-4D97-AF65-F5344CB8AC3E}">
        <p14:creationId xmlns:p14="http://schemas.microsoft.com/office/powerpoint/2010/main" val="3187935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9592F5-8F72-DEB4-9663-2C6ECEF23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6" t="2437" r="688" b="3673"/>
          <a:stretch/>
        </p:blipFill>
        <p:spPr>
          <a:xfrm>
            <a:off x="83699" y="675284"/>
            <a:ext cx="8995359" cy="22810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FD8CB99-0650-0249-879D-5F8104D2E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94" y="37580"/>
            <a:ext cx="8336964" cy="41037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SCD Retrievals: Comparison with OMPS (05/15/2024)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C2518-59BB-EF4B-A85C-CF9DD7A646BF}"/>
              </a:ext>
            </a:extLst>
          </p:cNvPr>
          <p:cNvSpPr txBox="1"/>
          <p:nvPr/>
        </p:nvSpPr>
        <p:spPr>
          <a:xfrm>
            <a:off x="158496" y="3084716"/>
            <a:ext cx="5181600" cy="18928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False positives in TEMPO SO</a:t>
            </a:r>
            <a:r>
              <a:rPr lang="en-US" sz="1300" baseline="-25000" dirty="0">
                <a:solidFill>
                  <a:schemeClr val="bg1"/>
                </a:solidFill>
              </a:rPr>
              <a:t>2</a:t>
            </a:r>
            <a:r>
              <a:rPr lang="en-US" sz="1300" dirty="0">
                <a:solidFill>
                  <a:schemeClr val="bg1"/>
                </a:solidFill>
              </a:rPr>
              <a:t> SCDs  (circled) found over bright cloudy scenes – probably related to known saturation issues (previously shown for V2, also present in V3 data here).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A filter checking for pixels with large fitting residuals can effectively screen them out (see following slides).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Both OMPS and TEMPO show enhanced SO</a:t>
            </a:r>
            <a:r>
              <a:rPr lang="en-US" sz="1300" baseline="-25000" dirty="0">
                <a:solidFill>
                  <a:schemeClr val="bg1"/>
                </a:solidFill>
              </a:rPr>
              <a:t>2</a:t>
            </a:r>
            <a:r>
              <a:rPr lang="en-US" sz="1300" dirty="0">
                <a:solidFill>
                  <a:schemeClr val="bg1"/>
                </a:solidFill>
              </a:rPr>
              <a:t> over </a:t>
            </a:r>
            <a:r>
              <a:rPr lang="en-US" sz="1300" dirty="0" err="1">
                <a:solidFill>
                  <a:schemeClr val="bg1"/>
                </a:solidFill>
              </a:rPr>
              <a:t>Popocatépetl</a:t>
            </a:r>
            <a:r>
              <a:rPr lang="en-US" sz="1300" dirty="0">
                <a:solidFill>
                  <a:schemeClr val="bg1"/>
                </a:solidFill>
              </a:rPr>
              <a:t> volcano and downwind transport.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TEMPO SCD  noise greater than SNPP/OMPS, but smaller than NOAA-20/OMPS.</a:t>
            </a:r>
          </a:p>
        </p:txBody>
      </p:sp>
      <p:pic>
        <p:nvPicPr>
          <p:cNvPr id="8" name="Picture 7" descr="nasa_logo.gif">
            <a:extLst>
              <a:ext uri="{FF2B5EF4-FFF2-40B4-BE49-F238E27FC236}">
                <a16:creationId xmlns:a16="http://schemas.microsoft.com/office/drawing/2014/main" id="{95EC140A-5562-A107-00E5-D3F16277AC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" y="1"/>
            <a:ext cx="606239" cy="490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01C26-BE0C-8C2D-7503-F761108BD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378" y="37663"/>
            <a:ext cx="515455" cy="4900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F111AB-F861-A31D-0F6D-D391443F769E}"/>
              </a:ext>
            </a:extLst>
          </p:cNvPr>
          <p:cNvSpPr txBox="1"/>
          <p:nvPr/>
        </p:nvSpPr>
        <p:spPr>
          <a:xfrm>
            <a:off x="249154" y="495072"/>
            <a:ext cx="132219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SNPP (50×50 km</a:t>
            </a:r>
            <a:r>
              <a:rPr lang="en-US" sz="1200" baseline="30000" dirty="0"/>
              <a:t>2</a:t>
            </a:r>
            <a:r>
              <a:rPr lang="en-US" sz="1200" dirty="0"/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3DDA57-941F-0643-BF23-B09B487426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60033" y="2976511"/>
            <a:ext cx="2603185" cy="212940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8697E6A-09D2-1060-C27E-57D506A785D5}"/>
              </a:ext>
            </a:extLst>
          </p:cNvPr>
          <p:cNvSpPr/>
          <p:nvPr/>
        </p:nvSpPr>
        <p:spPr>
          <a:xfrm rot="2683845">
            <a:off x="6246798" y="1197890"/>
            <a:ext cx="657631" cy="121240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C34F433-117F-AFEA-7190-988154C36A26}"/>
              </a:ext>
            </a:extLst>
          </p:cNvPr>
          <p:cNvSpPr/>
          <p:nvPr/>
        </p:nvSpPr>
        <p:spPr>
          <a:xfrm>
            <a:off x="6992874" y="1608273"/>
            <a:ext cx="879374" cy="48044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5C4380E-9912-ED5B-2C94-8CFF32B423EB}"/>
              </a:ext>
            </a:extLst>
          </p:cNvPr>
          <p:cNvSpPr/>
          <p:nvPr/>
        </p:nvSpPr>
        <p:spPr>
          <a:xfrm rot="20209478">
            <a:off x="7060272" y="2078408"/>
            <a:ext cx="909944" cy="32289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80552F-C780-14FF-0AB2-6CDB2136471E}"/>
              </a:ext>
            </a:extLst>
          </p:cNvPr>
          <p:cNvSpPr txBox="1"/>
          <p:nvPr/>
        </p:nvSpPr>
        <p:spPr>
          <a:xfrm rot="16200000">
            <a:off x="7759063" y="4041215"/>
            <a:ext cx="16481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>
                <a:solidFill>
                  <a:schemeClr val="bg1"/>
                </a:solidFill>
              </a:rPr>
              <a:t>RGB: NOAA-20/VIIRS 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A950AE8-E552-F6F6-CEF7-7E610C2D1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E78A58-264B-4B22-C3B7-F2B86219605A}"/>
              </a:ext>
            </a:extLst>
          </p:cNvPr>
          <p:cNvSpPr txBox="1"/>
          <p:nvPr/>
        </p:nvSpPr>
        <p:spPr>
          <a:xfrm>
            <a:off x="2955776" y="512764"/>
            <a:ext cx="158821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NOAA-20 (17×13 km</a:t>
            </a:r>
            <a:r>
              <a:rPr lang="en-US" sz="1200" baseline="30000" dirty="0"/>
              <a:t>2</a:t>
            </a:r>
            <a:r>
              <a:rPr lang="en-US" sz="1200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F3FF8-8F41-A69A-22E4-0AF999A873F3}"/>
              </a:ext>
            </a:extLst>
          </p:cNvPr>
          <p:cNvSpPr txBox="1"/>
          <p:nvPr/>
        </p:nvSpPr>
        <p:spPr>
          <a:xfrm>
            <a:off x="5689899" y="529286"/>
            <a:ext cx="2119077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TEMPO, Scan 010,  (2×4.5 km</a:t>
            </a:r>
            <a:r>
              <a:rPr lang="en-US" sz="1200" baseline="30000" dirty="0"/>
              <a:t>2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7528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54DA1D-3AB0-34CA-7AA4-1FEC4CC691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20" t="3190" b="3606"/>
          <a:stretch/>
        </p:blipFill>
        <p:spPr>
          <a:xfrm>
            <a:off x="5446770" y="3050541"/>
            <a:ext cx="3068580" cy="20466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B48E38-29BD-C001-356C-8672FA3364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19" b="3179"/>
          <a:stretch/>
        </p:blipFill>
        <p:spPr>
          <a:xfrm>
            <a:off x="742950" y="733084"/>
            <a:ext cx="7772400" cy="20466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nasa_logo.gif">
            <a:extLst>
              <a:ext uri="{FF2B5EF4-FFF2-40B4-BE49-F238E27FC236}">
                <a16:creationId xmlns:a16="http://schemas.microsoft.com/office/drawing/2014/main" id="{95EC140A-5562-A107-00E5-D3F16277A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" y="1"/>
            <a:ext cx="606239" cy="490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01C26-BE0C-8C2D-7503-F761108BD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378" y="37663"/>
            <a:ext cx="515455" cy="4900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F111AB-F861-A31D-0F6D-D391443F769E}"/>
              </a:ext>
            </a:extLst>
          </p:cNvPr>
          <p:cNvSpPr txBox="1"/>
          <p:nvPr/>
        </p:nvSpPr>
        <p:spPr>
          <a:xfrm>
            <a:off x="1528367" y="432108"/>
            <a:ext cx="702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SNPP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C8171A-DD49-9F01-116C-964F61E7F63D}"/>
              </a:ext>
            </a:extLst>
          </p:cNvPr>
          <p:cNvSpPr txBox="1"/>
          <p:nvPr/>
        </p:nvSpPr>
        <p:spPr>
          <a:xfrm>
            <a:off x="3634121" y="434528"/>
            <a:ext cx="1110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NOAA-20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FA28E6-ADB2-8E6F-4A59-3B04BF9C96F0}"/>
              </a:ext>
            </a:extLst>
          </p:cNvPr>
          <p:cNvSpPr txBox="1"/>
          <p:nvPr/>
        </p:nvSpPr>
        <p:spPr>
          <a:xfrm>
            <a:off x="5846884" y="454764"/>
            <a:ext cx="214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TEMPO Scan 010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5A02D2-D7BA-94AD-C2CA-5D90DDFC7EEC}"/>
              </a:ext>
            </a:extLst>
          </p:cNvPr>
          <p:cNvSpPr txBox="1"/>
          <p:nvPr/>
        </p:nvSpPr>
        <p:spPr>
          <a:xfrm>
            <a:off x="5482798" y="2779758"/>
            <a:ext cx="2800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TEMPO Scan 010 with Filtering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95D580-D593-7F37-8F55-93537683470E}"/>
              </a:ext>
            </a:extLst>
          </p:cNvPr>
          <p:cNvSpPr txBox="1"/>
          <p:nvPr/>
        </p:nvSpPr>
        <p:spPr>
          <a:xfrm>
            <a:off x="283028" y="3038720"/>
            <a:ext cx="50074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Standard deviation calculated for 2°×2° grid cells.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Retrieval noise scales with square root of spatial resolution between SNPP and NOAA-20 OMPS (Li et al., 2024).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Superior performance in retrieval noise for TEMPO </a:t>
            </a:r>
            <a:r>
              <a:rPr lang="en-US" sz="1600" dirty="0">
                <a:solidFill>
                  <a:schemeClr val="bg1"/>
                </a:solidFill>
              </a:rPr>
              <a:t>- each SNPP/OMPS nadir pixel is ~250 TEMPO pixels in terms of area coverage.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6EBC48-D0E1-0EA5-188A-B0F3CDBF34D1}"/>
              </a:ext>
            </a:extLst>
          </p:cNvPr>
          <p:cNvSpPr txBox="1"/>
          <p:nvPr/>
        </p:nvSpPr>
        <p:spPr>
          <a:xfrm>
            <a:off x="822646" y="786475"/>
            <a:ext cx="18310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Mean of </a:t>
            </a:r>
            <a:r>
              <a:rPr lang="en-US" sz="1300" dirty="0" err="1"/>
              <a:t>σ</a:t>
            </a:r>
            <a:r>
              <a:rPr lang="en-US" sz="1300" dirty="0"/>
              <a:t>: 0.142 DU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11CB2-9634-4426-A94B-989AEB65A99D}"/>
              </a:ext>
            </a:extLst>
          </p:cNvPr>
          <p:cNvSpPr txBox="1"/>
          <p:nvPr/>
        </p:nvSpPr>
        <p:spPr>
          <a:xfrm>
            <a:off x="3134709" y="778559"/>
            <a:ext cx="17074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Mean of </a:t>
            </a:r>
            <a:r>
              <a:rPr lang="en-US" sz="1300" dirty="0" err="1"/>
              <a:t>σ</a:t>
            </a:r>
            <a:r>
              <a:rPr lang="en-US" sz="1300" dirty="0"/>
              <a:t>: 0.409 DU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D617F6-25ED-5827-4B01-B26AC815CBCF}"/>
              </a:ext>
            </a:extLst>
          </p:cNvPr>
          <p:cNvSpPr txBox="1"/>
          <p:nvPr/>
        </p:nvSpPr>
        <p:spPr>
          <a:xfrm>
            <a:off x="5446770" y="786506"/>
            <a:ext cx="17074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Mean of </a:t>
            </a:r>
            <a:r>
              <a:rPr lang="en-US" sz="1300" dirty="0" err="1"/>
              <a:t>σ</a:t>
            </a:r>
            <a:r>
              <a:rPr lang="en-US" sz="1300" dirty="0"/>
              <a:t>: 0.659 DU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A17ABE-99BA-E756-8C35-24C41A098E47}"/>
              </a:ext>
            </a:extLst>
          </p:cNvPr>
          <p:cNvSpPr txBox="1"/>
          <p:nvPr/>
        </p:nvSpPr>
        <p:spPr>
          <a:xfrm>
            <a:off x="5446770" y="3038720"/>
            <a:ext cx="17074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Mean of </a:t>
            </a:r>
            <a:r>
              <a:rPr lang="en-US" sz="1300" dirty="0" err="1"/>
              <a:t>σ</a:t>
            </a:r>
            <a:r>
              <a:rPr lang="en-US" sz="1300" dirty="0"/>
              <a:t>: 0.316 DU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F334AC6-C4B1-31C9-771E-678E187FE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5</a:t>
            </a:fld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DFD4C40-49B5-16C3-BFB6-6F46D83B7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94" y="37580"/>
            <a:ext cx="7645329" cy="490073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SCD Retrieval Noise (Estimated from Gridded Standard Deviation): Comparison with OMPS (05/15/2024)</a:t>
            </a:r>
          </a:p>
        </p:txBody>
      </p:sp>
    </p:spTree>
    <p:extLst>
      <p:ext uri="{BB962C8B-B14F-4D97-AF65-F5344CB8AC3E}">
        <p14:creationId xmlns:p14="http://schemas.microsoft.com/office/powerpoint/2010/main" val="741539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14270D-47A0-B5DB-C551-249513D26A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2" b="4307"/>
          <a:stretch/>
        </p:blipFill>
        <p:spPr>
          <a:xfrm>
            <a:off x="685800" y="800051"/>
            <a:ext cx="7772400" cy="21608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nasa_logo.gif">
            <a:extLst>
              <a:ext uri="{FF2B5EF4-FFF2-40B4-BE49-F238E27FC236}">
                <a16:creationId xmlns:a16="http://schemas.microsoft.com/office/drawing/2014/main" id="{95EC140A-5562-A107-00E5-D3F16277AC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" y="1"/>
            <a:ext cx="606239" cy="490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01C26-BE0C-8C2D-7503-F761108BD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378" y="37663"/>
            <a:ext cx="515455" cy="4900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F111AB-F861-A31D-0F6D-D391443F769E}"/>
              </a:ext>
            </a:extLst>
          </p:cNvPr>
          <p:cNvSpPr txBox="1"/>
          <p:nvPr/>
        </p:nvSpPr>
        <p:spPr>
          <a:xfrm>
            <a:off x="1528366" y="432108"/>
            <a:ext cx="740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SNPP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C8171A-DD49-9F01-116C-964F61E7F63D}"/>
              </a:ext>
            </a:extLst>
          </p:cNvPr>
          <p:cNvSpPr txBox="1"/>
          <p:nvPr/>
        </p:nvSpPr>
        <p:spPr>
          <a:xfrm>
            <a:off x="2981650" y="443003"/>
            <a:ext cx="2395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NOAA-20 (binned to SNPP)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5A02D2-D7BA-94AD-C2CA-5D90DDFC7EEC}"/>
              </a:ext>
            </a:extLst>
          </p:cNvPr>
          <p:cNvSpPr txBox="1"/>
          <p:nvPr/>
        </p:nvSpPr>
        <p:spPr>
          <a:xfrm>
            <a:off x="5377291" y="459303"/>
            <a:ext cx="2273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TEMPO (binned to SNPP)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95D580-D593-7F37-8F55-93537683470E}"/>
              </a:ext>
            </a:extLst>
          </p:cNvPr>
          <p:cNvSpPr txBox="1"/>
          <p:nvPr/>
        </p:nvSpPr>
        <p:spPr>
          <a:xfrm>
            <a:off x="572097" y="3086070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First bin N20/OMPS and TEMPO pixels to SNPP/OMPS resolution, then calculate standard deviation for 2°×2° grid cells.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Apple-to-apple comparisons of SO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SCD noise for instruments with different spatial resolution.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Similar noise between SNPP and N20 at the same resolution (Li et al., 2024).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Much smaller noise for SO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SCDs from TEMPO at SNPP/OMPS resolution.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F334AC6-C4B1-31C9-771E-678E187FE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6</a:t>
            </a:fld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DFD4C40-49B5-16C3-BFB6-6F46D83B7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6" y="-32962"/>
            <a:ext cx="8484243" cy="490073"/>
          </a:xfrm>
        </p:spPr>
        <p:txBody>
          <a:bodyPr>
            <a:noAutofit/>
          </a:bodyPr>
          <a:lstStyle/>
          <a:p>
            <a:pPr algn="ctr"/>
            <a:r>
              <a:rPr lang="en-US" sz="2300" b="1" dirty="0">
                <a:solidFill>
                  <a:srgbClr val="FFFF00"/>
                </a:solidFill>
              </a:rPr>
              <a:t>What if TEMPO Had the Same Spatial Resolution as SNPP/OMPS?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70B8E1-E3D6-B954-8D8F-52B9EA3DF661}"/>
              </a:ext>
            </a:extLst>
          </p:cNvPr>
          <p:cNvSpPr txBox="1"/>
          <p:nvPr/>
        </p:nvSpPr>
        <p:spPr>
          <a:xfrm>
            <a:off x="822646" y="786475"/>
            <a:ext cx="18310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Mean of </a:t>
            </a:r>
            <a:r>
              <a:rPr lang="en-US" sz="1300" dirty="0" err="1"/>
              <a:t>σ</a:t>
            </a:r>
            <a:r>
              <a:rPr lang="en-US" sz="1300" dirty="0"/>
              <a:t>: 0.142 DU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60E007-B451-4F64-3D76-76104606D14D}"/>
              </a:ext>
            </a:extLst>
          </p:cNvPr>
          <p:cNvSpPr txBox="1"/>
          <p:nvPr/>
        </p:nvSpPr>
        <p:spPr>
          <a:xfrm>
            <a:off x="3167987" y="797857"/>
            <a:ext cx="18310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Mean of </a:t>
            </a:r>
            <a:r>
              <a:rPr lang="en-US" sz="1300" dirty="0" err="1"/>
              <a:t>σ</a:t>
            </a:r>
            <a:r>
              <a:rPr lang="en-US" sz="1300" dirty="0"/>
              <a:t>: 0.123 DU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D04947-5B1C-0448-4822-2510AE4F294D}"/>
              </a:ext>
            </a:extLst>
          </p:cNvPr>
          <p:cNvSpPr txBox="1"/>
          <p:nvPr/>
        </p:nvSpPr>
        <p:spPr>
          <a:xfrm>
            <a:off x="5513328" y="804435"/>
            <a:ext cx="18310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Mean of </a:t>
            </a:r>
            <a:r>
              <a:rPr lang="en-US" sz="1300" dirty="0" err="1"/>
              <a:t>σ</a:t>
            </a:r>
            <a:r>
              <a:rPr lang="en-US" sz="1300" dirty="0"/>
              <a:t>: 0.032 DU</a:t>
            </a:r>
          </a:p>
        </p:txBody>
      </p:sp>
    </p:spTree>
    <p:extLst>
      <p:ext uri="{BB962C8B-B14F-4D97-AF65-F5344CB8AC3E}">
        <p14:creationId xmlns:p14="http://schemas.microsoft.com/office/powerpoint/2010/main" val="1465637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D8CB99-0650-0249-879D-5F8104D2E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94" y="37580"/>
            <a:ext cx="8336964" cy="490073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Averaging Data for Emission Source Detection/Quantification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C2518-59BB-EF4B-A85C-CF9DD7A646BF}"/>
              </a:ext>
            </a:extLst>
          </p:cNvPr>
          <p:cNvSpPr txBox="1"/>
          <p:nvPr/>
        </p:nvSpPr>
        <p:spPr>
          <a:xfrm>
            <a:off x="158496" y="4055677"/>
            <a:ext cx="8814815" cy="8925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Mean SCDs for 0.05°×0.05° grid cells, filtering based on SZAs and VZAs (&lt; 65) and fitting residuals, no cloud filtering.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Small biases related to terrain and near the edge of the field of regard.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Major known SO</a:t>
            </a:r>
            <a:r>
              <a:rPr lang="en-US" sz="1300" baseline="-25000" dirty="0">
                <a:solidFill>
                  <a:schemeClr val="bg1"/>
                </a:solidFill>
              </a:rPr>
              <a:t>2</a:t>
            </a:r>
            <a:r>
              <a:rPr lang="en-US" sz="1300" dirty="0">
                <a:solidFill>
                  <a:schemeClr val="bg1"/>
                </a:solidFill>
              </a:rPr>
              <a:t> sources in Mexico visible on map.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Effort underway to look into emission sources.</a:t>
            </a:r>
          </a:p>
        </p:txBody>
      </p:sp>
      <p:pic>
        <p:nvPicPr>
          <p:cNvPr id="8" name="Picture 7" descr="nasa_logo.gif">
            <a:extLst>
              <a:ext uri="{FF2B5EF4-FFF2-40B4-BE49-F238E27FC236}">
                <a16:creationId xmlns:a16="http://schemas.microsoft.com/office/drawing/2014/main" id="{95EC140A-5562-A107-00E5-D3F16277A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" y="1"/>
            <a:ext cx="606239" cy="490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01C26-BE0C-8C2D-7503-F761108BD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378" y="37663"/>
            <a:ext cx="515455" cy="4900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D76819-A246-36D4-9BD7-49FF548320CA}"/>
              </a:ext>
            </a:extLst>
          </p:cNvPr>
          <p:cNvSpPr txBox="1"/>
          <p:nvPr/>
        </p:nvSpPr>
        <p:spPr>
          <a:xfrm>
            <a:off x="67848" y="581792"/>
            <a:ext cx="47000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TEMPO Mean SO</a:t>
            </a:r>
            <a:r>
              <a:rPr lang="en-US" sz="1500" baseline="-25000" dirty="0">
                <a:solidFill>
                  <a:schemeClr val="bg1"/>
                </a:solidFill>
              </a:rPr>
              <a:t>2</a:t>
            </a:r>
            <a:r>
              <a:rPr lang="en-US" sz="1500" dirty="0">
                <a:solidFill>
                  <a:schemeClr val="bg1"/>
                </a:solidFill>
              </a:rPr>
              <a:t> SCDs (05/13-06/16, 2024, Scans 5-12)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8A66A8-2E33-6D55-9E36-9C5E6E231C76}"/>
              </a:ext>
            </a:extLst>
          </p:cNvPr>
          <p:cNvSpPr txBox="1"/>
          <p:nvPr/>
        </p:nvSpPr>
        <p:spPr>
          <a:xfrm>
            <a:off x="5794681" y="692478"/>
            <a:ext cx="19777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chemeClr val="bg1"/>
                </a:solidFill>
              </a:rPr>
              <a:t>Mean SCDs over Cuba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D83873-1C8D-791F-451B-B8C3ED34C2A3}"/>
              </a:ext>
            </a:extLst>
          </p:cNvPr>
          <p:cNvSpPr txBox="1"/>
          <p:nvPr/>
        </p:nvSpPr>
        <p:spPr>
          <a:xfrm>
            <a:off x="5195966" y="3245482"/>
            <a:ext cx="37773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Solid circles: sources in emission catalogue based on OMI/TROPOMI/OMPS (Fioletov et al., 2023, https://</a:t>
            </a:r>
            <a:r>
              <a:rPr lang="en-US" sz="1400" dirty="0" err="1">
                <a:solidFill>
                  <a:schemeClr val="bg1"/>
                </a:solidFill>
              </a:rPr>
              <a:t>doi.org</a:t>
            </a:r>
            <a:r>
              <a:rPr lang="en-US" sz="1400" dirty="0">
                <a:solidFill>
                  <a:schemeClr val="bg1"/>
                </a:solidFill>
              </a:rPr>
              <a:t>/10.5194/essd-15-75-2023)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9713D35-129C-FD23-2087-FE5C98746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2E7EC-8DC7-0857-4BEE-F152F03D10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94" t="15595" r="6225" b="10487"/>
          <a:stretch/>
        </p:blipFill>
        <p:spPr>
          <a:xfrm>
            <a:off x="67848" y="854060"/>
            <a:ext cx="5069330" cy="3037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17E53D-9867-CE6B-6332-08D97CD0A4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69" t="15439" r="6225" b="10176"/>
          <a:stretch/>
        </p:blipFill>
        <p:spPr>
          <a:xfrm>
            <a:off x="5293724" y="977423"/>
            <a:ext cx="3821109" cy="230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02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D8CB99-0650-0249-879D-5F8104D2E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94" y="37580"/>
            <a:ext cx="8336964" cy="49007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Preliminary TEMPO SO</a:t>
            </a:r>
            <a:r>
              <a:rPr lang="en-US" sz="2800" b="1" baseline="-25000" dirty="0">
                <a:solidFill>
                  <a:srgbClr val="FFFF00"/>
                </a:solidFill>
              </a:rPr>
              <a:t>2</a:t>
            </a:r>
            <a:r>
              <a:rPr lang="en-US" sz="2800" b="1" dirty="0">
                <a:solidFill>
                  <a:srgbClr val="FFFF00"/>
                </a:solidFill>
              </a:rPr>
              <a:t> VCD Retrievals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C2518-59BB-EF4B-A85C-CF9DD7A646BF}"/>
              </a:ext>
            </a:extLst>
          </p:cNvPr>
          <p:cNvSpPr txBox="1"/>
          <p:nvPr/>
        </p:nvSpPr>
        <p:spPr>
          <a:xfrm>
            <a:off x="158496" y="3983488"/>
            <a:ext cx="8814815" cy="11695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Use climatology </a:t>
            </a:r>
            <a:r>
              <a:rPr lang="en-US" sz="1400" i="1" dirty="0">
                <a:solidFill>
                  <a:schemeClr val="bg1"/>
                </a:solidFill>
              </a:rPr>
              <a:t>a priori </a:t>
            </a:r>
            <a:r>
              <a:rPr lang="en-US" sz="1400" dirty="0">
                <a:solidFill>
                  <a:schemeClr val="bg1"/>
                </a:solidFill>
              </a:rPr>
              <a:t>profiles built from GEOS-CF simulations for 2023 (depend on </a:t>
            </a:r>
            <a:r>
              <a:rPr lang="en-US" sz="1400" dirty="0" err="1">
                <a:solidFill>
                  <a:schemeClr val="bg1"/>
                </a:solidFill>
              </a:rPr>
              <a:t>lat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lon</a:t>
            </a:r>
            <a:r>
              <a:rPr lang="en-US" sz="1400" dirty="0">
                <a:solidFill>
                  <a:schemeClr val="bg1"/>
                </a:solidFill>
              </a:rPr>
              <a:t>, month of the year, and hour of the day).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Use existing TEMPO standard products for surface/clouds in AMF calculations.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Filtering based on cloud fraction (CRF &lt; 0.3), SZA and VZA (&lt; 65) and fitting residuals.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Enhanced signals over known emission sources (</a:t>
            </a:r>
            <a:r>
              <a:rPr lang="en-US" sz="1400" i="1" dirty="0">
                <a:solidFill>
                  <a:schemeClr val="bg1"/>
                </a:solidFill>
              </a:rPr>
              <a:t>e.g., </a:t>
            </a:r>
            <a:r>
              <a:rPr lang="en-US" sz="1400" dirty="0">
                <a:solidFill>
                  <a:schemeClr val="bg1"/>
                </a:solidFill>
              </a:rPr>
              <a:t>Cuba).</a:t>
            </a:r>
          </a:p>
        </p:txBody>
      </p:sp>
      <p:pic>
        <p:nvPicPr>
          <p:cNvPr id="8" name="Picture 7" descr="nasa_logo.gif">
            <a:extLst>
              <a:ext uri="{FF2B5EF4-FFF2-40B4-BE49-F238E27FC236}">
                <a16:creationId xmlns:a16="http://schemas.microsoft.com/office/drawing/2014/main" id="{95EC140A-5562-A107-00E5-D3F16277A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" y="1"/>
            <a:ext cx="606239" cy="490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01C26-BE0C-8C2D-7503-F761108BD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378" y="37663"/>
            <a:ext cx="515455" cy="4900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D76819-A246-36D4-9BD7-49FF548320CA}"/>
              </a:ext>
            </a:extLst>
          </p:cNvPr>
          <p:cNvSpPr txBox="1"/>
          <p:nvPr/>
        </p:nvSpPr>
        <p:spPr>
          <a:xfrm>
            <a:off x="67848" y="581792"/>
            <a:ext cx="47000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TEMPO Mean SO</a:t>
            </a:r>
            <a:r>
              <a:rPr lang="en-US" sz="1500" baseline="-25000" dirty="0">
                <a:solidFill>
                  <a:schemeClr val="bg1"/>
                </a:solidFill>
              </a:rPr>
              <a:t>2</a:t>
            </a:r>
            <a:r>
              <a:rPr lang="en-US" sz="1500" dirty="0">
                <a:solidFill>
                  <a:schemeClr val="bg1"/>
                </a:solidFill>
              </a:rPr>
              <a:t> VCDs (05/13-06/16, 2024, Scans 5-12)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8A66A8-2E33-6D55-9E36-9C5E6E231C76}"/>
              </a:ext>
            </a:extLst>
          </p:cNvPr>
          <p:cNvSpPr txBox="1"/>
          <p:nvPr/>
        </p:nvSpPr>
        <p:spPr>
          <a:xfrm>
            <a:off x="5794681" y="692478"/>
            <a:ext cx="19777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Mean VCDs over Cuba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D83873-1C8D-791F-451B-B8C3ED34C2A3}"/>
              </a:ext>
            </a:extLst>
          </p:cNvPr>
          <p:cNvSpPr txBox="1"/>
          <p:nvPr/>
        </p:nvSpPr>
        <p:spPr>
          <a:xfrm>
            <a:off x="5195966" y="3245482"/>
            <a:ext cx="37773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Solid circles: sources in emission catalogue based on OMI/TROPOMI/OMPS (Fioletov et al., 2023, https://</a:t>
            </a:r>
            <a:r>
              <a:rPr lang="en-US" sz="1400" dirty="0" err="1">
                <a:solidFill>
                  <a:schemeClr val="bg1"/>
                </a:solidFill>
              </a:rPr>
              <a:t>doi.org</a:t>
            </a:r>
            <a:r>
              <a:rPr lang="en-US" sz="1400" dirty="0">
                <a:solidFill>
                  <a:schemeClr val="bg1"/>
                </a:solidFill>
              </a:rPr>
              <a:t>/10.5194/essd-15-75-2023)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9713D35-129C-FD23-2087-FE5C98746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2E7EC-8DC7-0857-4BEE-F152F03D10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84" t="16069" r="7284" b="10913"/>
          <a:stretch/>
        </p:blipFill>
        <p:spPr>
          <a:xfrm>
            <a:off x="67848" y="883877"/>
            <a:ext cx="5002570" cy="3007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650FC-F1BF-43C3-2265-1B63B210FF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13" t="16132" r="6226" b="11311"/>
          <a:stretch/>
        </p:blipFill>
        <p:spPr>
          <a:xfrm>
            <a:off x="5244031" y="1043702"/>
            <a:ext cx="3729280" cy="220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70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D8CB99-0650-0249-879D-5F8104D2E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94" y="37580"/>
            <a:ext cx="8336964" cy="490073"/>
          </a:xfrm>
        </p:spPr>
        <p:txBody>
          <a:bodyPr>
            <a:noAutofit/>
          </a:bodyPr>
          <a:lstStyle/>
          <a:p>
            <a:pPr algn="ctr"/>
            <a:r>
              <a:rPr lang="en-US" sz="2600" b="1" dirty="0">
                <a:solidFill>
                  <a:srgbClr val="FFFF00"/>
                </a:solidFill>
              </a:rPr>
              <a:t>Preliminary SO</a:t>
            </a:r>
            <a:r>
              <a:rPr lang="en-US" sz="2600" b="1" baseline="-25000" dirty="0">
                <a:solidFill>
                  <a:srgbClr val="FFFF00"/>
                </a:solidFill>
              </a:rPr>
              <a:t>2</a:t>
            </a:r>
            <a:r>
              <a:rPr lang="en-US" sz="2600" b="1" dirty="0">
                <a:solidFill>
                  <a:srgbClr val="FFFF00"/>
                </a:solidFill>
              </a:rPr>
              <a:t> Source Emission Estimates Using TEMPO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C2518-59BB-EF4B-A85C-CF9DD7A646BF}"/>
              </a:ext>
            </a:extLst>
          </p:cNvPr>
          <p:cNvSpPr txBox="1"/>
          <p:nvPr/>
        </p:nvSpPr>
        <p:spPr>
          <a:xfrm>
            <a:off x="145034" y="3989031"/>
            <a:ext cx="8814815" cy="10926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Emission estimates made for 44 point sources over TEMPO field of regard, using ~65 days of preliminary SO</a:t>
            </a:r>
            <a:r>
              <a:rPr lang="en-US" sz="1300" baseline="-25000" dirty="0">
                <a:solidFill>
                  <a:schemeClr val="bg1"/>
                </a:solidFill>
              </a:rPr>
              <a:t>2</a:t>
            </a:r>
            <a:r>
              <a:rPr lang="en-US" sz="1300" dirty="0">
                <a:solidFill>
                  <a:schemeClr val="bg1"/>
                </a:solidFill>
              </a:rPr>
              <a:t> retrievals.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In the particular case above, TEMPO observed SO</a:t>
            </a:r>
            <a:r>
              <a:rPr lang="en-US" sz="1300" baseline="-25000" dirty="0">
                <a:solidFill>
                  <a:schemeClr val="bg1"/>
                </a:solidFill>
              </a:rPr>
              <a:t>2</a:t>
            </a:r>
            <a:r>
              <a:rPr lang="en-US" sz="1300" dirty="0">
                <a:solidFill>
                  <a:schemeClr val="bg1"/>
                </a:solidFill>
              </a:rPr>
              <a:t> signals from a much shorter period of time are stronger than OMI.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Further investigation necessary to reconcile differences in the estimated emissions between TEMPO and LEO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Need more TEMPO SO</a:t>
            </a:r>
            <a:r>
              <a:rPr lang="en-US" sz="1300" baseline="-25000" dirty="0">
                <a:solidFill>
                  <a:schemeClr val="bg1"/>
                </a:solidFill>
              </a:rPr>
              <a:t>2</a:t>
            </a:r>
            <a:r>
              <a:rPr lang="en-US" sz="1300" dirty="0">
                <a:solidFill>
                  <a:schemeClr val="bg1"/>
                </a:solidFill>
              </a:rPr>
              <a:t> data for more in-depth analysis (e.g., screening of volcanic SO</a:t>
            </a:r>
            <a:r>
              <a:rPr lang="en-US" sz="1300" baseline="-25000" dirty="0">
                <a:solidFill>
                  <a:schemeClr val="bg1"/>
                </a:solidFill>
              </a:rPr>
              <a:t>2</a:t>
            </a:r>
            <a:r>
              <a:rPr lang="en-US" sz="1300" dirty="0">
                <a:solidFill>
                  <a:schemeClr val="bg1"/>
                </a:solidFill>
              </a:rPr>
              <a:t>, understanding diurnal changes in retrieved SO</a:t>
            </a:r>
            <a:r>
              <a:rPr lang="en-US" sz="1300" baseline="-25000" dirty="0">
                <a:solidFill>
                  <a:schemeClr val="bg1"/>
                </a:solidFill>
              </a:rPr>
              <a:t>2 </a:t>
            </a:r>
            <a:r>
              <a:rPr lang="en-US" sz="1300" dirty="0">
                <a:solidFill>
                  <a:schemeClr val="bg1"/>
                </a:solidFill>
              </a:rPr>
              <a:t>and emissions).</a:t>
            </a:r>
          </a:p>
        </p:txBody>
      </p:sp>
      <p:pic>
        <p:nvPicPr>
          <p:cNvPr id="8" name="Picture 7" descr="nasa_logo.gif">
            <a:extLst>
              <a:ext uri="{FF2B5EF4-FFF2-40B4-BE49-F238E27FC236}">
                <a16:creationId xmlns:a16="http://schemas.microsoft.com/office/drawing/2014/main" id="{95EC140A-5562-A107-00E5-D3F16277A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" y="1"/>
            <a:ext cx="606239" cy="490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01C26-BE0C-8C2D-7503-F761108BD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378" y="37663"/>
            <a:ext cx="515455" cy="4900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D76819-A246-36D4-9BD7-49FF548320CA}"/>
              </a:ext>
            </a:extLst>
          </p:cNvPr>
          <p:cNvSpPr txBox="1"/>
          <p:nvPr/>
        </p:nvSpPr>
        <p:spPr>
          <a:xfrm>
            <a:off x="6033226" y="2940784"/>
            <a:ext cx="284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Mean SO</a:t>
            </a:r>
            <a:r>
              <a:rPr lang="en-US" sz="1500" baseline="-25000" dirty="0">
                <a:solidFill>
                  <a:schemeClr val="bg1"/>
                </a:solidFill>
              </a:rPr>
              <a:t>2</a:t>
            </a:r>
            <a:r>
              <a:rPr lang="en-US" sz="1500" dirty="0">
                <a:solidFill>
                  <a:schemeClr val="bg1"/>
                </a:solidFill>
              </a:rPr>
              <a:t> over </a:t>
            </a:r>
            <a:r>
              <a:rPr lang="en-US" sz="1500" dirty="0" err="1">
                <a:solidFill>
                  <a:schemeClr val="bg1"/>
                </a:solidFill>
              </a:rPr>
              <a:t>Kyger</a:t>
            </a:r>
            <a:r>
              <a:rPr lang="en-US" sz="1500" dirty="0">
                <a:solidFill>
                  <a:schemeClr val="bg1"/>
                </a:solidFill>
              </a:rPr>
              <a:t> Creek Power Plant in the Ohio River Valley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9713D35-129C-FD23-2087-FE5C98746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284E-05EB-5848-BCFF-0FB9A70870EE}" type="slidenum">
              <a:rPr lang="en-US" smtClean="0"/>
              <a:t>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326B0C-6C1B-45BA-C262-3130982F69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57" r="15347"/>
          <a:stretch/>
        </p:blipFill>
        <p:spPr>
          <a:xfrm>
            <a:off x="295007" y="864001"/>
            <a:ext cx="2633869" cy="2885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1B730-9845-D734-2798-8D3CFC9951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24" t="5696" r="15646"/>
          <a:stretch/>
        </p:blipFill>
        <p:spPr>
          <a:xfrm>
            <a:off x="3129526" y="864001"/>
            <a:ext cx="2783939" cy="28856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8A66A8-2E33-6D55-9E36-9C5E6E231C76}"/>
              </a:ext>
            </a:extLst>
          </p:cNvPr>
          <p:cNvSpPr txBox="1"/>
          <p:nvPr/>
        </p:nvSpPr>
        <p:spPr>
          <a:xfrm>
            <a:off x="3532553" y="1454723"/>
            <a:ext cx="2159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TEMPO (~65 days: March-April, May-June, 2024)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891B4A-D619-E5D9-A4DD-1E938C508ECA}"/>
              </a:ext>
            </a:extLst>
          </p:cNvPr>
          <p:cNvSpPr txBox="1"/>
          <p:nvPr/>
        </p:nvSpPr>
        <p:spPr>
          <a:xfrm>
            <a:off x="589241" y="1531096"/>
            <a:ext cx="1599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OMI: 2018-2023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35BD32-CEF8-8032-ED91-F590B70475E5}"/>
              </a:ext>
            </a:extLst>
          </p:cNvPr>
          <p:cNvSpPr txBox="1"/>
          <p:nvPr/>
        </p:nvSpPr>
        <p:spPr>
          <a:xfrm>
            <a:off x="616940" y="3237184"/>
            <a:ext cx="2394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Estimated emissions: 24 kt/</a:t>
            </a:r>
            <a:r>
              <a:rPr lang="en-US" sz="1200" b="1" dirty="0" err="1">
                <a:solidFill>
                  <a:srgbClr val="FF0000"/>
                </a:solidFill>
              </a:rPr>
              <a:t>yr</a:t>
            </a:r>
            <a:r>
              <a:rPr lang="en-US" sz="12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9B9678-C372-8BB1-7B50-579C3F44B65F}"/>
              </a:ext>
            </a:extLst>
          </p:cNvPr>
          <p:cNvSpPr txBox="1"/>
          <p:nvPr/>
        </p:nvSpPr>
        <p:spPr>
          <a:xfrm>
            <a:off x="3511252" y="3258409"/>
            <a:ext cx="2520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Estimated emissions: 44±6.8 kt/</a:t>
            </a:r>
            <a:r>
              <a:rPr lang="en-US" sz="1200" b="1" dirty="0" err="1">
                <a:solidFill>
                  <a:srgbClr val="FF0000"/>
                </a:solidFill>
              </a:rPr>
              <a:t>yr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C73B2B-69EE-5A5A-F4FE-39B3A0C1E9FA}"/>
              </a:ext>
            </a:extLst>
          </p:cNvPr>
          <p:cNvSpPr txBox="1"/>
          <p:nvPr/>
        </p:nvSpPr>
        <p:spPr>
          <a:xfrm>
            <a:off x="233213" y="3712032"/>
            <a:ext cx="2633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*May not be statistically significant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0EFAE9-AABC-D974-2833-BCD87D033E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2337" y="864001"/>
            <a:ext cx="3007512" cy="165790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1DC4C8E-4087-DA9D-DECD-F6437D319455}"/>
              </a:ext>
            </a:extLst>
          </p:cNvPr>
          <p:cNvCxnSpPr>
            <a:stCxn id="14" idx="1"/>
          </p:cNvCxnSpPr>
          <p:nvPr/>
        </p:nvCxnSpPr>
        <p:spPr>
          <a:xfrm flipH="1">
            <a:off x="4658061" y="1692955"/>
            <a:ext cx="1294276" cy="749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60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919</TotalTime>
  <Words>2438</Words>
  <Application>Microsoft Macintosh PowerPoint</Application>
  <PresentationFormat>On-screen Show (16:9)</PresentationFormat>
  <Paragraphs>199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</vt:lpstr>
      <vt:lpstr>Wingdings</vt:lpstr>
      <vt:lpstr>Office Theme</vt:lpstr>
      <vt:lpstr>TEMPO Sulfur Dioxide Retrievals Using a PCA-based Algorithm : Preliminary Results and Potential Applications</vt:lpstr>
      <vt:lpstr>Motivation and Outline</vt:lpstr>
      <vt:lpstr>Can TEMPO Provide a Quality SO2 Product? Yes, and some more!</vt:lpstr>
      <vt:lpstr>SCD Retrievals: Comparison with OMPS (05/15/2024)</vt:lpstr>
      <vt:lpstr>SCD Retrieval Noise (Estimated from Gridded Standard Deviation): Comparison with OMPS (05/15/2024)</vt:lpstr>
      <vt:lpstr>What if TEMPO Had the Same Spatial Resolution as SNPP/OMPS?</vt:lpstr>
      <vt:lpstr>Averaging Data for Emission Source Detection/Quantification</vt:lpstr>
      <vt:lpstr>Preliminary TEMPO SO2 VCD Retrievals</vt:lpstr>
      <vt:lpstr>Preliminary SO2 Source Emission Estimates Using TEMPO</vt:lpstr>
      <vt:lpstr>Summary and Next Steps</vt:lpstr>
      <vt:lpstr>Backup Slides on GEMS SO2 Retrievals</vt:lpstr>
      <vt:lpstr>SCD Retrieval Noise (Estimated from Gridded Standard Deviation): Comparison with Synthetic Data</vt:lpstr>
      <vt:lpstr>Comparisons of Volcanic SO2 VCDs: Klyuchevskoy Volcanic Plume on 11/06/2023</vt:lpstr>
      <vt:lpstr>Mean SO2 SCDs over Asia: GEMS vs. SNPP/OMPS, April – May 2021</vt:lpstr>
      <vt:lpstr>GEMS Observations of Diurnal Changes in SO2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Li, Can (GSFC-614.0)[UNIVERSITY OF MARYLAND]</dc:creator>
  <cp:lastModifiedBy>Nickolay Krotkov</cp:lastModifiedBy>
  <cp:revision>28</cp:revision>
  <dcterms:created xsi:type="dcterms:W3CDTF">2021-11-23T16:38:30Z</dcterms:created>
  <dcterms:modified xsi:type="dcterms:W3CDTF">2024-08-20T22:18:37Z</dcterms:modified>
</cp:coreProperties>
</file>