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74" r:id="rId1"/>
  </p:sldMasterIdLst>
  <p:notesMasterIdLst>
    <p:notesMasterId r:id="rId20"/>
  </p:notesMasterIdLst>
  <p:sldIdLst>
    <p:sldId id="1042652896" r:id="rId2"/>
    <p:sldId id="257" r:id="rId3"/>
    <p:sldId id="1042652943" r:id="rId4"/>
    <p:sldId id="1042652944" r:id="rId5"/>
    <p:sldId id="1042652933" r:id="rId6"/>
    <p:sldId id="1042652945" r:id="rId7"/>
    <p:sldId id="1042652948" r:id="rId8"/>
    <p:sldId id="1042652936" r:id="rId9"/>
    <p:sldId id="1042652937" r:id="rId10"/>
    <p:sldId id="1042652938" r:id="rId11"/>
    <p:sldId id="1042652924" r:id="rId12"/>
    <p:sldId id="269" r:id="rId13"/>
    <p:sldId id="1042652949" r:id="rId14"/>
    <p:sldId id="642" r:id="rId15"/>
    <p:sldId id="2995" r:id="rId16"/>
    <p:sldId id="1042652946" r:id="rId17"/>
    <p:sldId id="1042652947" r:id="rId18"/>
    <p:sldId id="104265294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DF825D8-DAA9-A17E-7FD3-EB3550631833}" name="Fenn, Crystal J. (LARC-D206)" initials="F(" userId="S::cfenn@ndc.nasa.gov::e706ab77-a4eb-46fd-9b0c-8ec1c8e24d7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FF5AAE"/>
    <a:srgbClr val="76117D"/>
    <a:srgbClr val="E83523"/>
    <a:srgbClr val="367F24"/>
    <a:srgbClr val="FDB960"/>
    <a:srgbClr val="0057FF"/>
    <a:srgbClr val="FF7B4B"/>
    <a:srgbClr val="00FA96"/>
    <a:srgbClr val="0B8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34"/>
    <p:restoredTop sz="93491"/>
  </p:normalViewPr>
  <p:slideViewPr>
    <p:cSldViewPr snapToGrid="0" snapToObjects="1">
      <p:cViewPr>
        <p:scale>
          <a:sx n="183" d="100"/>
          <a:sy n="183" d="100"/>
        </p:scale>
        <p:origin x="1904" y="16"/>
      </p:cViewPr>
      <p:guideLst/>
    </p:cSldViewPr>
  </p:slid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117" d="100"/>
          <a:sy n="117" d="100"/>
        </p:scale>
        <p:origin x="4200"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F85442-679F-6940-8D76-BD610BCABF31}" type="datetimeFigureOut">
              <a:rPr lang="en-US" smtClean="0"/>
              <a:t>8/22/24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165635-F46D-3643-9694-3A302E640B0D}" type="slidenum">
              <a:rPr lang="en-US" smtClean="0"/>
              <a:t>‹#›</a:t>
            </a:fld>
            <a:endParaRPr lang="en-US"/>
          </a:p>
        </p:txBody>
      </p:sp>
    </p:spTree>
    <p:extLst>
      <p:ext uri="{BB962C8B-B14F-4D97-AF65-F5344CB8AC3E}">
        <p14:creationId xmlns:p14="http://schemas.microsoft.com/office/powerpoint/2010/main" val="161776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b="0" i="0" u="none" strike="noStrike" dirty="0">
              <a:solidFill>
                <a:srgbClr val="1C1C1C"/>
              </a:solidFill>
              <a:effectLst/>
              <a:highlight>
                <a:srgbClr val="FFFFFF"/>
              </a:highlight>
              <a:latin typeface="Inter"/>
            </a:endParaRPr>
          </a:p>
        </p:txBody>
      </p:sp>
      <p:sp>
        <p:nvSpPr>
          <p:cNvPr id="259" name="Google Shape;25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165635-F46D-3643-9694-3A302E640B0D}" type="slidenum">
              <a:rPr lang="en-US" smtClean="0"/>
              <a:t>10</a:t>
            </a:fld>
            <a:endParaRPr lang="en-US"/>
          </a:p>
        </p:txBody>
      </p:sp>
    </p:spTree>
    <p:extLst>
      <p:ext uri="{BB962C8B-B14F-4D97-AF65-F5344CB8AC3E}">
        <p14:creationId xmlns:p14="http://schemas.microsoft.com/office/powerpoint/2010/main" val="1763328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165635-F46D-3643-9694-3A302E640B0D}" type="slidenum">
              <a:rPr lang="en-US" smtClean="0"/>
              <a:t>11</a:t>
            </a:fld>
            <a:endParaRPr lang="en-US"/>
          </a:p>
        </p:txBody>
      </p:sp>
    </p:spTree>
    <p:extLst>
      <p:ext uri="{BB962C8B-B14F-4D97-AF65-F5344CB8AC3E}">
        <p14:creationId xmlns:p14="http://schemas.microsoft.com/office/powerpoint/2010/main" val="3179083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66799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35126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a:ea typeface="Calibri"/>
              <a:cs typeface="Calibri"/>
              <a:sym typeface="Calibri"/>
            </a:endParaRPr>
          </a:p>
        </p:txBody>
      </p:sp>
    </p:spTree>
    <p:extLst>
      <p:ext uri="{BB962C8B-B14F-4D97-AF65-F5344CB8AC3E}">
        <p14:creationId xmlns:p14="http://schemas.microsoft.com/office/powerpoint/2010/main" val="507267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6" name="Google Shape;26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6" name="Google Shape;26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dirty="0">
              <a:latin typeface="Calibri"/>
              <a:ea typeface="Calibri"/>
              <a:cs typeface="Calibri"/>
              <a:sym typeface="Calibri"/>
            </a:endParaRPr>
          </a:p>
        </p:txBody>
      </p:sp>
    </p:spTree>
    <p:extLst>
      <p:ext uri="{BB962C8B-B14F-4D97-AF65-F5344CB8AC3E}">
        <p14:creationId xmlns:p14="http://schemas.microsoft.com/office/powerpoint/2010/main" val="357294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165635-F46D-3643-9694-3A302E640B0D}" type="slidenum">
              <a:rPr lang="en-US" smtClean="0"/>
              <a:t>4</a:t>
            </a:fld>
            <a:endParaRPr lang="en-US"/>
          </a:p>
        </p:txBody>
      </p:sp>
    </p:spTree>
    <p:extLst>
      <p:ext uri="{BB962C8B-B14F-4D97-AF65-F5344CB8AC3E}">
        <p14:creationId xmlns:p14="http://schemas.microsoft.com/office/powerpoint/2010/main" val="659527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165635-F46D-3643-9694-3A302E640B0D}" type="slidenum">
              <a:rPr lang="en-US" smtClean="0"/>
              <a:t>5</a:t>
            </a:fld>
            <a:endParaRPr lang="en-US"/>
          </a:p>
        </p:txBody>
      </p:sp>
    </p:spTree>
    <p:extLst>
      <p:ext uri="{BB962C8B-B14F-4D97-AF65-F5344CB8AC3E}">
        <p14:creationId xmlns:p14="http://schemas.microsoft.com/office/powerpoint/2010/main" val="1823822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165635-F46D-3643-9694-3A302E640B0D}" type="slidenum">
              <a:rPr lang="en-US" smtClean="0"/>
              <a:t>6</a:t>
            </a:fld>
            <a:endParaRPr lang="en-US"/>
          </a:p>
        </p:txBody>
      </p:sp>
    </p:spTree>
    <p:extLst>
      <p:ext uri="{BB962C8B-B14F-4D97-AF65-F5344CB8AC3E}">
        <p14:creationId xmlns:p14="http://schemas.microsoft.com/office/powerpoint/2010/main" val="2384797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6" name="Google Shape;26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dirty="0">
              <a:latin typeface="Calibri"/>
              <a:ea typeface="Calibri"/>
              <a:cs typeface="Calibri"/>
              <a:sym typeface="Calibri"/>
            </a:endParaRPr>
          </a:p>
        </p:txBody>
      </p:sp>
    </p:spTree>
    <p:extLst>
      <p:ext uri="{BB962C8B-B14F-4D97-AF65-F5344CB8AC3E}">
        <p14:creationId xmlns:p14="http://schemas.microsoft.com/office/powerpoint/2010/main" val="2497909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165635-F46D-3643-9694-3A302E640B0D}" type="slidenum">
              <a:rPr lang="en-US" smtClean="0"/>
              <a:t>8</a:t>
            </a:fld>
            <a:endParaRPr lang="en-US"/>
          </a:p>
        </p:txBody>
      </p:sp>
    </p:spTree>
    <p:extLst>
      <p:ext uri="{BB962C8B-B14F-4D97-AF65-F5344CB8AC3E}">
        <p14:creationId xmlns:p14="http://schemas.microsoft.com/office/powerpoint/2010/main" val="378787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165635-F46D-3643-9694-3A302E640B0D}" type="slidenum">
              <a:rPr lang="en-US" smtClean="0"/>
              <a:t>9</a:t>
            </a:fld>
            <a:endParaRPr lang="en-US"/>
          </a:p>
        </p:txBody>
      </p:sp>
    </p:spTree>
    <p:extLst>
      <p:ext uri="{BB962C8B-B14F-4D97-AF65-F5344CB8AC3E}">
        <p14:creationId xmlns:p14="http://schemas.microsoft.com/office/powerpoint/2010/main" val="35234203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28657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p:nvPicPr>
        <p:blipFill>
          <a:blip r:embed="rId2"/>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1050354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9_Custom Layout">
    <p:spTree>
      <p:nvGrpSpPr>
        <p:cNvPr id="1" name=""/>
        <p:cNvGrpSpPr/>
        <p:nvPr/>
      </p:nvGrpSpPr>
      <p:grpSpPr>
        <a:xfrm>
          <a:off x="0" y="0"/>
          <a:ext cx="0" cy="0"/>
          <a:chOff x="0" y="0"/>
          <a:chExt cx="0" cy="0"/>
        </a:xfrm>
      </p:grpSpPr>
      <p:pic>
        <p:nvPicPr>
          <p:cNvPr id="4" name="Picture 3" descr="TEMPO ppt Banner v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1065276"/>
          </a:xfrm>
          <a:prstGeom prst="rect">
            <a:avLst/>
          </a:prstGeom>
        </p:spPr>
      </p:pic>
      <p:sp>
        <p:nvSpPr>
          <p:cNvPr id="9" name="Title 1"/>
          <p:cNvSpPr>
            <a:spLocks noGrp="1"/>
          </p:cNvSpPr>
          <p:nvPr>
            <p:ph type="title"/>
          </p:nvPr>
        </p:nvSpPr>
        <p:spPr>
          <a:xfrm>
            <a:off x="2379609" y="274638"/>
            <a:ext cx="7963743" cy="638108"/>
          </a:xfrm>
          <a:prstGeom prst="rect">
            <a:avLst/>
          </a:prstGeom>
        </p:spPr>
        <p:txBody>
          <a:bodyPr vert="horz"/>
          <a:lstStyle>
            <a:lvl1pPr>
              <a:defRPr sz="2800" b="1" i="0">
                <a:solidFill>
                  <a:srgbClr val="FFFFFF"/>
                </a:solidFill>
                <a:latin typeface="Arial"/>
                <a:cs typeface="Arial"/>
              </a:defRPr>
            </a:lvl1pPr>
          </a:lstStyle>
          <a:p>
            <a:r>
              <a:rPr lang="en-US"/>
              <a:t>Click to edit Master title style</a:t>
            </a:r>
          </a:p>
        </p:txBody>
      </p:sp>
      <p:sp>
        <p:nvSpPr>
          <p:cNvPr id="7" name="Content Placeholder 2"/>
          <p:cNvSpPr>
            <a:spLocks noGrp="1"/>
          </p:cNvSpPr>
          <p:nvPr>
            <p:ph idx="1"/>
          </p:nvPr>
        </p:nvSpPr>
        <p:spPr>
          <a:xfrm>
            <a:off x="101600" y="1143000"/>
            <a:ext cx="119888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8">
            <a:extLst>
              <a:ext uri="{FF2B5EF4-FFF2-40B4-BE49-F238E27FC236}">
                <a16:creationId xmlns:a16="http://schemas.microsoft.com/office/drawing/2014/main" id="{ED29E1B4-5585-C84C-8A32-8BAC3D59C839}"/>
              </a:ext>
            </a:extLst>
          </p:cNvPr>
          <p:cNvSpPr>
            <a:spLocks noGrp="1"/>
          </p:cNvSpPr>
          <p:nvPr>
            <p:ph type="sldNum" sz="quarter" idx="12"/>
          </p:nvPr>
        </p:nvSpPr>
        <p:spPr>
          <a:xfrm>
            <a:off x="9236440" y="6504026"/>
            <a:ext cx="2844800"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10" name="Footer Placeholder 4">
            <a:extLst>
              <a:ext uri="{FF2B5EF4-FFF2-40B4-BE49-F238E27FC236}">
                <a16:creationId xmlns:a16="http://schemas.microsoft.com/office/drawing/2014/main" id="{2EE3F73D-D53E-4649-A630-0572053E9E49}"/>
              </a:ext>
            </a:extLst>
          </p:cNvPr>
          <p:cNvSpPr>
            <a:spLocks noGrp="1"/>
          </p:cNvSpPr>
          <p:nvPr>
            <p:ph type="ftr" sz="quarter" idx="3"/>
          </p:nvPr>
        </p:nvSpPr>
        <p:spPr>
          <a:xfrm>
            <a:off x="4165600" y="6504026"/>
            <a:ext cx="38608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a:p>
        </p:txBody>
      </p:sp>
    </p:spTree>
    <p:extLst>
      <p:ext uri="{BB962C8B-B14F-4D97-AF65-F5344CB8AC3E}">
        <p14:creationId xmlns:p14="http://schemas.microsoft.com/office/powerpoint/2010/main" val="2991680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69"/>
        <p:cNvGrpSpPr/>
        <p:nvPr/>
      </p:nvGrpSpPr>
      <p:grpSpPr>
        <a:xfrm>
          <a:off x="0" y="0"/>
          <a:ext cx="0" cy="0"/>
          <a:chOff x="0" y="0"/>
          <a:chExt cx="0" cy="0"/>
        </a:xfrm>
      </p:grpSpPr>
      <p:sp>
        <p:nvSpPr>
          <p:cNvPr id="72" name="Google Shape;72;p21"/>
          <p:cNvSpPr txBox="1">
            <a:spLocks noGrp="1"/>
          </p:cNvSpPr>
          <p:nvPr>
            <p:ph type="title"/>
          </p:nvPr>
        </p:nvSpPr>
        <p:spPr>
          <a:xfrm>
            <a:off x="2539931" y="274638"/>
            <a:ext cx="7963743" cy="63810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D9D9D9"/>
              </a:buClr>
              <a:buSzPts val="2800"/>
              <a:buFont typeface="Arial Rounded"/>
              <a:buNone/>
              <a:defRPr sz="2800" b="1">
                <a:solidFill>
                  <a:srgbClr val="D9D9D9"/>
                </a:solidFill>
                <a:latin typeface="Arial Rounded"/>
                <a:ea typeface="Arial Rounded"/>
                <a:cs typeface="Arial Rounded"/>
                <a:sym typeface="Arial Rounde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21"/>
          <p:cNvSpPr txBox="1">
            <a:spLocks noGrp="1"/>
          </p:cNvSpPr>
          <p:nvPr>
            <p:ph type="ftr" idx="11"/>
          </p:nvPr>
        </p:nvSpPr>
        <p:spPr>
          <a:xfrm>
            <a:off x="3239543" y="6549635"/>
            <a:ext cx="5411508"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888888"/>
              </a:buClr>
              <a:buSzPts val="1200"/>
              <a:buFont typeface="Calibri"/>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1"/>
          <p:cNvSpPr txBox="1">
            <a:spLocks noGrp="1"/>
          </p:cNvSpPr>
          <p:nvPr>
            <p:ph type="dt" idx="10"/>
          </p:nvPr>
        </p:nvSpPr>
        <p:spPr>
          <a:xfrm>
            <a:off x="231095" y="6550584"/>
            <a:ext cx="209615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475613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5908300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600" y="1143000"/>
            <a:ext cx="11988800" cy="5410200"/>
          </a:xfrm>
          <a:prstGeom prst="rect">
            <a:avLst/>
          </a:prstGeom>
        </p:spPr>
        <p:txBody>
          <a:bodyPr/>
          <a:lstStyle>
            <a:lvl1pPr marL="257175" indent="-257175">
              <a:buClrTx/>
              <a:buFont typeface="Wingdings" charset="2"/>
              <a:buChar char="Ø"/>
              <a:defRPr b="1">
                <a:latin typeface="+mn-lt"/>
              </a:defRPr>
            </a:lvl1pPr>
            <a:lvl2pPr marL="557213" indent="-214313">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9243484" y="6627813"/>
            <a:ext cx="28448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750" smtClean="0">
                <a:solidFill>
                  <a:srgbClr val="000000"/>
                </a:solidFill>
                <a:latin typeface="Calibri" charset="0"/>
              </a:rPr>
              <a:pPr algn="r" eaLnBrk="1" hangingPunct="1">
                <a:defRPr/>
              </a:pPr>
              <a:t>‹#›</a:t>
            </a:fld>
            <a:endParaRPr lang="en-US" sz="750">
              <a:solidFill>
                <a:srgbClr val="000000"/>
              </a:solidFill>
              <a:latin typeface="Calibri" charset="0"/>
            </a:endParaRPr>
          </a:p>
        </p:txBody>
      </p:sp>
      <p:sp>
        <p:nvSpPr>
          <p:cNvPr id="2" name="Title 1"/>
          <p:cNvSpPr>
            <a:spLocks noGrp="1"/>
          </p:cNvSpPr>
          <p:nvPr>
            <p:ph type="title"/>
          </p:nvPr>
        </p:nvSpPr>
        <p:spPr>
          <a:xfrm>
            <a:off x="2539933" y="274638"/>
            <a:ext cx="7451967" cy="638108"/>
          </a:xfrm>
          <a:prstGeom prst="rect">
            <a:avLst/>
          </a:prstGeom>
        </p:spPr>
        <p:txBody>
          <a:bodyPr vert="horz"/>
          <a:lstStyle>
            <a:lvl1pPr>
              <a:defRPr sz="2100">
                <a:solidFill>
                  <a:srgbClr val="D9D9D9"/>
                </a:solidFill>
                <a:latin typeface="Arial Rounded MT Bold"/>
                <a:cs typeface="Arial Rounded MT Bold"/>
              </a:defRPr>
            </a:lvl1pPr>
          </a:lstStyle>
          <a:p>
            <a:r>
              <a:rPr lang="en-US"/>
              <a:t>Click to edit Master title style</a:t>
            </a:r>
          </a:p>
        </p:txBody>
      </p:sp>
      <p:sp>
        <p:nvSpPr>
          <p:cNvPr id="6" name="Date Placeholder 2">
            <a:extLst>
              <a:ext uri="{FF2B5EF4-FFF2-40B4-BE49-F238E27FC236}">
                <a16:creationId xmlns:a16="http://schemas.microsoft.com/office/drawing/2014/main" id="{9CE51E9C-5593-4F02-8D43-69EB3594B706}"/>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endParaRPr lang="en-US"/>
          </a:p>
        </p:txBody>
      </p:sp>
      <p:grpSp>
        <p:nvGrpSpPr>
          <p:cNvPr id="5" name="Group 4">
            <a:extLst>
              <a:ext uri="{FF2B5EF4-FFF2-40B4-BE49-F238E27FC236}">
                <a16:creationId xmlns:a16="http://schemas.microsoft.com/office/drawing/2014/main" id="{4386602E-3498-4C57-BE6D-73C35B8809BF}"/>
              </a:ext>
            </a:extLst>
          </p:cNvPr>
          <p:cNvGrpSpPr/>
          <p:nvPr userDrawn="1"/>
        </p:nvGrpSpPr>
        <p:grpSpPr>
          <a:xfrm>
            <a:off x="10044215" y="41347"/>
            <a:ext cx="953829" cy="955748"/>
            <a:chOff x="10044214" y="41347"/>
            <a:chExt cx="953829" cy="955748"/>
          </a:xfrm>
        </p:grpSpPr>
        <p:pic>
          <p:nvPicPr>
            <p:cNvPr id="8" name="Picture 7">
              <a:extLst>
                <a:ext uri="{FF2B5EF4-FFF2-40B4-BE49-F238E27FC236}">
                  <a16:creationId xmlns:a16="http://schemas.microsoft.com/office/drawing/2014/main" id="{E878C91B-CCA6-4B39-B3E7-1EF35377DF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96532" y="41347"/>
              <a:ext cx="816000" cy="940666"/>
            </a:xfrm>
            <a:prstGeom prst="rect">
              <a:avLst/>
            </a:prstGeom>
          </p:spPr>
        </p:pic>
        <p:sp>
          <p:nvSpPr>
            <p:cNvPr id="4" name="TextBox 3">
              <a:extLst>
                <a:ext uri="{FF2B5EF4-FFF2-40B4-BE49-F238E27FC236}">
                  <a16:creationId xmlns:a16="http://schemas.microsoft.com/office/drawing/2014/main" id="{DA469EE8-BE9A-4076-9C74-9E6E66E1950E}"/>
                </a:ext>
              </a:extLst>
            </p:cNvPr>
            <p:cNvSpPr txBox="1"/>
            <p:nvPr userDrawn="1"/>
          </p:nvSpPr>
          <p:spPr>
            <a:xfrm>
              <a:off x="10044214" y="766263"/>
              <a:ext cx="953829" cy="230832"/>
            </a:xfrm>
            <a:prstGeom prst="rect">
              <a:avLst/>
            </a:prstGeom>
            <a:noFill/>
          </p:spPr>
          <p:txBody>
            <a:bodyPr wrap="square" rtlCol="0">
              <a:spAutoFit/>
            </a:bodyPr>
            <a:lstStyle/>
            <a:p>
              <a:r>
                <a:rPr lang="en-US" sz="900">
                  <a:solidFill>
                    <a:schemeClr val="bg1"/>
                  </a:solidFill>
                  <a:latin typeface="Times New Roman" panose="02020603050405020304" pitchFamily="18" charset="0"/>
                  <a:cs typeface="Times New Roman" panose="02020603050405020304" pitchFamily="18" charset="0"/>
                </a:rPr>
                <a:t>Smithsonian</a:t>
              </a:r>
            </a:p>
          </p:txBody>
        </p:sp>
      </p:grpSp>
    </p:spTree>
    <p:extLst>
      <p:ext uri="{BB962C8B-B14F-4D97-AF65-F5344CB8AC3E}">
        <p14:creationId xmlns:p14="http://schemas.microsoft.com/office/powerpoint/2010/main" val="2858493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le Only">
  <p:cSld name="1_Title Only">
    <p:bg>
      <p:bgPr>
        <a:gradFill>
          <a:gsLst>
            <a:gs pos="0">
              <a:srgbClr val="FEFEFE">
                <a:alpha val="74901"/>
              </a:srgbClr>
            </a:gs>
            <a:gs pos="75000">
              <a:srgbClr val="FEFEFE">
                <a:alpha val="74901"/>
              </a:srgbClr>
            </a:gs>
            <a:gs pos="100000">
              <a:srgbClr val="79A0CD">
                <a:alpha val="74901"/>
              </a:srgbClr>
            </a:gs>
          </a:gsLst>
          <a:lin ang="16200000" scaled="0"/>
        </a:gradFill>
        <a:effectLst/>
      </p:bgPr>
    </p:bg>
    <p:spTree>
      <p:nvGrpSpPr>
        <p:cNvPr id="1" name="Shape 115"/>
        <p:cNvGrpSpPr/>
        <p:nvPr/>
      </p:nvGrpSpPr>
      <p:grpSpPr>
        <a:xfrm>
          <a:off x="0" y="0"/>
          <a:ext cx="0" cy="0"/>
          <a:chOff x="0" y="0"/>
          <a:chExt cx="0" cy="0"/>
        </a:xfrm>
      </p:grpSpPr>
      <p:sp>
        <p:nvSpPr>
          <p:cNvPr id="116" name="Google Shape;116;p25"/>
          <p:cNvSpPr txBox="1">
            <a:spLocks noGrp="1"/>
          </p:cNvSpPr>
          <p:nvPr>
            <p:ph type="dt" idx="10"/>
          </p:nvPr>
        </p:nvSpPr>
        <p:spPr>
          <a:xfrm>
            <a:off x="190116" y="6356351"/>
            <a:ext cx="1020846" cy="365125"/>
          </a:xfrm>
          <a:prstGeom prst="rect">
            <a:avLst/>
          </a:prstGeom>
          <a:noFill/>
          <a:ln>
            <a:noFill/>
          </a:ln>
        </p:spPr>
        <p:txBody>
          <a:bodyPr spcFirstLastPara="1" wrap="square" lIns="91325" tIns="45650" rIns="91325" bIns="456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5"/>
          <p:cNvSpPr txBox="1">
            <a:spLocks noGrp="1"/>
          </p:cNvSpPr>
          <p:nvPr>
            <p:ph type="sldNum" idx="12"/>
          </p:nvPr>
        </p:nvSpPr>
        <p:spPr>
          <a:xfrm>
            <a:off x="11051145" y="6365294"/>
            <a:ext cx="1015314" cy="365125"/>
          </a:xfrm>
          <a:prstGeom prst="rect">
            <a:avLst/>
          </a:prstGeom>
          <a:noFill/>
          <a:ln>
            <a:noFill/>
          </a:ln>
        </p:spPr>
        <p:txBody>
          <a:bodyPr spcFirstLastPara="1" wrap="square" lIns="91325" tIns="45650" rIns="91325" bIns="4565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123" name="Google Shape;123;p25"/>
          <p:cNvSpPr txBox="1">
            <a:spLocks noGrp="1"/>
          </p:cNvSpPr>
          <p:nvPr>
            <p:ph type="body" idx="1"/>
          </p:nvPr>
        </p:nvSpPr>
        <p:spPr>
          <a:xfrm>
            <a:off x="1173893" y="164800"/>
            <a:ext cx="9844215" cy="761791"/>
          </a:xfrm>
          <a:prstGeom prst="rect">
            <a:avLst/>
          </a:prstGeom>
          <a:noFill/>
          <a:ln>
            <a:noFill/>
          </a:ln>
        </p:spPr>
        <p:txBody>
          <a:bodyPr spcFirstLastPara="1" wrap="square" lIns="91425" tIns="45700" rIns="91425" bIns="45700" anchor="ctr" anchorCtr="0">
            <a:normAutofit/>
          </a:bodyPr>
          <a:lstStyle>
            <a:lvl1pPr marL="457200" marR="0" lvl="0" indent="-22860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4" name="Google Shape;124;p25"/>
          <p:cNvSpPr txBox="1">
            <a:spLocks noGrp="1"/>
          </p:cNvSpPr>
          <p:nvPr>
            <p:ph type="body" idx="2"/>
          </p:nvPr>
        </p:nvSpPr>
        <p:spPr>
          <a:xfrm>
            <a:off x="354013" y="1268413"/>
            <a:ext cx="11499850" cy="4852301"/>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6245775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3" name="Picture 6" descr="TEMPO ppt Banner v7.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3176"/>
            <a:ext cx="12192000" cy="1065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a:spLocks noGrp="1"/>
          </p:cNvSpPr>
          <p:nvPr>
            <p:ph type="title"/>
          </p:nvPr>
        </p:nvSpPr>
        <p:spPr>
          <a:xfrm>
            <a:off x="2539963" y="274638"/>
            <a:ext cx="7963743"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4" name="Date Placeholder 9"/>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10"/>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11"/>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4442FC-C654-E44A-A663-725279F4C8FF}" type="slidenum">
              <a:rPr lang="en-US"/>
              <a:pPr>
                <a:defRPr/>
              </a:pPr>
              <a:t>‹#›</a:t>
            </a:fld>
            <a:endParaRPr lang="en-US"/>
          </a:p>
        </p:txBody>
      </p:sp>
    </p:spTree>
    <p:extLst>
      <p:ext uri="{BB962C8B-B14F-4D97-AF65-F5344CB8AC3E}">
        <p14:creationId xmlns:p14="http://schemas.microsoft.com/office/powerpoint/2010/main" val="976832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3" name="Picture 6" descr="TEMPO ppt Banner v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6"/>
            <a:ext cx="12192000" cy="1065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a:spLocks noGrp="1"/>
          </p:cNvSpPr>
          <p:nvPr>
            <p:ph type="title"/>
          </p:nvPr>
        </p:nvSpPr>
        <p:spPr>
          <a:xfrm>
            <a:off x="2539963" y="274638"/>
            <a:ext cx="7963743"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4" name="Date Placeholder 9"/>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10"/>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11"/>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4442FC-C654-E44A-A663-725279F4C8FF}" type="slidenum">
              <a:rPr lang="en-US"/>
              <a:pPr>
                <a:defRPr/>
              </a:pPr>
              <a:t>‹#›</a:t>
            </a:fld>
            <a:endParaRPr lang="en-US"/>
          </a:p>
        </p:txBody>
      </p:sp>
    </p:spTree>
    <p:extLst>
      <p:ext uri="{BB962C8B-B14F-4D97-AF65-F5344CB8AC3E}">
        <p14:creationId xmlns:p14="http://schemas.microsoft.com/office/powerpoint/2010/main" val="40159160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7" name="Slide Number Placeholder 5"/>
          <p:cNvSpPr txBox="1">
            <a:spLocks/>
          </p:cNvSpPr>
          <p:nvPr userDrawn="1"/>
        </p:nvSpPr>
        <p:spPr>
          <a:xfrm>
            <a:off x="9243484" y="6627813"/>
            <a:ext cx="28448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1000" smtClean="0">
                <a:solidFill>
                  <a:srgbClr val="000000"/>
                </a:solidFill>
                <a:latin typeface="Calibri" charset="0"/>
              </a:rPr>
              <a:pPr algn="r" eaLnBrk="1" hangingPunct="1">
                <a:defRPr/>
              </a:pPr>
              <a:t>‹#›</a:t>
            </a:fld>
            <a:endParaRPr lang="en-US" sz="1000">
              <a:solidFill>
                <a:srgbClr val="000000"/>
              </a:solidFill>
              <a:latin typeface="Calibri" charset="0"/>
            </a:endParaRPr>
          </a:p>
        </p:txBody>
      </p:sp>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6" name="Footer Placeholder 4"/>
          <p:cNvSpPr>
            <a:spLocks noGrp="1"/>
          </p:cNvSpPr>
          <p:nvPr>
            <p:ph type="ftr" sz="quarter" idx="3"/>
          </p:nvPr>
        </p:nvSpPr>
        <p:spPr>
          <a:xfrm>
            <a:off x="3239543" y="6549635"/>
            <a:ext cx="5411508" cy="365125"/>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endParaRPr lang="en-US">
              <a:solidFill>
                <a:prstClr val="black">
                  <a:tint val="75000"/>
                </a:prstClr>
              </a:solidFill>
              <a:latin typeface="Calibri"/>
            </a:endParaRPr>
          </a:p>
        </p:txBody>
      </p:sp>
      <p:sp>
        <p:nvSpPr>
          <p:cNvPr id="10" name="Date Placeholder 3"/>
          <p:cNvSpPr>
            <a:spLocks noGrp="1"/>
          </p:cNvSpPr>
          <p:nvPr>
            <p:ph type="dt" sz="half" idx="10"/>
          </p:nvPr>
        </p:nvSpPr>
        <p:spPr>
          <a:xfrm>
            <a:off x="171331" y="6550584"/>
            <a:ext cx="2096155" cy="365125"/>
          </a:xfrm>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17445684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93367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Content Layout - NASA">
    <p:spTree>
      <p:nvGrpSpPr>
        <p:cNvPr id="1" name=""/>
        <p:cNvGrpSpPr/>
        <p:nvPr/>
      </p:nvGrpSpPr>
      <p:grpSpPr>
        <a:xfrm>
          <a:off x="0" y="0"/>
          <a:ext cx="0" cy="0"/>
          <a:chOff x="0" y="0"/>
          <a:chExt cx="0" cy="0"/>
        </a:xfrm>
      </p:grpSpPr>
      <p:sp>
        <p:nvSpPr>
          <p:cNvPr id="8" name="Content Placeholder 2"/>
          <p:cNvSpPr>
            <a:spLocks noGrp="1"/>
          </p:cNvSpPr>
          <p:nvPr>
            <p:ph idx="1"/>
          </p:nvPr>
        </p:nvSpPr>
        <p:spPr>
          <a:xfrm>
            <a:off x="101600" y="1143000"/>
            <a:ext cx="11988800" cy="5410200"/>
          </a:xfrm>
          <a:prstGeom prst="rect">
            <a:avLst/>
          </a:prstGeom>
        </p:spPr>
        <p:txBody>
          <a:bodyPr/>
          <a:lstStyle>
            <a:lvl1pPr marL="457189" indent="-457189">
              <a:buClrTx/>
              <a:buFont typeface="Wingdings" charset="2"/>
              <a:buChar char="Ø"/>
              <a:defRPr sz="2800" b="0">
                <a:latin typeface="+mn-lt"/>
              </a:defRPr>
            </a:lvl1pPr>
            <a:lvl2pPr marL="990575" indent="-380990">
              <a:buClr>
                <a:schemeClr val="tx1"/>
              </a:buClr>
              <a:buFont typeface="Arial"/>
              <a:buChar char="•"/>
              <a:defRPr sz="2800" b="0">
                <a:latin typeface="+mn-lt"/>
              </a:defRPr>
            </a:lvl2pPr>
            <a:lvl3pPr marL="1523962" indent="-304792">
              <a:buFont typeface="Calibri" panose="020F0502020204030204" pitchFamily="34" charset="0"/>
              <a:buChar char="–"/>
              <a:defRPr sz="2400" b="0">
                <a:latin typeface="+mn-lt"/>
              </a:defRPr>
            </a:lvl3pPr>
            <a:lvl4pPr marL="2133547" indent="-304792">
              <a:buFont typeface="Courier New" panose="02070309020205020404" pitchFamily="49" charset="0"/>
              <a:buChar char="o"/>
              <a:defRPr sz="2400" b="0">
                <a:latin typeface="+mn-lt"/>
              </a:defRPr>
            </a:lvl4pPr>
            <a:lvl5pPr>
              <a:defRPr sz="2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
        <p:nvSpPr>
          <p:cNvPr id="2" name="Date Placeholder 1"/>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5159306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6" descr="TEMPO PPT Cover Image B v3.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3255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2" name="Picture 6" descr="TEMPO PPT Cover Image B v4.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22392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TEMPO ppt Banner v7.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25"/>
            <a:ext cx="12192000" cy="106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ontent Placeholder 2"/>
          <p:cNvSpPr>
            <a:spLocks noGrp="1"/>
          </p:cNvSpPr>
          <p:nvPr>
            <p:ph idx="1"/>
          </p:nvPr>
        </p:nvSpPr>
        <p:spPr>
          <a:xfrm>
            <a:off x="101601" y="1143000"/>
            <a:ext cx="11988800" cy="5410200"/>
          </a:xfrm>
          <a:prstGeom prst="rect">
            <a:avLst/>
          </a:prstGeom>
        </p:spPr>
        <p:txBody>
          <a:bodyPr lIns="91326" tIns="45664" rIns="91326" bIns="45664"/>
          <a:lstStyle>
            <a:lvl1pPr marL="342484" indent="-342484">
              <a:buClrTx/>
              <a:buFont typeface="Wingdings" charset="2"/>
              <a:buChar char="Ø"/>
              <a:defRPr b="1">
                <a:latin typeface="+mn-lt"/>
              </a:defRPr>
            </a:lvl1pPr>
            <a:lvl2pPr marL="742038" indent="-285404">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2539931" y="186292"/>
            <a:ext cx="83606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5"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86AE945-6537-434A-852D-82A287E37B63}" type="slidenum">
              <a:rPr lang="en-US"/>
              <a:pPr>
                <a:defRPr/>
              </a:pPr>
              <a:t>‹#›</a:t>
            </a:fld>
            <a:endParaRPr lang="en-US"/>
          </a:p>
        </p:txBody>
      </p:sp>
    </p:spTree>
    <p:extLst>
      <p:ext uri="{BB962C8B-B14F-4D97-AF65-F5344CB8AC3E}">
        <p14:creationId xmlns:p14="http://schemas.microsoft.com/office/powerpoint/2010/main" val="28459544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2539931" y="274638"/>
            <a:ext cx="83606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3"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EB325B7-BE2F-E44F-9339-8DD6E6AD7D59}" type="slidenum">
              <a:rPr lang="en-US"/>
              <a:pPr>
                <a:defRPr/>
              </a:pPr>
              <a:t>‹#›</a:t>
            </a:fld>
            <a:endParaRPr lang="en-US"/>
          </a:p>
        </p:txBody>
      </p:sp>
    </p:spTree>
    <p:extLst>
      <p:ext uri="{BB962C8B-B14F-4D97-AF65-F5344CB8AC3E}">
        <p14:creationId xmlns:p14="http://schemas.microsoft.com/office/powerpoint/2010/main" val="3644981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Placeholder 10"/>
          <p:cNvSpPr txBox="1">
            <a:spLocks/>
          </p:cNvSpPr>
          <p:nvPr userDrawn="1"/>
        </p:nvSpPr>
        <p:spPr>
          <a:xfrm>
            <a:off x="0" y="3101977"/>
            <a:ext cx="12192000" cy="646113"/>
          </a:xfrm>
          <a:prstGeom prst="rect">
            <a:avLst/>
          </a:prstGeom>
        </p:spPr>
        <p:txBody>
          <a:bodyPr lIns="91326" tIns="45664" rIns="91326" bIns="45664" anchor="ctr"/>
          <a:lstStyle>
            <a:lvl1pPr algn="ctr" defTabSz="457200" rtl="0" eaLnBrk="1" latinLnBrk="0" hangingPunct="1">
              <a:spcBef>
                <a:spcPct val="0"/>
              </a:spcBef>
              <a:buNone/>
              <a:defRPr sz="3200" kern="1200">
                <a:solidFill>
                  <a:srgbClr val="FFFF00"/>
                </a:solidFill>
                <a:latin typeface="Arial"/>
                <a:ea typeface="+mj-ea"/>
                <a:cs typeface="Arial"/>
              </a:defRPr>
            </a:lvl1pPr>
          </a:lstStyle>
          <a:p>
            <a:pPr>
              <a:defRPr/>
            </a:pPr>
            <a:r>
              <a:rPr lang="en-US" sz="4800" b="1">
                <a:solidFill>
                  <a:srgbClr val="000090"/>
                </a:solidFill>
                <a:latin typeface="Arial Rounded MT Bold"/>
                <a:cs typeface="Arial Rounded MT Bold"/>
              </a:rPr>
              <a:t>BACKUP</a:t>
            </a:r>
          </a:p>
        </p:txBody>
      </p:sp>
    </p:spTree>
    <p:extLst>
      <p:ext uri="{BB962C8B-B14F-4D97-AF65-F5344CB8AC3E}">
        <p14:creationId xmlns:p14="http://schemas.microsoft.com/office/powerpoint/2010/main" val="30630031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91326" tIns="45664" rIns="91326" bIns="45664" anchor="ctr"/>
          <a:lstStyle/>
          <a:p>
            <a:pPr algn="ctr" defTabSz="456633" fontAlgn="base">
              <a:spcBef>
                <a:spcPct val="0"/>
              </a:spcBef>
              <a:spcAft>
                <a:spcPct val="0"/>
              </a:spcAft>
            </a:pPr>
            <a:endParaRPr lang="ja-JP" altLang="en-US" sz="1400">
              <a:solidFill>
                <a:srgbClr val="FFFFFF"/>
              </a:solidFill>
              <a:latin typeface="Calibri" charset="0"/>
              <a:ea typeface="ＭＳ Ｐゴシック" charset="0"/>
              <a:cs typeface="ＭＳ Ｐゴシック" charset="0"/>
            </a:endParaRPr>
          </a:p>
        </p:txBody>
      </p:sp>
      <p:pic>
        <p:nvPicPr>
          <p:cNvPr id="3" name="Picture 7" descr="TEMPO Logo FINAL med res.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811185" y="2511426"/>
            <a:ext cx="2569633" cy="183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356169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32914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Content Layout - NASA">
    <p:spTree>
      <p:nvGrpSpPr>
        <p:cNvPr id="1" name=""/>
        <p:cNvGrpSpPr/>
        <p:nvPr/>
      </p:nvGrpSpPr>
      <p:grpSpPr>
        <a:xfrm>
          <a:off x="0" y="0"/>
          <a:ext cx="0" cy="0"/>
          <a:chOff x="0" y="0"/>
          <a:chExt cx="0" cy="0"/>
        </a:xfrm>
      </p:grpSpPr>
      <p:sp>
        <p:nvSpPr>
          <p:cNvPr id="8" name="Content Placeholder 2"/>
          <p:cNvSpPr>
            <a:spLocks noGrp="1"/>
          </p:cNvSpPr>
          <p:nvPr>
            <p:ph idx="1"/>
          </p:nvPr>
        </p:nvSpPr>
        <p:spPr>
          <a:xfrm>
            <a:off x="101600" y="1143000"/>
            <a:ext cx="11988800" cy="5410200"/>
          </a:xfrm>
          <a:prstGeom prst="rect">
            <a:avLst/>
          </a:prstGeom>
        </p:spPr>
        <p:txBody>
          <a:bodyPr/>
          <a:lstStyle>
            <a:lvl1pPr marL="457189" indent="-457189">
              <a:buClrTx/>
              <a:buFont typeface="Wingdings" charset="2"/>
              <a:buChar char="Ø"/>
              <a:defRPr sz="2800" b="0">
                <a:latin typeface="+mn-lt"/>
              </a:defRPr>
            </a:lvl1pPr>
            <a:lvl2pPr marL="990575" indent="-380990">
              <a:buClr>
                <a:schemeClr val="tx1"/>
              </a:buClr>
              <a:buFont typeface="Arial"/>
              <a:buChar char="•"/>
              <a:defRPr sz="2800" b="0">
                <a:latin typeface="+mn-lt"/>
              </a:defRPr>
            </a:lvl2pPr>
            <a:lvl3pPr marL="1523962" indent="-304792">
              <a:buFont typeface="Calibri" panose="020F0502020204030204" pitchFamily="34" charset="0"/>
              <a:buChar char="–"/>
              <a:defRPr sz="2400" b="0">
                <a:latin typeface="+mn-lt"/>
              </a:defRPr>
            </a:lvl3pPr>
            <a:lvl4pPr marL="2133547" indent="-304792">
              <a:buFont typeface="Courier New" panose="02070309020205020404" pitchFamily="49" charset="0"/>
              <a:buChar char="o"/>
              <a:defRPr sz="2400" b="0">
                <a:latin typeface="+mn-lt"/>
              </a:defRPr>
            </a:lvl4pPr>
            <a:lvl5pPr>
              <a:defRPr sz="2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
        <p:nvSpPr>
          <p:cNvPr id="2" name="Date Placeholder 1"/>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Tree>
    <p:extLst>
      <p:ext uri="{BB962C8B-B14F-4D97-AF65-F5344CB8AC3E}">
        <p14:creationId xmlns:p14="http://schemas.microsoft.com/office/powerpoint/2010/main" val="707175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1265544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Logo For Us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pic>
        <p:nvPicPr>
          <p:cNvPr id="7" name="Picture 6">
            <a:extLst>
              <a:ext uri="{FF2B5EF4-FFF2-40B4-BE49-F238E27FC236}">
                <a16:creationId xmlns:a16="http://schemas.microsoft.com/office/drawing/2014/main" id="{20A92427-416E-FE48-A31E-73E7DD1A11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5783" y="3033728"/>
            <a:ext cx="1077216" cy="890713"/>
          </a:xfrm>
          <a:prstGeom prst="rect">
            <a:avLst/>
          </a:prstGeom>
        </p:spPr>
      </p:pic>
      <p:pic>
        <p:nvPicPr>
          <p:cNvPr id="8" name="Picture 7">
            <a:extLst>
              <a:ext uri="{FF2B5EF4-FFF2-40B4-BE49-F238E27FC236}">
                <a16:creationId xmlns:a16="http://schemas.microsoft.com/office/drawing/2014/main" id="{3E4191DF-B26B-8945-94BD-4BD638084925}"/>
              </a:ext>
            </a:extLst>
          </p:cNvPr>
          <p:cNvPicPr>
            <a:picLocks noChangeAspect="1"/>
          </p:cNvPicPr>
          <p:nvPr userDrawn="1"/>
        </p:nvPicPr>
        <p:blipFill>
          <a:blip r:embed="rId3"/>
          <a:stretch>
            <a:fillRect/>
          </a:stretch>
        </p:blipFill>
        <p:spPr>
          <a:xfrm>
            <a:off x="3682318" y="3019349"/>
            <a:ext cx="964041" cy="910483"/>
          </a:xfrm>
          <a:prstGeom prst="rect">
            <a:avLst/>
          </a:prstGeom>
        </p:spPr>
      </p:pic>
      <p:pic>
        <p:nvPicPr>
          <p:cNvPr id="11" name="Picture 10">
            <a:extLst>
              <a:ext uri="{FF2B5EF4-FFF2-40B4-BE49-F238E27FC236}">
                <a16:creationId xmlns:a16="http://schemas.microsoft.com/office/drawing/2014/main" id="{74AB10F0-E507-0C4C-A726-C009BCAF1FD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21658" y="3024349"/>
            <a:ext cx="900484" cy="900484"/>
          </a:xfrm>
          <a:prstGeom prst="rect">
            <a:avLst/>
          </a:prstGeom>
        </p:spPr>
      </p:pic>
      <p:pic>
        <p:nvPicPr>
          <p:cNvPr id="15" name="Picture 14">
            <a:extLst>
              <a:ext uri="{FF2B5EF4-FFF2-40B4-BE49-F238E27FC236}">
                <a16:creationId xmlns:a16="http://schemas.microsoft.com/office/drawing/2014/main" id="{79888A8F-835F-2149-BDE0-D234D33247F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53876" y="3019349"/>
            <a:ext cx="1098653" cy="1087987"/>
          </a:xfrm>
          <a:prstGeom prst="rect">
            <a:avLst/>
          </a:prstGeom>
        </p:spPr>
      </p:pic>
      <p:pic>
        <p:nvPicPr>
          <p:cNvPr id="17" name="Picture 16">
            <a:extLst>
              <a:ext uri="{FF2B5EF4-FFF2-40B4-BE49-F238E27FC236}">
                <a16:creationId xmlns:a16="http://schemas.microsoft.com/office/drawing/2014/main" id="{00E34357-53CB-2741-9195-BB161B16D346}"/>
              </a:ext>
            </a:extLst>
          </p:cNvPr>
          <p:cNvPicPr>
            <a:picLocks noChangeAspect="1"/>
          </p:cNvPicPr>
          <p:nvPr userDrawn="1"/>
        </p:nvPicPr>
        <p:blipFill>
          <a:blip r:embed="rId6"/>
          <a:stretch>
            <a:fillRect/>
          </a:stretch>
        </p:blipFill>
        <p:spPr>
          <a:xfrm>
            <a:off x="8884265" y="3237653"/>
            <a:ext cx="1818665" cy="496636"/>
          </a:xfrm>
          <a:prstGeom prst="rect">
            <a:avLst/>
          </a:prstGeom>
        </p:spPr>
      </p:pic>
      <p:sp>
        <p:nvSpPr>
          <p:cNvPr id="12" name="Title 2"/>
          <p:cNvSpPr>
            <a:spLocks noGrp="1"/>
          </p:cNvSpPr>
          <p:nvPr>
            <p:ph type="title" hasCustomPrompt="1"/>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Logos</a:t>
            </a:r>
          </a:p>
        </p:txBody>
      </p:sp>
      <p:pic>
        <p:nvPicPr>
          <p:cNvPr id="13" name="Picture 12">
            <a:extLst>
              <a:ext uri="{FF2B5EF4-FFF2-40B4-BE49-F238E27FC236}">
                <a16:creationId xmlns:a16="http://schemas.microsoft.com/office/drawing/2014/main" id="{6C26CCF7-2416-F54B-8C58-3955DD80C2F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975678" y="3003659"/>
            <a:ext cx="914400" cy="1056133"/>
          </a:xfrm>
          <a:prstGeom prst="rect">
            <a:avLst/>
          </a:prstGeom>
        </p:spPr>
      </p:pic>
    </p:spTree>
    <p:extLst>
      <p:ext uri="{BB962C8B-B14F-4D97-AF65-F5344CB8AC3E}">
        <p14:creationId xmlns:p14="http://schemas.microsoft.com/office/powerpoint/2010/main" val="8708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19135474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7" name="Rectangle 6"/>
          <p:cNvSpPr/>
          <p:nvPr userDrawn="1"/>
        </p:nvSpPr>
        <p:spPr>
          <a:xfrm>
            <a:off x="4537991" y="1598989"/>
            <a:ext cx="31160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endParaRPr lang="en-US" sz="1333" b="1">
              <a:latin typeface="Arial"/>
              <a:cs typeface="Arial"/>
            </a:endParaRPr>
          </a:p>
        </p:txBody>
      </p:sp>
      <p:sp>
        <p:nvSpPr>
          <p:cNvPr id="9" name="Rectangle 8"/>
          <p:cNvSpPr/>
          <p:nvPr userDrawn="1"/>
        </p:nvSpPr>
        <p:spPr>
          <a:xfrm>
            <a:off x="2016771" y="2692749"/>
            <a:ext cx="8158459" cy="1694503"/>
          </a:xfrm>
          <a:prstGeom prst="rect">
            <a:avLst/>
          </a:prstGeom>
          <a:solidFill>
            <a:schemeClr val="bg1"/>
          </a:solidFill>
          <a:ln>
            <a:solidFill>
              <a:srgbClr val="D00002"/>
            </a:solidFill>
          </a:ln>
        </p:spPr>
        <p:txBody>
          <a:bodyPr wrap="square">
            <a:spAutoFit/>
          </a:bodyPr>
          <a:lstStyle/>
          <a:p>
            <a:pPr algn="ctr">
              <a:lnSpc>
                <a:spcPct val="110000"/>
              </a:lnSpc>
            </a:pPr>
            <a:r>
              <a:rPr lang="en-US" sz="1400" b="1">
                <a:solidFill>
                  <a:srgbClr val="FF0000"/>
                </a:solidFill>
                <a:latin typeface="Arial Narrow"/>
                <a:ea typeface="Times New Roman"/>
                <a:cs typeface="Arial"/>
              </a:rPr>
              <a:t>ITAR Restricted </a:t>
            </a:r>
            <a:br>
              <a:rPr lang="en-US" sz="1400" b="1">
                <a:latin typeface="Arial Narrow"/>
                <a:ea typeface="Times New Roman"/>
                <a:cs typeface="Arial"/>
              </a:rPr>
            </a:br>
            <a:r>
              <a:rPr lang="en-US" sz="1400" b="1">
                <a:latin typeface="Arial Narrow"/>
                <a:ea typeface="Times New Roman"/>
                <a:cs typeface="Arial"/>
              </a:rPr>
              <a:t>-- International Traffic in Arms Regulations (ITAR) Notice –</a:t>
            </a:r>
          </a:p>
          <a:p>
            <a:pPr>
              <a:lnSpc>
                <a:spcPct val="110000"/>
              </a:lnSpc>
            </a:pPr>
            <a:r>
              <a:rPr lang="en-US" sz="1333" b="1">
                <a:solidFill>
                  <a:srgbClr val="FF0000"/>
                </a:solidFill>
                <a:latin typeface="Arial"/>
                <a:cs typeface="Arial"/>
              </a:rPr>
              <a:t>WARNING: </a:t>
            </a:r>
            <a:r>
              <a:rPr lang="en-US" sz="1333" b="1">
                <a:latin typeface="Arial Narrow"/>
                <a:ea typeface="Times New Roman"/>
                <a:cs typeface="Arial"/>
              </a:rPr>
              <a:t>This document contains information which falls under the purview of the U.S. Munitions List (USML) as defined in the International Traffic in Arms Regulations (ITAR), 22 CFR 120-130, and is export controlled.</a:t>
            </a:r>
            <a:endParaRPr lang="en-US" sz="1333">
              <a:latin typeface="Times New Roman"/>
              <a:ea typeface="Times New Roman"/>
              <a:cs typeface="Arial"/>
            </a:endParaRPr>
          </a:p>
          <a:p>
            <a:pPr>
              <a:lnSpc>
                <a:spcPct val="110000"/>
              </a:lnSpc>
            </a:pPr>
            <a:r>
              <a:rPr lang="en-US" sz="1333">
                <a:latin typeface="Arial Narrow"/>
                <a:ea typeface="Times New Roman"/>
                <a:cs typeface="Arial"/>
              </a:rPr>
              <a:t> It shall not be transferred to foreign nationals in the U.S. or abroad without specific approval of a knowledgeable NASA export control official, and/or unless an export license or license exemption is obtained/available from the United States Department of State.  Violations of these regulations are punishable by fine, imprisonment, or both.</a:t>
            </a:r>
            <a:endParaRPr lang="en-US" sz="1333">
              <a:latin typeface="Times New Roman"/>
              <a:ea typeface="Times New Roman"/>
              <a:cs typeface="Arial"/>
            </a:endParaRPr>
          </a:p>
        </p:txBody>
      </p:sp>
      <p:sp>
        <p:nvSpPr>
          <p:cNvPr id="10" name="Rectangle 9"/>
          <p:cNvSpPr/>
          <p:nvPr userDrawn="1"/>
        </p:nvSpPr>
        <p:spPr>
          <a:xfrm>
            <a:off x="2016771" y="4544800"/>
            <a:ext cx="8158459" cy="1733488"/>
          </a:xfrm>
          <a:prstGeom prst="rect">
            <a:avLst/>
          </a:prstGeom>
          <a:solidFill>
            <a:schemeClr val="bg1"/>
          </a:solidFill>
          <a:ln>
            <a:solidFill>
              <a:srgbClr val="D00002"/>
            </a:solidFill>
          </a:ln>
        </p:spPr>
        <p:txBody>
          <a:bodyPr wrap="square">
            <a:spAutoFit/>
          </a:bodyPr>
          <a:lstStyle/>
          <a:p>
            <a:pPr algn="ctr"/>
            <a:r>
              <a:rPr lang="en-US" sz="1600" b="1" kern="1200">
                <a:solidFill>
                  <a:srgbClr val="FF0000"/>
                </a:solidFill>
                <a:effectLst/>
                <a:latin typeface="+mn-lt"/>
                <a:ea typeface="+mn-ea"/>
                <a:cs typeface="+mn-cs"/>
              </a:rPr>
              <a:t>EAR ECCN 9E515.a.</a:t>
            </a:r>
          </a:p>
          <a:p>
            <a:pPr algn="ctr"/>
            <a:r>
              <a:rPr lang="en-US" sz="2400" b="1" kern="1200">
                <a:solidFill>
                  <a:schemeClr val="tx1"/>
                </a:solidFill>
                <a:effectLst/>
                <a:latin typeface="+mn-lt"/>
                <a:ea typeface="+mn-ea"/>
                <a:cs typeface="+mn-cs"/>
              </a:rPr>
              <a:t>- Export Administration Regulations (EAR) Notice -</a:t>
            </a:r>
          </a:p>
          <a:p>
            <a:r>
              <a:rPr lang="en-US" sz="1333" b="1" kern="1200">
                <a:solidFill>
                  <a:srgbClr val="FF0000"/>
                </a:solidFill>
                <a:effectLst/>
                <a:latin typeface="+mn-lt"/>
                <a:ea typeface="+mn-ea"/>
                <a:cs typeface="+mn-cs"/>
              </a:rPr>
              <a:t>WARNING: </a:t>
            </a:r>
            <a:r>
              <a:rPr lang="en-US" sz="1333" b="1" kern="1200">
                <a:solidFill>
                  <a:schemeClr val="tx1"/>
                </a:solidFill>
                <a:effectLst/>
                <a:latin typeface="+mn-lt"/>
                <a:ea typeface="+mn-ea"/>
                <a:cs typeface="+mn-cs"/>
              </a:rPr>
              <a:t>This document contains information within the purview of the Export Administration Regulations (EAR), 15 CFR §730-774, and is export-controlled.  </a:t>
            </a:r>
            <a:r>
              <a:rPr lang="en-US" sz="1333" b="0" kern="1200">
                <a:solidFill>
                  <a:schemeClr val="tx1"/>
                </a:solidFill>
                <a:effectLst/>
                <a:latin typeface="+mn-lt"/>
                <a:ea typeface="+mn-ea"/>
                <a:cs typeface="+mn-cs"/>
              </a:rPr>
              <a:t>It may not be transferred to foreign persons in the U.S. or abroad without specific approval of a knowledgeable export control official, and/or unless an export license or license exception is obtained/available from the Bureau of Industry and Security, United States Department of Commerce.  Violations of these regulations are punishable by fine, imprisonment, or both.</a:t>
            </a:r>
          </a:p>
        </p:txBody>
      </p:sp>
      <p:sp>
        <p:nvSpPr>
          <p:cNvPr id="2" name="TextBox 1"/>
          <p:cNvSpPr txBox="1"/>
          <p:nvPr userDrawn="1"/>
        </p:nvSpPr>
        <p:spPr>
          <a:xfrm>
            <a:off x="3814159" y="1121376"/>
            <a:ext cx="4563685" cy="523220"/>
          </a:xfrm>
          <a:prstGeom prst="rect">
            <a:avLst/>
          </a:prstGeom>
          <a:noFill/>
        </p:spPr>
        <p:txBody>
          <a:bodyPr wrap="none" rtlCol="0">
            <a:spAutoFit/>
          </a:bodyPr>
          <a:lstStyle/>
          <a:p>
            <a:pPr algn="ctr"/>
            <a:r>
              <a:rPr lang="en-US" sz="1400"/>
              <a:t>Per NID 1600.55 (per NPR</a:t>
            </a:r>
            <a:r>
              <a:rPr lang="en-US" sz="1400" baseline="0"/>
              <a:t> 1600.1)</a:t>
            </a:r>
            <a:endParaRPr lang="en-US" sz="1400"/>
          </a:p>
          <a:p>
            <a:r>
              <a:rPr lang="en-US" sz="1400"/>
              <a:t>Top of title page and every page containing SBU Information</a:t>
            </a:r>
          </a:p>
        </p:txBody>
      </p:sp>
      <p:sp>
        <p:nvSpPr>
          <p:cNvPr id="11" name="Rectangle 10"/>
          <p:cNvSpPr/>
          <p:nvPr userDrawn="1"/>
        </p:nvSpPr>
        <p:spPr>
          <a:xfrm>
            <a:off x="2702840" y="2099690"/>
            <a:ext cx="67863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r>
              <a:rPr lang="en-US" sz="1333" b="1" baseline="0">
                <a:solidFill>
                  <a:srgbClr val="FF0000"/>
                </a:solidFill>
                <a:latin typeface="Arial"/>
                <a:cs typeface="Arial"/>
              </a:rPr>
              <a:t> TEMPO Project Manager; TEMPO; &lt;date&gt; </a:t>
            </a:r>
            <a:endParaRPr lang="en-US" sz="1333" b="1">
              <a:latin typeface="Arial"/>
              <a:cs typeface="Arial"/>
            </a:endParaRPr>
          </a:p>
        </p:txBody>
      </p:sp>
      <p:sp>
        <p:nvSpPr>
          <p:cNvPr id="12" name="TextBox 11"/>
          <p:cNvSpPr txBox="1"/>
          <p:nvPr userDrawn="1"/>
        </p:nvSpPr>
        <p:spPr>
          <a:xfrm>
            <a:off x="3636781" y="1788077"/>
            <a:ext cx="4849469" cy="307777"/>
          </a:xfrm>
          <a:prstGeom prst="rect">
            <a:avLst/>
          </a:prstGeom>
          <a:noFill/>
        </p:spPr>
        <p:txBody>
          <a:bodyPr wrap="none" rtlCol="0">
            <a:spAutoFit/>
          </a:bodyPr>
          <a:lstStyle/>
          <a:p>
            <a:r>
              <a:rPr lang="en-US" sz="1400"/>
              <a:t>Bottom of title page and every page containing SBU Information</a:t>
            </a:r>
          </a:p>
        </p:txBody>
      </p:sp>
    </p:spTree>
    <p:extLst>
      <p:ext uri="{BB962C8B-B14F-4D97-AF65-F5344CB8AC3E}">
        <p14:creationId xmlns:p14="http://schemas.microsoft.com/office/powerpoint/2010/main" val="37210954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11" name="Rectangle 10"/>
          <p:cNvSpPr/>
          <p:nvPr userDrawn="1"/>
        </p:nvSpPr>
        <p:spPr>
          <a:xfrm>
            <a:off x="306567" y="1061642"/>
            <a:ext cx="10785733" cy="1651671"/>
          </a:xfrm>
          <a:prstGeom prst="rect">
            <a:avLst/>
          </a:prstGeom>
          <a:solidFill>
            <a:schemeClr val="bg1"/>
          </a:solidFill>
        </p:spPr>
        <p:txBody>
          <a:bodyPr wrap="square">
            <a:spAutoFit/>
          </a:bodyPr>
          <a:lstStyle/>
          <a:p>
            <a:pPr algn="ctr"/>
            <a:r>
              <a:rPr lang="en-US" sz="2133" b="1">
                <a:solidFill>
                  <a:srgbClr val="FF0000"/>
                </a:solidFill>
              </a:rPr>
              <a:t>Limited Rights Notice </a:t>
            </a:r>
            <a:endParaRPr lang="en-US" sz="2133" b="1" i="1">
              <a:solidFill>
                <a:srgbClr val="FF0000"/>
              </a:solidFill>
            </a:endParaRPr>
          </a:p>
          <a:p>
            <a:pPr lvl="0"/>
            <a:r>
              <a:rPr lang="en-US" sz="1600">
                <a:solidFill>
                  <a:srgbClr val="FF0000"/>
                </a:solidFill>
              </a:rPr>
              <a:t>(a) These data are submitted with limited rights under Government Contract No. NNL13AQ01C.  These data may be reproduced and used by the</a:t>
            </a:r>
            <a:r>
              <a:rPr lang="en-US" sz="1600" i="1">
                <a:solidFill>
                  <a:srgbClr val="FF0000"/>
                </a:solidFill>
              </a:rPr>
              <a:t> </a:t>
            </a:r>
            <a:r>
              <a:rPr lang="en-US" sz="1600">
                <a:solidFill>
                  <a:srgbClr val="FF0000"/>
                </a:solidFill>
              </a:rPr>
              <a:t>Government with the express limitation that they will not, without written permission of the contractor, be used for purposes of manufacture nor disclosed outside the Government; except that the Government may disclose these data outside the Government for the following purposes, if any, provided that the Government makes such disclosure subject to prohibition against further use and disclosure: None</a:t>
            </a:r>
            <a:endParaRPr lang="en-US" sz="1600" i="1">
              <a:solidFill>
                <a:srgbClr val="FF0000"/>
              </a:solidFill>
            </a:endParaRPr>
          </a:p>
        </p:txBody>
      </p:sp>
    </p:spTree>
    <p:extLst>
      <p:ext uri="{BB962C8B-B14F-4D97-AF65-F5344CB8AC3E}">
        <p14:creationId xmlns:p14="http://schemas.microsoft.com/office/powerpoint/2010/main" val="37615714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0"/>
            <a:ext cx="10515600" cy="1325033"/>
          </a:xfrm>
          <a:prstGeom prst="rect">
            <a:avLst/>
          </a:prstGeom>
        </p:spPr>
        <p:txBody>
          <a:bodyPr/>
          <a:lstStyle>
            <a:lvl1pPr>
              <a:defRPr lang="en-US" sz="5400" b="0" smtClean="0">
                <a:solidFill>
                  <a:srgbClr val="000090"/>
                </a:solidFill>
                <a:cs typeface="Arial Rounded MT Bold"/>
              </a:defRPr>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0E24C6-B8C2-40F0-BF2D-44D0E3E3802A}" type="slidenum">
              <a:rPr lang="en-US" smtClean="0"/>
              <a:t>‹#›</a:t>
            </a:fld>
            <a:endParaRPr lang="en-US"/>
          </a:p>
        </p:txBody>
      </p:sp>
    </p:spTree>
    <p:extLst>
      <p:ext uri="{BB962C8B-B14F-4D97-AF65-F5344CB8AC3E}">
        <p14:creationId xmlns:p14="http://schemas.microsoft.com/office/powerpoint/2010/main" val="22569243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Questions">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Questions</a:t>
            </a:r>
            <a:endParaRPr lang="en-US" sz="6000" b="0">
              <a:solidFill>
                <a:srgbClr val="000090"/>
              </a:solidFill>
              <a:latin typeface="+mn-lt"/>
              <a:cs typeface="Arial Rounded MT Bold"/>
            </a:endParaRPr>
          </a:p>
        </p:txBody>
      </p:sp>
    </p:spTree>
    <p:extLst>
      <p:ext uri="{BB962C8B-B14F-4D97-AF65-F5344CB8AC3E}">
        <p14:creationId xmlns:p14="http://schemas.microsoft.com/office/powerpoint/2010/main" val="7429693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ackup">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Backup</a:t>
            </a:r>
          </a:p>
        </p:txBody>
      </p:sp>
    </p:spTree>
    <p:extLst>
      <p:ext uri="{BB962C8B-B14F-4D97-AF65-F5344CB8AC3E}">
        <p14:creationId xmlns:p14="http://schemas.microsoft.com/office/powerpoint/2010/main" val="26096631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userDrawn="1"/>
        </p:nvPicPr>
        <p:blipFill>
          <a:blip r:embed="rId2"/>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40194892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6954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470799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0" y="6621140"/>
            <a:ext cx="2743200" cy="182880"/>
          </a:xfrm>
          <a:prstGeom prst="rect">
            <a:avLst/>
          </a:prstGeom>
        </p:spPr>
        <p:txBody>
          <a:bodyPr vert="horz" lIns="91440" tIns="0" rIns="91440" bIns="0" rtlCol="0" anchor="ctr"/>
          <a:lstStyle>
            <a:lvl1pPr>
              <a:defRPr lang="en-US" sz="1200" smtClean="0">
                <a:solidFill>
                  <a:schemeClr val="tx1">
                    <a:tint val="75000"/>
                  </a:schemeClr>
                </a:solidFill>
              </a:defRPr>
            </a:lvl1p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p:nvPr>
        </p:nvSpPr>
        <p:spPr>
          <a:xfrm>
            <a:off x="2438401" y="2"/>
            <a:ext cx="8410944" cy="975701"/>
          </a:xfrm>
          <a:prstGeom prst="rect">
            <a:avLst/>
          </a:prstGeom>
        </p:spPr>
        <p:txBody>
          <a:bodyPr anchor="ctr"/>
          <a:lstStyle>
            <a:lvl1pPr algn="ctr">
              <a:defRPr sz="27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3683557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2"/>
            <a:ext cx="10515600" cy="1325033"/>
          </a:xfrm>
          <a:prstGeom prst="rect">
            <a:avLst/>
          </a:prstGeom>
        </p:spPr>
        <p:txBody>
          <a:bodyPr/>
          <a:lstStyle>
            <a:lvl1pPr>
              <a:defRPr lang="en-US" sz="4050" b="0" smtClean="0">
                <a:solidFill>
                  <a:srgbClr val="000090"/>
                </a:solidFill>
                <a:cs typeface="Arial Rounded MT Bold"/>
              </a:defRPr>
            </a:lvl1pPr>
          </a:lstStyle>
          <a:p>
            <a:r>
              <a:rPr lang="en-US"/>
              <a:t>Click to edit Master title style</a:t>
            </a:r>
          </a:p>
        </p:txBody>
      </p:sp>
      <p:sp>
        <p:nvSpPr>
          <p:cNvPr id="9" name="Slide Number Placeholder 8"/>
          <p:cNvSpPr>
            <a:spLocks noGrp="1"/>
          </p:cNvSpPr>
          <p:nvPr>
            <p:ph type="sldNum" sz="quarter" idx="12"/>
          </p:nvPr>
        </p:nvSpPr>
        <p:spPr/>
        <p:txBody>
          <a:bodyPr/>
          <a:lstStyle/>
          <a:p>
            <a:fld id="{DA0E24C6-B8C2-40F0-BF2D-44D0E3E3802A}" type="slidenum">
              <a:rPr lang="en-US" smtClean="0"/>
              <a:t>‹#›</a:t>
            </a:fld>
            <a:endParaRPr lang="en-US"/>
          </a:p>
        </p:txBody>
      </p:sp>
      <p:sp>
        <p:nvSpPr>
          <p:cNvPr id="7" name="Date Placeholder 2">
            <a:extLst>
              <a:ext uri="{FF2B5EF4-FFF2-40B4-BE49-F238E27FC236}">
                <a16:creationId xmlns:a16="http://schemas.microsoft.com/office/drawing/2014/main" id="{92356197-65FC-4F71-A33A-6CAF78ADFBE9}"/>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endParaRPr lang="en-US"/>
          </a:p>
        </p:txBody>
      </p:sp>
    </p:spTree>
    <p:extLst>
      <p:ext uri="{BB962C8B-B14F-4D97-AF65-F5344CB8AC3E}">
        <p14:creationId xmlns:p14="http://schemas.microsoft.com/office/powerpoint/2010/main" val="2661011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ogo For Us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pic>
        <p:nvPicPr>
          <p:cNvPr id="7" name="Picture 6">
            <a:extLst>
              <a:ext uri="{FF2B5EF4-FFF2-40B4-BE49-F238E27FC236}">
                <a16:creationId xmlns:a16="http://schemas.microsoft.com/office/drawing/2014/main" id="{20A92427-416E-FE48-A31E-73E7DD1A119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75783" y="3033728"/>
            <a:ext cx="1077216" cy="890713"/>
          </a:xfrm>
          <a:prstGeom prst="rect">
            <a:avLst/>
          </a:prstGeom>
        </p:spPr>
      </p:pic>
      <p:pic>
        <p:nvPicPr>
          <p:cNvPr id="8" name="Picture 7">
            <a:extLst>
              <a:ext uri="{FF2B5EF4-FFF2-40B4-BE49-F238E27FC236}">
                <a16:creationId xmlns:a16="http://schemas.microsoft.com/office/drawing/2014/main" id="{3E4191DF-B26B-8945-94BD-4BD63808492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82318" y="3019349"/>
            <a:ext cx="964041" cy="910483"/>
          </a:xfrm>
          <a:prstGeom prst="rect">
            <a:avLst/>
          </a:prstGeom>
        </p:spPr>
      </p:pic>
      <p:pic>
        <p:nvPicPr>
          <p:cNvPr id="11" name="Picture 10">
            <a:extLst>
              <a:ext uri="{FF2B5EF4-FFF2-40B4-BE49-F238E27FC236}">
                <a16:creationId xmlns:a16="http://schemas.microsoft.com/office/drawing/2014/main" id="{74AB10F0-E507-0C4C-A726-C009BCAF1FD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21658" y="3024349"/>
            <a:ext cx="900484" cy="900484"/>
          </a:xfrm>
          <a:prstGeom prst="rect">
            <a:avLst/>
          </a:prstGeom>
        </p:spPr>
      </p:pic>
      <p:pic>
        <p:nvPicPr>
          <p:cNvPr id="15" name="Picture 14">
            <a:extLst>
              <a:ext uri="{FF2B5EF4-FFF2-40B4-BE49-F238E27FC236}">
                <a16:creationId xmlns:a16="http://schemas.microsoft.com/office/drawing/2014/main" id="{79888A8F-835F-2149-BDE0-D234D33247F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53876" y="3019349"/>
            <a:ext cx="1098653" cy="1087987"/>
          </a:xfrm>
          <a:prstGeom prst="rect">
            <a:avLst/>
          </a:prstGeom>
        </p:spPr>
      </p:pic>
      <p:pic>
        <p:nvPicPr>
          <p:cNvPr id="17" name="Picture 16">
            <a:extLst>
              <a:ext uri="{FF2B5EF4-FFF2-40B4-BE49-F238E27FC236}">
                <a16:creationId xmlns:a16="http://schemas.microsoft.com/office/drawing/2014/main" id="{00E34357-53CB-2741-9195-BB161B16D346}"/>
              </a:ext>
            </a:extLst>
          </p:cNvPr>
          <p:cNvPicPr>
            <a:picLocks noChangeAspect="1"/>
          </p:cNvPicPr>
          <p:nvPr/>
        </p:nvPicPr>
        <p:blipFill>
          <a:blip r:embed="rId6"/>
          <a:stretch>
            <a:fillRect/>
          </a:stretch>
        </p:blipFill>
        <p:spPr>
          <a:xfrm>
            <a:off x="8884265" y="3237653"/>
            <a:ext cx="1818665" cy="496636"/>
          </a:xfrm>
          <a:prstGeom prst="rect">
            <a:avLst/>
          </a:prstGeom>
        </p:spPr>
      </p:pic>
      <p:sp>
        <p:nvSpPr>
          <p:cNvPr id="12" name="Title 2"/>
          <p:cNvSpPr>
            <a:spLocks noGrp="1"/>
          </p:cNvSpPr>
          <p:nvPr>
            <p:ph type="title" hasCustomPrompt="1"/>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Logos</a:t>
            </a:r>
          </a:p>
        </p:txBody>
      </p:sp>
      <p:pic>
        <p:nvPicPr>
          <p:cNvPr id="13" name="Picture 12">
            <a:extLst>
              <a:ext uri="{FF2B5EF4-FFF2-40B4-BE49-F238E27FC236}">
                <a16:creationId xmlns:a16="http://schemas.microsoft.com/office/drawing/2014/main" id="{6C26CCF7-2416-F54B-8C58-3955DD80C2F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21547" y="3003659"/>
            <a:ext cx="914400" cy="1056133"/>
          </a:xfrm>
          <a:prstGeom prst="rect">
            <a:avLst/>
          </a:prstGeom>
        </p:spPr>
      </p:pic>
    </p:spTree>
    <p:extLst>
      <p:ext uri="{BB962C8B-B14F-4D97-AF65-F5344CB8AC3E}">
        <p14:creationId xmlns:p14="http://schemas.microsoft.com/office/powerpoint/2010/main" val="655041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Questions">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91"/>
            <a:ext cx="12192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5400" b="0">
                <a:solidFill>
                  <a:srgbClr val="000090"/>
                </a:solidFill>
                <a:latin typeface="+mn-lt"/>
                <a:cs typeface="Arial Rounded MT Bold"/>
              </a:rPr>
              <a:t>Questions</a:t>
            </a:r>
            <a:endParaRPr lang="en-US" sz="4500" b="0">
              <a:solidFill>
                <a:srgbClr val="000090"/>
              </a:solidFill>
              <a:latin typeface="+mn-lt"/>
              <a:cs typeface="Arial Rounded MT Bold"/>
            </a:endParaRPr>
          </a:p>
        </p:txBody>
      </p:sp>
    </p:spTree>
    <p:extLst>
      <p:ext uri="{BB962C8B-B14F-4D97-AF65-F5344CB8AC3E}">
        <p14:creationId xmlns:p14="http://schemas.microsoft.com/office/powerpoint/2010/main" val="21495792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Backup">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91"/>
            <a:ext cx="12192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5400" b="0">
                <a:solidFill>
                  <a:srgbClr val="000090"/>
                </a:solidFill>
                <a:latin typeface="+mn-lt"/>
                <a:cs typeface="Arial Rounded MT Bold"/>
              </a:rPr>
              <a:t>Backup</a:t>
            </a:r>
          </a:p>
        </p:txBody>
      </p:sp>
    </p:spTree>
    <p:extLst>
      <p:ext uri="{BB962C8B-B14F-4D97-AF65-F5344CB8AC3E}">
        <p14:creationId xmlns:p14="http://schemas.microsoft.com/office/powerpoint/2010/main" val="32043357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28629429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668039" y="0"/>
            <a:ext cx="8309316" cy="964406"/>
          </a:xfrm>
          <a:prstGeom prst="rect">
            <a:avLst/>
          </a:prstGeom>
        </p:spPr>
        <p:txBody>
          <a:bodyPr vert="horz" anchor="ctr"/>
          <a:lstStyle>
            <a:lvl1pPr>
              <a:defRPr sz="2100">
                <a:solidFill>
                  <a:srgbClr val="FFFFFF"/>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srgbClr val="000000"/>
                </a:solidFill>
              </a:rPr>
              <a:pPr/>
              <a:t>‹#›</a:t>
            </a:fld>
            <a:endParaRPr lang="en-US">
              <a:solidFill>
                <a:srgbClr val="000000"/>
              </a:solidFill>
            </a:endParaRPr>
          </a:p>
        </p:txBody>
      </p:sp>
      <p:sp>
        <p:nvSpPr>
          <p:cNvPr id="7" name="Content Placeholder 6"/>
          <p:cNvSpPr>
            <a:spLocks noGrp="1"/>
          </p:cNvSpPr>
          <p:nvPr>
            <p:ph sz="quarter" idx="13"/>
          </p:nvPr>
        </p:nvSpPr>
        <p:spPr>
          <a:xfrm>
            <a:off x="266702" y="1158875"/>
            <a:ext cx="11605684" cy="5360988"/>
          </a:xfrm>
          <a:prstGeom prst="rect">
            <a:avLst/>
          </a:prstGeom>
        </p:spPr>
        <p:txBody>
          <a:bodyPr vert="horz"/>
          <a:lstStyle>
            <a:lvl1pPr>
              <a:defRPr sz="1800"/>
            </a:lvl1pPr>
            <a:lvl2pPr>
              <a:defRPr sz="1500"/>
            </a:lvl2pPr>
            <a:lvl3pPr>
              <a:defRPr sz="135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2">
            <a:extLst>
              <a:ext uri="{FF2B5EF4-FFF2-40B4-BE49-F238E27FC236}">
                <a16:creationId xmlns:a16="http://schemas.microsoft.com/office/drawing/2014/main" id="{BA34F9E2-853F-407C-8157-7FF8CE2EE911}"/>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endParaRPr lang="en-US"/>
          </a:p>
        </p:txBody>
      </p:sp>
    </p:spTree>
    <p:extLst>
      <p:ext uri="{BB962C8B-B14F-4D97-AF65-F5344CB8AC3E}">
        <p14:creationId xmlns:p14="http://schemas.microsoft.com/office/powerpoint/2010/main" val="12070688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prstClr val="black">
                  <a:tint val="75000"/>
                </a:prstClr>
              </a:solidFill>
              <a:latin typeface="Calibri"/>
              <a:ea typeface="ＭＳ Ｐゴシック"/>
            </a:endParaRP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endParaRPr lang="en-US">
              <a:solidFill>
                <a:prstClr val="black">
                  <a:tint val="75000"/>
                </a:prstClr>
              </a:solidFill>
              <a:latin typeface="Calibri"/>
              <a:ea typeface="ＭＳ Ｐゴシック"/>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ea typeface="ＭＳ Ｐゴシック"/>
              </a:rPr>
              <a:pPr/>
              <a:t>‹#›</a:t>
            </a:fld>
            <a:endParaRPr 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916424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srgbClr val="000000"/>
              </a:solidFill>
              <a:latin typeface="Times New Roman"/>
            </a:endParaRP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endParaRPr lang="en-US">
              <a:solidFill>
                <a:srgbClr val="000000"/>
              </a:solidFill>
              <a:latin typeface="Times New Roman"/>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36548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prstClr val="black">
                  <a:tint val="75000"/>
                </a:prstClr>
              </a:solidFill>
              <a:latin typeface="Calibri"/>
            </a:endParaRP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endParaRPr lang="en-US">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0560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7" name="Rectangle 6"/>
          <p:cNvSpPr/>
          <p:nvPr/>
        </p:nvSpPr>
        <p:spPr>
          <a:xfrm>
            <a:off x="4537991" y="1598989"/>
            <a:ext cx="31160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endParaRPr lang="en-US" sz="1333" b="1">
              <a:latin typeface="Arial"/>
              <a:cs typeface="Arial"/>
            </a:endParaRPr>
          </a:p>
        </p:txBody>
      </p:sp>
      <p:sp>
        <p:nvSpPr>
          <p:cNvPr id="9" name="Rectangle 8"/>
          <p:cNvSpPr/>
          <p:nvPr/>
        </p:nvSpPr>
        <p:spPr>
          <a:xfrm>
            <a:off x="2016771" y="2692749"/>
            <a:ext cx="8158459" cy="1694503"/>
          </a:xfrm>
          <a:prstGeom prst="rect">
            <a:avLst/>
          </a:prstGeom>
          <a:solidFill>
            <a:schemeClr val="bg1"/>
          </a:solidFill>
          <a:ln>
            <a:solidFill>
              <a:srgbClr val="D00002"/>
            </a:solidFill>
          </a:ln>
        </p:spPr>
        <p:txBody>
          <a:bodyPr wrap="square">
            <a:spAutoFit/>
          </a:bodyPr>
          <a:lstStyle/>
          <a:p>
            <a:pPr algn="ctr">
              <a:lnSpc>
                <a:spcPct val="110000"/>
              </a:lnSpc>
            </a:pPr>
            <a:r>
              <a:rPr lang="en-US" sz="1400" b="1">
                <a:solidFill>
                  <a:srgbClr val="FF0000"/>
                </a:solidFill>
                <a:latin typeface="Arial Narrow"/>
                <a:ea typeface="Times New Roman"/>
                <a:cs typeface="Arial"/>
              </a:rPr>
              <a:t>ITAR Restricted </a:t>
            </a:r>
            <a:br>
              <a:rPr lang="en-US" sz="1400" b="1">
                <a:latin typeface="Arial Narrow"/>
                <a:ea typeface="Times New Roman"/>
                <a:cs typeface="Arial"/>
              </a:rPr>
            </a:br>
            <a:r>
              <a:rPr lang="en-US" sz="1400" b="1">
                <a:latin typeface="Arial Narrow"/>
                <a:ea typeface="Times New Roman"/>
                <a:cs typeface="Arial"/>
              </a:rPr>
              <a:t>-- International Traffic in Arms Regulations (ITAR) Notice –</a:t>
            </a:r>
          </a:p>
          <a:p>
            <a:pPr>
              <a:lnSpc>
                <a:spcPct val="110000"/>
              </a:lnSpc>
            </a:pPr>
            <a:r>
              <a:rPr lang="en-US" sz="1333" b="1">
                <a:solidFill>
                  <a:srgbClr val="FF0000"/>
                </a:solidFill>
                <a:latin typeface="Arial"/>
                <a:cs typeface="Arial"/>
              </a:rPr>
              <a:t>WARNING: </a:t>
            </a:r>
            <a:r>
              <a:rPr lang="en-US" sz="1333" b="1">
                <a:latin typeface="Arial Narrow"/>
                <a:ea typeface="Times New Roman"/>
                <a:cs typeface="Arial"/>
              </a:rPr>
              <a:t>This document contains information which falls under the purview of the U.S. Munitions List (USML) as defined in the International Traffic in Arms Regulations (ITAR), 22 CFR 120-130, and is export controlled.</a:t>
            </a:r>
            <a:endParaRPr lang="en-US" sz="1333">
              <a:latin typeface="Times New Roman"/>
              <a:ea typeface="Times New Roman"/>
              <a:cs typeface="Arial"/>
            </a:endParaRPr>
          </a:p>
          <a:p>
            <a:pPr>
              <a:lnSpc>
                <a:spcPct val="110000"/>
              </a:lnSpc>
            </a:pPr>
            <a:r>
              <a:rPr lang="en-US" sz="1333">
                <a:latin typeface="Arial Narrow"/>
                <a:ea typeface="Times New Roman"/>
                <a:cs typeface="Arial"/>
              </a:rPr>
              <a:t> It shall not be transferred to foreign nationals in the U.S. or abroad without specific approval of a knowledgeable NASA export control official, and/or unless an export license or license exemption is obtained/available from the United States Department of State.  Violations of these regulations are punishable by fine, imprisonment, or both.</a:t>
            </a:r>
            <a:endParaRPr lang="en-US" sz="1333">
              <a:latin typeface="Times New Roman"/>
              <a:ea typeface="Times New Roman"/>
              <a:cs typeface="Arial"/>
            </a:endParaRPr>
          </a:p>
        </p:txBody>
      </p:sp>
      <p:sp>
        <p:nvSpPr>
          <p:cNvPr id="10" name="Rectangle 9"/>
          <p:cNvSpPr/>
          <p:nvPr/>
        </p:nvSpPr>
        <p:spPr>
          <a:xfrm>
            <a:off x="2016771" y="4544800"/>
            <a:ext cx="8158459" cy="1733488"/>
          </a:xfrm>
          <a:prstGeom prst="rect">
            <a:avLst/>
          </a:prstGeom>
          <a:solidFill>
            <a:schemeClr val="bg1"/>
          </a:solidFill>
          <a:ln>
            <a:solidFill>
              <a:srgbClr val="D00002"/>
            </a:solidFill>
          </a:ln>
        </p:spPr>
        <p:txBody>
          <a:bodyPr wrap="square">
            <a:spAutoFit/>
          </a:bodyPr>
          <a:lstStyle/>
          <a:p>
            <a:pPr algn="ctr"/>
            <a:r>
              <a:rPr lang="en-US" sz="1600" b="1" kern="1200">
                <a:solidFill>
                  <a:srgbClr val="FF0000"/>
                </a:solidFill>
                <a:effectLst/>
                <a:latin typeface="+mn-lt"/>
                <a:ea typeface="+mn-ea"/>
                <a:cs typeface="+mn-cs"/>
              </a:rPr>
              <a:t>EAR ECCN 9E515.a.</a:t>
            </a:r>
          </a:p>
          <a:p>
            <a:pPr algn="ctr"/>
            <a:r>
              <a:rPr lang="en-US" sz="2400" b="1" kern="1200">
                <a:solidFill>
                  <a:schemeClr val="tx1"/>
                </a:solidFill>
                <a:effectLst/>
                <a:latin typeface="+mn-lt"/>
                <a:ea typeface="+mn-ea"/>
                <a:cs typeface="+mn-cs"/>
              </a:rPr>
              <a:t>- Export Administration Regulations (EAR) Notice -</a:t>
            </a:r>
          </a:p>
          <a:p>
            <a:r>
              <a:rPr lang="en-US" sz="1333" b="1" kern="1200">
                <a:solidFill>
                  <a:srgbClr val="FF0000"/>
                </a:solidFill>
                <a:effectLst/>
                <a:latin typeface="+mn-lt"/>
                <a:ea typeface="+mn-ea"/>
                <a:cs typeface="+mn-cs"/>
              </a:rPr>
              <a:t>WARNING: </a:t>
            </a:r>
            <a:r>
              <a:rPr lang="en-US" sz="1333" b="1" kern="1200">
                <a:solidFill>
                  <a:schemeClr val="tx1"/>
                </a:solidFill>
                <a:effectLst/>
                <a:latin typeface="+mn-lt"/>
                <a:ea typeface="+mn-ea"/>
                <a:cs typeface="+mn-cs"/>
              </a:rPr>
              <a:t>This document contains information within the purview of the Export Administration Regulations (EAR), 15 CFR §730-774, and is export-controlled.  </a:t>
            </a:r>
            <a:r>
              <a:rPr lang="en-US" sz="1333" b="0" kern="1200">
                <a:solidFill>
                  <a:schemeClr val="tx1"/>
                </a:solidFill>
                <a:effectLst/>
                <a:latin typeface="+mn-lt"/>
                <a:ea typeface="+mn-ea"/>
                <a:cs typeface="+mn-cs"/>
              </a:rPr>
              <a:t>It may not be transferred to foreign persons in the U.S. or abroad without specific approval of a knowledgeable export control official, and/or unless an export license or license exception is obtained/available from the Bureau of Industry and Security, United States Department of Commerce.  Violations of these regulations are punishable by fine, imprisonment, or both.</a:t>
            </a:r>
          </a:p>
        </p:txBody>
      </p:sp>
      <p:sp>
        <p:nvSpPr>
          <p:cNvPr id="2" name="TextBox 1"/>
          <p:cNvSpPr txBox="1"/>
          <p:nvPr/>
        </p:nvSpPr>
        <p:spPr>
          <a:xfrm>
            <a:off x="3814159" y="1121376"/>
            <a:ext cx="4563685" cy="523220"/>
          </a:xfrm>
          <a:prstGeom prst="rect">
            <a:avLst/>
          </a:prstGeom>
          <a:noFill/>
        </p:spPr>
        <p:txBody>
          <a:bodyPr wrap="none" rtlCol="0">
            <a:spAutoFit/>
          </a:bodyPr>
          <a:lstStyle/>
          <a:p>
            <a:pPr algn="ctr"/>
            <a:r>
              <a:rPr lang="en-US" sz="1400"/>
              <a:t>Per NID 1600.55 (per NPR</a:t>
            </a:r>
            <a:r>
              <a:rPr lang="en-US" sz="1400" baseline="0"/>
              <a:t> 1600.1)</a:t>
            </a:r>
            <a:endParaRPr lang="en-US" sz="1400"/>
          </a:p>
          <a:p>
            <a:r>
              <a:rPr lang="en-US" sz="1400"/>
              <a:t>Top of title page and every page containing SBU Information</a:t>
            </a:r>
          </a:p>
        </p:txBody>
      </p:sp>
      <p:sp>
        <p:nvSpPr>
          <p:cNvPr id="11" name="Rectangle 10"/>
          <p:cNvSpPr/>
          <p:nvPr/>
        </p:nvSpPr>
        <p:spPr>
          <a:xfrm>
            <a:off x="2702840" y="2099690"/>
            <a:ext cx="67863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r>
              <a:rPr lang="en-US" sz="1333" b="1" baseline="0">
                <a:solidFill>
                  <a:srgbClr val="FF0000"/>
                </a:solidFill>
                <a:latin typeface="Arial"/>
                <a:cs typeface="Arial"/>
              </a:rPr>
              <a:t> TEMPO Project Manager; TEMPO; &lt;date&gt; </a:t>
            </a:r>
            <a:endParaRPr lang="en-US" sz="1333" b="1">
              <a:latin typeface="Arial"/>
              <a:cs typeface="Arial"/>
            </a:endParaRPr>
          </a:p>
        </p:txBody>
      </p:sp>
      <p:sp>
        <p:nvSpPr>
          <p:cNvPr id="12" name="TextBox 11"/>
          <p:cNvSpPr txBox="1"/>
          <p:nvPr/>
        </p:nvSpPr>
        <p:spPr>
          <a:xfrm>
            <a:off x="3636781" y="1788077"/>
            <a:ext cx="4849469" cy="307777"/>
          </a:xfrm>
          <a:prstGeom prst="rect">
            <a:avLst/>
          </a:prstGeom>
          <a:noFill/>
        </p:spPr>
        <p:txBody>
          <a:bodyPr wrap="none" rtlCol="0">
            <a:spAutoFit/>
          </a:bodyPr>
          <a:lstStyle/>
          <a:p>
            <a:r>
              <a:rPr lang="en-US" sz="1400"/>
              <a:t>Bottom of title page and every page containing SBU Information</a:t>
            </a:r>
          </a:p>
        </p:txBody>
      </p:sp>
    </p:spTree>
    <p:extLst>
      <p:ext uri="{BB962C8B-B14F-4D97-AF65-F5344CB8AC3E}">
        <p14:creationId xmlns:p14="http://schemas.microsoft.com/office/powerpoint/2010/main" val="2115248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11" name="Rectangle 10"/>
          <p:cNvSpPr/>
          <p:nvPr/>
        </p:nvSpPr>
        <p:spPr>
          <a:xfrm>
            <a:off x="306567" y="1061642"/>
            <a:ext cx="10785733" cy="1651671"/>
          </a:xfrm>
          <a:prstGeom prst="rect">
            <a:avLst/>
          </a:prstGeom>
          <a:solidFill>
            <a:schemeClr val="bg1"/>
          </a:solidFill>
        </p:spPr>
        <p:txBody>
          <a:bodyPr wrap="square">
            <a:spAutoFit/>
          </a:bodyPr>
          <a:lstStyle/>
          <a:p>
            <a:pPr algn="ctr"/>
            <a:r>
              <a:rPr lang="en-US" sz="2133" b="1">
                <a:solidFill>
                  <a:srgbClr val="FF0000"/>
                </a:solidFill>
              </a:rPr>
              <a:t>Limited Rights Notice </a:t>
            </a:r>
            <a:endParaRPr lang="en-US" sz="2133" b="1" i="1">
              <a:solidFill>
                <a:srgbClr val="FF0000"/>
              </a:solidFill>
            </a:endParaRPr>
          </a:p>
          <a:p>
            <a:pPr lvl="0"/>
            <a:r>
              <a:rPr lang="en-US" sz="1600">
                <a:solidFill>
                  <a:srgbClr val="FF0000"/>
                </a:solidFill>
              </a:rPr>
              <a:t>(a) These data are submitted with limited rights under Government Contract No. NNL13AQ01C.  These data may be reproduced and used by the</a:t>
            </a:r>
            <a:r>
              <a:rPr lang="en-US" sz="1600" i="1">
                <a:solidFill>
                  <a:srgbClr val="FF0000"/>
                </a:solidFill>
              </a:rPr>
              <a:t> </a:t>
            </a:r>
            <a:r>
              <a:rPr lang="en-US" sz="1600">
                <a:solidFill>
                  <a:srgbClr val="FF0000"/>
                </a:solidFill>
              </a:rPr>
              <a:t>Government with the express limitation that they will not, without written permission of the contractor, be used for purposes of manufacture nor disclosed outside the Government; except that the Government may disclose these data outside the Government for the following purposes, if any, provided that the Government makes such disclosure subject to prohibition against further use and disclosure: None</a:t>
            </a:r>
            <a:endParaRPr lang="en-US" sz="1600" i="1">
              <a:solidFill>
                <a:srgbClr val="FF0000"/>
              </a:solidFill>
            </a:endParaRPr>
          </a:p>
        </p:txBody>
      </p:sp>
    </p:spTree>
    <p:extLst>
      <p:ext uri="{BB962C8B-B14F-4D97-AF65-F5344CB8AC3E}">
        <p14:creationId xmlns:p14="http://schemas.microsoft.com/office/powerpoint/2010/main" val="2705116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0"/>
            <a:ext cx="10515600" cy="1325033"/>
          </a:xfrm>
          <a:prstGeom prst="rect">
            <a:avLst/>
          </a:prstGeom>
        </p:spPr>
        <p:txBody>
          <a:bodyPr/>
          <a:lstStyle>
            <a:lvl1pPr>
              <a:defRPr lang="en-US" sz="5400" b="0" smtClean="0">
                <a:solidFill>
                  <a:srgbClr val="000090"/>
                </a:solidFill>
                <a:cs typeface="Arial Rounded MT Bold"/>
              </a:defRPr>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538838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Questions">
    <p:spTree>
      <p:nvGrpSpPr>
        <p:cNvPr id="1" name=""/>
        <p:cNvGrpSpPr/>
        <p:nvPr/>
      </p:nvGrpSpPr>
      <p:grpSpPr>
        <a:xfrm>
          <a:off x="0" y="0"/>
          <a:ext cx="0" cy="0"/>
          <a:chOff x="0" y="0"/>
          <a:chExt cx="0" cy="0"/>
        </a:xfrm>
      </p:grpSpPr>
      <p:sp>
        <p:nvSpPr>
          <p:cNvPr id="3" name="Title Placeholder 10"/>
          <p:cNvSpPr txBox="1">
            <a:spLocks/>
          </p:cNvSpPr>
          <p:nvPr/>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Questions</a:t>
            </a:r>
            <a:endParaRPr lang="en-US" sz="6000" b="0">
              <a:solidFill>
                <a:srgbClr val="000090"/>
              </a:solidFill>
              <a:latin typeface="+mn-lt"/>
              <a:cs typeface="Arial Rounded MT Bold"/>
            </a:endParaRPr>
          </a:p>
        </p:txBody>
      </p:sp>
    </p:spTree>
    <p:extLst>
      <p:ext uri="{BB962C8B-B14F-4D97-AF65-F5344CB8AC3E}">
        <p14:creationId xmlns:p14="http://schemas.microsoft.com/office/powerpoint/2010/main" val="1143489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ackup">
    <p:spTree>
      <p:nvGrpSpPr>
        <p:cNvPr id="1" name=""/>
        <p:cNvGrpSpPr/>
        <p:nvPr/>
      </p:nvGrpSpPr>
      <p:grpSpPr>
        <a:xfrm>
          <a:off x="0" y="0"/>
          <a:ext cx="0" cy="0"/>
          <a:chOff x="0" y="0"/>
          <a:chExt cx="0" cy="0"/>
        </a:xfrm>
      </p:grpSpPr>
      <p:sp>
        <p:nvSpPr>
          <p:cNvPr id="3" name="Title Placeholder 10"/>
          <p:cNvSpPr txBox="1">
            <a:spLocks/>
          </p:cNvSpPr>
          <p:nvPr/>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Backup</a:t>
            </a:r>
          </a:p>
        </p:txBody>
      </p:sp>
    </p:spTree>
    <p:extLst>
      <p:ext uri="{BB962C8B-B14F-4D97-AF65-F5344CB8AC3E}">
        <p14:creationId xmlns:p14="http://schemas.microsoft.com/office/powerpoint/2010/main" val="81913090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50" Type="http://schemas.openxmlformats.org/officeDocument/2006/relationships/image" Target="../media/image3.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66B0BD-E58A-4244-AEC7-191267D1861D}"/>
              </a:ext>
            </a:extLst>
          </p:cNvPr>
          <p:cNvPicPr>
            <a:picLocks noChangeAspect="1"/>
          </p:cNvPicPr>
          <p:nvPr/>
        </p:nvPicPr>
        <p:blipFill>
          <a:blip r:embed="rId48" cstate="print">
            <a:extLst>
              <a:ext uri="{28A0092B-C50C-407E-A947-70E740481C1C}">
                <a14:useLocalDpi xmlns:a14="http://schemas.microsoft.com/office/drawing/2010/main"/>
              </a:ext>
            </a:extLst>
          </a:blip>
          <a:stretch>
            <a:fillRect/>
          </a:stretch>
        </p:blipFill>
        <p:spPr>
          <a:xfrm>
            <a:off x="0" y="0"/>
            <a:ext cx="12192000" cy="1066800"/>
          </a:xfrm>
          <a:prstGeom prst="rect">
            <a:avLst/>
          </a:prstGeom>
        </p:spPr>
      </p:pic>
      <p:pic>
        <p:nvPicPr>
          <p:cNvPr id="10" name="Picture 9">
            <a:extLst>
              <a:ext uri="{FF2B5EF4-FFF2-40B4-BE49-F238E27FC236}">
                <a16:creationId xmlns:a16="http://schemas.microsoft.com/office/drawing/2014/main" id="{20A92427-416E-FE48-A31E-73E7DD1A1197}"/>
              </a:ext>
            </a:extLst>
          </p:cNvPr>
          <p:cNvPicPr>
            <a:picLocks noChangeAspect="1"/>
          </p:cNvPicPr>
          <p:nvPr/>
        </p:nvPicPr>
        <p:blipFill>
          <a:blip r:embed="rId49" cstate="print">
            <a:extLst>
              <a:ext uri="{28A0092B-C50C-407E-A947-70E740481C1C}">
                <a14:useLocalDpi xmlns:a14="http://schemas.microsoft.com/office/drawing/2010/main"/>
              </a:ext>
            </a:extLst>
          </a:blip>
          <a:stretch>
            <a:fillRect/>
          </a:stretch>
        </p:blipFill>
        <p:spPr>
          <a:xfrm>
            <a:off x="10970656" y="63057"/>
            <a:ext cx="1077216" cy="890713"/>
          </a:xfrm>
          <a:prstGeom prst="rect">
            <a:avLst/>
          </a:prstGeom>
        </p:spPr>
      </p:pic>
      <p:sp>
        <p:nvSpPr>
          <p:cNvPr id="3" name="Date Placeholder 2"/>
          <p:cNvSpPr>
            <a:spLocks noGrp="1"/>
          </p:cNvSpPr>
          <p:nvPr>
            <p:ph type="dt" sz="half" idx="2"/>
          </p:nvPr>
        </p:nvSpPr>
        <p:spPr>
          <a:xfrm>
            <a:off x="0" y="6621140"/>
            <a:ext cx="2743200" cy="182880"/>
          </a:xfrm>
          <a:prstGeom prst="rect">
            <a:avLst/>
          </a:prstGeom>
        </p:spPr>
        <p:txBody>
          <a:bodyPr vert="horz" lIns="91440" tIns="0" rIns="91440" bIns="0" rtlCol="0" anchor="ctr"/>
          <a:lstStyle>
            <a:lvl1pPr algn="l">
              <a:defRPr sz="1600">
                <a:solidFill>
                  <a:schemeClr val="tx1">
                    <a:tint val="75000"/>
                  </a:schemeClr>
                </a:solidFill>
              </a:defRPr>
            </a:lvl1pPr>
          </a:lstStyle>
          <a:p>
            <a:endParaRPr lang="en-US"/>
          </a:p>
        </p:txBody>
      </p:sp>
      <p:sp>
        <p:nvSpPr>
          <p:cNvPr id="7" name="Footer Placeholder 6"/>
          <p:cNvSpPr>
            <a:spLocks noGrp="1"/>
          </p:cNvSpPr>
          <p:nvPr>
            <p:ph type="ftr" sz="quarter" idx="3"/>
          </p:nvPr>
        </p:nvSpPr>
        <p:spPr>
          <a:xfrm>
            <a:off x="4038600" y="6621140"/>
            <a:ext cx="4114800" cy="182880"/>
          </a:xfrm>
          <a:prstGeom prst="rect">
            <a:avLst/>
          </a:prstGeom>
        </p:spPr>
        <p:txBody>
          <a:bodyPr vert="horz" lIns="91440" tIns="0" rIns="91440" bIns="0" rtlCol="0" anchor="ctr"/>
          <a:lstStyle>
            <a:lvl1pPr algn="ctr">
              <a:defRPr sz="1600">
                <a:solidFill>
                  <a:schemeClr val="tx1">
                    <a:tint val="75000"/>
                  </a:schemeClr>
                </a:solidFill>
              </a:defRPr>
            </a:lvl1pPr>
          </a:lstStyle>
          <a:p>
            <a:endParaRPr lang="en-US"/>
          </a:p>
        </p:txBody>
      </p:sp>
      <p:sp>
        <p:nvSpPr>
          <p:cNvPr id="8" name="Slide Number Placeholder 7"/>
          <p:cNvSpPr>
            <a:spLocks noGrp="1"/>
          </p:cNvSpPr>
          <p:nvPr>
            <p:ph type="sldNum" sz="quarter" idx="4"/>
          </p:nvPr>
        </p:nvSpPr>
        <p:spPr>
          <a:xfrm>
            <a:off x="9448800" y="6621140"/>
            <a:ext cx="2743200" cy="182880"/>
          </a:xfrm>
          <a:prstGeom prst="rect">
            <a:avLst/>
          </a:prstGeom>
        </p:spPr>
        <p:txBody>
          <a:bodyPr vert="horz" lIns="91440" tIns="0" rIns="91440" bIns="0" rtlCol="0" anchor="ctr"/>
          <a:lstStyle>
            <a:lvl1pPr algn="r">
              <a:defRPr sz="16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pic>
        <p:nvPicPr>
          <p:cNvPr id="11" name="Picture 10">
            <a:extLst>
              <a:ext uri="{FF2B5EF4-FFF2-40B4-BE49-F238E27FC236}">
                <a16:creationId xmlns:a16="http://schemas.microsoft.com/office/drawing/2014/main" id="{1EA48012-8F8F-4A53-ACB4-86D3AFF968E5}"/>
              </a:ext>
            </a:extLst>
          </p:cNvPr>
          <p:cNvPicPr>
            <a:picLocks noChangeAspect="1"/>
          </p:cNvPicPr>
          <p:nvPr/>
        </p:nvPicPr>
        <p:blipFill rotWithShape="1">
          <a:blip r:embed="rId50">
            <a:extLst>
              <a:ext uri="{28A0092B-C50C-407E-A947-70E740481C1C}">
                <a14:useLocalDpi xmlns:a14="http://schemas.microsoft.com/office/drawing/2010/main"/>
              </a:ext>
            </a:extLst>
          </a:blip>
          <a:srcRect l="-1" r="-1973" b="14120"/>
          <a:stretch/>
        </p:blipFill>
        <p:spPr>
          <a:xfrm>
            <a:off x="10056256" y="63058"/>
            <a:ext cx="932447" cy="907002"/>
          </a:xfrm>
          <a:prstGeom prst="rect">
            <a:avLst/>
          </a:prstGeom>
        </p:spPr>
      </p:pic>
    </p:spTree>
    <p:extLst>
      <p:ext uri="{BB962C8B-B14F-4D97-AF65-F5344CB8AC3E}">
        <p14:creationId xmlns:p14="http://schemas.microsoft.com/office/powerpoint/2010/main" val="1866932219"/>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6" r:id="rId11"/>
    <p:sldLayoutId id="2147483787" r:id="rId12"/>
    <p:sldLayoutId id="2147483788" r:id="rId13"/>
    <p:sldLayoutId id="2147483789" r:id="rId14"/>
    <p:sldLayoutId id="2147483790" r:id="rId15"/>
    <p:sldLayoutId id="2147483791" r:id="rId16"/>
    <p:sldLayoutId id="2147483793" r:id="rId17"/>
    <p:sldLayoutId id="2147483794" r:id="rId18"/>
    <p:sldLayoutId id="2147483795" r:id="rId19"/>
    <p:sldLayoutId id="2147483796" r:id="rId20"/>
    <p:sldLayoutId id="2147483797" r:id="rId21"/>
    <p:sldLayoutId id="2147483798" r:id="rId22"/>
    <p:sldLayoutId id="2147483799" r:id="rId23"/>
    <p:sldLayoutId id="2147483800" r:id="rId24"/>
    <p:sldLayoutId id="2147483801" r:id="rId25"/>
    <p:sldLayoutId id="2147483802" r:id="rId26"/>
    <p:sldLayoutId id="2147483803" r:id="rId27"/>
    <p:sldLayoutId id="2147483804" r:id="rId28"/>
    <p:sldLayoutId id="2147483805" r:id="rId29"/>
    <p:sldLayoutId id="2147483806" r:id="rId30"/>
    <p:sldLayoutId id="2147483807" r:id="rId31"/>
    <p:sldLayoutId id="2147483808" r:id="rId32"/>
    <p:sldLayoutId id="2147483809" r:id="rId33"/>
    <p:sldLayoutId id="2147483810" r:id="rId34"/>
    <p:sldLayoutId id="2147483811" r:id="rId35"/>
    <p:sldLayoutId id="2147483812" r:id="rId36"/>
    <p:sldLayoutId id="2147483814" r:id="rId37"/>
    <p:sldLayoutId id="2147483815" r:id="rId38"/>
    <p:sldLayoutId id="2147483816" r:id="rId39"/>
    <p:sldLayoutId id="2147483817" r:id="rId40"/>
    <p:sldLayoutId id="2147483818" r:id="rId41"/>
    <p:sldLayoutId id="2147483819" r:id="rId42"/>
    <p:sldLayoutId id="2147483820" r:id="rId43"/>
    <p:sldLayoutId id="2147483821" r:id="rId44"/>
    <p:sldLayoutId id="2147483822" r:id="rId45"/>
    <p:sldLayoutId id="2147483824" r:id="rId46"/>
  </p:sldLayoutIdLs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NULL"/><Relationship Id="rId4" Type="http://schemas.openxmlformats.org/officeDocument/2006/relationships/image" Target="../media/image21.svg"/></Relationships>
</file>

<file path=ppt/slides/_rels/slide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6.emf"/></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11" name="Picture 10">
            <a:extLst>
              <a:ext uri="{FF2B5EF4-FFF2-40B4-BE49-F238E27FC236}">
                <a16:creationId xmlns:a16="http://schemas.microsoft.com/office/drawing/2014/main" id="{FAA64DF5-7E99-493E-A015-2F61B3A7E074}"/>
              </a:ext>
            </a:extLst>
          </p:cNvPr>
          <p:cNvPicPr>
            <a:picLocks noChangeAspect="1"/>
          </p:cNvPicPr>
          <p:nvPr/>
        </p:nvPicPr>
        <p:blipFill>
          <a:blip r:embed="rId3"/>
          <a:stretch>
            <a:fillRect/>
          </a:stretch>
        </p:blipFill>
        <p:spPr>
          <a:xfrm>
            <a:off x="9981219" y="486423"/>
            <a:ext cx="1100871" cy="1039712"/>
          </a:xfrm>
          <a:prstGeom prst="rect">
            <a:avLst/>
          </a:prstGeom>
        </p:spPr>
      </p:pic>
      <p:cxnSp>
        <p:nvCxnSpPr>
          <p:cNvPr id="12" name="Straight Connector 11">
            <a:extLst>
              <a:ext uri="{FF2B5EF4-FFF2-40B4-BE49-F238E27FC236}">
                <a16:creationId xmlns:a16="http://schemas.microsoft.com/office/drawing/2014/main" id="{B955E514-0FA5-44A2-9FA4-BD5D148D59BA}"/>
              </a:ext>
            </a:extLst>
          </p:cNvPr>
          <p:cNvCxnSpPr>
            <a:cxnSpLocks/>
          </p:cNvCxnSpPr>
          <p:nvPr/>
        </p:nvCxnSpPr>
        <p:spPr>
          <a:xfrm>
            <a:off x="9845010" y="153344"/>
            <a:ext cx="0" cy="2167162"/>
          </a:xfrm>
          <a:prstGeom prst="line">
            <a:avLst/>
          </a:prstGeom>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7F2A953D-C46C-42A3-8B98-5D8F6CEFD671}"/>
              </a:ext>
            </a:extLst>
          </p:cNvPr>
          <p:cNvSpPr txBox="1"/>
          <p:nvPr/>
        </p:nvSpPr>
        <p:spPr>
          <a:xfrm>
            <a:off x="8032374" y="276045"/>
            <a:ext cx="1741343" cy="420756"/>
          </a:xfrm>
          <a:prstGeom prst="rect">
            <a:avLst/>
          </a:prstGeom>
          <a:noFill/>
        </p:spPr>
        <p:txBody>
          <a:bodyPr wrap="square" rtlCol="0">
            <a:spAutoFit/>
          </a:bodyPr>
          <a:lstStyle/>
          <a:p>
            <a:pPr algn="ctr"/>
            <a:r>
              <a:rPr lang="en-US" sz="1067" dirty="0">
                <a:solidFill>
                  <a:srgbClr val="0000A9"/>
                </a:solidFill>
                <a:latin typeface="Helvetica" pitchFamily="2" charset="0"/>
              </a:rPr>
              <a:t>Tropospheric Emissions:</a:t>
            </a:r>
          </a:p>
          <a:p>
            <a:pPr algn="ctr"/>
            <a:r>
              <a:rPr lang="en-US" sz="1067" dirty="0">
                <a:solidFill>
                  <a:srgbClr val="0000A9"/>
                </a:solidFill>
                <a:latin typeface="Helvetica" pitchFamily="2" charset="0"/>
              </a:rPr>
              <a:t>Monitoring of Pollution </a:t>
            </a:r>
          </a:p>
        </p:txBody>
      </p:sp>
      <p:pic>
        <p:nvPicPr>
          <p:cNvPr id="15" name="Picture 14">
            <a:extLst>
              <a:ext uri="{FF2B5EF4-FFF2-40B4-BE49-F238E27FC236}">
                <a16:creationId xmlns:a16="http://schemas.microsoft.com/office/drawing/2014/main" id="{93DF099A-E428-4C15-8D5F-0D8BF8B121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8323" y="6014733"/>
            <a:ext cx="688103" cy="794760"/>
          </a:xfrm>
          <a:prstGeom prst="rect">
            <a:avLst/>
          </a:prstGeom>
        </p:spPr>
      </p:pic>
      <p:pic>
        <p:nvPicPr>
          <p:cNvPr id="16" name="Picture 15">
            <a:extLst>
              <a:ext uri="{FF2B5EF4-FFF2-40B4-BE49-F238E27FC236}">
                <a16:creationId xmlns:a16="http://schemas.microsoft.com/office/drawing/2014/main" id="{5389BCEF-E6A7-43FF-B4E8-515F546C8E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3585" y="6020107"/>
            <a:ext cx="676547" cy="676547"/>
          </a:xfrm>
          <a:prstGeom prst="rect">
            <a:avLst/>
          </a:prstGeom>
        </p:spPr>
      </p:pic>
      <p:pic>
        <p:nvPicPr>
          <p:cNvPr id="17" name="Picture 16">
            <a:extLst>
              <a:ext uri="{FF2B5EF4-FFF2-40B4-BE49-F238E27FC236}">
                <a16:creationId xmlns:a16="http://schemas.microsoft.com/office/drawing/2014/main" id="{CEA892DC-4ECD-4DF3-9ADC-A446542F17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4102" y="6078357"/>
            <a:ext cx="807280" cy="667512"/>
          </a:xfrm>
          <a:prstGeom prst="rect">
            <a:avLst/>
          </a:prstGeom>
        </p:spPr>
      </p:pic>
      <p:sp>
        <p:nvSpPr>
          <p:cNvPr id="20" name="TextBox 19">
            <a:extLst>
              <a:ext uri="{FF2B5EF4-FFF2-40B4-BE49-F238E27FC236}">
                <a16:creationId xmlns:a16="http://schemas.microsoft.com/office/drawing/2014/main" id="{3665A911-1AF0-4EF5-A842-B5BDE1CB0B9B}"/>
              </a:ext>
            </a:extLst>
          </p:cNvPr>
          <p:cNvSpPr txBox="1">
            <a:spLocks noChangeArrowheads="1"/>
          </p:cNvSpPr>
          <p:nvPr/>
        </p:nvSpPr>
        <p:spPr bwMode="auto">
          <a:xfrm>
            <a:off x="3881541" y="752088"/>
            <a:ext cx="5963469" cy="17338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nchor="t">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lnSpc>
                <a:spcPts val="3200"/>
              </a:lnSpc>
            </a:pPr>
            <a:r>
              <a:rPr lang="en-US" sz="3000" b="1" dirty="0">
                <a:solidFill>
                  <a:srgbClr val="000090"/>
                </a:solidFill>
                <a:latin typeface="Arial Narrow" panose="020B0604020202020204" pitchFamily="34" charset="0"/>
                <a:ea typeface="ヒラギノ角ゴ Pro W3"/>
                <a:cs typeface="Arial Narrow" panose="020B0604020202020204" pitchFamily="34" charset="0"/>
              </a:rPr>
              <a:t>Status of the TEMPO total ozone</a:t>
            </a:r>
          </a:p>
          <a:p>
            <a:pPr algn="r" eaLnBrk="1" hangingPunct="1">
              <a:lnSpc>
                <a:spcPts val="3200"/>
              </a:lnSpc>
            </a:pPr>
            <a:r>
              <a:rPr lang="en-US" sz="3000" b="1" dirty="0">
                <a:solidFill>
                  <a:srgbClr val="000090"/>
                </a:solidFill>
                <a:latin typeface="Arial Narrow" panose="020B0604020202020204" pitchFamily="34" charset="0"/>
                <a:ea typeface="ヒラギノ角ゴ Pro W3"/>
                <a:cs typeface="Arial Narrow" panose="020B0604020202020204" pitchFamily="34" charset="0"/>
              </a:rPr>
              <a:t>and TEMPO ozone profile algorithm:</a:t>
            </a:r>
          </a:p>
          <a:p>
            <a:pPr algn="r" eaLnBrk="1" hangingPunct="1">
              <a:lnSpc>
                <a:spcPts val="3200"/>
              </a:lnSpc>
            </a:pPr>
            <a:r>
              <a:rPr lang="en-US" sz="3000" b="1" dirty="0">
                <a:solidFill>
                  <a:srgbClr val="000090"/>
                </a:solidFill>
                <a:latin typeface="Arial Narrow" panose="020B0604020202020204" pitchFamily="34" charset="0"/>
                <a:ea typeface="ヒラギノ角ゴ Pro W3"/>
                <a:cs typeface="Arial Narrow" panose="020B0604020202020204" pitchFamily="34" charset="0"/>
              </a:rPr>
              <a:t>Evaluation using the other satellites</a:t>
            </a:r>
          </a:p>
          <a:p>
            <a:pPr algn="r" eaLnBrk="1" hangingPunct="1">
              <a:lnSpc>
                <a:spcPts val="3200"/>
              </a:lnSpc>
            </a:pPr>
            <a:r>
              <a:rPr lang="en-US" sz="3000" b="1" dirty="0">
                <a:solidFill>
                  <a:srgbClr val="000090"/>
                </a:solidFill>
                <a:latin typeface="Arial Narrow" panose="020B0604020202020204" pitchFamily="34" charset="0"/>
                <a:ea typeface="ヒラギノ角ゴ Pro W3"/>
                <a:cs typeface="Arial Narrow" panose="020B0604020202020204" pitchFamily="34" charset="0"/>
              </a:rPr>
              <a:t>and ground-based observations </a:t>
            </a:r>
          </a:p>
        </p:txBody>
      </p:sp>
      <p:sp>
        <p:nvSpPr>
          <p:cNvPr id="2" name="TextBox 1">
            <a:extLst>
              <a:ext uri="{FF2B5EF4-FFF2-40B4-BE49-F238E27FC236}">
                <a16:creationId xmlns:a16="http://schemas.microsoft.com/office/drawing/2014/main" id="{977A38E5-F51B-DF57-4D15-09D59CCF6E43}"/>
              </a:ext>
            </a:extLst>
          </p:cNvPr>
          <p:cNvSpPr txBox="1">
            <a:spLocks noChangeArrowheads="1"/>
          </p:cNvSpPr>
          <p:nvPr/>
        </p:nvSpPr>
        <p:spPr bwMode="auto">
          <a:xfrm>
            <a:off x="4613845" y="2597259"/>
            <a:ext cx="7525162" cy="3508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nchor="t">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spcBef>
                <a:spcPts val="1200"/>
              </a:spcBef>
              <a:buClr>
                <a:srgbClr val="000000"/>
              </a:buClr>
              <a:defRPr/>
            </a:pPr>
            <a:r>
              <a:rPr kumimoji="0" lang="en-US" sz="1500" b="1" i="0" u="none" strike="noStrike" kern="0" cap="none" spc="0" normalizeH="0" baseline="0" noProof="0" dirty="0" err="1">
                <a:ln>
                  <a:noFill/>
                </a:ln>
                <a:solidFill>
                  <a:srgbClr val="002060"/>
                </a:solidFill>
                <a:effectLst/>
                <a:uLnTx/>
                <a:uFillTx/>
                <a:latin typeface="Arial" panose="020B0604020202020204" pitchFamily="34" charset="0"/>
                <a:ea typeface="Arial"/>
                <a:cs typeface="Arial" panose="020B0604020202020204" pitchFamily="34" charset="0"/>
                <a:sym typeface="Arial"/>
              </a:rPr>
              <a:t>Junsung</a:t>
            </a:r>
            <a:r>
              <a:rPr kumimoji="0" lang="en-US" sz="1500" b="1" i="0" u="none" strike="noStrike" kern="0" cap="none" spc="0" normalizeH="0" baseline="0" noProof="0" dirty="0">
                <a:ln>
                  <a:noFill/>
                </a:ln>
                <a:solidFill>
                  <a:srgbClr val="002060"/>
                </a:solidFill>
                <a:effectLst/>
                <a:uLnTx/>
                <a:uFillTx/>
                <a:latin typeface="Arial" panose="020B0604020202020204" pitchFamily="34" charset="0"/>
                <a:ea typeface="Arial"/>
                <a:cs typeface="Arial" panose="020B0604020202020204" pitchFamily="34" charset="0"/>
                <a:sym typeface="Arial"/>
              </a:rPr>
              <a:t> Park</a:t>
            </a:r>
            <a:r>
              <a:rPr kumimoji="0" lang="en-US" sz="1500" i="0" u="none" strike="noStrike" kern="0" cap="none" spc="0" normalizeH="0" baseline="30000" noProof="0" dirty="0">
                <a:ln>
                  <a:noFill/>
                </a:ln>
                <a:solidFill>
                  <a:srgbClr val="002060"/>
                </a:solidFill>
                <a:effectLst/>
                <a:uLnTx/>
                <a:uFillTx/>
                <a:latin typeface="Arial" panose="020B0604020202020204" pitchFamily="34" charset="0"/>
                <a:ea typeface="Arial"/>
                <a:cs typeface="Arial" panose="020B0604020202020204" pitchFamily="34" charset="0"/>
                <a:sym typeface="Arial"/>
              </a:rPr>
              <a:t>1</a:t>
            </a:r>
            <a:r>
              <a:rPr kumimoji="0" lang="en-US" sz="1500" i="0" u="none" strike="noStrike" kern="0" cap="none" spc="0" normalizeH="0" baseline="0" noProof="0" dirty="0">
                <a:ln>
                  <a:noFill/>
                </a:ln>
                <a:solidFill>
                  <a:srgbClr val="002060"/>
                </a:solidFill>
                <a:effectLst/>
                <a:uLnTx/>
                <a:uFillTx/>
                <a:latin typeface="Arial" panose="020B0604020202020204" pitchFamily="34" charset="0"/>
                <a:ea typeface="Arial"/>
                <a:cs typeface="Arial" panose="020B0604020202020204" pitchFamily="34" charset="0"/>
                <a:sym typeface="Arial"/>
              </a:rPr>
              <a:t>, </a:t>
            </a:r>
            <a:r>
              <a:rPr lang="en-US" sz="1500" kern="0" dirty="0">
                <a:solidFill>
                  <a:srgbClr val="002060"/>
                </a:solidFill>
                <a:latin typeface="Arial" panose="020B0604020202020204" pitchFamily="34" charset="0"/>
                <a:cs typeface="Arial" panose="020B0604020202020204" pitchFamily="34" charset="0"/>
                <a:sym typeface="Arial"/>
              </a:rPr>
              <a:t>Xiong Liu</a:t>
            </a:r>
            <a:r>
              <a:rPr lang="en-US" sz="1500" kern="0" baseline="30000" dirty="0">
                <a:solidFill>
                  <a:srgbClr val="002060"/>
                </a:solidFill>
                <a:latin typeface="Arial" panose="020B0604020202020204" pitchFamily="34" charset="0"/>
                <a:cs typeface="Arial" panose="020B0604020202020204" pitchFamily="34" charset="0"/>
                <a:sym typeface="Arial"/>
              </a:rPr>
              <a:t>1</a:t>
            </a:r>
            <a:r>
              <a:rPr lang="en-US" sz="1500" kern="0" dirty="0">
                <a:solidFill>
                  <a:srgbClr val="002060"/>
                </a:solidFill>
                <a:latin typeface="Arial" panose="020B0604020202020204" pitchFamily="34" charset="0"/>
                <a:cs typeface="Arial" panose="020B0604020202020204" pitchFamily="34" charset="0"/>
                <a:sym typeface="Arial"/>
              </a:rPr>
              <a:t>, </a:t>
            </a:r>
            <a:r>
              <a:rPr lang="en-US" sz="1500" kern="0" dirty="0" err="1">
                <a:solidFill>
                  <a:srgbClr val="002060"/>
                </a:solidFill>
                <a:latin typeface="Arial" panose="020B0604020202020204" pitchFamily="34" charset="0"/>
                <a:cs typeface="Arial" panose="020B0604020202020204" pitchFamily="34" charset="0"/>
                <a:sym typeface="Arial"/>
              </a:rPr>
              <a:t>Juseon</a:t>
            </a:r>
            <a:r>
              <a:rPr lang="en-US" sz="1500" kern="0" dirty="0">
                <a:solidFill>
                  <a:srgbClr val="002060"/>
                </a:solidFill>
                <a:latin typeface="Arial" panose="020B0604020202020204" pitchFamily="34" charset="0"/>
                <a:cs typeface="Arial" panose="020B0604020202020204" pitchFamily="34" charset="0"/>
                <a:sym typeface="Arial"/>
              </a:rPr>
              <a:t> Bak</a:t>
            </a:r>
            <a:r>
              <a:rPr lang="en-US" sz="1500" kern="0" baseline="30000" dirty="0">
                <a:solidFill>
                  <a:srgbClr val="002060"/>
                </a:solidFill>
                <a:latin typeface="Arial" panose="020B0604020202020204" pitchFamily="34" charset="0"/>
                <a:cs typeface="Arial" panose="020B0604020202020204" pitchFamily="34" charset="0"/>
                <a:sym typeface="Arial"/>
              </a:rPr>
              <a:t>2</a:t>
            </a:r>
            <a:r>
              <a:rPr lang="en-US" sz="1500" kern="0" dirty="0">
                <a:solidFill>
                  <a:srgbClr val="002060"/>
                </a:solidFill>
                <a:latin typeface="Arial" panose="020B0604020202020204" pitchFamily="34" charset="0"/>
                <a:cs typeface="Arial" panose="020B0604020202020204" pitchFamily="34" charset="0"/>
                <a:sym typeface="Arial"/>
              </a:rPr>
              <a:t>, Dave P. Haffner</a:t>
            </a:r>
            <a:r>
              <a:rPr lang="en-US" sz="1500" kern="0" baseline="30000" dirty="0">
                <a:solidFill>
                  <a:srgbClr val="002060"/>
                </a:solidFill>
                <a:latin typeface="Arial" panose="020B0604020202020204" pitchFamily="34" charset="0"/>
                <a:cs typeface="Arial" panose="020B0604020202020204" pitchFamily="34" charset="0"/>
                <a:sym typeface="Arial"/>
              </a:rPr>
              <a:t>3</a:t>
            </a:r>
            <a:r>
              <a:rPr lang="en-US" sz="1500" kern="0" dirty="0">
                <a:solidFill>
                  <a:srgbClr val="002060"/>
                </a:solidFill>
                <a:latin typeface="Arial" panose="020B0604020202020204" pitchFamily="34" charset="0"/>
                <a:cs typeface="Arial" panose="020B0604020202020204" pitchFamily="34" charset="0"/>
                <a:sym typeface="Arial"/>
              </a:rPr>
              <a:t>, </a:t>
            </a:r>
            <a:r>
              <a:rPr lang="en-US" sz="1500" kern="0" dirty="0">
                <a:solidFill>
                  <a:srgbClr val="002060"/>
                </a:solidFill>
                <a:latin typeface="Arial" panose="020B0604020202020204" pitchFamily="34" charset="0"/>
                <a:cs typeface="Arial" panose="020B0604020202020204" pitchFamily="34" charset="0"/>
              </a:rPr>
              <a:t>Gonzalo González Abad</a:t>
            </a:r>
            <a:r>
              <a:rPr lang="en-US" sz="1500" kern="0" baseline="30000" dirty="0">
                <a:solidFill>
                  <a:srgbClr val="002060"/>
                </a:solidFill>
                <a:latin typeface="Arial" panose="020B0604020202020204" pitchFamily="34" charset="0"/>
                <a:cs typeface="Arial" panose="020B0604020202020204" pitchFamily="34" charset="0"/>
              </a:rPr>
              <a:t>1</a:t>
            </a:r>
            <a:r>
              <a:rPr lang="en-US" sz="1500" kern="0" dirty="0">
                <a:solidFill>
                  <a:srgbClr val="002060"/>
                </a:solidFill>
                <a:latin typeface="Arial" panose="020B0604020202020204" pitchFamily="34" charset="0"/>
                <a:cs typeface="Arial" panose="020B0604020202020204" pitchFamily="34" charset="0"/>
              </a:rPr>
              <a:t>, Laurel Carpenter</a:t>
            </a:r>
            <a:r>
              <a:rPr lang="en-US" sz="1500" kern="0" baseline="30000" dirty="0">
                <a:solidFill>
                  <a:srgbClr val="002060"/>
                </a:solidFill>
                <a:latin typeface="Arial" panose="020B0604020202020204" pitchFamily="34" charset="0"/>
                <a:cs typeface="Arial" panose="020B0604020202020204" pitchFamily="34" charset="0"/>
              </a:rPr>
              <a:t>1</a:t>
            </a:r>
            <a:r>
              <a:rPr lang="en-US" sz="1500" kern="0" dirty="0">
                <a:solidFill>
                  <a:srgbClr val="002060"/>
                </a:solidFill>
                <a:latin typeface="Arial" panose="020B0604020202020204" pitchFamily="34" charset="0"/>
                <a:cs typeface="Arial" panose="020B0604020202020204" pitchFamily="34" charset="0"/>
              </a:rPr>
              <a:t>, James Carr</a:t>
            </a:r>
            <a:r>
              <a:rPr lang="en-US" sz="1500" kern="0" baseline="30000" dirty="0">
                <a:solidFill>
                  <a:srgbClr val="002060"/>
                </a:solidFill>
                <a:latin typeface="Arial" panose="020B0604020202020204" pitchFamily="34" charset="0"/>
                <a:cs typeface="Arial" panose="020B0604020202020204" pitchFamily="34" charset="0"/>
              </a:rPr>
              <a:t>4</a:t>
            </a:r>
            <a:r>
              <a:rPr lang="en-US" sz="1500" kern="0" dirty="0">
                <a:solidFill>
                  <a:srgbClr val="002060"/>
                </a:solidFill>
                <a:latin typeface="Arial" panose="020B0604020202020204" pitchFamily="34" charset="0"/>
                <a:cs typeface="Arial" panose="020B0604020202020204" pitchFamily="34" charset="0"/>
              </a:rPr>
              <a:t>, Kelly Chance</a:t>
            </a:r>
            <a:r>
              <a:rPr lang="en-US" sz="1500" kern="0" baseline="30000" dirty="0">
                <a:solidFill>
                  <a:srgbClr val="002060"/>
                </a:solidFill>
                <a:latin typeface="Arial" panose="020B0604020202020204" pitchFamily="34" charset="0"/>
                <a:cs typeface="Arial" panose="020B0604020202020204" pitchFamily="34" charset="0"/>
              </a:rPr>
              <a:t>1</a:t>
            </a:r>
            <a:r>
              <a:rPr lang="en-US" sz="1500" kern="0" dirty="0">
                <a:solidFill>
                  <a:srgbClr val="002060"/>
                </a:solidFill>
                <a:latin typeface="Arial" panose="020B0604020202020204" pitchFamily="34" charset="0"/>
                <a:cs typeface="Arial" panose="020B0604020202020204" pitchFamily="34" charset="0"/>
              </a:rPr>
              <a:t>, </a:t>
            </a:r>
            <a:r>
              <a:rPr lang="en-US" sz="1500" kern="0" dirty="0" err="1">
                <a:solidFill>
                  <a:srgbClr val="002060"/>
                </a:solidFill>
                <a:latin typeface="Arial" panose="020B0604020202020204" pitchFamily="34" charset="0"/>
                <a:cs typeface="Arial" panose="020B0604020202020204" pitchFamily="34" charset="0"/>
              </a:rPr>
              <a:t>Heesung</a:t>
            </a:r>
            <a:r>
              <a:rPr lang="en-US" sz="1500" kern="0" dirty="0">
                <a:solidFill>
                  <a:srgbClr val="002060"/>
                </a:solidFill>
                <a:latin typeface="Arial" panose="020B0604020202020204" pitchFamily="34" charset="0"/>
                <a:cs typeface="Arial" panose="020B0604020202020204" pitchFamily="34" charset="0"/>
              </a:rPr>
              <a:t> Chong</a:t>
            </a:r>
            <a:r>
              <a:rPr lang="en-US" sz="1500" kern="0" baseline="30000" dirty="0">
                <a:solidFill>
                  <a:srgbClr val="002060"/>
                </a:solidFill>
                <a:latin typeface="Arial" panose="020B0604020202020204" pitchFamily="34" charset="0"/>
                <a:cs typeface="Arial" panose="020B0604020202020204" pitchFamily="34" charset="0"/>
              </a:rPr>
              <a:t>1</a:t>
            </a:r>
            <a:r>
              <a:rPr lang="en-US" sz="1500" kern="0" dirty="0">
                <a:solidFill>
                  <a:srgbClr val="002060"/>
                </a:solidFill>
                <a:latin typeface="Arial" panose="020B0604020202020204" pitchFamily="34" charset="0"/>
                <a:cs typeface="Arial" panose="020B0604020202020204" pitchFamily="34" charset="0"/>
              </a:rPr>
              <a:t>, John E. Davis</a:t>
            </a:r>
            <a:r>
              <a:rPr lang="en-US" sz="1500" kern="0" baseline="30000" dirty="0">
                <a:solidFill>
                  <a:srgbClr val="002060"/>
                </a:solidFill>
                <a:latin typeface="Arial" panose="020B0604020202020204" pitchFamily="34" charset="0"/>
                <a:cs typeface="Arial" panose="020B0604020202020204" pitchFamily="34" charset="0"/>
              </a:rPr>
              <a:t>1</a:t>
            </a:r>
            <a:r>
              <a:rPr lang="en-US" sz="1500" kern="0" dirty="0">
                <a:solidFill>
                  <a:srgbClr val="002060"/>
                </a:solidFill>
                <a:latin typeface="Arial" panose="020B0604020202020204" pitchFamily="34" charset="0"/>
                <a:cs typeface="Arial" panose="020B0604020202020204" pitchFamily="34" charset="0"/>
              </a:rPr>
              <a:t>,</a:t>
            </a:r>
            <a:r>
              <a:rPr lang="en-US" sz="1500" kern="0" dirty="0">
                <a:solidFill>
                  <a:srgbClr val="002060"/>
                </a:solidFill>
                <a:latin typeface="Arial" panose="020B0604020202020204" pitchFamily="34" charset="0"/>
                <a:cs typeface="Arial" panose="020B0604020202020204" pitchFamily="34" charset="0"/>
                <a:sym typeface="Arial"/>
              </a:rPr>
              <a:t> </a:t>
            </a:r>
            <a:r>
              <a:rPr lang="en-US" sz="1500" kern="0" dirty="0">
                <a:solidFill>
                  <a:srgbClr val="002060"/>
                </a:solidFill>
                <a:latin typeface="Arial" panose="020B0604020202020204" pitchFamily="34" charset="0"/>
                <a:cs typeface="Arial" panose="020B0604020202020204" pitchFamily="34" charset="0"/>
              </a:rPr>
              <a:t>Jean Fitzmaurice</a:t>
            </a:r>
            <a:r>
              <a:rPr lang="en-US" sz="1500" kern="0" baseline="30000" dirty="0">
                <a:solidFill>
                  <a:srgbClr val="002060"/>
                </a:solidFill>
                <a:latin typeface="Arial" panose="020B0604020202020204" pitchFamily="34" charset="0"/>
                <a:cs typeface="Arial" panose="020B0604020202020204" pitchFamily="34" charset="0"/>
              </a:rPr>
              <a:t>1</a:t>
            </a:r>
            <a:r>
              <a:rPr lang="en-US" sz="1500" kern="0" dirty="0">
                <a:solidFill>
                  <a:srgbClr val="002060"/>
                </a:solidFill>
                <a:latin typeface="Arial" panose="020B0604020202020204" pitchFamily="34" charset="0"/>
                <a:cs typeface="Arial" panose="020B0604020202020204" pitchFamily="34" charset="0"/>
              </a:rPr>
              <a:t>, </a:t>
            </a:r>
            <a:r>
              <a:rPr lang="en-US" sz="1500" kern="0" dirty="0">
                <a:solidFill>
                  <a:srgbClr val="002060"/>
                </a:solidFill>
                <a:latin typeface="Arial" panose="020B0604020202020204" pitchFamily="34" charset="0"/>
                <a:cs typeface="Arial" panose="020B0604020202020204" pitchFamily="34" charset="0"/>
                <a:sym typeface="Arial"/>
              </a:rPr>
              <a:t>David E. Flittner</a:t>
            </a:r>
            <a:r>
              <a:rPr lang="en-US" sz="1500" kern="0" baseline="30000" dirty="0">
                <a:solidFill>
                  <a:srgbClr val="002060"/>
                </a:solidFill>
                <a:latin typeface="Arial" panose="020B0604020202020204" pitchFamily="34" charset="0"/>
                <a:cs typeface="Arial" panose="020B0604020202020204" pitchFamily="34" charset="0"/>
                <a:sym typeface="Arial"/>
              </a:rPr>
              <a:t>5</a:t>
            </a:r>
            <a:r>
              <a:rPr lang="en-US" sz="1500" kern="0" dirty="0">
                <a:solidFill>
                  <a:srgbClr val="002060"/>
                </a:solidFill>
                <a:latin typeface="Arial" panose="020B0604020202020204" pitchFamily="34" charset="0"/>
                <a:cs typeface="Arial" panose="020B0604020202020204" pitchFamily="34" charset="0"/>
                <a:sym typeface="Arial"/>
              </a:rPr>
              <a:t>, </a:t>
            </a:r>
            <a:r>
              <a:rPr lang="en-US" sz="1500" kern="0" dirty="0">
                <a:solidFill>
                  <a:srgbClr val="002060"/>
                </a:solidFill>
                <a:latin typeface="Arial" panose="020B0604020202020204" pitchFamily="34" charset="0"/>
                <a:cs typeface="Arial" panose="020B0604020202020204" pitchFamily="34" charset="0"/>
              </a:rPr>
              <a:t>Stacey M. Frith</a:t>
            </a:r>
            <a:r>
              <a:rPr lang="en-US" sz="1500" kern="0" baseline="30000" dirty="0">
                <a:solidFill>
                  <a:srgbClr val="002060"/>
                </a:solidFill>
                <a:latin typeface="Arial" panose="020B0604020202020204" pitchFamily="34" charset="0"/>
                <a:cs typeface="Arial" panose="020B0604020202020204" pitchFamily="34" charset="0"/>
              </a:rPr>
              <a:t>3</a:t>
            </a:r>
            <a:r>
              <a:rPr lang="en-US" sz="1500" kern="0" dirty="0">
                <a:solidFill>
                  <a:srgbClr val="002060"/>
                </a:solidFill>
                <a:latin typeface="Arial" panose="020B0604020202020204" pitchFamily="34" charset="0"/>
                <a:cs typeface="Arial" panose="020B0604020202020204" pitchFamily="34" charset="0"/>
              </a:rPr>
              <a:t>,</a:t>
            </a:r>
            <a:r>
              <a:rPr lang="en-US" sz="1500" kern="0" dirty="0">
                <a:solidFill>
                  <a:srgbClr val="002060"/>
                </a:solidFill>
                <a:latin typeface="Arial" panose="020B0604020202020204" pitchFamily="34" charset="0"/>
                <a:cs typeface="Arial" panose="020B0604020202020204" pitchFamily="34" charset="0"/>
                <a:sym typeface="Arial"/>
              </a:rPr>
              <a:t> Jay Herman</a:t>
            </a:r>
            <a:r>
              <a:rPr lang="en-US" sz="1500" kern="0" baseline="30000" dirty="0">
                <a:solidFill>
                  <a:srgbClr val="002060"/>
                </a:solidFill>
                <a:latin typeface="Arial" panose="020B0604020202020204" pitchFamily="34" charset="0"/>
                <a:cs typeface="Arial" panose="020B0604020202020204" pitchFamily="34" charset="0"/>
                <a:sym typeface="Arial"/>
              </a:rPr>
              <a:t>3</a:t>
            </a:r>
            <a:r>
              <a:rPr lang="en-US" sz="1500" kern="0" dirty="0">
                <a:solidFill>
                  <a:srgbClr val="002060"/>
                </a:solidFill>
                <a:latin typeface="Arial" panose="020B0604020202020204" pitchFamily="34" charset="0"/>
                <a:cs typeface="Arial" panose="020B0604020202020204" pitchFamily="34" charset="0"/>
                <a:sym typeface="Arial"/>
              </a:rPr>
              <a:t>, </a:t>
            </a:r>
            <a:r>
              <a:rPr lang="en-US" sz="1500" kern="0" dirty="0" err="1">
                <a:solidFill>
                  <a:srgbClr val="002060"/>
                </a:solidFill>
                <a:latin typeface="Arial" panose="020B0604020202020204" pitchFamily="34" charset="0"/>
                <a:cs typeface="Arial" panose="020B0604020202020204" pitchFamily="34" charset="0"/>
              </a:rPr>
              <a:t>Weizhen</a:t>
            </a:r>
            <a:r>
              <a:rPr lang="en-US" sz="1500" kern="0" dirty="0">
                <a:solidFill>
                  <a:srgbClr val="002060"/>
                </a:solidFill>
                <a:latin typeface="Arial" panose="020B0604020202020204" pitchFamily="34" charset="0"/>
                <a:cs typeface="Arial" panose="020B0604020202020204" pitchFamily="34" charset="0"/>
              </a:rPr>
              <a:t> Hou</a:t>
            </a:r>
            <a:r>
              <a:rPr lang="en-US" sz="1500" kern="0" baseline="30000" dirty="0">
                <a:solidFill>
                  <a:srgbClr val="002060"/>
                </a:solidFill>
                <a:latin typeface="Arial" panose="020B0604020202020204" pitchFamily="34" charset="0"/>
                <a:cs typeface="Arial" panose="020B0604020202020204" pitchFamily="34" charset="0"/>
              </a:rPr>
              <a:t>1</a:t>
            </a:r>
            <a:r>
              <a:rPr lang="en-US" sz="1500" kern="0" dirty="0">
                <a:solidFill>
                  <a:srgbClr val="002060"/>
                </a:solidFill>
                <a:latin typeface="Arial" panose="020B0604020202020204" pitchFamily="34" charset="0"/>
                <a:cs typeface="Arial" panose="020B0604020202020204" pitchFamily="34" charset="0"/>
                <a:sym typeface="Arial"/>
              </a:rPr>
              <a:t>, </a:t>
            </a:r>
            <a:r>
              <a:rPr lang="en-US" sz="1500" kern="0" dirty="0">
                <a:solidFill>
                  <a:srgbClr val="002060"/>
                </a:solidFill>
                <a:latin typeface="Arial" panose="020B0604020202020204" pitchFamily="34" charset="0"/>
                <a:cs typeface="Arial" panose="020B0604020202020204" pitchFamily="34" charset="0"/>
              </a:rPr>
              <a:t>John Houck</a:t>
            </a:r>
            <a:r>
              <a:rPr lang="en-US" sz="1500" kern="0" baseline="30000" dirty="0">
                <a:solidFill>
                  <a:srgbClr val="002060"/>
                </a:solidFill>
                <a:latin typeface="Arial" panose="020B0604020202020204" pitchFamily="34" charset="0"/>
                <a:cs typeface="Arial" panose="020B0604020202020204" pitchFamily="34" charset="0"/>
              </a:rPr>
              <a:t>1</a:t>
            </a:r>
            <a:r>
              <a:rPr lang="en-US" sz="1500" kern="0" dirty="0">
                <a:solidFill>
                  <a:srgbClr val="002060"/>
                </a:solidFill>
                <a:latin typeface="Arial" panose="020B0604020202020204" pitchFamily="34" charset="0"/>
                <a:cs typeface="Arial" panose="020B0604020202020204" pitchFamily="34" charset="0"/>
              </a:rPr>
              <a:t>, Joanna Joiner</a:t>
            </a:r>
            <a:r>
              <a:rPr lang="en-US" sz="1500" kern="0" baseline="30000" dirty="0">
                <a:solidFill>
                  <a:srgbClr val="002060"/>
                </a:solidFill>
                <a:latin typeface="Arial" panose="020B0604020202020204" pitchFamily="34" charset="0"/>
                <a:cs typeface="Arial" panose="020B0604020202020204" pitchFamily="34" charset="0"/>
              </a:rPr>
              <a:t>3</a:t>
            </a:r>
            <a:r>
              <a:rPr lang="en-US" sz="1500" kern="0" dirty="0">
                <a:solidFill>
                  <a:srgbClr val="002060"/>
                </a:solidFill>
                <a:latin typeface="Arial" panose="020B0604020202020204" pitchFamily="34" charset="0"/>
                <a:cs typeface="Arial" panose="020B0604020202020204" pitchFamily="34" charset="0"/>
              </a:rPr>
              <a:t>, K. Emma Knowland</a:t>
            </a:r>
            <a:r>
              <a:rPr lang="en-US" sz="1500" kern="0" baseline="30000" dirty="0">
                <a:solidFill>
                  <a:srgbClr val="002060"/>
                </a:solidFill>
                <a:latin typeface="Arial" panose="020B0604020202020204" pitchFamily="34" charset="0"/>
                <a:cs typeface="Arial" panose="020B0604020202020204" pitchFamily="34" charset="0"/>
              </a:rPr>
              <a:t>3</a:t>
            </a:r>
            <a:r>
              <a:rPr lang="en-US" sz="1500" kern="0" dirty="0">
                <a:solidFill>
                  <a:srgbClr val="002060"/>
                </a:solidFill>
                <a:latin typeface="Arial" panose="020B0604020202020204" pitchFamily="34" charset="0"/>
                <a:cs typeface="Arial" panose="020B0604020202020204" pitchFamily="34" charset="0"/>
              </a:rPr>
              <a:t>, Natalya Kramarova</a:t>
            </a:r>
            <a:r>
              <a:rPr lang="en-US" sz="1500" kern="0" baseline="30000" dirty="0">
                <a:solidFill>
                  <a:srgbClr val="002060"/>
                </a:solidFill>
                <a:latin typeface="Arial" panose="020B0604020202020204" pitchFamily="34" charset="0"/>
                <a:cs typeface="Arial" panose="020B0604020202020204" pitchFamily="34" charset="0"/>
              </a:rPr>
              <a:t>3</a:t>
            </a:r>
            <a:r>
              <a:rPr lang="en-US" sz="1500" kern="0" dirty="0">
                <a:solidFill>
                  <a:srgbClr val="002060"/>
                </a:solidFill>
                <a:latin typeface="Arial" panose="020B0604020202020204" pitchFamily="34" charset="0"/>
                <a:cs typeface="Arial" panose="020B0604020202020204" pitchFamily="34" charset="0"/>
              </a:rPr>
              <a:t>,</a:t>
            </a:r>
            <a:br>
              <a:rPr lang="en-US" sz="1500" kern="0" dirty="0">
                <a:solidFill>
                  <a:srgbClr val="002060"/>
                </a:solidFill>
                <a:latin typeface="Arial" panose="020B0604020202020204" pitchFamily="34" charset="0"/>
                <a:cs typeface="Arial" panose="020B0604020202020204" pitchFamily="34" charset="0"/>
              </a:rPr>
            </a:br>
            <a:r>
              <a:rPr lang="en-US" sz="1500" kern="0" dirty="0">
                <a:solidFill>
                  <a:srgbClr val="002060"/>
                </a:solidFill>
                <a:latin typeface="Arial" panose="020B0604020202020204" pitchFamily="34" charset="0"/>
                <a:cs typeface="Arial" panose="020B0604020202020204" pitchFamily="34" charset="0"/>
              </a:rPr>
              <a:t>Christopher Chan Miller</a:t>
            </a:r>
            <a:r>
              <a:rPr lang="en-US" sz="1500" kern="0" baseline="30000" dirty="0">
                <a:solidFill>
                  <a:srgbClr val="002060"/>
                </a:solidFill>
                <a:latin typeface="Arial" panose="020B0604020202020204" pitchFamily="34" charset="0"/>
                <a:cs typeface="Arial" panose="020B0604020202020204" pitchFamily="34" charset="0"/>
              </a:rPr>
              <a:t>1</a:t>
            </a:r>
            <a:r>
              <a:rPr lang="en-US" sz="1500" kern="0" dirty="0">
                <a:solidFill>
                  <a:srgbClr val="002060"/>
                </a:solidFill>
                <a:latin typeface="Arial" panose="020B0604020202020204" pitchFamily="34" charset="0"/>
                <a:cs typeface="Arial" panose="020B0604020202020204" pitchFamily="34" charset="0"/>
              </a:rPr>
              <a:t>, </a:t>
            </a:r>
            <a:r>
              <a:rPr lang="en-US" sz="1500" kern="0" dirty="0">
                <a:solidFill>
                  <a:srgbClr val="002060"/>
                </a:solidFill>
                <a:latin typeface="Arial" panose="020B0604020202020204" pitchFamily="34" charset="0"/>
                <a:cs typeface="Arial" panose="020B0604020202020204" pitchFamily="34" charset="0"/>
                <a:sym typeface="Arial"/>
              </a:rPr>
              <a:t>Caroline R. Nowlan</a:t>
            </a:r>
            <a:r>
              <a:rPr lang="en-US" sz="1500" kern="0" baseline="30000" dirty="0">
                <a:solidFill>
                  <a:srgbClr val="002060"/>
                </a:solidFill>
                <a:latin typeface="Arial" panose="020B0604020202020204" pitchFamily="34" charset="0"/>
                <a:cs typeface="Arial" panose="020B0604020202020204" pitchFamily="34" charset="0"/>
                <a:sym typeface="Arial"/>
              </a:rPr>
              <a:t>1</a:t>
            </a:r>
            <a:r>
              <a:rPr lang="en-US" sz="1500" kern="0" dirty="0">
                <a:solidFill>
                  <a:srgbClr val="002060"/>
                </a:solidFill>
                <a:latin typeface="Arial" panose="020B0604020202020204" pitchFamily="34" charset="0"/>
                <a:cs typeface="Arial" panose="020B0604020202020204" pitchFamily="34" charset="0"/>
                <a:sym typeface="Arial"/>
              </a:rPr>
              <a:t>, </a:t>
            </a:r>
            <a:r>
              <a:rPr lang="en-US" sz="1500" kern="0" dirty="0">
                <a:solidFill>
                  <a:srgbClr val="002060"/>
                </a:solidFill>
                <a:latin typeface="Arial" panose="020B0604020202020204" pitchFamily="34" charset="0"/>
                <a:cs typeface="Arial" panose="020B0604020202020204" pitchFamily="34" charset="0"/>
              </a:rPr>
              <a:t>Michael J. Newchurch</a:t>
            </a:r>
            <a:r>
              <a:rPr lang="en-US" sz="1500" kern="0" baseline="30000" dirty="0">
                <a:solidFill>
                  <a:srgbClr val="002060"/>
                </a:solidFill>
                <a:latin typeface="Arial" panose="020B0604020202020204" pitchFamily="34" charset="0"/>
                <a:cs typeface="Arial" panose="020B0604020202020204" pitchFamily="34" charset="0"/>
              </a:rPr>
              <a:t>6</a:t>
            </a:r>
            <a:r>
              <a:rPr lang="en-US" sz="1500" kern="0" dirty="0">
                <a:solidFill>
                  <a:srgbClr val="002060"/>
                </a:solidFill>
                <a:latin typeface="Arial" panose="020B0604020202020204" pitchFamily="34" charset="0"/>
                <a:cs typeface="Arial" panose="020B0604020202020204" pitchFamily="34" charset="0"/>
              </a:rPr>
              <a:t>,</a:t>
            </a:r>
            <a:br>
              <a:rPr lang="en-US" sz="1500" kern="0" dirty="0">
                <a:solidFill>
                  <a:srgbClr val="002060"/>
                </a:solidFill>
                <a:latin typeface="Arial" panose="020B0604020202020204" pitchFamily="34" charset="0"/>
                <a:cs typeface="Arial" panose="020B0604020202020204" pitchFamily="34" charset="0"/>
              </a:rPr>
            </a:br>
            <a:r>
              <a:rPr lang="en-US" sz="1500" kern="0" dirty="0">
                <a:solidFill>
                  <a:srgbClr val="002060"/>
                </a:solidFill>
                <a:latin typeface="Arial" panose="020B0604020202020204" pitchFamily="34" charset="0"/>
                <a:cs typeface="Arial" panose="020B0604020202020204" pitchFamily="34" charset="0"/>
                <a:sym typeface="Arial"/>
              </a:rPr>
              <a:t>Ewan O'Sullivan</a:t>
            </a:r>
            <a:r>
              <a:rPr lang="en-US" sz="1500" kern="0" baseline="30000" dirty="0">
                <a:solidFill>
                  <a:srgbClr val="002060"/>
                </a:solidFill>
                <a:latin typeface="Arial" panose="020B0604020202020204" pitchFamily="34" charset="0"/>
                <a:cs typeface="Arial" panose="020B0604020202020204" pitchFamily="34" charset="0"/>
                <a:sym typeface="Arial"/>
              </a:rPr>
              <a:t>1</a:t>
            </a:r>
            <a:r>
              <a:rPr lang="en-US" sz="1500" kern="0" dirty="0">
                <a:solidFill>
                  <a:srgbClr val="002060"/>
                </a:solidFill>
                <a:latin typeface="Arial" panose="020B0604020202020204" pitchFamily="34" charset="0"/>
                <a:cs typeface="Arial" panose="020B0604020202020204" pitchFamily="34" charset="0"/>
                <a:sym typeface="Arial"/>
              </a:rPr>
              <a:t>,</a:t>
            </a:r>
            <a:r>
              <a:rPr lang="en-US" sz="1500" kern="0" dirty="0">
                <a:solidFill>
                  <a:srgbClr val="002060"/>
                </a:solidFill>
                <a:latin typeface="Arial" panose="020B0604020202020204" pitchFamily="34" charset="0"/>
                <a:cs typeface="Arial" panose="020B0604020202020204" pitchFamily="34" charset="0"/>
              </a:rPr>
              <a:t> Brad Pierce</a:t>
            </a:r>
            <a:r>
              <a:rPr lang="en-US" altLang="ko-KR" sz="1500" kern="0" baseline="30000" dirty="0">
                <a:solidFill>
                  <a:srgbClr val="002060"/>
                </a:solidFill>
                <a:latin typeface="Arial" panose="020B0604020202020204" pitchFamily="34" charset="0"/>
                <a:cs typeface="Arial" panose="020B0604020202020204" pitchFamily="34" charset="0"/>
              </a:rPr>
              <a:t>7</a:t>
            </a:r>
            <a:r>
              <a:rPr lang="en-US" altLang="ko-KR" sz="1500" kern="0" dirty="0">
                <a:solidFill>
                  <a:srgbClr val="002060"/>
                </a:solidFill>
                <a:latin typeface="Arial" panose="020B0604020202020204" pitchFamily="34" charset="0"/>
                <a:cs typeface="Arial" panose="020B0604020202020204" pitchFamily="34" charset="0"/>
              </a:rPr>
              <a:t>,</a:t>
            </a:r>
            <a:r>
              <a:rPr lang="en-US" sz="1500" kern="0" dirty="0">
                <a:solidFill>
                  <a:srgbClr val="002060"/>
                </a:solidFill>
                <a:latin typeface="Arial" panose="020B0604020202020204" pitchFamily="34" charset="0"/>
                <a:cs typeface="Arial" panose="020B0604020202020204" pitchFamily="34" charset="0"/>
              </a:rPr>
              <a:t> Robert Spurr</a:t>
            </a:r>
            <a:r>
              <a:rPr lang="en-US" altLang="ko-KR" sz="1500" kern="0" baseline="30000" dirty="0">
                <a:solidFill>
                  <a:srgbClr val="002060"/>
                </a:solidFill>
                <a:latin typeface="Arial" panose="020B0604020202020204" pitchFamily="34" charset="0"/>
                <a:cs typeface="Arial" panose="020B0604020202020204" pitchFamily="34" charset="0"/>
              </a:rPr>
              <a:t>8</a:t>
            </a:r>
            <a:r>
              <a:rPr lang="en-US" sz="1500" kern="0" dirty="0">
                <a:solidFill>
                  <a:srgbClr val="002060"/>
                </a:solidFill>
                <a:latin typeface="Arial" panose="020B0604020202020204" pitchFamily="34" charset="0"/>
                <a:cs typeface="Arial" panose="020B0604020202020204" pitchFamily="34" charset="0"/>
              </a:rPr>
              <a:t>, Raid Suleiman</a:t>
            </a:r>
            <a:r>
              <a:rPr lang="en-US" sz="1500" kern="0" baseline="30000" dirty="0">
                <a:solidFill>
                  <a:srgbClr val="002060"/>
                </a:solidFill>
                <a:latin typeface="Arial" panose="020B0604020202020204" pitchFamily="34" charset="0"/>
                <a:cs typeface="Arial" panose="020B0604020202020204" pitchFamily="34" charset="0"/>
              </a:rPr>
              <a:t>1</a:t>
            </a:r>
            <a:r>
              <a:rPr lang="en-US" sz="1500" kern="0" dirty="0">
                <a:solidFill>
                  <a:srgbClr val="002060"/>
                </a:solidFill>
                <a:latin typeface="Arial" panose="020B0604020202020204" pitchFamily="34" charset="0"/>
                <a:cs typeface="Arial" panose="020B0604020202020204" pitchFamily="34" charset="0"/>
              </a:rPr>
              <a:t>, </a:t>
            </a:r>
            <a:r>
              <a:rPr lang="en-US" sz="1500" kern="0" dirty="0" err="1">
                <a:solidFill>
                  <a:srgbClr val="002060"/>
                </a:solidFill>
                <a:latin typeface="Arial" panose="020B0604020202020204" pitchFamily="34" charset="0"/>
                <a:cs typeface="Arial" panose="020B0604020202020204" pitchFamily="34" charset="0"/>
              </a:rPr>
              <a:t>Huiqun</a:t>
            </a:r>
            <a:r>
              <a:rPr lang="en-US" sz="1500" kern="0" dirty="0">
                <a:solidFill>
                  <a:srgbClr val="002060"/>
                </a:solidFill>
                <a:latin typeface="Arial" panose="020B0604020202020204" pitchFamily="34" charset="0"/>
                <a:cs typeface="Arial" panose="020B0604020202020204" pitchFamily="34" charset="0"/>
              </a:rPr>
              <a:t> Wang</a:t>
            </a:r>
            <a:r>
              <a:rPr lang="en-US" sz="1500" kern="0" baseline="30000" dirty="0">
                <a:solidFill>
                  <a:srgbClr val="002060"/>
                </a:solidFill>
                <a:latin typeface="Arial" panose="020B0604020202020204" pitchFamily="34" charset="0"/>
                <a:cs typeface="Arial" panose="020B0604020202020204" pitchFamily="34" charset="0"/>
              </a:rPr>
              <a:t>1</a:t>
            </a:r>
            <a:r>
              <a:rPr lang="en-US" sz="1500" kern="0" dirty="0">
                <a:solidFill>
                  <a:srgbClr val="002060"/>
                </a:solidFill>
                <a:latin typeface="Arial" panose="020B0604020202020204" pitchFamily="34" charset="0"/>
                <a:cs typeface="Arial" panose="020B0604020202020204" pitchFamily="34" charset="0"/>
              </a:rPr>
              <a:t>,</a:t>
            </a:r>
            <a:br>
              <a:rPr lang="en-US" sz="1500" kern="0" dirty="0">
                <a:solidFill>
                  <a:srgbClr val="002060"/>
                </a:solidFill>
                <a:latin typeface="Arial" panose="020B0604020202020204" pitchFamily="34" charset="0"/>
                <a:cs typeface="Arial" panose="020B0604020202020204" pitchFamily="34" charset="0"/>
              </a:rPr>
            </a:br>
            <a:r>
              <a:rPr lang="en-US" sz="1500" kern="0" dirty="0">
                <a:solidFill>
                  <a:srgbClr val="002060"/>
                </a:solidFill>
                <a:latin typeface="Arial" panose="020B0604020202020204" pitchFamily="34" charset="0"/>
                <a:cs typeface="Arial" panose="020B0604020202020204" pitchFamily="34" charset="0"/>
              </a:rPr>
              <a:t>Kai Yang</a:t>
            </a:r>
            <a:r>
              <a:rPr lang="en-US" altLang="ko-KR" sz="1500" kern="0" baseline="30000" dirty="0">
                <a:solidFill>
                  <a:srgbClr val="002060"/>
                </a:solidFill>
                <a:latin typeface="Arial" panose="020B0604020202020204" pitchFamily="34" charset="0"/>
                <a:cs typeface="Arial" panose="020B0604020202020204" pitchFamily="34" charset="0"/>
              </a:rPr>
              <a:t>9</a:t>
            </a:r>
            <a:r>
              <a:rPr lang="en-US" sz="1500" kern="0" dirty="0">
                <a:solidFill>
                  <a:srgbClr val="002060"/>
                </a:solidFill>
                <a:latin typeface="Arial" panose="020B0604020202020204" pitchFamily="34" charset="0"/>
                <a:cs typeface="Arial" panose="020B0604020202020204" pitchFamily="34" charset="0"/>
              </a:rPr>
              <a:t>, </a:t>
            </a:r>
            <a:r>
              <a:rPr lang="en-US" sz="1500" kern="0" dirty="0" err="1">
                <a:solidFill>
                  <a:srgbClr val="002060"/>
                </a:solidFill>
                <a:latin typeface="Arial" panose="020B0604020202020204" pitchFamily="34" charset="0"/>
                <a:cs typeface="Arial" panose="020B0604020202020204" pitchFamily="34" charset="0"/>
                <a:sym typeface="Arial"/>
              </a:rPr>
              <a:t>Xiaoyi</a:t>
            </a:r>
            <a:r>
              <a:rPr lang="en-US" sz="1500" kern="0" dirty="0">
                <a:solidFill>
                  <a:srgbClr val="002060"/>
                </a:solidFill>
                <a:latin typeface="Arial" panose="020B0604020202020204" pitchFamily="34" charset="0"/>
                <a:cs typeface="Arial" panose="020B0604020202020204" pitchFamily="34" charset="0"/>
                <a:sym typeface="Arial"/>
              </a:rPr>
              <a:t> Zhao</a:t>
            </a:r>
            <a:r>
              <a:rPr lang="en-US" altLang="ko-KR" sz="1500" kern="0" baseline="30000" dirty="0">
                <a:solidFill>
                  <a:srgbClr val="002060"/>
                </a:solidFill>
                <a:latin typeface="Arial" panose="020B0604020202020204" pitchFamily="34" charset="0"/>
                <a:cs typeface="Arial" panose="020B0604020202020204" pitchFamily="34" charset="0"/>
                <a:sym typeface="Arial"/>
              </a:rPr>
              <a:t>10</a:t>
            </a:r>
            <a:r>
              <a:rPr lang="en-US" sz="1500" kern="0" dirty="0">
                <a:solidFill>
                  <a:srgbClr val="002060"/>
                </a:solidFill>
                <a:latin typeface="Arial" panose="020B0604020202020204" pitchFamily="34" charset="0"/>
                <a:cs typeface="Arial" panose="020B0604020202020204" pitchFamily="34" charset="0"/>
                <a:sym typeface="Arial"/>
              </a:rPr>
              <a:t>,</a:t>
            </a:r>
            <a:r>
              <a:rPr lang="ko-KR" altLang="en-US" sz="1500" kern="0" dirty="0">
                <a:solidFill>
                  <a:srgbClr val="002060"/>
                </a:solidFill>
                <a:latin typeface="Arial" panose="020B0604020202020204" pitchFamily="34" charset="0"/>
                <a:cs typeface="Arial" panose="020B0604020202020204" pitchFamily="34" charset="0"/>
                <a:sym typeface="Arial"/>
              </a:rPr>
              <a:t> </a:t>
            </a:r>
            <a:r>
              <a:rPr lang="en-US" sz="1500" kern="0" dirty="0">
                <a:solidFill>
                  <a:srgbClr val="002060"/>
                </a:solidFill>
                <a:latin typeface="Arial" panose="020B0604020202020204" pitchFamily="34" charset="0"/>
                <a:cs typeface="Arial" panose="020B0604020202020204" pitchFamily="34" charset="0"/>
              </a:rPr>
              <a:t>Jerry R. Ziemke</a:t>
            </a:r>
            <a:r>
              <a:rPr lang="en-US" sz="1500" kern="0" baseline="30000" dirty="0">
                <a:solidFill>
                  <a:srgbClr val="002060"/>
                </a:solidFill>
                <a:latin typeface="Arial" panose="020B0604020202020204" pitchFamily="34" charset="0"/>
                <a:cs typeface="Arial" panose="020B0604020202020204" pitchFamily="34" charset="0"/>
              </a:rPr>
              <a:t>3</a:t>
            </a:r>
            <a:r>
              <a:rPr lang="en-US" sz="1500" kern="0" dirty="0">
                <a:solidFill>
                  <a:srgbClr val="002060"/>
                </a:solidFill>
                <a:latin typeface="Arial" panose="020B0604020202020204" pitchFamily="34" charset="0"/>
                <a:cs typeface="Arial" panose="020B0604020202020204" pitchFamily="34" charset="0"/>
              </a:rPr>
              <a:t>,</a:t>
            </a:r>
            <a:r>
              <a:rPr lang="ko-KR" altLang="en-US" sz="1500" kern="0" dirty="0">
                <a:solidFill>
                  <a:srgbClr val="002060"/>
                </a:solidFill>
                <a:latin typeface="Arial" panose="020B0604020202020204" pitchFamily="34" charset="0"/>
                <a:cs typeface="Arial" panose="020B0604020202020204" pitchFamily="34" charset="0"/>
              </a:rPr>
              <a:t> </a:t>
            </a:r>
            <a:r>
              <a:rPr lang="en-US" sz="1500" kern="0" dirty="0">
                <a:solidFill>
                  <a:srgbClr val="002060"/>
                </a:solidFill>
                <a:latin typeface="Arial" panose="020B0604020202020204" pitchFamily="34" charset="0"/>
                <a:cs typeface="Arial" panose="020B0604020202020204" pitchFamily="34" charset="0"/>
                <a:sym typeface="Arial"/>
              </a:rPr>
              <a:t>and the TEMPO Team</a:t>
            </a:r>
            <a:br>
              <a:rPr lang="en-US" sz="1500" kern="0" dirty="0">
                <a:solidFill>
                  <a:srgbClr val="002060"/>
                </a:solidFill>
                <a:latin typeface="Arial" panose="020B0604020202020204" pitchFamily="34" charset="0"/>
                <a:cs typeface="Arial" panose="020B0604020202020204" pitchFamily="34" charset="0"/>
                <a:sym typeface="Arial"/>
              </a:rPr>
            </a:br>
            <a:endParaRPr lang="en-US" sz="1600" b="1" kern="0" dirty="0">
              <a:solidFill>
                <a:srgbClr val="7030A0"/>
              </a:solidFill>
              <a:latin typeface="Arial" panose="020B0604020202020204" pitchFamily="34" charset="0"/>
              <a:cs typeface="Arial" panose="020B0604020202020204" pitchFamily="34" charset="0"/>
              <a:sym typeface="Arial"/>
            </a:endParaRPr>
          </a:p>
          <a:p>
            <a:pPr algn="r" eaLnBrk="1" hangingPunct="1">
              <a:buClr>
                <a:srgbClr val="000000"/>
              </a:buClr>
              <a:defRPr/>
            </a:pPr>
            <a:r>
              <a:rPr lang="en-US" sz="1300" b="1" kern="0" baseline="30000" dirty="0">
                <a:solidFill>
                  <a:srgbClr val="7030A0"/>
                </a:solidFill>
                <a:latin typeface="Arial" panose="020B0604020202020204" pitchFamily="34" charset="0"/>
                <a:cs typeface="Arial" panose="020B0604020202020204" pitchFamily="34" charset="0"/>
                <a:sym typeface="Arial"/>
              </a:rPr>
              <a:t>1</a:t>
            </a:r>
            <a:r>
              <a:rPr lang="en-US" sz="1300" b="1" kern="0" dirty="0">
                <a:solidFill>
                  <a:srgbClr val="7030A0"/>
                </a:solidFill>
                <a:latin typeface="Arial" panose="020B0604020202020204" pitchFamily="34" charset="0"/>
                <a:cs typeface="Arial" panose="020B0604020202020204" pitchFamily="34" charset="0"/>
                <a:sym typeface="Arial"/>
              </a:rPr>
              <a:t>SAO, </a:t>
            </a:r>
            <a:r>
              <a:rPr lang="en-US" sz="1300" b="1" kern="0" dirty="0" err="1">
                <a:solidFill>
                  <a:srgbClr val="7030A0"/>
                </a:solidFill>
                <a:latin typeface="Arial" panose="020B0604020202020204" pitchFamily="34" charset="0"/>
                <a:cs typeface="Arial" panose="020B0604020202020204" pitchFamily="34" charset="0"/>
                <a:sym typeface="Arial"/>
              </a:rPr>
              <a:t>CfA</a:t>
            </a:r>
            <a:r>
              <a:rPr lang="en-US" sz="1300" b="1" kern="0" dirty="0">
                <a:solidFill>
                  <a:srgbClr val="7030A0"/>
                </a:solidFill>
                <a:latin typeface="Arial" panose="020B0604020202020204" pitchFamily="34" charset="0"/>
                <a:cs typeface="Arial" panose="020B0604020202020204" pitchFamily="34" charset="0"/>
                <a:sym typeface="Arial"/>
              </a:rPr>
              <a:t> | Harvard &amp; Smithsonian</a:t>
            </a:r>
            <a:r>
              <a:rPr lang="en-US" sz="1300" b="1" kern="0" dirty="0">
                <a:latin typeface="Arial" panose="020B0604020202020204" pitchFamily="34" charset="0"/>
                <a:cs typeface="Arial" panose="020B0604020202020204" pitchFamily="34" charset="0"/>
                <a:sym typeface="Arial"/>
              </a:rPr>
              <a:t>, </a:t>
            </a:r>
            <a:r>
              <a:rPr lang="en-US" sz="1300" b="1" kern="0" baseline="30000" dirty="0">
                <a:latin typeface="Arial" panose="020B0604020202020204" pitchFamily="34" charset="0"/>
                <a:cs typeface="Arial" panose="020B0604020202020204" pitchFamily="34" charset="0"/>
                <a:sym typeface="Arial"/>
              </a:rPr>
              <a:t>2</a:t>
            </a:r>
            <a:r>
              <a:rPr lang="en-US" sz="1300" b="1" kern="0" dirty="0">
                <a:latin typeface="Arial" panose="020B0604020202020204" pitchFamily="34" charset="0"/>
                <a:cs typeface="Arial" panose="020B0604020202020204" pitchFamily="34" charset="0"/>
                <a:sym typeface="Arial"/>
              </a:rPr>
              <a:t>Busan National University, </a:t>
            </a:r>
            <a:br>
              <a:rPr lang="en-US" sz="1300" b="1" kern="0" dirty="0">
                <a:latin typeface="Arial" panose="020B0604020202020204" pitchFamily="34" charset="0"/>
                <a:cs typeface="Arial" panose="020B0604020202020204" pitchFamily="34" charset="0"/>
                <a:sym typeface="Arial"/>
              </a:rPr>
            </a:br>
            <a:r>
              <a:rPr lang="en-US" sz="1300" b="1" kern="0" baseline="30000" dirty="0">
                <a:latin typeface="Arial" panose="020B0604020202020204" pitchFamily="34" charset="0"/>
                <a:cs typeface="Arial" panose="020B0604020202020204" pitchFamily="34" charset="0"/>
                <a:sym typeface="Arial"/>
              </a:rPr>
              <a:t>3</a:t>
            </a:r>
            <a:r>
              <a:rPr lang="en-US" sz="1300" b="1" kern="0" dirty="0">
                <a:latin typeface="Arial" panose="020B0604020202020204" pitchFamily="34" charset="0"/>
                <a:cs typeface="Arial" panose="020B0604020202020204" pitchFamily="34" charset="0"/>
              </a:rPr>
              <a:t>NASA Goddard Space Flight Center, </a:t>
            </a:r>
            <a:r>
              <a:rPr lang="en-US" sz="1300" b="1" kern="0" baseline="30000" dirty="0">
                <a:latin typeface="Arial" panose="020B0604020202020204" pitchFamily="34" charset="0"/>
                <a:cs typeface="Arial" panose="020B0604020202020204" pitchFamily="34" charset="0"/>
              </a:rPr>
              <a:t>4</a:t>
            </a:r>
            <a:r>
              <a:rPr lang="en-US" sz="1300" b="1" kern="0" dirty="0">
                <a:latin typeface="Arial" panose="020B0604020202020204" pitchFamily="34" charset="0"/>
                <a:cs typeface="Arial" panose="020B0604020202020204" pitchFamily="34" charset="0"/>
              </a:rPr>
              <a:t>Carr Astronautics,</a:t>
            </a:r>
          </a:p>
          <a:p>
            <a:pPr algn="r" eaLnBrk="1" hangingPunct="1">
              <a:buClr>
                <a:srgbClr val="000000"/>
              </a:buClr>
              <a:defRPr/>
            </a:pPr>
            <a:r>
              <a:rPr lang="en-US" sz="1300" b="1" kern="0" baseline="30000" dirty="0">
                <a:latin typeface="Arial" panose="020B0604020202020204" pitchFamily="34" charset="0"/>
                <a:cs typeface="Arial" panose="020B0604020202020204" pitchFamily="34" charset="0"/>
              </a:rPr>
              <a:t>5</a:t>
            </a:r>
            <a:r>
              <a:rPr lang="en-US" sz="1300" b="1" kern="0" dirty="0">
                <a:latin typeface="Arial" panose="020B0604020202020204" pitchFamily="34" charset="0"/>
                <a:cs typeface="Arial" panose="020B0604020202020204" pitchFamily="34" charset="0"/>
              </a:rPr>
              <a:t>NASA Langley Research Center, </a:t>
            </a:r>
            <a:r>
              <a:rPr lang="en-US" sz="1300" b="1" kern="0" baseline="30000" dirty="0">
                <a:latin typeface="Arial" panose="020B0604020202020204" pitchFamily="34" charset="0"/>
                <a:cs typeface="Arial" panose="020B0604020202020204" pitchFamily="34" charset="0"/>
              </a:rPr>
              <a:t>6</a:t>
            </a:r>
            <a:r>
              <a:rPr lang="en-US" sz="1300" b="1" kern="0" dirty="0">
                <a:latin typeface="Arial" panose="020B0604020202020204" pitchFamily="34" charset="0"/>
                <a:cs typeface="Arial" panose="020B0604020202020204" pitchFamily="34" charset="0"/>
              </a:rPr>
              <a:t>University of Alabama,</a:t>
            </a:r>
          </a:p>
          <a:p>
            <a:pPr algn="r" eaLnBrk="1" hangingPunct="1">
              <a:buClr>
                <a:srgbClr val="000000"/>
              </a:buClr>
              <a:defRPr/>
            </a:pPr>
            <a:r>
              <a:rPr lang="en-US" altLang="ko-KR" sz="1300" b="1" kern="0" baseline="30000" dirty="0">
                <a:latin typeface="Arial" panose="020B0604020202020204" pitchFamily="34" charset="0"/>
                <a:cs typeface="Arial" panose="020B0604020202020204" pitchFamily="34" charset="0"/>
              </a:rPr>
              <a:t>7</a:t>
            </a:r>
            <a:r>
              <a:rPr lang="en-US" sz="1300" b="1" kern="0" dirty="0">
                <a:latin typeface="Arial" panose="020B0604020202020204" pitchFamily="34" charset="0"/>
                <a:cs typeface="Arial" panose="020B0604020202020204" pitchFamily="34" charset="0"/>
              </a:rPr>
              <a:t>University of Wisconsin-Madison</a:t>
            </a:r>
            <a:r>
              <a:rPr lang="en-US" altLang="ko-KR" sz="1300" b="1" kern="0" dirty="0">
                <a:latin typeface="Arial" panose="020B0604020202020204" pitchFamily="34" charset="0"/>
                <a:cs typeface="Arial" panose="020B0604020202020204" pitchFamily="34" charset="0"/>
              </a:rPr>
              <a:t>,</a:t>
            </a:r>
            <a:r>
              <a:rPr lang="ko-KR" altLang="en-US" sz="1300" b="1" kern="0" dirty="0">
                <a:latin typeface="Arial" panose="020B0604020202020204" pitchFamily="34" charset="0"/>
                <a:cs typeface="Arial" panose="020B0604020202020204" pitchFamily="34" charset="0"/>
              </a:rPr>
              <a:t> </a:t>
            </a:r>
            <a:r>
              <a:rPr lang="en-US" altLang="ko-KR" sz="1300" b="1" kern="0" baseline="30000" dirty="0">
                <a:latin typeface="Arial" panose="020B0604020202020204" pitchFamily="34" charset="0"/>
                <a:cs typeface="Arial" panose="020B0604020202020204" pitchFamily="34" charset="0"/>
              </a:rPr>
              <a:t>8</a:t>
            </a:r>
            <a:r>
              <a:rPr lang="en-US" sz="1300" b="1" kern="0" dirty="0">
                <a:latin typeface="Arial" panose="020B0604020202020204" pitchFamily="34" charset="0"/>
                <a:cs typeface="Arial" panose="020B0604020202020204" pitchFamily="34" charset="0"/>
              </a:rPr>
              <a:t>RT Solutions Inc.,</a:t>
            </a:r>
          </a:p>
          <a:p>
            <a:pPr algn="r" eaLnBrk="1" hangingPunct="1">
              <a:buClr>
                <a:srgbClr val="000000"/>
              </a:buClr>
              <a:defRPr/>
            </a:pPr>
            <a:r>
              <a:rPr lang="en-US" altLang="ko-KR" sz="1300" b="1" kern="0" baseline="30000" dirty="0">
                <a:latin typeface="Arial" panose="020B0604020202020204" pitchFamily="34" charset="0"/>
                <a:cs typeface="Arial" panose="020B0604020202020204" pitchFamily="34" charset="0"/>
              </a:rPr>
              <a:t>9</a:t>
            </a:r>
            <a:r>
              <a:rPr lang="en-US" sz="1300" b="1" kern="0" dirty="0">
                <a:latin typeface="Arial" panose="020B0604020202020204" pitchFamily="34" charset="0"/>
                <a:cs typeface="Arial" panose="020B0604020202020204" pitchFamily="34" charset="0"/>
              </a:rPr>
              <a:t>University of Maryland,</a:t>
            </a:r>
            <a:r>
              <a:rPr lang="ko-KR" altLang="en-US" sz="1300" b="1" kern="0" dirty="0">
                <a:latin typeface="Arial" panose="020B0604020202020204" pitchFamily="34" charset="0"/>
                <a:cs typeface="Arial" panose="020B0604020202020204" pitchFamily="34" charset="0"/>
              </a:rPr>
              <a:t> </a:t>
            </a:r>
            <a:r>
              <a:rPr lang="en-US" sz="1300" b="1" kern="0" dirty="0">
                <a:latin typeface="Arial" panose="020B0604020202020204" pitchFamily="34" charset="0"/>
                <a:cs typeface="Arial" panose="020B0604020202020204" pitchFamily="34" charset="0"/>
              </a:rPr>
              <a:t>and </a:t>
            </a:r>
            <a:r>
              <a:rPr lang="en-US" altLang="ko-KR" sz="1300" b="1" kern="0" baseline="30000" dirty="0">
                <a:latin typeface="Arial" panose="020B0604020202020204" pitchFamily="34" charset="0"/>
                <a:cs typeface="Arial" panose="020B0604020202020204" pitchFamily="34" charset="0"/>
              </a:rPr>
              <a:t>10</a:t>
            </a:r>
            <a:r>
              <a:rPr lang="en-US" sz="1300" b="1" kern="0" dirty="0">
                <a:latin typeface="Arial" panose="020B0604020202020204" pitchFamily="34" charset="0"/>
                <a:cs typeface="Arial" panose="020B0604020202020204" pitchFamily="34" charset="0"/>
              </a:rPr>
              <a:t>Environment and Climate Change Canada   </a:t>
            </a:r>
            <a:endParaRPr lang="en-US" sz="1300" b="1" kern="0" dirty="0">
              <a:latin typeface="Arial" panose="020B0604020202020204" pitchFamily="34" charset="0"/>
              <a:cs typeface="Arial" panose="020B0604020202020204" pitchFamily="34" charset="0"/>
              <a:sym typeface="Arial"/>
            </a:endParaRPr>
          </a:p>
          <a:p>
            <a:pPr algn="r" eaLnBrk="1" hangingPunct="1">
              <a:buClr>
                <a:srgbClr val="000000"/>
              </a:buClr>
              <a:defRPr/>
            </a:pPr>
            <a:r>
              <a:rPr lang="en-US" sz="1800" b="1" dirty="0">
                <a:solidFill>
                  <a:srgbClr val="0070C0"/>
                </a:solidFill>
                <a:latin typeface="Arial" panose="020B0604020202020204" pitchFamily="34" charset="0"/>
                <a:cs typeface="Arial" panose="020B0604020202020204" pitchFamily="34" charset="0"/>
              </a:rPr>
              <a:t>TEMPO/GEMS 2024 Joint Science Team Workshop  </a:t>
            </a:r>
          </a:p>
          <a:p>
            <a:pPr algn="r" eaLnBrk="1" hangingPunct="1">
              <a:buClr>
                <a:srgbClr val="000000"/>
              </a:buClr>
              <a:defRPr/>
            </a:pPr>
            <a:r>
              <a:rPr lang="en-US" sz="1800" b="1" dirty="0">
                <a:solidFill>
                  <a:srgbClr val="0070C0"/>
                </a:solidFill>
                <a:latin typeface="Arial" panose="020B0604020202020204" pitchFamily="34" charset="0"/>
                <a:cs typeface="Arial" panose="020B0604020202020204" pitchFamily="34" charset="0"/>
              </a:rPr>
              <a:t>August 26, 2024</a:t>
            </a:r>
          </a:p>
        </p:txBody>
      </p:sp>
      <p:sp>
        <p:nvSpPr>
          <p:cNvPr id="4" name="AutoShape 4" descr="AGU23, , San Francisco">
            <a:extLst>
              <a:ext uri="{FF2B5EF4-FFF2-40B4-BE49-F238E27FC236}">
                <a16:creationId xmlns:a16="http://schemas.microsoft.com/office/drawing/2014/main" id="{B53FE407-700D-9A78-9191-BD33236EAF2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AGU23, , San Francisco">
            <a:extLst>
              <a:ext uri="{FF2B5EF4-FFF2-40B4-BE49-F238E27FC236}">
                <a16:creationId xmlns:a16="http://schemas.microsoft.com/office/drawing/2014/main" id="{13F5CB6C-9972-4F13-FB8A-BDB18CF6FE96}"/>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637A79F-17A5-46EC-AB6D-07DA149B89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US" sz="16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14" name="Title 3">
            <a:extLst>
              <a:ext uri="{FF2B5EF4-FFF2-40B4-BE49-F238E27FC236}">
                <a16:creationId xmlns:a16="http://schemas.microsoft.com/office/drawing/2014/main" id="{DFB0E2B5-3800-BE6C-0161-7A9A476A0BE3}"/>
              </a:ext>
            </a:extLst>
          </p:cNvPr>
          <p:cNvSpPr>
            <a:spLocks noGrp="1"/>
          </p:cNvSpPr>
          <p:nvPr>
            <p:ph type="title"/>
          </p:nvPr>
        </p:nvSpPr>
        <p:spPr>
          <a:xfrm>
            <a:off x="0" y="0"/>
            <a:ext cx="12192000" cy="975701"/>
          </a:xfrm>
        </p:spPr>
        <p:txBody>
          <a:bodyPr/>
          <a:lstStyle/>
          <a:p>
            <a:r>
              <a:rPr lang="en-US" dirty="0"/>
              <a:t>TEMPO O3PROF (3/29/2024 Scan 006)</a:t>
            </a:r>
            <a:endParaRPr lang="en-US" dirty="0">
              <a:solidFill>
                <a:srgbClr val="00B050"/>
              </a:solidFill>
            </a:endParaRPr>
          </a:p>
        </p:txBody>
      </p:sp>
      <p:sp>
        <p:nvSpPr>
          <p:cNvPr id="15" name="TextBox 14">
            <a:extLst>
              <a:ext uri="{FF2B5EF4-FFF2-40B4-BE49-F238E27FC236}">
                <a16:creationId xmlns:a16="http://schemas.microsoft.com/office/drawing/2014/main" id="{6DD4C9C6-60CA-9147-7A7D-973291935DC3}"/>
              </a:ext>
            </a:extLst>
          </p:cNvPr>
          <p:cNvSpPr txBox="1"/>
          <p:nvPr/>
        </p:nvSpPr>
        <p:spPr>
          <a:xfrm>
            <a:off x="78598" y="1099605"/>
            <a:ext cx="2020457" cy="369332"/>
          </a:xfrm>
          <a:prstGeom prst="rect">
            <a:avLst/>
          </a:prstGeom>
          <a:solidFill>
            <a:schemeClr val="accent2">
              <a:lumMod val="50000"/>
            </a:schemeClr>
          </a:solidFill>
        </p:spPr>
        <p:txBody>
          <a:bodyPr wrap="square" lIns="0" tIns="0" rIns="0" bIns="0" rtlCol="0">
            <a:spAutoFit/>
          </a:bodyPr>
          <a:lstStyle/>
          <a:p>
            <a:pPr algn="ctr"/>
            <a:r>
              <a:rPr lang="en-US" sz="2400" dirty="0">
                <a:solidFill>
                  <a:schemeClr val="bg1"/>
                </a:solidFill>
              </a:rPr>
              <a:t>PRELIMINARY!</a:t>
            </a:r>
          </a:p>
        </p:txBody>
      </p:sp>
      <p:grpSp>
        <p:nvGrpSpPr>
          <p:cNvPr id="21" name="Group 20">
            <a:extLst>
              <a:ext uri="{FF2B5EF4-FFF2-40B4-BE49-F238E27FC236}">
                <a16:creationId xmlns:a16="http://schemas.microsoft.com/office/drawing/2014/main" id="{170FB9C8-3355-14B9-3E17-D40635AF8952}"/>
              </a:ext>
            </a:extLst>
          </p:cNvPr>
          <p:cNvGrpSpPr/>
          <p:nvPr/>
        </p:nvGrpSpPr>
        <p:grpSpPr>
          <a:xfrm>
            <a:off x="423702" y="5424598"/>
            <a:ext cx="5303784" cy="1066309"/>
            <a:chOff x="423702" y="5646271"/>
            <a:chExt cx="5303784" cy="1066309"/>
          </a:xfrm>
        </p:grpSpPr>
        <p:pic>
          <p:nvPicPr>
            <p:cNvPr id="16" name="Picture 15" descr="A map of the ocean&#10;&#10;Description automatically generated">
              <a:extLst>
                <a:ext uri="{FF2B5EF4-FFF2-40B4-BE49-F238E27FC236}">
                  <a16:creationId xmlns:a16="http://schemas.microsoft.com/office/drawing/2014/main" id="{E3515136-A261-7EB4-2673-25695FCB1D6C}"/>
                </a:ext>
              </a:extLst>
            </p:cNvPr>
            <p:cNvPicPr>
              <a:picLocks noChangeAspect="1"/>
            </p:cNvPicPr>
            <p:nvPr/>
          </p:nvPicPr>
          <p:blipFill rotWithShape="1">
            <a:blip r:embed="rId3"/>
            <a:srcRect l="20311" t="80395" r="16100" b="7765"/>
            <a:stretch/>
          </p:blipFill>
          <p:spPr>
            <a:xfrm>
              <a:off x="423702" y="5646271"/>
              <a:ext cx="5303784" cy="789843"/>
            </a:xfrm>
            <a:prstGeom prst="rect">
              <a:avLst/>
            </a:prstGeom>
          </p:spPr>
        </p:pic>
        <p:sp>
          <p:nvSpPr>
            <p:cNvPr id="19" name="TextBox 18">
              <a:extLst>
                <a:ext uri="{FF2B5EF4-FFF2-40B4-BE49-F238E27FC236}">
                  <a16:creationId xmlns:a16="http://schemas.microsoft.com/office/drawing/2014/main" id="{CED5479B-67B8-2724-815D-ECEDB9E8B40D}"/>
                </a:ext>
              </a:extLst>
            </p:cNvPr>
            <p:cNvSpPr txBox="1"/>
            <p:nvPr/>
          </p:nvSpPr>
          <p:spPr>
            <a:xfrm>
              <a:off x="724260" y="6343248"/>
              <a:ext cx="4627367" cy="369332"/>
            </a:xfrm>
            <a:prstGeom prst="rect">
              <a:avLst/>
            </a:prstGeom>
            <a:noFill/>
          </p:spPr>
          <p:txBody>
            <a:bodyPr wrap="square">
              <a:spAutoFit/>
            </a:bodyPr>
            <a:lstStyle/>
            <a:p>
              <a:pPr algn="ctr"/>
              <a:r>
                <a:rPr lang="en-US" sz="1800" dirty="0">
                  <a:ea typeface="+mn-lt"/>
                  <a:cs typeface="+mn-lt"/>
                </a:rPr>
                <a:t>Surface to 2 km column ozone </a:t>
              </a:r>
              <a:r>
                <a:rPr lang="en-US" dirty="0">
                  <a:ea typeface="+mn-lt"/>
                  <a:cs typeface="+mn-lt"/>
                </a:rPr>
                <a:t>[DU]</a:t>
              </a:r>
              <a:endParaRPr lang="en-US" dirty="0"/>
            </a:p>
          </p:txBody>
        </p:sp>
      </p:grpSp>
      <p:grpSp>
        <p:nvGrpSpPr>
          <p:cNvPr id="26" name="Group 25">
            <a:extLst>
              <a:ext uri="{FF2B5EF4-FFF2-40B4-BE49-F238E27FC236}">
                <a16:creationId xmlns:a16="http://schemas.microsoft.com/office/drawing/2014/main" id="{9E3FEA80-089F-A5AC-0B5F-883150CA2D4C}"/>
              </a:ext>
            </a:extLst>
          </p:cNvPr>
          <p:cNvGrpSpPr/>
          <p:nvPr/>
        </p:nvGrpSpPr>
        <p:grpSpPr>
          <a:xfrm>
            <a:off x="78598" y="1796582"/>
            <a:ext cx="5941425" cy="4824559"/>
            <a:chOff x="78598" y="1796582"/>
            <a:chExt cx="5941425" cy="4824559"/>
          </a:xfrm>
        </p:grpSpPr>
        <p:pic>
          <p:nvPicPr>
            <p:cNvPr id="10" name="Picture 9" descr="A map of the ocean&#10;&#10;Description automatically generated">
              <a:extLst>
                <a:ext uri="{FF2B5EF4-FFF2-40B4-BE49-F238E27FC236}">
                  <a16:creationId xmlns:a16="http://schemas.microsoft.com/office/drawing/2014/main" id="{8223B57C-7AFB-861B-54CB-33617E986583}"/>
                </a:ext>
              </a:extLst>
            </p:cNvPr>
            <p:cNvPicPr>
              <a:picLocks noChangeAspect="1"/>
            </p:cNvPicPr>
            <p:nvPr/>
          </p:nvPicPr>
          <p:blipFill rotWithShape="1">
            <a:blip r:embed="rId3"/>
            <a:srcRect l="11876" t="24210" r="6904"/>
            <a:stretch/>
          </p:blipFill>
          <p:spPr>
            <a:xfrm>
              <a:off x="78598" y="2186742"/>
              <a:ext cx="5941425" cy="4434399"/>
            </a:xfrm>
            <a:prstGeom prst="rect">
              <a:avLst/>
            </a:prstGeom>
          </p:spPr>
        </p:pic>
        <p:sp>
          <p:nvSpPr>
            <p:cNvPr id="13" name="TextBox 12">
              <a:extLst>
                <a:ext uri="{FF2B5EF4-FFF2-40B4-BE49-F238E27FC236}">
                  <a16:creationId xmlns:a16="http://schemas.microsoft.com/office/drawing/2014/main" id="{DBE33110-89E9-D817-5E87-7FEFEB80FCF6}"/>
                </a:ext>
              </a:extLst>
            </p:cNvPr>
            <p:cNvSpPr txBox="1"/>
            <p:nvPr/>
          </p:nvSpPr>
          <p:spPr>
            <a:xfrm>
              <a:off x="761910" y="1796582"/>
              <a:ext cx="4627367" cy="369332"/>
            </a:xfrm>
            <a:prstGeom prst="rect">
              <a:avLst/>
            </a:prstGeom>
            <a:noFill/>
          </p:spPr>
          <p:txBody>
            <a:bodyPr wrap="square">
              <a:spAutoFit/>
            </a:bodyPr>
            <a:lstStyle/>
            <a:p>
              <a:pPr algn="ctr"/>
              <a:r>
                <a:rPr lang="en-US" sz="1800" b="1" dirty="0">
                  <a:ea typeface="+mn-lt"/>
                  <a:cs typeface="+mn-lt"/>
                </a:rPr>
                <a:t>Surface to 2 km O</a:t>
              </a:r>
              <a:r>
                <a:rPr lang="en-US" sz="1800" b="1" baseline="-25000" dirty="0">
                  <a:ea typeface="+mn-lt"/>
                  <a:cs typeface="+mn-lt"/>
                </a:rPr>
                <a:t>3</a:t>
              </a:r>
              <a:r>
                <a:rPr lang="en-US" sz="1800" b="1" dirty="0">
                  <a:ea typeface="+mn-lt"/>
                  <a:cs typeface="+mn-lt"/>
                </a:rPr>
                <a:t> from TEMPO O3PROF</a:t>
              </a:r>
              <a:endParaRPr lang="en-US" dirty="0"/>
            </a:p>
          </p:txBody>
        </p:sp>
      </p:grpSp>
      <p:grpSp>
        <p:nvGrpSpPr>
          <p:cNvPr id="25" name="Group 24">
            <a:extLst>
              <a:ext uri="{FF2B5EF4-FFF2-40B4-BE49-F238E27FC236}">
                <a16:creationId xmlns:a16="http://schemas.microsoft.com/office/drawing/2014/main" id="{5782384C-0E78-4DED-82D1-A6A3AB4A81E4}"/>
              </a:ext>
            </a:extLst>
          </p:cNvPr>
          <p:cNvGrpSpPr/>
          <p:nvPr/>
        </p:nvGrpSpPr>
        <p:grpSpPr>
          <a:xfrm>
            <a:off x="6099536" y="1791445"/>
            <a:ext cx="5941425" cy="4829695"/>
            <a:chOff x="6099536" y="1791445"/>
            <a:chExt cx="5941425" cy="4829695"/>
          </a:xfrm>
        </p:grpSpPr>
        <p:pic>
          <p:nvPicPr>
            <p:cNvPr id="12" name="Picture 11" descr="A map of the north and the north&#10;&#10;Description automatically generated">
              <a:extLst>
                <a:ext uri="{FF2B5EF4-FFF2-40B4-BE49-F238E27FC236}">
                  <a16:creationId xmlns:a16="http://schemas.microsoft.com/office/drawing/2014/main" id="{B2D8F5BF-88BA-910A-8E93-F2051AC3391B}"/>
                </a:ext>
              </a:extLst>
            </p:cNvPr>
            <p:cNvPicPr>
              <a:picLocks noChangeAspect="1"/>
            </p:cNvPicPr>
            <p:nvPr/>
          </p:nvPicPr>
          <p:blipFill rotWithShape="1">
            <a:blip r:embed="rId4"/>
            <a:srcRect l="12001" t="24210" r="6779"/>
            <a:stretch/>
          </p:blipFill>
          <p:spPr>
            <a:xfrm>
              <a:off x="6099536" y="2186741"/>
              <a:ext cx="5941425" cy="4434399"/>
            </a:xfrm>
            <a:prstGeom prst="rect">
              <a:avLst/>
            </a:prstGeom>
          </p:spPr>
        </p:pic>
        <p:sp>
          <p:nvSpPr>
            <p:cNvPr id="23" name="TextBox 22">
              <a:extLst>
                <a:ext uri="{FF2B5EF4-FFF2-40B4-BE49-F238E27FC236}">
                  <a16:creationId xmlns:a16="http://schemas.microsoft.com/office/drawing/2014/main" id="{E5F8E741-E5C4-D0A1-798F-099C4F862C7E}"/>
                </a:ext>
              </a:extLst>
            </p:cNvPr>
            <p:cNvSpPr txBox="1"/>
            <p:nvPr/>
          </p:nvSpPr>
          <p:spPr>
            <a:xfrm>
              <a:off x="6756564" y="1791445"/>
              <a:ext cx="4627367" cy="369332"/>
            </a:xfrm>
            <a:prstGeom prst="rect">
              <a:avLst/>
            </a:prstGeom>
            <a:noFill/>
          </p:spPr>
          <p:txBody>
            <a:bodyPr wrap="square">
              <a:spAutoFit/>
            </a:bodyPr>
            <a:lstStyle/>
            <a:p>
              <a:pPr algn="ctr"/>
              <a:r>
                <a:rPr lang="en-US" sz="1800" b="1" dirty="0">
                  <a:ea typeface="+mn-lt"/>
                  <a:cs typeface="+mn-lt"/>
                </a:rPr>
                <a:t>Surface to 2 km O</a:t>
              </a:r>
              <a:r>
                <a:rPr lang="en-US" sz="1800" b="1" baseline="-25000" dirty="0">
                  <a:ea typeface="+mn-lt"/>
                  <a:cs typeface="+mn-lt"/>
                </a:rPr>
                <a:t>3</a:t>
              </a:r>
              <a:r>
                <a:rPr lang="en-US" sz="1800" b="1" dirty="0">
                  <a:ea typeface="+mn-lt"/>
                  <a:cs typeface="+mn-lt"/>
                </a:rPr>
                <a:t> from GEOS CF</a:t>
              </a:r>
              <a:endParaRPr lang="en-US" dirty="0"/>
            </a:p>
          </p:txBody>
        </p:sp>
      </p:grpSp>
    </p:spTree>
    <p:extLst>
      <p:ext uri="{BB962C8B-B14F-4D97-AF65-F5344CB8AC3E}">
        <p14:creationId xmlns:p14="http://schemas.microsoft.com/office/powerpoint/2010/main" val="2617225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FA5D90F-524B-41BE-9EAB-CE89211F4C72}"/>
              </a:ext>
            </a:extLst>
          </p:cNvPr>
          <p:cNvSpPr>
            <a:spLocks noGrp="1"/>
          </p:cNvSpPr>
          <p:nvPr>
            <p:ph idx="1"/>
          </p:nvPr>
        </p:nvSpPr>
        <p:spPr>
          <a:xfrm>
            <a:off x="0" y="1247441"/>
            <a:ext cx="12192000" cy="5610559"/>
          </a:xfrm>
        </p:spPr>
        <p:txBody>
          <a:bodyPr/>
          <a:lstStyle/>
          <a:p>
            <a:pPr>
              <a:spcBef>
                <a:spcPts val="0"/>
              </a:spcBef>
            </a:pPr>
            <a:r>
              <a:rPr lang="en-US" b="1" dirty="0">
                <a:solidFill>
                  <a:srgbClr val="002060"/>
                </a:solidFill>
                <a:latin typeface="+mj-lt"/>
              </a:rPr>
              <a:t>TEMPO O3TOT product</a:t>
            </a:r>
          </a:p>
          <a:p>
            <a:pPr lvl="1">
              <a:spcBef>
                <a:spcPts val="0"/>
              </a:spcBef>
              <a:buFont typeface="Wingdings" pitchFamily="2" charset="2"/>
              <a:buChar char="§"/>
            </a:pPr>
            <a:r>
              <a:rPr lang="en-US" sz="2500" b="1" dirty="0">
                <a:latin typeface="+mj-lt"/>
              </a:rPr>
              <a:t>Total ozone from TEMPO observation </a:t>
            </a:r>
            <a:r>
              <a:rPr lang="en-US" sz="2500" b="1" dirty="0">
                <a:solidFill>
                  <a:srgbClr val="00B050"/>
                </a:solidFill>
                <a:latin typeface="+mj-lt"/>
              </a:rPr>
              <a:t>shows a good correlation with ground-based observations</a:t>
            </a:r>
          </a:p>
          <a:p>
            <a:pPr lvl="1">
              <a:spcBef>
                <a:spcPts val="0"/>
              </a:spcBef>
              <a:buFont typeface="Wingdings" pitchFamily="2" charset="2"/>
              <a:buChar char="§"/>
            </a:pPr>
            <a:r>
              <a:rPr lang="en-US" sz="2500" b="1" dirty="0">
                <a:latin typeface="+mj-lt"/>
              </a:rPr>
              <a:t>TEMPO total product </a:t>
            </a:r>
            <a:r>
              <a:rPr lang="en-US" sz="2500" b="1" dirty="0">
                <a:solidFill>
                  <a:srgbClr val="00B050"/>
                </a:solidFill>
                <a:latin typeface="+mj-lt"/>
              </a:rPr>
              <a:t>has similar precision with TROPOMI </a:t>
            </a:r>
            <a:r>
              <a:rPr lang="en-US" sz="2500" b="1" dirty="0">
                <a:latin typeface="+mj-lt"/>
              </a:rPr>
              <a:t>(slightly lower)</a:t>
            </a:r>
          </a:p>
          <a:p>
            <a:pPr lvl="1">
              <a:spcBef>
                <a:spcPts val="0"/>
              </a:spcBef>
              <a:buFont typeface="Wingdings" pitchFamily="2" charset="2"/>
              <a:buChar char="§"/>
            </a:pPr>
            <a:r>
              <a:rPr lang="en-US" sz="2500" b="1" dirty="0">
                <a:latin typeface="+mj-lt"/>
              </a:rPr>
              <a:t>The known issues: </a:t>
            </a:r>
            <a:r>
              <a:rPr lang="en-US" sz="2500" b="1" dirty="0">
                <a:solidFill>
                  <a:srgbClr val="00B050"/>
                </a:solidFill>
                <a:latin typeface="+mj-lt"/>
              </a:rPr>
              <a:t>Latitudinal dependency</a:t>
            </a:r>
          </a:p>
          <a:p>
            <a:pPr lvl="1">
              <a:spcBef>
                <a:spcPts val="0"/>
              </a:spcBef>
              <a:buFont typeface="Wingdings" pitchFamily="2" charset="2"/>
              <a:buChar char="§"/>
            </a:pPr>
            <a:endParaRPr lang="en-US" sz="2500" b="1" dirty="0">
              <a:latin typeface="+mj-lt"/>
            </a:endParaRPr>
          </a:p>
          <a:p>
            <a:pPr lvl="1">
              <a:spcBef>
                <a:spcPts val="0"/>
              </a:spcBef>
              <a:buFont typeface="Wingdings" pitchFamily="2" charset="2"/>
              <a:buChar char="§"/>
            </a:pPr>
            <a:endParaRPr lang="en-US" sz="2500" b="1" dirty="0">
              <a:latin typeface="+mj-lt"/>
            </a:endParaRPr>
          </a:p>
          <a:p>
            <a:pPr>
              <a:spcBef>
                <a:spcPts val="0"/>
              </a:spcBef>
            </a:pPr>
            <a:r>
              <a:rPr lang="en-US" b="1" dirty="0">
                <a:solidFill>
                  <a:srgbClr val="002060"/>
                </a:solidFill>
                <a:latin typeface="+mj-lt"/>
              </a:rPr>
              <a:t>TEMPO O3PROF product </a:t>
            </a:r>
          </a:p>
          <a:p>
            <a:pPr lvl="1">
              <a:spcBef>
                <a:spcPts val="0"/>
              </a:spcBef>
              <a:buFont typeface="Wingdings" pitchFamily="2" charset="2"/>
              <a:buChar char="§"/>
            </a:pPr>
            <a:r>
              <a:rPr lang="en-US" sz="2500" b="1" dirty="0">
                <a:solidFill>
                  <a:schemeClr val="accent6">
                    <a:lumMod val="75000"/>
                  </a:schemeClr>
                </a:solidFill>
                <a:latin typeface="+mj-lt"/>
              </a:rPr>
              <a:t>Public release has been delayed </a:t>
            </a:r>
            <a:r>
              <a:rPr lang="en-US" sz="2500" b="1" dirty="0">
                <a:latin typeface="+mj-lt"/>
              </a:rPr>
              <a:t>due to the unexpected issue</a:t>
            </a:r>
          </a:p>
          <a:p>
            <a:pPr lvl="1">
              <a:spcBef>
                <a:spcPts val="0"/>
              </a:spcBef>
              <a:buFont typeface="Wingdings" pitchFamily="2" charset="2"/>
              <a:buChar char="§"/>
            </a:pPr>
            <a:r>
              <a:rPr lang="en-US" sz="2500" b="1" dirty="0">
                <a:latin typeface="+mj-lt"/>
              </a:rPr>
              <a:t>Initial version of O3PROF product looks promising</a:t>
            </a:r>
          </a:p>
          <a:p>
            <a:pPr lvl="1">
              <a:spcBef>
                <a:spcPts val="0"/>
              </a:spcBef>
              <a:buFont typeface="Wingdings" pitchFamily="2" charset="2"/>
              <a:buChar char="§"/>
            </a:pPr>
            <a:r>
              <a:rPr lang="en-US" sz="2500" b="1" dirty="0">
                <a:latin typeface="+mj-lt"/>
              </a:rPr>
              <a:t>Soft calibration spectrum </a:t>
            </a:r>
            <a:r>
              <a:rPr lang="en-US" sz="2500" b="1" dirty="0">
                <a:solidFill>
                  <a:schemeClr val="accent6">
                    <a:lumMod val="75000"/>
                  </a:schemeClr>
                </a:solidFill>
                <a:latin typeface="+mj-lt"/>
              </a:rPr>
              <a:t>should be updated using more data of real observation</a:t>
            </a:r>
          </a:p>
          <a:p>
            <a:pPr lvl="1">
              <a:spcBef>
                <a:spcPts val="0"/>
              </a:spcBef>
              <a:buFont typeface="Wingdings" pitchFamily="2" charset="2"/>
              <a:buChar char="§"/>
            </a:pPr>
            <a:r>
              <a:rPr lang="en-US" sz="2500" b="1" dirty="0">
                <a:solidFill>
                  <a:schemeClr val="accent6">
                    <a:lumMod val="75000"/>
                  </a:schemeClr>
                </a:solidFill>
                <a:latin typeface="+mj-lt"/>
              </a:rPr>
              <a:t>Need to be evaluate using various observations</a:t>
            </a:r>
            <a:br>
              <a:rPr lang="en-US" sz="2500" b="1" dirty="0">
                <a:solidFill>
                  <a:schemeClr val="accent6">
                    <a:lumMod val="75000"/>
                  </a:schemeClr>
                </a:solidFill>
                <a:latin typeface="+mj-lt"/>
              </a:rPr>
            </a:br>
            <a:endParaRPr lang="en-US" sz="2500" b="1" dirty="0">
              <a:solidFill>
                <a:schemeClr val="accent6">
                  <a:lumMod val="75000"/>
                </a:schemeClr>
              </a:solidFill>
              <a:latin typeface="+mj-lt"/>
            </a:endParaRPr>
          </a:p>
        </p:txBody>
      </p:sp>
      <p:sp>
        <p:nvSpPr>
          <p:cNvPr id="4" name="Title 3">
            <a:extLst>
              <a:ext uri="{FF2B5EF4-FFF2-40B4-BE49-F238E27FC236}">
                <a16:creationId xmlns:a16="http://schemas.microsoft.com/office/drawing/2014/main" id="{A1C40668-CC3F-42C3-A5F8-8A916571786A}"/>
              </a:ext>
            </a:extLst>
          </p:cNvPr>
          <p:cNvSpPr>
            <a:spLocks noGrp="1"/>
          </p:cNvSpPr>
          <p:nvPr>
            <p:ph type="title"/>
          </p:nvPr>
        </p:nvSpPr>
        <p:spPr>
          <a:xfrm>
            <a:off x="0" y="0"/>
            <a:ext cx="12192000" cy="975701"/>
          </a:xfrm>
        </p:spPr>
        <p:txBody>
          <a:bodyPr/>
          <a:lstStyle/>
          <a:p>
            <a:r>
              <a:rPr lang="en-US" dirty="0"/>
              <a:t>Summary</a:t>
            </a:r>
            <a:endParaRPr lang="en-US" dirty="0">
              <a:solidFill>
                <a:srgbClr val="00B050"/>
              </a:solidFill>
            </a:endParaRPr>
          </a:p>
        </p:txBody>
      </p:sp>
      <p:sp>
        <p:nvSpPr>
          <p:cNvPr id="6" name="Slide Number Placeholder 5">
            <a:extLst>
              <a:ext uri="{FF2B5EF4-FFF2-40B4-BE49-F238E27FC236}">
                <a16:creationId xmlns:a16="http://schemas.microsoft.com/office/drawing/2014/main" id="{2637A79F-17A5-46EC-AB6D-07DA149B89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US" sz="16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784084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3BB999-3D47-A8BE-CDA0-FAAD0F7209C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sp>
        <p:nvSpPr>
          <p:cNvPr id="6" name="TextBox 5">
            <a:extLst>
              <a:ext uri="{FF2B5EF4-FFF2-40B4-BE49-F238E27FC236}">
                <a16:creationId xmlns:a16="http://schemas.microsoft.com/office/drawing/2014/main" id="{82EC9596-6C8C-4334-88C6-EC50CCEF3DBC}"/>
              </a:ext>
            </a:extLst>
          </p:cNvPr>
          <p:cNvSpPr txBox="1"/>
          <p:nvPr/>
        </p:nvSpPr>
        <p:spPr>
          <a:xfrm>
            <a:off x="2420094" y="5759581"/>
            <a:ext cx="7351812" cy="707886"/>
          </a:xfrm>
          <a:prstGeom prst="rect">
            <a:avLst/>
          </a:prstGeom>
          <a:noFill/>
        </p:spPr>
        <p:txBody>
          <a:bodyPr wrap="square" rtlCol="0">
            <a:spAutoFit/>
          </a:bodyPr>
          <a:lstStyle/>
          <a:p>
            <a:pPr algn="ctr"/>
            <a:r>
              <a:rPr lang="en-US" sz="4000" b="1" dirty="0"/>
              <a:t>Thank you for your attention!</a:t>
            </a:r>
          </a:p>
        </p:txBody>
      </p:sp>
      <p:sp>
        <p:nvSpPr>
          <p:cNvPr id="13" name="Title 12">
            <a:extLst>
              <a:ext uri="{FF2B5EF4-FFF2-40B4-BE49-F238E27FC236}">
                <a16:creationId xmlns:a16="http://schemas.microsoft.com/office/drawing/2014/main" id="{E95917BD-71FB-A501-B915-D157A32749AD}"/>
              </a:ext>
            </a:extLst>
          </p:cNvPr>
          <p:cNvSpPr>
            <a:spLocks noGrp="1"/>
          </p:cNvSpPr>
          <p:nvPr>
            <p:ph type="title"/>
          </p:nvPr>
        </p:nvSpPr>
        <p:spPr>
          <a:xfrm>
            <a:off x="1702906" y="0"/>
            <a:ext cx="8410944" cy="975701"/>
          </a:xfrm>
        </p:spPr>
        <p:txBody>
          <a:bodyPr/>
          <a:lstStyle/>
          <a:p>
            <a:r>
              <a:rPr lang="en-US" dirty="0"/>
              <a:t>Thank you!</a:t>
            </a:r>
          </a:p>
        </p:txBody>
      </p:sp>
      <p:pic>
        <p:nvPicPr>
          <p:cNvPr id="1028" name="Picture 4" descr="(Ministry of Science and ICT-Yonhap)">
            <a:extLst>
              <a:ext uri="{FF2B5EF4-FFF2-40B4-BE49-F238E27FC236}">
                <a16:creationId xmlns:a16="http://schemas.microsoft.com/office/drawing/2014/main" id="{CB72E522-E12E-52E5-7258-90A3C4B75E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8174" y="1885074"/>
            <a:ext cx="4960729" cy="34229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atellite over North America">
            <a:extLst>
              <a:ext uri="{FF2B5EF4-FFF2-40B4-BE49-F238E27FC236}">
                <a16:creationId xmlns:a16="http://schemas.microsoft.com/office/drawing/2014/main" id="{70D1CB3E-E782-824B-4435-676164FCF2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495" y="1885075"/>
            <a:ext cx="6096000" cy="3429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3BB999-3D47-A8BE-CDA0-FAAD0F7209C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sp>
        <p:nvSpPr>
          <p:cNvPr id="13" name="Title 12">
            <a:extLst>
              <a:ext uri="{FF2B5EF4-FFF2-40B4-BE49-F238E27FC236}">
                <a16:creationId xmlns:a16="http://schemas.microsoft.com/office/drawing/2014/main" id="{E95917BD-71FB-A501-B915-D157A32749AD}"/>
              </a:ext>
            </a:extLst>
          </p:cNvPr>
          <p:cNvSpPr>
            <a:spLocks noGrp="1"/>
          </p:cNvSpPr>
          <p:nvPr>
            <p:ph type="title"/>
          </p:nvPr>
        </p:nvSpPr>
        <p:spPr/>
        <p:txBody>
          <a:bodyPr/>
          <a:lstStyle/>
          <a:p>
            <a:r>
              <a:rPr lang="en-US" dirty="0"/>
              <a:t>Backup Slides</a:t>
            </a:r>
          </a:p>
        </p:txBody>
      </p:sp>
    </p:spTree>
    <p:extLst>
      <p:ext uri="{BB962C8B-B14F-4D97-AF65-F5344CB8AC3E}">
        <p14:creationId xmlns:p14="http://schemas.microsoft.com/office/powerpoint/2010/main" val="1885089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97C03D88-187E-42EA-961A-2D859AE0061C}"/>
              </a:ext>
            </a:extLst>
          </p:cNvPr>
          <p:cNvSpPr>
            <a:spLocks noGrp="1"/>
          </p:cNvSpPr>
          <p:nvPr>
            <p:ph idx="1"/>
          </p:nvPr>
        </p:nvSpPr>
        <p:spPr>
          <a:xfrm>
            <a:off x="6391373" y="1114308"/>
            <a:ext cx="5800627" cy="3557251"/>
          </a:xfrm>
        </p:spPr>
        <p:txBody>
          <a:bodyPr/>
          <a:lstStyle/>
          <a:p>
            <a:pPr marL="227013" indent="-227013"/>
            <a:r>
              <a:rPr lang="en-US" sz="2200"/>
              <a:t>This example is for solar zenith angle =25, viewing zenith angle 45, relative azimuthal angle 86, Signal to noise Ratio (SNR) with 4 pixels coadded</a:t>
            </a:r>
          </a:p>
          <a:p>
            <a:pPr marL="227013" indent="-227013"/>
            <a:r>
              <a:rPr lang="en-US" sz="2200"/>
              <a:t>Add visible to improve retrieval sensitivity in the lower troposphere and help separate free tropospheric O</a:t>
            </a:r>
            <a:r>
              <a:rPr lang="en-US" sz="2200" baseline="-25000"/>
              <a:t>3</a:t>
            </a:r>
            <a:r>
              <a:rPr lang="en-US" sz="2200"/>
              <a:t> from boundary layer O</a:t>
            </a:r>
            <a:r>
              <a:rPr lang="en-US" sz="2200" baseline="-25000"/>
              <a:t>3</a:t>
            </a:r>
          </a:p>
          <a:p>
            <a:pPr marL="227013" indent="-227013"/>
            <a:r>
              <a:rPr lang="en-US" sz="2200"/>
              <a:t>Under ideal conditions: 3-5 total Degree of Freedom for Signal (DFS) with up to ~1.5 in the troposphere, and up to ~0.5 DFS in 0-2 km</a:t>
            </a:r>
          </a:p>
        </p:txBody>
      </p:sp>
      <p:sp>
        <p:nvSpPr>
          <p:cNvPr id="4" name="Title 3"/>
          <p:cNvSpPr>
            <a:spLocks noGrp="1"/>
          </p:cNvSpPr>
          <p:nvPr>
            <p:ph type="title"/>
          </p:nvPr>
        </p:nvSpPr>
        <p:spPr>
          <a:xfrm>
            <a:off x="0" y="0"/>
            <a:ext cx="12192000" cy="975701"/>
          </a:xfrm>
        </p:spPr>
        <p:txBody>
          <a:bodyPr/>
          <a:lstStyle/>
          <a:p>
            <a:r>
              <a:rPr lang="en-US" dirty="0"/>
              <a:t>Including Visible to Improve </a:t>
            </a:r>
            <a:br>
              <a:rPr lang="en-US" dirty="0"/>
            </a:br>
            <a:r>
              <a:rPr lang="en-US" dirty="0"/>
              <a:t>Tropospheric Ozone Retrieval Sensitivity</a:t>
            </a:r>
          </a:p>
        </p:txBody>
      </p:sp>
      <p:sp>
        <p:nvSpPr>
          <p:cNvPr id="2" name="Rectangle 1"/>
          <p:cNvSpPr/>
          <p:nvPr/>
        </p:nvSpPr>
        <p:spPr>
          <a:xfrm>
            <a:off x="0" y="4752601"/>
            <a:ext cx="12192000" cy="1744037"/>
          </a:xfrm>
          <a:prstGeom prst="rect">
            <a:avLst/>
          </a:prstGeom>
        </p:spPr>
        <p:txBody>
          <a:bodyPr/>
          <a:lstStyle/>
          <a:p>
            <a:pPr marL="227013" marR="0" lvl="0" indent="-227013" algn="l" defTabSz="609585" rtl="0" eaLnBrk="1" fontAlgn="auto" latinLnBrk="0" hangingPunct="1">
              <a:lnSpc>
                <a:spcPct val="100000"/>
              </a:lnSpc>
              <a:spcBef>
                <a:spcPts val="0"/>
              </a:spcBef>
              <a:spcAft>
                <a:spcPts val="0"/>
              </a:spcAft>
              <a:buClrTx/>
              <a:buSzTx/>
              <a:buFont typeface="Wingdings" charset="2"/>
              <a:buChar char="Ø"/>
              <a:tabLst/>
              <a:defRPr/>
            </a:pPr>
            <a:r>
              <a:rPr kumimoji="0" lang="en-US" sz="2000" b="0" i="0" u="none" strike="noStrike" kern="1200" cap="none" spc="0" normalizeH="0" baseline="0" noProof="0">
                <a:ln>
                  <a:noFill/>
                </a:ln>
                <a:solidFill>
                  <a:prstClr val="black"/>
                </a:solidFill>
                <a:effectLst/>
                <a:uLnTx/>
                <a:uFillTx/>
                <a:latin typeface="Calibri"/>
                <a:ea typeface="+mn-ea"/>
                <a:cs typeface="Arial"/>
                <a:sym typeface="Arial"/>
              </a:rPr>
              <a:t>Adapted from OMI (Liu et al., 2010): </a:t>
            </a:r>
            <a:r>
              <a:rPr kumimoji="0" lang="en-US" sz="2000" b="0" i="0" u="none" strike="noStrike" kern="1200" cap="none" spc="0" normalizeH="0" baseline="0" noProof="0">
                <a:ln>
                  <a:noFill/>
                </a:ln>
                <a:solidFill>
                  <a:srgbClr val="013589"/>
                </a:solidFill>
                <a:effectLst/>
                <a:uLnTx/>
                <a:uFillTx/>
                <a:latin typeface="Calibri"/>
                <a:ea typeface="+mn-ea"/>
                <a:cs typeface="Arial"/>
                <a:sym typeface="Arial"/>
              </a:rPr>
              <a:t>Spectral fitting + VLIDORT + Optimal Estimation (OE) from Fitting windows: 293-345 nm, 540-650 nm</a:t>
            </a:r>
          </a:p>
          <a:p>
            <a:pPr marL="227013" marR="0" lvl="0" indent="-227013" algn="l" defTabSz="609585" rtl="0" eaLnBrk="1" fontAlgn="auto" latinLnBrk="0" hangingPunct="1">
              <a:lnSpc>
                <a:spcPct val="100000"/>
              </a:lnSpc>
              <a:spcBef>
                <a:spcPts val="0"/>
              </a:spcBef>
              <a:spcAft>
                <a:spcPts val="0"/>
              </a:spcAft>
              <a:buClrTx/>
              <a:buSzTx/>
              <a:buFont typeface="Wingdings" charset="2"/>
              <a:buChar char="Ø"/>
              <a:tabLst/>
              <a:defRPr/>
            </a:pPr>
            <a:r>
              <a:rPr kumimoji="0" lang="en-US" sz="2000" b="0" i="0" u="none" strike="noStrike" kern="1200" cap="none" spc="0" normalizeH="0" baseline="0" noProof="0">
                <a:ln>
                  <a:noFill/>
                </a:ln>
                <a:solidFill>
                  <a:prstClr val="black"/>
                </a:solidFill>
                <a:effectLst/>
                <a:uLnTx/>
                <a:uFillTx/>
                <a:latin typeface="Calibri"/>
                <a:ea typeface="+mn-ea"/>
                <a:cs typeface="Arial"/>
                <a:sym typeface="Arial"/>
              </a:rPr>
              <a:t>Retrieve partial O</a:t>
            </a:r>
            <a:r>
              <a:rPr kumimoji="0" lang="en-US" sz="2000" b="0" i="0" u="none" strike="noStrike" kern="1200" cap="none" spc="0" normalizeH="0" baseline="-25000" noProof="0">
                <a:ln>
                  <a:noFill/>
                </a:ln>
                <a:solidFill>
                  <a:prstClr val="black"/>
                </a:solidFill>
                <a:effectLst/>
                <a:uLnTx/>
                <a:uFillTx/>
                <a:latin typeface="Calibri"/>
                <a:ea typeface="+mn-ea"/>
                <a:cs typeface="Arial"/>
                <a:sym typeface="Arial"/>
              </a:rPr>
              <a:t>3</a:t>
            </a:r>
            <a:r>
              <a:rPr kumimoji="0" lang="en-US" sz="2000" b="0" i="0" u="none" strike="noStrike" kern="1200" cap="none" spc="0" normalizeH="0" baseline="0" noProof="0">
                <a:ln>
                  <a:noFill/>
                </a:ln>
                <a:solidFill>
                  <a:prstClr val="black"/>
                </a:solidFill>
                <a:effectLst/>
                <a:uLnTx/>
                <a:uFillTx/>
                <a:latin typeface="Calibri"/>
                <a:ea typeface="+mn-ea"/>
                <a:cs typeface="Arial"/>
                <a:sym typeface="Arial"/>
              </a:rPr>
              <a:t> columns at ~24 layers (bottom layer is 0-2 km above the surface) as well as total, stratospheric, and tropospheric O</a:t>
            </a:r>
            <a:r>
              <a:rPr kumimoji="0" lang="en-US" sz="2000" b="0" i="0" u="none" strike="noStrike" kern="1200" cap="none" spc="0" normalizeH="0" baseline="-25000" noProof="0">
                <a:ln>
                  <a:noFill/>
                </a:ln>
                <a:solidFill>
                  <a:prstClr val="black"/>
                </a:solidFill>
                <a:effectLst/>
                <a:uLnTx/>
                <a:uFillTx/>
                <a:latin typeface="Calibri"/>
                <a:ea typeface="+mn-ea"/>
                <a:cs typeface="Arial"/>
                <a:sym typeface="Arial"/>
              </a:rPr>
              <a:t>3</a:t>
            </a:r>
            <a:r>
              <a:rPr kumimoji="0" lang="en-US" sz="2000" b="0" i="0" u="none" strike="noStrike" kern="1200" cap="none" spc="0" normalizeH="0" baseline="0" noProof="0">
                <a:ln>
                  <a:noFill/>
                </a:ln>
                <a:solidFill>
                  <a:prstClr val="black"/>
                </a:solidFill>
                <a:effectLst/>
                <a:uLnTx/>
                <a:uFillTx/>
                <a:latin typeface="Calibri"/>
                <a:ea typeface="+mn-ea"/>
                <a:cs typeface="Arial"/>
                <a:sym typeface="Arial"/>
              </a:rPr>
              <a:t> columns, other trace gases, and auxiliary parameters. </a:t>
            </a:r>
          </a:p>
          <a:p>
            <a:pPr marL="227013" marR="0" lvl="0" indent="-227013" algn="l" defTabSz="609585" rtl="0" eaLnBrk="1" fontAlgn="auto" latinLnBrk="0" hangingPunct="1">
              <a:lnSpc>
                <a:spcPct val="100000"/>
              </a:lnSpc>
              <a:spcBef>
                <a:spcPts val="0"/>
              </a:spcBef>
              <a:spcAft>
                <a:spcPts val="0"/>
              </a:spcAft>
              <a:buClrTx/>
              <a:buSzTx/>
              <a:buFont typeface="Wingdings" charset="2"/>
              <a:buChar char="Ø"/>
              <a:tabLst/>
              <a:defRPr/>
            </a:pPr>
            <a:r>
              <a:rPr kumimoji="0" lang="en-US" sz="2000" b="0" i="0" u="none" strike="noStrike" kern="1200" cap="none" spc="0" normalizeH="0" baseline="0" noProof="0">
                <a:ln>
                  <a:noFill/>
                </a:ln>
                <a:solidFill>
                  <a:prstClr val="black"/>
                </a:solidFill>
                <a:effectLst/>
                <a:uLnTx/>
                <a:uFillTx/>
                <a:latin typeface="Calibri"/>
                <a:ea typeface="+mn-ea"/>
                <a:cs typeface="Arial"/>
                <a:sym typeface="Arial"/>
              </a:rPr>
              <a:t>A priori: a combination of tropopause-based climatology (</a:t>
            </a:r>
            <a:r>
              <a:rPr kumimoji="0" lang="en-US" sz="2000" b="0" i="0" u="none" strike="noStrike" kern="1200" cap="none" spc="0" normalizeH="0" baseline="0" noProof="0" err="1">
                <a:ln>
                  <a:noFill/>
                </a:ln>
                <a:solidFill>
                  <a:prstClr val="black"/>
                </a:solidFill>
                <a:effectLst/>
                <a:uLnTx/>
                <a:uFillTx/>
                <a:latin typeface="Calibri"/>
                <a:ea typeface="+mn-ea"/>
                <a:cs typeface="Arial"/>
                <a:sym typeface="Arial"/>
              </a:rPr>
              <a:t>Bak</a:t>
            </a:r>
            <a:r>
              <a:rPr kumimoji="0" lang="en-US" sz="2000" b="0" i="0" u="none" strike="noStrike" kern="1200" cap="none" spc="0" normalizeH="0" baseline="0" noProof="0">
                <a:ln>
                  <a:noFill/>
                </a:ln>
                <a:solidFill>
                  <a:prstClr val="black"/>
                </a:solidFill>
                <a:effectLst/>
                <a:uLnTx/>
                <a:uFillTx/>
                <a:latin typeface="Calibri"/>
                <a:ea typeface="+mn-ea"/>
                <a:cs typeface="Arial"/>
                <a:sym typeface="Arial"/>
              </a:rPr>
              <a:t> et al., 2013) with diurnally-resolved GEOS-CF data</a:t>
            </a:r>
          </a:p>
        </p:txBody>
      </p:sp>
      <p:pic>
        <p:nvPicPr>
          <p:cNvPr id="8" name="Picture 7">
            <a:extLst>
              <a:ext uri="{FF2B5EF4-FFF2-40B4-BE49-F238E27FC236}">
                <a16:creationId xmlns:a16="http://schemas.microsoft.com/office/drawing/2014/main" id="{908494AD-B0DF-AC4C-B3E4-DAA94276FBA5}"/>
              </a:ext>
            </a:extLst>
          </p:cNvPr>
          <p:cNvPicPr>
            <a:picLocks noChangeAspect="1"/>
          </p:cNvPicPr>
          <p:nvPr/>
        </p:nvPicPr>
        <p:blipFill rotWithShape="1">
          <a:blip r:embed="rId3">
            <a:extLst>
              <a:ext uri="{28A0092B-C50C-407E-A947-70E740481C1C}">
                <a14:useLocalDpi xmlns:a14="http://schemas.microsoft.com/office/drawing/2010/main" val="0"/>
              </a:ext>
            </a:extLst>
          </a:blip>
          <a:srcRect l="8691" t="37404" r="17167" b="24503"/>
          <a:stretch/>
        </p:blipFill>
        <p:spPr bwMode="auto">
          <a:xfrm>
            <a:off x="431460" y="1068607"/>
            <a:ext cx="6101315" cy="3699584"/>
          </a:xfrm>
          <a:prstGeom prst="rect">
            <a:avLst/>
          </a:prstGeom>
          <a:ln>
            <a:noFill/>
          </a:ln>
          <a:extLst>
            <a:ext uri="{FAA26D3D-D897-4be2-8F04-BA451C77F1D7}">
              <ma14:placeholderFlag xmlns:ma14="http://schemas.microsoft.com/office/mac/drawingml/2011/main" xmlns=""/>
            </a:ext>
            <a:ext uri="{53640926-AAD7-44d8-BBD7-CCE9431645EC}">
              <a14:shadowObscured xmlns:a14="http://schemas.microsoft.com/office/drawing/2010/main" xmlns=""/>
            </a:ext>
          </a:extLst>
        </p:spPr>
      </p:pic>
      <p:sp>
        <p:nvSpPr>
          <p:cNvPr id="3" name="Slide Number Placeholder 2">
            <a:extLst>
              <a:ext uri="{FF2B5EF4-FFF2-40B4-BE49-F238E27FC236}">
                <a16:creationId xmlns:a16="http://schemas.microsoft.com/office/drawing/2014/main" id="{27EB93FC-3D49-4271-8A60-E1B64CFC5B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US" sz="16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1460966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EA5E20-66BE-35A9-0F5A-12BE18DC3B4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sp>
        <p:nvSpPr>
          <p:cNvPr id="3" name="Title 2">
            <a:extLst>
              <a:ext uri="{FF2B5EF4-FFF2-40B4-BE49-F238E27FC236}">
                <a16:creationId xmlns:a16="http://schemas.microsoft.com/office/drawing/2014/main" id="{9B88DCB1-2138-F041-1827-373E228F65A3}"/>
              </a:ext>
            </a:extLst>
          </p:cNvPr>
          <p:cNvSpPr>
            <a:spLocks noGrp="1"/>
          </p:cNvSpPr>
          <p:nvPr>
            <p:ph type="title"/>
          </p:nvPr>
        </p:nvSpPr>
        <p:spPr>
          <a:xfrm>
            <a:off x="0" y="0"/>
            <a:ext cx="12192000" cy="975701"/>
          </a:xfrm>
        </p:spPr>
        <p:txBody>
          <a:bodyPr/>
          <a:lstStyle/>
          <a:p>
            <a:r>
              <a:rPr lang="en-US" dirty="0"/>
              <a:t>TEMPO Timeline</a:t>
            </a:r>
          </a:p>
        </p:txBody>
      </p:sp>
      <p:sp>
        <p:nvSpPr>
          <p:cNvPr id="6" name="TextBox 5">
            <a:extLst>
              <a:ext uri="{FF2B5EF4-FFF2-40B4-BE49-F238E27FC236}">
                <a16:creationId xmlns:a16="http://schemas.microsoft.com/office/drawing/2014/main" id="{4CC60FDB-E3B7-BF08-2446-3F95F888C8BC}"/>
              </a:ext>
            </a:extLst>
          </p:cNvPr>
          <p:cNvSpPr txBox="1"/>
          <p:nvPr/>
        </p:nvSpPr>
        <p:spPr>
          <a:xfrm>
            <a:off x="3056021" y="3299679"/>
            <a:ext cx="6112042" cy="369332"/>
          </a:xfrm>
          <a:prstGeom prst="rect">
            <a:avLst/>
          </a:prstGeom>
          <a:noFill/>
        </p:spPr>
        <p:txBody>
          <a:bodyPr wrap="square">
            <a:spAutoFit/>
          </a:bodyPr>
          <a:lstStyle/>
          <a:p>
            <a:endParaRPr lang="en-US" dirty="0"/>
          </a:p>
        </p:txBody>
      </p:sp>
      <p:graphicFrame>
        <p:nvGraphicFramePr>
          <p:cNvPr id="4" name="Table 3">
            <a:extLst>
              <a:ext uri="{FF2B5EF4-FFF2-40B4-BE49-F238E27FC236}">
                <a16:creationId xmlns:a16="http://schemas.microsoft.com/office/drawing/2014/main" id="{486762EB-E3D0-8028-CE0A-5FD8F55B508B}"/>
              </a:ext>
            </a:extLst>
          </p:cNvPr>
          <p:cNvGraphicFramePr>
            <a:graphicFrameLocks noGrp="1"/>
          </p:cNvGraphicFramePr>
          <p:nvPr/>
        </p:nvGraphicFramePr>
        <p:xfrm>
          <a:off x="536734" y="1383011"/>
          <a:ext cx="11180344" cy="2286000"/>
        </p:xfrm>
        <a:graphic>
          <a:graphicData uri="http://schemas.openxmlformats.org/drawingml/2006/table">
            <a:tbl>
              <a:tblPr firstRow="1" bandRow="1">
                <a:tableStyleId>{5940675A-B579-460E-94D1-54222C63F5DA}</a:tableStyleId>
              </a:tblPr>
              <a:tblGrid>
                <a:gridCol w="3123300">
                  <a:extLst>
                    <a:ext uri="{9D8B030D-6E8A-4147-A177-3AD203B41FA5}">
                      <a16:colId xmlns:a16="http://schemas.microsoft.com/office/drawing/2014/main" val="3087290469"/>
                    </a:ext>
                  </a:extLst>
                </a:gridCol>
                <a:gridCol w="8057044">
                  <a:extLst>
                    <a:ext uri="{9D8B030D-6E8A-4147-A177-3AD203B41FA5}">
                      <a16:colId xmlns:a16="http://schemas.microsoft.com/office/drawing/2014/main" val="1565475734"/>
                    </a:ext>
                  </a:extLst>
                </a:gridCol>
              </a:tblGrid>
              <a:tr h="370840">
                <a:tc>
                  <a:txBody>
                    <a:bodyPr/>
                    <a:lstStyle/>
                    <a:p>
                      <a:r>
                        <a:rPr lang="en-US" b="1" dirty="0">
                          <a:solidFill>
                            <a:schemeClr val="bg1"/>
                          </a:solidFill>
                        </a:rPr>
                        <a:t>Date</a:t>
                      </a:r>
                    </a:p>
                  </a:txBody>
                  <a:tcPr>
                    <a:solidFill>
                      <a:schemeClr val="tx2"/>
                    </a:solidFill>
                  </a:tcPr>
                </a:tc>
                <a:tc>
                  <a:txBody>
                    <a:bodyPr/>
                    <a:lstStyle/>
                    <a:p>
                      <a:r>
                        <a:rPr lang="en-US" b="1" dirty="0">
                          <a:solidFill>
                            <a:schemeClr val="bg1"/>
                          </a:solidFill>
                        </a:rPr>
                        <a:t>Details</a:t>
                      </a:r>
                    </a:p>
                  </a:txBody>
                  <a:tcPr>
                    <a:solidFill>
                      <a:schemeClr val="tx2"/>
                    </a:solidFill>
                  </a:tcPr>
                </a:tc>
                <a:extLst>
                  <a:ext uri="{0D108BD9-81ED-4DB2-BD59-A6C34878D82A}">
                    <a16:rowId xmlns:a16="http://schemas.microsoft.com/office/drawing/2014/main" val="4060861373"/>
                  </a:ext>
                </a:extLst>
              </a:tr>
              <a:tr h="370840">
                <a:tc>
                  <a:txBody>
                    <a:bodyPr/>
                    <a:lstStyle/>
                    <a:p>
                      <a:r>
                        <a:rPr lang="en-US" dirty="0">
                          <a:solidFill>
                            <a:schemeClr val="tx1"/>
                          </a:solidFill>
                        </a:rPr>
                        <a:t>7 April 2023</a:t>
                      </a:r>
                    </a:p>
                  </a:txBody>
                  <a:tcPr/>
                </a:tc>
                <a:tc>
                  <a:txBody>
                    <a:bodyPr/>
                    <a:lstStyle/>
                    <a:p>
                      <a:r>
                        <a:rPr lang="en-US" baseline="0" dirty="0">
                          <a:solidFill>
                            <a:schemeClr val="tx1"/>
                          </a:solidFill>
                        </a:rPr>
                        <a:t>Launch</a:t>
                      </a:r>
                    </a:p>
                  </a:txBody>
                  <a:tcPr/>
                </a:tc>
                <a:extLst>
                  <a:ext uri="{0D108BD9-81ED-4DB2-BD59-A6C34878D82A}">
                    <a16:rowId xmlns:a16="http://schemas.microsoft.com/office/drawing/2014/main" val="955298805"/>
                  </a:ext>
                </a:extLst>
              </a:tr>
              <a:tr h="370840">
                <a:tc>
                  <a:txBody>
                    <a:bodyPr/>
                    <a:lstStyle/>
                    <a:p>
                      <a:r>
                        <a:rPr lang="en-US" dirty="0">
                          <a:solidFill>
                            <a:schemeClr val="tx1"/>
                          </a:solidFill>
                        </a:rPr>
                        <a:t>June-July 2023</a:t>
                      </a:r>
                    </a:p>
                  </a:txBody>
                  <a:tcPr/>
                </a:tc>
                <a:tc>
                  <a:txBody>
                    <a:bodyPr/>
                    <a:lstStyle/>
                    <a:p>
                      <a:r>
                        <a:rPr lang="en-US" dirty="0">
                          <a:solidFill>
                            <a:schemeClr val="tx1"/>
                          </a:solidFill>
                        </a:rPr>
                        <a:t>TEMPO power on + dry-out, cool down, etc.</a:t>
                      </a:r>
                    </a:p>
                  </a:txBody>
                  <a:tcPr/>
                </a:tc>
                <a:extLst>
                  <a:ext uri="{0D108BD9-81ED-4DB2-BD59-A6C34878D82A}">
                    <a16:rowId xmlns:a16="http://schemas.microsoft.com/office/drawing/2014/main" val="420817203"/>
                  </a:ext>
                </a:extLst>
              </a:tr>
              <a:tr h="370840">
                <a:tc>
                  <a:txBody>
                    <a:bodyPr/>
                    <a:lstStyle/>
                    <a:p>
                      <a:r>
                        <a:rPr lang="en-US" b="1" dirty="0">
                          <a:solidFill>
                            <a:schemeClr val="tx1"/>
                          </a:solidFill>
                        </a:rPr>
                        <a:t>2 August 2023</a:t>
                      </a:r>
                    </a:p>
                  </a:txBody>
                  <a:tcPr/>
                </a:tc>
                <a:tc>
                  <a:txBody>
                    <a:bodyPr/>
                    <a:lstStyle/>
                    <a:p>
                      <a:r>
                        <a:rPr lang="en-US" b="1" dirty="0">
                          <a:solidFill>
                            <a:schemeClr val="tx1"/>
                          </a:solidFill>
                        </a:rPr>
                        <a:t>First light</a:t>
                      </a:r>
                    </a:p>
                  </a:txBody>
                  <a:tcPr/>
                </a:tc>
                <a:extLst>
                  <a:ext uri="{0D108BD9-81ED-4DB2-BD59-A6C34878D82A}">
                    <a16:rowId xmlns:a16="http://schemas.microsoft.com/office/drawing/2014/main" val="2616522544"/>
                  </a:ext>
                </a:extLst>
              </a:tr>
              <a:tr h="370840">
                <a:tc>
                  <a:txBody>
                    <a:bodyPr/>
                    <a:lstStyle/>
                    <a:p>
                      <a:r>
                        <a:rPr lang="en-US" dirty="0">
                          <a:solidFill>
                            <a:schemeClr val="tx1"/>
                          </a:solidFill>
                        </a:rPr>
                        <a:t>19 October 2023</a:t>
                      </a:r>
                    </a:p>
                  </a:txBody>
                  <a:tcPr/>
                </a:tc>
                <a:tc>
                  <a:txBody>
                    <a:bodyPr/>
                    <a:lstStyle/>
                    <a:p>
                      <a:r>
                        <a:rPr lang="en-US" dirty="0">
                          <a:solidFill>
                            <a:schemeClr val="tx1"/>
                          </a:solidFill>
                        </a:rPr>
                        <a:t>Nominal Operations</a:t>
                      </a:r>
                    </a:p>
                  </a:txBody>
                  <a:tcPr/>
                </a:tc>
                <a:extLst>
                  <a:ext uri="{0D108BD9-81ED-4DB2-BD59-A6C34878D82A}">
                    <a16:rowId xmlns:a16="http://schemas.microsoft.com/office/drawing/2014/main" val="3127983339"/>
                  </a:ext>
                </a:extLst>
              </a:tr>
            </a:tbl>
          </a:graphicData>
        </a:graphic>
      </p:graphicFrame>
      <p:graphicFrame>
        <p:nvGraphicFramePr>
          <p:cNvPr id="5" name="Table 4">
            <a:extLst>
              <a:ext uri="{FF2B5EF4-FFF2-40B4-BE49-F238E27FC236}">
                <a16:creationId xmlns:a16="http://schemas.microsoft.com/office/drawing/2014/main" id="{1BD07796-EAF0-B86E-0F44-29CFCAD46085}"/>
              </a:ext>
            </a:extLst>
          </p:cNvPr>
          <p:cNvGraphicFramePr>
            <a:graphicFrameLocks noGrp="1"/>
          </p:cNvGraphicFramePr>
          <p:nvPr/>
        </p:nvGraphicFramePr>
        <p:xfrm>
          <a:off x="536734" y="4191054"/>
          <a:ext cx="11180345" cy="2194560"/>
        </p:xfrm>
        <a:graphic>
          <a:graphicData uri="http://schemas.openxmlformats.org/drawingml/2006/table">
            <a:tbl>
              <a:tblPr firstRow="1" bandRow="1">
                <a:tableStyleId>{5940675A-B579-460E-94D1-54222C63F5DA}</a:tableStyleId>
              </a:tblPr>
              <a:tblGrid>
                <a:gridCol w="2034176">
                  <a:extLst>
                    <a:ext uri="{9D8B030D-6E8A-4147-A177-3AD203B41FA5}">
                      <a16:colId xmlns:a16="http://schemas.microsoft.com/office/drawing/2014/main" val="3087290469"/>
                    </a:ext>
                  </a:extLst>
                </a:gridCol>
                <a:gridCol w="9146169">
                  <a:extLst>
                    <a:ext uri="{9D8B030D-6E8A-4147-A177-3AD203B41FA5}">
                      <a16:colId xmlns:a16="http://schemas.microsoft.com/office/drawing/2014/main" val="1565475734"/>
                    </a:ext>
                  </a:extLst>
                </a:gridCol>
              </a:tblGrid>
              <a:tr h="370840">
                <a:tc>
                  <a:txBody>
                    <a:bodyPr/>
                    <a:lstStyle/>
                    <a:p>
                      <a:r>
                        <a:rPr lang="en-US" b="1" dirty="0">
                          <a:solidFill>
                            <a:schemeClr val="bg1"/>
                          </a:solidFill>
                        </a:rPr>
                        <a:t>Public Release</a:t>
                      </a:r>
                    </a:p>
                  </a:txBody>
                  <a:tcPr>
                    <a:solidFill>
                      <a:schemeClr val="tx2"/>
                    </a:solidFill>
                  </a:tcPr>
                </a:tc>
                <a:tc>
                  <a:txBody>
                    <a:bodyPr/>
                    <a:lstStyle/>
                    <a:p>
                      <a:r>
                        <a:rPr lang="en-US" b="1" dirty="0">
                          <a:solidFill>
                            <a:schemeClr val="bg1"/>
                          </a:solidFill>
                        </a:rPr>
                        <a:t>Details</a:t>
                      </a:r>
                    </a:p>
                  </a:txBody>
                  <a:tcPr>
                    <a:solidFill>
                      <a:schemeClr val="tx2"/>
                    </a:solidFill>
                  </a:tcPr>
                </a:tc>
                <a:extLst>
                  <a:ext uri="{0D108BD9-81ED-4DB2-BD59-A6C34878D82A}">
                    <a16:rowId xmlns:a16="http://schemas.microsoft.com/office/drawing/2014/main" val="4060861373"/>
                  </a:ext>
                </a:extLst>
              </a:tr>
              <a:tr h="370840">
                <a:tc>
                  <a:txBody>
                    <a:bodyPr/>
                    <a:lstStyle/>
                    <a:p>
                      <a:r>
                        <a:rPr lang="en-US" dirty="0">
                          <a:solidFill>
                            <a:schemeClr val="tx1"/>
                          </a:solidFill>
                        </a:rPr>
                        <a:t>V01</a:t>
                      </a:r>
                    </a:p>
                  </a:txBody>
                  <a:tcPr/>
                </a:tc>
                <a:tc>
                  <a:txBody>
                    <a:bodyPr/>
                    <a:lstStyle/>
                    <a:p>
                      <a:r>
                        <a:rPr lang="en-US" baseline="0" dirty="0">
                          <a:solidFill>
                            <a:schemeClr val="tx1"/>
                          </a:solidFill>
                        </a:rPr>
                        <a:t>Limited 3 weeks released in February 2024</a:t>
                      </a:r>
                    </a:p>
                  </a:txBody>
                  <a:tcPr/>
                </a:tc>
                <a:extLst>
                  <a:ext uri="{0D108BD9-81ED-4DB2-BD59-A6C34878D82A}">
                    <a16:rowId xmlns:a16="http://schemas.microsoft.com/office/drawing/2014/main" val="955298805"/>
                  </a:ext>
                </a:extLst>
              </a:tr>
              <a:tr h="370840">
                <a:tc>
                  <a:txBody>
                    <a:bodyPr/>
                    <a:lstStyle/>
                    <a:p>
                      <a:r>
                        <a:rPr lang="en-US" dirty="0">
                          <a:solidFill>
                            <a:schemeClr val="tx1"/>
                          </a:solidFill>
                        </a:rPr>
                        <a:t>V02</a:t>
                      </a:r>
                    </a:p>
                  </a:txBody>
                  <a:tcPr/>
                </a:tc>
                <a:tc>
                  <a:txBody>
                    <a:bodyPr/>
                    <a:lstStyle/>
                    <a:p>
                      <a:r>
                        <a:rPr lang="en-US" dirty="0">
                          <a:solidFill>
                            <a:schemeClr val="tx1"/>
                          </a:solidFill>
                        </a:rPr>
                        <a:t>L1 (radiances) released in February 2024</a:t>
                      </a:r>
                    </a:p>
                  </a:txBody>
                  <a:tcPr/>
                </a:tc>
                <a:extLst>
                  <a:ext uri="{0D108BD9-81ED-4DB2-BD59-A6C34878D82A}">
                    <a16:rowId xmlns:a16="http://schemas.microsoft.com/office/drawing/2014/main" val="420817203"/>
                  </a:ext>
                </a:extLst>
              </a:tr>
              <a:tr h="370840">
                <a:tc>
                  <a:txBody>
                    <a:bodyPr/>
                    <a:lstStyle/>
                    <a:p>
                      <a:r>
                        <a:rPr lang="en-US" b="0" dirty="0">
                          <a:solidFill>
                            <a:schemeClr val="tx1"/>
                          </a:solidFill>
                        </a:rPr>
                        <a:t>V03</a:t>
                      </a:r>
                    </a:p>
                  </a:txBody>
                  <a:tcPr/>
                </a:tc>
                <a:tc>
                  <a:txBody>
                    <a:bodyPr/>
                    <a:lstStyle/>
                    <a:p>
                      <a:r>
                        <a:rPr lang="en-US" b="0" dirty="0">
                          <a:solidFill>
                            <a:schemeClr val="tx1"/>
                          </a:solidFill>
                        </a:rPr>
                        <a:t>L1 updated, L2 and L3 product released May 2024 (except for O</a:t>
                      </a:r>
                      <a:r>
                        <a:rPr lang="en-US" b="0" baseline="-25000" dirty="0">
                          <a:solidFill>
                            <a:schemeClr val="tx1"/>
                          </a:solidFill>
                        </a:rPr>
                        <a:t>3</a:t>
                      </a:r>
                      <a:r>
                        <a:rPr lang="en-US" b="0" dirty="0">
                          <a:solidFill>
                            <a:schemeClr val="tx1"/>
                          </a:solidFill>
                        </a:rPr>
                        <a:t> profile)</a:t>
                      </a:r>
                    </a:p>
                    <a:p>
                      <a:r>
                        <a:rPr lang="en-US" b="0" dirty="0">
                          <a:solidFill>
                            <a:schemeClr val="tx1"/>
                          </a:solidFill>
                        </a:rPr>
                        <a:t>Currently 13 May 2024 onwards; reprocessing has on-going</a:t>
                      </a:r>
                    </a:p>
                  </a:txBody>
                  <a:tcPr/>
                </a:tc>
                <a:extLst>
                  <a:ext uri="{0D108BD9-81ED-4DB2-BD59-A6C34878D82A}">
                    <a16:rowId xmlns:a16="http://schemas.microsoft.com/office/drawing/2014/main" val="2616522544"/>
                  </a:ext>
                </a:extLst>
              </a:tr>
            </a:tbl>
          </a:graphicData>
        </a:graphic>
      </p:graphicFrame>
    </p:spTree>
    <p:extLst>
      <p:ext uri="{BB962C8B-B14F-4D97-AF65-F5344CB8AC3E}">
        <p14:creationId xmlns:p14="http://schemas.microsoft.com/office/powerpoint/2010/main" val="9062932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EA5E20-66BE-35A9-0F5A-12BE18DC3B4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sp>
        <p:nvSpPr>
          <p:cNvPr id="3" name="Title 2">
            <a:extLst>
              <a:ext uri="{FF2B5EF4-FFF2-40B4-BE49-F238E27FC236}">
                <a16:creationId xmlns:a16="http://schemas.microsoft.com/office/drawing/2014/main" id="{9B88DCB1-2138-F041-1827-373E228F65A3}"/>
              </a:ext>
            </a:extLst>
          </p:cNvPr>
          <p:cNvSpPr>
            <a:spLocks noGrp="1"/>
          </p:cNvSpPr>
          <p:nvPr>
            <p:ph type="title"/>
          </p:nvPr>
        </p:nvSpPr>
        <p:spPr>
          <a:xfrm>
            <a:off x="0" y="0"/>
            <a:ext cx="12192000" cy="975701"/>
          </a:xfrm>
        </p:spPr>
        <p:txBody>
          <a:bodyPr/>
          <a:lstStyle/>
          <a:p>
            <a:r>
              <a:rPr lang="en-US" dirty="0"/>
              <a:t>TEMPO Timeline</a:t>
            </a:r>
          </a:p>
        </p:txBody>
      </p:sp>
      <p:sp>
        <p:nvSpPr>
          <p:cNvPr id="6" name="TextBox 5">
            <a:extLst>
              <a:ext uri="{FF2B5EF4-FFF2-40B4-BE49-F238E27FC236}">
                <a16:creationId xmlns:a16="http://schemas.microsoft.com/office/drawing/2014/main" id="{4CC60FDB-E3B7-BF08-2446-3F95F888C8BC}"/>
              </a:ext>
            </a:extLst>
          </p:cNvPr>
          <p:cNvSpPr txBox="1"/>
          <p:nvPr/>
        </p:nvSpPr>
        <p:spPr>
          <a:xfrm>
            <a:off x="3056021" y="3299679"/>
            <a:ext cx="6112042" cy="369332"/>
          </a:xfrm>
          <a:prstGeom prst="rect">
            <a:avLst/>
          </a:prstGeom>
          <a:noFill/>
        </p:spPr>
        <p:txBody>
          <a:bodyPr wrap="square">
            <a:spAutoFit/>
          </a:bodyPr>
          <a:lstStyle/>
          <a:p>
            <a:endParaRPr lang="en-US" dirty="0"/>
          </a:p>
        </p:txBody>
      </p:sp>
      <p:pic>
        <p:nvPicPr>
          <p:cNvPr id="7" name="Picture 6" descr="Diagram, map&#10;&#10;Description automatically generated">
            <a:extLst>
              <a:ext uri="{FF2B5EF4-FFF2-40B4-BE49-F238E27FC236}">
                <a16:creationId xmlns:a16="http://schemas.microsoft.com/office/drawing/2014/main" id="{3D32DB71-5409-C529-2E09-9B287391A9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3243" y="1379692"/>
            <a:ext cx="7325513" cy="5040986"/>
          </a:xfrm>
          <a:prstGeom prst="rect">
            <a:avLst/>
          </a:prstGeom>
        </p:spPr>
      </p:pic>
    </p:spTree>
    <p:extLst>
      <p:ext uri="{BB962C8B-B14F-4D97-AF65-F5344CB8AC3E}">
        <p14:creationId xmlns:p14="http://schemas.microsoft.com/office/powerpoint/2010/main" val="23315191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EA5E20-66BE-35A9-0F5A-12BE18DC3B4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17</a:t>
            </a:fld>
            <a:endParaRPr lang="en-US"/>
          </a:p>
        </p:txBody>
      </p:sp>
      <p:sp>
        <p:nvSpPr>
          <p:cNvPr id="3" name="Title 2">
            <a:extLst>
              <a:ext uri="{FF2B5EF4-FFF2-40B4-BE49-F238E27FC236}">
                <a16:creationId xmlns:a16="http://schemas.microsoft.com/office/drawing/2014/main" id="{9B88DCB1-2138-F041-1827-373E228F65A3}"/>
              </a:ext>
            </a:extLst>
          </p:cNvPr>
          <p:cNvSpPr>
            <a:spLocks noGrp="1"/>
          </p:cNvSpPr>
          <p:nvPr>
            <p:ph type="title"/>
          </p:nvPr>
        </p:nvSpPr>
        <p:spPr>
          <a:xfrm>
            <a:off x="0" y="0"/>
            <a:ext cx="12192000" cy="975701"/>
          </a:xfrm>
        </p:spPr>
        <p:txBody>
          <a:bodyPr/>
          <a:lstStyle/>
          <a:p>
            <a:r>
              <a:rPr lang="en-US" dirty="0"/>
              <a:t>TEMPO Timeline</a:t>
            </a:r>
          </a:p>
        </p:txBody>
      </p:sp>
      <p:sp>
        <p:nvSpPr>
          <p:cNvPr id="6" name="TextBox 5">
            <a:extLst>
              <a:ext uri="{FF2B5EF4-FFF2-40B4-BE49-F238E27FC236}">
                <a16:creationId xmlns:a16="http://schemas.microsoft.com/office/drawing/2014/main" id="{4CC60FDB-E3B7-BF08-2446-3F95F888C8BC}"/>
              </a:ext>
            </a:extLst>
          </p:cNvPr>
          <p:cNvSpPr txBox="1"/>
          <p:nvPr/>
        </p:nvSpPr>
        <p:spPr>
          <a:xfrm>
            <a:off x="3056021" y="3299679"/>
            <a:ext cx="6112042" cy="369332"/>
          </a:xfrm>
          <a:prstGeom prst="rect">
            <a:avLst/>
          </a:prstGeom>
          <a:noFill/>
        </p:spPr>
        <p:txBody>
          <a:bodyPr wrap="square">
            <a:spAutoFit/>
          </a:bodyPr>
          <a:lstStyle/>
          <a:p>
            <a:endParaRPr lang="en-US" dirty="0"/>
          </a:p>
        </p:txBody>
      </p:sp>
      <p:pic>
        <p:nvPicPr>
          <p:cNvPr id="16" name="Content Placeholder 4" descr="A graph of a bar graph&#10;&#10;Description automatically generated with medium confidence">
            <a:extLst>
              <a:ext uri="{FF2B5EF4-FFF2-40B4-BE49-F238E27FC236}">
                <a16:creationId xmlns:a16="http://schemas.microsoft.com/office/drawing/2014/main" id="{3B1303D8-C5DA-9760-318A-727F41884F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0038" y="3800415"/>
            <a:ext cx="9499367" cy="2743200"/>
          </a:xfrm>
          <a:prstGeom prst="rect">
            <a:avLst/>
          </a:prstGeom>
        </p:spPr>
      </p:pic>
      <p:pic>
        <p:nvPicPr>
          <p:cNvPr id="17" name="Picture 16" descr="A graph of a graph&#10;&#10;Description automatically generated with medium confidence">
            <a:extLst>
              <a:ext uri="{FF2B5EF4-FFF2-40B4-BE49-F238E27FC236}">
                <a16:creationId xmlns:a16="http://schemas.microsoft.com/office/drawing/2014/main" id="{B3529BB9-1386-F1EF-1296-BBF9265D09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0038" y="685800"/>
            <a:ext cx="9499364" cy="2743200"/>
          </a:xfrm>
          <a:prstGeom prst="rect">
            <a:avLst/>
          </a:prstGeom>
        </p:spPr>
      </p:pic>
      <p:sp>
        <p:nvSpPr>
          <p:cNvPr id="18" name="TextBox 17">
            <a:extLst>
              <a:ext uri="{FF2B5EF4-FFF2-40B4-BE49-F238E27FC236}">
                <a16:creationId xmlns:a16="http://schemas.microsoft.com/office/drawing/2014/main" id="{806E476A-0239-DF74-E590-1750C5D6C641}"/>
              </a:ext>
            </a:extLst>
          </p:cNvPr>
          <p:cNvSpPr txBox="1"/>
          <p:nvPr/>
        </p:nvSpPr>
        <p:spPr>
          <a:xfrm>
            <a:off x="3056021" y="6577882"/>
            <a:ext cx="4746347" cy="261610"/>
          </a:xfrm>
          <a:prstGeom prst="rect">
            <a:avLst/>
          </a:prstGeom>
          <a:solidFill>
            <a:srgbClr val="FFFF00">
              <a:alpha val="20000"/>
            </a:srgbClr>
          </a:solidFill>
        </p:spPr>
        <p:txBody>
          <a:bodyPr wrap="square" rtlCol="0">
            <a:spAutoFit/>
          </a:bodyPr>
          <a:lstStyle/>
          <a:p>
            <a:pPr marL="285750" indent="-285750">
              <a:buFont typeface="Wingdings" panose="05000000000000000000" pitchFamily="2" charset="2"/>
              <a:buChar char="q"/>
            </a:pPr>
            <a:r>
              <a:rPr lang="en-US" sz="1100" i="1" dirty="0"/>
              <a:t>Histogram of Delta Ozone and its sigma values for TROPOMI</a:t>
            </a:r>
          </a:p>
        </p:txBody>
      </p:sp>
      <p:sp>
        <p:nvSpPr>
          <p:cNvPr id="19" name="TextBox 18">
            <a:extLst>
              <a:ext uri="{FF2B5EF4-FFF2-40B4-BE49-F238E27FC236}">
                <a16:creationId xmlns:a16="http://schemas.microsoft.com/office/drawing/2014/main" id="{932D7AF9-E1F5-B545-CF83-16D1D1A38063}"/>
              </a:ext>
            </a:extLst>
          </p:cNvPr>
          <p:cNvSpPr txBox="1"/>
          <p:nvPr/>
        </p:nvSpPr>
        <p:spPr>
          <a:xfrm>
            <a:off x="2976127" y="3407401"/>
            <a:ext cx="6239745" cy="261610"/>
          </a:xfrm>
          <a:prstGeom prst="rect">
            <a:avLst/>
          </a:prstGeom>
          <a:solidFill>
            <a:srgbClr val="FFFF00">
              <a:alpha val="20000"/>
            </a:srgbClr>
          </a:solidFill>
        </p:spPr>
        <p:txBody>
          <a:bodyPr wrap="square" rtlCol="0">
            <a:spAutoFit/>
          </a:bodyPr>
          <a:lstStyle/>
          <a:p>
            <a:pPr marL="285750" indent="-285750">
              <a:buFont typeface="Wingdings" panose="05000000000000000000" pitchFamily="2" charset="2"/>
              <a:buChar char="q"/>
            </a:pPr>
            <a:r>
              <a:rPr lang="en-US" sz="1100" i="1" dirty="0"/>
              <a:t>Histogram of Delta Ozone and its sigma values for TEMPO (with SZA correction)</a:t>
            </a:r>
          </a:p>
        </p:txBody>
      </p:sp>
      <p:sp>
        <p:nvSpPr>
          <p:cNvPr id="20" name="TextBox 19">
            <a:extLst>
              <a:ext uri="{FF2B5EF4-FFF2-40B4-BE49-F238E27FC236}">
                <a16:creationId xmlns:a16="http://schemas.microsoft.com/office/drawing/2014/main" id="{CDA14782-E2F2-7360-686C-54549AFE264F}"/>
              </a:ext>
            </a:extLst>
          </p:cNvPr>
          <p:cNvSpPr txBox="1"/>
          <p:nvPr/>
        </p:nvSpPr>
        <p:spPr>
          <a:xfrm>
            <a:off x="0" y="4327189"/>
            <a:ext cx="1143646" cy="369332"/>
          </a:xfrm>
          <a:prstGeom prst="rect">
            <a:avLst/>
          </a:prstGeom>
          <a:noFill/>
        </p:spPr>
        <p:txBody>
          <a:bodyPr wrap="none" rtlCol="0">
            <a:spAutoFit/>
          </a:bodyPr>
          <a:lstStyle/>
          <a:p>
            <a:r>
              <a:rPr lang="en-US" dirty="0">
                <a:solidFill>
                  <a:srgbClr val="0070C0"/>
                </a:solidFill>
              </a:rPr>
              <a:t>TROPOMI</a:t>
            </a:r>
          </a:p>
        </p:txBody>
      </p:sp>
      <p:sp>
        <p:nvSpPr>
          <p:cNvPr id="21" name="TextBox 20">
            <a:extLst>
              <a:ext uri="{FF2B5EF4-FFF2-40B4-BE49-F238E27FC236}">
                <a16:creationId xmlns:a16="http://schemas.microsoft.com/office/drawing/2014/main" id="{30985F8A-6A82-F3AB-BA6D-16312036DECA}"/>
              </a:ext>
            </a:extLst>
          </p:cNvPr>
          <p:cNvSpPr txBox="1"/>
          <p:nvPr/>
        </p:nvSpPr>
        <p:spPr>
          <a:xfrm>
            <a:off x="0" y="1222054"/>
            <a:ext cx="1544269" cy="646331"/>
          </a:xfrm>
          <a:prstGeom prst="rect">
            <a:avLst/>
          </a:prstGeom>
          <a:noFill/>
        </p:spPr>
        <p:txBody>
          <a:bodyPr wrap="none" rtlCol="0">
            <a:spAutoFit/>
          </a:bodyPr>
          <a:lstStyle/>
          <a:p>
            <a:r>
              <a:rPr lang="en-US" dirty="0">
                <a:solidFill>
                  <a:schemeClr val="accent6"/>
                </a:solidFill>
              </a:rPr>
              <a:t>TEMPO +</a:t>
            </a:r>
          </a:p>
          <a:p>
            <a:r>
              <a:rPr lang="en-US" dirty="0">
                <a:solidFill>
                  <a:schemeClr val="accent6"/>
                </a:solidFill>
              </a:rPr>
              <a:t>SZA correction</a:t>
            </a:r>
          </a:p>
        </p:txBody>
      </p:sp>
      <p:cxnSp>
        <p:nvCxnSpPr>
          <p:cNvPr id="22" name="Straight Arrow Connector 21">
            <a:extLst>
              <a:ext uri="{FF2B5EF4-FFF2-40B4-BE49-F238E27FC236}">
                <a16:creationId xmlns:a16="http://schemas.microsoft.com/office/drawing/2014/main" id="{259B3445-0D0B-5008-A954-8B0D9E031F09}"/>
              </a:ext>
            </a:extLst>
          </p:cNvPr>
          <p:cNvCxnSpPr>
            <a:cxnSpLocks/>
            <a:stCxn id="23" idx="1"/>
          </p:cNvCxnSpPr>
          <p:nvPr/>
        </p:nvCxnSpPr>
        <p:spPr>
          <a:xfrm flipH="1">
            <a:off x="10418317" y="2757503"/>
            <a:ext cx="31108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FBE7508A-9C5E-5B1D-6F25-DE6F008EA54A}"/>
              </a:ext>
            </a:extLst>
          </p:cNvPr>
          <p:cNvSpPr txBox="1"/>
          <p:nvPr/>
        </p:nvSpPr>
        <p:spPr>
          <a:xfrm>
            <a:off x="10729403" y="2457421"/>
            <a:ext cx="1366520" cy="600164"/>
          </a:xfrm>
          <a:prstGeom prst="rect">
            <a:avLst/>
          </a:prstGeom>
          <a:noFill/>
        </p:spPr>
        <p:txBody>
          <a:bodyPr wrap="square" rtlCol="0">
            <a:spAutoFit/>
          </a:bodyPr>
          <a:lstStyle/>
          <a:p>
            <a:r>
              <a:rPr lang="en-US" sz="1100" dirty="0"/>
              <a:t>TROPOMI shows better precision than TEMPO </a:t>
            </a:r>
          </a:p>
        </p:txBody>
      </p:sp>
      <p:cxnSp>
        <p:nvCxnSpPr>
          <p:cNvPr id="24" name="Straight Arrow Connector 23">
            <a:extLst>
              <a:ext uri="{FF2B5EF4-FFF2-40B4-BE49-F238E27FC236}">
                <a16:creationId xmlns:a16="http://schemas.microsoft.com/office/drawing/2014/main" id="{11421BD7-5682-0BDE-DC5F-72846C627669}"/>
              </a:ext>
            </a:extLst>
          </p:cNvPr>
          <p:cNvCxnSpPr>
            <a:cxnSpLocks/>
            <a:stCxn id="23" idx="1"/>
          </p:cNvCxnSpPr>
          <p:nvPr/>
        </p:nvCxnSpPr>
        <p:spPr>
          <a:xfrm flipH="1">
            <a:off x="10295769" y="2757503"/>
            <a:ext cx="433634" cy="29124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8247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75701"/>
          </a:xfrm>
        </p:spPr>
        <p:txBody>
          <a:bodyPr/>
          <a:lstStyle/>
          <a:p>
            <a:r>
              <a:rPr lang="en-US" dirty="0"/>
              <a:t>TEMPO UV/VIS jointed O3PROF algorithm  </a:t>
            </a:r>
          </a:p>
        </p:txBody>
      </p:sp>
      <p:sp>
        <p:nvSpPr>
          <p:cNvPr id="3" name="Slide Number Placeholder 2">
            <a:extLst>
              <a:ext uri="{FF2B5EF4-FFF2-40B4-BE49-F238E27FC236}">
                <a16:creationId xmlns:a16="http://schemas.microsoft.com/office/drawing/2014/main" id="{27EB93FC-3D49-4271-8A60-E1B64CFC5B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6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7" name="Content Placeholder 4">
            <a:extLst>
              <a:ext uri="{FF2B5EF4-FFF2-40B4-BE49-F238E27FC236}">
                <a16:creationId xmlns:a16="http://schemas.microsoft.com/office/drawing/2014/main" id="{D314E94D-0BE6-BDCA-1DFF-7B478BD0BAE0}"/>
              </a:ext>
            </a:extLst>
          </p:cNvPr>
          <p:cNvSpPr>
            <a:spLocks noGrp="1"/>
          </p:cNvSpPr>
          <p:nvPr>
            <p:ph idx="1"/>
          </p:nvPr>
        </p:nvSpPr>
        <p:spPr>
          <a:xfrm>
            <a:off x="0" y="1041149"/>
            <a:ext cx="12192000" cy="5816851"/>
          </a:xfrm>
        </p:spPr>
        <p:txBody>
          <a:bodyPr/>
          <a:lstStyle/>
          <a:p>
            <a:pPr>
              <a:spcBef>
                <a:spcPts val="1200"/>
              </a:spcBef>
            </a:pPr>
            <a:r>
              <a:rPr lang="en-US" altLang="ko-KR" sz="2400" b="1" dirty="0">
                <a:solidFill>
                  <a:srgbClr val="002060"/>
                </a:solidFill>
              </a:rPr>
              <a:t>UV &amp; VIS, @0.6 nm, 0.2nm/pixel </a:t>
            </a:r>
            <a:r>
              <a:rPr lang="en-US" sz="2400" b="1" dirty="0">
                <a:solidFill>
                  <a:srgbClr val="002060"/>
                </a:solidFill>
              </a:rPr>
              <a:t>Optimal estimation approach based</a:t>
            </a:r>
          </a:p>
          <a:p>
            <a:pPr>
              <a:spcBef>
                <a:spcPts val="1200"/>
              </a:spcBef>
            </a:pPr>
            <a:endParaRPr lang="en-US" sz="2400" b="1" dirty="0">
              <a:solidFill>
                <a:srgbClr val="002060"/>
              </a:solidFill>
            </a:endParaRPr>
          </a:p>
          <a:p>
            <a:pPr>
              <a:spcBef>
                <a:spcPts val="1200"/>
              </a:spcBef>
            </a:pPr>
            <a:endParaRPr lang="en-US" sz="2400" b="1" dirty="0">
              <a:solidFill>
                <a:srgbClr val="002060"/>
              </a:solidFill>
            </a:endParaRPr>
          </a:p>
          <a:p>
            <a:pPr>
              <a:spcBef>
                <a:spcPts val="1200"/>
              </a:spcBef>
            </a:pPr>
            <a:endParaRPr lang="en-US" sz="2400" b="1" dirty="0">
              <a:solidFill>
                <a:srgbClr val="002060"/>
              </a:solidFill>
            </a:endParaRPr>
          </a:p>
          <a:p>
            <a:pPr>
              <a:spcBef>
                <a:spcPts val="1200"/>
              </a:spcBef>
            </a:pPr>
            <a:endParaRPr lang="en-US" sz="2400" b="1" dirty="0">
              <a:solidFill>
                <a:srgbClr val="002060"/>
              </a:solidFill>
            </a:endParaRPr>
          </a:p>
          <a:p>
            <a:pPr marL="0" indent="0">
              <a:spcAft>
                <a:spcPts val="600"/>
              </a:spcAft>
              <a:buNone/>
            </a:pPr>
            <a:r>
              <a:rPr lang="en-US" altLang="ko-KR" sz="2200" b="1" i="1" dirty="0">
                <a:solidFill>
                  <a:srgbClr val="002060"/>
                </a:solidFill>
              </a:rPr>
              <a:t> </a:t>
            </a:r>
          </a:p>
          <a:p>
            <a:pPr>
              <a:spcAft>
                <a:spcPts val="600"/>
              </a:spcAft>
              <a:buFont typeface="Wingdings" pitchFamily="2" charset="2"/>
              <a:buChar char="v"/>
            </a:pPr>
            <a:endParaRPr lang="en-US" altLang="ko-KR" sz="2000" b="1" i="1" dirty="0">
              <a:solidFill>
                <a:srgbClr val="002060"/>
              </a:solidFill>
            </a:endParaRPr>
          </a:p>
          <a:p>
            <a:pPr>
              <a:spcAft>
                <a:spcPts val="600"/>
              </a:spcAft>
              <a:buFont typeface="Wingdings" pitchFamily="2" charset="2"/>
              <a:buChar char="v"/>
            </a:pPr>
            <a:r>
              <a:rPr lang="en-US" altLang="ko-KR" sz="2000" b="1" i="1" dirty="0">
                <a:solidFill>
                  <a:srgbClr val="002060"/>
                </a:solidFill>
              </a:rPr>
              <a:t>Benefits of visible fitting (Natraj et al., 2011; </a:t>
            </a:r>
            <a:r>
              <a:rPr lang="en-US" altLang="ko-KR" sz="2000" b="1" i="1" dirty="0" err="1">
                <a:solidFill>
                  <a:srgbClr val="002060"/>
                </a:solidFill>
              </a:rPr>
              <a:t>Zoogman</a:t>
            </a:r>
            <a:r>
              <a:rPr lang="en-US" altLang="ko-KR" sz="2000" b="1" i="1" dirty="0">
                <a:solidFill>
                  <a:srgbClr val="002060"/>
                </a:solidFill>
              </a:rPr>
              <a:t> et al., 2017)</a:t>
            </a:r>
          </a:p>
          <a:p>
            <a:pPr lvl="1">
              <a:spcAft>
                <a:spcPts val="600"/>
              </a:spcAft>
              <a:buFont typeface="Wingdings" pitchFamily="2" charset="2"/>
              <a:buChar char="ü"/>
            </a:pPr>
            <a:r>
              <a:rPr lang="en-US" altLang="ko-KR" sz="2000" dirty="0">
                <a:cs typeface="Arial" panose="020B0604020202020204" pitchFamily="34" charset="0"/>
              </a:rPr>
              <a:t>UV + visible to help distinguish </a:t>
            </a:r>
            <a:r>
              <a:rPr lang="en-US" altLang="ko-KR" sz="2000" dirty="0">
                <a:solidFill>
                  <a:srgbClr val="00B050"/>
                </a:solidFill>
                <a:cs typeface="Arial" panose="020B0604020202020204" pitchFamily="34" charset="0"/>
              </a:rPr>
              <a:t>boundary layer O</a:t>
            </a:r>
            <a:r>
              <a:rPr lang="en-US" altLang="ko-KR" sz="2000" baseline="-25000" dirty="0">
                <a:solidFill>
                  <a:srgbClr val="00B050"/>
                </a:solidFill>
                <a:cs typeface="Arial" panose="020B0604020202020204" pitchFamily="34" charset="0"/>
              </a:rPr>
              <a:t>3</a:t>
            </a:r>
            <a:r>
              <a:rPr lang="en-US" altLang="ko-KR" sz="2000" dirty="0">
                <a:solidFill>
                  <a:srgbClr val="00B050"/>
                </a:solidFill>
                <a:cs typeface="Arial" panose="020B0604020202020204" pitchFamily="34" charset="0"/>
              </a:rPr>
              <a:t> </a:t>
            </a:r>
            <a:r>
              <a:rPr lang="en-US" altLang="ko-KR" sz="2000" dirty="0">
                <a:cs typeface="Arial" panose="020B0604020202020204" pitchFamily="34" charset="0"/>
              </a:rPr>
              <a:t>from free tropospheric O</a:t>
            </a:r>
            <a:r>
              <a:rPr lang="en-US" altLang="ko-KR" sz="2000" baseline="-25000" dirty="0">
                <a:cs typeface="Arial" panose="020B0604020202020204" pitchFamily="34" charset="0"/>
              </a:rPr>
              <a:t>3</a:t>
            </a:r>
            <a:r>
              <a:rPr lang="en-US" altLang="ko-KR" sz="2000" dirty="0">
                <a:cs typeface="Arial" panose="020B0604020202020204" pitchFamily="34" charset="0"/>
              </a:rPr>
              <a:t>. </a:t>
            </a:r>
          </a:p>
          <a:p>
            <a:pPr>
              <a:spcAft>
                <a:spcPts val="600"/>
              </a:spcAft>
              <a:buFont typeface="Wingdings" pitchFamily="2" charset="2"/>
              <a:buChar char="v"/>
            </a:pPr>
            <a:r>
              <a:rPr lang="en-US" altLang="ko-KR" sz="2000" b="1" i="1" dirty="0">
                <a:solidFill>
                  <a:srgbClr val="002060"/>
                </a:solidFill>
              </a:rPr>
              <a:t> Challenges of visible fitting</a:t>
            </a:r>
          </a:p>
          <a:p>
            <a:pPr lvl="1">
              <a:spcAft>
                <a:spcPts val="600"/>
              </a:spcAft>
              <a:buFont typeface="Wingdings" pitchFamily="2" charset="2"/>
              <a:buChar char="ü"/>
            </a:pPr>
            <a:r>
              <a:rPr lang="en-US" altLang="ko-KR" sz="2000" dirty="0">
                <a:cs typeface="Arial" panose="020B0604020202020204" pitchFamily="34" charset="0"/>
              </a:rPr>
              <a:t>weak O</a:t>
            </a:r>
            <a:r>
              <a:rPr lang="en-US" altLang="ko-KR" sz="2000" baseline="-25000" dirty="0">
                <a:cs typeface="Arial" panose="020B0604020202020204" pitchFamily="34" charset="0"/>
              </a:rPr>
              <a:t>3</a:t>
            </a:r>
            <a:r>
              <a:rPr lang="en-US" altLang="ko-KR" sz="2000" dirty="0">
                <a:cs typeface="Arial" panose="020B0604020202020204" pitchFamily="34" charset="0"/>
              </a:rPr>
              <a:t> absorption, </a:t>
            </a:r>
            <a:r>
              <a:rPr lang="en-US" altLang="ko-KR" sz="2000" u="sng" dirty="0">
                <a:cs typeface="Arial" panose="020B0604020202020204" pitchFamily="34" charset="0"/>
              </a:rPr>
              <a:t>strong interferences </a:t>
            </a:r>
            <a:r>
              <a:rPr lang="en-US" altLang="ko-KR" sz="2000" dirty="0">
                <a:cs typeface="Arial" panose="020B0604020202020204" pitchFamily="34" charset="0"/>
              </a:rPr>
              <a:t>from </a:t>
            </a:r>
            <a:r>
              <a:rPr lang="en-US" altLang="ko-KR" sz="2000" dirty="0">
                <a:solidFill>
                  <a:srgbClr val="00B050"/>
                </a:solidFill>
                <a:cs typeface="Arial" panose="020B0604020202020204" pitchFamily="34" charset="0"/>
              </a:rPr>
              <a:t>surface reflectance </a:t>
            </a:r>
            <a:r>
              <a:rPr lang="en-US" altLang="ko-KR" sz="2000" dirty="0">
                <a:cs typeface="Arial" panose="020B0604020202020204" pitchFamily="34" charset="0"/>
              </a:rPr>
              <a:t>and aerosols/clouds, </a:t>
            </a:r>
            <a:br>
              <a:rPr lang="en-US" altLang="ko-KR" sz="2000" dirty="0">
                <a:cs typeface="Arial" panose="020B0604020202020204" pitchFamily="34" charset="0"/>
              </a:rPr>
            </a:br>
            <a:r>
              <a:rPr lang="en-US" altLang="ko-KR" sz="2000" dirty="0">
                <a:cs typeface="Arial" panose="020B0604020202020204" pitchFamily="34" charset="0"/>
              </a:rPr>
              <a:t>other gases (</a:t>
            </a:r>
            <a:r>
              <a:rPr lang="en-US" altLang="ko-KR" sz="2000" dirty="0">
                <a:solidFill>
                  <a:srgbClr val="00B050"/>
                </a:solidFill>
                <a:cs typeface="Arial" panose="020B0604020202020204" pitchFamily="34" charset="0"/>
              </a:rPr>
              <a:t>O</a:t>
            </a:r>
            <a:r>
              <a:rPr lang="en-US" altLang="ko-KR" sz="2000" baseline="-25000" dirty="0">
                <a:solidFill>
                  <a:srgbClr val="00B050"/>
                </a:solidFill>
                <a:cs typeface="Arial" panose="020B0604020202020204" pitchFamily="34" charset="0"/>
              </a:rPr>
              <a:t>4</a:t>
            </a:r>
            <a:r>
              <a:rPr lang="en-US" altLang="ko-KR" sz="2000" dirty="0">
                <a:solidFill>
                  <a:srgbClr val="00B050"/>
                </a:solidFill>
                <a:cs typeface="Arial" panose="020B0604020202020204" pitchFamily="34" charset="0"/>
              </a:rPr>
              <a:t>, O</a:t>
            </a:r>
            <a:r>
              <a:rPr lang="en-US" altLang="ko-KR" sz="2000" baseline="-25000" dirty="0">
                <a:solidFill>
                  <a:srgbClr val="00B050"/>
                </a:solidFill>
                <a:cs typeface="Arial" panose="020B0604020202020204" pitchFamily="34" charset="0"/>
              </a:rPr>
              <a:t>2</a:t>
            </a:r>
            <a:r>
              <a:rPr lang="en-US" altLang="ko-KR" sz="2000" dirty="0">
                <a:solidFill>
                  <a:srgbClr val="00B050"/>
                </a:solidFill>
                <a:cs typeface="Arial" panose="020B0604020202020204" pitchFamily="34" charset="0"/>
              </a:rPr>
              <a:t>, H</a:t>
            </a:r>
            <a:r>
              <a:rPr lang="en-US" altLang="ko-KR" sz="2000" baseline="-25000" dirty="0">
                <a:solidFill>
                  <a:srgbClr val="00B050"/>
                </a:solidFill>
                <a:cs typeface="Arial" panose="020B0604020202020204" pitchFamily="34" charset="0"/>
              </a:rPr>
              <a:t>2</a:t>
            </a:r>
            <a:r>
              <a:rPr lang="en-US" altLang="ko-KR" sz="2000" dirty="0">
                <a:solidFill>
                  <a:srgbClr val="00B050"/>
                </a:solidFill>
                <a:cs typeface="Arial" panose="020B0604020202020204" pitchFamily="34" charset="0"/>
              </a:rPr>
              <a:t>O</a:t>
            </a:r>
            <a:r>
              <a:rPr lang="en-US" altLang="ko-KR" sz="2000" dirty="0">
                <a:cs typeface="Arial" panose="020B0604020202020204" pitchFamily="34" charset="0"/>
              </a:rPr>
              <a:t>)</a:t>
            </a:r>
          </a:p>
          <a:p>
            <a:pPr lvl="1">
              <a:spcAft>
                <a:spcPts val="600"/>
              </a:spcAft>
              <a:buFont typeface="Wingdings" pitchFamily="2" charset="2"/>
              <a:buChar char="ü"/>
            </a:pPr>
            <a:r>
              <a:rPr lang="en-US" altLang="ko-KR" sz="2000" dirty="0">
                <a:cs typeface="Arial" panose="020B0604020202020204" pitchFamily="34" charset="0"/>
              </a:rPr>
              <a:t>Need </a:t>
            </a:r>
            <a:r>
              <a:rPr lang="en-US" altLang="ko-KR" sz="2000" u="sng" dirty="0">
                <a:cs typeface="Arial" panose="020B0604020202020204" pitchFamily="34" charset="0"/>
              </a:rPr>
              <a:t>accurate radiometric calibration across the spectral range</a:t>
            </a:r>
          </a:p>
        </p:txBody>
      </p:sp>
      <p:grpSp>
        <p:nvGrpSpPr>
          <p:cNvPr id="9" name="Group 10">
            <a:extLst>
              <a:ext uri="{FF2B5EF4-FFF2-40B4-BE49-F238E27FC236}">
                <a16:creationId xmlns:a16="http://schemas.microsoft.com/office/drawing/2014/main" id="{65FEED98-3FDC-3C82-BD39-D5AE0213301F}"/>
              </a:ext>
            </a:extLst>
          </p:cNvPr>
          <p:cNvGrpSpPr/>
          <p:nvPr/>
        </p:nvGrpSpPr>
        <p:grpSpPr>
          <a:xfrm>
            <a:off x="1465214" y="1566462"/>
            <a:ext cx="4392378" cy="2978378"/>
            <a:chOff x="563228" y="1065476"/>
            <a:chExt cx="7449248" cy="5747631"/>
          </a:xfrm>
        </p:grpSpPr>
        <p:pic>
          <p:nvPicPr>
            <p:cNvPr id="10" name="Picture 11" descr="GOME-albedos-with desert.PNG">
              <a:extLst>
                <a:ext uri="{FF2B5EF4-FFF2-40B4-BE49-F238E27FC236}">
                  <a16:creationId xmlns:a16="http://schemas.microsoft.com/office/drawing/2014/main" id="{60275FBE-1B4F-A047-C662-C8C41CD195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5503" t="9768" r="13031" b="5220"/>
            <a:stretch/>
          </p:blipFill>
          <p:spPr>
            <a:xfrm>
              <a:off x="563228" y="1065476"/>
              <a:ext cx="7449248" cy="5747631"/>
            </a:xfrm>
            <a:prstGeom prst="rect">
              <a:avLst/>
            </a:prstGeom>
          </p:spPr>
        </p:pic>
        <p:sp>
          <p:nvSpPr>
            <p:cNvPr id="11" name="Rectangle 12">
              <a:extLst>
                <a:ext uri="{FF2B5EF4-FFF2-40B4-BE49-F238E27FC236}">
                  <a16:creationId xmlns:a16="http://schemas.microsoft.com/office/drawing/2014/main" id="{86F6AFA5-9553-CB42-E016-6DBE2E462A71}"/>
                </a:ext>
              </a:extLst>
            </p:cNvPr>
            <p:cNvSpPr/>
            <p:nvPr/>
          </p:nvSpPr>
          <p:spPr>
            <a:xfrm>
              <a:off x="2143372" y="1524001"/>
              <a:ext cx="451470" cy="4365624"/>
            </a:xfrm>
            <a:prstGeom prst="rect">
              <a:avLst/>
            </a:prstGeom>
            <a:noFill/>
            <a:ln w="76200">
              <a:solidFill>
                <a:srgbClr val="7030A0">
                  <a:alpha val="50196"/>
                </a:srgbClr>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latin typeface="Arial" panose="020B0604020202020204" pitchFamily="34" charset="0"/>
                  <a:cs typeface="Arial" panose="020B0604020202020204" pitchFamily="34" charset="0"/>
                </a:rPr>
                <a:t>        </a:t>
              </a:r>
            </a:p>
          </p:txBody>
        </p:sp>
        <p:sp>
          <p:nvSpPr>
            <p:cNvPr id="12" name="Rectangle 13">
              <a:extLst>
                <a:ext uri="{FF2B5EF4-FFF2-40B4-BE49-F238E27FC236}">
                  <a16:creationId xmlns:a16="http://schemas.microsoft.com/office/drawing/2014/main" id="{A83BFDBE-D4AA-682E-A86C-5CE5C04B1FCF}"/>
                </a:ext>
              </a:extLst>
            </p:cNvPr>
            <p:cNvSpPr/>
            <p:nvPr/>
          </p:nvSpPr>
          <p:spPr>
            <a:xfrm>
              <a:off x="4701699" y="1499259"/>
              <a:ext cx="1128674" cy="4365624"/>
            </a:xfrm>
            <a:prstGeom prst="rect">
              <a:avLst/>
            </a:prstGeom>
            <a:noFill/>
            <a:ln w="76200">
              <a:solidFill>
                <a:srgbClr val="00B050">
                  <a:alpha val="50196"/>
                </a:srgbClr>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B050"/>
                  </a:solidFill>
                  <a:latin typeface="Arial" panose="020B0604020202020204" pitchFamily="34" charset="0"/>
                  <a:cs typeface="Arial" panose="020B0604020202020204" pitchFamily="34" charset="0"/>
                </a:rPr>
                <a:t>          </a:t>
              </a:r>
            </a:p>
          </p:txBody>
        </p:sp>
      </p:grpSp>
      <p:pic>
        <p:nvPicPr>
          <p:cNvPr id="14" name="Picture 7">
            <a:extLst>
              <a:ext uri="{FF2B5EF4-FFF2-40B4-BE49-F238E27FC236}">
                <a16:creationId xmlns:a16="http://schemas.microsoft.com/office/drawing/2014/main" id="{D6214B9C-1D3A-BD30-E4C4-9945A8DC41C9}"/>
              </a:ext>
            </a:extLst>
          </p:cNvPr>
          <p:cNvPicPr/>
          <p:nvPr/>
        </p:nvPicPr>
        <p:blipFill rotWithShape="1">
          <a:blip r:embed="rId4">
            <a:extLst>
              <a:ext uri="{28A0092B-C50C-407E-A947-70E740481C1C}">
                <a14:useLocalDpi xmlns:a14="http://schemas.microsoft.com/office/drawing/2010/main" val="0"/>
              </a:ext>
            </a:extLst>
          </a:blip>
          <a:srcRect l="8691" t="37404" r="17167" b="24503"/>
          <a:stretch/>
        </p:blipFill>
        <p:spPr bwMode="auto">
          <a:xfrm>
            <a:off x="6361625" y="1566462"/>
            <a:ext cx="4109714" cy="2978378"/>
          </a:xfrm>
          <a:prstGeom prst="rect">
            <a:avLst/>
          </a:prstGeom>
          <a:ln>
            <a:noFill/>
          </a:ln>
          <a:extLst>
            <a:ext uri="{FAA26D3D-D897-4be2-8F04-BA451C77F1D7}">
              <ma14:placeholderFlag xmlns:ma14="http://schemas.microsoft.com/office/mac/drawingml/2011/main" xmlns=""/>
            </a:ext>
            <a:ext uri="{53640926-AAD7-44d8-BBD7-CCE9431645EC}">
              <a14:shadowObscured xmlns:a14="http://schemas.microsoft.com/office/drawing/2010/main" xmlns=""/>
            </a:ext>
          </a:extLst>
        </p:spPr>
      </p:pic>
    </p:spTree>
    <p:extLst>
      <p:ext uri="{BB962C8B-B14F-4D97-AF65-F5344CB8AC3E}">
        <p14:creationId xmlns:p14="http://schemas.microsoft.com/office/powerpoint/2010/main" val="208191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2"/>
          <p:cNvSpPr txBox="1">
            <a:spLocks noGrp="1"/>
          </p:cNvSpPr>
          <p:nvPr>
            <p:ph type="title"/>
          </p:nvPr>
        </p:nvSpPr>
        <p:spPr>
          <a:xfrm>
            <a:off x="0" y="0"/>
            <a:ext cx="12191999" cy="999351"/>
          </a:xfrm>
        </p:spPr>
        <p:txBody>
          <a:bodyPr/>
          <a:lstStyle/>
          <a:p>
            <a:pPr lvl="0"/>
            <a:r>
              <a:rPr lang="en-US" sz="3000" dirty="0"/>
              <a:t>Tropospheric Emissions: Monitoring of Pollution</a:t>
            </a:r>
            <a:br>
              <a:rPr lang="en-US" dirty="0"/>
            </a:br>
            <a:r>
              <a:rPr lang="en-US" dirty="0"/>
              <a:t>(TEMPO)</a:t>
            </a:r>
          </a:p>
        </p:txBody>
      </p:sp>
      <p:sp>
        <p:nvSpPr>
          <p:cNvPr id="5" name="Slide Number Placeholder 4">
            <a:extLst>
              <a:ext uri="{FF2B5EF4-FFF2-40B4-BE49-F238E27FC236}">
                <a16:creationId xmlns:a16="http://schemas.microsoft.com/office/drawing/2014/main" id="{449FD253-F0D7-4738-AFD8-369B9C89B0D5}"/>
              </a:ext>
            </a:extLst>
          </p:cNvPr>
          <p:cNvSpPr>
            <a:spLocks noGrp="1"/>
          </p:cNvSpPr>
          <p:nvPr>
            <p:ph type="sldNum" sz="quarter" idx="12"/>
          </p:nvPr>
        </p:nvSpPr>
        <p:spPr>
          <a:xfrm>
            <a:off x="9459074" y="6621140"/>
            <a:ext cx="2743200" cy="182880"/>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US" sz="16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pic>
        <p:nvPicPr>
          <p:cNvPr id="11" name="Graphic 10" descr="Magnifying glass with solid fill">
            <a:extLst>
              <a:ext uri="{FF2B5EF4-FFF2-40B4-BE49-F238E27FC236}">
                <a16:creationId xmlns:a16="http://schemas.microsoft.com/office/drawing/2014/main" id="{5BCDEB38-6A3F-8011-F8F4-D5663F3B2B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8855" y="5736734"/>
            <a:ext cx="914400" cy="914400"/>
          </a:xfrm>
          <a:prstGeom prst="rect">
            <a:avLst/>
          </a:prstGeom>
        </p:spPr>
      </p:pic>
      <mc:AlternateContent xmlns:mc="http://schemas.openxmlformats.org/markup-compatibility/2006" xmlns:a14="http://schemas.microsoft.com/office/drawing/2010/main">
        <mc:Choice Requires="a14">
          <p:sp>
            <p:nvSpPr>
              <p:cNvPr id="270" name="Google Shape;270;p2"/>
              <p:cNvSpPr/>
              <p:nvPr/>
            </p:nvSpPr>
            <p:spPr>
              <a:xfrm>
                <a:off x="-1" y="999351"/>
                <a:ext cx="11598965" cy="5651783"/>
              </a:xfrm>
              <a:prstGeom prst="rect">
                <a:avLst/>
              </a:prstGeom>
              <a:noFill/>
              <a:ln>
                <a:noFill/>
              </a:ln>
            </p:spPr>
            <p:txBody>
              <a:bodyPr spcFirstLastPara="1" wrap="square" lIns="91325" tIns="45650" rIns="91325" bIns="45650" anchor="t" anchorCtr="0">
                <a:noAutofit/>
              </a:bodyPr>
              <a:lstStyle/>
              <a:p>
                <a:pPr marL="342900" marR="0" lvl="0" indent="-342900" algn="l" defTabSz="914400" rtl="0" eaLnBrk="1" fontAlgn="auto" latinLnBrk="0" hangingPunct="1">
                  <a:spcBef>
                    <a:spcPts val="0"/>
                  </a:spcBef>
                  <a:spcAft>
                    <a:spcPts val="1000"/>
                  </a:spcAft>
                  <a:buClr>
                    <a:srgbClr val="000000"/>
                  </a:buClr>
                  <a:buSzTx/>
                  <a:buFont typeface="Wingdings" pitchFamily="2" charset="2"/>
                  <a:buChar char="Ø"/>
                  <a:tabLst/>
                  <a:defRPr/>
                </a:pPr>
                <a:r>
                  <a:rPr kumimoji="0" lang="en-US" sz="2500" b="1" i="0" u="none" strike="noStrike" kern="0" cap="none" spc="0" normalizeH="0" baseline="0" noProof="0" dirty="0">
                    <a:ln>
                      <a:noFill/>
                    </a:ln>
                    <a:solidFill>
                      <a:srgbClr val="0057FF"/>
                    </a:solidFill>
                    <a:effectLst/>
                    <a:uLnTx/>
                    <a:uFillTx/>
                    <a:ea typeface="Arial"/>
                    <a:cs typeface="Arial"/>
                    <a:sym typeface="Arial"/>
                  </a:rPr>
                  <a:t>NASA’s first Earth Venture Instrument (EVI) selected in 2012 </a:t>
                </a:r>
              </a:p>
              <a:p>
                <a:pPr marL="800100" lvl="1" indent="-342900">
                  <a:spcAft>
                    <a:spcPts val="500"/>
                  </a:spcAft>
                  <a:buClr>
                    <a:srgbClr val="000000"/>
                  </a:buClr>
                  <a:buFont typeface="Wingdings" pitchFamily="2" charset="2"/>
                  <a:buChar char="ü"/>
                  <a:defRPr/>
                </a:pPr>
                <a:r>
                  <a:rPr kumimoji="0" lang="en-US" sz="2200" b="1" i="0" u="none" strike="noStrike" kern="0" cap="none" spc="0" normalizeH="0" baseline="0" noProof="0" dirty="0">
                    <a:ln>
                      <a:noFill/>
                    </a:ln>
                    <a:solidFill>
                      <a:srgbClr val="0057FF"/>
                    </a:solidFill>
                    <a:effectLst/>
                    <a:uLnTx/>
                    <a:uFillTx/>
                    <a:ea typeface="Arial"/>
                    <a:cs typeface="Arial"/>
                    <a:sym typeface="Arial"/>
                  </a:rPr>
                  <a:t>PI</a:t>
                </a:r>
                <a:r>
                  <a:rPr lang="en-US" sz="2200" b="1" kern="0" dirty="0">
                    <a:solidFill>
                      <a:srgbClr val="0057FF"/>
                    </a:solidFill>
                    <a:ea typeface="Arial"/>
                    <a:cs typeface="Arial"/>
                    <a:sym typeface="Arial"/>
                  </a:rPr>
                  <a:t>-led at </a:t>
                </a:r>
                <a:r>
                  <a:rPr kumimoji="0" lang="en-US" sz="2200" b="0" i="0" u="none" strike="noStrike" kern="0" cap="none" spc="0" normalizeH="0" baseline="0" noProof="0" dirty="0">
                    <a:ln>
                      <a:noFill/>
                    </a:ln>
                    <a:solidFill>
                      <a:srgbClr val="000000"/>
                    </a:solidFill>
                    <a:effectLst/>
                    <a:uLnTx/>
                    <a:uFillTx/>
                    <a:ea typeface="Arial"/>
                    <a:cs typeface="Arial"/>
                    <a:sym typeface="Arial"/>
                  </a:rPr>
                  <a:t>Smithsonian Astrophysical Observatory (SAO): </a:t>
                </a:r>
                <a:r>
                  <a:rPr kumimoji="0" lang="en-US" sz="2200" b="0" i="0" u="none" strike="noStrike" kern="0" cap="none" spc="0" normalizeH="0" baseline="0" noProof="0" dirty="0">
                    <a:ln>
                      <a:noFill/>
                    </a:ln>
                    <a:solidFill>
                      <a:srgbClr val="000000"/>
                    </a:solidFill>
                    <a:effectLst/>
                    <a:uLnTx/>
                    <a:uFillTx/>
                    <a:cs typeface="Arial"/>
                    <a:sym typeface="Arial"/>
                  </a:rPr>
                  <a:t>Science team</a:t>
                </a:r>
                <a:r>
                  <a:rPr kumimoji="0" lang="en-US" sz="2200" b="0" i="0" u="none" strike="noStrike" kern="0" cap="none" spc="0" normalizeH="0" baseline="0" noProof="0" dirty="0">
                    <a:ln>
                      <a:noFill/>
                    </a:ln>
                    <a:solidFill>
                      <a:srgbClr val="000000"/>
                    </a:solidFill>
                    <a:effectLst/>
                    <a:uLnTx/>
                    <a:uFillTx/>
                    <a:ea typeface="Arial"/>
                    <a:cs typeface="Arial"/>
                    <a:sym typeface="Arial"/>
                  </a:rPr>
                  <a:t>, ground systems, science data processing center</a:t>
                </a:r>
              </a:p>
              <a:p>
                <a:pPr marL="800100" lvl="1" indent="-342900">
                  <a:spcAft>
                    <a:spcPts val="500"/>
                  </a:spcAft>
                  <a:buClr>
                    <a:srgbClr val="000000"/>
                  </a:buClr>
                  <a:buFont typeface="Wingdings" pitchFamily="2" charset="2"/>
                  <a:buChar char="ü"/>
                  <a:defRPr/>
                </a:pPr>
                <a:r>
                  <a:rPr kumimoji="0" lang="en-US" sz="2200" b="0" i="0" u="none" strike="noStrike" kern="0" cap="none" spc="0" normalizeH="0" baseline="0" noProof="0" dirty="0">
                    <a:ln>
                      <a:noFill/>
                    </a:ln>
                    <a:solidFill>
                      <a:srgbClr val="000000"/>
                    </a:solidFill>
                    <a:effectLst/>
                    <a:uLnTx/>
                    <a:uFillTx/>
                    <a:cs typeface="Arial"/>
                    <a:sym typeface="Arial"/>
                  </a:rPr>
                  <a:t>Hourly daytime air pollution measurements over North America</a:t>
                </a:r>
              </a:p>
              <a:p>
                <a:pPr marL="800100" lvl="1" indent="-342900">
                  <a:buClr>
                    <a:srgbClr val="000000"/>
                  </a:buClr>
                  <a:buFont typeface="Wingdings" pitchFamily="2" charset="2"/>
                  <a:buChar char="ü"/>
                  <a:defRPr/>
                </a:pPr>
                <a:endParaRPr lang="en-US" sz="2300" b="1" kern="0" dirty="0">
                  <a:solidFill>
                    <a:srgbClr val="0057FF"/>
                  </a:solidFill>
                  <a:cs typeface="Arial"/>
                  <a:sym typeface="Arial"/>
                </a:endParaRPr>
              </a:p>
              <a:p>
                <a:pPr marL="342900" indent="-342900">
                  <a:spcAft>
                    <a:spcPts val="1000"/>
                  </a:spcAft>
                  <a:buClr>
                    <a:srgbClr val="000000"/>
                  </a:buClr>
                  <a:buFont typeface="Wingdings" pitchFamily="2" charset="2"/>
                  <a:buChar char="Ø"/>
                  <a:defRPr/>
                </a:pPr>
                <a:r>
                  <a:rPr lang="en-US" sz="2500" b="1" kern="0" dirty="0">
                    <a:solidFill>
                      <a:srgbClr val="0057FF"/>
                    </a:solidFill>
                    <a:cs typeface="Arial"/>
                    <a:sym typeface="Arial"/>
                  </a:rPr>
                  <a:t>Geostationary orbit </a:t>
                </a:r>
                <a:r>
                  <a:rPr lang="en-US" sz="2500" kern="0" dirty="0">
                    <a:solidFill>
                      <a:srgbClr val="000000"/>
                    </a:solidFill>
                    <a:cs typeface="Arial"/>
                    <a:sym typeface="Arial"/>
                  </a:rPr>
                  <a:t>means TEMPO can scan the continent continuously</a:t>
                </a:r>
              </a:p>
              <a:p>
                <a:pPr marL="800100" lvl="1" indent="-342900">
                  <a:spcAft>
                    <a:spcPts val="500"/>
                  </a:spcAft>
                  <a:buClr>
                    <a:srgbClr val="000000"/>
                  </a:buClr>
                  <a:buFont typeface="Wingdings" pitchFamily="2" charset="2"/>
                  <a:buChar char="ü"/>
                  <a:defRPr/>
                </a:pPr>
                <a:r>
                  <a:rPr kumimoji="0" lang="en-US" sz="2200" b="0" i="0" u="none" strike="noStrike" kern="0" cap="none" spc="0" normalizeH="0" baseline="0" noProof="0" dirty="0">
                    <a:ln>
                      <a:noFill/>
                    </a:ln>
                    <a:solidFill>
                      <a:srgbClr val="000000"/>
                    </a:solidFill>
                    <a:effectLst/>
                    <a:uLnTx/>
                    <a:uFillTx/>
                    <a:cs typeface="Arial"/>
                    <a:sym typeface="Arial"/>
                  </a:rPr>
                  <a:t>Hi</a:t>
                </a:r>
                <a:r>
                  <a:rPr lang="en-US" sz="2200" kern="0" dirty="0" err="1">
                    <a:solidFill>
                      <a:srgbClr val="000000"/>
                    </a:solidFill>
                    <a:cs typeface="Arial"/>
                    <a:sym typeface="Arial"/>
                  </a:rPr>
                  <a:t>gh</a:t>
                </a:r>
                <a:r>
                  <a:rPr lang="en-US" sz="2200" kern="0" dirty="0">
                    <a:solidFill>
                      <a:srgbClr val="000000"/>
                    </a:solidFill>
                    <a:cs typeface="Arial"/>
                    <a:sym typeface="Arial"/>
                  </a:rPr>
                  <a:t> temporal resolution (1 hour)</a:t>
                </a:r>
              </a:p>
              <a:p>
                <a:pPr marL="800100" lvl="1" indent="-342900">
                  <a:spcAft>
                    <a:spcPts val="500"/>
                  </a:spcAft>
                  <a:buClr>
                    <a:srgbClr val="000000"/>
                  </a:buClr>
                  <a:buFont typeface="Wingdings" pitchFamily="2" charset="2"/>
                  <a:buChar char="ü"/>
                  <a:defRPr/>
                </a:pPr>
                <a:r>
                  <a:rPr kumimoji="0" lang="en-US" sz="2200" b="0" i="0" u="none" strike="noStrike" kern="0" cap="none" spc="0" normalizeH="0" baseline="0" noProof="0" dirty="0">
                    <a:ln>
                      <a:noFill/>
                    </a:ln>
                    <a:solidFill>
                      <a:srgbClr val="000000"/>
                    </a:solidFill>
                    <a:effectLst/>
                    <a:uLnTx/>
                    <a:uFillTx/>
                    <a:cs typeface="Arial"/>
                    <a:sym typeface="Arial"/>
                  </a:rPr>
                  <a:t>High spatial resolution </a:t>
                </a:r>
                <a:r>
                  <a:rPr lang="en-US" sz="2200" kern="0" dirty="0">
                    <a:solidFill>
                      <a:srgbClr val="000000"/>
                    </a:solidFill>
                    <a:cs typeface="Arial"/>
                    <a:sym typeface="Arial"/>
                  </a:rPr>
                  <a:t>(2 km </a:t>
                </a:r>
                <a14:m>
                  <m:oMath xmlns:m="http://schemas.openxmlformats.org/officeDocument/2006/math">
                    <m:r>
                      <a:rPr lang="en-US" sz="2200" i="1" kern="0" smtClean="0">
                        <a:solidFill>
                          <a:srgbClr val="000000"/>
                        </a:solidFill>
                        <a:latin typeface="Cambria Math" panose="02040503050406030204" pitchFamily="18" charset="0"/>
                        <a:ea typeface="Cambria Math" panose="02040503050406030204" pitchFamily="18" charset="0"/>
                        <a:cs typeface="Arial"/>
                        <a:sym typeface="Arial"/>
                      </a:rPr>
                      <m:t>×</m:t>
                    </m:r>
                  </m:oMath>
                </a14:m>
                <a:r>
                  <a:rPr lang="en-US" sz="2200" kern="0" dirty="0">
                    <a:solidFill>
                      <a:srgbClr val="000000"/>
                    </a:solidFill>
                    <a:cs typeface="Arial"/>
                    <a:sym typeface="Arial"/>
                  </a:rPr>
                  <a:t> 4.75 km)</a:t>
                </a:r>
                <a:endParaRPr kumimoji="0" lang="en-US" sz="2200" b="0" i="0" u="none" strike="noStrike" kern="0" cap="none" spc="0" normalizeH="0" baseline="0" noProof="0" dirty="0">
                  <a:ln>
                    <a:noFill/>
                  </a:ln>
                  <a:solidFill>
                    <a:srgbClr val="000000"/>
                  </a:solidFill>
                  <a:effectLst/>
                  <a:uLnTx/>
                  <a:uFillTx/>
                  <a:cs typeface="Arial"/>
                  <a:sym typeface="Arial"/>
                </a:endParaRPr>
              </a:p>
              <a:p>
                <a:pPr marL="800100" lvl="1" indent="-342900">
                  <a:buClr>
                    <a:srgbClr val="000000"/>
                  </a:buClr>
                  <a:buFont typeface="Wingdings" pitchFamily="2" charset="2"/>
                  <a:buChar char="ü"/>
                  <a:defRPr/>
                </a:pPr>
                <a:endParaRPr kumimoji="0" lang="en-US" sz="2000" b="0" i="0" u="none" strike="noStrike" kern="0" cap="none" spc="0" normalizeH="0" baseline="0" noProof="0" dirty="0">
                  <a:ln>
                    <a:noFill/>
                  </a:ln>
                  <a:solidFill>
                    <a:srgbClr val="000000"/>
                  </a:solidFill>
                  <a:effectLst/>
                  <a:uLnTx/>
                  <a:uFillTx/>
                  <a:cs typeface="Arial"/>
                  <a:sym typeface="Arial"/>
                </a:endParaRPr>
              </a:p>
              <a:p>
                <a:pPr marL="342900" indent="-342900">
                  <a:spcAft>
                    <a:spcPts val="1000"/>
                  </a:spcAft>
                  <a:buClr>
                    <a:srgbClr val="000000"/>
                  </a:buClr>
                  <a:buFont typeface="Wingdings" pitchFamily="2" charset="2"/>
                  <a:buChar char="Ø"/>
                  <a:defRPr/>
                </a:pPr>
                <a:r>
                  <a:rPr lang="en-US" sz="2500" b="1" kern="0" dirty="0">
                    <a:solidFill>
                      <a:srgbClr val="0057FF"/>
                    </a:solidFill>
                    <a:cs typeface="Arial"/>
                    <a:sym typeface="Arial"/>
                  </a:rPr>
                  <a:t>Baseline</a:t>
                </a:r>
                <a:r>
                  <a:rPr lang="en-US" sz="2500" kern="0" dirty="0">
                    <a:solidFill>
                      <a:srgbClr val="000000"/>
                    </a:solidFill>
                    <a:cs typeface="Arial"/>
                    <a:sym typeface="Arial"/>
                  </a:rPr>
                  <a:t> data products:</a:t>
                </a:r>
              </a:p>
              <a:p>
                <a:pPr marL="800100" lvl="1" indent="-342900">
                  <a:spcAft>
                    <a:spcPts val="500"/>
                  </a:spcAft>
                  <a:buClr>
                    <a:srgbClr val="000000"/>
                  </a:buClr>
                  <a:buFont typeface="Wingdings" pitchFamily="2" charset="2"/>
                  <a:buChar char="ü"/>
                  <a:defRPr/>
                </a:pPr>
                <a:r>
                  <a:rPr lang="en-US" sz="2200" kern="0" dirty="0">
                    <a:solidFill>
                      <a:srgbClr val="000000"/>
                    </a:solidFill>
                    <a:cs typeface="Arial"/>
                    <a:sym typeface="Arial"/>
                  </a:rPr>
                  <a:t>Nitrogen dioxide</a:t>
                </a:r>
              </a:p>
              <a:p>
                <a:pPr marL="800100" lvl="1" indent="-342900">
                  <a:spcAft>
                    <a:spcPts val="500"/>
                  </a:spcAft>
                  <a:buClr>
                    <a:srgbClr val="000000"/>
                  </a:buClr>
                  <a:buFont typeface="Wingdings" pitchFamily="2" charset="2"/>
                  <a:buChar char="ü"/>
                  <a:defRPr/>
                </a:pPr>
                <a:r>
                  <a:rPr kumimoji="0" lang="en-US" sz="2200" b="0" i="0" u="none" strike="noStrike" kern="0" cap="none" spc="0" normalizeH="0" baseline="0" noProof="0" dirty="0">
                    <a:ln>
                      <a:noFill/>
                    </a:ln>
                    <a:solidFill>
                      <a:srgbClr val="000000"/>
                    </a:solidFill>
                    <a:effectLst/>
                    <a:uLnTx/>
                    <a:uFillTx/>
                    <a:cs typeface="Arial"/>
                    <a:sym typeface="Arial"/>
                  </a:rPr>
                  <a:t>Formaldehyde</a:t>
                </a:r>
              </a:p>
              <a:p>
                <a:pPr marL="800100" lvl="1" indent="-342900">
                  <a:spcAft>
                    <a:spcPts val="500"/>
                  </a:spcAft>
                  <a:buClr>
                    <a:srgbClr val="000000"/>
                  </a:buClr>
                  <a:buFont typeface="Wingdings" pitchFamily="2" charset="2"/>
                  <a:buChar char="ü"/>
                  <a:defRPr/>
                </a:pPr>
                <a:r>
                  <a:rPr lang="en-US" sz="2200" b="1" kern="0" dirty="0">
                    <a:solidFill>
                      <a:srgbClr val="00B050"/>
                    </a:solidFill>
                    <a:cs typeface="Arial"/>
                    <a:sym typeface="Arial"/>
                  </a:rPr>
                  <a:t>Ozone (total and profile)</a:t>
                </a:r>
                <a:endParaRPr kumimoji="0" lang="en-US" sz="2200" b="1" i="0" u="none" strike="noStrike" kern="0" cap="none" spc="0" normalizeH="0" baseline="0" noProof="0" dirty="0">
                  <a:ln>
                    <a:noFill/>
                  </a:ln>
                  <a:solidFill>
                    <a:srgbClr val="00B050"/>
                  </a:solidFill>
                  <a:effectLst/>
                  <a:uLnTx/>
                  <a:uFillTx/>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013589"/>
                  </a:solidFill>
                  <a:effectLst/>
                  <a:uLnTx/>
                  <a:uFillTx/>
                  <a:latin typeface="Calibri"/>
                  <a:cs typeface="Arial"/>
                  <a:sym typeface="Arial"/>
                </a:endParaRPr>
              </a:p>
            </p:txBody>
          </p:sp>
        </mc:Choice>
        <mc:Fallback xmlns="">
          <p:sp>
            <p:nvSpPr>
              <p:cNvPr id="270" name="Google Shape;270;p2"/>
              <p:cNvSpPr>
                <a:spLocks noRot="1" noChangeAspect="1" noMove="1" noResize="1" noEditPoints="1" noAdjustHandles="1" noChangeArrowheads="1" noChangeShapeType="1" noTextEdit="1"/>
              </p:cNvSpPr>
              <p:nvPr/>
            </p:nvSpPr>
            <p:spPr>
              <a:xfrm>
                <a:off x="-1" y="999351"/>
                <a:ext cx="11598965" cy="5651783"/>
              </a:xfrm>
              <a:prstGeom prst="rect">
                <a:avLst/>
              </a:prstGeom>
              <a:blipFill>
                <a:blip r:embed="rId5"/>
                <a:stretch>
                  <a:fillRect l="-875" t="-897"/>
                </a:stretch>
              </a:blipFill>
              <a:ln>
                <a:noFill/>
              </a:ln>
            </p:spPr>
            <p:txBody>
              <a:bodyPr/>
              <a:lstStyle/>
              <a:p>
                <a:r>
                  <a:rPr lang="en-US">
                    <a:noFill/>
                  </a:rPr>
                  <a:t> </a:t>
                </a:r>
              </a:p>
            </p:txBody>
          </p:sp>
        </mc:Fallback>
      </mc:AlternateContent>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3" name="Picture 2">
            <a:extLst>
              <a:ext uri="{FF2B5EF4-FFF2-40B4-BE49-F238E27FC236}">
                <a16:creationId xmlns:a16="http://schemas.microsoft.com/office/drawing/2014/main" id="{CB2BFBFB-ADF5-322D-BAA9-8A88236E8C30}"/>
              </a:ext>
            </a:extLst>
          </p:cNvPr>
          <p:cNvPicPr>
            <a:picLocks noChangeAspect="1"/>
          </p:cNvPicPr>
          <p:nvPr/>
        </p:nvPicPr>
        <p:blipFill>
          <a:blip r:embed="rId3"/>
          <a:stretch>
            <a:fillRect/>
          </a:stretch>
        </p:blipFill>
        <p:spPr>
          <a:xfrm>
            <a:off x="280257" y="2542418"/>
            <a:ext cx="8631164" cy="4315582"/>
          </a:xfrm>
          <a:prstGeom prst="rect">
            <a:avLst/>
          </a:prstGeom>
        </p:spPr>
      </p:pic>
      <p:sp>
        <p:nvSpPr>
          <p:cNvPr id="268" name="Google Shape;268;p2"/>
          <p:cNvSpPr txBox="1">
            <a:spLocks noGrp="1"/>
          </p:cNvSpPr>
          <p:nvPr>
            <p:ph type="title"/>
          </p:nvPr>
        </p:nvSpPr>
        <p:spPr>
          <a:xfrm>
            <a:off x="0" y="0"/>
            <a:ext cx="12191999" cy="999351"/>
          </a:xfrm>
        </p:spPr>
        <p:txBody>
          <a:bodyPr/>
          <a:lstStyle/>
          <a:p>
            <a:pPr lvl="0"/>
            <a:r>
              <a:rPr lang="en-US" dirty="0"/>
              <a:t>TEMPO O3TOT algorithm</a:t>
            </a:r>
          </a:p>
        </p:txBody>
      </p:sp>
      <p:sp>
        <p:nvSpPr>
          <p:cNvPr id="5" name="Slide Number Placeholder 4">
            <a:extLst>
              <a:ext uri="{FF2B5EF4-FFF2-40B4-BE49-F238E27FC236}">
                <a16:creationId xmlns:a16="http://schemas.microsoft.com/office/drawing/2014/main" id="{449FD253-F0D7-4738-AFD8-369B9C89B0D5}"/>
              </a:ext>
            </a:extLst>
          </p:cNvPr>
          <p:cNvSpPr>
            <a:spLocks noGrp="1"/>
          </p:cNvSpPr>
          <p:nvPr>
            <p:ph type="sldNum" sz="quarter" idx="12"/>
          </p:nvPr>
        </p:nvSpPr>
        <p:spPr>
          <a:xfrm>
            <a:off x="9459074" y="6621140"/>
            <a:ext cx="2743200" cy="182880"/>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600" b="0" i="0" u="none" strike="noStrike" kern="0" cap="none" spc="0" normalizeH="0" baseline="0" noProof="0" dirty="0">
              <a:ln>
                <a:noFill/>
              </a:ln>
              <a:solidFill>
                <a:prstClr val="black">
                  <a:tint val="75000"/>
                </a:prstClr>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2" name="Content Placeholder 4">
                <a:extLst>
                  <a:ext uri="{FF2B5EF4-FFF2-40B4-BE49-F238E27FC236}">
                    <a16:creationId xmlns:a16="http://schemas.microsoft.com/office/drawing/2014/main" id="{E90A86D3-0959-857E-6CBA-6F669B270221}"/>
                  </a:ext>
                </a:extLst>
              </p:cNvPr>
              <p:cNvSpPr txBox="1">
                <a:spLocks/>
              </p:cNvSpPr>
              <p:nvPr/>
            </p:nvSpPr>
            <p:spPr>
              <a:xfrm>
                <a:off x="0" y="999350"/>
                <a:ext cx="12192000" cy="5858649"/>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600"/>
                  </a:spcBef>
                </a:pPr>
                <a:r>
                  <a:rPr lang="en-US" sz="2400" b="1" dirty="0">
                    <a:solidFill>
                      <a:srgbClr val="002060"/>
                    </a:solidFill>
                  </a:rPr>
                  <a:t>TEMPO O3TOT (total column ozone) algorithm</a:t>
                </a:r>
                <a:endParaRPr lang="en-US" sz="2400" b="1" baseline="-25000" dirty="0">
                  <a:solidFill>
                    <a:srgbClr val="002060"/>
                  </a:solidFill>
                </a:endParaRPr>
              </a:p>
              <a:p>
                <a:pPr lvl="1">
                  <a:spcBef>
                    <a:spcPts val="0"/>
                  </a:spcBef>
                  <a:buFont typeface="Wingdings" pitchFamily="2" charset="2"/>
                  <a:buChar char="ü"/>
                </a:pPr>
                <a:r>
                  <a:rPr lang="en-US" sz="2000" dirty="0"/>
                  <a:t>OMTO3 V8.5 (</a:t>
                </a:r>
                <a:r>
                  <a:rPr lang="en-US" sz="2000" dirty="0">
                    <a:solidFill>
                      <a:srgbClr val="0057FF"/>
                    </a:solidFill>
                  </a:rPr>
                  <a:t>TOMS V8.5</a:t>
                </a:r>
                <a:r>
                  <a:rPr lang="en-US" sz="2000" dirty="0"/>
                  <a:t>) based algorithm</a:t>
                </a:r>
              </a:p>
              <a:p>
                <a:pPr lvl="1">
                  <a:spcBef>
                    <a:spcPts val="0"/>
                  </a:spcBef>
                  <a:buFont typeface="Wingdings" pitchFamily="2" charset="2"/>
                  <a:buChar char="ü"/>
                </a:pPr>
                <a:r>
                  <a:rPr lang="en-US" sz="2000" dirty="0"/>
                  <a:t>Uses two wavelength pairs ([317.5 and 331.2 nm] and [331.2 and 360 nm])</a:t>
                </a:r>
              </a:p>
              <a:p>
                <a:pPr lvl="1">
                  <a:spcBef>
                    <a:spcPts val="0"/>
                  </a:spcBef>
                  <a:buFont typeface="Wingdings" pitchFamily="2" charset="2"/>
                  <a:buChar char="ü"/>
                </a:pPr>
                <a:r>
                  <a:rPr lang="en-US" sz="2000" dirty="0">
                    <a:ea typeface="Arial Narrow"/>
                    <a:cs typeface="Arial Narrow"/>
                    <a:sym typeface="Arial Narrow"/>
                  </a:rPr>
                  <a:t>Total O</a:t>
                </a:r>
                <a:r>
                  <a:rPr lang="en-US" sz="2000" baseline="-25000" dirty="0">
                    <a:ea typeface="Arial Narrow"/>
                    <a:cs typeface="Arial Narrow"/>
                    <a:sym typeface="Arial Narrow"/>
                  </a:rPr>
                  <a:t>3</a:t>
                </a:r>
                <a:r>
                  <a:rPr lang="en-US" sz="2000" dirty="0">
                    <a:ea typeface="Arial Narrow"/>
                    <a:cs typeface="Arial Narrow"/>
                    <a:sym typeface="Arial Narrow"/>
                  </a:rPr>
                  <a:t>, AI, and cloud fraction</a:t>
                </a:r>
                <a:endParaRPr lang="en-US" sz="2000" dirty="0"/>
              </a:p>
              <a:p>
                <a:pPr lvl="1">
                  <a:spcBef>
                    <a:spcPts val="0"/>
                  </a:spcBef>
                  <a:buFont typeface="Wingdings" pitchFamily="2" charset="2"/>
                  <a:buChar char="ü"/>
                </a:pPr>
                <a:r>
                  <a:rPr lang="en-US" sz="2000" dirty="0"/>
                  <a:t>Spatial resolution of </a:t>
                </a:r>
                <a:r>
                  <a:rPr lang="en-US" sz="2000" dirty="0">
                    <a:sym typeface="Arial Narrow"/>
                  </a:rPr>
                  <a:t>2.0 km </a:t>
                </a:r>
                <a14:m>
                  <m:oMath xmlns:m="http://schemas.openxmlformats.org/officeDocument/2006/math">
                    <m:r>
                      <a:rPr lang="en-US" sz="2000" i="1">
                        <a:latin typeface="Cambria Math" panose="02040503050406030204" pitchFamily="18" charset="0"/>
                        <a:ea typeface="Cambria Math" panose="02040503050406030204" pitchFamily="18" charset="0"/>
                        <a:sym typeface="Arial Narrow"/>
                      </a:rPr>
                      <m:t>×</m:t>
                    </m:r>
                  </m:oMath>
                </a14:m>
                <a:r>
                  <a:rPr lang="en-US" sz="2000" dirty="0">
                    <a:sym typeface="Arial Narrow"/>
                  </a:rPr>
                  <a:t> 4.75 km</a:t>
                </a:r>
              </a:p>
              <a:p>
                <a:pPr lvl="1">
                  <a:spcBef>
                    <a:spcPts val="0"/>
                  </a:spcBef>
                  <a:buFont typeface="Wingdings" pitchFamily="2" charset="2"/>
                  <a:buChar char="ü"/>
                </a:pPr>
                <a:r>
                  <a:rPr lang="en-US" sz="2000" b="1" dirty="0">
                    <a:solidFill>
                      <a:srgbClr val="00B050"/>
                    </a:solidFill>
                  </a:rPr>
                  <a:t>SDPC v4.4 (V03) TEMPO O3T product has been released on May 20, 2024</a:t>
                </a:r>
                <a:endParaRPr lang="en-US" sz="2400" b="1" dirty="0">
                  <a:solidFill>
                    <a:srgbClr val="002060"/>
                  </a:solidFill>
                </a:endParaRPr>
              </a:p>
            </p:txBody>
          </p:sp>
        </mc:Choice>
        <mc:Fallback xmlns="">
          <p:sp>
            <p:nvSpPr>
              <p:cNvPr id="2" name="Content Placeholder 4">
                <a:extLst>
                  <a:ext uri="{FF2B5EF4-FFF2-40B4-BE49-F238E27FC236}">
                    <a16:creationId xmlns:a16="http://schemas.microsoft.com/office/drawing/2014/main" id="{E90A86D3-0959-857E-6CBA-6F669B270221}"/>
                  </a:ext>
                </a:extLst>
              </p:cNvPr>
              <p:cNvSpPr txBox="1">
                <a:spLocks noRot="1" noChangeAspect="1" noMove="1" noResize="1" noEditPoints="1" noAdjustHandles="1" noChangeArrowheads="1" noChangeShapeType="1" noTextEdit="1"/>
              </p:cNvSpPr>
              <p:nvPr/>
            </p:nvSpPr>
            <p:spPr>
              <a:xfrm>
                <a:off x="0" y="999350"/>
                <a:ext cx="12192000" cy="5858649"/>
              </a:xfrm>
              <a:prstGeom prst="rect">
                <a:avLst/>
              </a:prstGeom>
              <a:blipFill>
                <a:blip r:embed="rId4"/>
                <a:stretch>
                  <a:fillRect l="-728" t="-866"/>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E480B730-9C74-16DA-B222-28BF29F6B318}"/>
              </a:ext>
            </a:extLst>
          </p:cNvPr>
          <p:cNvSpPr txBox="1"/>
          <p:nvPr/>
        </p:nvSpPr>
        <p:spPr>
          <a:xfrm>
            <a:off x="8762884" y="3890628"/>
            <a:ext cx="3379604" cy="1754326"/>
          </a:xfrm>
          <a:prstGeom prst="rect">
            <a:avLst/>
          </a:prstGeom>
          <a:noFill/>
        </p:spPr>
        <p:txBody>
          <a:bodyPr wrap="square" rtlCol="0">
            <a:spAutoFit/>
          </a:bodyPr>
          <a:lstStyle/>
          <a:p>
            <a:pPr marL="285750" indent="-285750">
              <a:buFont typeface="Wingdings" panose="05000000000000000000" pitchFamily="2" charset="2"/>
              <a:buChar char="q"/>
            </a:pPr>
            <a:r>
              <a:rPr lang="en-US" dirty="0"/>
              <a:t>Recommendation filtering:</a:t>
            </a:r>
            <a:br>
              <a:rPr lang="en-US" dirty="0"/>
            </a:br>
            <a:r>
              <a:rPr lang="en-US" dirty="0"/>
              <a:t>Use the ‘</a:t>
            </a:r>
            <a:r>
              <a:rPr lang="en-US" dirty="0" err="1"/>
              <a:t>warning_input_radiance</a:t>
            </a:r>
            <a:r>
              <a:rPr lang="en-US" dirty="0"/>
              <a:t>’ provided by the ‘</a:t>
            </a:r>
            <a:r>
              <a:rPr lang="en-US" dirty="0" err="1"/>
              <a:t>quality_flag</a:t>
            </a:r>
            <a:r>
              <a:rPr lang="en-US" dirty="0"/>
              <a:t>’ from the TEMPO O3TOT product (</a:t>
            </a:r>
            <a:r>
              <a:rPr lang="en-US" dirty="0" err="1"/>
              <a:t>quality_flag</a:t>
            </a:r>
            <a:r>
              <a:rPr lang="en-US" dirty="0"/>
              <a:t> &gt;= 4096).</a:t>
            </a:r>
          </a:p>
        </p:txBody>
      </p:sp>
    </p:spTree>
    <p:extLst>
      <p:ext uri="{BB962C8B-B14F-4D97-AF65-F5344CB8AC3E}">
        <p14:creationId xmlns:p14="http://schemas.microsoft.com/office/powerpoint/2010/main" val="649143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A graph of a pen&#10;&#10;Description automatically generated with medium confidence">
            <a:extLst>
              <a:ext uri="{FF2B5EF4-FFF2-40B4-BE49-F238E27FC236}">
                <a16:creationId xmlns:a16="http://schemas.microsoft.com/office/drawing/2014/main" id="{C253643F-07EA-4A1B-675D-2A33B0AD20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8296" y="3562187"/>
            <a:ext cx="10169026" cy="2953843"/>
          </a:xfrm>
          <a:prstGeom prst="rect">
            <a:avLst/>
          </a:prstGeom>
        </p:spPr>
      </p:pic>
      <p:sp>
        <p:nvSpPr>
          <p:cNvPr id="2" name="Slide Number Placeholder 1">
            <a:extLst>
              <a:ext uri="{FF2B5EF4-FFF2-40B4-BE49-F238E27FC236}">
                <a16:creationId xmlns:a16="http://schemas.microsoft.com/office/drawing/2014/main" id="{3E3040F7-12F4-2132-1307-6D806F9965F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4</a:t>
            </a:fld>
            <a:endParaRPr lang="en-US"/>
          </a:p>
        </p:txBody>
      </p:sp>
      <p:sp>
        <p:nvSpPr>
          <p:cNvPr id="4" name="Slide Number Placeholder 3">
            <a:extLst>
              <a:ext uri="{FF2B5EF4-FFF2-40B4-BE49-F238E27FC236}">
                <a16:creationId xmlns:a16="http://schemas.microsoft.com/office/drawing/2014/main" id="{50E914C2-4AD6-30A8-448D-A040DA5CC52C}"/>
              </a:ext>
            </a:extLst>
          </p:cNvPr>
          <p:cNvSpPr txBox="1">
            <a:spLocks/>
          </p:cNvSpPr>
          <p:nvPr/>
        </p:nvSpPr>
        <p:spPr>
          <a:xfrm>
            <a:off x="9448800" y="6621140"/>
            <a:ext cx="2743200" cy="182880"/>
          </a:xfrm>
          <a:prstGeom prst="rect">
            <a:avLst/>
          </a:prstGeom>
        </p:spPr>
        <p:txBody>
          <a:bodyPr vert="horz" lIns="91440" tIns="0" rIns="91440" bIns="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US" smtClean="0"/>
              <a:pPr/>
              <a:t>4</a:t>
            </a:fld>
            <a:endParaRPr lang="en-US"/>
          </a:p>
        </p:txBody>
      </p:sp>
      <p:sp>
        <p:nvSpPr>
          <p:cNvPr id="11" name="Title 2">
            <a:extLst>
              <a:ext uri="{FF2B5EF4-FFF2-40B4-BE49-F238E27FC236}">
                <a16:creationId xmlns:a16="http://schemas.microsoft.com/office/drawing/2014/main" id="{E7EB6B0E-393A-47D8-AEA7-2E5D48B84D4A}"/>
              </a:ext>
            </a:extLst>
          </p:cNvPr>
          <p:cNvSpPr>
            <a:spLocks noGrp="1"/>
          </p:cNvSpPr>
          <p:nvPr>
            <p:ph type="title"/>
          </p:nvPr>
        </p:nvSpPr>
        <p:spPr>
          <a:xfrm>
            <a:off x="0" y="0"/>
            <a:ext cx="12192000" cy="975701"/>
          </a:xfrm>
        </p:spPr>
        <p:txBody>
          <a:bodyPr/>
          <a:lstStyle/>
          <a:p>
            <a:r>
              <a:rPr lang="en-US" dirty="0"/>
              <a:t>Comparison of TEMPO total ozone</a:t>
            </a:r>
            <a:br>
              <a:rPr lang="en-US" dirty="0"/>
            </a:br>
            <a:r>
              <a:rPr lang="en-US" dirty="0"/>
              <a:t>with ground-based observations</a:t>
            </a:r>
            <a:endParaRPr lang="en-US" baseline="-25000" dirty="0"/>
          </a:p>
        </p:txBody>
      </p:sp>
      <p:sp>
        <p:nvSpPr>
          <p:cNvPr id="13" name="TextBox 12">
            <a:extLst>
              <a:ext uri="{FF2B5EF4-FFF2-40B4-BE49-F238E27FC236}">
                <a16:creationId xmlns:a16="http://schemas.microsoft.com/office/drawing/2014/main" id="{429C0C00-41D3-76BC-7655-AAFF9A49882F}"/>
              </a:ext>
            </a:extLst>
          </p:cNvPr>
          <p:cNvSpPr txBox="1"/>
          <p:nvPr/>
        </p:nvSpPr>
        <p:spPr>
          <a:xfrm>
            <a:off x="4438597" y="998596"/>
            <a:ext cx="3314818" cy="400110"/>
          </a:xfrm>
          <a:prstGeom prst="rect">
            <a:avLst/>
          </a:prstGeom>
          <a:noFill/>
        </p:spPr>
        <p:txBody>
          <a:bodyPr wrap="none" rtlCol="0">
            <a:spAutoFit/>
          </a:bodyPr>
          <a:lstStyle/>
          <a:p>
            <a:pPr algn="ctr"/>
            <a:r>
              <a:rPr lang="en-US" sz="2000" b="1" i="1" dirty="0"/>
              <a:t>Courtesy of </a:t>
            </a:r>
            <a:r>
              <a:rPr lang="en-US" sz="2000" b="1" i="1" dirty="0" err="1"/>
              <a:t>Xiaoyi</a:t>
            </a:r>
            <a:r>
              <a:rPr lang="en-US" sz="2000" b="1" i="1" dirty="0"/>
              <a:t> Zhao, ECCC</a:t>
            </a:r>
          </a:p>
        </p:txBody>
      </p:sp>
      <p:grpSp>
        <p:nvGrpSpPr>
          <p:cNvPr id="18" name="Group 17">
            <a:extLst>
              <a:ext uri="{FF2B5EF4-FFF2-40B4-BE49-F238E27FC236}">
                <a16:creationId xmlns:a16="http://schemas.microsoft.com/office/drawing/2014/main" id="{2CF466F8-FCCF-D9A7-006F-E176F55C5ACA}"/>
              </a:ext>
            </a:extLst>
          </p:cNvPr>
          <p:cNvGrpSpPr/>
          <p:nvPr/>
        </p:nvGrpSpPr>
        <p:grpSpPr>
          <a:xfrm>
            <a:off x="2080260" y="1431339"/>
            <a:ext cx="3006462" cy="2041812"/>
            <a:chOff x="143872" y="2196970"/>
            <a:chExt cx="5763780" cy="3654559"/>
          </a:xfrm>
        </p:grpSpPr>
        <p:pic>
          <p:nvPicPr>
            <p:cNvPr id="14" name="Picture 13" descr="A map of the united states&#10;&#10;Description automatically generated">
              <a:extLst>
                <a:ext uri="{FF2B5EF4-FFF2-40B4-BE49-F238E27FC236}">
                  <a16:creationId xmlns:a16="http://schemas.microsoft.com/office/drawing/2014/main" id="{5C199ACB-ABD5-64B8-C36C-59710239E7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872" y="2196970"/>
              <a:ext cx="5763780" cy="3654559"/>
            </a:xfrm>
            <a:prstGeom prst="rect">
              <a:avLst/>
            </a:prstGeom>
          </p:spPr>
        </p:pic>
        <p:sp>
          <p:nvSpPr>
            <p:cNvPr id="17" name="TextBox 16">
              <a:extLst>
                <a:ext uri="{FF2B5EF4-FFF2-40B4-BE49-F238E27FC236}">
                  <a16:creationId xmlns:a16="http://schemas.microsoft.com/office/drawing/2014/main" id="{76129CF3-16A7-D6E9-62E3-895C3A598F0B}"/>
                </a:ext>
              </a:extLst>
            </p:cNvPr>
            <p:cNvSpPr txBox="1"/>
            <p:nvPr/>
          </p:nvSpPr>
          <p:spPr>
            <a:xfrm>
              <a:off x="671958" y="4731666"/>
              <a:ext cx="2561350" cy="739677"/>
            </a:xfrm>
            <a:prstGeom prst="rect">
              <a:avLst/>
            </a:prstGeom>
            <a:noFill/>
          </p:spPr>
          <p:txBody>
            <a:bodyPr wrap="square">
              <a:spAutoFit/>
            </a:bodyPr>
            <a:lstStyle/>
            <a:p>
              <a:pPr lvl="1"/>
              <a:r>
                <a:rPr lang="en-US" sz="800" b="1" dirty="0">
                  <a:solidFill>
                    <a:schemeClr val="bg1"/>
                  </a:solidFill>
                </a:rPr>
                <a:t>56 PGN sites</a:t>
              </a:r>
            </a:p>
            <a:p>
              <a:pPr lvl="1"/>
              <a:r>
                <a:rPr lang="en-US" sz="800" b="1" dirty="0">
                  <a:solidFill>
                    <a:schemeClr val="bg1"/>
                  </a:solidFill>
                </a:rPr>
                <a:t>4 Brewer sites</a:t>
              </a:r>
            </a:p>
            <a:p>
              <a:pPr lvl="1"/>
              <a:r>
                <a:rPr lang="en-US" sz="800" b="1" dirty="0">
                  <a:solidFill>
                    <a:schemeClr val="bg1"/>
                  </a:solidFill>
                </a:rPr>
                <a:t>2 Dobson sites</a:t>
              </a:r>
            </a:p>
          </p:txBody>
        </p:sp>
      </p:grpSp>
      <p:grpSp>
        <p:nvGrpSpPr>
          <p:cNvPr id="21" name="Group 20">
            <a:extLst>
              <a:ext uri="{FF2B5EF4-FFF2-40B4-BE49-F238E27FC236}">
                <a16:creationId xmlns:a16="http://schemas.microsoft.com/office/drawing/2014/main" id="{CD6D86B4-8AAB-EC4F-EE08-55962608E84A}"/>
              </a:ext>
            </a:extLst>
          </p:cNvPr>
          <p:cNvGrpSpPr/>
          <p:nvPr/>
        </p:nvGrpSpPr>
        <p:grpSpPr>
          <a:xfrm>
            <a:off x="7105278" y="1431339"/>
            <a:ext cx="3230136" cy="2048087"/>
            <a:chOff x="8235696" y="168774"/>
            <a:chExt cx="3075432" cy="1949996"/>
          </a:xfrm>
        </p:grpSpPr>
        <p:pic>
          <p:nvPicPr>
            <p:cNvPr id="22" name="Picture 21" descr="A map of the united states&#10;&#10;Description automatically generated">
              <a:extLst>
                <a:ext uri="{FF2B5EF4-FFF2-40B4-BE49-F238E27FC236}">
                  <a16:creationId xmlns:a16="http://schemas.microsoft.com/office/drawing/2014/main" id="{FAEBD8D9-B1BF-1E12-416E-B1389A0153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5696" y="168774"/>
              <a:ext cx="3075432" cy="1949996"/>
            </a:xfrm>
            <a:prstGeom prst="rect">
              <a:avLst/>
            </a:prstGeom>
          </p:spPr>
        </p:pic>
        <p:cxnSp>
          <p:nvCxnSpPr>
            <p:cNvPr id="23" name="Straight Connector 22">
              <a:extLst>
                <a:ext uri="{FF2B5EF4-FFF2-40B4-BE49-F238E27FC236}">
                  <a16:creationId xmlns:a16="http://schemas.microsoft.com/office/drawing/2014/main" id="{CE183AF7-3600-2B1B-AC4B-072CEF799BEC}"/>
                </a:ext>
              </a:extLst>
            </p:cNvPr>
            <p:cNvCxnSpPr/>
            <p:nvPr/>
          </p:nvCxnSpPr>
          <p:spPr>
            <a:xfrm>
              <a:off x="8430768" y="649224"/>
              <a:ext cx="288036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D7F0F9A2-B051-C810-C95A-CCD67B544C49}"/>
                </a:ext>
              </a:extLst>
            </p:cNvPr>
            <p:cNvCxnSpPr/>
            <p:nvPr/>
          </p:nvCxnSpPr>
          <p:spPr>
            <a:xfrm>
              <a:off x="8430768" y="849249"/>
              <a:ext cx="288036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29357F8B-E81E-6006-00C5-52DD1AC5CC8F}"/>
                </a:ext>
              </a:extLst>
            </p:cNvPr>
            <p:cNvCxnSpPr/>
            <p:nvPr/>
          </p:nvCxnSpPr>
          <p:spPr>
            <a:xfrm>
              <a:off x="8430768" y="1052449"/>
              <a:ext cx="288036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2323BE8D-0EA5-C2B3-6EAB-BF1D869FCA97}"/>
                </a:ext>
              </a:extLst>
            </p:cNvPr>
            <p:cNvCxnSpPr/>
            <p:nvPr/>
          </p:nvCxnSpPr>
          <p:spPr>
            <a:xfrm>
              <a:off x="8430768" y="1249299"/>
              <a:ext cx="288036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D9B10FF2-BD90-77DB-CF93-509A1DB27B10}"/>
                </a:ext>
              </a:extLst>
            </p:cNvPr>
            <p:cNvCxnSpPr/>
            <p:nvPr/>
          </p:nvCxnSpPr>
          <p:spPr>
            <a:xfrm>
              <a:off x="8430768" y="1452499"/>
              <a:ext cx="288036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28" name="Right Arrow 27">
            <a:extLst>
              <a:ext uri="{FF2B5EF4-FFF2-40B4-BE49-F238E27FC236}">
                <a16:creationId xmlns:a16="http://schemas.microsoft.com/office/drawing/2014/main" id="{6241EB85-9530-36D1-E895-59BC8D310DCB}"/>
              </a:ext>
            </a:extLst>
          </p:cNvPr>
          <p:cNvSpPr/>
          <p:nvPr/>
        </p:nvSpPr>
        <p:spPr>
          <a:xfrm>
            <a:off x="5652977" y="1913109"/>
            <a:ext cx="886046" cy="992372"/>
          </a:xfrm>
          <a:prstGeom prst="rightArrow">
            <a:avLst>
              <a:gd name="adj1" fmla="val 52857"/>
              <a:gd name="adj2" fmla="val 62800"/>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7C34A46D-385A-E102-4045-19F6B95CB956}"/>
              </a:ext>
            </a:extLst>
          </p:cNvPr>
          <p:cNvSpPr txBox="1"/>
          <p:nvPr/>
        </p:nvSpPr>
        <p:spPr>
          <a:xfrm>
            <a:off x="34561" y="3638009"/>
            <a:ext cx="1143812" cy="323165"/>
          </a:xfrm>
          <a:prstGeom prst="rect">
            <a:avLst/>
          </a:prstGeom>
          <a:solidFill>
            <a:schemeClr val="accent5">
              <a:lumMod val="20000"/>
              <a:lumOff val="80000"/>
              <a:alpha val="42558"/>
            </a:schemeClr>
          </a:solidFill>
        </p:spPr>
        <p:txBody>
          <a:bodyPr wrap="square" rtlCol="0">
            <a:spAutoFit/>
          </a:bodyPr>
          <a:lstStyle/>
          <a:p>
            <a:r>
              <a:rPr lang="en-US" sz="1500" b="1" dirty="0"/>
              <a:t>TEMPO </a:t>
            </a:r>
            <a:r>
              <a:rPr lang="en-US" sz="1500" b="1" dirty="0">
                <a:solidFill>
                  <a:srgbClr val="00B050"/>
                </a:solidFill>
              </a:rPr>
              <a:t>V03</a:t>
            </a:r>
          </a:p>
        </p:txBody>
      </p:sp>
      <p:sp>
        <p:nvSpPr>
          <p:cNvPr id="3" name="TextBox 2">
            <a:extLst>
              <a:ext uri="{FF2B5EF4-FFF2-40B4-BE49-F238E27FC236}">
                <a16:creationId xmlns:a16="http://schemas.microsoft.com/office/drawing/2014/main" id="{09AC4301-6F24-647F-6CD9-659123C7C977}"/>
              </a:ext>
            </a:extLst>
          </p:cNvPr>
          <p:cNvSpPr txBox="1"/>
          <p:nvPr/>
        </p:nvSpPr>
        <p:spPr>
          <a:xfrm>
            <a:off x="198958" y="6459557"/>
            <a:ext cx="10984044" cy="323165"/>
          </a:xfrm>
          <a:prstGeom prst="rect">
            <a:avLst/>
          </a:prstGeom>
          <a:noFill/>
        </p:spPr>
        <p:txBody>
          <a:bodyPr wrap="square" rtlCol="0">
            <a:spAutoFit/>
          </a:bodyPr>
          <a:lstStyle/>
          <a:p>
            <a:pPr marL="285750" indent="-285750">
              <a:buFont typeface="Wingdings" panose="05000000000000000000" pitchFamily="2" charset="2"/>
              <a:buChar char="q"/>
            </a:pPr>
            <a:r>
              <a:rPr lang="en-US" sz="1500" dirty="0"/>
              <a:t>TEMPO V3 total ozone have good correlation with those from ground-based observations (Dobson, Pandora, and Brewer). </a:t>
            </a:r>
          </a:p>
        </p:txBody>
      </p:sp>
      <p:sp>
        <p:nvSpPr>
          <p:cNvPr id="29" name="TextBox 28">
            <a:extLst>
              <a:ext uri="{FF2B5EF4-FFF2-40B4-BE49-F238E27FC236}">
                <a16:creationId xmlns:a16="http://schemas.microsoft.com/office/drawing/2014/main" id="{8E12581F-17EC-04AB-816A-409AC7AC3593}"/>
              </a:ext>
            </a:extLst>
          </p:cNvPr>
          <p:cNvSpPr txBox="1"/>
          <p:nvPr/>
        </p:nvSpPr>
        <p:spPr>
          <a:xfrm>
            <a:off x="10939252" y="5550420"/>
            <a:ext cx="732599" cy="307777"/>
          </a:xfrm>
          <a:prstGeom prst="rect">
            <a:avLst/>
          </a:prstGeom>
          <a:noFill/>
        </p:spPr>
        <p:txBody>
          <a:bodyPr wrap="square" rtlCol="0">
            <a:spAutoFit/>
          </a:bodyPr>
          <a:lstStyle/>
          <a:p>
            <a:r>
              <a:rPr lang="en-US" sz="700" dirty="0">
                <a:solidFill>
                  <a:srgbClr val="FF0000"/>
                </a:solidFill>
              </a:rPr>
              <a:t>- Mean +/- std</a:t>
            </a:r>
          </a:p>
          <a:p>
            <a:r>
              <a:rPr lang="en-US" sz="700" dirty="0">
                <a:solidFill>
                  <a:srgbClr val="FF0000"/>
                </a:solidFill>
              </a:rPr>
              <a:t>- The median</a:t>
            </a:r>
          </a:p>
        </p:txBody>
      </p:sp>
    </p:spTree>
    <p:extLst>
      <p:ext uri="{BB962C8B-B14F-4D97-AF65-F5344CB8AC3E}">
        <p14:creationId xmlns:p14="http://schemas.microsoft.com/office/powerpoint/2010/main" val="460017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3040F7-12F4-2132-1307-6D806F9965F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5</a:t>
            </a:fld>
            <a:endParaRPr lang="en-US"/>
          </a:p>
        </p:txBody>
      </p:sp>
      <p:sp>
        <p:nvSpPr>
          <p:cNvPr id="4" name="Slide Number Placeholder 3">
            <a:extLst>
              <a:ext uri="{FF2B5EF4-FFF2-40B4-BE49-F238E27FC236}">
                <a16:creationId xmlns:a16="http://schemas.microsoft.com/office/drawing/2014/main" id="{50E914C2-4AD6-30A8-448D-A040DA5CC52C}"/>
              </a:ext>
            </a:extLst>
          </p:cNvPr>
          <p:cNvSpPr txBox="1">
            <a:spLocks/>
          </p:cNvSpPr>
          <p:nvPr/>
        </p:nvSpPr>
        <p:spPr>
          <a:xfrm>
            <a:off x="9448800" y="6621140"/>
            <a:ext cx="2743200" cy="182880"/>
          </a:xfrm>
          <a:prstGeom prst="rect">
            <a:avLst/>
          </a:prstGeom>
        </p:spPr>
        <p:txBody>
          <a:bodyPr vert="horz" lIns="91440" tIns="0" rIns="91440" bIns="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US" smtClean="0"/>
              <a:pPr/>
              <a:t>5</a:t>
            </a:fld>
            <a:endParaRPr lang="en-US"/>
          </a:p>
        </p:txBody>
      </p:sp>
      <p:sp>
        <p:nvSpPr>
          <p:cNvPr id="11" name="Title 2">
            <a:extLst>
              <a:ext uri="{FF2B5EF4-FFF2-40B4-BE49-F238E27FC236}">
                <a16:creationId xmlns:a16="http://schemas.microsoft.com/office/drawing/2014/main" id="{E7EB6B0E-393A-47D8-AEA7-2E5D48B84D4A}"/>
              </a:ext>
            </a:extLst>
          </p:cNvPr>
          <p:cNvSpPr>
            <a:spLocks noGrp="1"/>
          </p:cNvSpPr>
          <p:nvPr>
            <p:ph type="title"/>
          </p:nvPr>
        </p:nvSpPr>
        <p:spPr>
          <a:xfrm>
            <a:off x="0" y="0"/>
            <a:ext cx="12192000" cy="975701"/>
          </a:xfrm>
        </p:spPr>
        <p:txBody>
          <a:bodyPr/>
          <a:lstStyle/>
          <a:p>
            <a:r>
              <a:rPr lang="en-US" dirty="0"/>
              <a:t>Comparison of TEMPO total ozone</a:t>
            </a:r>
            <a:br>
              <a:rPr lang="en-US" dirty="0"/>
            </a:br>
            <a:r>
              <a:rPr lang="en-US" dirty="0"/>
              <a:t>with ground-based observations</a:t>
            </a:r>
            <a:endParaRPr lang="en-US" baseline="-25000" dirty="0"/>
          </a:p>
        </p:txBody>
      </p:sp>
      <p:sp>
        <p:nvSpPr>
          <p:cNvPr id="13" name="TextBox 12">
            <a:extLst>
              <a:ext uri="{FF2B5EF4-FFF2-40B4-BE49-F238E27FC236}">
                <a16:creationId xmlns:a16="http://schemas.microsoft.com/office/drawing/2014/main" id="{429C0C00-41D3-76BC-7655-AAFF9A49882F}"/>
              </a:ext>
            </a:extLst>
          </p:cNvPr>
          <p:cNvSpPr txBox="1"/>
          <p:nvPr/>
        </p:nvSpPr>
        <p:spPr>
          <a:xfrm>
            <a:off x="4357391" y="998596"/>
            <a:ext cx="3477235" cy="400110"/>
          </a:xfrm>
          <a:prstGeom prst="rect">
            <a:avLst/>
          </a:prstGeom>
          <a:noFill/>
        </p:spPr>
        <p:txBody>
          <a:bodyPr wrap="none" rtlCol="0">
            <a:spAutoFit/>
          </a:bodyPr>
          <a:lstStyle/>
          <a:p>
            <a:pPr algn="ctr"/>
            <a:r>
              <a:rPr lang="en-US" sz="2000" b="1" i="1" dirty="0"/>
              <a:t>Courtesy of Jay Herman, GSFC</a:t>
            </a:r>
          </a:p>
        </p:txBody>
      </p:sp>
      <p:sp>
        <p:nvSpPr>
          <p:cNvPr id="15" name="TextBox 14">
            <a:extLst>
              <a:ext uri="{FF2B5EF4-FFF2-40B4-BE49-F238E27FC236}">
                <a16:creationId xmlns:a16="http://schemas.microsoft.com/office/drawing/2014/main" id="{69D449AD-E4D5-3463-620B-B65B586EB458}"/>
              </a:ext>
            </a:extLst>
          </p:cNvPr>
          <p:cNvSpPr txBox="1"/>
          <p:nvPr/>
        </p:nvSpPr>
        <p:spPr>
          <a:xfrm>
            <a:off x="-42089" y="6270988"/>
            <a:ext cx="12406025" cy="646331"/>
          </a:xfrm>
          <a:prstGeom prst="rect">
            <a:avLst/>
          </a:prstGeom>
          <a:noFill/>
        </p:spPr>
        <p:txBody>
          <a:bodyPr wrap="none" rtlCol="0">
            <a:spAutoFit/>
          </a:bodyPr>
          <a:lstStyle/>
          <a:p>
            <a:pPr marL="285750" indent="-285750">
              <a:buFont typeface="Wingdings" panose="05000000000000000000" pitchFamily="2" charset="2"/>
              <a:buChar char="q"/>
            </a:pPr>
            <a:r>
              <a:rPr lang="en-US" sz="1800" dirty="0"/>
              <a:t>Comparison of TEMPO O</a:t>
            </a:r>
            <a:r>
              <a:rPr lang="en-US" sz="1800" baseline="-25000" dirty="0"/>
              <a:t>3</a:t>
            </a:r>
            <a:r>
              <a:rPr lang="en-US" sz="1800" dirty="0"/>
              <a:t> retrievals at multiple Pandora sites shows good agreement on a weekly average basis for May 2024</a:t>
            </a:r>
            <a:endParaRPr lang="en-US" dirty="0"/>
          </a:p>
          <a:p>
            <a:pPr marL="285750" indent="-285750">
              <a:buFont typeface="Wingdings" panose="05000000000000000000" pitchFamily="2" charset="2"/>
              <a:buChar char="q"/>
            </a:pPr>
            <a:r>
              <a:rPr lang="en-US" dirty="0"/>
              <a:t>In many case, diurnal variation of O</a:t>
            </a:r>
            <a:r>
              <a:rPr lang="en-US" baseline="-25000" dirty="0"/>
              <a:t>3</a:t>
            </a:r>
            <a:r>
              <a:rPr lang="en-US" dirty="0"/>
              <a:t> from TEMPO observation shows good correlation with Pandora.</a:t>
            </a:r>
          </a:p>
        </p:txBody>
      </p:sp>
      <p:pic>
        <p:nvPicPr>
          <p:cNvPr id="16" name="Picture 15">
            <a:extLst>
              <a:ext uri="{FF2B5EF4-FFF2-40B4-BE49-F238E27FC236}">
                <a16:creationId xmlns:a16="http://schemas.microsoft.com/office/drawing/2014/main" id="{82F32E51-7948-1432-B149-5D3C6AA98FD7}"/>
              </a:ext>
            </a:extLst>
          </p:cNvPr>
          <p:cNvPicPr>
            <a:picLocks noChangeAspect="1"/>
          </p:cNvPicPr>
          <p:nvPr/>
        </p:nvPicPr>
        <p:blipFill>
          <a:blip r:embed="rId3"/>
          <a:stretch>
            <a:fillRect/>
          </a:stretch>
        </p:blipFill>
        <p:spPr>
          <a:xfrm>
            <a:off x="4183187" y="1312375"/>
            <a:ext cx="3955475" cy="4968000"/>
          </a:xfrm>
          <a:prstGeom prst="rect">
            <a:avLst/>
          </a:prstGeom>
        </p:spPr>
      </p:pic>
      <p:pic>
        <p:nvPicPr>
          <p:cNvPr id="17" name="Picture 16">
            <a:extLst>
              <a:ext uri="{FF2B5EF4-FFF2-40B4-BE49-F238E27FC236}">
                <a16:creationId xmlns:a16="http://schemas.microsoft.com/office/drawing/2014/main" id="{35CE826E-5DE1-21B7-CE91-A027BECF0F93}"/>
              </a:ext>
            </a:extLst>
          </p:cNvPr>
          <p:cNvPicPr>
            <a:picLocks noChangeAspect="1"/>
          </p:cNvPicPr>
          <p:nvPr/>
        </p:nvPicPr>
        <p:blipFill>
          <a:blip r:embed="rId4"/>
          <a:stretch>
            <a:fillRect/>
          </a:stretch>
        </p:blipFill>
        <p:spPr>
          <a:xfrm>
            <a:off x="8138662" y="1334298"/>
            <a:ext cx="4054699" cy="4968000"/>
          </a:xfrm>
          <a:prstGeom prst="rect">
            <a:avLst/>
          </a:prstGeom>
        </p:spPr>
      </p:pic>
      <p:pic>
        <p:nvPicPr>
          <p:cNvPr id="5" name="Picture 4">
            <a:extLst>
              <a:ext uri="{FF2B5EF4-FFF2-40B4-BE49-F238E27FC236}">
                <a16:creationId xmlns:a16="http://schemas.microsoft.com/office/drawing/2014/main" id="{9F54DCFE-9718-A961-9951-1F2146B58C10}"/>
              </a:ext>
            </a:extLst>
          </p:cNvPr>
          <p:cNvPicPr>
            <a:picLocks noChangeAspect="1"/>
          </p:cNvPicPr>
          <p:nvPr/>
        </p:nvPicPr>
        <p:blipFill>
          <a:blip r:embed="rId5"/>
          <a:stretch>
            <a:fillRect/>
          </a:stretch>
        </p:blipFill>
        <p:spPr>
          <a:xfrm>
            <a:off x="8319" y="1283979"/>
            <a:ext cx="4174868" cy="3263921"/>
          </a:xfrm>
          <a:prstGeom prst="rect">
            <a:avLst/>
          </a:prstGeom>
        </p:spPr>
      </p:pic>
      <p:pic>
        <p:nvPicPr>
          <p:cNvPr id="6" name="Picture 5" descr="A map of the united states&#10;&#10;Description automatically generated">
            <a:extLst>
              <a:ext uri="{FF2B5EF4-FFF2-40B4-BE49-F238E27FC236}">
                <a16:creationId xmlns:a16="http://schemas.microsoft.com/office/drawing/2014/main" id="{3A4C1039-D130-A1A6-90D8-127BC2F26BBD}"/>
              </a:ext>
            </a:extLst>
          </p:cNvPr>
          <p:cNvPicPr>
            <a:picLocks noChangeAspect="1"/>
          </p:cNvPicPr>
          <p:nvPr/>
        </p:nvPicPr>
        <p:blipFill>
          <a:blip r:embed="rId6"/>
          <a:srcRect l="19376" t="20757" r="26810" b="16498"/>
          <a:stretch/>
        </p:blipFill>
        <p:spPr>
          <a:xfrm>
            <a:off x="1009948" y="4547899"/>
            <a:ext cx="2391004" cy="1568126"/>
          </a:xfrm>
          <a:prstGeom prst="rect">
            <a:avLst/>
          </a:prstGeom>
        </p:spPr>
      </p:pic>
      <p:sp>
        <p:nvSpPr>
          <p:cNvPr id="3" name="TextBox 2">
            <a:extLst>
              <a:ext uri="{FF2B5EF4-FFF2-40B4-BE49-F238E27FC236}">
                <a16:creationId xmlns:a16="http://schemas.microsoft.com/office/drawing/2014/main" id="{B6D59A2B-170B-D562-C22B-A8E3B0A7370E}"/>
              </a:ext>
            </a:extLst>
          </p:cNvPr>
          <p:cNvSpPr txBox="1"/>
          <p:nvPr/>
        </p:nvSpPr>
        <p:spPr>
          <a:xfrm>
            <a:off x="0" y="1075541"/>
            <a:ext cx="1143812" cy="323165"/>
          </a:xfrm>
          <a:prstGeom prst="rect">
            <a:avLst/>
          </a:prstGeom>
          <a:solidFill>
            <a:schemeClr val="accent5">
              <a:lumMod val="20000"/>
              <a:lumOff val="80000"/>
              <a:alpha val="42558"/>
            </a:schemeClr>
          </a:solidFill>
        </p:spPr>
        <p:txBody>
          <a:bodyPr wrap="square" rtlCol="0">
            <a:spAutoFit/>
          </a:bodyPr>
          <a:lstStyle/>
          <a:p>
            <a:r>
              <a:rPr lang="en-US" sz="1500" b="1" dirty="0"/>
              <a:t>TEMPO </a:t>
            </a:r>
            <a:r>
              <a:rPr lang="en-US" sz="1500" b="1" dirty="0">
                <a:solidFill>
                  <a:srgbClr val="00B050"/>
                </a:solidFill>
              </a:rPr>
              <a:t>V03</a:t>
            </a:r>
          </a:p>
        </p:txBody>
      </p:sp>
      <p:sp>
        <p:nvSpPr>
          <p:cNvPr id="21" name="Rectangle 20">
            <a:extLst>
              <a:ext uri="{FF2B5EF4-FFF2-40B4-BE49-F238E27FC236}">
                <a16:creationId xmlns:a16="http://schemas.microsoft.com/office/drawing/2014/main" id="{D19482B0-80D8-65C8-D121-0E7044512841}"/>
              </a:ext>
            </a:extLst>
          </p:cNvPr>
          <p:cNvSpPr/>
          <p:nvPr/>
        </p:nvSpPr>
        <p:spPr>
          <a:xfrm>
            <a:off x="1105712" y="5195839"/>
            <a:ext cx="136123" cy="136123"/>
          </a:xfrm>
          <a:prstGeom prst="rect">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82760A4-CDE4-060B-0FCC-5C6A7EB3D0BC}"/>
              </a:ext>
            </a:extLst>
          </p:cNvPr>
          <p:cNvSpPr/>
          <p:nvPr/>
        </p:nvSpPr>
        <p:spPr>
          <a:xfrm>
            <a:off x="2648777" y="4965359"/>
            <a:ext cx="68400" cy="136123"/>
          </a:xfrm>
          <a:prstGeom prst="rect">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9BA227E2-BB21-58A9-D211-35C7CAEE1B46}"/>
              </a:ext>
            </a:extLst>
          </p:cNvPr>
          <p:cNvSpPr/>
          <p:nvPr/>
        </p:nvSpPr>
        <p:spPr>
          <a:xfrm>
            <a:off x="2784900" y="4852096"/>
            <a:ext cx="68400" cy="136123"/>
          </a:xfrm>
          <a:prstGeom prst="rect">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5AFCEE9-EBCA-C242-2B82-C21D8D4E4469}"/>
              </a:ext>
            </a:extLst>
          </p:cNvPr>
          <p:cNvSpPr/>
          <p:nvPr/>
        </p:nvSpPr>
        <p:spPr>
          <a:xfrm>
            <a:off x="2989084" y="4965359"/>
            <a:ext cx="136123" cy="136123"/>
          </a:xfrm>
          <a:prstGeom prst="rect">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FE5D91D-58C5-A395-6C05-DDA15D160FAB}"/>
              </a:ext>
            </a:extLst>
          </p:cNvPr>
          <p:cNvSpPr/>
          <p:nvPr/>
        </p:nvSpPr>
        <p:spPr>
          <a:xfrm>
            <a:off x="2720677" y="4965358"/>
            <a:ext cx="61062" cy="136123"/>
          </a:xfrm>
          <a:prstGeom prst="rect">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5437176-B2FD-DC6D-EAEC-A98B65FF229A}"/>
              </a:ext>
            </a:extLst>
          </p:cNvPr>
          <p:cNvSpPr/>
          <p:nvPr/>
        </p:nvSpPr>
        <p:spPr>
          <a:xfrm>
            <a:off x="2856461" y="4852096"/>
            <a:ext cx="61062" cy="136123"/>
          </a:xfrm>
          <a:prstGeom prst="rect">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4168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3040F7-12F4-2132-1307-6D806F9965F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sp>
        <p:nvSpPr>
          <p:cNvPr id="4" name="Slide Number Placeholder 3">
            <a:extLst>
              <a:ext uri="{FF2B5EF4-FFF2-40B4-BE49-F238E27FC236}">
                <a16:creationId xmlns:a16="http://schemas.microsoft.com/office/drawing/2014/main" id="{50E914C2-4AD6-30A8-448D-A040DA5CC52C}"/>
              </a:ext>
            </a:extLst>
          </p:cNvPr>
          <p:cNvSpPr txBox="1">
            <a:spLocks/>
          </p:cNvSpPr>
          <p:nvPr/>
        </p:nvSpPr>
        <p:spPr>
          <a:xfrm>
            <a:off x="9448800" y="6621140"/>
            <a:ext cx="2743200" cy="182880"/>
          </a:xfrm>
          <a:prstGeom prst="rect">
            <a:avLst/>
          </a:prstGeom>
        </p:spPr>
        <p:txBody>
          <a:bodyPr vert="horz" lIns="91440" tIns="0" rIns="91440" bIns="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US" smtClean="0"/>
              <a:pPr/>
              <a:t>6</a:t>
            </a:fld>
            <a:endParaRPr lang="en-US"/>
          </a:p>
        </p:txBody>
      </p:sp>
      <p:sp>
        <p:nvSpPr>
          <p:cNvPr id="11" name="Title 2">
            <a:extLst>
              <a:ext uri="{FF2B5EF4-FFF2-40B4-BE49-F238E27FC236}">
                <a16:creationId xmlns:a16="http://schemas.microsoft.com/office/drawing/2014/main" id="{E7EB6B0E-393A-47D8-AEA7-2E5D48B84D4A}"/>
              </a:ext>
            </a:extLst>
          </p:cNvPr>
          <p:cNvSpPr>
            <a:spLocks noGrp="1"/>
          </p:cNvSpPr>
          <p:nvPr>
            <p:ph type="title"/>
          </p:nvPr>
        </p:nvSpPr>
        <p:spPr>
          <a:xfrm>
            <a:off x="0" y="0"/>
            <a:ext cx="12192000" cy="975701"/>
          </a:xfrm>
        </p:spPr>
        <p:txBody>
          <a:bodyPr/>
          <a:lstStyle/>
          <a:p>
            <a:r>
              <a:rPr lang="en-US" dirty="0"/>
              <a:t>Issues of TEMPO O3TOT</a:t>
            </a:r>
            <a:endParaRPr lang="en-US" baseline="-25000" dirty="0"/>
          </a:p>
        </p:txBody>
      </p:sp>
      <p:sp>
        <p:nvSpPr>
          <p:cNvPr id="13" name="TextBox 12">
            <a:extLst>
              <a:ext uri="{FF2B5EF4-FFF2-40B4-BE49-F238E27FC236}">
                <a16:creationId xmlns:a16="http://schemas.microsoft.com/office/drawing/2014/main" id="{429C0C00-41D3-76BC-7655-AAFF9A49882F}"/>
              </a:ext>
            </a:extLst>
          </p:cNvPr>
          <p:cNvSpPr txBox="1"/>
          <p:nvPr/>
        </p:nvSpPr>
        <p:spPr>
          <a:xfrm>
            <a:off x="7137105" y="998596"/>
            <a:ext cx="3423502" cy="400110"/>
          </a:xfrm>
          <a:prstGeom prst="rect">
            <a:avLst/>
          </a:prstGeom>
          <a:noFill/>
        </p:spPr>
        <p:txBody>
          <a:bodyPr wrap="none" rtlCol="0">
            <a:spAutoFit/>
          </a:bodyPr>
          <a:lstStyle/>
          <a:p>
            <a:pPr algn="ctr"/>
            <a:r>
              <a:rPr lang="en-US" sz="2000" b="1" i="1" dirty="0"/>
              <a:t>Courtesy of Jerry </a:t>
            </a:r>
            <a:r>
              <a:rPr lang="en-US" sz="2000" b="1" i="1" dirty="0" err="1"/>
              <a:t>Ziemke</a:t>
            </a:r>
            <a:r>
              <a:rPr lang="en-US" sz="2000" b="1" i="1" dirty="0"/>
              <a:t>, GSFC</a:t>
            </a:r>
          </a:p>
        </p:txBody>
      </p:sp>
      <p:sp>
        <p:nvSpPr>
          <p:cNvPr id="15" name="TextBox 14">
            <a:extLst>
              <a:ext uri="{FF2B5EF4-FFF2-40B4-BE49-F238E27FC236}">
                <a16:creationId xmlns:a16="http://schemas.microsoft.com/office/drawing/2014/main" id="{69D449AD-E4D5-3463-620B-B65B586EB458}"/>
              </a:ext>
            </a:extLst>
          </p:cNvPr>
          <p:cNvSpPr txBox="1"/>
          <p:nvPr/>
        </p:nvSpPr>
        <p:spPr>
          <a:xfrm>
            <a:off x="159151" y="4223213"/>
            <a:ext cx="5625960" cy="2585323"/>
          </a:xfrm>
          <a:prstGeom prst="rect">
            <a:avLst/>
          </a:prstGeom>
          <a:noFill/>
        </p:spPr>
        <p:txBody>
          <a:bodyPr wrap="square" rtlCol="0">
            <a:spAutoFit/>
          </a:bodyPr>
          <a:lstStyle/>
          <a:p>
            <a:pPr marL="285750" indent="-285750">
              <a:buFont typeface="Wingdings" panose="05000000000000000000" pitchFamily="2" charset="2"/>
              <a:buChar char="q"/>
            </a:pPr>
            <a:r>
              <a:rPr lang="en-US" sz="1800" dirty="0"/>
              <a:t>The percent difference of the total ozone between TEMPO and ground-based observations as a function of latitude shows opposite tendencies compared with TROPOMI.</a:t>
            </a:r>
          </a:p>
          <a:p>
            <a:pPr marL="285750" indent="-285750">
              <a:buFont typeface="Wingdings" panose="05000000000000000000" pitchFamily="2" charset="2"/>
              <a:buChar char="q"/>
            </a:pPr>
            <a:r>
              <a:rPr lang="en-US" dirty="0"/>
              <a:t>TROPOMI shows slightly better prevision than TEMPO but is similar.</a:t>
            </a:r>
          </a:p>
          <a:p>
            <a:pPr marL="285750" indent="-285750">
              <a:buFont typeface="Wingdings" panose="05000000000000000000" pitchFamily="2" charset="2"/>
              <a:buChar char="q"/>
            </a:pPr>
            <a:r>
              <a:rPr lang="en-US" sz="1800" dirty="0"/>
              <a:t>TEMPO total ozone tends to be high at low latitude and low at high latitude regions (latitudinal dependency).</a:t>
            </a:r>
            <a:endParaRPr lang="en-US" dirty="0"/>
          </a:p>
          <a:p>
            <a:pPr marL="285750" indent="-285750">
              <a:buFont typeface="Wingdings" panose="05000000000000000000" pitchFamily="2" charset="2"/>
              <a:buChar char="q"/>
            </a:pPr>
            <a:endParaRPr lang="en-US" dirty="0"/>
          </a:p>
        </p:txBody>
      </p:sp>
      <p:sp>
        <p:nvSpPr>
          <p:cNvPr id="34" name="TextBox 33">
            <a:extLst>
              <a:ext uri="{FF2B5EF4-FFF2-40B4-BE49-F238E27FC236}">
                <a16:creationId xmlns:a16="http://schemas.microsoft.com/office/drawing/2014/main" id="{B3246F0D-76E5-DC96-A446-C65BAEA3DFA8}"/>
              </a:ext>
            </a:extLst>
          </p:cNvPr>
          <p:cNvSpPr txBox="1"/>
          <p:nvPr/>
        </p:nvSpPr>
        <p:spPr>
          <a:xfrm>
            <a:off x="1342514" y="998596"/>
            <a:ext cx="3314818" cy="400110"/>
          </a:xfrm>
          <a:prstGeom prst="rect">
            <a:avLst/>
          </a:prstGeom>
          <a:noFill/>
        </p:spPr>
        <p:txBody>
          <a:bodyPr wrap="none" rtlCol="0">
            <a:spAutoFit/>
          </a:bodyPr>
          <a:lstStyle/>
          <a:p>
            <a:pPr algn="ctr"/>
            <a:r>
              <a:rPr lang="en-US" sz="2000" b="1" i="1" dirty="0"/>
              <a:t>Courtesy of </a:t>
            </a:r>
            <a:r>
              <a:rPr lang="en-US" sz="2000" b="1" i="1" dirty="0" err="1"/>
              <a:t>Xiaoyi</a:t>
            </a:r>
            <a:r>
              <a:rPr lang="en-US" sz="2000" b="1" i="1" dirty="0"/>
              <a:t> Zhao, ECCC</a:t>
            </a:r>
          </a:p>
        </p:txBody>
      </p:sp>
      <p:pic>
        <p:nvPicPr>
          <p:cNvPr id="36" name="Picture 35" descr="Map&#10;&#10;Description automatically generated">
            <a:extLst>
              <a:ext uri="{FF2B5EF4-FFF2-40B4-BE49-F238E27FC236}">
                <a16:creationId xmlns:a16="http://schemas.microsoft.com/office/drawing/2014/main" id="{B4BCA419-475F-F5C8-901B-9356DFE6A7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1258" y="3870563"/>
            <a:ext cx="2838450" cy="2618105"/>
          </a:xfrm>
          <a:prstGeom prst="rect">
            <a:avLst/>
          </a:prstGeom>
        </p:spPr>
      </p:pic>
      <p:pic>
        <p:nvPicPr>
          <p:cNvPr id="37" name="Picture 36" descr="A picture containing chart&#10;&#10;Description automatically generated">
            <a:extLst>
              <a:ext uri="{FF2B5EF4-FFF2-40B4-BE49-F238E27FC236}">
                <a16:creationId xmlns:a16="http://schemas.microsoft.com/office/drawing/2014/main" id="{0456A396-3299-DD51-E716-BD7BCABBB0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7393" y="3902313"/>
            <a:ext cx="2590800" cy="2586355"/>
          </a:xfrm>
          <a:prstGeom prst="rect">
            <a:avLst/>
          </a:prstGeom>
        </p:spPr>
      </p:pic>
      <p:pic>
        <p:nvPicPr>
          <p:cNvPr id="38" name="Picture 37" descr="Diagram, map&#10;&#10;Description automatically generated">
            <a:extLst>
              <a:ext uri="{FF2B5EF4-FFF2-40B4-BE49-F238E27FC236}">
                <a16:creationId xmlns:a16="http://schemas.microsoft.com/office/drawing/2014/main" id="{3E928FFE-D295-13C1-4BC7-5EF9D025D677}"/>
              </a:ext>
            </a:extLst>
          </p:cNvPr>
          <p:cNvPicPr>
            <a:picLocks noChangeAspect="1"/>
          </p:cNvPicPr>
          <p:nvPr/>
        </p:nvPicPr>
        <p:blipFill>
          <a:blip r:embed="rId5">
            <a:extLst>
              <a:ext uri="{28A0092B-C50C-407E-A947-70E740481C1C}">
                <a14:useLocalDpi xmlns:a14="http://schemas.microsoft.com/office/drawing/2010/main" val="0"/>
              </a:ext>
            </a:extLst>
          </a:blip>
          <a:srcRect t="50308"/>
          <a:stretch/>
        </p:blipFill>
        <p:spPr>
          <a:xfrm>
            <a:off x="6012486" y="1602552"/>
            <a:ext cx="5943600" cy="2032416"/>
          </a:xfrm>
          <a:prstGeom prst="rect">
            <a:avLst/>
          </a:prstGeom>
        </p:spPr>
      </p:pic>
      <p:grpSp>
        <p:nvGrpSpPr>
          <p:cNvPr id="35" name="Group 34">
            <a:extLst>
              <a:ext uri="{FF2B5EF4-FFF2-40B4-BE49-F238E27FC236}">
                <a16:creationId xmlns:a16="http://schemas.microsoft.com/office/drawing/2014/main" id="{39A87D83-EFF4-22F7-CCEF-BF5BAE99791A}"/>
              </a:ext>
            </a:extLst>
          </p:cNvPr>
          <p:cNvGrpSpPr/>
          <p:nvPr/>
        </p:nvGrpSpPr>
        <p:grpSpPr>
          <a:xfrm>
            <a:off x="282794" y="1599798"/>
            <a:ext cx="5508816" cy="2422323"/>
            <a:chOff x="605539" y="2242380"/>
            <a:chExt cx="5053158" cy="2221962"/>
          </a:xfrm>
        </p:grpSpPr>
        <p:pic>
          <p:nvPicPr>
            <p:cNvPr id="16" name="Content Placeholder 4" descr="A graph with numbers and symbols&#10;&#10;Description automatically generated">
              <a:extLst>
                <a:ext uri="{FF2B5EF4-FFF2-40B4-BE49-F238E27FC236}">
                  <a16:creationId xmlns:a16="http://schemas.microsoft.com/office/drawing/2014/main" id="{0BC1E5AB-8C43-0DB7-CBFE-A06EC50D89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1546" y="2276121"/>
              <a:ext cx="2467151" cy="2188221"/>
            </a:xfrm>
            <a:prstGeom prst="rect">
              <a:avLst/>
            </a:prstGeom>
          </p:spPr>
        </p:pic>
        <p:grpSp>
          <p:nvGrpSpPr>
            <p:cNvPr id="19" name="Group 18">
              <a:extLst>
                <a:ext uri="{FF2B5EF4-FFF2-40B4-BE49-F238E27FC236}">
                  <a16:creationId xmlns:a16="http://schemas.microsoft.com/office/drawing/2014/main" id="{9D6B3455-4C0D-BB2B-81DD-D66213147469}"/>
                </a:ext>
              </a:extLst>
            </p:cNvPr>
            <p:cNvGrpSpPr/>
            <p:nvPr/>
          </p:nvGrpSpPr>
          <p:grpSpPr>
            <a:xfrm>
              <a:off x="605539" y="2242380"/>
              <a:ext cx="4213905" cy="2188221"/>
              <a:chOff x="4359432" y="0"/>
              <a:chExt cx="5282641" cy="2743200"/>
            </a:xfrm>
          </p:grpSpPr>
          <p:grpSp>
            <p:nvGrpSpPr>
              <p:cNvPr id="21" name="Group 20">
                <a:extLst>
                  <a:ext uri="{FF2B5EF4-FFF2-40B4-BE49-F238E27FC236}">
                    <a16:creationId xmlns:a16="http://schemas.microsoft.com/office/drawing/2014/main" id="{C802ECAB-2CC4-996F-29E0-24091AA9C1AC}"/>
                  </a:ext>
                </a:extLst>
              </p:cNvPr>
              <p:cNvGrpSpPr/>
              <p:nvPr/>
            </p:nvGrpSpPr>
            <p:grpSpPr>
              <a:xfrm>
                <a:off x="4359432" y="0"/>
                <a:ext cx="5282641" cy="2743200"/>
                <a:chOff x="4359432" y="0"/>
                <a:chExt cx="5282641" cy="2743200"/>
              </a:xfrm>
            </p:grpSpPr>
            <p:pic>
              <p:nvPicPr>
                <p:cNvPr id="31" name="Picture 30" descr="A graph of different numbers and a number of different numbers&#10;&#10;Description automatically generated with medium confidence">
                  <a:extLst>
                    <a:ext uri="{FF2B5EF4-FFF2-40B4-BE49-F238E27FC236}">
                      <a16:creationId xmlns:a16="http://schemas.microsoft.com/office/drawing/2014/main" id="{F60F9F2A-CEFF-7D3D-C35C-8F0F73D53D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59432" y="0"/>
                  <a:ext cx="3092546" cy="2743200"/>
                </a:xfrm>
                <a:prstGeom prst="rect">
                  <a:avLst/>
                </a:prstGeom>
              </p:spPr>
            </p:pic>
            <p:sp>
              <p:nvSpPr>
                <p:cNvPr id="25" name="TextBox 24">
                  <a:extLst>
                    <a:ext uri="{FF2B5EF4-FFF2-40B4-BE49-F238E27FC236}">
                      <a16:creationId xmlns:a16="http://schemas.microsoft.com/office/drawing/2014/main" id="{64A3B452-360C-15E5-2413-2B183411EA0D}"/>
                    </a:ext>
                  </a:extLst>
                </p:cNvPr>
                <p:cNvSpPr txBox="1"/>
                <p:nvPr/>
              </p:nvSpPr>
              <p:spPr>
                <a:xfrm>
                  <a:off x="7866025" y="53568"/>
                  <a:ext cx="1776048" cy="463002"/>
                </a:xfrm>
                <a:prstGeom prst="rect">
                  <a:avLst/>
                </a:prstGeom>
                <a:noFill/>
              </p:spPr>
              <p:txBody>
                <a:bodyPr wrap="none" rtlCol="0">
                  <a:spAutoFit/>
                </a:bodyPr>
                <a:lstStyle/>
                <a:p>
                  <a:r>
                    <a:rPr lang="en-US" dirty="0"/>
                    <a:t>(B) TROPOMI</a:t>
                  </a:r>
                </a:p>
              </p:txBody>
            </p:sp>
          </p:grpSp>
          <p:sp>
            <p:nvSpPr>
              <p:cNvPr id="22" name="TextBox 21">
                <a:extLst>
                  <a:ext uri="{FF2B5EF4-FFF2-40B4-BE49-F238E27FC236}">
                    <a16:creationId xmlns:a16="http://schemas.microsoft.com/office/drawing/2014/main" id="{2A6FE32A-B60E-2DFD-95C2-108C2C22E56C}"/>
                  </a:ext>
                </a:extLst>
              </p:cNvPr>
              <p:cNvSpPr txBox="1"/>
              <p:nvPr/>
            </p:nvSpPr>
            <p:spPr>
              <a:xfrm>
                <a:off x="4687735" y="53568"/>
                <a:ext cx="1887377" cy="463002"/>
              </a:xfrm>
              <a:prstGeom prst="rect">
                <a:avLst/>
              </a:prstGeom>
              <a:noFill/>
            </p:spPr>
            <p:txBody>
              <a:bodyPr wrap="none" rtlCol="0">
                <a:spAutoFit/>
              </a:bodyPr>
              <a:lstStyle/>
              <a:p>
                <a:r>
                  <a:rPr lang="en-US" dirty="0"/>
                  <a:t>(A) TEMPO V3</a:t>
                </a:r>
              </a:p>
            </p:txBody>
          </p:sp>
        </p:grpSp>
        <p:sp>
          <p:nvSpPr>
            <p:cNvPr id="7" name="TextBox 6">
              <a:extLst>
                <a:ext uri="{FF2B5EF4-FFF2-40B4-BE49-F238E27FC236}">
                  <a16:creationId xmlns:a16="http://schemas.microsoft.com/office/drawing/2014/main" id="{531B9CF2-6418-F4D5-0F46-7BB7F62D10A7}"/>
                </a:ext>
              </a:extLst>
            </p:cNvPr>
            <p:cNvSpPr txBox="1"/>
            <p:nvPr/>
          </p:nvSpPr>
          <p:spPr>
            <a:xfrm>
              <a:off x="1699388" y="2570734"/>
              <a:ext cx="417112" cy="159582"/>
            </a:xfrm>
            <a:prstGeom prst="rect">
              <a:avLst/>
            </a:prstGeom>
            <a:noFill/>
          </p:spPr>
          <p:txBody>
            <a:bodyPr wrap="none" rtlCol="0">
              <a:spAutoFit/>
            </a:bodyPr>
            <a:lstStyle/>
            <a:p>
              <a:r>
                <a:rPr lang="en-US" sz="700" dirty="0" err="1"/>
                <a:t>AldineTX</a:t>
              </a:r>
              <a:endParaRPr lang="en-US" sz="700" dirty="0"/>
            </a:p>
          </p:txBody>
        </p:sp>
        <p:sp>
          <p:nvSpPr>
            <p:cNvPr id="9" name="TextBox 8">
              <a:extLst>
                <a:ext uri="{FF2B5EF4-FFF2-40B4-BE49-F238E27FC236}">
                  <a16:creationId xmlns:a16="http://schemas.microsoft.com/office/drawing/2014/main" id="{FC2883FB-83CA-0993-B1E0-77E8F4363BC9}"/>
                </a:ext>
              </a:extLst>
            </p:cNvPr>
            <p:cNvSpPr txBox="1"/>
            <p:nvPr/>
          </p:nvSpPr>
          <p:spPr>
            <a:xfrm>
              <a:off x="3908684" y="2717103"/>
              <a:ext cx="417112" cy="159582"/>
            </a:xfrm>
            <a:prstGeom prst="rect">
              <a:avLst/>
            </a:prstGeom>
            <a:noFill/>
          </p:spPr>
          <p:txBody>
            <a:bodyPr wrap="none" rtlCol="0">
              <a:spAutoFit/>
            </a:bodyPr>
            <a:lstStyle/>
            <a:p>
              <a:r>
                <a:rPr lang="en-US" sz="700" dirty="0" err="1"/>
                <a:t>AldineTX</a:t>
              </a:r>
              <a:endParaRPr lang="en-US" sz="700" dirty="0"/>
            </a:p>
          </p:txBody>
        </p:sp>
        <p:sp>
          <p:nvSpPr>
            <p:cNvPr id="12" name="TextBox 11">
              <a:extLst>
                <a:ext uri="{FF2B5EF4-FFF2-40B4-BE49-F238E27FC236}">
                  <a16:creationId xmlns:a16="http://schemas.microsoft.com/office/drawing/2014/main" id="{B878431E-03F2-D90D-F852-5296EF284A10}"/>
                </a:ext>
              </a:extLst>
            </p:cNvPr>
            <p:cNvSpPr txBox="1"/>
            <p:nvPr/>
          </p:nvSpPr>
          <p:spPr>
            <a:xfrm>
              <a:off x="806784" y="2547018"/>
              <a:ext cx="1028488" cy="171857"/>
            </a:xfrm>
            <a:prstGeom prst="rect">
              <a:avLst/>
            </a:prstGeom>
            <a:noFill/>
          </p:spPr>
          <p:txBody>
            <a:bodyPr wrap="square">
              <a:spAutoFit/>
            </a:bodyPr>
            <a:lstStyle/>
            <a:p>
              <a:r>
                <a:rPr lang="en-US" sz="800" dirty="0" err="1"/>
                <a:t>MexicoCity</a:t>
              </a:r>
              <a:r>
                <a:rPr lang="en-US" sz="800" dirty="0"/>
                <a:t>-Vallejo</a:t>
              </a:r>
            </a:p>
          </p:txBody>
        </p:sp>
        <p:sp>
          <p:nvSpPr>
            <p:cNvPr id="14" name="TextBox 13">
              <a:extLst>
                <a:ext uri="{FF2B5EF4-FFF2-40B4-BE49-F238E27FC236}">
                  <a16:creationId xmlns:a16="http://schemas.microsoft.com/office/drawing/2014/main" id="{8BC52BAD-D870-3248-B678-2F9E4122F09E}"/>
                </a:ext>
              </a:extLst>
            </p:cNvPr>
            <p:cNvSpPr txBox="1"/>
            <p:nvPr/>
          </p:nvSpPr>
          <p:spPr>
            <a:xfrm>
              <a:off x="3394439" y="3102316"/>
              <a:ext cx="1028488" cy="171857"/>
            </a:xfrm>
            <a:prstGeom prst="rect">
              <a:avLst/>
            </a:prstGeom>
            <a:noFill/>
          </p:spPr>
          <p:txBody>
            <a:bodyPr wrap="square">
              <a:spAutoFit/>
            </a:bodyPr>
            <a:lstStyle/>
            <a:p>
              <a:r>
                <a:rPr lang="en-US" sz="800" dirty="0" err="1"/>
                <a:t>MexicoCity</a:t>
              </a:r>
              <a:r>
                <a:rPr lang="en-US" sz="800" dirty="0"/>
                <a:t>-Vallejo</a:t>
              </a:r>
            </a:p>
          </p:txBody>
        </p:sp>
      </p:grpSp>
      <p:sp>
        <p:nvSpPr>
          <p:cNvPr id="42" name="TextBox 41">
            <a:extLst>
              <a:ext uri="{FF2B5EF4-FFF2-40B4-BE49-F238E27FC236}">
                <a16:creationId xmlns:a16="http://schemas.microsoft.com/office/drawing/2014/main" id="{7A401F75-1B92-B15D-9D2E-53208B7D9CFA}"/>
              </a:ext>
            </a:extLst>
          </p:cNvPr>
          <p:cNvSpPr txBox="1"/>
          <p:nvPr/>
        </p:nvSpPr>
        <p:spPr>
          <a:xfrm>
            <a:off x="8260059" y="1327160"/>
            <a:ext cx="1143812" cy="323165"/>
          </a:xfrm>
          <a:prstGeom prst="rect">
            <a:avLst/>
          </a:prstGeom>
          <a:solidFill>
            <a:schemeClr val="accent5">
              <a:lumMod val="20000"/>
              <a:lumOff val="80000"/>
              <a:alpha val="42558"/>
            </a:schemeClr>
          </a:solidFill>
        </p:spPr>
        <p:txBody>
          <a:bodyPr wrap="square" rtlCol="0">
            <a:spAutoFit/>
          </a:bodyPr>
          <a:lstStyle/>
          <a:p>
            <a:r>
              <a:rPr lang="en-US" sz="1500" b="1" dirty="0"/>
              <a:t>TEMPO </a:t>
            </a:r>
            <a:r>
              <a:rPr lang="en-US" sz="1500" b="1" dirty="0">
                <a:solidFill>
                  <a:srgbClr val="00B050"/>
                </a:solidFill>
              </a:rPr>
              <a:t>V03</a:t>
            </a:r>
          </a:p>
        </p:txBody>
      </p:sp>
    </p:spTree>
    <p:extLst>
      <p:ext uri="{BB962C8B-B14F-4D97-AF65-F5344CB8AC3E}">
        <p14:creationId xmlns:p14="http://schemas.microsoft.com/office/powerpoint/2010/main" val="23364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2"/>
          <p:cNvSpPr txBox="1">
            <a:spLocks noGrp="1"/>
          </p:cNvSpPr>
          <p:nvPr>
            <p:ph type="title"/>
          </p:nvPr>
        </p:nvSpPr>
        <p:spPr>
          <a:xfrm>
            <a:off x="0" y="0"/>
            <a:ext cx="12191999" cy="999351"/>
          </a:xfrm>
        </p:spPr>
        <p:txBody>
          <a:bodyPr/>
          <a:lstStyle/>
          <a:p>
            <a:pPr lvl="0"/>
            <a:r>
              <a:rPr lang="en-US" dirty="0"/>
              <a:t>TEMPO O3PROF algorithm</a:t>
            </a:r>
          </a:p>
        </p:txBody>
      </p:sp>
      <p:sp>
        <p:nvSpPr>
          <p:cNvPr id="5" name="Slide Number Placeholder 4">
            <a:extLst>
              <a:ext uri="{FF2B5EF4-FFF2-40B4-BE49-F238E27FC236}">
                <a16:creationId xmlns:a16="http://schemas.microsoft.com/office/drawing/2014/main" id="{449FD253-F0D7-4738-AFD8-369B9C89B0D5}"/>
              </a:ext>
            </a:extLst>
          </p:cNvPr>
          <p:cNvSpPr>
            <a:spLocks noGrp="1"/>
          </p:cNvSpPr>
          <p:nvPr>
            <p:ph type="sldNum" sz="quarter" idx="12"/>
          </p:nvPr>
        </p:nvSpPr>
        <p:spPr>
          <a:xfrm>
            <a:off x="9459074" y="6621140"/>
            <a:ext cx="2743200" cy="182880"/>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US" sz="1600" b="0" i="0" u="none" strike="noStrike" kern="0" cap="none" spc="0" normalizeH="0" baseline="0" noProof="0" dirty="0">
              <a:ln>
                <a:noFill/>
              </a:ln>
              <a:solidFill>
                <a:prstClr val="black">
                  <a:tint val="75000"/>
                </a:prstClr>
              </a:solidFill>
              <a:effectLst/>
              <a:uLnTx/>
              <a:uFillTx/>
              <a:latin typeface="Arial"/>
              <a:cs typeface="Arial"/>
              <a:sym typeface="Arial"/>
            </a:endParaRPr>
          </a:p>
        </p:txBody>
      </p:sp>
      <mc:AlternateContent xmlns:mc="http://schemas.openxmlformats.org/markup-compatibility/2006">
        <mc:Choice xmlns:a14="http://schemas.microsoft.com/office/drawing/2010/main" Requires="a14">
          <p:sp>
            <p:nvSpPr>
              <p:cNvPr id="2" name="Content Placeholder 4">
                <a:extLst>
                  <a:ext uri="{FF2B5EF4-FFF2-40B4-BE49-F238E27FC236}">
                    <a16:creationId xmlns:a16="http://schemas.microsoft.com/office/drawing/2014/main" id="{E90A86D3-0959-857E-6CBA-6F669B270221}"/>
                  </a:ext>
                </a:extLst>
              </p:cNvPr>
              <p:cNvSpPr txBox="1">
                <a:spLocks/>
              </p:cNvSpPr>
              <p:nvPr/>
            </p:nvSpPr>
            <p:spPr>
              <a:xfrm>
                <a:off x="0" y="999350"/>
                <a:ext cx="7727894" cy="5858649"/>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1200"/>
                  </a:spcBef>
                </a:pPr>
                <a:r>
                  <a:rPr lang="en-US" sz="2400" b="1" dirty="0">
                    <a:solidFill>
                      <a:srgbClr val="002060"/>
                    </a:solidFill>
                  </a:rPr>
                  <a:t>TEMPO O3PROP (ozone profile) algorithm</a:t>
                </a:r>
              </a:p>
              <a:p>
                <a:pPr lvl="1">
                  <a:spcBef>
                    <a:spcPts val="0"/>
                  </a:spcBef>
                  <a:buFont typeface="Wingdings" pitchFamily="2" charset="2"/>
                  <a:buChar char="ü"/>
                </a:pPr>
                <a:r>
                  <a:rPr lang="en-US" sz="2000" dirty="0"/>
                  <a:t>Optimal estimation approach based</a:t>
                </a:r>
              </a:p>
              <a:p>
                <a:pPr lvl="1">
                  <a:spcBef>
                    <a:spcPts val="0"/>
                  </a:spcBef>
                  <a:buFont typeface="Wingdings" pitchFamily="2" charset="2"/>
                  <a:buChar char="ü"/>
                </a:pPr>
                <a:r>
                  <a:rPr lang="en-US" sz="2000" dirty="0"/>
                  <a:t>Adopted from SAO OMI ozone profile algorithm (</a:t>
                </a:r>
                <a:r>
                  <a:rPr lang="en-US" sz="2000" b="1" dirty="0">
                    <a:solidFill>
                      <a:srgbClr val="00B050"/>
                    </a:solidFill>
                  </a:rPr>
                  <a:t>UV only</a:t>
                </a:r>
                <a:r>
                  <a:rPr lang="en-US" sz="2000" dirty="0"/>
                  <a:t>)</a:t>
                </a:r>
              </a:p>
              <a:p>
                <a:pPr lvl="2">
                  <a:spcBef>
                    <a:spcPts val="0"/>
                  </a:spcBef>
                  <a:buFont typeface="Arial" panose="020B0604020202020204" pitchFamily="34" charset="0"/>
                  <a:buChar char="•"/>
                </a:pPr>
                <a:r>
                  <a:rPr lang="en-US" sz="2000" dirty="0"/>
                  <a:t>Proposed using </a:t>
                </a:r>
                <a:r>
                  <a:rPr lang="en-US" sz="2000" b="1" dirty="0">
                    <a:solidFill>
                      <a:srgbClr val="00B050"/>
                    </a:solidFill>
                  </a:rPr>
                  <a:t>UV</a:t>
                </a:r>
                <a:r>
                  <a:rPr lang="en-US" sz="2000" dirty="0"/>
                  <a:t> (293-340 nm) and </a:t>
                </a:r>
                <a:r>
                  <a:rPr lang="en-US" sz="2000" b="1" dirty="0">
                    <a:solidFill>
                      <a:srgbClr val="FF5AAE"/>
                    </a:solidFill>
                  </a:rPr>
                  <a:t>VIS</a:t>
                </a:r>
                <a:r>
                  <a:rPr lang="en-US" sz="2000" dirty="0"/>
                  <a:t> (540-650 nm)</a:t>
                </a:r>
              </a:p>
              <a:p>
                <a:pPr lvl="2">
                  <a:spcBef>
                    <a:spcPts val="0"/>
                  </a:spcBef>
                  <a:buFont typeface="Arial" panose="020B0604020202020204" pitchFamily="34" charset="0"/>
                  <a:buChar char="•"/>
                </a:pPr>
                <a:r>
                  <a:rPr lang="en-US" sz="2000" dirty="0"/>
                  <a:t>First optimizing the </a:t>
                </a:r>
                <a:r>
                  <a:rPr lang="en-US" sz="2000" b="1" dirty="0">
                    <a:solidFill>
                      <a:srgbClr val="00B050"/>
                    </a:solidFill>
                  </a:rPr>
                  <a:t>UV only </a:t>
                </a:r>
                <a:r>
                  <a:rPr lang="en-US" sz="2000" dirty="0"/>
                  <a:t>algorithm before we included VIS channel to improve the low tropospheric ozone</a:t>
                </a:r>
              </a:p>
              <a:p>
                <a:pPr lvl="1">
                  <a:spcBef>
                    <a:spcPts val="0"/>
                  </a:spcBef>
                  <a:buFont typeface="Wingdings" pitchFamily="2" charset="2"/>
                  <a:buChar char="ü"/>
                </a:pPr>
                <a:r>
                  <a:rPr lang="en-US" sz="2000" dirty="0"/>
                  <a:t>Retrieve O</a:t>
                </a:r>
                <a:r>
                  <a:rPr lang="en-US" sz="2000" baseline="-25000" dirty="0"/>
                  <a:t>3</a:t>
                </a:r>
                <a:r>
                  <a:rPr lang="en-US" sz="2000" dirty="0"/>
                  <a:t> profile at 24 layers</a:t>
                </a:r>
              </a:p>
              <a:p>
                <a:pPr lvl="1">
                  <a:spcBef>
                    <a:spcPts val="0"/>
                  </a:spcBef>
                  <a:buFont typeface="Wingdings" pitchFamily="2" charset="2"/>
                  <a:buChar char="ü"/>
                </a:pPr>
                <a:r>
                  <a:rPr lang="en-US" sz="2000" dirty="0"/>
                  <a:t>A prior</a:t>
                </a:r>
              </a:p>
              <a:p>
                <a:pPr lvl="2">
                  <a:spcBef>
                    <a:spcPts val="0"/>
                  </a:spcBef>
                  <a:buFont typeface="Arial" panose="020B0604020202020204" pitchFamily="34" charset="0"/>
                  <a:buChar char="•"/>
                </a:pPr>
                <a:r>
                  <a:rPr lang="en-US" sz="1800" dirty="0"/>
                  <a:t>GEOS-CF (ozone profile), TB (tropopause-based) climatology (error)</a:t>
                </a:r>
              </a:p>
              <a:p>
                <a:pPr lvl="1">
                  <a:spcBef>
                    <a:spcPts val="0"/>
                  </a:spcBef>
                  <a:buFont typeface="Wingdings" pitchFamily="2" charset="2"/>
                  <a:buChar char="ü"/>
                </a:pPr>
                <a:r>
                  <a:rPr lang="en-US" sz="2000" dirty="0"/>
                  <a:t>Including total, stratospheric, tropospheric, and </a:t>
                </a:r>
                <a:r>
                  <a:rPr lang="en-US" sz="2000" dirty="0">
                    <a:solidFill>
                      <a:srgbClr val="0057FF"/>
                    </a:solidFill>
                  </a:rPr>
                  <a:t>0-2 km O</a:t>
                </a:r>
                <a:r>
                  <a:rPr lang="en-US" sz="2000" baseline="-25000" dirty="0">
                    <a:solidFill>
                      <a:srgbClr val="0057FF"/>
                    </a:solidFill>
                  </a:rPr>
                  <a:t>3</a:t>
                </a:r>
              </a:p>
              <a:p>
                <a:pPr lvl="1">
                  <a:spcBef>
                    <a:spcPts val="0"/>
                  </a:spcBef>
                  <a:buFont typeface="Wingdings" pitchFamily="2" charset="2"/>
                  <a:buChar char="ü"/>
                </a:pPr>
                <a:r>
                  <a:rPr lang="en-US" sz="2000" dirty="0"/>
                  <a:t>Spatial resolution of </a:t>
                </a:r>
                <a:r>
                  <a:rPr lang="en-US" sz="2000" dirty="0">
                    <a:sym typeface="Arial Narrow"/>
                  </a:rPr>
                  <a:t>8.0 km </a:t>
                </a:r>
                <a14:m>
                  <m:oMath xmlns:m="http://schemas.openxmlformats.org/officeDocument/2006/math">
                    <m:r>
                      <a:rPr lang="en-US" sz="2000" i="1">
                        <a:latin typeface="Cambria Math" panose="02040503050406030204" pitchFamily="18" charset="0"/>
                        <a:ea typeface="Cambria Math" panose="02040503050406030204" pitchFamily="18" charset="0"/>
                        <a:sym typeface="Arial Narrow"/>
                      </a:rPr>
                      <m:t>×</m:t>
                    </m:r>
                  </m:oMath>
                </a14:m>
                <a:r>
                  <a:rPr lang="en-US" sz="2000" dirty="0">
                    <a:sym typeface="Arial Narrow"/>
                  </a:rPr>
                  <a:t> 4.75 km</a:t>
                </a:r>
                <a:endParaRPr lang="en-US" sz="2000" baseline="-25000" dirty="0"/>
              </a:p>
              <a:p>
                <a:pPr lvl="1">
                  <a:spcBef>
                    <a:spcPts val="0"/>
                  </a:spcBef>
                  <a:buFont typeface="Wingdings" pitchFamily="2" charset="2"/>
                  <a:buChar char="ü"/>
                </a:pPr>
                <a:r>
                  <a:rPr lang="en-US" sz="2000" b="1" dirty="0">
                    <a:solidFill>
                      <a:srgbClr val="00B050"/>
                    </a:solidFill>
                  </a:rPr>
                  <a:t>Not released due to building power/cooling issues and now delayed by reprocessing other products</a:t>
                </a:r>
              </a:p>
              <a:p>
                <a:pPr lvl="1">
                  <a:spcBef>
                    <a:spcPts val="0"/>
                  </a:spcBef>
                  <a:buFont typeface="Wingdings" pitchFamily="2" charset="2"/>
                  <a:buChar char="ü"/>
                </a:pPr>
                <a:r>
                  <a:rPr lang="en-US" sz="2000" b="1" dirty="0">
                    <a:solidFill>
                      <a:srgbClr val="00B050"/>
                    </a:solidFill>
                  </a:rPr>
                  <a:t>Additional improvement and validation are ongoing</a:t>
                </a:r>
              </a:p>
            </p:txBody>
          </p:sp>
        </mc:Choice>
        <mc:Fallback>
          <p:sp>
            <p:nvSpPr>
              <p:cNvPr id="2" name="Content Placeholder 4">
                <a:extLst>
                  <a:ext uri="{FF2B5EF4-FFF2-40B4-BE49-F238E27FC236}">
                    <a16:creationId xmlns:a16="http://schemas.microsoft.com/office/drawing/2014/main" id="{E90A86D3-0959-857E-6CBA-6F669B270221}"/>
                  </a:ext>
                </a:extLst>
              </p:cNvPr>
              <p:cNvSpPr txBox="1">
                <a:spLocks noRot="1" noChangeAspect="1" noMove="1" noResize="1" noEditPoints="1" noAdjustHandles="1" noChangeArrowheads="1" noChangeShapeType="1" noTextEdit="1"/>
              </p:cNvSpPr>
              <p:nvPr/>
            </p:nvSpPr>
            <p:spPr>
              <a:xfrm>
                <a:off x="0" y="999350"/>
                <a:ext cx="7727894" cy="5858649"/>
              </a:xfrm>
              <a:prstGeom prst="rect">
                <a:avLst/>
              </a:prstGeom>
              <a:blipFill>
                <a:blip r:embed="rId3"/>
                <a:stretch>
                  <a:fillRect l="-1149" t="-866" r="-821"/>
                </a:stretch>
              </a:blipFill>
            </p:spPr>
            <p:txBody>
              <a:bodyPr/>
              <a:lstStyle/>
              <a:p>
                <a:r>
                  <a:rPr lang="en-US">
                    <a:noFill/>
                  </a:rPr>
                  <a:t> </a:t>
                </a:r>
              </a:p>
            </p:txBody>
          </p:sp>
        </mc:Fallback>
      </mc:AlternateContent>
      <p:pic>
        <p:nvPicPr>
          <p:cNvPr id="3" name="Picture 7">
            <a:extLst>
              <a:ext uri="{FF2B5EF4-FFF2-40B4-BE49-F238E27FC236}">
                <a16:creationId xmlns:a16="http://schemas.microsoft.com/office/drawing/2014/main" id="{0FBD9867-2C8D-DA0F-EBD4-0F666F9CB28F}"/>
              </a:ext>
            </a:extLst>
          </p:cNvPr>
          <p:cNvPicPr/>
          <p:nvPr/>
        </p:nvPicPr>
        <p:blipFill rotWithShape="1">
          <a:blip r:embed="rId4">
            <a:extLst>
              <a:ext uri="{28A0092B-C50C-407E-A947-70E740481C1C}">
                <a14:useLocalDpi xmlns:a14="http://schemas.microsoft.com/office/drawing/2010/main" val="0"/>
              </a:ext>
            </a:extLst>
          </a:blip>
          <a:srcRect l="8691" t="37404" r="17167" b="24503"/>
          <a:stretch/>
        </p:blipFill>
        <p:spPr bwMode="auto">
          <a:xfrm>
            <a:off x="7785824" y="1201395"/>
            <a:ext cx="4109714" cy="2978378"/>
          </a:xfrm>
          <a:prstGeom prst="rect">
            <a:avLst/>
          </a:prstGeom>
          <a:ln>
            <a:noFill/>
          </a:ln>
          <a:extLst>
            <a:ext uri="{FAA26D3D-D897-4be2-8F04-BA451C77F1D7}">
              <ma14:placeholderFlag xmlns:ma14="http://schemas.microsoft.com/office/mac/drawingml/2011/main" xmlns=""/>
            </a:ext>
            <a:ext uri="{53640926-AAD7-44d8-BBD7-CCE9431645EC}">
              <a14:shadowObscured xmlns:a14="http://schemas.microsoft.com/office/drawing/2010/main" xmlns=""/>
            </a:ext>
          </a:extLst>
        </p:spPr>
      </p:pic>
      <p:sp>
        <p:nvSpPr>
          <p:cNvPr id="6" name="TextBox 5">
            <a:extLst>
              <a:ext uri="{FF2B5EF4-FFF2-40B4-BE49-F238E27FC236}">
                <a16:creationId xmlns:a16="http://schemas.microsoft.com/office/drawing/2014/main" id="{4F4F8232-F1B7-B81C-E1C1-05A7645A4F69}"/>
              </a:ext>
            </a:extLst>
          </p:cNvPr>
          <p:cNvSpPr txBox="1"/>
          <p:nvPr/>
        </p:nvSpPr>
        <p:spPr>
          <a:xfrm>
            <a:off x="8023252" y="4179773"/>
            <a:ext cx="3930215" cy="646331"/>
          </a:xfrm>
          <a:prstGeom prst="rect">
            <a:avLst/>
          </a:prstGeom>
          <a:noFill/>
        </p:spPr>
        <p:txBody>
          <a:bodyPr wrap="square">
            <a:spAutoFit/>
          </a:bodyPr>
          <a:lstStyle/>
          <a:p>
            <a:pPr>
              <a:spcBef>
                <a:spcPts val="1200"/>
              </a:spcBef>
            </a:pPr>
            <a:r>
              <a:rPr lang="en-US" altLang="ko-KR" sz="1800" b="1" dirty="0">
                <a:solidFill>
                  <a:srgbClr val="002060"/>
                </a:solidFill>
              </a:rPr>
              <a:t>UV &amp; VIS, @0.6 nm, 0.2nm/pixel </a:t>
            </a:r>
            <a:r>
              <a:rPr lang="en-US" sz="1800" b="1" dirty="0">
                <a:solidFill>
                  <a:srgbClr val="002060"/>
                </a:solidFill>
              </a:rPr>
              <a:t>Optimal estimation approach based</a:t>
            </a:r>
          </a:p>
        </p:txBody>
      </p:sp>
    </p:spTree>
    <p:extLst>
      <p:ext uri="{BB962C8B-B14F-4D97-AF65-F5344CB8AC3E}">
        <p14:creationId xmlns:p14="http://schemas.microsoft.com/office/powerpoint/2010/main" val="33484640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F98D605D-5521-ABAF-5998-B80505E78CA6}"/>
              </a:ext>
            </a:extLst>
          </p:cNvPr>
          <p:cNvGrpSpPr/>
          <p:nvPr/>
        </p:nvGrpSpPr>
        <p:grpSpPr>
          <a:xfrm>
            <a:off x="4398197" y="3164177"/>
            <a:ext cx="6852897" cy="3426449"/>
            <a:chOff x="7178604" y="4086560"/>
            <a:chExt cx="4737144" cy="2368572"/>
          </a:xfrm>
        </p:grpSpPr>
        <p:pic>
          <p:nvPicPr>
            <p:cNvPr id="19" name="Picture 18">
              <a:extLst>
                <a:ext uri="{FF2B5EF4-FFF2-40B4-BE49-F238E27FC236}">
                  <a16:creationId xmlns:a16="http://schemas.microsoft.com/office/drawing/2014/main" id="{C4F54745-D33F-B33B-E94B-7CE964879D23}"/>
                </a:ext>
              </a:extLst>
            </p:cNvPr>
            <p:cNvPicPr>
              <a:picLocks noChangeAspect="1"/>
            </p:cNvPicPr>
            <p:nvPr/>
          </p:nvPicPr>
          <p:blipFill>
            <a:blip r:embed="rId3"/>
            <a:stretch>
              <a:fillRect/>
            </a:stretch>
          </p:blipFill>
          <p:spPr>
            <a:xfrm>
              <a:off x="7178604" y="4086560"/>
              <a:ext cx="4737144" cy="2368572"/>
            </a:xfrm>
            <a:prstGeom prst="rect">
              <a:avLst/>
            </a:prstGeom>
          </p:spPr>
        </p:pic>
        <p:sp>
          <p:nvSpPr>
            <p:cNvPr id="21" name="TextBox 20">
              <a:extLst>
                <a:ext uri="{FF2B5EF4-FFF2-40B4-BE49-F238E27FC236}">
                  <a16:creationId xmlns:a16="http://schemas.microsoft.com/office/drawing/2014/main" id="{A3C2860E-28B5-35B6-04EB-DA1E582F6292}"/>
                </a:ext>
              </a:extLst>
            </p:cNvPr>
            <p:cNvSpPr txBox="1"/>
            <p:nvPr/>
          </p:nvSpPr>
          <p:spPr>
            <a:xfrm>
              <a:off x="9670179" y="4490859"/>
              <a:ext cx="2156253" cy="202117"/>
            </a:xfrm>
            <a:prstGeom prst="rect">
              <a:avLst/>
            </a:prstGeom>
            <a:solidFill>
              <a:schemeClr val="bg1"/>
            </a:solidFill>
          </p:spPr>
          <p:txBody>
            <a:bodyPr wrap="square" rtlCol="0">
              <a:spAutoFit/>
            </a:bodyPr>
            <a:lstStyle/>
            <a:p>
              <a:pPr algn="ctr"/>
              <a:r>
                <a:rPr lang="en-US" sz="1300" b="1" i="1" dirty="0"/>
                <a:t>    (B) Before applied Softcal</a:t>
              </a:r>
            </a:p>
          </p:txBody>
        </p:sp>
        <p:sp>
          <p:nvSpPr>
            <p:cNvPr id="22" name="TextBox 21">
              <a:extLst>
                <a:ext uri="{FF2B5EF4-FFF2-40B4-BE49-F238E27FC236}">
                  <a16:creationId xmlns:a16="http://schemas.microsoft.com/office/drawing/2014/main" id="{B6B648AD-42EB-87A4-7520-43797486E722}"/>
                </a:ext>
              </a:extLst>
            </p:cNvPr>
            <p:cNvSpPr txBox="1"/>
            <p:nvPr/>
          </p:nvSpPr>
          <p:spPr>
            <a:xfrm>
              <a:off x="7375829" y="4490858"/>
              <a:ext cx="2097124" cy="202117"/>
            </a:xfrm>
            <a:prstGeom prst="rect">
              <a:avLst/>
            </a:prstGeom>
            <a:solidFill>
              <a:schemeClr val="bg1"/>
            </a:solidFill>
          </p:spPr>
          <p:txBody>
            <a:bodyPr wrap="square" rtlCol="0">
              <a:spAutoFit/>
            </a:bodyPr>
            <a:lstStyle/>
            <a:p>
              <a:pPr algn="ctr"/>
              <a:r>
                <a:rPr lang="en-US" sz="1300" b="1" i="1" dirty="0"/>
                <a:t>   (A) After applied Softcal</a:t>
              </a:r>
            </a:p>
          </p:txBody>
        </p:sp>
      </p:grpSp>
      <p:sp>
        <p:nvSpPr>
          <p:cNvPr id="24" name="Content Placeholder 4">
            <a:extLst>
              <a:ext uri="{FF2B5EF4-FFF2-40B4-BE49-F238E27FC236}">
                <a16:creationId xmlns:a16="http://schemas.microsoft.com/office/drawing/2014/main" id="{683A1905-A069-1A3F-A5C2-A6E329C523FE}"/>
              </a:ext>
            </a:extLst>
          </p:cNvPr>
          <p:cNvSpPr>
            <a:spLocks noGrp="1"/>
          </p:cNvSpPr>
          <p:nvPr>
            <p:ph idx="1"/>
          </p:nvPr>
        </p:nvSpPr>
        <p:spPr>
          <a:xfrm>
            <a:off x="0" y="1041149"/>
            <a:ext cx="12192000" cy="5816851"/>
          </a:xfrm>
        </p:spPr>
        <p:txBody>
          <a:bodyPr/>
          <a:lstStyle/>
          <a:p>
            <a:pPr marL="342900" indent="-342900">
              <a:buFont typeface="Wingdings" pitchFamily="2" charset="2"/>
              <a:buChar char="Ø"/>
            </a:pPr>
            <a:r>
              <a:rPr lang="en-US" sz="2400" b="1" dirty="0">
                <a:solidFill>
                  <a:srgbClr val="002060"/>
                </a:solidFill>
              </a:rPr>
              <a:t>  Using limited TEMPO O3PROF data (November 2023)</a:t>
            </a:r>
          </a:p>
        </p:txBody>
      </p:sp>
      <p:sp>
        <p:nvSpPr>
          <p:cNvPr id="4" name="Title 3">
            <a:extLst>
              <a:ext uri="{FF2B5EF4-FFF2-40B4-BE49-F238E27FC236}">
                <a16:creationId xmlns:a16="http://schemas.microsoft.com/office/drawing/2014/main" id="{A1C40668-CC3F-42C3-A5F8-8A916571786A}"/>
              </a:ext>
            </a:extLst>
          </p:cNvPr>
          <p:cNvSpPr>
            <a:spLocks noGrp="1"/>
          </p:cNvSpPr>
          <p:nvPr>
            <p:ph type="title"/>
          </p:nvPr>
        </p:nvSpPr>
        <p:spPr>
          <a:xfrm>
            <a:off x="0" y="0"/>
            <a:ext cx="12192000" cy="975701"/>
          </a:xfrm>
        </p:spPr>
        <p:txBody>
          <a:bodyPr/>
          <a:lstStyle/>
          <a:p>
            <a:r>
              <a:rPr lang="en-US" dirty="0"/>
              <a:t>Soft calibration</a:t>
            </a:r>
          </a:p>
        </p:txBody>
      </p:sp>
      <p:sp>
        <p:nvSpPr>
          <p:cNvPr id="6" name="Slide Number Placeholder 5">
            <a:extLst>
              <a:ext uri="{FF2B5EF4-FFF2-40B4-BE49-F238E27FC236}">
                <a16:creationId xmlns:a16="http://schemas.microsoft.com/office/drawing/2014/main" id="{2637A79F-17A5-46EC-AB6D-07DA149B89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US" sz="1600" b="0" i="0" u="none" strike="noStrike" kern="0" cap="none" spc="0" normalizeH="0" baseline="0" noProof="0" dirty="0">
              <a:ln>
                <a:noFill/>
              </a:ln>
              <a:solidFill>
                <a:prstClr val="black">
                  <a:tint val="75000"/>
                </a:prstClr>
              </a:solidFill>
              <a:effectLst/>
              <a:uLnTx/>
              <a:uFillTx/>
              <a:ea typeface="+mn-ea"/>
              <a:cs typeface="Arial"/>
              <a:sym typeface="Arial"/>
            </a:endParaRPr>
          </a:p>
        </p:txBody>
      </p:sp>
      <p:pic>
        <p:nvPicPr>
          <p:cNvPr id="11" name="Picture 10">
            <a:extLst>
              <a:ext uri="{FF2B5EF4-FFF2-40B4-BE49-F238E27FC236}">
                <a16:creationId xmlns:a16="http://schemas.microsoft.com/office/drawing/2014/main" id="{5720356D-8A08-DEE4-24A2-DF85FAC810C5}"/>
              </a:ext>
            </a:extLst>
          </p:cNvPr>
          <p:cNvPicPr>
            <a:picLocks noChangeAspect="1"/>
          </p:cNvPicPr>
          <p:nvPr/>
        </p:nvPicPr>
        <p:blipFill rotWithShape="1">
          <a:blip r:embed="rId4"/>
          <a:srcRect r="50967"/>
          <a:stretch/>
        </p:blipFill>
        <p:spPr>
          <a:xfrm>
            <a:off x="131760" y="1797901"/>
            <a:ext cx="3657600" cy="4577317"/>
          </a:xfrm>
          <a:prstGeom prst="rect">
            <a:avLst/>
          </a:prstGeom>
        </p:spPr>
      </p:pic>
      <p:sp>
        <p:nvSpPr>
          <p:cNvPr id="12" name="TextBox 11">
            <a:extLst>
              <a:ext uri="{FF2B5EF4-FFF2-40B4-BE49-F238E27FC236}">
                <a16:creationId xmlns:a16="http://schemas.microsoft.com/office/drawing/2014/main" id="{B4028408-C5A8-5E97-A6A2-1EEF778D329F}"/>
              </a:ext>
            </a:extLst>
          </p:cNvPr>
          <p:cNvSpPr txBox="1"/>
          <p:nvPr/>
        </p:nvSpPr>
        <p:spPr>
          <a:xfrm>
            <a:off x="0" y="6504057"/>
            <a:ext cx="9509760" cy="35394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pitchFamily="2" charset="2"/>
              <a:buChar char="v"/>
            </a:pPr>
            <a:r>
              <a:rPr lang="en-US" sz="1700" b="1" dirty="0"/>
              <a:t>Criteria for calculating: LAT = [-20, 90], CF = [0, 0.2], ALB = [0, 0.2], SZA = [0, 90], TOC = [200, 350]</a:t>
            </a:r>
          </a:p>
        </p:txBody>
      </p:sp>
      <p:sp>
        <p:nvSpPr>
          <p:cNvPr id="15" name="TextBox 14">
            <a:extLst>
              <a:ext uri="{FF2B5EF4-FFF2-40B4-BE49-F238E27FC236}">
                <a16:creationId xmlns:a16="http://schemas.microsoft.com/office/drawing/2014/main" id="{7AC08283-95DC-B564-F3DD-C66851E7986B}"/>
              </a:ext>
            </a:extLst>
          </p:cNvPr>
          <p:cNvSpPr txBox="1"/>
          <p:nvPr/>
        </p:nvSpPr>
        <p:spPr>
          <a:xfrm>
            <a:off x="506872" y="1643599"/>
            <a:ext cx="2907376" cy="646331"/>
          </a:xfrm>
          <a:prstGeom prst="rect">
            <a:avLst/>
          </a:prstGeom>
          <a:noFill/>
        </p:spPr>
        <p:txBody>
          <a:bodyPr wrap="square">
            <a:spAutoFit/>
          </a:bodyPr>
          <a:lstStyle/>
          <a:p>
            <a:pPr algn="ctr"/>
            <a:r>
              <a:rPr lang="en-US" sz="1800" b="1" dirty="0">
                <a:solidFill>
                  <a:srgbClr val="FF0000"/>
                </a:solidFill>
                <a:ea typeface="+mn-lt"/>
                <a:cs typeface="+mn-lt"/>
              </a:rPr>
              <a:t>Stray</a:t>
            </a:r>
            <a:r>
              <a:rPr lang="en-US" sz="1800" b="1" dirty="0">
                <a:solidFill>
                  <a:srgbClr val="FF0000"/>
                </a:solidFill>
              </a:rPr>
              <a:t> light correction v3.16 (L1B V3)</a:t>
            </a:r>
          </a:p>
        </p:txBody>
      </p:sp>
      <p:sp>
        <p:nvSpPr>
          <p:cNvPr id="3" name="TextBox 2">
            <a:extLst>
              <a:ext uri="{FF2B5EF4-FFF2-40B4-BE49-F238E27FC236}">
                <a16:creationId xmlns:a16="http://schemas.microsoft.com/office/drawing/2014/main" id="{845A2A64-67C4-C810-9BC4-DC3B9624E544}"/>
              </a:ext>
            </a:extLst>
          </p:cNvPr>
          <p:cNvSpPr txBox="1"/>
          <p:nvPr/>
        </p:nvSpPr>
        <p:spPr>
          <a:xfrm>
            <a:off x="3801265" y="1973568"/>
            <a:ext cx="8402640" cy="1508105"/>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sz="1800" dirty="0">
                <a:effectLst/>
              </a:rPr>
              <a:t>The empirical soft calibration spectra are used to remove the systematic biases between measured and simulated radiances.</a:t>
            </a:r>
          </a:p>
          <a:p>
            <a:pPr marL="285750" indent="-285750">
              <a:spcBef>
                <a:spcPts val="1200"/>
              </a:spcBef>
              <a:buFont typeface="Arial" panose="020B0604020202020204" pitchFamily="34" charset="0"/>
              <a:buChar char="•"/>
            </a:pPr>
            <a:r>
              <a:rPr lang="en-US" sz="1800" dirty="0">
                <a:effectLst/>
              </a:rPr>
              <a:t>This may be sensitive in absolute radiometric calibration in L1B.</a:t>
            </a:r>
          </a:p>
          <a:p>
            <a:pPr marL="285750" indent="-285750">
              <a:spcBef>
                <a:spcPts val="1200"/>
              </a:spcBef>
              <a:buFont typeface="Arial" panose="020B0604020202020204" pitchFamily="34" charset="0"/>
              <a:buChar char="•"/>
            </a:pPr>
            <a:r>
              <a:rPr lang="en-US" sz="1800" dirty="0">
                <a:effectLst/>
              </a:rPr>
              <a:t>This should be updated by the next update using more TEMPO products.</a:t>
            </a:r>
            <a:endParaRPr lang="en-US" dirty="0"/>
          </a:p>
        </p:txBody>
      </p:sp>
      <p:sp>
        <p:nvSpPr>
          <p:cNvPr id="7" name="TextBox 6">
            <a:extLst>
              <a:ext uri="{FF2B5EF4-FFF2-40B4-BE49-F238E27FC236}">
                <a16:creationId xmlns:a16="http://schemas.microsoft.com/office/drawing/2014/main" id="{0E18DBC9-4D8B-8EDE-3A20-71AE640F5AE4}"/>
              </a:ext>
            </a:extLst>
          </p:cNvPr>
          <p:cNvSpPr txBox="1"/>
          <p:nvPr/>
        </p:nvSpPr>
        <p:spPr>
          <a:xfrm>
            <a:off x="7146963" y="3502695"/>
            <a:ext cx="1687433" cy="369332"/>
          </a:xfrm>
          <a:prstGeom prst="rect">
            <a:avLst/>
          </a:prstGeom>
          <a:noFill/>
        </p:spPr>
        <p:txBody>
          <a:bodyPr wrap="square">
            <a:spAutoFit/>
          </a:bodyPr>
          <a:lstStyle/>
          <a:p>
            <a:r>
              <a:rPr lang="en-US" sz="1800" b="1" i="1" dirty="0"/>
              <a:t>March 28, 2024</a:t>
            </a:r>
            <a:endParaRPr lang="en-US" i="1" dirty="0"/>
          </a:p>
        </p:txBody>
      </p:sp>
    </p:spTree>
    <p:extLst>
      <p:ext uri="{BB962C8B-B14F-4D97-AF65-F5344CB8AC3E}">
        <p14:creationId xmlns:p14="http://schemas.microsoft.com/office/powerpoint/2010/main" val="3303330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4587033A-8C33-62E8-D7C6-CD77E3182039}"/>
              </a:ext>
            </a:extLst>
          </p:cNvPr>
          <p:cNvGrpSpPr/>
          <p:nvPr/>
        </p:nvGrpSpPr>
        <p:grpSpPr>
          <a:xfrm>
            <a:off x="6182282" y="1012340"/>
            <a:ext cx="3994928" cy="2790410"/>
            <a:chOff x="7276009" y="1057084"/>
            <a:chExt cx="3994928" cy="2790410"/>
          </a:xfrm>
        </p:grpSpPr>
        <p:pic>
          <p:nvPicPr>
            <p:cNvPr id="54" name="Picture 53" descr="A map of the earth&#10;&#10;Description automatically generated">
              <a:extLst>
                <a:ext uri="{FF2B5EF4-FFF2-40B4-BE49-F238E27FC236}">
                  <a16:creationId xmlns:a16="http://schemas.microsoft.com/office/drawing/2014/main" id="{F30D9B9B-D7AB-A35E-7AD7-37A67CECC0A3}"/>
                </a:ext>
              </a:extLst>
            </p:cNvPr>
            <p:cNvPicPr>
              <a:picLocks noChangeAspect="1"/>
            </p:cNvPicPr>
            <p:nvPr/>
          </p:nvPicPr>
          <p:blipFill rotWithShape="1">
            <a:blip r:embed="rId3"/>
            <a:srcRect l="11014" t="22774" r="2406" b="8580"/>
            <a:stretch/>
          </p:blipFill>
          <p:spPr>
            <a:xfrm>
              <a:off x="7526768" y="1277625"/>
              <a:ext cx="3604243" cy="2297915"/>
            </a:xfrm>
            <a:prstGeom prst="rect">
              <a:avLst/>
            </a:prstGeom>
          </p:spPr>
        </p:pic>
        <p:sp>
          <p:nvSpPr>
            <p:cNvPr id="13" name="TextBox 12">
              <a:extLst>
                <a:ext uri="{FF2B5EF4-FFF2-40B4-BE49-F238E27FC236}">
                  <a16:creationId xmlns:a16="http://schemas.microsoft.com/office/drawing/2014/main" id="{35D1036B-4BD5-3F73-B648-72523B05A1A5}"/>
                </a:ext>
              </a:extLst>
            </p:cNvPr>
            <p:cNvSpPr txBox="1"/>
            <p:nvPr/>
          </p:nvSpPr>
          <p:spPr>
            <a:xfrm>
              <a:off x="7276009" y="1057084"/>
              <a:ext cx="3994928" cy="369332"/>
            </a:xfrm>
            <a:prstGeom prst="rect">
              <a:avLst/>
            </a:prstGeom>
            <a:noFill/>
          </p:spPr>
          <p:txBody>
            <a:bodyPr wrap="square">
              <a:spAutoFit/>
            </a:bodyPr>
            <a:lstStyle/>
            <a:p>
              <a:pPr algn="ctr"/>
              <a:r>
                <a:rPr lang="en-US" sz="1800" b="1" dirty="0">
                  <a:ea typeface="+mn-lt"/>
                  <a:cs typeface="+mn-lt"/>
                </a:rPr>
                <a:t>Tropospheric O</a:t>
              </a:r>
              <a:r>
                <a:rPr lang="en-US" sz="1800" b="1" baseline="-25000" dirty="0">
                  <a:ea typeface="+mn-lt"/>
                  <a:cs typeface="+mn-lt"/>
                </a:rPr>
                <a:t>3</a:t>
              </a:r>
              <a:r>
                <a:rPr lang="en-US" sz="1800" b="1" dirty="0">
                  <a:ea typeface="+mn-lt"/>
                  <a:cs typeface="+mn-lt"/>
                </a:rPr>
                <a:t> from GEOS-CF</a:t>
              </a:r>
              <a:endParaRPr lang="en-US" dirty="0"/>
            </a:p>
          </p:txBody>
        </p:sp>
        <p:pic>
          <p:nvPicPr>
            <p:cNvPr id="55" name="Picture 54">
              <a:extLst>
                <a:ext uri="{FF2B5EF4-FFF2-40B4-BE49-F238E27FC236}">
                  <a16:creationId xmlns:a16="http://schemas.microsoft.com/office/drawing/2014/main" id="{2BECE161-B1C8-244D-45CB-78B6385C6083}"/>
                </a:ext>
              </a:extLst>
            </p:cNvPr>
            <p:cNvPicPr>
              <a:picLocks noChangeAspect="1"/>
            </p:cNvPicPr>
            <p:nvPr/>
          </p:nvPicPr>
          <p:blipFill rotWithShape="1">
            <a:blip r:embed="rId4"/>
            <a:srcRect l="11500" t="92348" r="6819"/>
            <a:stretch/>
          </p:blipFill>
          <p:spPr>
            <a:xfrm>
              <a:off x="7503674" y="3595670"/>
              <a:ext cx="3361010" cy="251824"/>
            </a:xfrm>
            <a:prstGeom prst="rect">
              <a:avLst/>
            </a:prstGeom>
          </p:spPr>
        </p:pic>
      </p:grpSp>
      <p:grpSp>
        <p:nvGrpSpPr>
          <p:cNvPr id="44" name="Group 43">
            <a:extLst>
              <a:ext uri="{FF2B5EF4-FFF2-40B4-BE49-F238E27FC236}">
                <a16:creationId xmlns:a16="http://schemas.microsoft.com/office/drawing/2014/main" id="{61656CF4-6486-26F9-40FB-06B388788FBC}"/>
              </a:ext>
            </a:extLst>
          </p:cNvPr>
          <p:cNvGrpSpPr/>
          <p:nvPr/>
        </p:nvGrpSpPr>
        <p:grpSpPr>
          <a:xfrm>
            <a:off x="2285179" y="1017908"/>
            <a:ext cx="3994928" cy="2778484"/>
            <a:chOff x="2288952" y="1100985"/>
            <a:chExt cx="3994928" cy="2778484"/>
          </a:xfrm>
        </p:grpSpPr>
        <p:pic>
          <p:nvPicPr>
            <p:cNvPr id="42" name="Picture 41" descr="A map of the earth&#10;&#10;Description automatically generated">
              <a:extLst>
                <a:ext uri="{FF2B5EF4-FFF2-40B4-BE49-F238E27FC236}">
                  <a16:creationId xmlns:a16="http://schemas.microsoft.com/office/drawing/2014/main" id="{1926BCD3-4B64-1E11-094B-4F0C225741CF}"/>
                </a:ext>
              </a:extLst>
            </p:cNvPr>
            <p:cNvPicPr>
              <a:picLocks noChangeAspect="1"/>
            </p:cNvPicPr>
            <p:nvPr/>
          </p:nvPicPr>
          <p:blipFill rotWithShape="1">
            <a:blip r:embed="rId5">
              <a:extLst>
                <a:ext uri="{28A0092B-C50C-407E-A947-70E740481C1C}">
                  <a14:useLocalDpi xmlns:a14="http://schemas.microsoft.com/office/drawing/2010/main" val="0"/>
                </a:ext>
              </a:extLst>
            </a:blip>
            <a:srcRect l="11804" t="23965" r="6516"/>
            <a:stretch/>
          </p:blipFill>
          <p:spPr>
            <a:xfrm>
              <a:off x="2605910" y="1374175"/>
              <a:ext cx="3361011" cy="2502423"/>
            </a:xfrm>
            <a:prstGeom prst="rect">
              <a:avLst/>
            </a:prstGeom>
          </p:spPr>
        </p:pic>
        <p:sp>
          <p:nvSpPr>
            <p:cNvPr id="12" name="TextBox 11">
              <a:extLst>
                <a:ext uri="{FF2B5EF4-FFF2-40B4-BE49-F238E27FC236}">
                  <a16:creationId xmlns:a16="http://schemas.microsoft.com/office/drawing/2014/main" id="{AFC1F438-1FF8-503C-BD0A-D9212D5F4553}"/>
                </a:ext>
              </a:extLst>
            </p:cNvPr>
            <p:cNvSpPr txBox="1"/>
            <p:nvPr/>
          </p:nvSpPr>
          <p:spPr>
            <a:xfrm>
              <a:off x="2288952" y="1100985"/>
              <a:ext cx="3994928" cy="369332"/>
            </a:xfrm>
            <a:prstGeom prst="rect">
              <a:avLst/>
            </a:prstGeom>
            <a:noFill/>
          </p:spPr>
          <p:txBody>
            <a:bodyPr wrap="square">
              <a:spAutoFit/>
            </a:bodyPr>
            <a:lstStyle/>
            <a:p>
              <a:pPr algn="ctr"/>
              <a:r>
                <a:rPr lang="en-US" sz="1800" b="1" dirty="0">
                  <a:ea typeface="+mn-lt"/>
                  <a:cs typeface="+mn-lt"/>
                </a:rPr>
                <a:t>Tropospheric O</a:t>
              </a:r>
              <a:r>
                <a:rPr lang="en-US" sz="1800" b="1" baseline="-25000" dirty="0">
                  <a:ea typeface="+mn-lt"/>
                  <a:cs typeface="+mn-lt"/>
                </a:rPr>
                <a:t>3</a:t>
              </a:r>
              <a:r>
                <a:rPr lang="en-US" sz="1800" b="1" dirty="0">
                  <a:ea typeface="+mn-lt"/>
                  <a:cs typeface="+mn-lt"/>
                </a:rPr>
                <a:t> from TEMPO O3PROF</a:t>
              </a:r>
              <a:endParaRPr lang="en-US" dirty="0"/>
            </a:p>
          </p:txBody>
        </p:sp>
        <p:pic>
          <p:nvPicPr>
            <p:cNvPr id="43" name="Picture 42">
              <a:extLst>
                <a:ext uri="{FF2B5EF4-FFF2-40B4-BE49-F238E27FC236}">
                  <a16:creationId xmlns:a16="http://schemas.microsoft.com/office/drawing/2014/main" id="{C41D5BB2-AD54-3AB0-36B5-378EE090F6F4}"/>
                </a:ext>
              </a:extLst>
            </p:cNvPr>
            <p:cNvPicPr>
              <a:picLocks noChangeAspect="1"/>
            </p:cNvPicPr>
            <p:nvPr/>
          </p:nvPicPr>
          <p:blipFill rotWithShape="1">
            <a:blip r:embed="rId4"/>
            <a:srcRect l="11500" t="92348" r="6819"/>
            <a:stretch/>
          </p:blipFill>
          <p:spPr>
            <a:xfrm>
              <a:off x="2582817" y="3627645"/>
              <a:ext cx="3361010" cy="251824"/>
            </a:xfrm>
            <a:prstGeom prst="rect">
              <a:avLst/>
            </a:prstGeom>
          </p:spPr>
        </p:pic>
      </p:grpSp>
      <p:grpSp>
        <p:nvGrpSpPr>
          <p:cNvPr id="16" name="Group 15">
            <a:extLst>
              <a:ext uri="{FF2B5EF4-FFF2-40B4-BE49-F238E27FC236}">
                <a16:creationId xmlns:a16="http://schemas.microsoft.com/office/drawing/2014/main" id="{FC62044E-4DD5-C2DD-20BE-04D49D6DA2A4}"/>
              </a:ext>
            </a:extLst>
          </p:cNvPr>
          <p:cNvGrpSpPr/>
          <p:nvPr/>
        </p:nvGrpSpPr>
        <p:grpSpPr>
          <a:xfrm>
            <a:off x="680570" y="3641261"/>
            <a:ext cx="3361010" cy="3005359"/>
            <a:chOff x="680570" y="3419340"/>
            <a:chExt cx="3361010" cy="3005359"/>
          </a:xfrm>
        </p:grpSpPr>
        <p:pic>
          <p:nvPicPr>
            <p:cNvPr id="8" name="Picture 7">
              <a:extLst>
                <a:ext uri="{FF2B5EF4-FFF2-40B4-BE49-F238E27FC236}">
                  <a16:creationId xmlns:a16="http://schemas.microsoft.com/office/drawing/2014/main" id="{14A974A0-FB0E-D61C-8BDC-EEA3059083CD}"/>
                </a:ext>
              </a:extLst>
            </p:cNvPr>
            <p:cNvPicPr>
              <a:picLocks noChangeAspect="1"/>
            </p:cNvPicPr>
            <p:nvPr/>
          </p:nvPicPr>
          <p:blipFill rotWithShape="1">
            <a:blip r:embed="rId4"/>
            <a:srcRect l="11500" t="23965" r="6819"/>
            <a:stretch/>
          </p:blipFill>
          <p:spPr>
            <a:xfrm>
              <a:off x="680570" y="3922276"/>
              <a:ext cx="3361010" cy="2502423"/>
            </a:xfrm>
            <a:prstGeom prst="rect">
              <a:avLst/>
            </a:prstGeom>
          </p:spPr>
        </p:pic>
        <p:sp>
          <p:nvSpPr>
            <p:cNvPr id="24" name="TextBox 23">
              <a:extLst>
                <a:ext uri="{FF2B5EF4-FFF2-40B4-BE49-F238E27FC236}">
                  <a16:creationId xmlns:a16="http://schemas.microsoft.com/office/drawing/2014/main" id="{6B551AC0-6651-C29E-D1C2-7F44021976CC}"/>
                </a:ext>
              </a:extLst>
            </p:cNvPr>
            <p:cNvSpPr txBox="1"/>
            <p:nvPr/>
          </p:nvSpPr>
          <p:spPr>
            <a:xfrm>
              <a:off x="680570" y="3419340"/>
              <a:ext cx="3361010" cy="338554"/>
            </a:xfrm>
            <a:prstGeom prst="rect">
              <a:avLst/>
            </a:prstGeom>
            <a:noFill/>
          </p:spPr>
          <p:txBody>
            <a:bodyPr wrap="square" rtlCol="0">
              <a:spAutoFit/>
            </a:bodyPr>
            <a:lstStyle/>
            <a:p>
              <a:pPr algn="ctr"/>
              <a:r>
                <a:rPr lang="en-US" sz="1600" dirty="0"/>
                <a:t>[</a:t>
              </a:r>
              <a:r>
                <a:rPr lang="en-US" sz="1600" dirty="0" err="1"/>
                <a:t>Juseon</a:t>
              </a:r>
              <a:r>
                <a:rPr lang="en-US" sz="1600" dirty="0"/>
                <a:t> </a:t>
              </a:r>
              <a:r>
                <a:rPr lang="en-US" sz="1600" dirty="0" err="1"/>
                <a:t>Bak</a:t>
              </a:r>
              <a:r>
                <a:rPr lang="en-US" sz="1600" dirty="0"/>
                <a:t> provides OMI data]</a:t>
              </a:r>
            </a:p>
          </p:txBody>
        </p:sp>
        <p:sp>
          <p:nvSpPr>
            <p:cNvPr id="25" name="TextBox 24">
              <a:extLst>
                <a:ext uri="{FF2B5EF4-FFF2-40B4-BE49-F238E27FC236}">
                  <a16:creationId xmlns:a16="http://schemas.microsoft.com/office/drawing/2014/main" id="{00E5C676-1342-268E-BCAB-C83FAA254EE5}"/>
                </a:ext>
              </a:extLst>
            </p:cNvPr>
            <p:cNvSpPr txBox="1"/>
            <p:nvPr/>
          </p:nvSpPr>
          <p:spPr>
            <a:xfrm>
              <a:off x="680570" y="3654677"/>
              <a:ext cx="3361010" cy="369332"/>
            </a:xfrm>
            <a:prstGeom prst="rect">
              <a:avLst/>
            </a:prstGeom>
            <a:noFill/>
          </p:spPr>
          <p:txBody>
            <a:bodyPr wrap="square">
              <a:spAutoFit/>
            </a:bodyPr>
            <a:lstStyle/>
            <a:p>
              <a:pPr algn="ctr"/>
              <a:r>
                <a:rPr lang="en-US" sz="1800" b="1" dirty="0">
                  <a:ea typeface="+mn-lt"/>
                  <a:cs typeface="+mn-lt"/>
                </a:rPr>
                <a:t>Tropospheric O</a:t>
              </a:r>
              <a:r>
                <a:rPr lang="en-US" sz="1800" b="1" baseline="-25000" dirty="0">
                  <a:ea typeface="+mn-lt"/>
                  <a:cs typeface="+mn-lt"/>
                </a:rPr>
                <a:t>3</a:t>
              </a:r>
              <a:r>
                <a:rPr lang="en-US" sz="1800" b="1" dirty="0">
                  <a:ea typeface="+mn-lt"/>
                  <a:cs typeface="+mn-lt"/>
                </a:rPr>
                <a:t> from OMI</a:t>
              </a:r>
              <a:endParaRPr lang="en-US" dirty="0"/>
            </a:p>
          </p:txBody>
        </p:sp>
      </p:grpSp>
      <p:sp>
        <p:nvSpPr>
          <p:cNvPr id="6" name="Slide Number Placeholder 5">
            <a:extLst>
              <a:ext uri="{FF2B5EF4-FFF2-40B4-BE49-F238E27FC236}">
                <a16:creationId xmlns:a16="http://schemas.microsoft.com/office/drawing/2014/main" id="{2637A79F-17A5-46EC-AB6D-07DA149B89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US" sz="16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18" name="TextBox 17">
            <a:extLst>
              <a:ext uri="{FF2B5EF4-FFF2-40B4-BE49-F238E27FC236}">
                <a16:creationId xmlns:a16="http://schemas.microsoft.com/office/drawing/2014/main" id="{906BBDB3-15BC-4F12-332B-287236010BF1}"/>
              </a:ext>
            </a:extLst>
          </p:cNvPr>
          <p:cNvSpPr txBox="1"/>
          <p:nvPr/>
        </p:nvSpPr>
        <p:spPr>
          <a:xfrm>
            <a:off x="78598" y="1099605"/>
            <a:ext cx="2020457" cy="369332"/>
          </a:xfrm>
          <a:prstGeom prst="rect">
            <a:avLst/>
          </a:prstGeom>
          <a:solidFill>
            <a:schemeClr val="accent2">
              <a:lumMod val="50000"/>
            </a:schemeClr>
          </a:solidFill>
        </p:spPr>
        <p:txBody>
          <a:bodyPr wrap="square" lIns="0" tIns="0" rIns="0" bIns="0" rtlCol="0">
            <a:spAutoFit/>
          </a:bodyPr>
          <a:lstStyle/>
          <a:p>
            <a:pPr algn="ctr"/>
            <a:r>
              <a:rPr lang="en-US" sz="2400" dirty="0">
                <a:solidFill>
                  <a:schemeClr val="bg1"/>
                </a:solidFill>
              </a:rPr>
              <a:t>PRELIMINARY!</a:t>
            </a:r>
          </a:p>
        </p:txBody>
      </p:sp>
      <p:grpSp>
        <p:nvGrpSpPr>
          <p:cNvPr id="35" name="Group 34">
            <a:extLst>
              <a:ext uri="{FF2B5EF4-FFF2-40B4-BE49-F238E27FC236}">
                <a16:creationId xmlns:a16="http://schemas.microsoft.com/office/drawing/2014/main" id="{CBF08689-13ED-73E6-6038-FA153381C212}"/>
              </a:ext>
            </a:extLst>
          </p:cNvPr>
          <p:cNvGrpSpPr/>
          <p:nvPr/>
        </p:nvGrpSpPr>
        <p:grpSpPr>
          <a:xfrm>
            <a:off x="7973621" y="3635134"/>
            <a:ext cx="4218379" cy="3020085"/>
            <a:chOff x="7973621" y="3635134"/>
            <a:chExt cx="4218379" cy="3020085"/>
          </a:xfrm>
        </p:grpSpPr>
        <p:grpSp>
          <p:nvGrpSpPr>
            <p:cNvPr id="30" name="Group 29">
              <a:extLst>
                <a:ext uri="{FF2B5EF4-FFF2-40B4-BE49-F238E27FC236}">
                  <a16:creationId xmlns:a16="http://schemas.microsoft.com/office/drawing/2014/main" id="{B445655B-C523-4490-5486-25D14BF268D2}"/>
                </a:ext>
              </a:extLst>
            </p:cNvPr>
            <p:cNvGrpSpPr/>
            <p:nvPr/>
          </p:nvGrpSpPr>
          <p:grpSpPr>
            <a:xfrm>
              <a:off x="7973621" y="3635134"/>
              <a:ext cx="4218379" cy="3020085"/>
              <a:chOff x="7973621" y="3400049"/>
              <a:chExt cx="4218379" cy="3020085"/>
            </a:xfrm>
          </p:grpSpPr>
          <p:pic>
            <p:nvPicPr>
              <p:cNvPr id="28" name="Picture 27" descr="A map of the tropospheric ozone layer&#10;&#10;Description automatically generated">
                <a:extLst>
                  <a:ext uri="{FF2B5EF4-FFF2-40B4-BE49-F238E27FC236}">
                    <a16:creationId xmlns:a16="http://schemas.microsoft.com/office/drawing/2014/main" id="{F750557C-6F77-67FA-347D-DF3F0BC7B6DA}"/>
                  </a:ext>
                </a:extLst>
              </p:cNvPr>
              <p:cNvPicPr>
                <a:picLocks noChangeAspect="1"/>
              </p:cNvPicPr>
              <p:nvPr/>
            </p:nvPicPr>
            <p:blipFill rotWithShape="1">
              <a:blip r:embed="rId6"/>
              <a:srcRect l="11389" t="23965" r="6931"/>
              <a:stretch/>
            </p:blipFill>
            <p:spPr>
              <a:xfrm>
                <a:off x="8489235" y="3917711"/>
                <a:ext cx="3361010" cy="2502423"/>
              </a:xfrm>
              <a:prstGeom prst="rect">
                <a:avLst/>
              </a:prstGeom>
            </p:spPr>
          </p:pic>
          <p:sp>
            <p:nvSpPr>
              <p:cNvPr id="14" name="TextBox 13">
                <a:extLst>
                  <a:ext uri="{FF2B5EF4-FFF2-40B4-BE49-F238E27FC236}">
                    <a16:creationId xmlns:a16="http://schemas.microsoft.com/office/drawing/2014/main" id="{559C4B54-9E74-C752-2A91-1692DAD26B8E}"/>
                  </a:ext>
                </a:extLst>
              </p:cNvPr>
              <p:cNvSpPr txBox="1"/>
              <p:nvPr/>
            </p:nvSpPr>
            <p:spPr>
              <a:xfrm>
                <a:off x="7973621" y="3635320"/>
                <a:ext cx="4218379" cy="369332"/>
              </a:xfrm>
              <a:prstGeom prst="rect">
                <a:avLst/>
              </a:prstGeom>
              <a:noFill/>
            </p:spPr>
            <p:txBody>
              <a:bodyPr wrap="square">
                <a:spAutoFit/>
              </a:bodyPr>
              <a:lstStyle/>
              <a:p>
                <a:pPr algn="ctr"/>
                <a:r>
                  <a:rPr lang="en-US" sz="1800" b="1" dirty="0">
                    <a:ea typeface="+mn-lt"/>
                    <a:cs typeface="+mn-lt"/>
                  </a:rPr>
                  <a:t>Tropospheric O</a:t>
                </a:r>
                <a:r>
                  <a:rPr lang="en-US" sz="1800" b="1" baseline="-25000" dirty="0">
                    <a:ea typeface="+mn-lt"/>
                    <a:cs typeface="+mn-lt"/>
                  </a:rPr>
                  <a:t>3</a:t>
                </a:r>
                <a:r>
                  <a:rPr lang="en-US" sz="1800" b="1" dirty="0">
                    <a:ea typeface="+mn-lt"/>
                    <a:cs typeface="+mn-lt"/>
                  </a:rPr>
                  <a:t> from GESDISC TROPOMI</a:t>
                </a:r>
                <a:endParaRPr lang="en-US" dirty="0"/>
              </a:p>
            </p:txBody>
          </p:sp>
          <p:sp>
            <p:nvSpPr>
              <p:cNvPr id="29" name="TextBox 28">
                <a:extLst>
                  <a:ext uri="{FF2B5EF4-FFF2-40B4-BE49-F238E27FC236}">
                    <a16:creationId xmlns:a16="http://schemas.microsoft.com/office/drawing/2014/main" id="{AAAA4445-40E7-6124-3010-CDE4FFCAFFF8}"/>
                  </a:ext>
                </a:extLst>
              </p:cNvPr>
              <p:cNvSpPr txBox="1"/>
              <p:nvPr/>
            </p:nvSpPr>
            <p:spPr>
              <a:xfrm>
                <a:off x="8489233" y="3400049"/>
                <a:ext cx="3361010" cy="338554"/>
              </a:xfrm>
              <a:prstGeom prst="rect">
                <a:avLst/>
              </a:prstGeom>
              <a:noFill/>
            </p:spPr>
            <p:txBody>
              <a:bodyPr wrap="square" rtlCol="0">
                <a:spAutoFit/>
              </a:bodyPr>
              <a:lstStyle/>
              <a:p>
                <a:pPr algn="ctr"/>
                <a:r>
                  <a:rPr lang="en-US" sz="1600" dirty="0"/>
                  <a:t>[</a:t>
                </a:r>
                <a:r>
                  <a:rPr lang="en-US" sz="1600" dirty="0" err="1"/>
                  <a:t>tropomi.gesdisc.eosdis.nasa.gov</a:t>
                </a:r>
                <a:r>
                  <a:rPr lang="en-US" sz="1600" dirty="0"/>
                  <a:t>]</a:t>
                </a:r>
              </a:p>
            </p:txBody>
          </p:sp>
        </p:grpSp>
        <p:pic>
          <p:nvPicPr>
            <p:cNvPr id="32" name="Picture 31">
              <a:extLst>
                <a:ext uri="{FF2B5EF4-FFF2-40B4-BE49-F238E27FC236}">
                  <a16:creationId xmlns:a16="http://schemas.microsoft.com/office/drawing/2014/main" id="{99254AF2-02AA-5204-3586-A15445A51AC5}"/>
                </a:ext>
              </a:extLst>
            </p:cNvPr>
            <p:cNvPicPr>
              <a:picLocks noChangeAspect="1"/>
            </p:cNvPicPr>
            <p:nvPr/>
          </p:nvPicPr>
          <p:blipFill rotWithShape="1">
            <a:blip r:embed="rId4"/>
            <a:srcRect l="11500" t="92348" r="6819"/>
            <a:stretch/>
          </p:blipFill>
          <p:spPr>
            <a:xfrm>
              <a:off x="8489233" y="6403395"/>
              <a:ext cx="3361010" cy="251824"/>
            </a:xfrm>
            <a:prstGeom prst="rect">
              <a:avLst/>
            </a:prstGeom>
          </p:spPr>
        </p:pic>
      </p:grpSp>
      <p:sp>
        <p:nvSpPr>
          <p:cNvPr id="40" name="Title 3">
            <a:extLst>
              <a:ext uri="{FF2B5EF4-FFF2-40B4-BE49-F238E27FC236}">
                <a16:creationId xmlns:a16="http://schemas.microsoft.com/office/drawing/2014/main" id="{75B70109-755B-6EC6-5013-DE83AF5D3A3B}"/>
              </a:ext>
            </a:extLst>
          </p:cNvPr>
          <p:cNvSpPr>
            <a:spLocks noGrp="1"/>
          </p:cNvSpPr>
          <p:nvPr>
            <p:ph type="title"/>
          </p:nvPr>
        </p:nvSpPr>
        <p:spPr>
          <a:xfrm>
            <a:off x="0" y="0"/>
            <a:ext cx="12192000" cy="975701"/>
          </a:xfrm>
        </p:spPr>
        <p:txBody>
          <a:bodyPr/>
          <a:lstStyle/>
          <a:p>
            <a:r>
              <a:rPr lang="en-US" dirty="0"/>
              <a:t>TEMPO O3PROF (3/29/2024 Scan 006)</a:t>
            </a:r>
            <a:endParaRPr lang="en-US" dirty="0">
              <a:solidFill>
                <a:srgbClr val="00B050"/>
              </a:solidFill>
            </a:endParaRPr>
          </a:p>
        </p:txBody>
      </p:sp>
      <p:grpSp>
        <p:nvGrpSpPr>
          <p:cNvPr id="3" name="Group 2">
            <a:extLst>
              <a:ext uri="{FF2B5EF4-FFF2-40B4-BE49-F238E27FC236}">
                <a16:creationId xmlns:a16="http://schemas.microsoft.com/office/drawing/2014/main" id="{2D35302E-AF5F-156E-329F-36B961F7D66D}"/>
              </a:ext>
            </a:extLst>
          </p:cNvPr>
          <p:cNvGrpSpPr/>
          <p:nvPr/>
        </p:nvGrpSpPr>
        <p:grpSpPr>
          <a:xfrm>
            <a:off x="4557194" y="3646672"/>
            <a:ext cx="3388719" cy="3006237"/>
            <a:chOff x="4557194" y="3646672"/>
            <a:chExt cx="3388719" cy="3006237"/>
          </a:xfrm>
        </p:grpSpPr>
        <p:pic>
          <p:nvPicPr>
            <p:cNvPr id="2" name="Picture 1" descr="A map of the united states&#10;&#10;Description automatically generated">
              <a:extLst>
                <a:ext uri="{FF2B5EF4-FFF2-40B4-BE49-F238E27FC236}">
                  <a16:creationId xmlns:a16="http://schemas.microsoft.com/office/drawing/2014/main" id="{FBF1B8F6-04AF-5D57-5465-8FA74AD1748D}"/>
                </a:ext>
              </a:extLst>
            </p:cNvPr>
            <p:cNvPicPr>
              <a:picLocks/>
            </p:cNvPicPr>
            <p:nvPr/>
          </p:nvPicPr>
          <p:blipFill rotWithShape="1">
            <a:blip r:embed="rId7"/>
            <a:srcRect l="12105" t="24135" r="6687" b="3971"/>
            <a:stretch/>
          </p:blipFill>
          <p:spPr>
            <a:xfrm>
              <a:off x="4557194" y="4134351"/>
              <a:ext cx="3362400" cy="2406281"/>
            </a:xfrm>
            <a:prstGeom prst="rect">
              <a:avLst/>
            </a:prstGeom>
          </p:spPr>
        </p:pic>
        <p:sp>
          <p:nvSpPr>
            <p:cNvPr id="15" name="TextBox 14">
              <a:extLst>
                <a:ext uri="{FF2B5EF4-FFF2-40B4-BE49-F238E27FC236}">
                  <a16:creationId xmlns:a16="http://schemas.microsoft.com/office/drawing/2014/main" id="{61D58FD9-E057-FE2F-1567-BE4ACCC901A4}"/>
                </a:ext>
              </a:extLst>
            </p:cNvPr>
            <p:cNvSpPr txBox="1"/>
            <p:nvPr/>
          </p:nvSpPr>
          <p:spPr>
            <a:xfrm>
              <a:off x="4584903" y="3883209"/>
              <a:ext cx="3361010" cy="369332"/>
            </a:xfrm>
            <a:prstGeom prst="rect">
              <a:avLst/>
            </a:prstGeom>
            <a:noFill/>
          </p:spPr>
          <p:txBody>
            <a:bodyPr wrap="square">
              <a:spAutoFit/>
            </a:bodyPr>
            <a:lstStyle/>
            <a:p>
              <a:pPr algn="ctr"/>
              <a:r>
                <a:rPr lang="en-US" sz="1800" b="1" dirty="0">
                  <a:ea typeface="+mn-lt"/>
                  <a:cs typeface="+mn-lt"/>
                </a:rPr>
                <a:t>Tropospheric O</a:t>
              </a:r>
              <a:r>
                <a:rPr lang="en-US" sz="1800" b="1" baseline="-25000" dirty="0">
                  <a:ea typeface="+mn-lt"/>
                  <a:cs typeface="+mn-lt"/>
                </a:rPr>
                <a:t>3</a:t>
              </a:r>
              <a:r>
                <a:rPr lang="en-US" sz="1800" b="1" dirty="0">
                  <a:ea typeface="+mn-lt"/>
                  <a:cs typeface="+mn-lt"/>
                </a:rPr>
                <a:t> from EPIC</a:t>
              </a:r>
              <a:endParaRPr lang="en-US" dirty="0"/>
            </a:p>
          </p:txBody>
        </p:sp>
        <p:sp>
          <p:nvSpPr>
            <p:cNvPr id="22" name="TextBox 21">
              <a:extLst>
                <a:ext uri="{FF2B5EF4-FFF2-40B4-BE49-F238E27FC236}">
                  <a16:creationId xmlns:a16="http://schemas.microsoft.com/office/drawing/2014/main" id="{1190D491-E094-22D7-FC68-4ECEE29540DE}"/>
                </a:ext>
              </a:extLst>
            </p:cNvPr>
            <p:cNvSpPr txBox="1"/>
            <p:nvPr/>
          </p:nvSpPr>
          <p:spPr>
            <a:xfrm>
              <a:off x="4584902" y="3646672"/>
              <a:ext cx="3361010" cy="338554"/>
            </a:xfrm>
            <a:prstGeom prst="rect">
              <a:avLst/>
            </a:prstGeom>
            <a:noFill/>
          </p:spPr>
          <p:txBody>
            <a:bodyPr wrap="square" rtlCol="0">
              <a:spAutoFit/>
            </a:bodyPr>
            <a:lstStyle/>
            <a:p>
              <a:pPr algn="ctr"/>
              <a:r>
                <a:rPr lang="en-US" sz="1600" dirty="0"/>
                <a:t>[Jerry </a:t>
              </a:r>
              <a:r>
                <a:rPr lang="en-US" sz="1600" dirty="0" err="1"/>
                <a:t>Ziemke</a:t>
              </a:r>
              <a:r>
                <a:rPr lang="en-US" sz="1600" dirty="0"/>
                <a:t> provides EPIC data]</a:t>
              </a:r>
            </a:p>
          </p:txBody>
        </p:sp>
        <p:pic>
          <p:nvPicPr>
            <p:cNvPr id="36" name="Picture 35">
              <a:extLst>
                <a:ext uri="{FF2B5EF4-FFF2-40B4-BE49-F238E27FC236}">
                  <a16:creationId xmlns:a16="http://schemas.microsoft.com/office/drawing/2014/main" id="{930F5C35-1D13-B65B-0CBA-8E18A6B4F652}"/>
                </a:ext>
              </a:extLst>
            </p:cNvPr>
            <p:cNvPicPr>
              <a:picLocks noChangeAspect="1"/>
            </p:cNvPicPr>
            <p:nvPr/>
          </p:nvPicPr>
          <p:blipFill rotWithShape="1">
            <a:blip r:embed="rId4"/>
            <a:srcRect l="11500" t="92348" r="6819"/>
            <a:stretch/>
          </p:blipFill>
          <p:spPr>
            <a:xfrm>
              <a:off x="4557194" y="6401085"/>
              <a:ext cx="3361010" cy="251824"/>
            </a:xfrm>
            <a:prstGeom prst="rect">
              <a:avLst/>
            </a:prstGeom>
          </p:spPr>
        </p:pic>
      </p:grpSp>
      <p:sp>
        <p:nvSpPr>
          <p:cNvPr id="19" name="TextBox 18">
            <a:extLst>
              <a:ext uri="{FF2B5EF4-FFF2-40B4-BE49-F238E27FC236}">
                <a16:creationId xmlns:a16="http://schemas.microsoft.com/office/drawing/2014/main" id="{4D6D8062-8A23-688A-AEEC-FC5E26FB60C2}"/>
              </a:ext>
            </a:extLst>
          </p:cNvPr>
          <p:cNvSpPr txBox="1"/>
          <p:nvPr/>
        </p:nvSpPr>
        <p:spPr>
          <a:xfrm>
            <a:off x="680570" y="6439363"/>
            <a:ext cx="8577804" cy="369332"/>
          </a:xfrm>
          <a:prstGeom prst="rect">
            <a:avLst/>
          </a:prstGeom>
          <a:noFill/>
        </p:spPr>
        <p:txBody>
          <a:bodyPr wrap="square" rtlCol="0">
            <a:spAutoFit/>
          </a:bodyPr>
          <a:lstStyle/>
          <a:p>
            <a:pPr marL="285750" indent="-285750">
              <a:buFont typeface="Wingdings" pitchFamily="2" charset="2"/>
              <a:buChar char="q"/>
            </a:pPr>
            <a:r>
              <a:rPr lang="en-US" b="1" dirty="0">
                <a:solidFill>
                  <a:srgbClr val="FF0000"/>
                </a:solidFill>
              </a:rPr>
              <a:t>Note different tropopause pressure from OMI, EPIC, and TROPOMI !!!</a:t>
            </a:r>
          </a:p>
        </p:txBody>
      </p:sp>
    </p:spTree>
    <p:extLst>
      <p:ext uri="{BB962C8B-B14F-4D97-AF65-F5344CB8AC3E}">
        <p14:creationId xmlns:p14="http://schemas.microsoft.com/office/powerpoint/2010/main" val="3786309438"/>
      </p:ext>
    </p:extLst>
  </p:cSld>
  <p:clrMapOvr>
    <a:masterClrMapping/>
  </p:clrMapOvr>
</p:sld>
</file>

<file path=ppt/theme/theme1.xml><?xml version="1.0" encoding="utf-8"?>
<a:theme xmlns:a="http://schemas.openxmlformats.org/drawingml/2006/main" name="1_TEMPO Wide ORR MR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MPO Wide ORR MRR" id="{3095EFA4-4A62-43F9-994D-2ED38E1FAE00}" vid="{3ACF80F2-EEEA-4067-AD42-EC1E0DEF08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92372</TotalTime>
  <Words>1437</Words>
  <Application>Microsoft Macintosh PowerPoint</Application>
  <PresentationFormat>Widescreen</PresentationFormat>
  <Paragraphs>194</Paragraphs>
  <Slides>18</Slides>
  <Notes>15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18</vt:i4>
      </vt:variant>
    </vt:vector>
  </HeadingPairs>
  <TitlesOfParts>
    <vt:vector size="31" baseType="lpstr">
      <vt:lpstr>Arial Rounded</vt:lpstr>
      <vt:lpstr>Inter</vt:lpstr>
      <vt:lpstr>ＭＳ Ｐゴシック</vt:lpstr>
      <vt:lpstr>Arial</vt:lpstr>
      <vt:lpstr>Arial Narrow</vt:lpstr>
      <vt:lpstr>Arial Rounded MT Bold</vt:lpstr>
      <vt:lpstr>Calibri</vt:lpstr>
      <vt:lpstr>Cambria Math</vt:lpstr>
      <vt:lpstr>Courier New</vt:lpstr>
      <vt:lpstr>Helvetica</vt:lpstr>
      <vt:lpstr>Times New Roman</vt:lpstr>
      <vt:lpstr>Wingdings</vt:lpstr>
      <vt:lpstr>1_TEMPO Wide ORR MRR</vt:lpstr>
      <vt:lpstr>PowerPoint Presentation</vt:lpstr>
      <vt:lpstr>Tropospheric Emissions: Monitoring of Pollution (TEMPO)</vt:lpstr>
      <vt:lpstr>TEMPO O3TOT algorithm</vt:lpstr>
      <vt:lpstr>Comparison of TEMPO total ozone with ground-based observations</vt:lpstr>
      <vt:lpstr>Comparison of TEMPO total ozone with ground-based observations</vt:lpstr>
      <vt:lpstr>Issues of TEMPO O3TOT</vt:lpstr>
      <vt:lpstr>TEMPO O3PROF algorithm</vt:lpstr>
      <vt:lpstr>Soft calibration</vt:lpstr>
      <vt:lpstr>TEMPO O3PROF (3/29/2024 Scan 006)</vt:lpstr>
      <vt:lpstr>TEMPO O3PROF (3/29/2024 Scan 006)</vt:lpstr>
      <vt:lpstr>Summary</vt:lpstr>
      <vt:lpstr>Thank you!</vt:lpstr>
      <vt:lpstr>Backup Slides</vt:lpstr>
      <vt:lpstr>Including Visible to Improve  Tropospheric Ozone Retrieval Sensitivity</vt:lpstr>
      <vt:lpstr>TEMPO Timeline</vt:lpstr>
      <vt:lpstr>TEMPO Timeline</vt:lpstr>
      <vt:lpstr>TEMPO Timeline</vt:lpstr>
      <vt:lpstr>TEMPO UV/VIS jointed O3PROF algorithm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Baseline and Threshold   Products (Variables) &amp; Requirements</dc:title>
  <dc:creator>Liu, Xiong</dc:creator>
  <cp:lastModifiedBy>Park, Joonsung</cp:lastModifiedBy>
  <cp:revision>813</cp:revision>
  <dcterms:created xsi:type="dcterms:W3CDTF">2021-11-05T03:06:55Z</dcterms:created>
  <dcterms:modified xsi:type="dcterms:W3CDTF">2024-08-23T14:47:10Z</dcterms:modified>
</cp:coreProperties>
</file>