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4" r:id="rId2"/>
  </p:sldMasterIdLst>
  <p:notesMasterIdLst>
    <p:notesMasterId r:id="rId21"/>
  </p:notesMasterIdLst>
  <p:sldIdLst>
    <p:sldId id="256" r:id="rId3"/>
    <p:sldId id="257" r:id="rId4"/>
    <p:sldId id="1042652914" r:id="rId5"/>
    <p:sldId id="1042652889" r:id="rId6"/>
    <p:sldId id="1042652913" r:id="rId7"/>
    <p:sldId id="1042652900" r:id="rId8"/>
    <p:sldId id="284" r:id="rId9"/>
    <p:sldId id="1042652915" r:id="rId10"/>
    <p:sldId id="1042652912" r:id="rId11"/>
    <p:sldId id="1042652906" r:id="rId12"/>
    <p:sldId id="279" r:id="rId13"/>
    <p:sldId id="1042652909" r:id="rId14"/>
    <p:sldId id="1042652905" r:id="rId15"/>
    <p:sldId id="1042652916" r:id="rId16"/>
    <p:sldId id="1042652898" r:id="rId17"/>
    <p:sldId id="1042652897" r:id="rId18"/>
    <p:sldId id="260" r:id="rId19"/>
    <p:sldId id="1042652908" r:id="rId20"/>
  </p:sldIdLst>
  <p:sldSz cx="12192000" cy="6858000"/>
  <p:notesSz cx="6858000" cy="9144000"/>
  <p:embeddedFontLst>
    <p:embeddedFont>
      <p:font typeface="Arial Narrow" panose="020B0606020202030204" pitchFamily="34" charset="0"/>
      <p:regular r:id="rId22"/>
      <p:bold r:id="rId23"/>
      <p:italic r:id="rId24"/>
      <p:boldItalic r:id="rId25"/>
    </p:embeddedFont>
    <p:embeddedFont>
      <p:font typeface="Helvetica Neue"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2A1D9C8-0E56-47CE-A866-50F6886F8A3B}">
          <p14:sldIdLst>
            <p14:sldId id="256"/>
            <p14:sldId id="257"/>
            <p14:sldId id="1042652914"/>
            <p14:sldId id="1042652889"/>
            <p14:sldId id="1042652913"/>
            <p14:sldId id="1042652900"/>
            <p14:sldId id="284"/>
            <p14:sldId id="1042652915"/>
            <p14:sldId id="1042652912"/>
            <p14:sldId id="1042652906"/>
            <p14:sldId id="279"/>
            <p14:sldId id="1042652909"/>
            <p14:sldId id="1042652905"/>
            <p14:sldId id="1042652916"/>
            <p14:sldId id="1042652898"/>
            <p14:sldId id="1042652897"/>
            <p14:sldId id="260"/>
            <p14:sldId id="1042652908"/>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jXDMAt4tpFewuk3vA6hNcY7W7u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61BD4-27ED-4BB1-AC9E-27060CA93C07}">
  <a:tblStyle styleId="{76361BD4-27ED-4BB1-AC9E-27060CA93C0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200" y="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793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6271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d149f3dac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d149f3dac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15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d149f3dac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985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9033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68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24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451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35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Chart - N S">
  <p:cSld name="Title Chart - N S">
    <p:spTree>
      <p:nvGrpSpPr>
        <p:cNvPr id="1" name="Shape 14"/>
        <p:cNvGrpSpPr/>
        <p:nvPr/>
      </p:nvGrpSpPr>
      <p:grpSpPr>
        <a:xfrm>
          <a:off x="0" y="0"/>
          <a:ext cx="0" cy="0"/>
          <a:chOff x="0" y="0"/>
          <a:chExt cx="0" cy="0"/>
        </a:xfrm>
      </p:grpSpPr>
      <p:pic>
        <p:nvPicPr>
          <p:cNvPr id="15" name="Google Shape;15;p1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6"/>
        <p:cNvGrpSpPr/>
        <p:nvPr/>
      </p:nvGrpSpPr>
      <p:grpSpPr>
        <a:xfrm>
          <a:off x="0" y="0"/>
          <a:ext cx="0" cy="0"/>
          <a:chOff x="0" y="0"/>
          <a:chExt cx="0" cy="0"/>
        </a:xfrm>
      </p:grpSpPr>
      <p:sp>
        <p:nvSpPr>
          <p:cNvPr id="67" name="Google Shape;67;p2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29"/>
          <p:cNvSpPr/>
          <p:nvPr/>
        </p:nvSpPr>
        <p:spPr>
          <a:xfrm>
            <a:off x="4537991" y="1598989"/>
            <a:ext cx="31160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a:t>
            </a:r>
            <a:endParaRPr sz="1333" b="1">
              <a:solidFill>
                <a:schemeClr val="dk1"/>
              </a:solidFill>
              <a:latin typeface="Arial"/>
              <a:ea typeface="Arial"/>
              <a:cs typeface="Arial"/>
              <a:sym typeface="Arial"/>
            </a:endParaRPr>
          </a:p>
        </p:txBody>
      </p:sp>
      <p:sp>
        <p:nvSpPr>
          <p:cNvPr id="72" name="Google Shape;72;p29"/>
          <p:cNvSpPr/>
          <p:nvPr/>
        </p:nvSpPr>
        <p:spPr>
          <a:xfrm>
            <a:off x="2016771" y="2692749"/>
            <a:ext cx="8158459" cy="1694503"/>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1400" b="1">
                <a:solidFill>
                  <a:srgbClr val="FF0000"/>
                </a:solidFill>
                <a:latin typeface="Arial Narrow"/>
                <a:ea typeface="Arial Narrow"/>
                <a:cs typeface="Arial Narrow"/>
                <a:sym typeface="Arial Narrow"/>
              </a:rPr>
              <a:t>ITAR Restricted </a:t>
            </a:r>
            <a:br>
              <a:rPr lang="en-US" sz="1400" b="1">
                <a:solidFill>
                  <a:schemeClr val="dk1"/>
                </a:solidFill>
                <a:latin typeface="Arial Narrow"/>
                <a:ea typeface="Arial Narrow"/>
                <a:cs typeface="Arial Narrow"/>
                <a:sym typeface="Arial Narrow"/>
              </a:rPr>
            </a:br>
            <a:r>
              <a:rPr lang="en-US" sz="1400" b="1">
                <a:solidFill>
                  <a:schemeClr val="dk1"/>
                </a:solidFill>
                <a:latin typeface="Arial Narrow"/>
                <a:ea typeface="Arial Narrow"/>
                <a:cs typeface="Arial Narrow"/>
                <a:sym typeface="Arial Narrow"/>
              </a:rPr>
              <a:t>-- International Traffic in Arms Regulations (ITAR) Notice –</a:t>
            </a:r>
            <a:endParaRPr/>
          </a:p>
          <a:p>
            <a:pPr marL="0" marR="0" lvl="0" indent="0" algn="l" rtl="0">
              <a:lnSpc>
                <a:spcPct val="110000"/>
              </a:lnSpc>
              <a:spcBef>
                <a:spcPts val="0"/>
              </a:spcBef>
              <a:spcAft>
                <a:spcPts val="0"/>
              </a:spcAft>
              <a:buNone/>
            </a:pPr>
            <a:r>
              <a:rPr lang="en-US" sz="1333" b="1">
                <a:solidFill>
                  <a:srgbClr val="FF0000"/>
                </a:solidFill>
                <a:latin typeface="Arial"/>
                <a:ea typeface="Arial"/>
                <a:cs typeface="Arial"/>
                <a:sym typeface="Arial"/>
              </a:rPr>
              <a:t>WARNING: </a:t>
            </a:r>
            <a:r>
              <a:rPr lang="en-US" sz="1333" b="1">
                <a:solidFill>
                  <a:schemeClr val="dk1"/>
                </a:solidFill>
                <a:latin typeface="Arial Narrow"/>
                <a:ea typeface="Arial Narrow"/>
                <a:cs typeface="Arial Narrow"/>
                <a:sym typeface="Arial Narrow"/>
              </a:rPr>
              <a:t>This document contains information which falls under the purview of the U.S. Munitions List (USML) as defined in the International Traffic in Arms Regulations (ITAR), 22 CFR 120-130, and is export controlled.</a:t>
            </a:r>
            <a:endParaRPr sz="1333">
              <a:solidFill>
                <a:schemeClr val="dk1"/>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None/>
            </a:pPr>
            <a:r>
              <a:rPr lang="en-US" sz="1333">
                <a:solidFill>
                  <a:schemeClr val="dk1"/>
                </a:solidFill>
                <a:latin typeface="Arial Narrow"/>
                <a:ea typeface="Arial Narrow"/>
                <a:cs typeface="Arial Narrow"/>
                <a:sym typeface="Arial Narrow"/>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sz="1333">
              <a:solidFill>
                <a:schemeClr val="dk1"/>
              </a:solidFill>
              <a:latin typeface="Times New Roman"/>
              <a:ea typeface="Times New Roman"/>
              <a:cs typeface="Times New Roman"/>
              <a:sym typeface="Times New Roman"/>
            </a:endParaRPr>
          </a:p>
        </p:txBody>
      </p:sp>
      <p:sp>
        <p:nvSpPr>
          <p:cNvPr id="73" name="Google Shape;73;p29"/>
          <p:cNvSpPr/>
          <p:nvPr/>
        </p:nvSpPr>
        <p:spPr>
          <a:xfrm>
            <a:off x="2016771" y="4544800"/>
            <a:ext cx="8158459" cy="1733488"/>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0000"/>
                </a:solidFill>
                <a:latin typeface="Calibri"/>
                <a:ea typeface="Calibri"/>
                <a:cs typeface="Calibri"/>
                <a:sym typeface="Calibri"/>
              </a:rPr>
              <a:t>EAR ECCN 9E515.a.</a:t>
            </a:r>
            <a:endParaRPr/>
          </a:p>
          <a:p>
            <a:pPr marL="0" marR="0" lvl="0" indent="0" algn="ctr" rtl="0">
              <a:spcBef>
                <a:spcPts val="0"/>
              </a:spcBef>
              <a:spcAft>
                <a:spcPts val="0"/>
              </a:spcAft>
              <a:buNone/>
            </a:pPr>
            <a:r>
              <a:rPr lang="en-US" sz="2400" b="1">
                <a:solidFill>
                  <a:schemeClr val="dk1"/>
                </a:solidFill>
                <a:latin typeface="Calibri"/>
                <a:ea typeface="Calibri"/>
                <a:cs typeface="Calibri"/>
                <a:sym typeface="Calibri"/>
              </a:rPr>
              <a:t>- Export Administration Regulations (EAR) Notice -</a:t>
            </a:r>
            <a:endParaRPr/>
          </a:p>
          <a:p>
            <a:pPr marL="0" marR="0" lvl="0" indent="0" algn="l" rtl="0">
              <a:spcBef>
                <a:spcPts val="0"/>
              </a:spcBef>
              <a:spcAft>
                <a:spcPts val="0"/>
              </a:spcAft>
              <a:buNone/>
            </a:pPr>
            <a:r>
              <a:rPr lang="en-US" sz="1333" b="1">
                <a:solidFill>
                  <a:srgbClr val="FF0000"/>
                </a:solidFill>
                <a:latin typeface="Calibri"/>
                <a:ea typeface="Calibri"/>
                <a:cs typeface="Calibri"/>
                <a:sym typeface="Calibri"/>
              </a:rPr>
              <a:t>WARNING: </a:t>
            </a:r>
            <a:r>
              <a:rPr lang="en-US" sz="1333" b="1">
                <a:solidFill>
                  <a:schemeClr val="dk1"/>
                </a:solidFill>
                <a:latin typeface="Calibri"/>
                <a:ea typeface="Calibri"/>
                <a:cs typeface="Calibri"/>
                <a:sym typeface="Calibri"/>
              </a:rPr>
              <a:t>This document contains information within the purview of the Export Administration Regulations (EAR), 15 CFR §730-774, and is export-controlled.  </a:t>
            </a:r>
            <a:r>
              <a:rPr lang="en-US" sz="1333" b="0">
                <a:solidFill>
                  <a:schemeClr val="dk1"/>
                </a:solidFill>
                <a:latin typeface="Calibri"/>
                <a:ea typeface="Calibri"/>
                <a:cs typeface="Calibri"/>
                <a:sym typeface="Calibri"/>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endParaRPr/>
          </a:p>
        </p:txBody>
      </p:sp>
      <p:sp>
        <p:nvSpPr>
          <p:cNvPr id="74" name="Google Shape;74;p29"/>
          <p:cNvSpPr txBox="1"/>
          <p:nvPr/>
        </p:nvSpPr>
        <p:spPr>
          <a:xfrm>
            <a:off x="3814159" y="1121376"/>
            <a:ext cx="45636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Per NID 1600.55 (per NPR 1600.1)</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Top of title page and every page containing SBU Information</a:t>
            </a:r>
            <a:endParaRPr/>
          </a:p>
        </p:txBody>
      </p:sp>
      <p:sp>
        <p:nvSpPr>
          <p:cNvPr id="75" name="Google Shape;75;p29"/>
          <p:cNvSpPr/>
          <p:nvPr/>
        </p:nvSpPr>
        <p:spPr>
          <a:xfrm>
            <a:off x="2702840" y="2099690"/>
            <a:ext cx="67863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 TEMPO Project Manager; TEMPO; &lt;date&gt; </a:t>
            </a:r>
            <a:endParaRPr sz="1333" b="1">
              <a:solidFill>
                <a:schemeClr val="dk1"/>
              </a:solidFill>
              <a:latin typeface="Arial"/>
              <a:ea typeface="Arial"/>
              <a:cs typeface="Arial"/>
              <a:sym typeface="Arial"/>
            </a:endParaRPr>
          </a:p>
        </p:txBody>
      </p:sp>
      <p:sp>
        <p:nvSpPr>
          <p:cNvPr id="76" name="Google Shape;76;p29"/>
          <p:cNvSpPr txBox="1"/>
          <p:nvPr/>
        </p:nvSpPr>
        <p:spPr>
          <a:xfrm>
            <a:off x="3636781" y="1788077"/>
            <a:ext cx="484946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Bottom of title page and every page containing SBU Information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7"/>
        <p:cNvGrpSpPr/>
        <p:nvPr/>
      </p:nvGrpSpPr>
      <p:grpSpPr>
        <a:xfrm>
          <a:off x="0" y="0"/>
          <a:ext cx="0" cy="0"/>
          <a:chOff x="0" y="0"/>
          <a:chExt cx="0" cy="0"/>
        </a:xfrm>
      </p:grpSpPr>
      <p:sp>
        <p:nvSpPr>
          <p:cNvPr id="78" name="Google Shape;78;p3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30"/>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0"/>
          <p:cNvSpPr/>
          <p:nvPr/>
        </p:nvSpPr>
        <p:spPr>
          <a:xfrm>
            <a:off x="306567" y="1061642"/>
            <a:ext cx="10785733" cy="165167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33" b="1">
                <a:solidFill>
                  <a:srgbClr val="FF0000"/>
                </a:solidFill>
                <a:latin typeface="Calibri"/>
                <a:ea typeface="Calibri"/>
                <a:cs typeface="Calibri"/>
                <a:sym typeface="Calibri"/>
              </a:rPr>
              <a:t>Limited Rights Notice </a:t>
            </a:r>
            <a:endParaRPr sz="2133" b="1" i="1">
              <a:solidFill>
                <a:srgbClr val="FF0000"/>
              </a:solidFill>
              <a:latin typeface="Calibri"/>
              <a:ea typeface="Calibri"/>
              <a:cs typeface="Calibri"/>
              <a:sym typeface="Calibri"/>
            </a:endParaRPr>
          </a:p>
          <a:p>
            <a:pPr marL="0" marR="0" lvl="0" indent="0" algn="l" rtl="0">
              <a:spcBef>
                <a:spcPts val="0"/>
              </a:spcBef>
              <a:spcAft>
                <a:spcPts val="0"/>
              </a:spcAft>
              <a:buNone/>
            </a:pPr>
            <a:r>
              <a:rPr lang="en-US" sz="1600">
                <a:solidFill>
                  <a:srgbClr val="FF0000"/>
                </a:solidFill>
                <a:latin typeface="Calibri"/>
                <a:ea typeface="Calibri"/>
                <a:cs typeface="Calibri"/>
                <a:sym typeface="Calibri"/>
              </a:rPr>
              <a:t>(a) These data are submitted with limited rights under Government Contract No. NNL13AQ01C.  These data may be reproduced and used by the</a:t>
            </a:r>
            <a:r>
              <a:rPr lang="en-US" sz="1600" i="1">
                <a:solidFill>
                  <a:srgbClr val="FF0000"/>
                </a:solidFill>
                <a:latin typeface="Calibri"/>
                <a:ea typeface="Calibri"/>
                <a:cs typeface="Calibri"/>
                <a:sym typeface="Calibri"/>
              </a:rPr>
              <a:t> </a:t>
            </a:r>
            <a:r>
              <a:rPr lang="en-US" sz="1600">
                <a:solidFill>
                  <a:srgbClr val="FF0000"/>
                </a:solidFill>
                <a:latin typeface="Calibri"/>
                <a:ea typeface="Calibri"/>
                <a:cs typeface="Calibri"/>
                <a:sym typeface="Calibri"/>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sz="1600" i="1">
              <a:solidFill>
                <a:srgbClr val="FF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3"/>
        <p:cNvGrpSpPr/>
        <p:nvPr/>
      </p:nvGrpSpPr>
      <p:grpSpPr>
        <a:xfrm>
          <a:off x="0" y="0"/>
          <a:ext cx="0" cy="0"/>
          <a:chOff x="0" y="0"/>
          <a:chExt cx="0" cy="0"/>
        </a:xfrm>
      </p:grpSpPr>
      <p:sp>
        <p:nvSpPr>
          <p:cNvPr id="84" name="Google Shape;84;p31"/>
          <p:cNvSpPr txBox="1">
            <a:spLocks noGrp="1"/>
          </p:cNvSpPr>
          <p:nvPr>
            <p:ph type="title"/>
          </p:nvPr>
        </p:nvSpPr>
        <p:spPr>
          <a:xfrm>
            <a:off x="838200" y="2900680"/>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5400"/>
              <a:buFont typeface="Calibri"/>
              <a:buNone/>
              <a:defRPr sz="540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31"/>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estions">
  <p:cSld name="Questions">
    <p:spTree>
      <p:nvGrpSpPr>
        <p:cNvPr id="1" name="Shape 88"/>
        <p:cNvGrpSpPr/>
        <p:nvPr/>
      </p:nvGrpSpPr>
      <p:grpSpPr>
        <a:xfrm>
          <a:off x="0" y="0"/>
          <a:ext cx="0" cy="0"/>
          <a:chOff x="0" y="0"/>
          <a:chExt cx="0" cy="0"/>
        </a:xfrm>
      </p:grpSpPr>
      <p:sp>
        <p:nvSpPr>
          <p:cNvPr id="89" name="Google Shape;89;p32"/>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Questions</a:t>
            </a:r>
            <a:endParaRPr sz="6000" b="0">
              <a:solidFill>
                <a:srgbClr val="00009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90"/>
        <p:cNvGrpSpPr/>
        <p:nvPr/>
      </p:nvGrpSpPr>
      <p:grpSpPr>
        <a:xfrm>
          <a:off x="0" y="0"/>
          <a:ext cx="0" cy="0"/>
          <a:chOff x="0" y="0"/>
          <a:chExt cx="0" cy="0"/>
        </a:xfrm>
      </p:grpSpPr>
      <p:pic>
        <p:nvPicPr>
          <p:cNvPr id="91" name="Google Shape;91;p33" descr="TEMPO ppt Banner v8.jpg"/>
          <p:cNvPicPr preferRelativeResize="0"/>
          <p:nvPr/>
        </p:nvPicPr>
        <p:blipFill rotWithShape="1">
          <a:blip r:embed="rId2">
            <a:alphaModFix/>
          </a:blip>
          <a:srcRect/>
          <a:stretch/>
        </p:blipFill>
        <p:spPr>
          <a:xfrm>
            <a:off x="0" y="0"/>
            <a:ext cx="12192000" cy="1065276"/>
          </a:xfrm>
          <a:prstGeom prst="rect">
            <a:avLst/>
          </a:prstGeom>
          <a:noFill/>
          <a:ln>
            <a:noFill/>
          </a:ln>
        </p:spPr>
      </p:pic>
      <p:sp>
        <p:nvSpPr>
          <p:cNvPr id="92" name="Google Shape;92;p33"/>
          <p:cNvSpPr txBox="1">
            <a:spLocks noGrp="1"/>
          </p:cNvSpPr>
          <p:nvPr>
            <p:ph type="title"/>
          </p:nvPr>
        </p:nvSpPr>
        <p:spPr>
          <a:xfrm>
            <a:off x="2379609"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33"/>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4" name="Google Shape;94;p33"/>
          <p:cNvSpPr txBox="1">
            <a:spLocks noGrp="1"/>
          </p:cNvSpPr>
          <p:nvPr>
            <p:ph type="sldNum" idx="12"/>
          </p:nvPr>
        </p:nvSpPr>
        <p:spPr>
          <a:xfrm>
            <a:off x="9236440" y="6504026"/>
            <a:ext cx="2844800" cy="365125"/>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33"/>
          <p:cNvSpPr txBox="1">
            <a:spLocks noGrp="1"/>
          </p:cNvSpPr>
          <p:nvPr>
            <p:ph type="ftr" idx="11"/>
          </p:nvPr>
        </p:nvSpPr>
        <p:spPr>
          <a:xfrm>
            <a:off x="4165600" y="6504026"/>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6"/>
        <p:cNvGrpSpPr/>
        <p:nvPr/>
      </p:nvGrpSpPr>
      <p:grpSpPr>
        <a:xfrm>
          <a:off x="0" y="0"/>
          <a:ext cx="0" cy="0"/>
          <a:chOff x="0" y="0"/>
          <a:chExt cx="0" cy="0"/>
        </a:xfrm>
      </p:grpSpPr>
      <p:sp>
        <p:nvSpPr>
          <p:cNvPr id="97" name="Google Shape;97;p34"/>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98" name="Google Shape;98;p34"/>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9" name="Google Shape;99;p34"/>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01"/>
        <p:cNvGrpSpPr/>
        <p:nvPr/>
      </p:nvGrpSpPr>
      <p:grpSpPr>
        <a:xfrm>
          <a:off x="0" y="0"/>
          <a:ext cx="0" cy="0"/>
          <a:chOff x="0" y="0"/>
          <a:chExt cx="0" cy="0"/>
        </a:xfrm>
      </p:grpSpPr>
      <p:sp>
        <p:nvSpPr>
          <p:cNvPr id="102" name="Google Shape;102;p36"/>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3" name="Google Shape;103;p36"/>
          <p:cNvSpPr txBox="1"/>
          <p:nvPr/>
        </p:nvSpPr>
        <p:spPr>
          <a:xfrm>
            <a:off x="9243484" y="6627813"/>
            <a:ext cx="2844800" cy="22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50">
                <a:solidFill>
                  <a:srgbClr val="000000"/>
                </a:solidFill>
                <a:latin typeface="Calibri"/>
                <a:ea typeface="Calibri"/>
                <a:cs typeface="Calibri"/>
                <a:sym typeface="Calibri"/>
              </a:rPr>
              <a:t>‹#›</a:t>
            </a:fld>
            <a:endParaRPr sz="750">
              <a:solidFill>
                <a:srgbClr val="000000"/>
              </a:solidFill>
              <a:latin typeface="Calibri"/>
              <a:ea typeface="Calibri"/>
              <a:cs typeface="Calibri"/>
              <a:sym typeface="Calibri"/>
            </a:endParaRPr>
          </a:p>
        </p:txBody>
      </p:sp>
      <p:sp>
        <p:nvSpPr>
          <p:cNvPr id="104" name="Google Shape;104;p36"/>
          <p:cNvSpPr txBox="1">
            <a:spLocks noGrp="1"/>
          </p:cNvSpPr>
          <p:nvPr>
            <p:ph type="title"/>
          </p:nvPr>
        </p:nvSpPr>
        <p:spPr>
          <a:xfrm>
            <a:off x="2539933" y="274638"/>
            <a:ext cx="7451967"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100"/>
              <a:buFont typeface="Arial Rounded"/>
              <a:buNone/>
              <a:defRPr sz="21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Google Shape;105;p36"/>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6" name="Google Shape;106;p36"/>
          <p:cNvGrpSpPr/>
          <p:nvPr/>
        </p:nvGrpSpPr>
        <p:grpSpPr>
          <a:xfrm>
            <a:off x="10044215" y="41347"/>
            <a:ext cx="953829" cy="955748"/>
            <a:chOff x="10044214" y="41347"/>
            <a:chExt cx="953829" cy="955748"/>
          </a:xfrm>
        </p:grpSpPr>
        <p:pic>
          <p:nvPicPr>
            <p:cNvPr id="107" name="Google Shape;107;p36"/>
            <p:cNvPicPr preferRelativeResize="0"/>
            <p:nvPr/>
          </p:nvPicPr>
          <p:blipFill rotWithShape="1">
            <a:blip r:embed="rId2">
              <a:alphaModFix/>
            </a:blip>
            <a:srcRect/>
            <a:stretch/>
          </p:blipFill>
          <p:spPr>
            <a:xfrm>
              <a:off x="10096532" y="41347"/>
              <a:ext cx="816000" cy="940666"/>
            </a:xfrm>
            <a:prstGeom prst="rect">
              <a:avLst/>
            </a:prstGeom>
            <a:noFill/>
            <a:ln>
              <a:noFill/>
            </a:ln>
          </p:spPr>
        </p:pic>
        <p:sp>
          <p:nvSpPr>
            <p:cNvPr id="108" name="Google Shape;108;p36"/>
            <p:cNvSpPr txBox="1"/>
            <p:nvPr/>
          </p:nvSpPr>
          <p:spPr>
            <a:xfrm>
              <a:off x="10044214" y="766263"/>
              <a:ext cx="95382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lt1"/>
                  </a:solidFill>
                  <a:latin typeface="Times New Roman"/>
                  <a:ea typeface="Times New Roman"/>
                  <a:cs typeface="Times New Roman"/>
                  <a:sym typeface="Times New Roman"/>
                </a:rPr>
                <a:t>Smithsonian</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509"/>
              </a:srgbClr>
            </a:gs>
            <a:gs pos="75000">
              <a:srgbClr val="FEFEFE">
                <a:alpha val="74509"/>
              </a:srgbClr>
            </a:gs>
            <a:gs pos="100000">
              <a:srgbClr val="79A0CD">
                <a:alpha val="74509"/>
              </a:srgbClr>
            </a:gs>
          </a:gsLst>
          <a:lin ang="16200000" scaled="0"/>
        </a:gradFill>
        <a:effectLst/>
      </p:bgPr>
    </p:bg>
    <p:spTree>
      <p:nvGrpSpPr>
        <p:cNvPr id="1" name="Shape 109"/>
        <p:cNvGrpSpPr/>
        <p:nvPr/>
      </p:nvGrpSpPr>
      <p:grpSpPr>
        <a:xfrm>
          <a:off x="0" y="0"/>
          <a:ext cx="0" cy="0"/>
          <a:chOff x="0" y="0"/>
          <a:chExt cx="0" cy="0"/>
        </a:xfrm>
      </p:grpSpPr>
      <p:sp>
        <p:nvSpPr>
          <p:cNvPr id="110" name="Google Shape;110;p37"/>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 name="Google Shape;111;p37"/>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marR="0" lvl="0"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37"/>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37"/>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14"/>
        <p:cNvGrpSpPr/>
        <p:nvPr/>
      </p:nvGrpSpPr>
      <p:grpSpPr>
        <a:xfrm>
          <a:off x="0" y="0"/>
          <a:ext cx="0" cy="0"/>
          <a:chOff x="0" y="0"/>
          <a:chExt cx="0" cy="0"/>
        </a:xfrm>
      </p:grpSpPr>
      <p:pic>
        <p:nvPicPr>
          <p:cNvPr id="115" name="Google Shape;115;p38" descr="TEMPO ppt Banner v7.jpg"/>
          <p:cNvPicPr preferRelativeResize="0"/>
          <p:nvPr/>
        </p:nvPicPr>
        <p:blipFill rotWithShape="1">
          <a:blip r:embed="rId2">
            <a:alphaModFix/>
          </a:blip>
          <a:srcRect/>
          <a:stretch/>
        </p:blipFill>
        <p:spPr>
          <a:xfrm>
            <a:off x="0" y="3176"/>
            <a:ext cx="12192000" cy="1065213"/>
          </a:xfrm>
          <a:prstGeom prst="rect">
            <a:avLst/>
          </a:prstGeom>
          <a:noFill/>
          <a:ln>
            <a:noFill/>
          </a:ln>
        </p:spPr>
      </p:pic>
      <p:sp>
        <p:nvSpPr>
          <p:cNvPr id="116" name="Google Shape;116;p38"/>
          <p:cNvSpPr txBox="1">
            <a:spLocks noGrp="1"/>
          </p:cNvSpPr>
          <p:nvPr>
            <p:ph type="title"/>
          </p:nvPr>
        </p:nvSpPr>
        <p:spPr>
          <a:xfrm>
            <a:off x="2539963" y="274638"/>
            <a:ext cx="7963743"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3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pic>
        <p:nvPicPr>
          <p:cNvPr id="17" name="Google Shape;17;p23" descr="TEMPO PPT Cover Image B v3.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20"/>
        <p:cNvGrpSpPr/>
        <p:nvPr/>
      </p:nvGrpSpPr>
      <p:grpSpPr>
        <a:xfrm>
          <a:off x="0" y="0"/>
          <a:ext cx="0" cy="0"/>
          <a:chOff x="0" y="0"/>
          <a:chExt cx="0" cy="0"/>
        </a:xfrm>
      </p:grpSpPr>
      <p:pic>
        <p:nvPicPr>
          <p:cNvPr id="121" name="Google Shape;121;p39" descr="TEMPO ppt Banner v7.jpg"/>
          <p:cNvPicPr preferRelativeResize="0"/>
          <p:nvPr/>
        </p:nvPicPr>
        <p:blipFill rotWithShape="1">
          <a:blip r:embed="rId2">
            <a:alphaModFix/>
          </a:blip>
          <a:srcRect/>
          <a:stretch/>
        </p:blipFill>
        <p:spPr>
          <a:xfrm>
            <a:off x="0" y="3176"/>
            <a:ext cx="12192000" cy="1065213"/>
          </a:xfrm>
          <a:prstGeom prst="rect">
            <a:avLst/>
          </a:prstGeom>
          <a:noFill/>
          <a:ln>
            <a:noFill/>
          </a:ln>
        </p:spPr>
      </p:pic>
      <p:sp>
        <p:nvSpPr>
          <p:cNvPr id="122" name="Google Shape;122;p39"/>
          <p:cNvSpPr txBox="1">
            <a:spLocks noGrp="1"/>
          </p:cNvSpPr>
          <p:nvPr>
            <p:ph type="title"/>
          </p:nvPr>
        </p:nvSpPr>
        <p:spPr>
          <a:xfrm>
            <a:off x="2539963" y="274638"/>
            <a:ext cx="7963743"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3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26"/>
        <p:cNvGrpSpPr/>
        <p:nvPr/>
      </p:nvGrpSpPr>
      <p:grpSpPr>
        <a:xfrm>
          <a:off x="0" y="0"/>
          <a:ext cx="0" cy="0"/>
          <a:chOff x="0" y="0"/>
          <a:chExt cx="0" cy="0"/>
        </a:xfrm>
      </p:grpSpPr>
      <p:pic>
        <p:nvPicPr>
          <p:cNvPr id="127" name="Google Shape;127;p40"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128" name="Google Shape;128;p40"/>
          <p:cNvSpPr txBox="1"/>
          <p:nvPr/>
        </p:nvSpPr>
        <p:spPr>
          <a:xfrm>
            <a:off x="9243484" y="6627813"/>
            <a:ext cx="2844800" cy="22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rgbClr val="000000"/>
                </a:solidFill>
                <a:latin typeface="Calibri"/>
                <a:ea typeface="Calibri"/>
                <a:cs typeface="Calibri"/>
                <a:sym typeface="Calibri"/>
              </a:rPr>
              <a:t>‹#›</a:t>
            </a:fld>
            <a:endParaRPr sz="1000">
              <a:solidFill>
                <a:srgbClr val="000000"/>
              </a:solidFill>
              <a:latin typeface="Calibri"/>
              <a:ea typeface="Calibri"/>
              <a:cs typeface="Calibri"/>
              <a:sym typeface="Calibri"/>
            </a:endParaRPr>
          </a:p>
        </p:txBody>
      </p:sp>
      <p:sp>
        <p:nvSpPr>
          <p:cNvPr id="129" name="Google Shape;129;p40"/>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40"/>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dt" idx="10"/>
          </p:nvPr>
        </p:nvSpPr>
        <p:spPr>
          <a:xfrm>
            <a:off x="171331" y="6550584"/>
            <a:ext cx="2096155" cy="365125"/>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32"/>
        <p:cNvGrpSpPr/>
        <p:nvPr/>
      </p:nvGrpSpPr>
      <p:grpSpPr>
        <a:xfrm>
          <a:off x="0" y="0"/>
          <a:ext cx="0" cy="0"/>
          <a:chOff x="0" y="0"/>
          <a:chExt cx="0" cy="0"/>
        </a:xfrm>
      </p:grpSpPr>
      <p:pic>
        <p:nvPicPr>
          <p:cNvPr id="133" name="Google Shape;133;p41" descr="TEMPO PPT Cover Image B v4.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4"/>
        <p:cNvGrpSpPr/>
        <p:nvPr/>
      </p:nvGrpSpPr>
      <p:grpSpPr>
        <a:xfrm>
          <a:off x="0" y="0"/>
          <a:ext cx="0" cy="0"/>
          <a:chOff x="0" y="0"/>
          <a:chExt cx="0" cy="0"/>
        </a:xfrm>
      </p:grpSpPr>
      <p:pic>
        <p:nvPicPr>
          <p:cNvPr id="135" name="Google Shape;135;p42" descr="TEMPO PPT Cover Image B v3.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36"/>
        <p:cNvGrpSpPr/>
        <p:nvPr/>
      </p:nvGrpSpPr>
      <p:grpSpPr>
        <a:xfrm>
          <a:off x="0" y="0"/>
          <a:ext cx="0" cy="0"/>
          <a:chOff x="0" y="0"/>
          <a:chExt cx="0" cy="0"/>
        </a:xfrm>
      </p:grpSpPr>
      <p:pic>
        <p:nvPicPr>
          <p:cNvPr id="137" name="Google Shape;137;p43" descr="TEMPO PPT Cover Image B v4.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8"/>
        <p:cNvGrpSpPr/>
        <p:nvPr/>
      </p:nvGrpSpPr>
      <p:grpSpPr>
        <a:xfrm>
          <a:off x="0" y="0"/>
          <a:ext cx="0" cy="0"/>
          <a:chOff x="0" y="0"/>
          <a:chExt cx="0" cy="0"/>
        </a:xfrm>
      </p:grpSpPr>
      <p:pic>
        <p:nvPicPr>
          <p:cNvPr id="139" name="Google Shape;139;p44" descr="TEMPO ppt Banner v7.jpg"/>
          <p:cNvPicPr preferRelativeResize="0"/>
          <p:nvPr/>
        </p:nvPicPr>
        <p:blipFill rotWithShape="1">
          <a:blip r:embed="rId2">
            <a:alphaModFix/>
          </a:blip>
          <a:srcRect/>
          <a:stretch/>
        </p:blipFill>
        <p:spPr>
          <a:xfrm>
            <a:off x="0" y="25"/>
            <a:ext cx="12192000" cy="1063625"/>
          </a:xfrm>
          <a:prstGeom prst="rect">
            <a:avLst/>
          </a:prstGeom>
          <a:noFill/>
          <a:ln>
            <a:noFill/>
          </a:ln>
        </p:spPr>
      </p:pic>
      <p:sp>
        <p:nvSpPr>
          <p:cNvPr id="140" name="Google Shape;140;p44"/>
          <p:cNvSpPr txBox="1">
            <a:spLocks noGrp="1"/>
          </p:cNvSpPr>
          <p:nvPr>
            <p:ph type="body" idx="1"/>
          </p:nvPr>
        </p:nvSpPr>
        <p:spPr>
          <a:xfrm>
            <a:off x="101601" y="1143000"/>
            <a:ext cx="11988800" cy="5410200"/>
          </a:xfrm>
          <a:prstGeom prst="rect">
            <a:avLst/>
          </a:prstGeom>
          <a:noFill/>
          <a:ln>
            <a:noFill/>
          </a:ln>
        </p:spPr>
        <p:txBody>
          <a:bodyPr spcFirstLastPara="1" wrap="square" lIns="91325" tIns="45650" rIns="91325" bIns="4565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1" name="Google Shape;141;p44"/>
          <p:cNvSpPr txBox="1">
            <a:spLocks noGrp="1"/>
          </p:cNvSpPr>
          <p:nvPr>
            <p:ph type="title"/>
          </p:nvPr>
        </p:nvSpPr>
        <p:spPr>
          <a:xfrm>
            <a:off x="2539931" y="186292"/>
            <a:ext cx="8360607"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44"/>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4"/>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4"/>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45"/>
        <p:cNvGrpSpPr/>
        <p:nvPr/>
      </p:nvGrpSpPr>
      <p:grpSpPr>
        <a:xfrm>
          <a:off x="0" y="0"/>
          <a:ext cx="0" cy="0"/>
          <a:chOff x="0" y="0"/>
          <a:chExt cx="0" cy="0"/>
        </a:xfrm>
      </p:grpSpPr>
      <p:sp>
        <p:nvSpPr>
          <p:cNvPr id="146" name="Google Shape;146;p45"/>
          <p:cNvSpPr txBox="1">
            <a:spLocks noGrp="1"/>
          </p:cNvSpPr>
          <p:nvPr>
            <p:ph type="title"/>
          </p:nvPr>
        </p:nvSpPr>
        <p:spPr>
          <a:xfrm>
            <a:off x="2539931" y="274638"/>
            <a:ext cx="8360607"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45"/>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5"/>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5"/>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50"/>
        <p:cNvGrpSpPr/>
        <p:nvPr/>
      </p:nvGrpSpPr>
      <p:grpSpPr>
        <a:xfrm>
          <a:off x="0" y="0"/>
          <a:ext cx="0" cy="0"/>
          <a:chOff x="0" y="0"/>
          <a:chExt cx="0" cy="0"/>
        </a:xfrm>
      </p:grpSpPr>
      <p:sp>
        <p:nvSpPr>
          <p:cNvPr id="151" name="Google Shape;151;p46"/>
          <p:cNvSpPr txBox="1"/>
          <p:nvPr/>
        </p:nvSpPr>
        <p:spPr>
          <a:xfrm>
            <a:off x="0" y="3101977"/>
            <a:ext cx="12192000" cy="646113"/>
          </a:xfrm>
          <a:prstGeom prst="rect">
            <a:avLst/>
          </a:prstGeom>
          <a:noFill/>
          <a:ln>
            <a:noFill/>
          </a:ln>
        </p:spPr>
        <p:txBody>
          <a:bodyPr spcFirstLastPara="1" wrap="square" lIns="91325" tIns="45650" rIns="91325" bIns="45650" anchor="ctr" anchorCtr="0">
            <a:noAutofit/>
          </a:bodyPr>
          <a:lstStyle/>
          <a:p>
            <a:pPr marL="0" marR="0" lvl="0" indent="0" algn="ctr" rtl="0">
              <a:spcBef>
                <a:spcPts val="0"/>
              </a:spcBef>
              <a:spcAft>
                <a:spcPts val="0"/>
              </a:spcAft>
              <a:buClr>
                <a:srgbClr val="000090"/>
              </a:buClr>
              <a:buSzPts val="4800"/>
              <a:buFont typeface="Arial Rounded"/>
              <a:buNone/>
            </a:pPr>
            <a:r>
              <a:rPr lang="en-US" sz="4800" b="1">
                <a:solidFill>
                  <a:srgbClr val="000090"/>
                </a:solidFill>
                <a:latin typeface="Arial Rounded"/>
                <a:ea typeface="Arial Rounded"/>
                <a:cs typeface="Arial Rounded"/>
                <a:sym typeface="Arial Rounded"/>
              </a:rPr>
              <a:t>BACKUP</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2"/>
        <p:cNvGrpSpPr/>
        <p:nvPr/>
      </p:nvGrpSpPr>
      <p:grpSpPr>
        <a:xfrm>
          <a:off x="0" y="0"/>
          <a:ext cx="0" cy="0"/>
          <a:chOff x="0" y="0"/>
          <a:chExt cx="0" cy="0"/>
        </a:xfrm>
      </p:grpSpPr>
      <p:sp>
        <p:nvSpPr>
          <p:cNvPr id="153" name="Google Shape;153;p47"/>
          <p:cNvSpPr/>
          <p:nvPr/>
        </p:nvSpPr>
        <p:spPr>
          <a:xfrm>
            <a:off x="0" y="0"/>
            <a:ext cx="12192000" cy="685800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325" tIns="45650" rIns="91325" bIns="4565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pic>
        <p:nvPicPr>
          <p:cNvPr id="154" name="Google Shape;154;p47" descr="TEMPO Logo FINAL med res.jpg"/>
          <p:cNvPicPr preferRelativeResize="0"/>
          <p:nvPr/>
        </p:nvPicPr>
        <p:blipFill rotWithShape="1">
          <a:blip r:embed="rId2">
            <a:alphaModFix/>
          </a:blip>
          <a:srcRect/>
          <a:stretch/>
        </p:blipFill>
        <p:spPr>
          <a:xfrm>
            <a:off x="4811185" y="2511426"/>
            <a:ext cx="2569633" cy="18351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Chart - N S">
  <p:cSld name="1_Title Chart - N S">
    <p:spTree>
      <p:nvGrpSpPr>
        <p:cNvPr id="1" name="Shape 155"/>
        <p:cNvGrpSpPr/>
        <p:nvPr/>
      </p:nvGrpSpPr>
      <p:grpSpPr>
        <a:xfrm>
          <a:off x="0" y="0"/>
          <a:ext cx="0" cy="0"/>
          <a:chOff x="0" y="0"/>
          <a:chExt cx="0" cy="0"/>
        </a:xfrm>
      </p:grpSpPr>
      <p:pic>
        <p:nvPicPr>
          <p:cNvPr id="156" name="Google Shape;156;p4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8"/>
        <p:cNvGrpSpPr/>
        <p:nvPr/>
      </p:nvGrpSpPr>
      <p:grpSpPr>
        <a:xfrm>
          <a:off x="0" y="0"/>
          <a:ext cx="0" cy="0"/>
          <a:chOff x="0" y="0"/>
          <a:chExt cx="0" cy="0"/>
        </a:xfrm>
      </p:grpSpPr>
      <p:sp>
        <p:nvSpPr>
          <p:cNvPr id="19" name="Google Shape;19;p24"/>
          <p:cNvSpPr txBox="1">
            <a:spLocks noGrp="1"/>
          </p:cNvSpPr>
          <p:nvPr>
            <p:ph type="title"/>
          </p:nvPr>
        </p:nvSpPr>
        <p:spPr>
          <a:xfrm>
            <a:off x="2668038"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800"/>
              <a:buFont typeface="Calibri"/>
              <a:buNone/>
              <a:defRPr sz="28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24"/>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4"/>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266701" y="1158875"/>
            <a:ext cx="11605684" cy="53609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Layout - NASA">
  <p:cSld name="1_Content Layout - NASA">
    <p:spTree>
      <p:nvGrpSpPr>
        <p:cNvPr id="1" name="Shape 157"/>
        <p:cNvGrpSpPr/>
        <p:nvPr/>
      </p:nvGrpSpPr>
      <p:grpSpPr>
        <a:xfrm>
          <a:off x="0" y="0"/>
          <a:ext cx="0" cy="0"/>
          <a:chOff x="0" y="0"/>
          <a:chExt cx="0" cy="0"/>
        </a:xfrm>
      </p:grpSpPr>
      <p:sp>
        <p:nvSpPr>
          <p:cNvPr id="158" name="Google Shape;158;p49"/>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9" name="Google Shape;159;p49"/>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0" name="Google Shape;160;p4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 NASA">
  <p:cSld name="1_Title Only - NASA">
    <p:spTree>
      <p:nvGrpSpPr>
        <p:cNvPr id="1" name="Shape 163"/>
        <p:cNvGrpSpPr/>
        <p:nvPr/>
      </p:nvGrpSpPr>
      <p:grpSpPr>
        <a:xfrm>
          <a:off x="0" y="0"/>
          <a:ext cx="0" cy="0"/>
          <a:chOff x="0" y="0"/>
          <a:chExt cx="0" cy="0"/>
        </a:xfrm>
      </p:grpSpPr>
      <p:sp>
        <p:nvSpPr>
          <p:cNvPr id="164" name="Google Shape;164;p5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50"/>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5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50"/>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Logo For Use">
  <p:cSld name="1_Logo For Use">
    <p:spTree>
      <p:nvGrpSpPr>
        <p:cNvPr id="1" name="Shape 168"/>
        <p:cNvGrpSpPr/>
        <p:nvPr/>
      </p:nvGrpSpPr>
      <p:grpSpPr>
        <a:xfrm>
          <a:off x="0" y="0"/>
          <a:ext cx="0" cy="0"/>
          <a:chOff x="0" y="0"/>
          <a:chExt cx="0" cy="0"/>
        </a:xfrm>
      </p:grpSpPr>
      <p:sp>
        <p:nvSpPr>
          <p:cNvPr id="169" name="Google Shape;169;p51"/>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51"/>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72" name="Google Shape;172;p51"/>
          <p:cNvPicPr preferRelativeResize="0"/>
          <p:nvPr/>
        </p:nvPicPr>
        <p:blipFill rotWithShape="1">
          <a:blip r:embed="rId2">
            <a:alphaModFix/>
          </a:blip>
          <a:srcRect/>
          <a:stretch/>
        </p:blipFill>
        <p:spPr>
          <a:xfrm>
            <a:off x="2275783" y="3033728"/>
            <a:ext cx="1077216" cy="890713"/>
          </a:xfrm>
          <a:prstGeom prst="rect">
            <a:avLst/>
          </a:prstGeom>
          <a:noFill/>
          <a:ln>
            <a:noFill/>
          </a:ln>
        </p:spPr>
      </p:pic>
      <p:pic>
        <p:nvPicPr>
          <p:cNvPr id="173" name="Google Shape;173;p51"/>
          <p:cNvPicPr preferRelativeResize="0"/>
          <p:nvPr/>
        </p:nvPicPr>
        <p:blipFill rotWithShape="1">
          <a:blip r:embed="rId3">
            <a:alphaModFix/>
          </a:blip>
          <a:srcRect/>
          <a:stretch/>
        </p:blipFill>
        <p:spPr>
          <a:xfrm>
            <a:off x="3682318" y="3019349"/>
            <a:ext cx="964041" cy="910483"/>
          </a:xfrm>
          <a:prstGeom prst="rect">
            <a:avLst/>
          </a:prstGeom>
          <a:noFill/>
          <a:ln>
            <a:noFill/>
          </a:ln>
        </p:spPr>
      </p:pic>
      <p:pic>
        <p:nvPicPr>
          <p:cNvPr id="174" name="Google Shape;174;p51"/>
          <p:cNvPicPr preferRelativeResize="0"/>
          <p:nvPr/>
        </p:nvPicPr>
        <p:blipFill rotWithShape="1">
          <a:blip r:embed="rId4">
            <a:alphaModFix/>
          </a:blip>
          <a:srcRect/>
          <a:stretch/>
        </p:blipFill>
        <p:spPr>
          <a:xfrm>
            <a:off x="6221658" y="3024349"/>
            <a:ext cx="900484" cy="900484"/>
          </a:xfrm>
          <a:prstGeom prst="rect">
            <a:avLst/>
          </a:prstGeom>
          <a:noFill/>
          <a:ln>
            <a:noFill/>
          </a:ln>
        </p:spPr>
      </p:pic>
      <p:pic>
        <p:nvPicPr>
          <p:cNvPr id="175" name="Google Shape;175;p51"/>
          <p:cNvPicPr preferRelativeResize="0"/>
          <p:nvPr/>
        </p:nvPicPr>
        <p:blipFill rotWithShape="1">
          <a:blip r:embed="rId5">
            <a:alphaModFix/>
          </a:blip>
          <a:srcRect/>
          <a:stretch/>
        </p:blipFill>
        <p:spPr>
          <a:xfrm>
            <a:off x="7453876" y="3019349"/>
            <a:ext cx="1098653" cy="1087987"/>
          </a:xfrm>
          <a:prstGeom prst="rect">
            <a:avLst/>
          </a:prstGeom>
          <a:noFill/>
          <a:ln>
            <a:noFill/>
          </a:ln>
        </p:spPr>
      </p:pic>
      <p:pic>
        <p:nvPicPr>
          <p:cNvPr id="176" name="Google Shape;176;p51"/>
          <p:cNvPicPr preferRelativeResize="0"/>
          <p:nvPr/>
        </p:nvPicPr>
        <p:blipFill rotWithShape="1">
          <a:blip r:embed="rId6">
            <a:alphaModFix/>
          </a:blip>
          <a:srcRect/>
          <a:stretch/>
        </p:blipFill>
        <p:spPr>
          <a:xfrm>
            <a:off x="8884265" y="3237653"/>
            <a:ext cx="1818665" cy="496636"/>
          </a:xfrm>
          <a:prstGeom prst="rect">
            <a:avLst/>
          </a:prstGeom>
          <a:noFill/>
          <a:ln>
            <a:noFill/>
          </a:ln>
        </p:spPr>
      </p:pic>
      <p:sp>
        <p:nvSpPr>
          <p:cNvPr id="177" name="Google Shape;177;p51"/>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78" name="Google Shape;178;p51"/>
          <p:cNvPicPr preferRelativeResize="0"/>
          <p:nvPr/>
        </p:nvPicPr>
        <p:blipFill rotWithShape="1">
          <a:blip r:embed="rId7">
            <a:alphaModFix/>
          </a:blip>
          <a:srcRect/>
          <a:stretch/>
        </p:blipFill>
        <p:spPr>
          <a:xfrm>
            <a:off x="4975678" y="3003659"/>
            <a:ext cx="914400" cy="10561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79"/>
        <p:cNvGrpSpPr/>
        <p:nvPr/>
      </p:nvGrpSpPr>
      <p:grpSpPr>
        <a:xfrm>
          <a:off x="0" y="0"/>
          <a:ext cx="0" cy="0"/>
          <a:chOff x="0" y="0"/>
          <a:chExt cx="0" cy="0"/>
        </a:xfrm>
      </p:grpSpPr>
      <p:sp>
        <p:nvSpPr>
          <p:cNvPr id="180" name="Google Shape;180;p52"/>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2"/>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52"/>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4" name="Google Shape;184;p52"/>
          <p:cNvSpPr/>
          <p:nvPr/>
        </p:nvSpPr>
        <p:spPr>
          <a:xfrm>
            <a:off x="4537991" y="1598989"/>
            <a:ext cx="31160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a:t>
            </a:r>
            <a:endParaRPr sz="1333" b="1">
              <a:solidFill>
                <a:schemeClr val="dk1"/>
              </a:solidFill>
              <a:latin typeface="Arial"/>
              <a:ea typeface="Arial"/>
              <a:cs typeface="Arial"/>
              <a:sym typeface="Arial"/>
            </a:endParaRPr>
          </a:p>
        </p:txBody>
      </p:sp>
      <p:sp>
        <p:nvSpPr>
          <p:cNvPr id="185" name="Google Shape;185;p52"/>
          <p:cNvSpPr/>
          <p:nvPr/>
        </p:nvSpPr>
        <p:spPr>
          <a:xfrm>
            <a:off x="2016771" y="2692749"/>
            <a:ext cx="8158459" cy="1694503"/>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1400" b="1">
                <a:solidFill>
                  <a:srgbClr val="FF0000"/>
                </a:solidFill>
                <a:latin typeface="Arial Narrow"/>
                <a:ea typeface="Arial Narrow"/>
                <a:cs typeface="Arial Narrow"/>
                <a:sym typeface="Arial Narrow"/>
              </a:rPr>
              <a:t>ITAR Restricted </a:t>
            </a:r>
            <a:br>
              <a:rPr lang="en-US" sz="1400" b="1">
                <a:solidFill>
                  <a:schemeClr val="dk1"/>
                </a:solidFill>
                <a:latin typeface="Arial Narrow"/>
                <a:ea typeface="Arial Narrow"/>
                <a:cs typeface="Arial Narrow"/>
                <a:sym typeface="Arial Narrow"/>
              </a:rPr>
            </a:br>
            <a:r>
              <a:rPr lang="en-US" sz="1400" b="1">
                <a:solidFill>
                  <a:schemeClr val="dk1"/>
                </a:solidFill>
                <a:latin typeface="Arial Narrow"/>
                <a:ea typeface="Arial Narrow"/>
                <a:cs typeface="Arial Narrow"/>
                <a:sym typeface="Arial Narrow"/>
              </a:rPr>
              <a:t>-- International Traffic in Arms Regulations (ITAR) Notice –</a:t>
            </a:r>
            <a:endParaRPr/>
          </a:p>
          <a:p>
            <a:pPr marL="0" marR="0" lvl="0" indent="0" algn="l" rtl="0">
              <a:lnSpc>
                <a:spcPct val="110000"/>
              </a:lnSpc>
              <a:spcBef>
                <a:spcPts val="0"/>
              </a:spcBef>
              <a:spcAft>
                <a:spcPts val="0"/>
              </a:spcAft>
              <a:buNone/>
            </a:pPr>
            <a:r>
              <a:rPr lang="en-US" sz="1333" b="1">
                <a:solidFill>
                  <a:srgbClr val="FF0000"/>
                </a:solidFill>
                <a:latin typeface="Arial"/>
                <a:ea typeface="Arial"/>
                <a:cs typeface="Arial"/>
                <a:sym typeface="Arial"/>
              </a:rPr>
              <a:t>WARNING: </a:t>
            </a:r>
            <a:r>
              <a:rPr lang="en-US" sz="1333" b="1">
                <a:solidFill>
                  <a:schemeClr val="dk1"/>
                </a:solidFill>
                <a:latin typeface="Arial Narrow"/>
                <a:ea typeface="Arial Narrow"/>
                <a:cs typeface="Arial Narrow"/>
                <a:sym typeface="Arial Narrow"/>
              </a:rPr>
              <a:t>This document contains information which falls under the purview of the U.S. Munitions List (USML) as defined in the International Traffic in Arms Regulations (ITAR), 22 CFR 120-130, and is export controlled.</a:t>
            </a:r>
            <a:endParaRPr sz="1333">
              <a:solidFill>
                <a:schemeClr val="dk1"/>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None/>
            </a:pPr>
            <a:r>
              <a:rPr lang="en-US" sz="1333">
                <a:solidFill>
                  <a:schemeClr val="dk1"/>
                </a:solidFill>
                <a:latin typeface="Arial Narrow"/>
                <a:ea typeface="Arial Narrow"/>
                <a:cs typeface="Arial Narrow"/>
                <a:sym typeface="Arial Narrow"/>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sz="1333">
              <a:solidFill>
                <a:schemeClr val="dk1"/>
              </a:solidFill>
              <a:latin typeface="Times New Roman"/>
              <a:ea typeface="Times New Roman"/>
              <a:cs typeface="Times New Roman"/>
              <a:sym typeface="Times New Roman"/>
            </a:endParaRPr>
          </a:p>
        </p:txBody>
      </p:sp>
      <p:sp>
        <p:nvSpPr>
          <p:cNvPr id="186" name="Google Shape;186;p52"/>
          <p:cNvSpPr/>
          <p:nvPr/>
        </p:nvSpPr>
        <p:spPr>
          <a:xfrm>
            <a:off x="2016771" y="4544800"/>
            <a:ext cx="8158459" cy="1733488"/>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0000"/>
                </a:solidFill>
                <a:latin typeface="Calibri"/>
                <a:ea typeface="Calibri"/>
                <a:cs typeface="Calibri"/>
                <a:sym typeface="Calibri"/>
              </a:rPr>
              <a:t>EAR ECCN 9E515.a.</a:t>
            </a:r>
            <a:endParaRPr/>
          </a:p>
          <a:p>
            <a:pPr marL="0" marR="0" lvl="0" indent="0" algn="ctr" rtl="0">
              <a:spcBef>
                <a:spcPts val="0"/>
              </a:spcBef>
              <a:spcAft>
                <a:spcPts val="0"/>
              </a:spcAft>
              <a:buNone/>
            </a:pPr>
            <a:r>
              <a:rPr lang="en-US" sz="2400" b="1">
                <a:solidFill>
                  <a:schemeClr val="dk1"/>
                </a:solidFill>
                <a:latin typeface="Calibri"/>
                <a:ea typeface="Calibri"/>
                <a:cs typeface="Calibri"/>
                <a:sym typeface="Calibri"/>
              </a:rPr>
              <a:t>- Export Administration Regulations (EAR) Notice -</a:t>
            </a:r>
            <a:endParaRPr/>
          </a:p>
          <a:p>
            <a:pPr marL="0" marR="0" lvl="0" indent="0" algn="l" rtl="0">
              <a:spcBef>
                <a:spcPts val="0"/>
              </a:spcBef>
              <a:spcAft>
                <a:spcPts val="0"/>
              </a:spcAft>
              <a:buNone/>
            </a:pPr>
            <a:r>
              <a:rPr lang="en-US" sz="1333" b="1">
                <a:solidFill>
                  <a:srgbClr val="FF0000"/>
                </a:solidFill>
                <a:latin typeface="Calibri"/>
                <a:ea typeface="Calibri"/>
                <a:cs typeface="Calibri"/>
                <a:sym typeface="Calibri"/>
              </a:rPr>
              <a:t>WARNING: </a:t>
            </a:r>
            <a:r>
              <a:rPr lang="en-US" sz="1333" b="1">
                <a:solidFill>
                  <a:schemeClr val="dk1"/>
                </a:solidFill>
                <a:latin typeface="Calibri"/>
                <a:ea typeface="Calibri"/>
                <a:cs typeface="Calibri"/>
                <a:sym typeface="Calibri"/>
              </a:rPr>
              <a:t>This document contains information within the purview of the Export Administration Regulations (EAR), 15 CFR §730-774, and is export-controlled.  </a:t>
            </a:r>
            <a:r>
              <a:rPr lang="en-US" sz="1333" b="0">
                <a:solidFill>
                  <a:schemeClr val="dk1"/>
                </a:solidFill>
                <a:latin typeface="Calibri"/>
                <a:ea typeface="Calibri"/>
                <a:cs typeface="Calibri"/>
                <a:sym typeface="Calibri"/>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endParaRPr/>
          </a:p>
        </p:txBody>
      </p:sp>
      <p:sp>
        <p:nvSpPr>
          <p:cNvPr id="187" name="Google Shape;187;p52"/>
          <p:cNvSpPr txBox="1"/>
          <p:nvPr/>
        </p:nvSpPr>
        <p:spPr>
          <a:xfrm>
            <a:off x="3814159" y="1121376"/>
            <a:ext cx="45636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Per NID 1600.55 (per NPR 1600.1)</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Top of title page and every page containing SBU Information</a:t>
            </a:r>
            <a:endParaRPr/>
          </a:p>
        </p:txBody>
      </p:sp>
      <p:sp>
        <p:nvSpPr>
          <p:cNvPr id="188" name="Google Shape;188;p52"/>
          <p:cNvSpPr/>
          <p:nvPr/>
        </p:nvSpPr>
        <p:spPr>
          <a:xfrm>
            <a:off x="2702840" y="2099690"/>
            <a:ext cx="67863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 TEMPO Project Manager; TEMPO; &lt;date&gt; </a:t>
            </a:r>
            <a:endParaRPr sz="1333" b="1">
              <a:solidFill>
                <a:schemeClr val="dk1"/>
              </a:solidFill>
              <a:latin typeface="Arial"/>
              <a:ea typeface="Arial"/>
              <a:cs typeface="Arial"/>
              <a:sym typeface="Arial"/>
            </a:endParaRPr>
          </a:p>
        </p:txBody>
      </p:sp>
      <p:sp>
        <p:nvSpPr>
          <p:cNvPr id="189" name="Google Shape;189;p52"/>
          <p:cNvSpPr txBox="1"/>
          <p:nvPr/>
        </p:nvSpPr>
        <p:spPr>
          <a:xfrm>
            <a:off x="3636781" y="1788077"/>
            <a:ext cx="484946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Bottom of title page and every page containing SBU Information</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0"/>
        <p:cNvGrpSpPr/>
        <p:nvPr/>
      </p:nvGrpSpPr>
      <p:grpSpPr>
        <a:xfrm>
          <a:off x="0" y="0"/>
          <a:ext cx="0" cy="0"/>
          <a:chOff x="0" y="0"/>
          <a:chExt cx="0" cy="0"/>
        </a:xfrm>
      </p:grpSpPr>
      <p:sp>
        <p:nvSpPr>
          <p:cNvPr id="191" name="Google Shape;191;p53"/>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3"/>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53"/>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4" name="Google Shape;194;p53"/>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53"/>
          <p:cNvSpPr/>
          <p:nvPr/>
        </p:nvSpPr>
        <p:spPr>
          <a:xfrm>
            <a:off x="306567" y="1061642"/>
            <a:ext cx="10785733" cy="165167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33" b="1">
                <a:solidFill>
                  <a:srgbClr val="FF0000"/>
                </a:solidFill>
                <a:latin typeface="Calibri"/>
                <a:ea typeface="Calibri"/>
                <a:cs typeface="Calibri"/>
                <a:sym typeface="Calibri"/>
              </a:rPr>
              <a:t>Limited Rights Notice </a:t>
            </a:r>
            <a:endParaRPr sz="2133" b="1" i="1">
              <a:solidFill>
                <a:srgbClr val="FF0000"/>
              </a:solidFill>
              <a:latin typeface="Calibri"/>
              <a:ea typeface="Calibri"/>
              <a:cs typeface="Calibri"/>
              <a:sym typeface="Calibri"/>
            </a:endParaRPr>
          </a:p>
          <a:p>
            <a:pPr marL="0" marR="0" lvl="0" indent="0" algn="l" rtl="0">
              <a:spcBef>
                <a:spcPts val="0"/>
              </a:spcBef>
              <a:spcAft>
                <a:spcPts val="0"/>
              </a:spcAft>
              <a:buNone/>
            </a:pPr>
            <a:r>
              <a:rPr lang="en-US" sz="1600">
                <a:solidFill>
                  <a:srgbClr val="FF0000"/>
                </a:solidFill>
                <a:latin typeface="Calibri"/>
                <a:ea typeface="Calibri"/>
                <a:cs typeface="Calibri"/>
                <a:sym typeface="Calibri"/>
              </a:rPr>
              <a:t>(a) These data are submitted with limited rights under Government Contract No. NNL13AQ01C.  These data may be reproduced and used by the</a:t>
            </a:r>
            <a:r>
              <a:rPr lang="en-US" sz="1600" i="1">
                <a:solidFill>
                  <a:srgbClr val="FF0000"/>
                </a:solidFill>
                <a:latin typeface="Calibri"/>
                <a:ea typeface="Calibri"/>
                <a:cs typeface="Calibri"/>
                <a:sym typeface="Calibri"/>
              </a:rPr>
              <a:t> </a:t>
            </a:r>
            <a:r>
              <a:rPr lang="en-US" sz="1600">
                <a:solidFill>
                  <a:srgbClr val="FF0000"/>
                </a:solidFill>
                <a:latin typeface="Calibri"/>
                <a:ea typeface="Calibri"/>
                <a:cs typeface="Calibri"/>
                <a:sym typeface="Calibri"/>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sz="1600" i="1">
              <a:solidFill>
                <a:srgbClr val="FF0000"/>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96"/>
        <p:cNvGrpSpPr/>
        <p:nvPr/>
      </p:nvGrpSpPr>
      <p:grpSpPr>
        <a:xfrm>
          <a:off x="0" y="0"/>
          <a:ext cx="0" cy="0"/>
          <a:chOff x="0" y="0"/>
          <a:chExt cx="0" cy="0"/>
        </a:xfrm>
      </p:grpSpPr>
      <p:sp>
        <p:nvSpPr>
          <p:cNvPr id="197" name="Google Shape;197;p54"/>
          <p:cNvSpPr txBox="1">
            <a:spLocks noGrp="1"/>
          </p:cNvSpPr>
          <p:nvPr>
            <p:ph type="title"/>
          </p:nvPr>
        </p:nvSpPr>
        <p:spPr>
          <a:xfrm>
            <a:off x="838200" y="2900680"/>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5400"/>
              <a:buFont typeface="Calibri"/>
              <a:buNone/>
              <a:defRPr sz="540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54"/>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54"/>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54"/>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Questions">
  <p:cSld name="1_Questions">
    <p:spTree>
      <p:nvGrpSpPr>
        <p:cNvPr id="1" name="Shape 201"/>
        <p:cNvGrpSpPr/>
        <p:nvPr/>
      </p:nvGrpSpPr>
      <p:grpSpPr>
        <a:xfrm>
          <a:off x="0" y="0"/>
          <a:ext cx="0" cy="0"/>
          <a:chOff x="0" y="0"/>
          <a:chExt cx="0" cy="0"/>
        </a:xfrm>
      </p:grpSpPr>
      <p:sp>
        <p:nvSpPr>
          <p:cNvPr id="202" name="Google Shape;202;p55"/>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Questions</a:t>
            </a:r>
            <a:endParaRPr sz="6000" b="0">
              <a:solidFill>
                <a:srgbClr val="000090"/>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Backup">
  <p:cSld name="1_Backup">
    <p:spTree>
      <p:nvGrpSpPr>
        <p:cNvPr id="1" name="Shape 203"/>
        <p:cNvGrpSpPr/>
        <p:nvPr/>
      </p:nvGrpSpPr>
      <p:grpSpPr>
        <a:xfrm>
          <a:off x="0" y="0"/>
          <a:ext cx="0" cy="0"/>
          <a:chOff x="0" y="0"/>
          <a:chExt cx="0" cy="0"/>
        </a:xfrm>
      </p:grpSpPr>
      <p:sp>
        <p:nvSpPr>
          <p:cNvPr id="204" name="Google Shape;204;p56"/>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Backup</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Logo">
  <p:cSld name="1_Logo">
    <p:spTree>
      <p:nvGrpSpPr>
        <p:cNvPr id="1" name="Shape 205"/>
        <p:cNvGrpSpPr/>
        <p:nvPr/>
      </p:nvGrpSpPr>
      <p:grpSpPr>
        <a:xfrm>
          <a:off x="0" y="0"/>
          <a:ext cx="0" cy="0"/>
          <a:chOff x="0" y="0"/>
          <a:chExt cx="0" cy="0"/>
        </a:xfrm>
      </p:grpSpPr>
      <p:pic>
        <p:nvPicPr>
          <p:cNvPr id="206" name="Google Shape;206;p57"/>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207"/>
        <p:cNvGrpSpPr/>
        <p:nvPr/>
      </p:nvGrpSpPr>
      <p:grpSpPr>
        <a:xfrm>
          <a:off x="0" y="0"/>
          <a:ext cx="0" cy="0"/>
          <a:chOff x="0" y="0"/>
          <a:chExt cx="0" cy="0"/>
        </a:xfrm>
      </p:grpSpPr>
      <p:pic>
        <p:nvPicPr>
          <p:cNvPr id="208" name="Google Shape;208;p58"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09" name="Google Shape;209;p58"/>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5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5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5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4"/>
        <p:cNvGrpSpPr/>
        <p:nvPr/>
      </p:nvGrpSpPr>
      <p:grpSpPr>
        <a:xfrm>
          <a:off x="0" y="0"/>
          <a:ext cx="0" cy="0"/>
          <a:chOff x="0" y="0"/>
          <a:chExt cx="0" cy="0"/>
        </a:xfrm>
      </p:grpSpPr>
      <p:sp>
        <p:nvSpPr>
          <p:cNvPr id="25" name="Google Shape;25;p25"/>
          <p:cNvSpPr txBox="1">
            <a:spLocks noGrp="1"/>
          </p:cNvSpPr>
          <p:nvPr>
            <p:ph type="title"/>
          </p:nvPr>
        </p:nvSpPr>
        <p:spPr>
          <a:xfrm>
            <a:off x="2668038"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800"/>
              <a:buFont typeface="Calibri"/>
              <a:buNone/>
              <a:defRPr sz="28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25"/>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5"/>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25"/>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Chart - N S">
  <p:cSld name="2_Title Chart - N S">
    <p:spTree>
      <p:nvGrpSpPr>
        <p:cNvPr id="1" name="Shape 213"/>
        <p:cNvGrpSpPr/>
        <p:nvPr/>
      </p:nvGrpSpPr>
      <p:grpSpPr>
        <a:xfrm>
          <a:off x="0" y="0"/>
          <a:ext cx="0" cy="0"/>
          <a:chOff x="0" y="0"/>
          <a:chExt cx="0" cy="0"/>
        </a:xfrm>
      </p:grpSpPr>
      <p:pic>
        <p:nvPicPr>
          <p:cNvPr id="214" name="Google Shape;214;p59"/>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Only - NASA">
  <p:cSld name="2_Title Only - NASA">
    <p:spTree>
      <p:nvGrpSpPr>
        <p:cNvPr id="1" name="Shape 215"/>
        <p:cNvGrpSpPr/>
        <p:nvPr/>
      </p:nvGrpSpPr>
      <p:grpSpPr>
        <a:xfrm>
          <a:off x="0" y="0"/>
          <a:ext cx="0" cy="0"/>
          <a:chOff x="0" y="0"/>
          <a:chExt cx="0" cy="0"/>
        </a:xfrm>
      </p:grpSpPr>
      <p:sp>
        <p:nvSpPr>
          <p:cNvPr id="216" name="Google Shape;216;p6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6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8" name="Google Shape;218;p60"/>
          <p:cNvSpPr txBox="1">
            <a:spLocks noGrp="1"/>
          </p:cNvSpPr>
          <p:nvPr>
            <p:ph type="title"/>
          </p:nvPr>
        </p:nvSpPr>
        <p:spPr>
          <a:xfrm>
            <a:off x="2438401" y="2"/>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2700"/>
              <a:buFont typeface="Calibri"/>
              <a:buNone/>
              <a:defRPr sz="27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19"/>
        <p:cNvGrpSpPr/>
        <p:nvPr/>
      </p:nvGrpSpPr>
      <p:grpSpPr>
        <a:xfrm>
          <a:off x="0" y="0"/>
          <a:ext cx="0" cy="0"/>
          <a:chOff x="0" y="0"/>
          <a:chExt cx="0" cy="0"/>
        </a:xfrm>
      </p:grpSpPr>
      <p:sp>
        <p:nvSpPr>
          <p:cNvPr id="220" name="Google Shape;220;p61"/>
          <p:cNvSpPr txBox="1">
            <a:spLocks noGrp="1"/>
          </p:cNvSpPr>
          <p:nvPr>
            <p:ph type="title"/>
          </p:nvPr>
        </p:nvSpPr>
        <p:spPr>
          <a:xfrm>
            <a:off x="838200" y="2900682"/>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4050"/>
              <a:buFont typeface="Calibri"/>
              <a:buNone/>
              <a:defRPr sz="405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1" name="Google Shape;221;p6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2" name="Google Shape;222;p61"/>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Questions">
  <p:cSld name="2_Questions">
    <p:spTree>
      <p:nvGrpSpPr>
        <p:cNvPr id="1" name="Shape 223"/>
        <p:cNvGrpSpPr/>
        <p:nvPr/>
      </p:nvGrpSpPr>
      <p:grpSpPr>
        <a:xfrm>
          <a:off x="0" y="0"/>
          <a:ext cx="0" cy="0"/>
          <a:chOff x="0" y="0"/>
          <a:chExt cx="0" cy="0"/>
        </a:xfrm>
      </p:grpSpPr>
      <p:sp>
        <p:nvSpPr>
          <p:cNvPr id="224" name="Google Shape;224;p62"/>
          <p:cNvSpPr txBox="1"/>
          <p:nvPr/>
        </p:nvSpPr>
        <p:spPr>
          <a:xfrm>
            <a:off x="0" y="3101191"/>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5400"/>
              <a:buFont typeface="Calibri"/>
              <a:buNone/>
            </a:pPr>
            <a:r>
              <a:rPr lang="en-US" sz="5400" b="0">
                <a:solidFill>
                  <a:srgbClr val="000090"/>
                </a:solidFill>
                <a:latin typeface="Calibri"/>
                <a:ea typeface="Calibri"/>
                <a:cs typeface="Calibri"/>
                <a:sym typeface="Calibri"/>
              </a:rPr>
              <a:t>Questions</a:t>
            </a:r>
            <a:endParaRPr sz="4500" b="0">
              <a:solidFill>
                <a:srgbClr val="000090"/>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Backup">
  <p:cSld name="2_Backup">
    <p:spTree>
      <p:nvGrpSpPr>
        <p:cNvPr id="1" name="Shape 225"/>
        <p:cNvGrpSpPr/>
        <p:nvPr/>
      </p:nvGrpSpPr>
      <p:grpSpPr>
        <a:xfrm>
          <a:off x="0" y="0"/>
          <a:ext cx="0" cy="0"/>
          <a:chOff x="0" y="0"/>
          <a:chExt cx="0" cy="0"/>
        </a:xfrm>
      </p:grpSpPr>
      <p:sp>
        <p:nvSpPr>
          <p:cNvPr id="226" name="Google Shape;226;p63"/>
          <p:cNvSpPr txBox="1"/>
          <p:nvPr/>
        </p:nvSpPr>
        <p:spPr>
          <a:xfrm>
            <a:off x="0" y="3101191"/>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5400"/>
              <a:buFont typeface="Calibri"/>
              <a:buNone/>
            </a:pPr>
            <a:r>
              <a:rPr lang="en-US" sz="5400" b="0">
                <a:solidFill>
                  <a:srgbClr val="000090"/>
                </a:solidFill>
                <a:latin typeface="Calibri"/>
                <a:ea typeface="Calibri"/>
                <a:cs typeface="Calibri"/>
                <a:sym typeface="Calibri"/>
              </a:rPr>
              <a:t>Backup</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Logo">
  <p:cSld name="2_Logo">
    <p:spTree>
      <p:nvGrpSpPr>
        <p:cNvPr id="1" name="Shape 227"/>
        <p:cNvGrpSpPr/>
        <p:nvPr/>
      </p:nvGrpSpPr>
      <p:grpSpPr>
        <a:xfrm>
          <a:off x="0" y="0"/>
          <a:ext cx="0" cy="0"/>
          <a:chOff x="0" y="0"/>
          <a:chExt cx="0" cy="0"/>
        </a:xfrm>
      </p:grpSpPr>
      <p:pic>
        <p:nvPicPr>
          <p:cNvPr id="228" name="Google Shape;228;p64"/>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229"/>
        <p:cNvGrpSpPr/>
        <p:nvPr/>
      </p:nvGrpSpPr>
      <p:grpSpPr>
        <a:xfrm>
          <a:off x="0" y="0"/>
          <a:ext cx="0" cy="0"/>
          <a:chOff x="0" y="0"/>
          <a:chExt cx="0" cy="0"/>
        </a:xfrm>
      </p:grpSpPr>
      <p:sp>
        <p:nvSpPr>
          <p:cNvPr id="230" name="Google Shape;230;p65"/>
          <p:cNvSpPr txBox="1">
            <a:spLocks noGrp="1"/>
          </p:cNvSpPr>
          <p:nvPr>
            <p:ph type="title"/>
          </p:nvPr>
        </p:nvSpPr>
        <p:spPr>
          <a:xfrm>
            <a:off x="2668039"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100"/>
              <a:buFont typeface="Calibri"/>
              <a:buNone/>
              <a:defRPr sz="21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1" name="Google Shape;231;p65"/>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232" name="Google Shape;232;p65"/>
          <p:cNvSpPr txBox="1">
            <a:spLocks noGrp="1"/>
          </p:cNvSpPr>
          <p:nvPr>
            <p:ph type="body" idx="1"/>
          </p:nvPr>
        </p:nvSpPr>
        <p:spPr>
          <a:xfrm>
            <a:off x="266702" y="1158875"/>
            <a:ext cx="11605684" cy="5360988"/>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33" name="Google Shape;233;p65"/>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34"/>
        <p:cNvGrpSpPr/>
        <p:nvPr/>
      </p:nvGrpSpPr>
      <p:grpSpPr>
        <a:xfrm>
          <a:off x="0" y="0"/>
          <a:ext cx="0" cy="0"/>
          <a:chOff x="0" y="0"/>
          <a:chExt cx="0" cy="0"/>
        </a:xfrm>
      </p:grpSpPr>
      <p:pic>
        <p:nvPicPr>
          <p:cNvPr id="235" name="Google Shape;235;p66"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36" name="Google Shape;236;p66"/>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7" name="Google Shape;237;p66"/>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6"/>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6"/>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40"/>
        <p:cNvGrpSpPr/>
        <p:nvPr/>
      </p:nvGrpSpPr>
      <p:grpSpPr>
        <a:xfrm>
          <a:off x="0" y="0"/>
          <a:ext cx="0" cy="0"/>
          <a:chOff x="0" y="0"/>
          <a:chExt cx="0" cy="0"/>
        </a:xfrm>
      </p:grpSpPr>
      <p:pic>
        <p:nvPicPr>
          <p:cNvPr id="241" name="Google Shape;241;p67"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42" name="Google Shape;242;p67"/>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3" name="Google Shape;243;p67"/>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7"/>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67"/>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246"/>
        <p:cNvGrpSpPr/>
        <p:nvPr/>
      </p:nvGrpSpPr>
      <p:grpSpPr>
        <a:xfrm>
          <a:off x="0" y="0"/>
          <a:ext cx="0" cy="0"/>
          <a:chOff x="0" y="0"/>
          <a:chExt cx="0" cy="0"/>
        </a:xfrm>
      </p:grpSpPr>
      <p:pic>
        <p:nvPicPr>
          <p:cNvPr id="247" name="Google Shape;247;p68"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48" name="Google Shape;248;p68"/>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6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6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6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9"/>
        <p:cNvGrpSpPr/>
        <p:nvPr/>
      </p:nvGrpSpPr>
      <p:grpSpPr>
        <a:xfrm>
          <a:off x="0" y="0"/>
          <a:ext cx="0" cy="0"/>
          <a:chOff x="0" y="0"/>
          <a:chExt cx="0" cy="0"/>
        </a:xfrm>
      </p:grpSpPr>
      <p:sp>
        <p:nvSpPr>
          <p:cNvPr id="30" name="Google Shape;30;p26"/>
          <p:cNvSpPr txBox="1"/>
          <p:nvPr/>
        </p:nvSpPr>
        <p:spPr>
          <a:xfrm>
            <a:off x="0" y="3101188"/>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4800"/>
              <a:buFont typeface="Arial Rounded"/>
              <a:buNone/>
            </a:pPr>
            <a:r>
              <a:rPr lang="en-US" sz="4800" b="1">
                <a:solidFill>
                  <a:srgbClr val="000090"/>
                </a:solidFill>
                <a:latin typeface="Arial Rounded"/>
                <a:ea typeface="Arial Rounded"/>
                <a:cs typeface="Arial Rounded"/>
                <a:sym typeface="Arial Rounded"/>
              </a:rPr>
              <a:t>BACKUP</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2"/>
        <p:cNvGrpSpPr/>
        <p:nvPr/>
      </p:nvGrpSpPr>
      <p:grpSpPr>
        <a:xfrm>
          <a:off x="0" y="0"/>
          <a:ext cx="0" cy="0"/>
          <a:chOff x="0" y="0"/>
          <a:chExt cx="0" cy="0"/>
        </a:xfrm>
      </p:grpSpPr>
      <p:sp>
        <p:nvSpPr>
          <p:cNvPr id="253" name="Google Shape;253;p69"/>
          <p:cNvSpPr txBox="1">
            <a:spLocks noGrp="1"/>
          </p:cNvSpPr>
          <p:nvPr>
            <p:ph type="title"/>
          </p:nvPr>
        </p:nvSpPr>
        <p:spPr>
          <a:xfrm>
            <a:off x="838200" y="89576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93472"/>
              </a:buClr>
              <a:buSzPts val="4400"/>
              <a:buFont typeface="Arial"/>
              <a:buNone/>
              <a:defRPr sz="5867" b="1" i="0" u="none" strike="noStrike" cap="none">
                <a:solidFill>
                  <a:srgbClr val="293472"/>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54" name="Google Shape;254;p69"/>
          <p:cNvSpPr txBox="1">
            <a:spLocks noGrp="1"/>
          </p:cNvSpPr>
          <p:nvPr>
            <p:ph type="ftr" idx="11"/>
          </p:nvPr>
        </p:nvSpPr>
        <p:spPr>
          <a:xfrm>
            <a:off x="832841" y="635635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pic>
        <p:nvPicPr>
          <p:cNvPr id="255" name="Google Shape;255;p69"/>
          <p:cNvPicPr preferRelativeResize="0"/>
          <p:nvPr/>
        </p:nvPicPr>
        <p:blipFill rotWithShape="1">
          <a:blip r:embed="rId2">
            <a:alphaModFix/>
          </a:blip>
          <a:srcRect/>
          <a:stretch/>
        </p:blipFill>
        <p:spPr>
          <a:xfrm>
            <a:off x="8666019" y="6330443"/>
            <a:ext cx="2687781" cy="45020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Layout - NASA">
  <p:cSld name="Content Layout - NASA">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0" name="Google Shape;40;p19"/>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1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44"/>
        <p:cNvGrpSpPr/>
        <p:nvPr/>
      </p:nvGrpSpPr>
      <p:grpSpPr>
        <a:xfrm>
          <a:off x="0" y="0"/>
          <a:ext cx="0" cy="0"/>
          <a:chOff x="0" y="0"/>
          <a:chExt cx="0" cy="0"/>
        </a:xfrm>
      </p:grpSpPr>
      <p:pic>
        <p:nvPicPr>
          <p:cNvPr id="45" name="Google Shape;45;p20"/>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hart - N S">
  <p:cSld name="Title Chart - N S">
    <p:spTree>
      <p:nvGrpSpPr>
        <p:cNvPr id="1" name="Shape 53"/>
        <p:cNvGrpSpPr/>
        <p:nvPr/>
      </p:nvGrpSpPr>
      <p:grpSpPr>
        <a:xfrm>
          <a:off x="0" y="0"/>
          <a:ext cx="0" cy="0"/>
          <a:chOff x="0" y="0"/>
          <a:chExt cx="0" cy="0"/>
        </a:xfrm>
      </p:grpSpPr>
      <p:pic>
        <p:nvPicPr>
          <p:cNvPr id="54" name="Google Shape;54;p2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go For Use">
  <p:cSld name="Logo For Use">
    <p:spTree>
      <p:nvGrpSpPr>
        <p:cNvPr id="1" name="Shape 55"/>
        <p:cNvGrpSpPr/>
        <p:nvPr/>
      </p:nvGrpSpPr>
      <p:grpSpPr>
        <a:xfrm>
          <a:off x="0" y="0"/>
          <a:ext cx="0" cy="0"/>
          <a:chOff x="0" y="0"/>
          <a:chExt cx="0" cy="0"/>
        </a:xfrm>
      </p:grpSpPr>
      <p:sp>
        <p:nvSpPr>
          <p:cNvPr id="56" name="Google Shape;56;p2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28"/>
          <p:cNvPicPr preferRelativeResize="0"/>
          <p:nvPr/>
        </p:nvPicPr>
        <p:blipFill rotWithShape="1">
          <a:blip r:embed="rId2">
            <a:alphaModFix/>
          </a:blip>
          <a:srcRect/>
          <a:stretch/>
        </p:blipFill>
        <p:spPr>
          <a:xfrm>
            <a:off x="2275783" y="3033728"/>
            <a:ext cx="1077216" cy="890713"/>
          </a:xfrm>
          <a:prstGeom prst="rect">
            <a:avLst/>
          </a:prstGeom>
          <a:noFill/>
          <a:ln>
            <a:noFill/>
          </a:ln>
        </p:spPr>
      </p:pic>
      <p:pic>
        <p:nvPicPr>
          <p:cNvPr id="60" name="Google Shape;60;p28"/>
          <p:cNvPicPr preferRelativeResize="0"/>
          <p:nvPr/>
        </p:nvPicPr>
        <p:blipFill rotWithShape="1">
          <a:blip r:embed="rId3">
            <a:alphaModFix/>
          </a:blip>
          <a:srcRect/>
          <a:stretch/>
        </p:blipFill>
        <p:spPr>
          <a:xfrm>
            <a:off x="3682318" y="3019349"/>
            <a:ext cx="964041" cy="910483"/>
          </a:xfrm>
          <a:prstGeom prst="rect">
            <a:avLst/>
          </a:prstGeom>
          <a:noFill/>
          <a:ln>
            <a:noFill/>
          </a:ln>
        </p:spPr>
      </p:pic>
      <p:pic>
        <p:nvPicPr>
          <p:cNvPr id="61" name="Google Shape;61;p28"/>
          <p:cNvPicPr preferRelativeResize="0"/>
          <p:nvPr/>
        </p:nvPicPr>
        <p:blipFill rotWithShape="1">
          <a:blip r:embed="rId4">
            <a:alphaModFix/>
          </a:blip>
          <a:srcRect/>
          <a:stretch/>
        </p:blipFill>
        <p:spPr>
          <a:xfrm>
            <a:off x="6221658" y="3024349"/>
            <a:ext cx="900484" cy="900484"/>
          </a:xfrm>
          <a:prstGeom prst="rect">
            <a:avLst/>
          </a:prstGeom>
          <a:noFill/>
          <a:ln>
            <a:noFill/>
          </a:ln>
        </p:spPr>
      </p:pic>
      <p:pic>
        <p:nvPicPr>
          <p:cNvPr id="62" name="Google Shape;62;p28"/>
          <p:cNvPicPr preferRelativeResize="0"/>
          <p:nvPr/>
        </p:nvPicPr>
        <p:blipFill rotWithShape="1">
          <a:blip r:embed="rId5">
            <a:alphaModFix/>
          </a:blip>
          <a:srcRect/>
          <a:stretch/>
        </p:blipFill>
        <p:spPr>
          <a:xfrm>
            <a:off x="7453876" y="3019349"/>
            <a:ext cx="1098653" cy="1087987"/>
          </a:xfrm>
          <a:prstGeom prst="rect">
            <a:avLst/>
          </a:prstGeom>
          <a:noFill/>
          <a:ln>
            <a:noFill/>
          </a:ln>
        </p:spPr>
      </p:pic>
      <p:pic>
        <p:nvPicPr>
          <p:cNvPr id="63" name="Google Shape;63;p28"/>
          <p:cNvPicPr preferRelativeResize="0"/>
          <p:nvPr/>
        </p:nvPicPr>
        <p:blipFill rotWithShape="1">
          <a:blip r:embed="rId6">
            <a:alphaModFix/>
          </a:blip>
          <a:srcRect/>
          <a:stretch/>
        </p:blipFill>
        <p:spPr>
          <a:xfrm>
            <a:off x="8884265" y="3237653"/>
            <a:ext cx="1818665" cy="496636"/>
          </a:xfrm>
          <a:prstGeom prst="rect">
            <a:avLst/>
          </a:prstGeom>
          <a:noFill/>
          <a:ln>
            <a:noFill/>
          </a:ln>
        </p:spPr>
      </p:pic>
      <p:sp>
        <p:nvSpPr>
          <p:cNvPr id="64" name="Google Shape;64;p28"/>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28"/>
          <p:cNvPicPr preferRelativeResize="0"/>
          <p:nvPr/>
        </p:nvPicPr>
        <p:blipFill rotWithShape="1">
          <a:blip r:embed="rId7">
            <a:alphaModFix/>
          </a:blip>
          <a:srcRect/>
          <a:stretch/>
        </p:blipFill>
        <p:spPr>
          <a:xfrm>
            <a:off x="5021547" y="3003659"/>
            <a:ext cx="914400" cy="10561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image" Target="../media/image4.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image" Target="../media/image6.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image" Target="../media/image5.png"/><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theme" Target="../theme/theme2.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6" descr="TEMPO ppt Banner v6.jpg"/>
          <p:cNvPicPr preferRelativeResize="0"/>
          <p:nvPr/>
        </p:nvPicPr>
        <p:blipFill rotWithShape="1">
          <a:blip r:embed="rId7">
            <a:alphaModFix/>
          </a:blip>
          <a:srcRect/>
          <a:stretch/>
        </p:blipFill>
        <p:spPr>
          <a:xfrm>
            <a:off x="0" y="0"/>
            <a:ext cx="12192000" cy="1063752"/>
          </a:xfrm>
          <a:prstGeom prst="rect">
            <a:avLst/>
          </a:prstGeom>
          <a:noFill/>
          <a:ln>
            <a:noFill/>
          </a:ln>
        </p:spPr>
      </p:pic>
      <p:sp>
        <p:nvSpPr>
          <p:cNvPr id="11" name="Google Shape;11;p16"/>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6"/>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pic>
        <p:nvPicPr>
          <p:cNvPr id="32" name="Google Shape;32;p18"/>
          <p:cNvPicPr preferRelativeResize="0"/>
          <p:nvPr/>
        </p:nvPicPr>
        <p:blipFill rotWithShape="1">
          <a:blip r:embed="rId47">
            <a:alphaModFix/>
          </a:blip>
          <a:srcRect/>
          <a:stretch/>
        </p:blipFill>
        <p:spPr>
          <a:xfrm>
            <a:off x="0" y="0"/>
            <a:ext cx="12192000" cy="1066800"/>
          </a:xfrm>
          <a:prstGeom prst="rect">
            <a:avLst/>
          </a:prstGeom>
          <a:noFill/>
          <a:ln>
            <a:noFill/>
          </a:ln>
        </p:spPr>
      </p:pic>
      <p:pic>
        <p:nvPicPr>
          <p:cNvPr id="33" name="Google Shape;33;p18"/>
          <p:cNvPicPr preferRelativeResize="0"/>
          <p:nvPr/>
        </p:nvPicPr>
        <p:blipFill rotWithShape="1">
          <a:blip r:embed="rId48">
            <a:alphaModFix/>
          </a:blip>
          <a:srcRect/>
          <a:stretch/>
        </p:blipFill>
        <p:spPr>
          <a:xfrm>
            <a:off x="10970656" y="63057"/>
            <a:ext cx="1077216" cy="890713"/>
          </a:xfrm>
          <a:prstGeom prst="rect">
            <a:avLst/>
          </a:prstGeom>
          <a:noFill/>
          <a:ln>
            <a:noFill/>
          </a:ln>
        </p:spPr>
      </p:pic>
      <p:sp>
        <p:nvSpPr>
          <p:cNvPr id="34" name="Google Shape;34;p1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1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18"/>
          <p:cNvPicPr preferRelativeResize="0"/>
          <p:nvPr/>
        </p:nvPicPr>
        <p:blipFill rotWithShape="1">
          <a:blip r:embed="rId49">
            <a:alphaModFix/>
          </a:blip>
          <a:srcRect l="-1" r="-1972" b="14120"/>
          <a:stretch/>
        </p:blipFill>
        <p:spPr>
          <a:xfrm>
            <a:off x="10056256" y="63058"/>
            <a:ext cx="932447" cy="9070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5" r:id="rId1"/>
    <p:sldLayoutId id="2147483656"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asdc.larc.nasa.gov/documents/tempo/guide/TEMPO_Level-2-3_trace_gas_clouds_user_guide_V1.0.pdf" TargetMode="External"/><Relationship Id="rId4" Type="http://schemas.openxmlformats.org/officeDocument/2006/relationships/hyperlink" Target="https://asdc.larc.nasa.gov/project/TEMP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
          <p:cNvPicPr preferRelativeResize="0"/>
          <p:nvPr/>
        </p:nvPicPr>
        <p:blipFill rotWithShape="1">
          <a:blip r:embed="rId3">
            <a:alphaModFix/>
          </a:blip>
          <a:srcRect/>
          <a:stretch/>
        </p:blipFill>
        <p:spPr>
          <a:xfrm>
            <a:off x="10087081" y="306296"/>
            <a:ext cx="1100871" cy="1039712"/>
          </a:xfrm>
          <a:prstGeom prst="rect">
            <a:avLst/>
          </a:prstGeom>
          <a:noFill/>
          <a:ln>
            <a:noFill/>
          </a:ln>
        </p:spPr>
      </p:pic>
      <p:cxnSp>
        <p:nvCxnSpPr>
          <p:cNvPr id="262" name="Google Shape;262;p1"/>
          <p:cNvCxnSpPr/>
          <p:nvPr/>
        </p:nvCxnSpPr>
        <p:spPr>
          <a:xfrm>
            <a:off x="9843248" y="530316"/>
            <a:ext cx="0" cy="591672"/>
          </a:xfrm>
          <a:prstGeom prst="straightConnector1">
            <a:avLst/>
          </a:prstGeom>
          <a:noFill/>
          <a:ln w="9525" cap="flat" cmpd="sng">
            <a:solidFill>
              <a:schemeClr val="dk1"/>
            </a:solidFill>
            <a:prstDash val="solid"/>
            <a:round/>
            <a:headEnd type="none" w="sm" len="sm"/>
            <a:tailEnd type="none" w="sm" len="sm"/>
          </a:ln>
        </p:spPr>
      </p:cxnSp>
      <p:sp>
        <p:nvSpPr>
          <p:cNvPr id="263" name="Google Shape;263;p1"/>
          <p:cNvSpPr txBox="1"/>
          <p:nvPr/>
        </p:nvSpPr>
        <p:spPr>
          <a:xfrm>
            <a:off x="8032373" y="603437"/>
            <a:ext cx="1766048" cy="4207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67" b="0" i="0" u="none" strike="noStrike" cap="none">
                <a:solidFill>
                  <a:srgbClr val="0000A9"/>
                </a:solidFill>
                <a:latin typeface="Helvetica Neue"/>
                <a:ea typeface="Helvetica Neue"/>
                <a:cs typeface="Helvetica Neue"/>
                <a:sym typeface="Helvetica Neue"/>
              </a:rPr>
              <a:t>Tropospheric Emissions:</a:t>
            </a:r>
            <a:endParaRPr/>
          </a:p>
          <a:p>
            <a:pPr marL="0" marR="0" lvl="0" indent="0" algn="ctr" rtl="0">
              <a:spcBef>
                <a:spcPts val="0"/>
              </a:spcBef>
              <a:spcAft>
                <a:spcPts val="0"/>
              </a:spcAft>
              <a:buNone/>
            </a:pPr>
            <a:r>
              <a:rPr lang="en-US" sz="1067" b="0" i="0" u="none" strike="noStrike" cap="none">
                <a:solidFill>
                  <a:srgbClr val="0000A9"/>
                </a:solidFill>
                <a:latin typeface="Helvetica Neue"/>
                <a:ea typeface="Helvetica Neue"/>
                <a:cs typeface="Helvetica Neue"/>
                <a:sym typeface="Helvetica Neue"/>
              </a:rPr>
              <a:t>Monitoring of Pollution </a:t>
            </a:r>
            <a:endParaRPr/>
          </a:p>
        </p:txBody>
      </p:sp>
      <p:pic>
        <p:nvPicPr>
          <p:cNvPr id="264" name="Google Shape;264;p1"/>
          <p:cNvPicPr preferRelativeResize="0"/>
          <p:nvPr/>
        </p:nvPicPr>
        <p:blipFill rotWithShape="1">
          <a:blip r:embed="rId4">
            <a:alphaModFix/>
          </a:blip>
          <a:srcRect/>
          <a:stretch/>
        </p:blipFill>
        <p:spPr>
          <a:xfrm>
            <a:off x="7344270" y="6043838"/>
            <a:ext cx="688103" cy="794760"/>
          </a:xfrm>
          <a:prstGeom prst="rect">
            <a:avLst/>
          </a:prstGeom>
          <a:noFill/>
          <a:ln>
            <a:noFill/>
          </a:ln>
        </p:spPr>
      </p:pic>
      <p:pic>
        <p:nvPicPr>
          <p:cNvPr id="265" name="Google Shape;265;p1"/>
          <p:cNvPicPr preferRelativeResize="0"/>
          <p:nvPr/>
        </p:nvPicPr>
        <p:blipFill rotWithShape="1">
          <a:blip r:embed="rId5">
            <a:alphaModFix/>
          </a:blip>
          <a:srcRect/>
          <a:stretch/>
        </p:blipFill>
        <p:spPr>
          <a:xfrm>
            <a:off x="9030760" y="6072944"/>
            <a:ext cx="676547" cy="676547"/>
          </a:xfrm>
          <a:prstGeom prst="rect">
            <a:avLst/>
          </a:prstGeom>
          <a:noFill/>
          <a:ln>
            <a:noFill/>
          </a:ln>
        </p:spPr>
      </p:pic>
      <p:pic>
        <p:nvPicPr>
          <p:cNvPr id="266" name="Google Shape;266;p1"/>
          <p:cNvPicPr preferRelativeResize="0"/>
          <p:nvPr/>
        </p:nvPicPr>
        <p:blipFill rotWithShape="1">
          <a:blip r:embed="rId6">
            <a:alphaModFix/>
          </a:blip>
          <a:srcRect/>
          <a:stretch/>
        </p:blipFill>
        <p:spPr>
          <a:xfrm>
            <a:off x="6482444" y="6107462"/>
            <a:ext cx="807280" cy="667512"/>
          </a:xfrm>
          <a:prstGeom prst="rect">
            <a:avLst/>
          </a:prstGeom>
          <a:noFill/>
          <a:ln>
            <a:noFill/>
          </a:ln>
        </p:spPr>
      </p:pic>
      <p:pic>
        <p:nvPicPr>
          <p:cNvPr id="267" name="Google Shape;267;p1" descr="Space Systems Command - Wikipedia"/>
          <p:cNvPicPr preferRelativeResize="0"/>
          <p:nvPr/>
        </p:nvPicPr>
        <p:blipFill rotWithShape="1">
          <a:blip r:embed="rId7">
            <a:alphaModFix/>
          </a:blip>
          <a:srcRect/>
          <a:stretch/>
        </p:blipFill>
        <p:spPr>
          <a:xfrm>
            <a:off x="9865809" y="6043838"/>
            <a:ext cx="565785" cy="676656"/>
          </a:xfrm>
          <a:prstGeom prst="rect">
            <a:avLst/>
          </a:prstGeom>
          <a:noFill/>
          <a:ln>
            <a:noFill/>
          </a:ln>
        </p:spPr>
      </p:pic>
      <p:pic>
        <p:nvPicPr>
          <p:cNvPr id="268" name="Google Shape;268;p1"/>
          <p:cNvPicPr preferRelativeResize="0"/>
          <p:nvPr/>
        </p:nvPicPr>
        <p:blipFill rotWithShape="1">
          <a:blip r:embed="rId8">
            <a:alphaModFix/>
          </a:blip>
          <a:srcRect/>
          <a:stretch/>
        </p:blipFill>
        <p:spPr>
          <a:xfrm>
            <a:off x="10544974" y="6232474"/>
            <a:ext cx="1371600" cy="246459"/>
          </a:xfrm>
          <a:prstGeom prst="rect">
            <a:avLst/>
          </a:prstGeom>
          <a:noFill/>
          <a:ln>
            <a:noFill/>
          </a:ln>
        </p:spPr>
      </p:pic>
      <p:sp>
        <p:nvSpPr>
          <p:cNvPr id="269" name="Google Shape;269;p1"/>
          <p:cNvSpPr txBox="1"/>
          <p:nvPr/>
        </p:nvSpPr>
        <p:spPr>
          <a:xfrm>
            <a:off x="5097975" y="838527"/>
            <a:ext cx="6556800" cy="32008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000090"/>
                </a:solidFill>
                <a:latin typeface="Arial"/>
                <a:ea typeface="Arial"/>
                <a:cs typeface="Arial"/>
                <a:sym typeface="Arial"/>
              </a:rPr>
              <a:t> </a:t>
            </a:r>
            <a:endParaRPr dirty="0"/>
          </a:p>
          <a:p>
            <a:pPr marL="0" marR="0" lvl="0" indent="0" algn="ctr" rtl="0">
              <a:spcBef>
                <a:spcPts val="0"/>
              </a:spcBef>
              <a:spcAft>
                <a:spcPts val="0"/>
              </a:spcAft>
              <a:buNone/>
            </a:pPr>
            <a:r>
              <a:rPr lang="en-US" sz="3200" b="1" dirty="0">
                <a:solidFill>
                  <a:srgbClr val="000090"/>
                </a:solidFill>
              </a:rPr>
              <a:t>TEMPO HCHO retrieval status update</a:t>
            </a:r>
            <a:endParaRPr sz="2000" b="1" i="0" u="none" strike="noStrike" cap="none" dirty="0">
              <a:solidFill>
                <a:srgbClr val="000000"/>
              </a:solidFill>
              <a:latin typeface="Arial"/>
              <a:ea typeface="Arial"/>
              <a:cs typeface="Arial"/>
              <a:sym typeface="Arial"/>
            </a:endParaRPr>
          </a:p>
          <a:p>
            <a:pPr marL="0" marR="0" lvl="0" indent="0" algn="ctr" rtl="0">
              <a:spcBef>
                <a:spcPts val="1200"/>
              </a:spcBef>
              <a:spcAft>
                <a:spcPts val="0"/>
              </a:spcAft>
              <a:buNone/>
            </a:pPr>
            <a:r>
              <a:rPr lang="en-US" sz="2400" b="1" i="0" u="none" strike="noStrike" cap="none" dirty="0">
                <a:solidFill>
                  <a:srgbClr val="000090"/>
                </a:solidFill>
                <a:latin typeface="Arial"/>
                <a:ea typeface="Arial"/>
                <a:cs typeface="Arial"/>
                <a:sym typeface="Arial"/>
              </a:rPr>
              <a:t>Gonzalo González Abad on behalf of the TEMPO Science Data Processing Center and Validation Teams</a:t>
            </a:r>
            <a:endParaRPr sz="2400" b="1" i="0" u="none" strike="noStrike" cap="none" dirty="0">
              <a:solidFill>
                <a:srgbClr val="000090"/>
              </a:solidFill>
              <a:latin typeface="Arial"/>
              <a:ea typeface="Arial"/>
              <a:cs typeface="Arial"/>
              <a:sym typeface="Arial"/>
            </a:endParaRPr>
          </a:p>
          <a:p>
            <a:pPr marL="0" marR="0" lvl="0" indent="0" algn="ctr" rtl="0">
              <a:spcBef>
                <a:spcPts val="0"/>
              </a:spcBef>
              <a:spcAft>
                <a:spcPts val="0"/>
              </a:spcAft>
              <a:buNone/>
            </a:pPr>
            <a:endParaRPr sz="2400" b="0" i="0" u="none" strike="noStrike" cap="none" dirty="0">
              <a:solidFill>
                <a:schemeClr val="dk1"/>
              </a:solidFill>
              <a:latin typeface="Arial"/>
              <a:ea typeface="Arial"/>
              <a:cs typeface="Arial"/>
              <a:sym typeface="Arial"/>
            </a:endParaRPr>
          </a:p>
        </p:txBody>
      </p:sp>
      <p:sp>
        <p:nvSpPr>
          <p:cNvPr id="270" name="Google Shape;270;p1"/>
          <p:cNvSpPr txBox="1"/>
          <p:nvPr/>
        </p:nvSpPr>
        <p:spPr>
          <a:xfrm>
            <a:off x="5596883" y="3887771"/>
            <a:ext cx="5559000" cy="21851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Kelly Chance, </a:t>
            </a:r>
            <a:r>
              <a:rPr lang="en-US" sz="1600" dirty="0" err="1">
                <a:solidFill>
                  <a:schemeClr val="dk1"/>
                </a:solidFill>
                <a:latin typeface="Calibri"/>
                <a:ea typeface="Calibri"/>
                <a:cs typeface="Calibri"/>
                <a:sym typeface="Calibri"/>
              </a:rPr>
              <a:t>Heesung</a:t>
            </a:r>
            <a:r>
              <a:rPr lang="en-US" sz="1600" dirty="0">
                <a:solidFill>
                  <a:schemeClr val="dk1"/>
                </a:solidFill>
                <a:latin typeface="Calibri"/>
                <a:ea typeface="Calibri"/>
                <a:cs typeface="Calibri"/>
                <a:sym typeface="Calibri"/>
              </a:rPr>
              <a:t> Chong, John Davis, Jean Fitzmaurice, Barron </a:t>
            </a:r>
            <a:r>
              <a:rPr lang="en-US" sz="1600" dirty="0" err="1">
                <a:solidFill>
                  <a:schemeClr val="dk1"/>
                </a:solidFill>
                <a:latin typeface="Calibri"/>
                <a:ea typeface="Calibri"/>
                <a:cs typeface="Calibri"/>
                <a:sym typeface="Calibri"/>
              </a:rPr>
              <a:t>Hendenson</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Weizhen</a:t>
            </a:r>
            <a:r>
              <a:rPr lang="en-US" sz="1600" dirty="0">
                <a:solidFill>
                  <a:schemeClr val="dk1"/>
                </a:solidFill>
                <a:latin typeface="Calibri"/>
                <a:ea typeface="Calibri"/>
                <a:cs typeface="Calibri"/>
                <a:sym typeface="Calibri"/>
              </a:rPr>
              <a:t> Hou, John Houck, Laura Judd, Xiong Liu, </a:t>
            </a:r>
            <a:r>
              <a:rPr lang="en-US" sz="1600" b="0" i="0" u="none" strike="noStrike" cap="none" dirty="0">
                <a:solidFill>
                  <a:schemeClr val="dk1"/>
                </a:solidFill>
                <a:latin typeface="Calibri"/>
                <a:ea typeface="Calibri"/>
                <a:cs typeface="Calibri"/>
                <a:sym typeface="Calibri"/>
              </a:rPr>
              <a:t>Caroline </a:t>
            </a:r>
            <a:r>
              <a:rPr lang="en-US" sz="1600" b="0" i="0" u="none" strike="noStrike" cap="none" dirty="0" err="1">
                <a:solidFill>
                  <a:schemeClr val="dk1"/>
                </a:solidFill>
                <a:latin typeface="Calibri"/>
                <a:ea typeface="Calibri"/>
                <a:cs typeface="Calibri"/>
                <a:sym typeface="Calibri"/>
              </a:rPr>
              <a:t>Nowlan</a:t>
            </a:r>
            <a:r>
              <a:rPr lang="en-US" sz="1600" b="0" i="0" u="none" strike="noStrike" cap="none" dirty="0">
                <a:solidFill>
                  <a:schemeClr val="dk1"/>
                </a:solidFill>
                <a:latin typeface="Calibri"/>
                <a:ea typeface="Calibri"/>
                <a:cs typeface="Calibri"/>
                <a:sym typeface="Calibri"/>
              </a:rPr>
              <a:t>, Ivan Ortega, </a:t>
            </a:r>
            <a:r>
              <a:rPr lang="en-US" sz="1600" b="0" i="0" u="none" strike="noStrike" cap="none" dirty="0" err="1">
                <a:solidFill>
                  <a:schemeClr val="dk1"/>
                </a:solidFill>
                <a:latin typeface="Calibri"/>
                <a:ea typeface="Calibri"/>
                <a:cs typeface="Calibri"/>
                <a:sym typeface="Calibri"/>
              </a:rPr>
              <a:t>Jun</a:t>
            </a:r>
            <a:r>
              <a:rPr lang="en-US" sz="1600" dirty="0" err="1">
                <a:solidFill>
                  <a:schemeClr val="dk1"/>
                </a:solidFill>
                <a:latin typeface="Calibri"/>
                <a:ea typeface="Calibri"/>
                <a:cs typeface="Calibri"/>
                <a:sym typeface="Calibri"/>
              </a:rPr>
              <a:t>sung</a:t>
            </a:r>
            <a:r>
              <a:rPr lang="en-US" sz="1600" dirty="0">
                <a:solidFill>
                  <a:schemeClr val="dk1"/>
                </a:solidFill>
                <a:latin typeface="Calibri"/>
                <a:ea typeface="Calibri"/>
                <a:cs typeface="Calibri"/>
                <a:sym typeface="Calibri"/>
              </a:rPr>
              <a:t> Park,</a:t>
            </a:r>
            <a:r>
              <a:rPr lang="en-US" sz="1600" b="0" i="0" u="none" strike="noStrike" cap="none" dirty="0">
                <a:solidFill>
                  <a:schemeClr val="dk1"/>
                </a:solidFill>
                <a:latin typeface="Calibri"/>
                <a:ea typeface="Calibri"/>
                <a:cs typeface="Calibri"/>
                <a:sym typeface="Calibri"/>
              </a:rPr>
              <a:t> Raid Suleiman, </a:t>
            </a:r>
            <a:r>
              <a:rPr lang="en-US" sz="1600" b="0" i="0" u="none" strike="noStrike" cap="none" dirty="0" err="1">
                <a:solidFill>
                  <a:schemeClr val="dk1"/>
                </a:solidFill>
                <a:latin typeface="Calibri"/>
                <a:ea typeface="Calibri"/>
                <a:cs typeface="Calibri"/>
                <a:sym typeface="Calibri"/>
              </a:rPr>
              <a:t>Huiqun</a:t>
            </a:r>
            <a:r>
              <a:rPr lang="en-US" sz="1600" b="0" i="0" u="none" strike="noStrike" cap="none" dirty="0">
                <a:solidFill>
                  <a:schemeClr val="dk1"/>
                </a:solidFill>
                <a:latin typeface="Calibri"/>
                <a:ea typeface="Calibri"/>
                <a:cs typeface="Calibri"/>
                <a:sym typeface="Calibri"/>
              </a:rPr>
              <a:t> Wang, Jim Carr and many more</a:t>
            </a:r>
            <a:endParaRPr dirty="0"/>
          </a:p>
          <a:p>
            <a:pPr marL="0" marR="0" lvl="0" indent="0" algn="ctr" rtl="0">
              <a:spcBef>
                <a:spcPts val="1200"/>
              </a:spcBef>
              <a:spcAft>
                <a:spcPts val="0"/>
              </a:spcAft>
              <a:buNone/>
            </a:pPr>
            <a:r>
              <a:rPr lang="en-US" sz="1800" dirty="0">
                <a:solidFill>
                  <a:srgbClr val="7030A0"/>
                </a:solidFill>
              </a:rPr>
              <a:t>TEMPO/GEMS Joint Science Workshop</a:t>
            </a:r>
            <a:endParaRPr sz="1800" dirty="0">
              <a:solidFill>
                <a:srgbClr val="7030A0"/>
              </a:solidFill>
            </a:endParaRPr>
          </a:p>
          <a:p>
            <a:pPr marL="0" marR="0" lvl="0" indent="0" algn="ctr" rtl="0">
              <a:spcBef>
                <a:spcPts val="1200"/>
              </a:spcBef>
              <a:spcAft>
                <a:spcPts val="0"/>
              </a:spcAft>
              <a:buNone/>
            </a:pPr>
            <a:r>
              <a:rPr lang="en-US" sz="1800" dirty="0">
                <a:solidFill>
                  <a:srgbClr val="7030A0"/>
                </a:solidFill>
              </a:rPr>
              <a:t>August 19, 2024</a:t>
            </a:r>
            <a:endParaRPr sz="1800" dirty="0">
              <a:solidFill>
                <a:srgbClr val="7030A0"/>
              </a:solidFill>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7A6AE91-45A7-293C-8EB9-03CECBEE72DE}"/>
              </a:ext>
            </a:extLst>
          </p:cNvPr>
          <p:cNvPicPr>
            <a:picLocks noChangeAspect="1"/>
          </p:cNvPicPr>
          <p:nvPr/>
        </p:nvPicPr>
        <p:blipFill>
          <a:blip r:embed="rId9"/>
          <a:stretch>
            <a:fillRect/>
          </a:stretch>
        </p:blipFill>
        <p:spPr>
          <a:xfrm>
            <a:off x="8032373" y="6072944"/>
            <a:ext cx="1014984" cy="6766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
          <p:cNvSpPr txBox="1">
            <a:spLocks noGrp="1"/>
          </p:cNvSpPr>
          <p:nvPr>
            <p:ph type="title"/>
          </p:nvPr>
        </p:nvSpPr>
        <p:spPr>
          <a:xfrm>
            <a:off x="2179783" y="0"/>
            <a:ext cx="7920308"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solidFill>
                  <a:schemeClr val="bg1">
                    <a:lumMod val="95000"/>
                  </a:schemeClr>
                </a:solidFill>
              </a:rPr>
              <a:t>Summary and future outlook</a:t>
            </a:r>
            <a:endParaRPr dirty="0">
              <a:solidFill>
                <a:schemeClr val="bg1">
                  <a:lumMod val="95000"/>
                </a:schemeClr>
              </a:solidFill>
            </a:endParaRPr>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10</a:t>
            </a:fld>
            <a:endParaRPr/>
          </a:p>
        </p:txBody>
      </p:sp>
      <p:sp>
        <p:nvSpPr>
          <p:cNvPr id="277" name="Google Shape;277;p2"/>
          <p:cNvSpPr txBox="1"/>
          <p:nvPr/>
        </p:nvSpPr>
        <p:spPr>
          <a:xfrm>
            <a:off x="10100090" y="4946870"/>
            <a:ext cx="19883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TROPOMI NO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ESA</a:t>
            </a:r>
            <a:endParaRPr/>
          </a:p>
        </p:txBody>
      </p:sp>
      <p:sp>
        <p:nvSpPr>
          <p:cNvPr id="2" name="Content Placeholder 1">
            <a:extLst>
              <a:ext uri="{FF2B5EF4-FFF2-40B4-BE49-F238E27FC236}">
                <a16:creationId xmlns:a16="http://schemas.microsoft.com/office/drawing/2014/main" id="{7F0B3E52-3703-8DFA-10B8-BBC7F2B2E290}"/>
              </a:ext>
            </a:extLst>
          </p:cNvPr>
          <p:cNvSpPr txBox="1">
            <a:spLocks/>
          </p:cNvSpPr>
          <p:nvPr/>
        </p:nvSpPr>
        <p:spPr>
          <a:xfrm>
            <a:off x="101600" y="1050637"/>
            <a:ext cx="11988800" cy="5410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pPr indent="-457200">
              <a:spcBef>
                <a:spcPts val="0"/>
              </a:spcBef>
              <a:buFont typeface="Wingdings" panose="05000000000000000000" pitchFamily="2" charset="2"/>
              <a:buChar char="Ø"/>
            </a:pPr>
            <a:r>
              <a:rPr lang="en-US" sz="2400" dirty="0"/>
              <a:t>TEMPO HCHO shows good Signal to Noise Ration, meeting precision requirements by a lot.</a:t>
            </a:r>
          </a:p>
          <a:p>
            <a:pPr indent="-457200">
              <a:spcBef>
                <a:spcPts val="0"/>
              </a:spcBef>
              <a:buFont typeface="Wingdings" panose="05000000000000000000" pitchFamily="2" charset="2"/>
              <a:buChar char="Ø"/>
            </a:pPr>
            <a:endParaRPr lang="en-US" sz="2400" dirty="0"/>
          </a:p>
          <a:p>
            <a:pPr indent="-457200">
              <a:spcBef>
                <a:spcPts val="0"/>
              </a:spcBef>
              <a:buFont typeface="Wingdings" panose="05000000000000000000" pitchFamily="2" charset="2"/>
              <a:buChar char="Ø"/>
            </a:pPr>
            <a:r>
              <a:rPr lang="en-US" sz="2400" dirty="0"/>
              <a:t>Validation against (V02 and V03) shows good correlation and some low biases with respect to TROPOMI and FTIR</a:t>
            </a:r>
          </a:p>
          <a:p>
            <a:pPr indent="-457200">
              <a:spcBef>
                <a:spcPts val="0"/>
              </a:spcBef>
              <a:buFont typeface="Wingdings" panose="05000000000000000000" pitchFamily="2" charset="2"/>
              <a:buChar char="Ø"/>
            </a:pPr>
            <a:endParaRPr lang="en-US" sz="2400" dirty="0"/>
          </a:p>
          <a:p>
            <a:pPr indent="-457200">
              <a:spcBef>
                <a:spcPts val="0"/>
              </a:spcBef>
              <a:buFont typeface="Wingdings" panose="05000000000000000000" pitchFamily="2" charset="2"/>
              <a:buChar char="Ø"/>
            </a:pPr>
            <a:r>
              <a:rPr lang="en-US" sz="2400" dirty="0"/>
              <a:t>Future updates:</a:t>
            </a:r>
          </a:p>
          <a:p>
            <a:pPr lvl="1" indent="-457200">
              <a:spcBef>
                <a:spcPts val="0"/>
              </a:spcBef>
              <a:buFont typeface="Courier New" panose="02070309020205020404" pitchFamily="49" charset="0"/>
              <a:buChar char="o"/>
            </a:pPr>
            <a:r>
              <a:rPr lang="en-US" sz="2400" dirty="0"/>
              <a:t>Radiance reference</a:t>
            </a:r>
          </a:p>
          <a:p>
            <a:pPr lvl="1" indent="-457200">
              <a:spcBef>
                <a:spcPts val="0"/>
              </a:spcBef>
              <a:buFont typeface="Courier New" panose="02070309020205020404" pitchFamily="49" charset="0"/>
              <a:buChar char="o"/>
            </a:pPr>
            <a:r>
              <a:rPr lang="en-US" sz="2400" dirty="0"/>
              <a:t>Surface reflectance</a:t>
            </a:r>
          </a:p>
          <a:p>
            <a:pPr lvl="1" indent="-457200">
              <a:spcBef>
                <a:spcPts val="0"/>
              </a:spcBef>
              <a:buFont typeface="Courier New" panose="02070309020205020404" pitchFamily="49" charset="0"/>
              <a:buChar char="o"/>
            </a:pPr>
            <a:r>
              <a:rPr lang="en-US" sz="2400" dirty="0"/>
              <a:t>Migration to GEOS-CF new version</a:t>
            </a:r>
          </a:p>
          <a:p>
            <a:pPr lvl="1" indent="-457200">
              <a:spcBef>
                <a:spcPts val="0"/>
              </a:spcBef>
              <a:buFont typeface="Courier New" panose="02070309020205020404" pitchFamily="49" charset="0"/>
              <a:buChar char="o"/>
            </a:pPr>
            <a:r>
              <a:rPr lang="en-US" sz="2400" dirty="0"/>
              <a:t>Fittings of inhomogeneous scenes</a:t>
            </a:r>
          </a:p>
          <a:p>
            <a:pPr lvl="1" indent="-457200">
              <a:spcBef>
                <a:spcPts val="0"/>
              </a:spcBef>
              <a:buFont typeface="Courier New" panose="02070309020205020404" pitchFamily="49" charset="0"/>
              <a:buChar char="o"/>
            </a:pPr>
            <a:r>
              <a:rPr lang="en-US" sz="2400" dirty="0"/>
              <a:t>Radiative transfer sphericity correction</a:t>
            </a:r>
          </a:p>
          <a:p>
            <a:pPr lvl="1" indent="-457200">
              <a:spcBef>
                <a:spcPts val="0"/>
              </a:spcBef>
              <a:buFont typeface="Courier New" panose="02070309020205020404" pitchFamily="49" charset="0"/>
              <a:buChar char="o"/>
            </a:pPr>
            <a:r>
              <a:rPr lang="en-US" sz="2400" dirty="0"/>
              <a:t>Cloud fraction bias</a:t>
            </a:r>
          </a:p>
          <a:p>
            <a:pPr lvl="1" indent="-457200">
              <a:spcBef>
                <a:spcPts val="0"/>
              </a:spcBef>
              <a:buFont typeface="Courier New" panose="02070309020205020404" pitchFamily="49" charset="0"/>
              <a:buChar char="o"/>
            </a:pPr>
            <a:r>
              <a:rPr lang="en-US" sz="2400" dirty="0"/>
              <a:t>Clear sky AMF and scattering weights to level 2 files</a:t>
            </a:r>
          </a:p>
          <a:p>
            <a:pPr lvl="1" indent="-457200">
              <a:spcBef>
                <a:spcPts val="0"/>
              </a:spcBef>
              <a:buFont typeface="Courier New" panose="02070309020205020404" pitchFamily="49" charset="0"/>
              <a:buChar char="o"/>
            </a:pPr>
            <a:endParaRPr lang="en-US" sz="2400" dirty="0"/>
          </a:p>
          <a:p>
            <a:pPr indent="-457200">
              <a:spcBef>
                <a:spcPts val="0"/>
              </a:spcBef>
              <a:buFont typeface="Wingdings" panose="05000000000000000000" pitchFamily="2" charset="2"/>
              <a:buChar char="Ø"/>
            </a:pPr>
            <a:r>
              <a:rPr lang="en-US" sz="2400" dirty="0"/>
              <a:t>Work has started on the NRT product</a:t>
            </a:r>
          </a:p>
          <a:p>
            <a:pPr lvl="1" indent="-457200">
              <a:buFont typeface="Courier New" panose="02070309020205020404" pitchFamily="49" charset="0"/>
              <a:buChar char="o"/>
            </a:pPr>
            <a:endParaRPr lang="en-US" sz="2400" dirty="0"/>
          </a:p>
        </p:txBody>
      </p:sp>
    </p:spTree>
    <p:extLst>
      <p:ext uri="{BB962C8B-B14F-4D97-AF65-F5344CB8AC3E}">
        <p14:creationId xmlns:p14="http://schemas.microsoft.com/office/powerpoint/2010/main" val="741454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p12"/>
          <p:cNvSpPr txBox="1"/>
          <p:nvPr/>
        </p:nvSpPr>
        <p:spPr>
          <a:xfrm>
            <a:off x="4607701" y="4677843"/>
            <a:ext cx="33348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Questions?</a:t>
            </a:r>
            <a:endParaRPr sz="54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
          <p:cNvSpPr txBox="1">
            <a:spLocks noGrp="1"/>
          </p:cNvSpPr>
          <p:nvPr>
            <p:ph type="title"/>
          </p:nvPr>
        </p:nvSpPr>
        <p:spPr>
          <a:xfrm>
            <a:off x="2419927" y="0"/>
            <a:ext cx="7527637"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Version 3</a:t>
            </a:r>
            <a:endParaRPr dirty="0"/>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12</a:t>
            </a:fld>
            <a:endParaRPr/>
          </a:p>
        </p:txBody>
      </p:sp>
      <p:sp>
        <p:nvSpPr>
          <p:cNvPr id="277" name="Google Shape;277;p2"/>
          <p:cNvSpPr txBox="1"/>
          <p:nvPr/>
        </p:nvSpPr>
        <p:spPr>
          <a:xfrm>
            <a:off x="10100090" y="4946870"/>
            <a:ext cx="19883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TROPOMI NO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ESA</a:t>
            </a:r>
            <a:endParaRPr/>
          </a:p>
        </p:txBody>
      </p:sp>
      <p:pic>
        <p:nvPicPr>
          <p:cNvPr id="11" name="Picture 10" descr="A map of the united states&#10;&#10;Description automatically generated">
            <a:extLst>
              <a:ext uri="{FF2B5EF4-FFF2-40B4-BE49-F238E27FC236}">
                <a16:creationId xmlns:a16="http://schemas.microsoft.com/office/drawing/2014/main" id="{B11CC229-8D78-DA93-4D61-EBF57EEB8E1C}"/>
              </a:ext>
            </a:extLst>
          </p:cNvPr>
          <p:cNvPicPr>
            <a:picLocks noChangeAspect="1"/>
          </p:cNvPicPr>
          <p:nvPr/>
        </p:nvPicPr>
        <p:blipFill rotWithShape="1">
          <a:blip r:embed="rId3"/>
          <a:srcRect l="7768" r="7913"/>
          <a:stretch/>
        </p:blipFill>
        <p:spPr>
          <a:xfrm>
            <a:off x="0" y="1083226"/>
            <a:ext cx="6753226" cy="5720794"/>
          </a:xfrm>
          <a:prstGeom prst="rect">
            <a:avLst/>
          </a:prstGeom>
        </p:spPr>
      </p:pic>
      <p:sp>
        <p:nvSpPr>
          <p:cNvPr id="18" name="TextBox 17">
            <a:extLst>
              <a:ext uri="{FF2B5EF4-FFF2-40B4-BE49-F238E27FC236}">
                <a16:creationId xmlns:a16="http://schemas.microsoft.com/office/drawing/2014/main" id="{ECB3E9F1-61EB-0D56-746D-C0C91406984D}"/>
              </a:ext>
            </a:extLst>
          </p:cNvPr>
          <p:cNvSpPr txBox="1"/>
          <p:nvPr/>
        </p:nvSpPr>
        <p:spPr>
          <a:xfrm>
            <a:off x="6753226" y="2280639"/>
            <a:ext cx="5335165" cy="2031325"/>
          </a:xfrm>
          <a:prstGeom prst="rect">
            <a:avLst/>
          </a:prstGeom>
          <a:noFill/>
        </p:spPr>
        <p:txBody>
          <a:bodyPr wrap="square" rtlCol="0">
            <a:spAutoFit/>
          </a:bodyPr>
          <a:lstStyle/>
          <a:p>
            <a:pPr algn="ctr"/>
            <a:r>
              <a:rPr lang="en-US" sz="1800" dirty="0"/>
              <a:t>Get the data here </a:t>
            </a:r>
            <a:r>
              <a:rPr lang="en-US" sz="1800" dirty="0">
                <a:hlinkClick r:id="rId4"/>
              </a:rPr>
              <a:t>https://asdc.larc.nasa.gov/project/TEMPO</a:t>
            </a:r>
            <a:endParaRPr lang="en-US" sz="1800" dirty="0"/>
          </a:p>
          <a:p>
            <a:pPr algn="ctr"/>
            <a:r>
              <a:rPr lang="en-US" sz="1800" dirty="0"/>
              <a:t>Please check the user guide packed with useful information about data quality and best practices </a:t>
            </a:r>
          </a:p>
          <a:p>
            <a:pPr algn="ctr"/>
            <a:r>
              <a:rPr lang="en-US" sz="1800" dirty="0">
                <a:hlinkClick r:id="rId5"/>
              </a:rPr>
              <a:t>https://asdc.larc.nasa.gov/documents/tempo/guide/TEMPO_Level-2-3_trace_gas_clouds_user_guide_V1.0.pdf</a:t>
            </a:r>
            <a:r>
              <a:rPr lang="es-ES" sz="1800" dirty="0"/>
              <a:t> </a:t>
            </a:r>
          </a:p>
        </p:txBody>
      </p:sp>
    </p:spTree>
    <p:extLst>
      <p:ext uri="{BB962C8B-B14F-4D97-AF65-F5344CB8AC3E}">
        <p14:creationId xmlns:p14="http://schemas.microsoft.com/office/powerpoint/2010/main" val="2151128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
          <p:cNvSpPr txBox="1">
            <a:spLocks noGrp="1"/>
          </p:cNvSpPr>
          <p:nvPr>
            <p:ph type="title"/>
          </p:nvPr>
        </p:nvSpPr>
        <p:spPr>
          <a:xfrm>
            <a:off x="2179783" y="0"/>
            <a:ext cx="7920308"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HCHO Radiance Reference</a:t>
            </a:r>
            <a:endParaRPr dirty="0">
              <a:solidFill>
                <a:schemeClr val="bg1">
                  <a:lumMod val="95000"/>
                </a:schemeClr>
              </a:solidFill>
            </a:endParaRPr>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13</a:t>
            </a:fld>
            <a:endParaRPr/>
          </a:p>
        </p:txBody>
      </p:sp>
      <p:sp>
        <p:nvSpPr>
          <p:cNvPr id="277" name="Google Shape;277;p2"/>
          <p:cNvSpPr txBox="1"/>
          <p:nvPr/>
        </p:nvSpPr>
        <p:spPr>
          <a:xfrm>
            <a:off x="10100090" y="4946870"/>
            <a:ext cx="19883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TROPOMI NO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ESA</a:t>
            </a:r>
            <a:endParaRPr/>
          </a:p>
        </p:txBody>
      </p:sp>
      <p:sp>
        <p:nvSpPr>
          <p:cNvPr id="2" name="Content Placeholder 1">
            <a:extLst>
              <a:ext uri="{FF2B5EF4-FFF2-40B4-BE49-F238E27FC236}">
                <a16:creationId xmlns:a16="http://schemas.microsoft.com/office/drawing/2014/main" id="{7F0B3E52-3703-8DFA-10B8-BBC7F2B2E290}"/>
              </a:ext>
            </a:extLst>
          </p:cNvPr>
          <p:cNvSpPr txBox="1">
            <a:spLocks/>
          </p:cNvSpPr>
          <p:nvPr/>
        </p:nvSpPr>
        <p:spPr>
          <a:xfrm>
            <a:off x="101600" y="949041"/>
            <a:ext cx="11988800" cy="5410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pPr marL="0" indent="0" algn="ctr">
              <a:buFont typeface="Noto Sans Symbols"/>
              <a:buNone/>
            </a:pPr>
            <a:r>
              <a:rPr lang="en-US" dirty="0"/>
              <a:t>We are developing a more complex approach taking into consideration GEOS-CF modeled HCHO and multiple days of observations.</a:t>
            </a:r>
            <a:endParaRPr lang="es-ES" dirty="0"/>
          </a:p>
          <a:p>
            <a:pPr marL="0" indent="0">
              <a:buFont typeface="Noto Sans Symbols"/>
              <a:buNone/>
            </a:pPr>
            <a:endParaRPr lang="en-US" dirty="0"/>
          </a:p>
        </p:txBody>
      </p:sp>
      <p:pic>
        <p:nvPicPr>
          <p:cNvPr id="9" name="Picture 8" descr="A close-up of several diagrams&#10;&#10;Description automatically generated">
            <a:extLst>
              <a:ext uri="{FF2B5EF4-FFF2-40B4-BE49-F238E27FC236}">
                <a16:creationId xmlns:a16="http://schemas.microsoft.com/office/drawing/2014/main" id="{C92708A4-8FA4-B3C9-2992-0815435927DB}"/>
              </a:ext>
            </a:extLst>
          </p:cNvPr>
          <p:cNvPicPr>
            <a:picLocks noChangeAspect="1"/>
          </p:cNvPicPr>
          <p:nvPr/>
        </p:nvPicPr>
        <p:blipFill rotWithShape="1">
          <a:blip r:embed="rId3"/>
          <a:srcRect l="11999" t="-3" r="4751" b="52001"/>
          <a:stretch/>
        </p:blipFill>
        <p:spPr>
          <a:xfrm>
            <a:off x="8958" y="2207491"/>
            <a:ext cx="12183042" cy="3512229"/>
          </a:xfrm>
          <a:prstGeom prst="rect">
            <a:avLst/>
          </a:prstGeom>
        </p:spPr>
      </p:pic>
      <p:cxnSp>
        <p:nvCxnSpPr>
          <p:cNvPr id="11" name="Straight Arrow Connector 10">
            <a:extLst>
              <a:ext uri="{FF2B5EF4-FFF2-40B4-BE49-F238E27FC236}">
                <a16:creationId xmlns:a16="http://schemas.microsoft.com/office/drawing/2014/main" id="{495F257E-BA7D-DB13-4AAF-092977B7412F}"/>
              </a:ext>
            </a:extLst>
          </p:cNvPr>
          <p:cNvCxnSpPr/>
          <p:nvPr/>
        </p:nvCxnSpPr>
        <p:spPr>
          <a:xfrm>
            <a:off x="612742" y="2705493"/>
            <a:ext cx="433633" cy="895546"/>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0027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6E46CF-3E7A-F640-9330-45E38945D5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5" name="Google Shape;275;p2">
            <a:extLst>
              <a:ext uri="{FF2B5EF4-FFF2-40B4-BE49-F238E27FC236}">
                <a16:creationId xmlns:a16="http://schemas.microsoft.com/office/drawing/2014/main" id="{05A55B65-640A-3D55-0B58-3802E0FDC7AE}"/>
              </a:ext>
            </a:extLst>
          </p:cNvPr>
          <p:cNvSpPr txBox="1">
            <a:spLocks noGrp="1"/>
          </p:cNvSpPr>
          <p:nvPr>
            <p:ph type="title"/>
          </p:nvPr>
        </p:nvSpPr>
        <p:spPr>
          <a:xfrm>
            <a:off x="2419927" y="-27708"/>
            <a:ext cx="7527637"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V2 validation vs FTIR (credit Ivan Ortega)</a:t>
            </a:r>
            <a:endParaRPr dirty="0"/>
          </a:p>
        </p:txBody>
      </p:sp>
      <p:graphicFrame>
        <p:nvGraphicFramePr>
          <p:cNvPr id="6" name="Table 5">
            <a:extLst>
              <a:ext uri="{FF2B5EF4-FFF2-40B4-BE49-F238E27FC236}">
                <a16:creationId xmlns:a16="http://schemas.microsoft.com/office/drawing/2014/main" id="{6F17433B-5FAE-725A-D4FD-84F7010C31F0}"/>
              </a:ext>
            </a:extLst>
          </p:cNvPr>
          <p:cNvGraphicFramePr>
            <a:graphicFrameLocks noGrp="1"/>
          </p:cNvGraphicFramePr>
          <p:nvPr/>
        </p:nvGraphicFramePr>
        <p:xfrm>
          <a:off x="670424" y="4911971"/>
          <a:ext cx="3499006" cy="1727200"/>
        </p:xfrm>
        <a:graphic>
          <a:graphicData uri="http://schemas.openxmlformats.org/drawingml/2006/table">
            <a:tbl>
              <a:tblPr firstRow="1" bandRow="1">
                <a:tableStyleId>{76361BD4-27ED-4BB1-AC9E-27060CA93C07}</a:tableStyleId>
              </a:tblPr>
              <a:tblGrid>
                <a:gridCol w="1749503">
                  <a:extLst>
                    <a:ext uri="{9D8B030D-6E8A-4147-A177-3AD203B41FA5}">
                      <a16:colId xmlns:a16="http://schemas.microsoft.com/office/drawing/2014/main" val="1101636587"/>
                    </a:ext>
                  </a:extLst>
                </a:gridCol>
                <a:gridCol w="1749503">
                  <a:extLst>
                    <a:ext uri="{9D8B030D-6E8A-4147-A177-3AD203B41FA5}">
                      <a16:colId xmlns:a16="http://schemas.microsoft.com/office/drawing/2014/main" val="588911305"/>
                    </a:ext>
                  </a:extLst>
                </a:gridCol>
              </a:tblGrid>
              <a:tr h="370840">
                <a:tc>
                  <a:txBody>
                    <a:bodyPr/>
                    <a:lstStyle/>
                    <a:p>
                      <a:pPr rtl="0" fontAlgn="t">
                        <a:spcBef>
                          <a:spcPts val="0"/>
                        </a:spcBef>
                        <a:spcAft>
                          <a:spcPts val="0"/>
                        </a:spcAft>
                      </a:pPr>
                      <a:r>
                        <a:rPr lang="es-ES" sz="2000" b="1" i="0" u="none" strike="noStrike" dirty="0" err="1">
                          <a:solidFill>
                            <a:srgbClr val="000000"/>
                          </a:solidFill>
                          <a:effectLst/>
                          <a:latin typeface="Calibri" panose="020F0502020204030204" pitchFamily="34" charset="0"/>
                        </a:rPr>
                        <a:t>Station</a:t>
                      </a:r>
                      <a:endParaRPr lang="es-ES" sz="2000" b="1" dirty="0">
                        <a:effectLst/>
                      </a:endParaRPr>
                    </a:p>
                  </a:txBody>
                  <a:tcPr marL="63500" marR="63500" marT="63500" marB="63500"/>
                </a:tc>
                <a:tc>
                  <a:txBody>
                    <a:bodyPr/>
                    <a:lstStyle/>
                    <a:p>
                      <a:pPr rtl="0" fontAlgn="t">
                        <a:spcBef>
                          <a:spcPts val="0"/>
                        </a:spcBef>
                        <a:spcAft>
                          <a:spcPts val="0"/>
                        </a:spcAft>
                      </a:pPr>
                      <a:r>
                        <a:rPr lang="es-ES" sz="2000" b="1" i="0" u="none" strike="noStrike" dirty="0" err="1">
                          <a:solidFill>
                            <a:srgbClr val="000000"/>
                          </a:solidFill>
                          <a:effectLst/>
                          <a:latin typeface="Calibri" panose="020F0502020204030204" pitchFamily="34" charset="0"/>
                        </a:rPr>
                        <a:t>Bias</a:t>
                      </a:r>
                      <a:r>
                        <a:rPr lang="es-ES" sz="2000" b="1" i="0" u="none" strike="noStrike" dirty="0">
                          <a:solidFill>
                            <a:srgbClr val="000000"/>
                          </a:solidFill>
                          <a:effectLst/>
                          <a:latin typeface="Calibri" panose="020F0502020204030204" pitchFamily="34" charset="0"/>
                        </a:rPr>
                        <a:t> [%]</a:t>
                      </a:r>
                      <a:endParaRPr lang="es-ES" sz="2000" b="1" dirty="0">
                        <a:effectLst/>
                      </a:endParaRPr>
                    </a:p>
                  </a:txBody>
                  <a:tcPr marL="63500" marR="63500" marT="63500" marB="63500"/>
                </a:tc>
                <a:extLst>
                  <a:ext uri="{0D108BD9-81ED-4DB2-BD59-A6C34878D82A}">
                    <a16:rowId xmlns:a16="http://schemas.microsoft.com/office/drawing/2014/main" val="3201478533"/>
                  </a:ext>
                </a:extLst>
              </a:tr>
              <a:tr h="370840">
                <a:tc>
                  <a:txBody>
                    <a:bodyPr/>
                    <a:lstStyle/>
                    <a:p>
                      <a:pPr rtl="0" fontAlgn="t">
                        <a:spcBef>
                          <a:spcPts val="0"/>
                        </a:spcBef>
                        <a:spcAft>
                          <a:spcPts val="0"/>
                        </a:spcAft>
                      </a:pPr>
                      <a:r>
                        <a:rPr lang="es-ES" sz="2000" b="0" i="0" u="none" strike="noStrike">
                          <a:solidFill>
                            <a:srgbClr val="000000"/>
                          </a:solidFill>
                          <a:effectLst/>
                          <a:latin typeface="Calibri" panose="020F0502020204030204" pitchFamily="34" charset="0"/>
                        </a:rPr>
                        <a:t>Mexico City</a:t>
                      </a:r>
                      <a:endParaRPr lang="es-ES" sz="2000">
                        <a:effectLst/>
                      </a:endParaRPr>
                    </a:p>
                  </a:txBody>
                  <a:tcPr marL="63500" marR="63500" marT="63500" marB="63500"/>
                </a:tc>
                <a:tc>
                  <a:txBody>
                    <a:bodyPr/>
                    <a:lstStyle/>
                    <a:p>
                      <a:pPr rtl="0" fontAlgn="t">
                        <a:spcBef>
                          <a:spcPts val="0"/>
                        </a:spcBef>
                        <a:spcAft>
                          <a:spcPts val="0"/>
                        </a:spcAft>
                      </a:pPr>
                      <a:r>
                        <a:rPr lang="es-ES" sz="2000" b="0" i="0" u="none" strike="noStrike" dirty="0">
                          <a:solidFill>
                            <a:srgbClr val="000000"/>
                          </a:solidFill>
                          <a:effectLst/>
                          <a:latin typeface="Calibri" panose="020F0502020204030204" pitchFamily="34" charset="0"/>
                        </a:rPr>
                        <a:t>-35.8 ± 33.8</a:t>
                      </a:r>
                      <a:endParaRPr lang="es-ES" sz="2000" dirty="0">
                        <a:effectLst/>
                      </a:endParaRPr>
                    </a:p>
                  </a:txBody>
                  <a:tcPr marL="63500" marR="63500" marT="63500" marB="63500"/>
                </a:tc>
                <a:extLst>
                  <a:ext uri="{0D108BD9-81ED-4DB2-BD59-A6C34878D82A}">
                    <a16:rowId xmlns:a16="http://schemas.microsoft.com/office/drawing/2014/main" val="1262942615"/>
                  </a:ext>
                </a:extLst>
              </a:tr>
              <a:tr h="370840">
                <a:tc>
                  <a:txBody>
                    <a:bodyPr/>
                    <a:lstStyle/>
                    <a:p>
                      <a:pPr rtl="0" fontAlgn="t">
                        <a:spcBef>
                          <a:spcPts val="0"/>
                        </a:spcBef>
                        <a:spcAft>
                          <a:spcPts val="0"/>
                        </a:spcAft>
                      </a:pPr>
                      <a:r>
                        <a:rPr lang="es-ES" sz="2000" b="0" i="0" u="none" strike="noStrike">
                          <a:solidFill>
                            <a:srgbClr val="000000"/>
                          </a:solidFill>
                          <a:effectLst/>
                          <a:latin typeface="Calibri" panose="020F0502020204030204" pitchFamily="34" charset="0"/>
                        </a:rPr>
                        <a:t>Boulder</a:t>
                      </a:r>
                      <a:endParaRPr lang="es-ES" sz="2000">
                        <a:effectLst/>
                      </a:endParaRPr>
                    </a:p>
                  </a:txBody>
                  <a:tcPr marL="63500" marR="63500" marT="63500" marB="63500"/>
                </a:tc>
                <a:tc>
                  <a:txBody>
                    <a:bodyPr/>
                    <a:lstStyle/>
                    <a:p>
                      <a:pPr rtl="0" fontAlgn="t">
                        <a:spcBef>
                          <a:spcPts val="0"/>
                        </a:spcBef>
                        <a:spcAft>
                          <a:spcPts val="0"/>
                        </a:spcAft>
                      </a:pPr>
                      <a:r>
                        <a:rPr lang="es-ES" sz="2000" b="0" i="0" u="none" strike="noStrike" dirty="0">
                          <a:solidFill>
                            <a:srgbClr val="000000"/>
                          </a:solidFill>
                          <a:effectLst/>
                          <a:latin typeface="Calibri" panose="020F0502020204030204" pitchFamily="34" charset="0"/>
                        </a:rPr>
                        <a:t>-39.5 ± 27.4</a:t>
                      </a:r>
                      <a:endParaRPr lang="es-ES" sz="2000" dirty="0">
                        <a:effectLst/>
                      </a:endParaRPr>
                    </a:p>
                  </a:txBody>
                  <a:tcPr marL="63500" marR="63500" marT="63500" marB="63500"/>
                </a:tc>
                <a:extLst>
                  <a:ext uri="{0D108BD9-81ED-4DB2-BD59-A6C34878D82A}">
                    <a16:rowId xmlns:a16="http://schemas.microsoft.com/office/drawing/2014/main" val="3734111474"/>
                  </a:ext>
                </a:extLst>
              </a:tr>
              <a:tr h="370840">
                <a:tc>
                  <a:txBody>
                    <a:bodyPr/>
                    <a:lstStyle/>
                    <a:p>
                      <a:pPr rtl="0" fontAlgn="t">
                        <a:spcBef>
                          <a:spcPts val="0"/>
                        </a:spcBef>
                        <a:spcAft>
                          <a:spcPts val="0"/>
                        </a:spcAft>
                      </a:pPr>
                      <a:r>
                        <a:rPr lang="es-ES" sz="2000" b="0" i="0" u="none" strike="noStrike">
                          <a:solidFill>
                            <a:srgbClr val="000000"/>
                          </a:solidFill>
                          <a:effectLst/>
                          <a:latin typeface="Calibri" panose="020F0502020204030204" pitchFamily="34" charset="0"/>
                        </a:rPr>
                        <a:t>Toronto</a:t>
                      </a:r>
                      <a:endParaRPr lang="es-ES" sz="2000">
                        <a:effectLst/>
                      </a:endParaRPr>
                    </a:p>
                  </a:txBody>
                  <a:tcPr marL="63500" marR="63500" marT="63500" marB="63500"/>
                </a:tc>
                <a:tc>
                  <a:txBody>
                    <a:bodyPr/>
                    <a:lstStyle/>
                    <a:p>
                      <a:pPr rtl="0" fontAlgn="t">
                        <a:spcBef>
                          <a:spcPts val="0"/>
                        </a:spcBef>
                        <a:spcAft>
                          <a:spcPts val="0"/>
                        </a:spcAft>
                      </a:pPr>
                      <a:r>
                        <a:rPr lang="es-ES" sz="2000" b="0" i="0" u="none" strike="noStrike" dirty="0">
                          <a:solidFill>
                            <a:srgbClr val="000000"/>
                          </a:solidFill>
                          <a:effectLst/>
                          <a:latin typeface="Calibri" panose="020F0502020204030204" pitchFamily="34" charset="0"/>
                        </a:rPr>
                        <a:t>-48.1 ± 36.8</a:t>
                      </a:r>
                      <a:endParaRPr lang="es-ES" sz="2000" dirty="0">
                        <a:effectLst/>
                      </a:endParaRPr>
                    </a:p>
                  </a:txBody>
                  <a:tcPr marL="63500" marR="63500" marT="63500" marB="63500"/>
                </a:tc>
                <a:extLst>
                  <a:ext uri="{0D108BD9-81ED-4DB2-BD59-A6C34878D82A}">
                    <a16:rowId xmlns:a16="http://schemas.microsoft.com/office/drawing/2014/main" val="377427944"/>
                  </a:ext>
                </a:extLst>
              </a:tr>
            </a:tbl>
          </a:graphicData>
        </a:graphic>
      </p:graphicFrame>
      <p:sp>
        <p:nvSpPr>
          <p:cNvPr id="7" name="TextBox 6">
            <a:extLst>
              <a:ext uri="{FF2B5EF4-FFF2-40B4-BE49-F238E27FC236}">
                <a16:creationId xmlns:a16="http://schemas.microsoft.com/office/drawing/2014/main" id="{1A338349-E957-8739-AB19-EA03C468CC90}"/>
              </a:ext>
            </a:extLst>
          </p:cNvPr>
          <p:cNvSpPr txBox="1"/>
          <p:nvPr/>
        </p:nvSpPr>
        <p:spPr>
          <a:xfrm>
            <a:off x="4583150" y="5034398"/>
            <a:ext cx="7445299" cy="1323439"/>
          </a:xfrm>
          <a:prstGeom prst="rect">
            <a:avLst/>
          </a:prstGeom>
          <a:noFill/>
        </p:spPr>
        <p:txBody>
          <a:bodyPr wrap="square" rtlCol="0">
            <a:spAutoFit/>
          </a:bodyPr>
          <a:lstStyle/>
          <a:p>
            <a:pPr algn="ctr"/>
            <a:r>
              <a:rPr lang="en-US" sz="2000" dirty="0"/>
              <a:t>TEMPO correlates well with FTIR showing a negative bias (like TROPOMI’s comparisons). It remains to be seen if changes to the radiance reference and background corrections will result in a reduction of these biases.</a:t>
            </a:r>
            <a:endParaRPr lang="es-ES" sz="2000" dirty="0"/>
          </a:p>
        </p:txBody>
      </p:sp>
      <p:pic>
        <p:nvPicPr>
          <p:cNvPr id="9" name="Picture 8">
            <a:extLst>
              <a:ext uri="{FF2B5EF4-FFF2-40B4-BE49-F238E27FC236}">
                <a16:creationId xmlns:a16="http://schemas.microsoft.com/office/drawing/2014/main" id="{84A2F2AA-E310-B791-A48C-317B4F953467}"/>
              </a:ext>
            </a:extLst>
          </p:cNvPr>
          <p:cNvPicPr>
            <a:picLocks noChangeAspect="1"/>
          </p:cNvPicPr>
          <p:nvPr/>
        </p:nvPicPr>
        <p:blipFill>
          <a:blip r:embed="rId2"/>
          <a:stretch>
            <a:fillRect/>
          </a:stretch>
        </p:blipFill>
        <p:spPr>
          <a:xfrm>
            <a:off x="164592" y="1271016"/>
            <a:ext cx="11684629" cy="3438144"/>
          </a:xfrm>
          <a:prstGeom prst="rect">
            <a:avLst/>
          </a:prstGeom>
        </p:spPr>
      </p:pic>
    </p:spTree>
    <p:extLst>
      <p:ext uri="{BB962C8B-B14F-4D97-AF65-F5344CB8AC3E}">
        <p14:creationId xmlns:p14="http://schemas.microsoft.com/office/powerpoint/2010/main" val="2461479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F44134-E300-6EBB-F180-E832365653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3" name="Title 2">
            <a:extLst>
              <a:ext uri="{FF2B5EF4-FFF2-40B4-BE49-F238E27FC236}">
                <a16:creationId xmlns:a16="http://schemas.microsoft.com/office/drawing/2014/main" id="{AE3D8B32-D178-08FA-F30B-BCBA1CB5944D}"/>
              </a:ext>
            </a:extLst>
          </p:cNvPr>
          <p:cNvSpPr>
            <a:spLocks noGrp="1"/>
          </p:cNvSpPr>
          <p:nvPr>
            <p:ph type="title"/>
          </p:nvPr>
        </p:nvSpPr>
        <p:spPr/>
        <p:txBody>
          <a:bodyPr/>
          <a:lstStyle/>
          <a:p>
            <a:r>
              <a:rPr lang="en-US" dirty="0"/>
              <a:t>Air mass factor calculation inputs</a:t>
            </a:r>
            <a:endParaRPr lang="es-ES" dirty="0"/>
          </a:p>
        </p:txBody>
      </p:sp>
      <p:graphicFrame>
        <p:nvGraphicFramePr>
          <p:cNvPr id="4" name="Table 3">
            <a:extLst>
              <a:ext uri="{FF2B5EF4-FFF2-40B4-BE49-F238E27FC236}">
                <a16:creationId xmlns:a16="http://schemas.microsoft.com/office/drawing/2014/main" id="{6A3EEE44-909A-808E-5D6B-F564AE265AB7}"/>
              </a:ext>
            </a:extLst>
          </p:cNvPr>
          <p:cNvGraphicFramePr>
            <a:graphicFrameLocks noGrp="1"/>
          </p:cNvGraphicFramePr>
          <p:nvPr>
            <p:extLst>
              <p:ext uri="{D42A27DB-BD31-4B8C-83A1-F6EECF244321}">
                <p14:modId xmlns:p14="http://schemas.microsoft.com/office/powerpoint/2010/main" val="1758190770"/>
              </p:ext>
            </p:extLst>
          </p:nvPr>
        </p:nvGraphicFramePr>
        <p:xfrm>
          <a:off x="1588424" y="1060339"/>
          <a:ext cx="9015151" cy="5778807"/>
        </p:xfrm>
        <a:graphic>
          <a:graphicData uri="http://schemas.openxmlformats.org/drawingml/2006/table">
            <a:tbl>
              <a:tblPr>
                <a:tableStyleId>{D7AC3CCA-C797-4891-BE02-D94E43425B78}</a:tableStyleId>
              </a:tblPr>
              <a:tblGrid>
                <a:gridCol w="4003313">
                  <a:extLst>
                    <a:ext uri="{9D8B030D-6E8A-4147-A177-3AD203B41FA5}">
                      <a16:colId xmlns:a16="http://schemas.microsoft.com/office/drawing/2014/main" val="2653918302"/>
                    </a:ext>
                  </a:extLst>
                </a:gridCol>
                <a:gridCol w="5011838">
                  <a:extLst>
                    <a:ext uri="{9D8B030D-6E8A-4147-A177-3AD203B41FA5}">
                      <a16:colId xmlns:a16="http://schemas.microsoft.com/office/drawing/2014/main" val="669189316"/>
                    </a:ext>
                  </a:extLst>
                </a:gridCol>
              </a:tblGrid>
              <a:tr h="0">
                <a:tc>
                  <a:txBody>
                    <a:bodyPr/>
                    <a:lstStyle/>
                    <a:p>
                      <a:pPr algn="ctr" rtl="0" fontAlgn="t">
                        <a:spcBef>
                          <a:spcPts val="0"/>
                        </a:spcBef>
                        <a:spcAft>
                          <a:spcPts val="0"/>
                        </a:spcAft>
                      </a:pPr>
                      <a:r>
                        <a:rPr lang="en-US" sz="1400" b="1" u="none" strike="noStrike" dirty="0">
                          <a:solidFill>
                            <a:srgbClr val="000000"/>
                          </a:solidFill>
                          <a:effectLst/>
                        </a:rPr>
                        <a:t>Input</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1" u="none" strike="noStrike">
                          <a:solidFill>
                            <a:srgbClr val="000000"/>
                          </a:solidFill>
                          <a:effectLst/>
                        </a:rPr>
                        <a:t>Source</a:t>
                      </a:r>
                      <a:endParaRPr lang="en-US" sz="1400">
                        <a:effectLst/>
                      </a:endParaRPr>
                    </a:p>
                  </a:txBody>
                  <a:tcPr marL="48348" marR="48348" marT="48348" marB="48348" anchor="ctr"/>
                </a:tc>
                <a:extLst>
                  <a:ext uri="{0D108BD9-81ED-4DB2-BD59-A6C34878D82A}">
                    <a16:rowId xmlns:a16="http://schemas.microsoft.com/office/drawing/2014/main" val="622791662"/>
                  </a:ext>
                </a:extLst>
              </a:tr>
              <a:tr h="512158">
                <a:tc>
                  <a:txBody>
                    <a:bodyPr/>
                    <a:lstStyle/>
                    <a:p>
                      <a:pPr algn="ctr" rtl="0" fontAlgn="t">
                        <a:spcBef>
                          <a:spcPts val="0"/>
                        </a:spcBef>
                        <a:spcAft>
                          <a:spcPts val="0"/>
                        </a:spcAft>
                      </a:pPr>
                      <a:r>
                        <a:rPr lang="en-US" sz="1400" b="1" u="none" strike="noStrike" dirty="0">
                          <a:solidFill>
                            <a:srgbClr val="000000"/>
                          </a:solidFill>
                          <a:effectLst/>
                        </a:rPr>
                        <a:t>Cloud fraction and pressure</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TEMPO cloud product. Defaults to a cloud pressure climatology (OMI-derived) if cloud retrieval is unavailable.</a:t>
                      </a:r>
                      <a:endParaRPr lang="en-US" sz="1400" dirty="0">
                        <a:effectLst/>
                      </a:endParaRPr>
                    </a:p>
                  </a:txBody>
                  <a:tcPr marL="48348" marR="48348" marT="48348" marB="48348" anchor="ctr"/>
                </a:tc>
                <a:extLst>
                  <a:ext uri="{0D108BD9-81ED-4DB2-BD59-A6C34878D82A}">
                    <a16:rowId xmlns:a16="http://schemas.microsoft.com/office/drawing/2014/main" val="3015293728"/>
                  </a:ext>
                </a:extLst>
              </a:tr>
              <a:tr h="647181">
                <a:tc>
                  <a:txBody>
                    <a:bodyPr/>
                    <a:lstStyle/>
                    <a:p>
                      <a:pPr algn="ctr" rtl="0" fontAlgn="t">
                        <a:spcBef>
                          <a:spcPts val="0"/>
                        </a:spcBef>
                        <a:spcAft>
                          <a:spcPts val="0"/>
                        </a:spcAft>
                      </a:pPr>
                      <a:r>
                        <a:rPr lang="en-US" sz="1400" b="1" u="none" strike="noStrike" dirty="0">
                          <a:solidFill>
                            <a:srgbClr val="000000"/>
                          </a:solidFill>
                          <a:effectLst/>
                        </a:rPr>
                        <a:t>Trace gas profiles</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GEOS-CF hourly forecast from prior day</a:t>
                      </a:r>
                      <a:endParaRPr lang="en-US" sz="1400" dirty="0">
                        <a:effectLst/>
                      </a:endParaRPr>
                    </a:p>
                    <a:p>
                      <a:pPr algn="ctr" rtl="0" fontAlgn="t">
                        <a:spcBef>
                          <a:spcPts val="0"/>
                        </a:spcBef>
                        <a:spcAft>
                          <a:spcPts val="0"/>
                        </a:spcAft>
                      </a:pPr>
                      <a:r>
                        <a:rPr lang="en-US" sz="1400" b="0" u="none" strike="noStrike" dirty="0">
                          <a:solidFill>
                            <a:srgbClr val="000000"/>
                          </a:solidFill>
                          <a:effectLst/>
                        </a:rPr>
                        <a:t>(25-km resolution). Defaults to monthly 1-hour climatology derived from GEOS-CF if forecast is unavailable.</a:t>
                      </a:r>
                      <a:endParaRPr lang="en-US" sz="1400" dirty="0">
                        <a:effectLst/>
                      </a:endParaRPr>
                    </a:p>
                  </a:txBody>
                  <a:tcPr marL="48348" marR="48348" marT="48348" marB="48348" anchor="ctr"/>
                </a:tc>
                <a:extLst>
                  <a:ext uri="{0D108BD9-81ED-4DB2-BD59-A6C34878D82A}">
                    <a16:rowId xmlns:a16="http://schemas.microsoft.com/office/drawing/2014/main" val="532903291"/>
                  </a:ext>
                </a:extLst>
              </a:tr>
              <a:tr h="242112">
                <a:tc>
                  <a:txBody>
                    <a:bodyPr/>
                    <a:lstStyle/>
                    <a:p>
                      <a:pPr algn="ctr" rtl="0" fontAlgn="t">
                        <a:spcBef>
                          <a:spcPts val="0"/>
                        </a:spcBef>
                        <a:spcAft>
                          <a:spcPts val="0"/>
                        </a:spcAft>
                      </a:pPr>
                      <a:r>
                        <a:rPr lang="en-US" sz="1400" b="1" u="none" strike="noStrike">
                          <a:solidFill>
                            <a:srgbClr val="000000"/>
                          </a:solidFill>
                          <a:effectLst/>
                        </a:rPr>
                        <a:t>Vertical layers</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72 layers on GEOS-CF vertical grid</a:t>
                      </a:r>
                      <a:endParaRPr lang="en-US" sz="1400" dirty="0">
                        <a:effectLst/>
                      </a:endParaRPr>
                    </a:p>
                  </a:txBody>
                  <a:tcPr marL="48348" marR="48348" marT="48348" marB="48348" anchor="ctr"/>
                </a:tc>
                <a:extLst>
                  <a:ext uri="{0D108BD9-81ED-4DB2-BD59-A6C34878D82A}">
                    <a16:rowId xmlns:a16="http://schemas.microsoft.com/office/drawing/2014/main" val="2618479770"/>
                  </a:ext>
                </a:extLst>
              </a:tr>
              <a:tr h="1457321">
                <a:tc>
                  <a:txBody>
                    <a:bodyPr/>
                    <a:lstStyle/>
                    <a:p>
                      <a:pPr algn="ctr" rtl="0" fontAlgn="t">
                        <a:spcBef>
                          <a:spcPts val="0"/>
                        </a:spcBef>
                        <a:spcAft>
                          <a:spcPts val="0"/>
                        </a:spcAft>
                      </a:pPr>
                      <a:r>
                        <a:rPr lang="en-US" sz="1400" b="1" u="none" strike="noStrike">
                          <a:solidFill>
                            <a:srgbClr val="000000"/>
                          </a:solidFill>
                          <a:effectLst/>
                        </a:rPr>
                        <a:t>Surface albedo</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GLER climatology (0.05° resolution) using OMI GSFC team methodology over land (Fasnacht et al., 2019) and water (Qin et al., 2019). Derived from MODIS BRDF v6.1, extended to shorter wavelengths 340 nm (HCHO) using visible surface reflectance EOFs updated from </a:t>
                      </a:r>
                      <a:r>
                        <a:rPr lang="en-US" sz="1400" b="0" u="none" strike="noStrike" dirty="0" err="1">
                          <a:solidFill>
                            <a:srgbClr val="000000"/>
                          </a:solidFill>
                          <a:effectLst/>
                        </a:rPr>
                        <a:t>Zoogman</a:t>
                      </a:r>
                      <a:r>
                        <a:rPr lang="en-US" sz="1400" b="0" u="none" strike="noStrike" dirty="0">
                          <a:solidFill>
                            <a:srgbClr val="000000"/>
                          </a:solidFill>
                          <a:effectLst/>
                        </a:rPr>
                        <a:t>  et al. (2016) and SCIAMACHY reflectance </a:t>
                      </a:r>
                      <a:r>
                        <a:rPr lang="en-US" sz="1400" b="0" u="none" strike="noStrike" dirty="0" err="1">
                          <a:solidFill>
                            <a:srgbClr val="000000"/>
                          </a:solidFill>
                          <a:effectLst/>
                        </a:rPr>
                        <a:t>climatologies</a:t>
                      </a:r>
                      <a:r>
                        <a:rPr lang="en-US" sz="1400" b="0" u="none" strike="noStrike" dirty="0">
                          <a:solidFill>
                            <a:srgbClr val="000000"/>
                          </a:solidFill>
                          <a:effectLst/>
                        </a:rPr>
                        <a:t>.</a:t>
                      </a:r>
                      <a:endParaRPr lang="en-US" sz="1400" dirty="0">
                        <a:effectLst/>
                      </a:endParaRPr>
                    </a:p>
                  </a:txBody>
                  <a:tcPr marL="48348" marR="48348" marT="48348" marB="48348" anchor="ctr"/>
                </a:tc>
                <a:extLst>
                  <a:ext uri="{0D108BD9-81ED-4DB2-BD59-A6C34878D82A}">
                    <a16:rowId xmlns:a16="http://schemas.microsoft.com/office/drawing/2014/main" val="1187253189"/>
                  </a:ext>
                </a:extLst>
              </a:tr>
              <a:tr h="377135">
                <a:tc>
                  <a:txBody>
                    <a:bodyPr/>
                    <a:lstStyle/>
                    <a:p>
                      <a:pPr algn="ctr" rtl="0" fontAlgn="t">
                        <a:spcBef>
                          <a:spcPts val="0"/>
                        </a:spcBef>
                        <a:spcAft>
                          <a:spcPts val="0"/>
                        </a:spcAft>
                      </a:pPr>
                      <a:r>
                        <a:rPr lang="en-US" sz="1400" b="1" u="none" strike="noStrike">
                          <a:solidFill>
                            <a:srgbClr val="000000"/>
                          </a:solidFill>
                          <a:effectLst/>
                        </a:rPr>
                        <a:t>Snow/ice fraction</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IMS snow and ice (1-km resolution)</a:t>
                      </a:r>
                      <a:endParaRPr lang="en-US" sz="1400" dirty="0">
                        <a:effectLst/>
                      </a:endParaRPr>
                    </a:p>
                  </a:txBody>
                  <a:tcPr marL="48348" marR="48348" marT="48348" marB="48348" anchor="ctr"/>
                </a:tc>
                <a:extLst>
                  <a:ext uri="{0D108BD9-81ED-4DB2-BD59-A6C34878D82A}">
                    <a16:rowId xmlns:a16="http://schemas.microsoft.com/office/drawing/2014/main" val="435442973"/>
                  </a:ext>
                </a:extLst>
              </a:tr>
              <a:tr h="917228">
                <a:tc>
                  <a:txBody>
                    <a:bodyPr/>
                    <a:lstStyle/>
                    <a:p>
                      <a:pPr algn="ctr" rtl="0" fontAlgn="t">
                        <a:spcBef>
                          <a:spcPts val="0"/>
                        </a:spcBef>
                        <a:spcAft>
                          <a:spcPts val="0"/>
                        </a:spcAft>
                      </a:pPr>
                      <a:r>
                        <a:rPr lang="en-US" sz="1400" b="1" u="none" strike="noStrike" dirty="0">
                          <a:solidFill>
                            <a:srgbClr val="000000"/>
                          </a:solidFill>
                          <a:effectLst/>
                        </a:rPr>
                        <a:t>Meteorological variables:</a:t>
                      </a:r>
                      <a:endParaRPr lang="en-US" sz="1400" dirty="0">
                        <a:effectLst/>
                      </a:endParaRPr>
                    </a:p>
                    <a:p>
                      <a:pPr algn="ctr" rtl="0" fontAlgn="t">
                        <a:spcBef>
                          <a:spcPts val="0"/>
                        </a:spcBef>
                        <a:spcAft>
                          <a:spcPts val="0"/>
                        </a:spcAft>
                      </a:pPr>
                      <a:r>
                        <a:rPr lang="en-US" sz="1400" b="1" u="none" strike="noStrike" dirty="0">
                          <a:solidFill>
                            <a:srgbClr val="000000"/>
                          </a:solidFill>
                          <a:effectLst/>
                        </a:rPr>
                        <a:t>Temperature profile (for hypsometric equation and NO</a:t>
                      </a:r>
                      <a:r>
                        <a:rPr lang="en-US" sz="1400" b="1" u="none" strike="noStrike" baseline="-50000" dirty="0">
                          <a:solidFill>
                            <a:srgbClr val="000000"/>
                          </a:solidFill>
                          <a:effectLst/>
                        </a:rPr>
                        <a:t>2</a:t>
                      </a:r>
                      <a:r>
                        <a:rPr lang="en-US" sz="1400" b="1" u="none" strike="noStrike" dirty="0">
                          <a:solidFill>
                            <a:srgbClr val="000000"/>
                          </a:solidFill>
                          <a:effectLst/>
                        </a:rPr>
                        <a:t> T-dependency), surface pressure, tropopause pressure (for NO</a:t>
                      </a:r>
                      <a:r>
                        <a:rPr lang="en-US" sz="1400" b="1" u="none" strike="noStrike" baseline="-50000" dirty="0">
                          <a:solidFill>
                            <a:srgbClr val="000000"/>
                          </a:solidFill>
                          <a:effectLst/>
                        </a:rPr>
                        <a:t>2</a:t>
                      </a:r>
                      <a:r>
                        <a:rPr lang="en-US" sz="1400" b="1" u="none" strike="noStrike" dirty="0">
                          <a:solidFill>
                            <a:srgbClr val="000000"/>
                          </a:solidFill>
                          <a:effectLst/>
                        </a:rPr>
                        <a:t> stratospheric correction), wind speed (for ocean GLER)</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GEOS-CF hourly forecast from prior day (25-km resolution). Defaults to monthly 1-hour climatology derived from GEOS-CF if forecast is unavailable.</a:t>
                      </a:r>
                      <a:endParaRPr lang="en-US" sz="1400" dirty="0">
                        <a:effectLst/>
                      </a:endParaRPr>
                    </a:p>
                  </a:txBody>
                  <a:tcPr marL="48348" marR="48348" marT="48348" marB="48348" anchor="ctr"/>
                </a:tc>
                <a:extLst>
                  <a:ext uri="{0D108BD9-81ED-4DB2-BD59-A6C34878D82A}">
                    <a16:rowId xmlns:a16="http://schemas.microsoft.com/office/drawing/2014/main" val="4160193936"/>
                  </a:ext>
                </a:extLst>
              </a:tr>
              <a:tr h="377135">
                <a:tc>
                  <a:txBody>
                    <a:bodyPr/>
                    <a:lstStyle/>
                    <a:p>
                      <a:pPr algn="ctr" rtl="0" fontAlgn="t">
                        <a:spcBef>
                          <a:spcPts val="0"/>
                        </a:spcBef>
                        <a:spcAft>
                          <a:spcPts val="0"/>
                        </a:spcAft>
                      </a:pPr>
                      <a:r>
                        <a:rPr lang="en-US" sz="1400" b="1" u="none" strike="noStrike">
                          <a:solidFill>
                            <a:srgbClr val="000000"/>
                          </a:solidFill>
                          <a:effectLst/>
                        </a:rPr>
                        <a:t>Terrain height correction</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Corrected following Boersma et al. (2011) using GMTED2010 (30 arcsec) DEM</a:t>
                      </a:r>
                      <a:endParaRPr lang="en-US" sz="1400" dirty="0">
                        <a:effectLst/>
                      </a:endParaRPr>
                    </a:p>
                  </a:txBody>
                  <a:tcPr marL="48348" marR="48348" marT="48348" marB="48348" anchor="ctr"/>
                </a:tc>
                <a:extLst>
                  <a:ext uri="{0D108BD9-81ED-4DB2-BD59-A6C34878D82A}">
                    <a16:rowId xmlns:a16="http://schemas.microsoft.com/office/drawing/2014/main" val="4061054330"/>
                  </a:ext>
                </a:extLst>
              </a:tr>
              <a:tr h="377135">
                <a:tc>
                  <a:txBody>
                    <a:bodyPr/>
                    <a:lstStyle/>
                    <a:p>
                      <a:pPr algn="ctr" rtl="0" fontAlgn="t">
                        <a:spcBef>
                          <a:spcPts val="0"/>
                        </a:spcBef>
                        <a:spcAft>
                          <a:spcPts val="0"/>
                        </a:spcAft>
                      </a:pPr>
                      <a:r>
                        <a:rPr lang="en-US" sz="1400" b="1" u="none" strike="noStrike" dirty="0">
                          <a:solidFill>
                            <a:srgbClr val="000000"/>
                          </a:solidFill>
                          <a:effectLst/>
                        </a:rPr>
                        <a:t>Aerosols</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Not applied (considered implicitly in cloud retrieval)</a:t>
                      </a:r>
                      <a:endParaRPr lang="en-US" sz="1400" dirty="0">
                        <a:effectLst/>
                      </a:endParaRPr>
                    </a:p>
                  </a:txBody>
                  <a:tcPr marL="48348" marR="48348" marT="48348" marB="48348" anchor="ctr"/>
                </a:tc>
                <a:extLst>
                  <a:ext uri="{0D108BD9-81ED-4DB2-BD59-A6C34878D82A}">
                    <a16:rowId xmlns:a16="http://schemas.microsoft.com/office/drawing/2014/main" val="2501317359"/>
                  </a:ext>
                </a:extLst>
              </a:tr>
            </a:tbl>
          </a:graphicData>
        </a:graphic>
      </p:graphicFrame>
    </p:spTree>
    <p:extLst>
      <p:ext uri="{BB962C8B-B14F-4D97-AF65-F5344CB8AC3E}">
        <p14:creationId xmlns:p14="http://schemas.microsoft.com/office/powerpoint/2010/main" val="295072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F9E89-789A-85A5-04A6-3CBACFA36A55}"/>
              </a:ext>
            </a:extLst>
          </p:cNvPr>
          <p:cNvSpPr>
            <a:spLocks noGrp="1"/>
          </p:cNvSpPr>
          <p:nvPr>
            <p:ph type="title"/>
          </p:nvPr>
        </p:nvSpPr>
        <p:spPr>
          <a:xfrm>
            <a:off x="2438401" y="0"/>
            <a:ext cx="7572865" cy="975701"/>
          </a:xfrm>
        </p:spPr>
        <p:txBody>
          <a:bodyPr/>
          <a:lstStyle/>
          <a:p>
            <a:r>
              <a:rPr lang="en-US" dirty="0"/>
              <a:t>Differential slant column spectral fit set up</a:t>
            </a:r>
            <a:endParaRPr lang="es-ES" dirty="0"/>
          </a:p>
        </p:txBody>
      </p:sp>
      <p:sp>
        <p:nvSpPr>
          <p:cNvPr id="4" name="Slide Number Placeholder 3">
            <a:extLst>
              <a:ext uri="{FF2B5EF4-FFF2-40B4-BE49-F238E27FC236}">
                <a16:creationId xmlns:a16="http://schemas.microsoft.com/office/drawing/2014/main" id="{50D39F14-2D59-D65F-1ADF-36C22A80DA6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graphicFrame>
        <p:nvGraphicFramePr>
          <p:cNvPr id="5" name="Table 4">
            <a:extLst>
              <a:ext uri="{FF2B5EF4-FFF2-40B4-BE49-F238E27FC236}">
                <a16:creationId xmlns:a16="http://schemas.microsoft.com/office/drawing/2014/main" id="{0EB04771-A1BA-FA0D-569D-3CD8B3398130}"/>
              </a:ext>
            </a:extLst>
          </p:cNvPr>
          <p:cNvGraphicFramePr>
            <a:graphicFrameLocks noGrp="1"/>
          </p:cNvGraphicFramePr>
          <p:nvPr>
            <p:extLst>
              <p:ext uri="{D42A27DB-BD31-4B8C-83A1-F6EECF244321}">
                <p14:modId xmlns:p14="http://schemas.microsoft.com/office/powerpoint/2010/main" val="2846123070"/>
              </p:ext>
            </p:extLst>
          </p:nvPr>
        </p:nvGraphicFramePr>
        <p:xfrm>
          <a:off x="1959562" y="1099465"/>
          <a:ext cx="8530542" cy="5231861"/>
        </p:xfrm>
        <a:graphic>
          <a:graphicData uri="http://schemas.openxmlformats.org/drawingml/2006/table">
            <a:tbl>
              <a:tblPr>
                <a:tableStyleId>{D7AC3CCA-C797-4891-BE02-D94E43425B78}</a:tableStyleId>
              </a:tblPr>
              <a:tblGrid>
                <a:gridCol w="2624782">
                  <a:extLst>
                    <a:ext uri="{9D8B030D-6E8A-4147-A177-3AD203B41FA5}">
                      <a16:colId xmlns:a16="http://schemas.microsoft.com/office/drawing/2014/main" val="668057836"/>
                    </a:ext>
                  </a:extLst>
                </a:gridCol>
                <a:gridCol w="5905760">
                  <a:extLst>
                    <a:ext uri="{9D8B030D-6E8A-4147-A177-3AD203B41FA5}">
                      <a16:colId xmlns:a16="http://schemas.microsoft.com/office/drawing/2014/main" val="4233893478"/>
                    </a:ext>
                  </a:extLst>
                </a:gridCol>
              </a:tblGrid>
              <a:tr h="288956">
                <a:tc>
                  <a:txBody>
                    <a:bodyPr/>
                    <a:lstStyle/>
                    <a:p>
                      <a:pPr algn="ctr" rtl="0" fontAlgn="t">
                        <a:spcBef>
                          <a:spcPts val="0"/>
                        </a:spcBef>
                        <a:spcAft>
                          <a:spcPts val="0"/>
                        </a:spcAft>
                      </a:pPr>
                      <a:r>
                        <a:rPr lang="en-US" sz="1800" b="1" u="none" strike="noStrike" dirty="0">
                          <a:solidFill>
                            <a:srgbClr val="000000"/>
                          </a:solidFill>
                          <a:effectLst/>
                        </a:rPr>
                        <a:t>Fitting window</a:t>
                      </a:r>
                      <a:endParaRPr lang="en-US" sz="1800" b="1" dirty="0">
                        <a:effectLst/>
                      </a:endParaRPr>
                    </a:p>
                  </a:txBody>
                  <a:tcPr marL="42494" marR="42494" marT="42494" marB="42494"/>
                </a:tc>
                <a:tc>
                  <a:txBody>
                    <a:bodyPr/>
                    <a:lstStyle/>
                    <a:p>
                      <a:pPr algn="ctr" rtl="0" fontAlgn="t">
                        <a:spcBef>
                          <a:spcPts val="0"/>
                        </a:spcBef>
                        <a:spcAft>
                          <a:spcPts val="0"/>
                        </a:spcAft>
                      </a:pPr>
                      <a:r>
                        <a:rPr lang="en-US" sz="1600" b="0" dirty="0">
                          <a:solidFill>
                            <a:schemeClr val="tx1"/>
                          </a:solidFill>
                        </a:rPr>
                        <a:t>328.5 - 356.5 nm</a:t>
                      </a:r>
                    </a:p>
                  </a:txBody>
                  <a:tcPr marL="42494" marR="42494" marT="42494" marB="42494"/>
                </a:tc>
                <a:extLst>
                  <a:ext uri="{0D108BD9-81ED-4DB2-BD59-A6C34878D82A}">
                    <a16:rowId xmlns:a16="http://schemas.microsoft.com/office/drawing/2014/main" val="3826725616"/>
                  </a:ext>
                </a:extLst>
              </a:tr>
              <a:tr h="288956">
                <a:tc>
                  <a:txBody>
                    <a:bodyPr/>
                    <a:lstStyle/>
                    <a:p>
                      <a:pPr algn="ctr" rtl="0" fontAlgn="t">
                        <a:spcBef>
                          <a:spcPts val="0"/>
                        </a:spcBef>
                        <a:spcAft>
                          <a:spcPts val="0"/>
                        </a:spcAft>
                      </a:pPr>
                      <a:r>
                        <a:rPr lang="en-US" sz="1800" b="1" dirty="0">
                          <a:effectLst/>
                        </a:rPr>
                        <a:t>I</a:t>
                      </a:r>
                      <a:r>
                        <a:rPr lang="en-US" sz="1800" b="1" baseline="-50000" dirty="0">
                          <a:effectLst/>
                        </a:rPr>
                        <a:t>0</a:t>
                      </a:r>
                    </a:p>
                  </a:txBody>
                  <a:tcPr marL="42494" marR="42494" marT="42494" marB="42494"/>
                </a:tc>
                <a:tc>
                  <a:txBody>
                    <a:bodyPr/>
                    <a:lstStyle/>
                    <a:p>
                      <a:pPr algn="ctr" rtl="0" fontAlgn="t">
                        <a:spcBef>
                          <a:spcPts val="0"/>
                        </a:spcBef>
                        <a:spcAft>
                          <a:spcPts val="0"/>
                        </a:spcAft>
                      </a:pPr>
                      <a:r>
                        <a:rPr lang="en-US" sz="1600" b="0" dirty="0">
                          <a:solidFill>
                            <a:schemeClr val="tx1"/>
                          </a:solidFill>
                        </a:rPr>
                        <a:t>CCD position dependent radiance reference calculated using same scan</a:t>
                      </a:r>
                    </a:p>
                  </a:txBody>
                  <a:tcPr marL="42494" marR="42494" marT="42494" marB="42494"/>
                </a:tc>
                <a:extLst>
                  <a:ext uri="{0D108BD9-81ED-4DB2-BD59-A6C34878D82A}">
                    <a16:rowId xmlns:a16="http://schemas.microsoft.com/office/drawing/2014/main" val="3992421814"/>
                  </a:ext>
                </a:extLst>
              </a:tr>
              <a:tr h="288956">
                <a:tc>
                  <a:txBody>
                    <a:bodyPr/>
                    <a:lstStyle/>
                    <a:p>
                      <a:pPr algn="ctr" rtl="0" fontAlgn="t">
                        <a:spcBef>
                          <a:spcPts val="0"/>
                        </a:spcBef>
                        <a:spcAft>
                          <a:spcPts val="0"/>
                        </a:spcAft>
                      </a:pPr>
                      <a:r>
                        <a:rPr lang="en-US" sz="1800" b="1" u="none" strike="noStrike" dirty="0">
                          <a:solidFill>
                            <a:srgbClr val="000000"/>
                          </a:solidFill>
                          <a:effectLst/>
                        </a:rPr>
                        <a:t>Baseline polynomial</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3</a:t>
                      </a:r>
                      <a:r>
                        <a:rPr lang="en-US" sz="1600" b="0" u="none" strike="noStrike" baseline="30000" dirty="0">
                          <a:solidFill>
                            <a:srgbClr val="000000"/>
                          </a:solidFill>
                          <a:effectLst/>
                        </a:rPr>
                        <a:t>rd</a:t>
                      </a:r>
                      <a:r>
                        <a:rPr lang="en-US" sz="1600" b="0" u="none" strike="noStrike" dirty="0">
                          <a:solidFill>
                            <a:srgbClr val="000000"/>
                          </a:solidFill>
                          <a:effectLst/>
                        </a:rPr>
                        <a:t> order</a:t>
                      </a:r>
                      <a:endParaRPr lang="en-US" sz="3600" dirty="0">
                        <a:effectLst/>
                      </a:endParaRPr>
                    </a:p>
                  </a:txBody>
                  <a:tcPr marL="42494" marR="42494" marT="42494" marB="42494"/>
                </a:tc>
                <a:extLst>
                  <a:ext uri="{0D108BD9-81ED-4DB2-BD59-A6C34878D82A}">
                    <a16:rowId xmlns:a16="http://schemas.microsoft.com/office/drawing/2014/main" val="58372515"/>
                  </a:ext>
                </a:extLst>
              </a:tr>
              <a:tr h="288956">
                <a:tc>
                  <a:txBody>
                    <a:bodyPr/>
                    <a:lstStyle/>
                    <a:p>
                      <a:pPr algn="ctr" rtl="0" fontAlgn="t">
                        <a:spcBef>
                          <a:spcPts val="0"/>
                        </a:spcBef>
                        <a:spcAft>
                          <a:spcPts val="0"/>
                        </a:spcAft>
                      </a:pPr>
                      <a:r>
                        <a:rPr lang="en-US" sz="1800" b="1" u="none" strike="noStrike" dirty="0">
                          <a:solidFill>
                            <a:srgbClr val="000000"/>
                          </a:solidFill>
                          <a:effectLst/>
                        </a:rPr>
                        <a:t>Scaling polynomial</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3</a:t>
                      </a:r>
                      <a:r>
                        <a:rPr lang="en-US" sz="1600" b="0" u="none" strike="noStrike" baseline="30000" dirty="0">
                          <a:solidFill>
                            <a:srgbClr val="000000"/>
                          </a:solidFill>
                          <a:effectLst/>
                        </a:rPr>
                        <a:t>rd</a:t>
                      </a:r>
                      <a:r>
                        <a:rPr lang="en-US" sz="1600" b="0" u="none" strike="noStrike" dirty="0">
                          <a:solidFill>
                            <a:srgbClr val="000000"/>
                          </a:solidFill>
                          <a:effectLst/>
                        </a:rPr>
                        <a:t> order</a:t>
                      </a:r>
                      <a:endParaRPr lang="en-US" sz="3600" dirty="0">
                        <a:effectLst/>
                      </a:endParaRPr>
                    </a:p>
                  </a:txBody>
                  <a:tcPr marL="42494" marR="42494" marT="42494" marB="42494"/>
                </a:tc>
                <a:extLst>
                  <a:ext uri="{0D108BD9-81ED-4DB2-BD59-A6C34878D82A}">
                    <a16:rowId xmlns:a16="http://schemas.microsoft.com/office/drawing/2014/main" val="1584264050"/>
                  </a:ext>
                </a:extLst>
              </a:tr>
              <a:tr h="390941">
                <a:tc>
                  <a:txBody>
                    <a:bodyPr/>
                    <a:lstStyle/>
                    <a:p>
                      <a:pPr algn="ctr" rtl="0" fontAlgn="t">
                        <a:spcBef>
                          <a:spcPts val="0"/>
                        </a:spcBef>
                        <a:spcAft>
                          <a:spcPts val="0"/>
                        </a:spcAft>
                      </a:pPr>
                      <a:r>
                        <a:rPr lang="en-US" sz="1800" b="1" u="none" strike="noStrike" dirty="0">
                          <a:solidFill>
                            <a:srgbClr val="000000"/>
                          </a:solidFill>
                          <a:effectLst/>
                        </a:rPr>
                        <a:t>Solar reference spectrum</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Chance and </a:t>
                      </a:r>
                      <a:r>
                        <a:rPr lang="en-US" sz="1600" b="0" u="none" strike="noStrike" dirty="0" err="1">
                          <a:solidFill>
                            <a:srgbClr val="000000"/>
                          </a:solidFill>
                          <a:effectLst/>
                        </a:rPr>
                        <a:t>Kurucz</a:t>
                      </a:r>
                      <a:r>
                        <a:rPr lang="en-US" sz="1600" b="0" u="none" strike="noStrike" dirty="0">
                          <a:solidFill>
                            <a:srgbClr val="000000"/>
                          </a:solidFill>
                          <a:effectLst/>
                        </a:rPr>
                        <a:t> (2010)</a:t>
                      </a:r>
                      <a:endParaRPr lang="en-US" sz="3600" dirty="0">
                        <a:effectLst/>
                      </a:endParaRPr>
                    </a:p>
                  </a:txBody>
                  <a:tcPr marL="42494" marR="42494" marT="42494" marB="42494"/>
                </a:tc>
                <a:extLst>
                  <a:ext uri="{0D108BD9-81ED-4DB2-BD59-A6C34878D82A}">
                    <a16:rowId xmlns:a16="http://schemas.microsoft.com/office/drawing/2014/main" val="3907642237"/>
                  </a:ext>
                </a:extLst>
              </a:tr>
              <a:tr h="288956">
                <a:tc>
                  <a:txBody>
                    <a:bodyPr/>
                    <a:lstStyle/>
                    <a:p>
                      <a:pPr algn="ctr" rtl="0" fontAlgn="t">
                        <a:spcBef>
                          <a:spcPts val="0"/>
                        </a:spcBef>
                        <a:spcAft>
                          <a:spcPts val="0"/>
                        </a:spcAft>
                      </a:pPr>
                      <a:r>
                        <a:rPr lang="en-US" sz="1800" b="1" u="none" strike="noStrike" dirty="0">
                          <a:solidFill>
                            <a:srgbClr val="000000"/>
                          </a:solidFill>
                          <a:effectLst/>
                        </a:rPr>
                        <a:t>Raman Scattering</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Derived using Chance and </a:t>
                      </a:r>
                      <a:r>
                        <a:rPr lang="en-US" sz="1600" b="0" u="none" strike="noStrike" dirty="0" err="1">
                          <a:solidFill>
                            <a:srgbClr val="000000"/>
                          </a:solidFill>
                          <a:effectLst/>
                        </a:rPr>
                        <a:t>Spurr</a:t>
                      </a:r>
                      <a:r>
                        <a:rPr lang="en-US" sz="1600" b="0" u="none" strike="noStrike" dirty="0">
                          <a:solidFill>
                            <a:srgbClr val="000000"/>
                          </a:solidFill>
                          <a:effectLst/>
                        </a:rPr>
                        <a:t> (1997)</a:t>
                      </a:r>
                      <a:endParaRPr lang="en-US" sz="3600" dirty="0">
                        <a:effectLst/>
                      </a:endParaRPr>
                    </a:p>
                  </a:txBody>
                  <a:tcPr marL="42494" marR="42494" marT="42494" marB="42494"/>
                </a:tc>
                <a:extLst>
                  <a:ext uri="{0D108BD9-81ED-4DB2-BD59-A6C34878D82A}">
                    <a16:rowId xmlns:a16="http://schemas.microsoft.com/office/drawing/2014/main" val="4098665203"/>
                  </a:ext>
                </a:extLst>
              </a:tr>
              <a:tr h="390941">
                <a:tc>
                  <a:txBody>
                    <a:bodyPr/>
                    <a:lstStyle/>
                    <a:p>
                      <a:pPr algn="ctr" rtl="0" fontAlgn="t">
                        <a:spcBef>
                          <a:spcPts val="0"/>
                        </a:spcBef>
                        <a:spcAft>
                          <a:spcPts val="0"/>
                        </a:spcAft>
                      </a:pPr>
                      <a:r>
                        <a:rPr lang="en-US" sz="1800" b="1" u="none" strike="noStrike" dirty="0" err="1">
                          <a:solidFill>
                            <a:srgbClr val="000000"/>
                          </a:solidFill>
                          <a:effectLst/>
                        </a:rPr>
                        <a:t>Undersampling</a:t>
                      </a:r>
                      <a:r>
                        <a:rPr lang="en-US" sz="1800" b="1" u="none" strike="noStrike" dirty="0">
                          <a:solidFill>
                            <a:srgbClr val="000000"/>
                          </a:solidFill>
                          <a:effectLst/>
                        </a:rPr>
                        <a:t> correction</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Derived using Chance et al. (2005)</a:t>
                      </a:r>
                      <a:endParaRPr lang="en-US" sz="3600" dirty="0">
                        <a:effectLst/>
                      </a:endParaRPr>
                    </a:p>
                  </a:txBody>
                  <a:tcPr marL="42494" marR="42494" marT="42494" marB="42494"/>
                </a:tc>
                <a:extLst>
                  <a:ext uri="{0D108BD9-81ED-4DB2-BD59-A6C34878D82A}">
                    <a16:rowId xmlns:a16="http://schemas.microsoft.com/office/drawing/2014/main" val="2933448558"/>
                  </a:ext>
                </a:extLst>
              </a:tr>
              <a:tr h="390941">
                <a:tc>
                  <a:txBody>
                    <a:bodyPr/>
                    <a:lstStyle/>
                    <a:p>
                      <a:pPr algn="ctr" rtl="0" fontAlgn="t">
                        <a:spcBef>
                          <a:spcPts val="0"/>
                        </a:spcBef>
                        <a:spcAft>
                          <a:spcPts val="0"/>
                        </a:spcAft>
                      </a:pPr>
                      <a:r>
                        <a:rPr lang="en-US" sz="1800" b="1" u="none" strike="noStrike" dirty="0">
                          <a:solidFill>
                            <a:srgbClr val="000000"/>
                          </a:solidFill>
                          <a:effectLst/>
                        </a:rPr>
                        <a:t>O</a:t>
                      </a:r>
                      <a:r>
                        <a:rPr lang="en-US" sz="1800" b="1" u="none" strike="noStrike" baseline="-50000" dirty="0">
                          <a:solidFill>
                            <a:srgbClr val="000000"/>
                          </a:solidFill>
                          <a:effectLst/>
                        </a:rPr>
                        <a:t>3</a:t>
                      </a:r>
                      <a:endParaRPr lang="en-US" sz="1800" b="1" baseline="-50000"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Serdyuchenko</a:t>
                      </a:r>
                      <a:r>
                        <a:rPr kumimoji="0" lang="en-US" sz="1600" b="0" i="0" u="none" strike="noStrike" kern="1200" cap="none" spc="0" normalizeH="0" baseline="0" noProof="0" dirty="0">
                          <a:ln>
                            <a:noFill/>
                          </a:ln>
                          <a:solidFill>
                            <a:srgbClr val="000000"/>
                          </a:solidFill>
                          <a:effectLst/>
                          <a:uLnTx/>
                          <a:uFillTx/>
                          <a:latin typeface="+mn-lt"/>
                          <a:ea typeface="+mn-ea"/>
                          <a:cs typeface="+mn-cs"/>
                        </a:rPr>
                        <a:t> et al. (2014) at 223K and 243K</a:t>
                      </a:r>
                      <a:endParaRPr lang="en-US" sz="3600" dirty="0">
                        <a:effectLst/>
                      </a:endParaRPr>
                    </a:p>
                  </a:txBody>
                  <a:tcPr marL="42494" marR="42494" marT="42494" marB="42494"/>
                </a:tc>
                <a:extLst>
                  <a:ext uri="{0D108BD9-81ED-4DB2-BD59-A6C34878D82A}">
                    <a16:rowId xmlns:a16="http://schemas.microsoft.com/office/drawing/2014/main" val="3479005141"/>
                  </a:ext>
                </a:extLst>
              </a:tr>
              <a:tr h="390941">
                <a:tc>
                  <a:txBody>
                    <a:bodyPr/>
                    <a:lstStyle/>
                    <a:p>
                      <a:pPr algn="ctr" rtl="0" fontAlgn="t">
                        <a:spcBef>
                          <a:spcPts val="0"/>
                        </a:spcBef>
                        <a:spcAft>
                          <a:spcPts val="0"/>
                        </a:spcAft>
                      </a:pPr>
                      <a:r>
                        <a:rPr lang="en-US" sz="1800" b="1" dirty="0">
                          <a:effectLst/>
                        </a:rPr>
                        <a:t>NO</a:t>
                      </a:r>
                      <a:r>
                        <a:rPr lang="en-US" sz="1800" b="1" baseline="-50000" dirty="0">
                          <a:effectLst/>
                        </a:rPr>
                        <a:t>2</a:t>
                      </a:r>
                      <a:endParaRPr lang="en-US" sz="1800" b="1"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Vandaele</a:t>
                      </a:r>
                      <a:r>
                        <a:rPr kumimoji="0" lang="en-US" sz="1600" b="0" i="0" u="none" strike="noStrike" kern="1200" cap="none" spc="0" normalizeH="0" baseline="0" noProof="0" dirty="0">
                          <a:ln>
                            <a:noFill/>
                          </a:ln>
                          <a:solidFill>
                            <a:srgbClr val="000000"/>
                          </a:solidFill>
                          <a:effectLst/>
                          <a:uLnTx/>
                          <a:uFillTx/>
                          <a:latin typeface="+mn-lt"/>
                          <a:ea typeface="+mn-ea"/>
                          <a:cs typeface="+mn-cs"/>
                        </a:rPr>
                        <a:t> et al. (1998) 220K</a:t>
                      </a:r>
                      <a:endParaRPr lang="en-US" sz="3600" dirty="0">
                        <a:effectLst/>
                      </a:endParaRPr>
                    </a:p>
                  </a:txBody>
                  <a:tcPr marL="42494" marR="42494" marT="42494" marB="42494"/>
                </a:tc>
                <a:extLst>
                  <a:ext uri="{0D108BD9-81ED-4DB2-BD59-A6C34878D82A}">
                    <a16:rowId xmlns:a16="http://schemas.microsoft.com/office/drawing/2014/main" val="1915274915"/>
                  </a:ext>
                </a:extLst>
              </a:tr>
              <a:tr h="390941">
                <a:tc>
                  <a:txBody>
                    <a:bodyPr/>
                    <a:lstStyle/>
                    <a:p>
                      <a:pPr algn="ctr" rtl="0" fontAlgn="t">
                        <a:spcBef>
                          <a:spcPts val="0"/>
                        </a:spcBef>
                        <a:spcAft>
                          <a:spcPts val="0"/>
                        </a:spcAft>
                      </a:pPr>
                      <a:r>
                        <a:rPr kumimoji="0" lang="en-US" sz="1800" b="1" i="0" u="none" strike="noStrike" kern="1200" cap="none" spc="0" normalizeH="0" baseline="0" noProof="0" dirty="0">
                          <a:ln>
                            <a:noFill/>
                          </a:ln>
                          <a:solidFill>
                            <a:srgbClr val="000000"/>
                          </a:solidFill>
                          <a:effectLst/>
                          <a:uLnTx/>
                          <a:uFillTx/>
                          <a:latin typeface="+mn-lt"/>
                          <a:ea typeface="+mn-ea"/>
                          <a:cs typeface="+mn-cs"/>
                        </a:rPr>
                        <a:t>O</a:t>
                      </a:r>
                      <a:r>
                        <a:rPr kumimoji="0" lang="en-US" sz="1800" b="1" i="0" u="none" strike="noStrike" kern="1200" cap="none" spc="0" normalizeH="0" baseline="-50000" noProof="0" dirty="0">
                          <a:ln>
                            <a:noFill/>
                          </a:ln>
                          <a:solidFill>
                            <a:srgbClr val="000000"/>
                          </a:solidFill>
                          <a:effectLst/>
                          <a:uLnTx/>
                          <a:uFillTx/>
                          <a:latin typeface="+mn-lt"/>
                          <a:ea typeface="+mn-ea"/>
                          <a:cs typeface="+mn-cs"/>
                        </a:rPr>
                        <a:t>2</a:t>
                      </a:r>
                      <a:r>
                        <a:rPr kumimoji="0" lang="en-US" sz="1800" b="1" i="0" u="none" strike="noStrike" kern="1200" cap="none" spc="0" normalizeH="0" baseline="0" noProof="0" dirty="0">
                          <a:ln>
                            <a:noFill/>
                          </a:ln>
                          <a:solidFill>
                            <a:srgbClr val="000000"/>
                          </a:solidFill>
                          <a:effectLst/>
                          <a:uLnTx/>
                          <a:uFillTx/>
                          <a:latin typeface="+mn-lt"/>
                          <a:ea typeface="+mn-ea"/>
                          <a:cs typeface="+mn-cs"/>
                        </a:rPr>
                        <a:t>-O</a:t>
                      </a:r>
                      <a:r>
                        <a:rPr kumimoji="0" lang="en-US" sz="1800" b="1" i="0" u="none" strike="noStrike" kern="1200" cap="none" spc="0" normalizeH="0" baseline="-50000" noProof="0" dirty="0">
                          <a:ln>
                            <a:noFill/>
                          </a:ln>
                          <a:solidFill>
                            <a:srgbClr val="000000"/>
                          </a:solidFill>
                          <a:effectLst/>
                          <a:uLnTx/>
                          <a:uFillTx/>
                          <a:latin typeface="+mn-lt"/>
                          <a:ea typeface="+mn-ea"/>
                          <a:cs typeface="+mn-cs"/>
                        </a:rPr>
                        <a:t>2</a:t>
                      </a:r>
                      <a:endParaRPr lang="en-US" sz="1800" b="1" baseline="-50000"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Finkenzeller</a:t>
                      </a:r>
                      <a:r>
                        <a:rPr kumimoji="0" lang="en-US" sz="1600" b="0" i="0" u="none" strike="noStrike" kern="1200" cap="none" spc="0" normalizeH="0" baseline="0" noProof="0" dirty="0">
                          <a:ln>
                            <a:noFill/>
                          </a:ln>
                          <a:solidFill>
                            <a:srgbClr val="000000"/>
                          </a:solidFill>
                          <a:effectLst/>
                          <a:uLnTx/>
                          <a:uFillTx/>
                          <a:latin typeface="+mn-lt"/>
                          <a:ea typeface="+mn-ea"/>
                          <a:cs typeface="+mn-cs"/>
                        </a:rPr>
                        <a:t> and </a:t>
                      </a:r>
                      <a:r>
                        <a:rPr kumimoji="0" lang="en-US" sz="1600" b="0" i="0" u="none" strike="noStrike" kern="1200" cap="none" spc="0" normalizeH="0" baseline="0" noProof="0" dirty="0" err="1">
                          <a:ln>
                            <a:noFill/>
                          </a:ln>
                          <a:solidFill>
                            <a:srgbClr val="000000"/>
                          </a:solidFill>
                          <a:effectLst/>
                          <a:uLnTx/>
                          <a:uFillTx/>
                          <a:latin typeface="+mn-lt"/>
                          <a:ea typeface="+mn-ea"/>
                          <a:cs typeface="+mn-cs"/>
                        </a:rPr>
                        <a:t>Volkamer</a:t>
                      </a:r>
                      <a:r>
                        <a:rPr kumimoji="0" lang="en-US" sz="1600" b="0" i="0" u="none" strike="noStrike" kern="1200" cap="none" spc="0" normalizeH="0" baseline="0" noProof="0" dirty="0">
                          <a:ln>
                            <a:noFill/>
                          </a:ln>
                          <a:solidFill>
                            <a:srgbClr val="000000"/>
                          </a:solidFill>
                          <a:effectLst/>
                          <a:uLnTx/>
                          <a:uFillTx/>
                          <a:latin typeface="+mn-lt"/>
                          <a:ea typeface="+mn-ea"/>
                          <a:cs typeface="+mn-cs"/>
                        </a:rPr>
                        <a:t> (2022) 293K</a:t>
                      </a:r>
                      <a:endParaRPr lang="en-US" sz="3600" dirty="0">
                        <a:effectLst/>
                      </a:endParaRPr>
                    </a:p>
                  </a:txBody>
                  <a:tcPr marL="42494" marR="42494" marT="42494" marB="42494"/>
                </a:tc>
                <a:extLst>
                  <a:ext uri="{0D108BD9-81ED-4DB2-BD59-A6C34878D82A}">
                    <a16:rowId xmlns:a16="http://schemas.microsoft.com/office/drawing/2014/main" val="558844064"/>
                  </a:ext>
                </a:extLst>
              </a:tr>
              <a:tr h="390941">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800" b="1" dirty="0" err="1">
                          <a:effectLst/>
                        </a:rPr>
                        <a:t>BrO</a:t>
                      </a:r>
                      <a:endParaRPr lang="en-US" sz="1800" b="1" dirty="0">
                        <a:effectLst/>
                      </a:endParaRPr>
                    </a:p>
                  </a:txBody>
                  <a:tcPr marL="42494" marR="42494" marT="42494" marB="42494"/>
                </a:tc>
                <a:tc>
                  <a:txBody>
                    <a:bodyPr/>
                    <a:lstStyle/>
                    <a:p>
                      <a:pPr marL="0" marR="0" lvl="0" indent="0" algn="ctr" defTabSz="4572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000000"/>
                          </a:solidFill>
                          <a:effectLst/>
                          <a:uLnTx/>
                          <a:uFillTx/>
                          <a:latin typeface="+mn-lt"/>
                          <a:ea typeface="+mn-ea"/>
                          <a:cs typeface="+mn-cs"/>
                        </a:rPr>
                        <a:t>Wilmouth</a:t>
                      </a:r>
                      <a:r>
                        <a:rPr kumimoji="0" lang="en-US" sz="1600" b="0" i="0" u="none" strike="noStrike" kern="1200" cap="none" spc="0" normalizeH="0" baseline="0" noProof="0" dirty="0">
                          <a:ln>
                            <a:noFill/>
                          </a:ln>
                          <a:solidFill>
                            <a:srgbClr val="000000"/>
                          </a:solidFill>
                          <a:effectLst/>
                          <a:uLnTx/>
                          <a:uFillTx/>
                          <a:latin typeface="+mn-lt"/>
                          <a:ea typeface="+mn-ea"/>
                          <a:cs typeface="+mn-cs"/>
                        </a:rPr>
                        <a:t> et al. (1999) 228K</a:t>
                      </a:r>
                    </a:p>
                  </a:txBody>
                  <a:tcPr marL="42494" marR="42494" marT="42494" marB="42494"/>
                </a:tc>
                <a:extLst>
                  <a:ext uri="{0D108BD9-81ED-4DB2-BD59-A6C34878D82A}">
                    <a16:rowId xmlns:a16="http://schemas.microsoft.com/office/drawing/2014/main" val="2525331405"/>
                  </a:ext>
                </a:extLst>
              </a:tr>
              <a:tr h="390941">
                <a:tc>
                  <a:txBody>
                    <a:bodyPr/>
                    <a:lstStyle/>
                    <a:p>
                      <a:pPr algn="ctr" rtl="0" fontAlgn="t">
                        <a:spcBef>
                          <a:spcPts val="0"/>
                        </a:spcBef>
                        <a:spcAft>
                          <a:spcPts val="0"/>
                        </a:spcAft>
                      </a:pPr>
                      <a:r>
                        <a:rPr kumimoji="0" lang="en-US" sz="1800" b="1" i="0" u="none" strike="noStrike" kern="1200" cap="none" spc="0" normalizeH="0" baseline="0" noProof="0" dirty="0">
                          <a:ln>
                            <a:noFill/>
                          </a:ln>
                          <a:solidFill>
                            <a:srgbClr val="000000"/>
                          </a:solidFill>
                          <a:effectLst/>
                          <a:uLnTx/>
                          <a:uFillTx/>
                          <a:latin typeface="+mn-lt"/>
                          <a:ea typeface="+mn-ea"/>
                          <a:cs typeface="+mn-cs"/>
                        </a:rPr>
                        <a:t>HCHO</a:t>
                      </a:r>
                      <a:endParaRPr lang="en-US" sz="1800" b="1" baseline="-50000" dirty="0">
                        <a:effectLst/>
                      </a:endParaRPr>
                    </a:p>
                  </a:txBody>
                  <a:tcPr marL="42494" marR="42494" marT="42494" marB="42494"/>
                </a:tc>
                <a:tc>
                  <a:txBody>
                    <a:bodyPr/>
                    <a:lstStyle/>
                    <a:p>
                      <a:pPr marL="0" marR="0" lvl="0" indent="0" algn="ctr" defTabSz="4572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Chance and </a:t>
                      </a:r>
                      <a:r>
                        <a:rPr kumimoji="0" lang="en-US" sz="1600" b="0" i="0" u="none" strike="noStrike" kern="1200" cap="none" spc="0" normalizeH="0" baseline="0" noProof="0" dirty="0" err="1">
                          <a:ln>
                            <a:noFill/>
                          </a:ln>
                          <a:solidFill>
                            <a:srgbClr val="000000"/>
                          </a:solidFill>
                          <a:effectLst/>
                          <a:uLnTx/>
                          <a:uFillTx/>
                          <a:latin typeface="+mn-lt"/>
                          <a:ea typeface="+mn-ea"/>
                          <a:cs typeface="+mn-cs"/>
                        </a:rPr>
                        <a:t>Orphal</a:t>
                      </a:r>
                      <a:r>
                        <a:rPr kumimoji="0" lang="en-US" sz="1600" b="0" i="0" u="none" strike="noStrike" kern="1200" cap="none" spc="0" normalizeH="0" baseline="0" noProof="0" dirty="0">
                          <a:ln>
                            <a:noFill/>
                          </a:ln>
                          <a:solidFill>
                            <a:srgbClr val="000000"/>
                          </a:solidFill>
                          <a:effectLst/>
                          <a:uLnTx/>
                          <a:uFillTx/>
                          <a:latin typeface="+mn-lt"/>
                          <a:ea typeface="+mn-ea"/>
                          <a:cs typeface="+mn-cs"/>
                        </a:rPr>
                        <a:t> (2011) 300K</a:t>
                      </a:r>
                    </a:p>
                  </a:txBody>
                  <a:tcPr marL="42494" marR="42494" marT="42494" marB="42494"/>
                </a:tc>
                <a:extLst>
                  <a:ext uri="{0D108BD9-81ED-4DB2-BD59-A6C34878D82A}">
                    <a16:rowId xmlns:a16="http://schemas.microsoft.com/office/drawing/2014/main" val="1387366263"/>
                  </a:ext>
                </a:extLst>
              </a:tr>
            </a:tbl>
          </a:graphicData>
        </a:graphic>
      </p:graphicFrame>
      <p:pic>
        <p:nvPicPr>
          <p:cNvPr id="6" name="Picture 5">
            <a:extLst>
              <a:ext uri="{FF2B5EF4-FFF2-40B4-BE49-F238E27FC236}">
                <a16:creationId xmlns:a16="http://schemas.microsoft.com/office/drawing/2014/main" id="{F355A163-A499-7195-961A-F6EF5632D19F}"/>
              </a:ext>
            </a:extLst>
          </p:cNvPr>
          <p:cNvPicPr>
            <a:picLocks noChangeAspect="1"/>
          </p:cNvPicPr>
          <p:nvPr/>
        </p:nvPicPr>
        <p:blipFill>
          <a:blip r:embed="rId2"/>
          <a:stretch>
            <a:fillRect/>
          </a:stretch>
        </p:blipFill>
        <p:spPr>
          <a:xfrm>
            <a:off x="4058918" y="6346820"/>
            <a:ext cx="4074164" cy="457200"/>
          </a:xfrm>
          <a:prstGeom prst="rect">
            <a:avLst/>
          </a:prstGeom>
        </p:spPr>
      </p:pic>
    </p:spTree>
    <p:extLst>
      <p:ext uri="{BB962C8B-B14F-4D97-AF65-F5344CB8AC3E}">
        <p14:creationId xmlns:p14="http://schemas.microsoft.com/office/powerpoint/2010/main" val="2485496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d149f3dac1_0_42"/>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Algorithm updates from pre-launch version till public release (version 3)</a:t>
            </a:r>
          </a:p>
        </p:txBody>
      </p:sp>
      <p:sp>
        <p:nvSpPr>
          <p:cNvPr id="300" name="Google Shape;300;g2d149f3dac1_0_42"/>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17</a:t>
            </a:fld>
            <a:endParaRPr dirty="0"/>
          </a:p>
        </p:txBody>
      </p:sp>
      <p:sp>
        <p:nvSpPr>
          <p:cNvPr id="302" name="Google Shape;302;g2d149f3dac1_0_42"/>
          <p:cNvSpPr txBox="1">
            <a:spLocks noGrp="1"/>
          </p:cNvSpPr>
          <p:nvPr>
            <p:ph type="body" idx="1"/>
          </p:nvPr>
        </p:nvSpPr>
        <p:spPr>
          <a:xfrm>
            <a:off x="101599" y="1143000"/>
            <a:ext cx="11986800" cy="54102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rgbClr val="002060"/>
              </a:buClr>
              <a:buSzPts val="2200"/>
              <a:buChar char="●"/>
            </a:pPr>
            <a:r>
              <a:rPr lang="en-US" b="1" dirty="0">
                <a:solidFill>
                  <a:srgbClr val="002060"/>
                </a:solidFill>
              </a:rPr>
              <a:t>SDPC v4.2 (V1) pre-PLAR</a:t>
            </a:r>
          </a:p>
          <a:p>
            <a:pPr lvl="1" indent="-368300">
              <a:spcBef>
                <a:spcPts val="0"/>
              </a:spcBef>
              <a:buClr>
                <a:srgbClr val="002060"/>
              </a:buClr>
              <a:buSzPts val="2200"/>
              <a:buFont typeface="Wingdings" panose="05000000000000000000" pitchFamily="2" charset="2"/>
              <a:buChar char="§"/>
            </a:pPr>
            <a:r>
              <a:rPr lang="en-US" sz="2000" b="1" dirty="0">
                <a:solidFill>
                  <a:schemeClr val="accent2"/>
                </a:solidFill>
              </a:rPr>
              <a:t>Update O</a:t>
            </a:r>
            <a:r>
              <a:rPr lang="en-US" sz="2000" b="1" baseline="-25000" dirty="0">
                <a:solidFill>
                  <a:schemeClr val="accent2"/>
                </a:solidFill>
              </a:rPr>
              <a:t>2</a:t>
            </a:r>
            <a:r>
              <a:rPr lang="en-US" sz="2000" b="1" dirty="0">
                <a:solidFill>
                  <a:schemeClr val="accent2"/>
                </a:solidFill>
              </a:rPr>
              <a:t>-O</a:t>
            </a:r>
            <a:r>
              <a:rPr lang="en-US" sz="2000" b="1" baseline="-25000" dirty="0">
                <a:solidFill>
                  <a:schemeClr val="accent2"/>
                </a:solidFill>
              </a:rPr>
              <a:t>2</a:t>
            </a:r>
            <a:r>
              <a:rPr lang="en-US" sz="2000" b="1" dirty="0">
                <a:solidFill>
                  <a:schemeClr val="accent2"/>
                </a:solidFill>
              </a:rPr>
              <a:t> cross sections</a:t>
            </a:r>
          </a:p>
          <a:p>
            <a:pPr lvl="1" indent="-368300">
              <a:spcBef>
                <a:spcPts val="0"/>
              </a:spcBef>
              <a:buClr>
                <a:srgbClr val="002060"/>
              </a:buClr>
              <a:buSzPts val="2200"/>
              <a:buFont typeface="Wingdings" panose="05000000000000000000" pitchFamily="2" charset="2"/>
              <a:buChar char="§"/>
            </a:pPr>
            <a:r>
              <a:rPr lang="en-US" sz="2000" b="1" dirty="0">
                <a:solidFill>
                  <a:schemeClr val="accent2"/>
                </a:solidFill>
              </a:rPr>
              <a:t>Optimize wavelength shift parameter limits</a:t>
            </a:r>
          </a:p>
          <a:p>
            <a:pPr lvl="1" indent="-368300">
              <a:spcBef>
                <a:spcPts val="0"/>
              </a:spcBef>
              <a:buClr>
                <a:srgbClr val="002060"/>
              </a:buClr>
              <a:buSzPts val="2200"/>
              <a:buFont typeface="Wingdings" panose="05000000000000000000" pitchFamily="2" charset="2"/>
              <a:buChar char="§"/>
            </a:pPr>
            <a:r>
              <a:rPr lang="en-US" sz="2000" b="1" dirty="0">
                <a:solidFill>
                  <a:schemeClr val="accent2"/>
                </a:solidFill>
              </a:rPr>
              <a:t>Optimize order of closure polynomials in solar and radiance fit</a:t>
            </a:r>
          </a:p>
          <a:p>
            <a:pPr lvl="1" indent="-368300">
              <a:spcBef>
                <a:spcPts val="0"/>
              </a:spcBef>
              <a:buClr>
                <a:srgbClr val="002060"/>
              </a:buClr>
              <a:buSzPts val="2200"/>
              <a:buFont typeface="Wingdings" panose="05000000000000000000" pitchFamily="2" charset="2"/>
              <a:buChar char="§"/>
            </a:pPr>
            <a:r>
              <a:rPr lang="en-US" sz="2000" b="1" dirty="0">
                <a:solidFill>
                  <a:schemeClr val="accent2"/>
                </a:solidFill>
              </a:rPr>
              <a:t>Use radiance reference as source term in HCHO retrievals</a:t>
            </a: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Fix bug on AMF calculation wavelength set up</a:t>
            </a: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Minor updates related to file formatting </a:t>
            </a:r>
            <a:endParaRPr lang="en-US" b="1" dirty="0">
              <a:solidFill>
                <a:srgbClr val="002060"/>
              </a:solidFill>
            </a:endParaRPr>
          </a:p>
          <a:p>
            <a:pPr marL="457200" lvl="0" indent="-368300" algn="l" rtl="0">
              <a:lnSpc>
                <a:spcPct val="100000"/>
              </a:lnSpc>
              <a:spcBef>
                <a:spcPts val="0"/>
              </a:spcBef>
              <a:spcAft>
                <a:spcPts val="0"/>
              </a:spcAft>
              <a:buClr>
                <a:srgbClr val="002060"/>
              </a:buClr>
              <a:buSzPts val="2200"/>
              <a:buChar char="●"/>
            </a:pPr>
            <a:r>
              <a:rPr lang="en-US" b="1" dirty="0">
                <a:solidFill>
                  <a:srgbClr val="002060"/>
                </a:solidFill>
              </a:rPr>
              <a:t>SDPC v4.3 (V2)</a:t>
            </a:r>
            <a:endParaRPr lang="en-US" sz="2000" b="1" dirty="0">
              <a:solidFill>
                <a:schemeClr val="accent2"/>
              </a:solidFill>
            </a:endParaRP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Carry on retrieval for a given North-South position even if radiance wavelength calibration fails</a:t>
            </a: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Increase spatial resolution of Level 3 files to 0.02° x 0.02°</a:t>
            </a: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Address some Level 2 &amp; 3 file format feedback from ASDC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d149f3dac1_0_42"/>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Algorithm updates from pre-launch version till public release (version 3)</a:t>
            </a:r>
          </a:p>
        </p:txBody>
      </p:sp>
      <p:sp>
        <p:nvSpPr>
          <p:cNvPr id="300" name="Google Shape;300;g2d149f3dac1_0_42"/>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18</a:t>
            </a:fld>
            <a:endParaRPr/>
          </a:p>
        </p:txBody>
      </p:sp>
      <p:sp>
        <p:nvSpPr>
          <p:cNvPr id="302" name="Google Shape;302;g2d149f3dac1_0_42"/>
          <p:cNvSpPr txBox="1">
            <a:spLocks noGrp="1"/>
          </p:cNvSpPr>
          <p:nvPr>
            <p:ph type="body" idx="1"/>
          </p:nvPr>
        </p:nvSpPr>
        <p:spPr>
          <a:xfrm>
            <a:off x="101599" y="1143000"/>
            <a:ext cx="11986800" cy="57150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rgbClr val="002060"/>
              </a:buClr>
              <a:buSzPts val="2200"/>
              <a:buChar char="●"/>
            </a:pPr>
            <a:r>
              <a:rPr lang="en-US" b="1" dirty="0">
                <a:solidFill>
                  <a:srgbClr val="002060"/>
                </a:solidFill>
              </a:rPr>
              <a:t>SDPC v4.4 (V3) &amp; Level 2-3 release: May 20, 2024</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Perform retrievals up to SZA 90</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Update main data quality flag (AMF &gt; 6 as suspect, ~SZA 70 + VZA 70)</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Revisit convergence flag &amp; AMF diagnostic flag</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Add temperature profile to output (for AMF) </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Revise Level 3 quality flag logic</a:t>
            </a:r>
          </a:p>
          <a:p>
            <a:pPr marL="831850" lvl="1" indent="-285750">
              <a:spcBef>
                <a:spcPts val="0"/>
              </a:spcBef>
              <a:buClr>
                <a:srgbClr val="002060"/>
              </a:buClr>
              <a:buSzPts val="2200"/>
              <a:buFont typeface="Wingdings" panose="05000000000000000000" pitchFamily="2" charset="2"/>
              <a:buChar char="§"/>
            </a:pPr>
            <a:r>
              <a:rPr lang="en-US" sz="2400" dirty="0">
                <a:solidFill>
                  <a:srgbClr val="00B0F0"/>
                </a:solidFill>
              </a:rPr>
              <a:t>Address remaining Level 2 &amp; 3 file format feedback from ASDC (fill in attributes, valid range…)</a:t>
            </a:r>
          </a:p>
        </p:txBody>
      </p:sp>
    </p:spTree>
    <p:extLst>
      <p:ext uri="{BB962C8B-B14F-4D97-AF65-F5344CB8AC3E}">
        <p14:creationId xmlns:p14="http://schemas.microsoft.com/office/powerpoint/2010/main" val="166072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
          <p:cNvSpPr txBox="1">
            <a:spLocks noGrp="1"/>
          </p:cNvSpPr>
          <p:nvPr>
            <p:ph type="title"/>
          </p:nvPr>
        </p:nvSpPr>
        <p:spPr>
          <a:xfrm>
            <a:off x="2080055" y="0"/>
            <a:ext cx="8410944"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TEMPO NO</a:t>
            </a:r>
            <a:r>
              <a:rPr lang="en-US" baseline="-25000" dirty="0"/>
              <a:t>2</a:t>
            </a:r>
            <a:r>
              <a:rPr lang="en-US" dirty="0"/>
              <a:t> and HCHO retrieval basics</a:t>
            </a:r>
            <a:endParaRPr dirty="0"/>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2</a:t>
            </a:fld>
            <a:endParaRPr/>
          </a:p>
        </p:txBody>
      </p:sp>
      <p:sp>
        <p:nvSpPr>
          <p:cNvPr id="277" name="Google Shape;277;p2"/>
          <p:cNvSpPr txBox="1"/>
          <p:nvPr/>
        </p:nvSpPr>
        <p:spPr>
          <a:xfrm>
            <a:off x="10100090" y="4946870"/>
            <a:ext cx="19883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TROPOMI NO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ESA</a:t>
            </a:r>
            <a:endParaRPr/>
          </a:p>
        </p:txBody>
      </p:sp>
      <p:sp>
        <p:nvSpPr>
          <p:cNvPr id="4" name="Content Placeholder 7">
            <a:extLst>
              <a:ext uri="{FF2B5EF4-FFF2-40B4-BE49-F238E27FC236}">
                <a16:creationId xmlns:a16="http://schemas.microsoft.com/office/drawing/2014/main" id="{E1137E31-9E43-7E16-0587-A387D1D805A0}"/>
              </a:ext>
            </a:extLst>
          </p:cNvPr>
          <p:cNvSpPr txBox="1">
            <a:spLocks/>
          </p:cNvSpPr>
          <p:nvPr/>
        </p:nvSpPr>
        <p:spPr>
          <a:xfrm>
            <a:off x="103609" y="975701"/>
            <a:ext cx="11986791" cy="5410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pPr marL="0" indent="0" algn="ctr">
              <a:buFont typeface="Noto Sans Symbols"/>
              <a:buNone/>
            </a:pPr>
            <a:r>
              <a:rPr lang="en-US" sz="2400" dirty="0"/>
              <a:t>TEMPO HCHO shares the </a:t>
            </a:r>
            <a:r>
              <a:rPr lang="en-US" sz="2400" dirty="0">
                <a:solidFill>
                  <a:schemeClr val="accent1"/>
                </a:solidFill>
              </a:rPr>
              <a:t>differential slant column fit</a:t>
            </a:r>
            <a:r>
              <a:rPr lang="en-US" sz="2400" dirty="0"/>
              <a:t> (also used for cloud O</a:t>
            </a:r>
            <a:r>
              <a:rPr lang="en-US" sz="2400" baseline="-25000" dirty="0"/>
              <a:t>2</a:t>
            </a:r>
            <a:r>
              <a:rPr lang="en-US" sz="2400" dirty="0"/>
              <a:t>-O</a:t>
            </a:r>
            <a:r>
              <a:rPr lang="en-US" sz="2400" baseline="-25000" dirty="0"/>
              <a:t>2 </a:t>
            </a:r>
            <a:r>
              <a:rPr lang="en-US" sz="2400" dirty="0"/>
              <a:t>columns), and </a:t>
            </a:r>
            <a:r>
              <a:rPr lang="en-US" sz="2400" dirty="0">
                <a:solidFill>
                  <a:schemeClr val="accent1"/>
                </a:solidFill>
              </a:rPr>
              <a:t>air mass factor calculation </a:t>
            </a:r>
            <a:r>
              <a:rPr lang="en-US" sz="2400" dirty="0">
                <a:solidFill>
                  <a:schemeClr val="tx1"/>
                </a:solidFill>
              </a:rPr>
              <a:t>with NO</a:t>
            </a:r>
            <a:r>
              <a:rPr lang="en-US" sz="2400" baseline="-25000" dirty="0">
                <a:solidFill>
                  <a:schemeClr val="tx1"/>
                </a:solidFill>
              </a:rPr>
              <a:t>2</a:t>
            </a:r>
            <a:r>
              <a:rPr lang="en-US" sz="2400" dirty="0">
                <a:solidFill>
                  <a:schemeClr val="tx1"/>
                </a:solidFill>
              </a:rPr>
              <a:t>. </a:t>
            </a:r>
          </a:p>
        </p:txBody>
      </p:sp>
      <p:pic>
        <p:nvPicPr>
          <p:cNvPr id="5" name="Picture 4">
            <a:extLst>
              <a:ext uri="{FF2B5EF4-FFF2-40B4-BE49-F238E27FC236}">
                <a16:creationId xmlns:a16="http://schemas.microsoft.com/office/drawing/2014/main" id="{C64504DA-A2A2-8056-4204-A07869DD7A18}"/>
              </a:ext>
            </a:extLst>
          </p:cNvPr>
          <p:cNvPicPr>
            <a:picLocks noChangeAspect="1"/>
          </p:cNvPicPr>
          <p:nvPr/>
        </p:nvPicPr>
        <p:blipFill>
          <a:blip r:embed="rId3"/>
          <a:stretch>
            <a:fillRect/>
          </a:stretch>
        </p:blipFill>
        <p:spPr>
          <a:xfrm>
            <a:off x="3973559" y="2042894"/>
            <a:ext cx="8114832" cy="4761125"/>
          </a:xfrm>
          <a:prstGeom prst="rect">
            <a:avLst/>
          </a:prstGeom>
        </p:spPr>
      </p:pic>
      <p:sp>
        <p:nvSpPr>
          <p:cNvPr id="6" name="TextBox 5">
            <a:extLst>
              <a:ext uri="{FF2B5EF4-FFF2-40B4-BE49-F238E27FC236}">
                <a16:creationId xmlns:a16="http://schemas.microsoft.com/office/drawing/2014/main" id="{570DE700-AF96-23EE-D4FF-7B4FFF228839}"/>
              </a:ext>
            </a:extLst>
          </p:cNvPr>
          <p:cNvSpPr txBox="1"/>
          <p:nvPr/>
        </p:nvSpPr>
        <p:spPr>
          <a:xfrm>
            <a:off x="230617" y="3192349"/>
            <a:ext cx="3615934" cy="1938992"/>
          </a:xfrm>
          <a:prstGeom prst="rect">
            <a:avLst/>
          </a:prstGeom>
          <a:noFill/>
        </p:spPr>
        <p:txBody>
          <a:bodyPr wrap="square" rtlCol="0">
            <a:spAutoFit/>
          </a:bodyPr>
          <a:lstStyle/>
          <a:p>
            <a:pPr algn="ctr"/>
            <a:r>
              <a:rPr lang="en-US" sz="2000" dirty="0">
                <a:solidFill>
                  <a:schemeClr val="tx1"/>
                </a:solidFill>
              </a:rPr>
              <a:t>HCHO columns are corrected to account for the use of </a:t>
            </a:r>
            <a:r>
              <a:rPr lang="en-US" sz="2000" dirty="0">
                <a:solidFill>
                  <a:schemeClr val="accent3"/>
                </a:solidFill>
              </a:rPr>
              <a:t>radiance reference </a:t>
            </a:r>
            <a:r>
              <a:rPr lang="en-US" sz="2000" dirty="0">
                <a:solidFill>
                  <a:schemeClr val="tx1"/>
                </a:solidFill>
              </a:rPr>
              <a:t>source spectra with a GEOS-CF based “background correction”</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d149f3dac1_0_42"/>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Algorithm updates from pre-launch version till public release (version 3)</a:t>
            </a:r>
          </a:p>
        </p:txBody>
      </p:sp>
      <p:sp>
        <p:nvSpPr>
          <p:cNvPr id="300" name="Google Shape;300;g2d149f3dac1_0_42"/>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3</a:t>
            </a:fld>
            <a:endParaRPr dirty="0"/>
          </a:p>
        </p:txBody>
      </p:sp>
      <p:sp>
        <p:nvSpPr>
          <p:cNvPr id="302" name="Google Shape;302;g2d149f3dac1_0_42"/>
          <p:cNvSpPr txBox="1">
            <a:spLocks noGrp="1"/>
          </p:cNvSpPr>
          <p:nvPr>
            <p:ph type="body" idx="1"/>
          </p:nvPr>
        </p:nvSpPr>
        <p:spPr>
          <a:xfrm>
            <a:off x="101599" y="1143000"/>
            <a:ext cx="11986800" cy="5410200"/>
          </a:xfrm>
          <a:prstGeom prst="rect">
            <a:avLst/>
          </a:prstGeom>
          <a:noFill/>
          <a:ln>
            <a:noFill/>
          </a:ln>
        </p:spPr>
        <p:txBody>
          <a:bodyPr spcFirstLastPara="1" wrap="square" lIns="91425" tIns="45700" rIns="91425" bIns="45700" anchor="t" anchorCtr="0">
            <a:noAutofit/>
          </a:bodyPr>
          <a:lstStyle/>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Update O</a:t>
            </a:r>
            <a:r>
              <a:rPr lang="en-US" sz="2400" b="1" baseline="-25000" dirty="0">
                <a:solidFill>
                  <a:schemeClr val="tx1"/>
                </a:solidFill>
              </a:rPr>
              <a:t>2</a:t>
            </a:r>
            <a:r>
              <a:rPr lang="en-US" sz="2400" b="1" dirty="0">
                <a:solidFill>
                  <a:schemeClr val="tx1"/>
                </a:solidFill>
              </a:rPr>
              <a:t>-O</a:t>
            </a:r>
            <a:r>
              <a:rPr lang="en-US" sz="2400" b="1" baseline="-25000" dirty="0">
                <a:solidFill>
                  <a:schemeClr val="tx1"/>
                </a:solidFill>
              </a:rPr>
              <a:t>2</a:t>
            </a:r>
            <a:r>
              <a:rPr lang="en-US" sz="2400" b="1" dirty="0">
                <a:solidFill>
                  <a:schemeClr val="tx1"/>
                </a:solidFill>
              </a:rPr>
              <a:t> cross sections</a:t>
            </a:r>
          </a:p>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Optimize wavelength shift parameter limits</a:t>
            </a:r>
          </a:p>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Optimize order of closure polynomials in solar and radiance fit</a:t>
            </a:r>
          </a:p>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Use radiance reference as source term in HCHO retrievals</a:t>
            </a:r>
          </a:p>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New GLER LUTs (v6.0-&gt;v6.1, snow free + 100% snow, quality flag 2 &amp; 5, fill in gaps via interpolation)</a:t>
            </a:r>
          </a:p>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Revisit logic to calculate surface albedo in the presence of ice and snow</a:t>
            </a:r>
          </a:p>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Extrapolate scattering weights for the bottom layers if necessary</a:t>
            </a:r>
          </a:p>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Avoid including residual stratospheric air masses in tropospheric AMF calculation</a:t>
            </a:r>
          </a:p>
          <a:p>
            <a:pPr marL="889000" lvl="1" indent="-342900">
              <a:spcBef>
                <a:spcPts val="1200"/>
              </a:spcBef>
              <a:buClr>
                <a:srgbClr val="002060"/>
              </a:buClr>
              <a:buSzPts val="2200"/>
              <a:buFont typeface="Wingdings" panose="05000000000000000000" pitchFamily="2" charset="2"/>
              <a:buChar char="§"/>
            </a:pPr>
            <a:r>
              <a:rPr lang="en-US" sz="2400" b="1" dirty="0">
                <a:solidFill>
                  <a:schemeClr val="tx1"/>
                </a:solidFill>
              </a:rPr>
              <a:t>Use TSIS solar spectrum in wavelength and slit calibrations</a:t>
            </a:r>
          </a:p>
        </p:txBody>
      </p:sp>
    </p:spTree>
    <p:extLst>
      <p:ext uri="{BB962C8B-B14F-4D97-AF65-F5344CB8AC3E}">
        <p14:creationId xmlns:p14="http://schemas.microsoft.com/office/powerpoint/2010/main" val="237049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3D9F7-E9EC-EBEB-2918-F47F9664F977}"/>
              </a:ext>
            </a:extLst>
          </p:cNvPr>
          <p:cNvSpPr>
            <a:spLocks noGrp="1"/>
          </p:cNvSpPr>
          <p:nvPr>
            <p:ph idx="1"/>
          </p:nvPr>
        </p:nvSpPr>
        <p:spPr/>
        <p:txBody>
          <a:bodyPr/>
          <a:lstStyle/>
          <a:p>
            <a:pPr marL="0" indent="0">
              <a:buNone/>
            </a:pPr>
            <a:endParaRPr lang="en-US" dirty="0"/>
          </a:p>
        </p:txBody>
      </p:sp>
      <p:sp>
        <p:nvSpPr>
          <p:cNvPr id="3" name="Title 2">
            <a:extLst>
              <a:ext uri="{FF2B5EF4-FFF2-40B4-BE49-F238E27FC236}">
                <a16:creationId xmlns:a16="http://schemas.microsoft.com/office/drawing/2014/main" id="{87DA188F-CFBF-8C4F-5CE5-39C841E1A02A}"/>
              </a:ext>
            </a:extLst>
          </p:cNvPr>
          <p:cNvSpPr>
            <a:spLocks noGrp="1"/>
          </p:cNvSpPr>
          <p:nvPr>
            <p:ph type="title"/>
          </p:nvPr>
        </p:nvSpPr>
        <p:spPr/>
        <p:txBody>
          <a:bodyPr/>
          <a:lstStyle/>
          <a:p>
            <a:r>
              <a:rPr lang="en-US" dirty="0"/>
              <a:t>We must use radiance references</a:t>
            </a:r>
          </a:p>
        </p:txBody>
      </p:sp>
      <p:sp>
        <p:nvSpPr>
          <p:cNvPr id="4" name="Slide Number Placeholder 3">
            <a:extLst>
              <a:ext uri="{FF2B5EF4-FFF2-40B4-BE49-F238E27FC236}">
                <a16:creationId xmlns:a16="http://schemas.microsoft.com/office/drawing/2014/main" id="{3353CBFE-64CC-253F-8909-E73743111B9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6" name="TextBox 5">
            <a:extLst>
              <a:ext uri="{FF2B5EF4-FFF2-40B4-BE49-F238E27FC236}">
                <a16:creationId xmlns:a16="http://schemas.microsoft.com/office/drawing/2014/main" id="{14EC117F-397D-A97A-4DE1-2200FC2C2969}"/>
              </a:ext>
            </a:extLst>
          </p:cNvPr>
          <p:cNvSpPr txBox="1"/>
          <p:nvPr/>
        </p:nvSpPr>
        <p:spPr>
          <a:xfrm>
            <a:off x="3169905" y="1124146"/>
            <a:ext cx="6541919" cy="400110"/>
          </a:xfrm>
          <a:prstGeom prst="rect">
            <a:avLst/>
          </a:prstGeom>
          <a:noFill/>
        </p:spPr>
        <p:txBody>
          <a:bodyPr wrap="none" rtlCol="0">
            <a:spAutoFit/>
          </a:bodyPr>
          <a:lstStyle/>
          <a:p>
            <a:r>
              <a:rPr lang="en-US" sz="2000" i="1" dirty="0"/>
              <a:t>First light August 2, 2023 - SCAN #3 (17:15:51Z – 18:20:01Z)</a:t>
            </a:r>
            <a:endParaRPr lang="es-ES" sz="2000" i="1" dirty="0"/>
          </a:p>
        </p:txBody>
      </p:sp>
      <p:sp>
        <p:nvSpPr>
          <p:cNvPr id="7" name="TextBox 6">
            <a:extLst>
              <a:ext uri="{FF2B5EF4-FFF2-40B4-BE49-F238E27FC236}">
                <a16:creationId xmlns:a16="http://schemas.microsoft.com/office/drawing/2014/main" id="{4FFFA773-20A8-7642-1F41-617F6CEEB022}"/>
              </a:ext>
            </a:extLst>
          </p:cNvPr>
          <p:cNvSpPr txBox="1"/>
          <p:nvPr/>
        </p:nvSpPr>
        <p:spPr>
          <a:xfrm>
            <a:off x="685781" y="6146245"/>
            <a:ext cx="4857690" cy="369332"/>
          </a:xfrm>
          <a:prstGeom prst="rect">
            <a:avLst/>
          </a:prstGeom>
          <a:noFill/>
        </p:spPr>
        <p:txBody>
          <a:bodyPr wrap="square" rtlCol="0">
            <a:spAutoFit/>
          </a:bodyPr>
          <a:lstStyle/>
          <a:p>
            <a:pPr algn="ctr"/>
            <a:r>
              <a:rPr lang="en-US" sz="1800" dirty="0"/>
              <a:t>Using solar irradiance as spectral fit source</a:t>
            </a:r>
            <a:endParaRPr lang="es-ES" sz="1800" dirty="0"/>
          </a:p>
        </p:txBody>
      </p:sp>
      <p:sp>
        <p:nvSpPr>
          <p:cNvPr id="9" name="TextBox 8">
            <a:extLst>
              <a:ext uri="{FF2B5EF4-FFF2-40B4-BE49-F238E27FC236}">
                <a16:creationId xmlns:a16="http://schemas.microsoft.com/office/drawing/2014/main" id="{3242F7E6-9FB3-BBD1-B60F-E6C4BB85624A}"/>
              </a:ext>
            </a:extLst>
          </p:cNvPr>
          <p:cNvSpPr txBox="1"/>
          <p:nvPr/>
        </p:nvSpPr>
        <p:spPr>
          <a:xfrm>
            <a:off x="6230221" y="6192411"/>
            <a:ext cx="5557148" cy="646331"/>
          </a:xfrm>
          <a:prstGeom prst="rect">
            <a:avLst/>
          </a:prstGeom>
          <a:noFill/>
        </p:spPr>
        <p:txBody>
          <a:bodyPr wrap="square" rtlCol="0">
            <a:spAutoFit/>
          </a:bodyPr>
          <a:lstStyle/>
          <a:p>
            <a:pPr algn="ctr"/>
            <a:r>
              <a:rPr lang="en-US" sz="1800" dirty="0"/>
              <a:t>Using radiance reference calculated using same scan observations</a:t>
            </a:r>
            <a:endParaRPr lang="es-ES" sz="1800" dirty="0"/>
          </a:p>
        </p:txBody>
      </p:sp>
      <p:grpSp>
        <p:nvGrpSpPr>
          <p:cNvPr id="14" name="Group 13">
            <a:extLst>
              <a:ext uri="{FF2B5EF4-FFF2-40B4-BE49-F238E27FC236}">
                <a16:creationId xmlns:a16="http://schemas.microsoft.com/office/drawing/2014/main" id="{1C70CB50-6D1D-2853-10A7-CA5DF3C1B563}"/>
              </a:ext>
            </a:extLst>
          </p:cNvPr>
          <p:cNvGrpSpPr>
            <a:grpSpLocks noChangeAspect="1"/>
          </p:cNvGrpSpPr>
          <p:nvPr/>
        </p:nvGrpSpPr>
        <p:grpSpPr>
          <a:xfrm>
            <a:off x="-969" y="1837181"/>
            <a:ext cx="6231190" cy="4333470"/>
            <a:chOff x="1931247" y="2798269"/>
            <a:chExt cx="4450760" cy="3095270"/>
          </a:xfrm>
        </p:grpSpPr>
        <p:pic>
          <p:nvPicPr>
            <p:cNvPr id="5" name="Picture 4">
              <a:extLst>
                <a:ext uri="{FF2B5EF4-FFF2-40B4-BE49-F238E27FC236}">
                  <a16:creationId xmlns:a16="http://schemas.microsoft.com/office/drawing/2014/main" id="{50DE692A-2FBA-8141-EE50-047031F811AA}"/>
                </a:ext>
              </a:extLst>
            </p:cNvPr>
            <p:cNvPicPr>
              <a:picLocks noChangeAspect="1"/>
            </p:cNvPicPr>
            <p:nvPr/>
          </p:nvPicPr>
          <p:blipFill rotWithShape="1">
            <a:blip r:embed="rId2"/>
            <a:srcRect l="2414" r="66322" b="66391"/>
            <a:stretch/>
          </p:blipFill>
          <p:spPr>
            <a:xfrm>
              <a:off x="1931247" y="2798269"/>
              <a:ext cx="4450760" cy="3095270"/>
            </a:xfrm>
            <a:prstGeom prst="rect">
              <a:avLst/>
            </a:prstGeom>
          </p:spPr>
        </p:pic>
        <p:sp>
          <p:nvSpPr>
            <p:cNvPr id="10" name="TextBox 9">
              <a:extLst>
                <a:ext uri="{FF2B5EF4-FFF2-40B4-BE49-F238E27FC236}">
                  <a16:creationId xmlns:a16="http://schemas.microsoft.com/office/drawing/2014/main" id="{D83FC881-84B6-B6C7-A0C2-9B8D6CFA0D46}"/>
                </a:ext>
              </a:extLst>
            </p:cNvPr>
            <p:cNvSpPr txBox="1"/>
            <p:nvPr/>
          </p:nvSpPr>
          <p:spPr>
            <a:xfrm>
              <a:off x="3359142" y="2806544"/>
              <a:ext cx="1504890" cy="268469"/>
            </a:xfrm>
            <a:prstGeom prst="rect">
              <a:avLst/>
            </a:prstGeom>
            <a:solidFill>
              <a:schemeClr val="bg1"/>
            </a:solidFill>
          </p:spPr>
          <p:txBody>
            <a:bodyPr wrap="square" rtlCol="0">
              <a:spAutoFit/>
            </a:bodyPr>
            <a:lstStyle/>
            <a:p>
              <a:pPr algn="ctr"/>
              <a:r>
                <a:rPr lang="en-US" dirty="0">
                  <a:solidFill>
                    <a:schemeClr val="tx1"/>
                  </a:solidFill>
                </a:rPr>
                <a:t>Slant column</a:t>
              </a:r>
              <a:endParaRPr lang="es-ES" dirty="0">
                <a:solidFill>
                  <a:schemeClr val="tx1"/>
                </a:solidFill>
              </a:endParaRPr>
            </a:p>
          </p:txBody>
        </p:sp>
        <p:sp>
          <p:nvSpPr>
            <p:cNvPr id="12" name="TextBox 11">
              <a:extLst>
                <a:ext uri="{FF2B5EF4-FFF2-40B4-BE49-F238E27FC236}">
                  <a16:creationId xmlns:a16="http://schemas.microsoft.com/office/drawing/2014/main" id="{FB492555-CB24-51E8-E87D-C3F8AE28ADAE}"/>
                </a:ext>
              </a:extLst>
            </p:cNvPr>
            <p:cNvSpPr txBox="1"/>
            <p:nvPr/>
          </p:nvSpPr>
          <p:spPr>
            <a:xfrm>
              <a:off x="3516067" y="5084242"/>
              <a:ext cx="1281120" cy="307777"/>
            </a:xfrm>
            <a:prstGeom prst="rect">
              <a:avLst/>
            </a:prstGeom>
            <a:noFill/>
          </p:spPr>
          <p:txBody>
            <a:bodyPr wrap="none" rtlCol="0">
              <a:spAutoFit/>
            </a:bodyPr>
            <a:lstStyle/>
            <a:p>
              <a:pPr algn="ctr"/>
              <a:r>
                <a:rPr lang="en-US" sz="1400" dirty="0"/>
                <a:t>molecules cm</a:t>
              </a:r>
              <a:r>
                <a:rPr lang="en-US" sz="1400" baseline="30000" dirty="0"/>
                <a:t>-2</a:t>
              </a:r>
              <a:endParaRPr lang="es-ES" sz="1400" dirty="0"/>
            </a:p>
          </p:txBody>
        </p:sp>
      </p:grpSp>
      <p:grpSp>
        <p:nvGrpSpPr>
          <p:cNvPr id="15" name="Group 14">
            <a:extLst>
              <a:ext uri="{FF2B5EF4-FFF2-40B4-BE49-F238E27FC236}">
                <a16:creationId xmlns:a16="http://schemas.microsoft.com/office/drawing/2014/main" id="{CB50856E-E9DF-9533-71E6-A733F8B61773}"/>
              </a:ext>
            </a:extLst>
          </p:cNvPr>
          <p:cNvGrpSpPr>
            <a:grpSpLocks noChangeAspect="1"/>
          </p:cNvGrpSpPr>
          <p:nvPr/>
        </p:nvGrpSpPr>
        <p:grpSpPr>
          <a:xfrm>
            <a:off x="6332790" y="1832860"/>
            <a:ext cx="5569252" cy="4455401"/>
            <a:chOff x="6405259" y="2772614"/>
            <a:chExt cx="4000500" cy="3200400"/>
          </a:xfrm>
        </p:grpSpPr>
        <p:pic>
          <p:nvPicPr>
            <p:cNvPr id="8" name="Picture 7">
              <a:extLst>
                <a:ext uri="{FF2B5EF4-FFF2-40B4-BE49-F238E27FC236}">
                  <a16:creationId xmlns:a16="http://schemas.microsoft.com/office/drawing/2014/main" id="{D21235D8-47A5-A305-FB77-ED7A7B99DB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36" t="1" r="69091" b="66281"/>
            <a:stretch/>
          </p:blipFill>
          <p:spPr>
            <a:xfrm>
              <a:off x="6405259" y="2772614"/>
              <a:ext cx="4000500" cy="3200400"/>
            </a:xfrm>
            <a:prstGeom prst="rect">
              <a:avLst/>
            </a:prstGeom>
          </p:spPr>
        </p:pic>
        <p:sp>
          <p:nvSpPr>
            <p:cNvPr id="11" name="TextBox 10">
              <a:extLst>
                <a:ext uri="{FF2B5EF4-FFF2-40B4-BE49-F238E27FC236}">
                  <a16:creationId xmlns:a16="http://schemas.microsoft.com/office/drawing/2014/main" id="{1C1E0DBE-04A4-1B2D-C069-771AE4523823}"/>
                </a:ext>
              </a:extLst>
            </p:cNvPr>
            <p:cNvSpPr txBox="1"/>
            <p:nvPr/>
          </p:nvSpPr>
          <p:spPr>
            <a:xfrm>
              <a:off x="7195035" y="2811386"/>
              <a:ext cx="2543504" cy="221082"/>
            </a:xfrm>
            <a:prstGeom prst="rect">
              <a:avLst/>
            </a:prstGeom>
            <a:solidFill>
              <a:schemeClr val="bg1"/>
            </a:solidFill>
          </p:spPr>
          <p:txBody>
            <a:bodyPr wrap="square" rtlCol="0">
              <a:spAutoFit/>
            </a:bodyPr>
            <a:lstStyle/>
            <a:p>
              <a:pPr algn="ctr"/>
              <a:r>
                <a:rPr lang="en-US" dirty="0">
                  <a:solidFill>
                    <a:schemeClr val="tx1"/>
                  </a:solidFill>
                </a:rPr>
                <a:t>Differential slant column</a:t>
              </a:r>
              <a:endParaRPr lang="es-ES" dirty="0">
                <a:solidFill>
                  <a:schemeClr val="tx1"/>
                </a:solidFill>
              </a:endParaRPr>
            </a:p>
          </p:txBody>
        </p:sp>
        <p:sp>
          <p:nvSpPr>
            <p:cNvPr id="13" name="TextBox 12">
              <a:extLst>
                <a:ext uri="{FF2B5EF4-FFF2-40B4-BE49-F238E27FC236}">
                  <a16:creationId xmlns:a16="http://schemas.microsoft.com/office/drawing/2014/main" id="{98D568C1-0A90-8C18-F884-A66F9B23DCF1}"/>
                </a:ext>
              </a:extLst>
            </p:cNvPr>
            <p:cNvSpPr txBox="1"/>
            <p:nvPr/>
          </p:nvSpPr>
          <p:spPr>
            <a:xfrm>
              <a:off x="7826227" y="5082753"/>
              <a:ext cx="1281120" cy="307777"/>
            </a:xfrm>
            <a:prstGeom prst="rect">
              <a:avLst/>
            </a:prstGeom>
            <a:noFill/>
          </p:spPr>
          <p:txBody>
            <a:bodyPr wrap="none" rtlCol="0">
              <a:spAutoFit/>
            </a:bodyPr>
            <a:lstStyle/>
            <a:p>
              <a:pPr algn="ctr"/>
              <a:r>
                <a:rPr lang="en-US" sz="1400" dirty="0"/>
                <a:t>molecules cm</a:t>
              </a:r>
              <a:r>
                <a:rPr lang="en-US" sz="1400" baseline="30000" dirty="0"/>
                <a:t>-2</a:t>
              </a:r>
              <a:endParaRPr lang="es-ES" sz="1400" dirty="0"/>
            </a:p>
          </p:txBody>
        </p:sp>
      </p:grpSp>
    </p:spTree>
    <p:extLst>
      <p:ext uri="{BB962C8B-B14F-4D97-AF65-F5344CB8AC3E}">
        <p14:creationId xmlns:p14="http://schemas.microsoft.com/office/powerpoint/2010/main" val="19330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0" name="Picture 19" descr="A map of the united states&#10;&#10;Description automatically generated">
            <a:extLst>
              <a:ext uri="{FF2B5EF4-FFF2-40B4-BE49-F238E27FC236}">
                <a16:creationId xmlns:a16="http://schemas.microsoft.com/office/drawing/2014/main" id="{C454183E-BD45-946C-72B2-B9B758BB24AE}"/>
              </a:ext>
            </a:extLst>
          </p:cNvPr>
          <p:cNvPicPr>
            <a:picLocks noChangeAspect="1"/>
          </p:cNvPicPr>
          <p:nvPr/>
        </p:nvPicPr>
        <p:blipFill rotWithShape="1">
          <a:blip r:embed="rId3"/>
          <a:srcRect l="18282" t="29359" b="28992"/>
          <a:stretch/>
        </p:blipFill>
        <p:spPr>
          <a:xfrm>
            <a:off x="6535959" y="3733203"/>
            <a:ext cx="5604237" cy="2856322"/>
          </a:xfrm>
          <a:prstGeom prst="rect">
            <a:avLst/>
          </a:prstGeom>
        </p:spPr>
      </p:pic>
      <p:pic>
        <p:nvPicPr>
          <p:cNvPr id="16" name="Picture 15" descr="A map of the united states&#10;&#10;Description automatically generated">
            <a:extLst>
              <a:ext uri="{FF2B5EF4-FFF2-40B4-BE49-F238E27FC236}">
                <a16:creationId xmlns:a16="http://schemas.microsoft.com/office/drawing/2014/main" id="{D230CCA7-9B5A-427C-FC54-C08CA71EE462}"/>
              </a:ext>
            </a:extLst>
          </p:cNvPr>
          <p:cNvPicPr>
            <a:picLocks noChangeAspect="1"/>
          </p:cNvPicPr>
          <p:nvPr/>
        </p:nvPicPr>
        <p:blipFill rotWithShape="1">
          <a:blip r:embed="rId4"/>
          <a:srcRect l="18282" t="29359" b="28992"/>
          <a:stretch/>
        </p:blipFill>
        <p:spPr>
          <a:xfrm>
            <a:off x="103611" y="3733202"/>
            <a:ext cx="5604236" cy="2856323"/>
          </a:xfrm>
          <a:prstGeom prst="rect">
            <a:avLst/>
          </a:prstGeom>
        </p:spPr>
      </p:pic>
      <p:sp>
        <p:nvSpPr>
          <p:cNvPr id="275" name="Google Shape;275;p2"/>
          <p:cNvSpPr txBox="1">
            <a:spLocks noGrp="1"/>
          </p:cNvSpPr>
          <p:nvPr>
            <p:ph type="title"/>
          </p:nvPr>
        </p:nvSpPr>
        <p:spPr>
          <a:xfrm>
            <a:off x="2179783" y="0"/>
            <a:ext cx="7920308"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solidFill>
                  <a:schemeClr val="bg1">
                    <a:lumMod val="95000"/>
                  </a:schemeClr>
                </a:solidFill>
              </a:rPr>
              <a:t>V03 July 2024 average columns</a:t>
            </a:r>
            <a:endParaRPr dirty="0">
              <a:solidFill>
                <a:schemeClr val="bg1">
                  <a:lumMod val="95000"/>
                </a:schemeClr>
              </a:solidFill>
            </a:endParaRPr>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5</a:t>
            </a:fld>
            <a:endParaRPr/>
          </a:p>
        </p:txBody>
      </p:sp>
      <p:sp>
        <p:nvSpPr>
          <p:cNvPr id="2" name="TextBox 1">
            <a:extLst>
              <a:ext uri="{FF2B5EF4-FFF2-40B4-BE49-F238E27FC236}">
                <a16:creationId xmlns:a16="http://schemas.microsoft.com/office/drawing/2014/main" id="{77454C81-B26C-14B5-7AEE-C9D6DBF912E0}"/>
              </a:ext>
            </a:extLst>
          </p:cNvPr>
          <p:cNvSpPr txBox="1"/>
          <p:nvPr/>
        </p:nvSpPr>
        <p:spPr>
          <a:xfrm>
            <a:off x="1043174" y="6504057"/>
            <a:ext cx="10264348" cy="353943"/>
          </a:xfrm>
          <a:prstGeom prst="rect">
            <a:avLst/>
          </a:prstGeom>
          <a:noFill/>
        </p:spPr>
        <p:txBody>
          <a:bodyPr wrap="none" rtlCol="0">
            <a:spAutoFit/>
          </a:bodyPr>
          <a:lstStyle/>
          <a:p>
            <a:r>
              <a:rPr lang="en-US" sz="1700" dirty="0"/>
              <a:t>Pixels included have </a:t>
            </a:r>
            <a:r>
              <a:rPr lang="en-US" sz="1700" dirty="0" err="1"/>
              <a:t>main_data_quality_flag</a:t>
            </a:r>
            <a:r>
              <a:rPr lang="en-US" sz="1700" dirty="0"/>
              <a:t> = 0, </a:t>
            </a:r>
            <a:r>
              <a:rPr lang="en-US" sz="1700" dirty="0" err="1"/>
              <a:t>amf_cloud_fraction</a:t>
            </a:r>
            <a:r>
              <a:rPr lang="en-US" sz="1700" dirty="0"/>
              <a:t> &lt; 0.2 and </a:t>
            </a:r>
            <a:r>
              <a:rPr lang="en-US" sz="1700" dirty="0" err="1"/>
              <a:t>fit_rms_residual</a:t>
            </a:r>
            <a:r>
              <a:rPr lang="en-US" sz="1700" dirty="0"/>
              <a:t> &lt; 0.001 </a:t>
            </a:r>
            <a:endParaRPr lang="es-ES" sz="1700" dirty="0"/>
          </a:p>
        </p:txBody>
      </p:sp>
      <p:pic>
        <p:nvPicPr>
          <p:cNvPr id="14" name="Picture 13" descr="A map of the united states&#10;&#10;Description automatically generated">
            <a:extLst>
              <a:ext uri="{FF2B5EF4-FFF2-40B4-BE49-F238E27FC236}">
                <a16:creationId xmlns:a16="http://schemas.microsoft.com/office/drawing/2014/main" id="{20DCAFCB-055A-3391-54E6-49D569207CB2}"/>
              </a:ext>
            </a:extLst>
          </p:cNvPr>
          <p:cNvPicPr>
            <a:picLocks noChangeAspect="1"/>
          </p:cNvPicPr>
          <p:nvPr/>
        </p:nvPicPr>
        <p:blipFill rotWithShape="1">
          <a:blip r:embed="rId5"/>
          <a:srcRect l="18282" t="29359" b="28992"/>
          <a:stretch/>
        </p:blipFill>
        <p:spPr>
          <a:xfrm>
            <a:off x="103612" y="1109144"/>
            <a:ext cx="5604235" cy="2856322"/>
          </a:xfrm>
          <a:prstGeom prst="rect">
            <a:avLst/>
          </a:prstGeom>
        </p:spPr>
      </p:pic>
      <p:pic>
        <p:nvPicPr>
          <p:cNvPr id="18" name="Picture 17" descr="A map of the united states&#10;&#10;Description automatically generated">
            <a:extLst>
              <a:ext uri="{FF2B5EF4-FFF2-40B4-BE49-F238E27FC236}">
                <a16:creationId xmlns:a16="http://schemas.microsoft.com/office/drawing/2014/main" id="{1F0687B2-24A1-7C43-58D4-F1E66A9A2829}"/>
              </a:ext>
            </a:extLst>
          </p:cNvPr>
          <p:cNvPicPr>
            <a:picLocks noChangeAspect="1"/>
          </p:cNvPicPr>
          <p:nvPr/>
        </p:nvPicPr>
        <p:blipFill rotWithShape="1">
          <a:blip r:embed="rId6"/>
          <a:srcRect l="18282" t="29359" b="28992"/>
          <a:stretch/>
        </p:blipFill>
        <p:spPr>
          <a:xfrm>
            <a:off x="6535960" y="1109144"/>
            <a:ext cx="5604236" cy="2856322"/>
          </a:xfrm>
          <a:prstGeom prst="rect">
            <a:avLst/>
          </a:prstGeom>
        </p:spPr>
      </p:pic>
      <p:sp>
        <p:nvSpPr>
          <p:cNvPr id="277" name="Google Shape;277;p2"/>
          <p:cNvSpPr txBox="1"/>
          <p:nvPr/>
        </p:nvSpPr>
        <p:spPr>
          <a:xfrm>
            <a:off x="2247844" y="1109143"/>
            <a:ext cx="131577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08 -12 UTC</a:t>
            </a:r>
            <a:endParaRPr b="1" dirty="0"/>
          </a:p>
        </p:txBody>
      </p:sp>
      <p:sp>
        <p:nvSpPr>
          <p:cNvPr id="21" name="Google Shape;277;p2">
            <a:extLst>
              <a:ext uri="{FF2B5EF4-FFF2-40B4-BE49-F238E27FC236}">
                <a16:creationId xmlns:a16="http://schemas.microsoft.com/office/drawing/2014/main" id="{F7613C3C-6010-3BCB-1FF2-99C0852C1CCA}"/>
              </a:ext>
            </a:extLst>
          </p:cNvPr>
          <p:cNvSpPr txBox="1"/>
          <p:nvPr/>
        </p:nvSpPr>
        <p:spPr>
          <a:xfrm>
            <a:off x="2247844" y="3869079"/>
            <a:ext cx="131577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12 -16 UTC</a:t>
            </a:r>
            <a:endParaRPr b="1" dirty="0"/>
          </a:p>
        </p:txBody>
      </p:sp>
      <p:sp>
        <p:nvSpPr>
          <p:cNvPr id="22" name="Google Shape;277;p2">
            <a:extLst>
              <a:ext uri="{FF2B5EF4-FFF2-40B4-BE49-F238E27FC236}">
                <a16:creationId xmlns:a16="http://schemas.microsoft.com/office/drawing/2014/main" id="{F1F14E97-2C6F-3EEE-FFBF-CF01FDED774C}"/>
              </a:ext>
            </a:extLst>
          </p:cNvPr>
          <p:cNvSpPr txBox="1"/>
          <p:nvPr/>
        </p:nvSpPr>
        <p:spPr>
          <a:xfrm>
            <a:off x="8680192" y="1109143"/>
            <a:ext cx="131577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18 -20 UTC</a:t>
            </a:r>
            <a:endParaRPr b="1" dirty="0"/>
          </a:p>
        </p:txBody>
      </p:sp>
      <p:sp>
        <p:nvSpPr>
          <p:cNvPr id="23" name="Google Shape;277;p2">
            <a:extLst>
              <a:ext uri="{FF2B5EF4-FFF2-40B4-BE49-F238E27FC236}">
                <a16:creationId xmlns:a16="http://schemas.microsoft.com/office/drawing/2014/main" id="{C62FD711-CED4-395F-824A-2C14810CD6E8}"/>
              </a:ext>
            </a:extLst>
          </p:cNvPr>
          <p:cNvSpPr txBox="1"/>
          <p:nvPr/>
        </p:nvSpPr>
        <p:spPr>
          <a:xfrm>
            <a:off x="8680192" y="3888040"/>
            <a:ext cx="131577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20 -24 UTC</a:t>
            </a:r>
            <a:endParaRPr b="1" dirty="0"/>
          </a:p>
        </p:txBody>
      </p:sp>
      <p:pic>
        <p:nvPicPr>
          <p:cNvPr id="25" name="Picture 24" descr="A map of the united states&#10;&#10;Description automatically generated">
            <a:extLst>
              <a:ext uri="{FF2B5EF4-FFF2-40B4-BE49-F238E27FC236}">
                <a16:creationId xmlns:a16="http://schemas.microsoft.com/office/drawing/2014/main" id="{9C5055C4-7611-7749-E961-14EAA84FE624}"/>
              </a:ext>
            </a:extLst>
          </p:cNvPr>
          <p:cNvPicPr>
            <a:picLocks noChangeAspect="1"/>
          </p:cNvPicPr>
          <p:nvPr/>
        </p:nvPicPr>
        <p:blipFill rotWithShape="1">
          <a:blip r:embed="rId6"/>
          <a:srcRect l="20492" t="83827" r="20813" b="7354"/>
          <a:stretch/>
        </p:blipFill>
        <p:spPr>
          <a:xfrm>
            <a:off x="4083376" y="3652521"/>
            <a:ext cx="4025247" cy="604810"/>
          </a:xfrm>
          <a:prstGeom prst="rect">
            <a:avLst/>
          </a:prstGeom>
        </p:spPr>
      </p:pic>
    </p:spTree>
    <p:extLst>
      <p:ext uri="{BB962C8B-B14F-4D97-AF65-F5344CB8AC3E}">
        <p14:creationId xmlns:p14="http://schemas.microsoft.com/office/powerpoint/2010/main" val="1102161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
          <p:cNvSpPr txBox="1">
            <a:spLocks noGrp="1"/>
          </p:cNvSpPr>
          <p:nvPr>
            <p:ph type="title"/>
          </p:nvPr>
        </p:nvSpPr>
        <p:spPr>
          <a:xfrm>
            <a:off x="2419927" y="0"/>
            <a:ext cx="7527637"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HCHO fulfill the fitting uncertainty requirements (credit: Laura Judd)</a:t>
            </a:r>
            <a:endParaRPr dirty="0"/>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6</a:t>
            </a:fld>
            <a:endParaRPr/>
          </a:p>
        </p:txBody>
      </p:sp>
      <p:sp>
        <p:nvSpPr>
          <p:cNvPr id="277" name="Google Shape;277;p2"/>
          <p:cNvSpPr txBox="1"/>
          <p:nvPr/>
        </p:nvSpPr>
        <p:spPr>
          <a:xfrm>
            <a:off x="10100090" y="4946870"/>
            <a:ext cx="19883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TROPOMI NO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ESA</a:t>
            </a:r>
            <a:endParaRPr/>
          </a:p>
        </p:txBody>
      </p:sp>
      <p:pic>
        <p:nvPicPr>
          <p:cNvPr id="13" name="Picture 12">
            <a:extLst>
              <a:ext uri="{FF2B5EF4-FFF2-40B4-BE49-F238E27FC236}">
                <a16:creationId xmlns:a16="http://schemas.microsoft.com/office/drawing/2014/main" id="{DE597E83-D953-936F-7728-9360DFFEAE0D}"/>
              </a:ext>
            </a:extLst>
          </p:cNvPr>
          <p:cNvPicPr>
            <a:picLocks noChangeAspect="1"/>
          </p:cNvPicPr>
          <p:nvPr/>
        </p:nvPicPr>
        <p:blipFill>
          <a:blip r:embed="rId3"/>
          <a:stretch>
            <a:fillRect/>
          </a:stretch>
        </p:blipFill>
        <p:spPr>
          <a:xfrm>
            <a:off x="6137468" y="1500586"/>
            <a:ext cx="5755062" cy="4316296"/>
          </a:xfrm>
          <a:prstGeom prst="rect">
            <a:avLst/>
          </a:prstGeom>
        </p:spPr>
      </p:pic>
      <p:sp>
        <p:nvSpPr>
          <p:cNvPr id="16" name="TextBox 15">
            <a:extLst>
              <a:ext uri="{FF2B5EF4-FFF2-40B4-BE49-F238E27FC236}">
                <a16:creationId xmlns:a16="http://schemas.microsoft.com/office/drawing/2014/main" id="{9BD5D885-7986-8122-ED3E-C922BE3B60C8}"/>
              </a:ext>
            </a:extLst>
          </p:cNvPr>
          <p:cNvSpPr txBox="1"/>
          <p:nvPr/>
        </p:nvSpPr>
        <p:spPr>
          <a:xfrm>
            <a:off x="7138799" y="1278510"/>
            <a:ext cx="4313382" cy="523220"/>
          </a:xfrm>
          <a:prstGeom prst="rect">
            <a:avLst/>
          </a:prstGeom>
          <a:solidFill>
            <a:schemeClr val="lt1"/>
          </a:solidFill>
        </p:spPr>
        <p:txBody>
          <a:bodyPr wrap="square" rtlCol="0">
            <a:spAutoFit/>
          </a:bodyPr>
          <a:lstStyle/>
          <a:p>
            <a:pPr algn="ctr"/>
            <a:r>
              <a:rPr lang="en-US" dirty="0"/>
              <a:t>HCHO vertical column uncertainty (fitting)</a:t>
            </a:r>
          </a:p>
          <a:p>
            <a:pPr algn="ctr"/>
            <a:r>
              <a:rPr lang="en-US" dirty="0"/>
              <a:t>N~1e8</a:t>
            </a:r>
          </a:p>
        </p:txBody>
      </p:sp>
      <p:sp>
        <p:nvSpPr>
          <p:cNvPr id="17" name="Rectangle 16">
            <a:extLst>
              <a:ext uri="{FF2B5EF4-FFF2-40B4-BE49-F238E27FC236}">
                <a16:creationId xmlns:a16="http://schemas.microsoft.com/office/drawing/2014/main" id="{7B591E9C-6DAD-7A04-C91C-0F0D786A7D33}"/>
              </a:ext>
            </a:extLst>
          </p:cNvPr>
          <p:cNvSpPr/>
          <p:nvPr/>
        </p:nvSpPr>
        <p:spPr>
          <a:xfrm>
            <a:off x="337008" y="6381301"/>
            <a:ext cx="11517983" cy="369332"/>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buClrTx/>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TEMPO HCHO meets the requirement for 93% of cloud-free scenes with </a:t>
            </a:r>
            <a:r>
              <a:rPr kumimoji="0" lang="en-US" sz="2400" b="1" i="0" u="none" strike="noStrike" kern="1200" cap="none" spc="0" normalizeH="0" baseline="0" noProof="0" dirty="0">
                <a:ln>
                  <a:noFill/>
                </a:ln>
                <a:solidFill>
                  <a:srgbClr val="00B050"/>
                </a:solidFill>
                <a:effectLst/>
                <a:uLnTx/>
                <a:uFillTx/>
                <a:latin typeface="Calibri"/>
                <a:ea typeface="+mn-ea"/>
                <a:cs typeface="+mn-cs"/>
              </a:rPr>
              <a:t>no pixel coadding</a:t>
            </a:r>
            <a:r>
              <a:rPr kumimoji="0" lang="en-US" sz="2400" b="0" i="0" u="none" strike="noStrike" kern="1200" cap="none" spc="0" normalizeH="0" baseline="0" noProof="0" dirty="0">
                <a:ln>
                  <a:noFill/>
                </a:ln>
                <a:solidFill>
                  <a:srgbClr val="00B050"/>
                </a:solidFill>
                <a:effectLst/>
                <a:uLnTx/>
                <a:uFillTx/>
                <a:latin typeface="Calibri"/>
                <a:ea typeface="+mn-ea"/>
                <a:cs typeface="+mn-cs"/>
              </a:rPr>
              <a:t>!</a:t>
            </a:r>
          </a:p>
        </p:txBody>
      </p:sp>
      <p:pic>
        <p:nvPicPr>
          <p:cNvPr id="2" name="Picture 2">
            <a:extLst>
              <a:ext uri="{FF2B5EF4-FFF2-40B4-BE49-F238E27FC236}">
                <a16:creationId xmlns:a16="http://schemas.microsoft.com/office/drawing/2014/main" id="{F1616F65-9742-EFB2-CECD-744BFF4C11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078" t="12543" r="4775" b="19345"/>
          <a:stretch/>
        </p:blipFill>
        <p:spPr bwMode="auto">
          <a:xfrm>
            <a:off x="3059391" y="1196256"/>
            <a:ext cx="2793867" cy="4620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984886-A217-A4AE-A1A1-B03D2363C3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82" t="12380" r="78010" b="19510"/>
          <a:stretch/>
        </p:blipFill>
        <p:spPr bwMode="auto">
          <a:xfrm>
            <a:off x="480767" y="1252400"/>
            <a:ext cx="2364861" cy="50844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D76FA5D-F73B-E162-5BF0-0D8E61CAA0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876" t="81548" r="12068" b="10531"/>
          <a:stretch/>
        </p:blipFill>
        <p:spPr bwMode="auto">
          <a:xfrm>
            <a:off x="2845628" y="5779210"/>
            <a:ext cx="329184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731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
          <p:cNvSpPr txBox="1">
            <a:spLocks noGrp="1"/>
          </p:cNvSpPr>
          <p:nvPr>
            <p:ph type="title"/>
          </p:nvPr>
        </p:nvSpPr>
        <p:spPr>
          <a:xfrm>
            <a:off x="2419927" y="-27708"/>
            <a:ext cx="7527637"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V3 validation vs Pandora and TROPOMI  (credit Barron Henderson)</a:t>
            </a:r>
            <a:endParaRPr dirty="0"/>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7</a:t>
            </a:fld>
            <a:endParaRPr/>
          </a:p>
        </p:txBody>
      </p:sp>
      <p:sp>
        <p:nvSpPr>
          <p:cNvPr id="277" name="Google Shape;277;p2"/>
          <p:cNvSpPr txBox="1"/>
          <p:nvPr/>
        </p:nvSpPr>
        <p:spPr>
          <a:xfrm>
            <a:off x="10100090" y="4946870"/>
            <a:ext cx="19883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TROPOMI NO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ESA</a:t>
            </a:r>
            <a:endParaRPr/>
          </a:p>
        </p:txBody>
      </p:sp>
      <p:pic>
        <p:nvPicPr>
          <p:cNvPr id="4" name="Picture 3">
            <a:extLst>
              <a:ext uri="{FF2B5EF4-FFF2-40B4-BE49-F238E27FC236}">
                <a16:creationId xmlns:a16="http://schemas.microsoft.com/office/drawing/2014/main" id="{8FDADFF3-A235-ACA6-667C-399B1BACC0F8}"/>
              </a:ext>
            </a:extLst>
          </p:cNvPr>
          <p:cNvPicPr>
            <a:picLocks noChangeAspect="1"/>
          </p:cNvPicPr>
          <p:nvPr/>
        </p:nvPicPr>
        <p:blipFill>
          <a:blip r:embed="rId3"/>
          <a:stretch>
            <a:fillRect/>
          </a:stretch>
        </p:blipFill>
        <p:spPr>
          <a:xfrm>
            <a:off x="438150" y="1591940"/>
            <a:ext cx="5657850" cy="5029200"/>
          </a:xfrm>
          <a:prstGeom prst="rect">
            <a:avLst/>
          </a:prstGeom>
        </p:spPr>
      </p:pic>
      <p:pic>
        <p:nvPicPr>
          <p:cNvPr id="5" name="Picture 4">
            <a:extLst>
              <a:ext uri="{FF2B5EF4-FFF2-40B4-BE49-F238E27FC236}">
                <a16:creationId xmlns:a16="http://schemas.microsoft.com/office/drawing/2014/main" id="{619B35CB-5EA7-A4DE-6047-0ADC9E55B4AA}"/>
              </a:ext>
            </a:extLst>
          </p:cNvPr>
          <p:cNvPicPr>
            <a:picLocks noChangeAspect="1"/>
          </p:cNvPicPr>
          <p:nvPr/>
        </p:nvPicPr>
        <p:blipFill>
          <a:blip r:embed="rId4"/>
          <a:stretch>
            <a:fillRect/>
          </a:stretch>
        </p:blipFill>
        <p:spPr>
          <a:xfrm>
            <a:off x="6099153" y="1541798"/>
            <a:ext cx="5654697" cy="5029200"/>
          </a:xfrm>
          <a:prstGeom prst="rect">
            <a:avLst/>
          </a:prstGeom>
        </p:spPr>
      </p:pic>
      <p:sp>
        <p:nvSpPr>
          <p:cNvPr id="6" name="TextBox 5">
            <a:extLst>
              <a:ext uri="{FF2B5EF4-FFF2-40B4-BE49-F238E27FC236}">
                <a16:creationId xmlns:a16="http://schemas.microsoft.com/office/drawing/2014/main" id="{BA85E61F-886D-D984-345D-FAA6C621EC2F}"/>
              </a:ext>
            </a:extLst>
          </p:cNvPr>
          <p:cNvSpPr txBox="1"/>
          <p:nvPr/>
        </p:nvSpPr>
        <p:spPr>
          <a:xfrm>
            <a:off x="183627" y="1137713"/>
            <a:ext cx="11818441" cy="707886"/>
          </a:xfrm>
          <a:prstGeom prst="rect">
            <a:avLst/>
          </a:prstGeom>
          <a:noFill/>
        </p:spPr>
        <p:txBody>
          <a:bodyPr wrap="square" rtlCol="0">
            <a:spAutoFit/>
          </a:bodyPr>
          <a:lstStyle/>
          <a:p>
            <a:pPr algn="ctr"/>
            <a:r>
              <a:rPr lang="en-US" sz="2000" dirty="0"/>
              <a:t>TEMPO correlates well with Pandora and TROPOMI showing a negative bias with respect to TROPOMI, more details in Barron’s talk tomorrow</a:t>
            </a:r>
            <a:endParaRPr lang="es-ES" sz="2000" dirty="0"/>
          </a:p>
        </p:txBody>
      </p:sp>
    </p:spTree>
    <p:extLst>
      <p:ext uri="{BB962C8B-B14F-4D97-AF65-F5344CB8AC3E}">
        <p14:creationId xmlns:p14="http://schemas.microsoft.com/office/powerpoint/2010/main" val="16637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938C5-C40D-C194-3E8F-A3E04045A2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4" name="Google Shape;275;p2">
            <a:extLst>
              <a:ext uri="{FF2B5EF4-FFF2-40B4-BE49-F238E27FC236}">
                <a16:creationId xmlns:a16="http://schemas.microsoft.com/office/drawing/2014/main" id="{00CCD49F-F3E7-5372-5E3A-CAC49895D325}"/>
              </a:ext>
            </a:extLst>
          </p:cNvPr>
          <p:cNvSpPr txBox="1">
            <a:spLocks noGrp="1"/>
          </p:cNvSpPr>
          <p:nvPr>
            <p:ph type="title"/>
          </p:nvPr>
        </p:nvSpPr>
        <p:spPr>
          <a:xfrm>
            <a:off x="2419927" y="-27708"/>
            <a:ext cx="7527637"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V3 validation vs FTIR (credit Ivan Ortega)</a:t>
            </a:r>
            <a:endParaRPr dirty="0"/>
          </a:p>
        </p:txBody>
      </p:sp>
      <p:pic>
        <p:nvPicPr>
          <p:cNvPr id="5" name="Picture 4">
            <a:extLst>
              <a:ext uri="{FF2B5EF4-FFF2-40B4-BE49-F238E27FC236}">
                <a16:creationId xmlns:a16="http://schemas.microsoft.com/office/drawing/2014/main" id="{76151F07-A54B-E16F-2357-CDDDEA736C89}"/>
              </a:ext>
            </a:extLst>
          </p:cNvPr>
          <p:cNvPicPr>
            <a:picLocks noChangeAspect="1"/>
          </p:cNvPicPr>
          <p:nvPr/>
        </p:nvPicPr>
        <p:blipFill>
          <a:blip r:embed="rId2"/>
          <a:stretch>
            <a:fillRect/>
          </a:stretch>
        </p:blipFill>
        <p:spPr>
          <a:xfrm>
            <a:off x="164592" y="1271016"/>
            <a:ext cx="11684629" cy="3438144"/>
          </a:xfrm>
          <a:prstGeom prst="rect">
            <a:avLst/>
          </a:prstGeom>
        </p:spPr>
      </p:pic>
      <p:graphicFrame>
        <p:nvGraphicFramePr>
          <p:cNvPr id="6" name="Table 5">
            <a:extLst>
              <a:ext uri="{FF2B5EF4-FFF2-40B4-BE49-F238E27FC236}">
                <a16:creationId xmlns:a16="http://schemas.microsoft.com/office/drawing/2014/main" id="{591290EE-C874-6C69-F3CB-77BCCB1B89E2}"/>
              </a:ext>
            </a:extLst>
          </p:cNvPr>
          <p:cNvGraphicFramePr>
            <a:graphicFrameLocks noGrp="1"/>
          </p:cNvGraphicFramePr>
          <p:nvPr/>
        </p:nvGraphicFramePr>
        <p:xfrm>
          <a:off x="670424" y="4911971"/>
          <a:ext cx="3499006" cy="1727200"/>
        </p:xfrm>
        <a:graphic>
          <a:graphicData uri="http://schemas.openxmlformats.org/drawingml/2006/table">
            <a:tbl>
              <a:tblPr firstRow="1" bandRow="1">
                <a:tableStyleId>{76361BD4-27ED-4BB1-AC9E-27060CA93C07}</a:tableStyleId>
              </a:tblPr>
              <a:tblGrid>
                <a:gridCol w="1749503">
                  <a:extLst>
                    <a:ext uri="{9D8B030D-6E8A-4147-A177-3AD203B41FA5}">
                      <a16:colId xmlns:a16="http://schemas.microsoft.com/office/drawing/2014/main" val="1101636587"/>
                    </a:ext>
                  </a:extLst>
                </a:gridCol>
                <a:gridCol w="1749503">
                  <a:extLst>
                    <a:ext uri="{9D8B030D-6E8A-4147-A177-3AD203B41FA5}">
                      <a16:colId xmlns:a16="http://schemas.microsoft.com/office/drawing/2014/main" val="588911305"/>
                    </a:ext>
                  </a:extLst>
                </a:gridCol>
              </a:tblGrid>
              <a:tr h="370840">
                <a:tc>
                  <a:txBody>
                    <a:bodyPr/>
                    <a:lstStyle/>
                    <a:p>
                      <a:pPr rtl="0" fontAlgn="t">
                        <a:spcBef>
                          <a:spcPts val="0"/>
                        </a:spcBef>
                        <a:spcAft>
                          <a:spcPts val="0"/>
                        </a:spcAft>
                      </a:pPr>
                      <a:r>
                        <a:rPr lang="es-ES" sz="2000" b="1" i="0" u="none" strike="noStrike" dirty="0" err="1">
                          <a:solidFill>
                            <a:srgbClr val="000000"/>
                          </a:solidFill>
                          <a:effectLst/>
                          <a:latin typeface="Calibri" panose="020F0502020204030204" pitchFamily="34" charset="0"/>
                        </a:rPr>
                        <a:t>Station</a:t>
                      </a:r>
                      <a:endParaRPr lang="es-ES" sz="2000" b="1" dirty="0">
                        <a:effectLst/>
                      </a:endParaRPr>
                    </a:p>
                  </a:txBody>
                  <a:tcPr marL="63500" marR="63500" marT="63500" marB="63500"/>
                </a:tc>
                <a:tc>
                  <a:txBody>
                    <a:bodyPr/>
                    <a:lstStyle/>
                    <a:p>
                      <a:pPr rtl="0" fontAlgn="t">
                        <a:spcBef>
                          <a:spcPts val="0"/>
                        </a:spcBef>
                        <a:spcAft>
                          <a:spcPts val="0"/>
                        </a:spcAft>
                      </a:pPr>
                      <a:r>
                        <a:rPr lang="es-ES" sz="2000" b="1" i="0" u="none" strike="noStrike" dirty="0" err="1">
                          <a:solidFill>
                            <a:srgbClr val="000000"/>
                          </a:solidFill>
                          <a:effectLst/>
                          <a:latin typeface="Calibri" panose="020F0502020204030204" pitchFamily="34" charset="0"/>
                        </a:rPr>
                        <a:t>Bias</a:t>
                      </a:r>
                      <a:r>
                        <a:rPr lang="es-ES" sz="2000" b="1" i="0" u="none" strike="noStrike" dirty="0">
                          <a:solidFill>
                            <a:srgbClr val="000000"/>
                          </a:solidFill>
                          <a:effectLst/>
                          <a:latin typeface="Calibri" panose="020F0502020204030204" pitchFamily="34" charset="0"/>
                        </a:rPr>
                        <a:t> [%]</a:t>
                      </a:r>
                      <a:endParaRPr lang="es-ES" sz="2000" b="1" dirty="0">
                        <a:effectLst/>
                      </a:endParaRPr>
                    </a:p>
                  </a:txBody>
                  <a:tcPr marL="63500" marR="63500" marT="63500" marB="63500"/>
                </a:tc>
                <a:extLst>
                  <a:ext uri="{0D108BD9-81ED-4DB2-BD59-A6C34878D82A}">
                    <a16:rowId xmlns:a16="http://schemas.microsoft.com/office/drawing/2014/main" val="3201478533"/>
                  </a:ext>
                </a:extLst>
              </a:tr>
              <a:tr h="370840">
                <a:tc>
                  <a:txBody>
                    <a:bodyPr/>
                    <a:lstStyle/>
                    <a:p>
                      <a:pPr rtl="0" fontAlgn="t">
                        <a:spcBef>
                          <a:spcPts val="0"/>
                        </a:spcBef>
                        <a:spcAft>
                          <a:spcPts val="0"/>
                        </a:spcAft>
                      </a:pPr>
                      <a:r>
                        <a:rPr lang="es-ES" sz="2000" b="0" i="0" u="none" strike="noStrike" dirty="0" err="1">
                          <a:solidFill>
                            <a:srgbClr val="000000"/>
                          </a:solidFill>
                          <a:effectLst/>
                          <a:latin typeface="Calibri" panose="020F0502020204030204" pitchFamily="34" charset="0"/>
                        </a:rPr>
                        <a:t>Mexico</a:t>
                      </a:r>
                      <a:r>
                        <a:rPr lang="es-ES" sz="2000" b="0" i="0" u="none" strike="noStrike" dirty="0">
                          <a:solidFill>
                            <a:srgbClr val="000000"/>
                          </a:solidFill>
                          <a:effectLst/>
                          <a:latin typeface="Calibri" panose="020F0502020204030204" pitchFamily="34" charset="0"/>
                        </a:rPr>
                        <a:t> City</a:t>
                      </a:r>
                      <a:endParaRPr lang="es-ES" sz="2000" dirty="0">
                        <a:effectLst/>
                      </a:endParaRPr>
                    </a:p>
                  </a:txBody>
                  <a:tcPr marL="63500" marR="63500" marT="63500" marB="63500"/>
                </a:tc>
                <a:tc>
                  <a:txBody>
                    <a:bodyPr/>
                    <a:lstStyle/>
                    <a:p>
                      <a:pPr rtl="0" fontAlgn="t">
                        <a:spcBef>
                          <a:spcPts val="0"/>
                        </a:spcBef>
                        <a:spcAft>
                          <a:spcPts val="0"/>
                        </a:spcAft>
                      </a:pPr>
                      <a:r>
                        <a:rPr lang="es-ES" sz="2000" b="0" i="0" u="none" strike="noStrike" dirty="0">
                          <a:solidFill>
                            <a:srgbClr val="000000"/>
                          </a:solidFill>
                          <a:effectLst/>
                          <a:latin typeface="Calibri" panose="020F0502020204030204" pitchFamily="34" charset="0"/>
                        </a:rPr>
                        <a:t>-23.6 ± 32.0</a:t>
                      </a:r>
                      <a:endParaRPr lang="es-ES" sz="2000" dirty="0">
                        <a:effectLst/>
                      </a:endParaRPr>
                    </a:p>
                  </a:txBody>
                  <a:tcPr marL="63500" marR="63500" marT="63500" marB="63500"/>
                </a:tc>
                <a:extLst>
                  <a:ext uri="{0D108BD9-81ED-4DB2-BD59-A6C34878D82A}">
                    <a16:rowId xmlns:a16="http://schemas.microsoft.com/office/drawing/2014/main" val="1262942615"/>
                  </a:ext>
                </a:extLst>
              </a:tr>
              <a:tr h="370840">
                <a:tc>
                  <a:txBody>
                    <a:bodyPr/>
                    <a:lstStyle/>
                    <a:p>
                      <a:pPr rtl="0" fontAlgn="t">
                        <a:spcBef>
                          <a:spcPts val="0"/>
                        </a:spcBef>
                        <a:spcAft>
                          <a:spcPts val="0"/>
                        </a:spcAft>
                      </a:pPr>
                      <a:r>
                        <a:rPr lang="es-ES" sz="2000" b="0" i="0" u="none" strike="noStrike">
                          <a:solidFill>
                            <a:srgbClr val="000000"/>
                          </a:solidFill>
                          <a:effectLst/>
                          <a:latin typeface="Calibri" panose="020F0502020204030204" pitchFamily="34" charset="0"/>
                        </a:rPr>
                        <a:t>Boulder</a:t>
                      </a:r>
                      <a:endParaRPr lang="es-ES" sz="2000">
                        <a:effectLst/>
                      </a:endParaRPr>
                    </a:p>
                  </a:txBody>
                  <a:tcPr marL="63500" marR="63500" marT="63500" marB="63500"/>
                </a:tc>
                <a:tc>
                  <a:txBody>
                    <a:bodyPr/>
                    <a:lstStyle/>
                    <a:p>
                      <a:pPr rtl="0" fontAlgn="t">
                        <a:spcBef>
                          <a:spcPts val="0"/>
                        </a:spcBef>
                        <a:spcAft>
                          <a:spcPts val="0"/>
                        </a:spcAft>
                      </a:pPr>
                      <a:r>
                        <a:rPr lang="es-ES" sz="2000" b="0" i="0" u="none" strike="noStrike" dirty="0">
                          <a:solidFill>
                            <a:srgbClr val="000000"/>
                          </a:solidFill>
                          <a:effectLst/>
                          <a:latin typeface="Calibri" panose="020F0502020204030204" pitchFamily="34" charset="0"/>
                        </a:rPr>
                        <a:t>-41.3 ± 21.3</a:t>
                      </a:r>
                      <a:endParaRPr lang="es-ES" sz="2000" dirty="0">
                        <a:effectLst/>
                      </a:endParaRPr>
                    </a:p>
                  </a:txBody>
                  <a:tcPr marL="63500" marR="63500" marT="63500" marB="63500"/>
                </a:tc>
                <a:extLst>
                  <a:ext uri="{0D108BD9-81ED-4DB2-BD59-A6C34878D82A}">
                    <a16:rowId xmlns:a16="http://schemas.microsoft.com/office/drawing/2014/main" val="3734111474"/>
                  </a:ext>
                </a:extLst>
              </a:tr>
              <a:tr h="370840">
                <a:tc>
                  <a:txBody>
                    <a:bodyPr/>
                    <a:lstStyle/>
                    <a:p>
                      <a:pPr rtl="0" fontAlgn="t">
                        <a:spcBef>
                          <a:spcPts val="0"/>
                        </a:spcBef>
                        <a:spcAft>
                          <a:spcPts val="0"/>
                        </a:spcAft>
                      </a:pPr>
                      <a:r>
                        <a:rPr lang="es-ES" sz="2000" b="0" i="0" u="none" strike="noStrike">
                          <a:solidFill>
                            <a:srgbClr val="000000"/>
                          </a:solidFill>
                          <a:effectLst/>
                          <a:latin typeface="Calibri" panose="020F0502020204030204" pitchFamily="34" charset="0"/>
                        </a:rPr>
                        <a:t>Toronto</a:t>
                      </a:r>
                      <a:endParaRPr lang="es-ES" sz="2000">
                        <a:effectLst/>
                      </a:endParaRPr>
                    </a:p>
                  </a:txBody>
                  <a:tcPr marL="63500" marR="63500" marT="63500" marB="63500"/>
                </a:tc>
                <a:tc>
                  <a:txBody>
                    <a:bodyPr/>
                    <a:lstStyle/>
                    <a:p>
                      <a:pPr rtl="0" fontAlgn="t">
                        <a:spcBef>
                          <a:spcPts val="0"/>
                        </a:spcBef>
                        <a:spcAft>
                          <a:spcPts val="0"/>
                        </a:spcAft>
                      </a:pPr>
                      <a:r>
                        <a:rPr lang="es-ES" sz="2000" b="0" i="0" u="none" strike="noStrike" dirty="0">
                          <a:solidFill>
                            <a:srgbClr val="000000"/>
                          </a:solidFill>
                          <a:effectLst/>
                          <a:latin typeface="Calibri" panose="020F0502020204030204" pitchFamily="34" charset="0"/>
                        </a:rPr>
                        <a:t>-37.9 ± 32.2</a:t>
                      </a:r>
                      <a:endParaRPr lang="es-ES" sz="2000" dirty="0">
                        <a:effectLst/>
                      </a:endParaRPr>
                    </a:p>
                  </a:txBody>
                  <a:tcPr marL="63500" marR="63500" marT="63500" marB="63500"/>
                </a:tc>
                <a:extLst>
                  <a:ext uri="{0D108BD9-81ED-4DB2-BD59-A6C34878D82A}">
                    <a16:rowId xmlns:a16="http://schemas.microsoft.com/office/drawing/2014/main" val="377427944"/>
                  </a:ext>
                </a:extLst>
              </a:tr>
            </a:tbl>
          </a:graphicData>
        </a:graphic>
      </p:graphicFrame>
      <p:sp>
        <p:nvSpPr>
          <p:cNvPr id="7" name="TextBox 6">
            <a:extLst>
              <a:ext uri="{FF2B5EF4-FFF2-40B4-BE49-F238E27FC236}">
                <a16:creationId xmlns:a16="http://schemas.microsoft.com/office/drawing/2014/main" id="{B9C83B90-FD3D-9ADC-BE2D-55671584C3DF}"/>
              </a:ext>
            </a:extLst>
          </p:cNvPr>
          <p:cNvSpPr txBox="1"/>
          <p:nvPr/>
        </p:nvSpPr>
        <p:spPr>
          <a:xfrm>
            <a:off x="4583150" y="5034398"/>
            <a:ext cx="7445299" cy="1323439"/>
          </a:xfrm>
          <a:prstGeom prst="rect">
            <a:avLst/>
          </a:prstGeom>
          <a:noFill/>
        </p:spPr>
        <p:txBody>
          <a:bodyPr wrap="square" rtlCol="0">
            <a:spAutoFit/>
          </a:bodyPr>
          <a:lstStyle/>
          <a:p>
            <a:pPr algn="ctr"/>
            <a:r>
              <a:rPr lang="en-US" sz="2000" dirty="0"/>
              <a:t>TEMPO shows a good correlation with FTIR, displaying a negative bias like TROPOMI comparisons. It remains to be seen if changes to the radiance reference and background corrections will result in a reduction of these biases.</a:t>
            </a:r>
            <a:endParaRPr lang="es-ES" sz="2000" dirty="0"/>
          </a:p>
        </p:txBody>
      </p:sp>
    </p:spTree>
    <p:extLst>
      <p:ext uri="{BB962C8B-B14F-4D97-AF65-F5344CB8AC3E}">
        <p14:creationId xmlns:p14="http://schemas.microsoft.com/office/powerpoint/2010/main" val="2377628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8" name="Picture 7" descr="A collage of images of different colors&#10;&#10;Description automatically generated">
            <a:extLst>
              <a:ext uri="{FF2B5EF4-FFF2-40B4-BE49-F238E27FC236}">
                <a16:creationId xmlns:a16="http://schemas.microsoft.com/office/drawing/2014/main" id="{739AD238-C5E7-7C5B-A334-F17F88079D2E}"/>
              </a:ext>
            </a:extLst>
          </p:cNvPr>
          <p:cNvPicPr>
            <a:picLocks noChangeAspect="1"/>
          </p:cNvPicPr>
          <p:nvPr/>
        </p:nvPicPr>
        <p:blipFill rotWithShape="1">
          <a:blip r:embed="rId3">
            <a:extLst>
              <a:ext uri="{28A0092B-C50C-407E-A947-70E740481C1C}">
                <a14:useLocalDpi xmlns:a14="http://schemas.microsoft.com/office/drawing/2010/main" val="0"/>
              </a:ext>
            </a:extLst>
          </a:blip>
          <a:srcRect t="782" b="65218"/>
          <a:stretch/>
        </p:blipFill>
        <p:spPr>
          <a:xfrm>
            <a:off x="0" y="1050145"/>
            <a:ext cx="6096000" cy="1828800"/>
          </a:xfrm>
          <a:prstGeom prst="rect">
            <a:avLst/>
          </a:prstGeom>
        </p:spPr>
      </p:pic>
      <p:pic>
        <p:nvPicPr>
          <p:cNvPr id="5" name="Picture 4" descr="A collage of images of different colors&#10;&#10;Description automatically generated">
            <a:extLst>
              <a:ext uri="{FF2B5EF4-FFF2-40B4-BE49-F238E27FC236}">
                <a16:creationId xmlns:a16="http://schemas.microsoft.com/office/drawing/2014/main" id="{AB6108E7-FAAF-4B4A-4788-6D28C9C2C538}"/>
              </a:ext>
            </a:extLst>
          </p:cNvPr>
          <p:cNvPicPr>
            <a:picLocks noChangeAspect="1"/>
          </p:cNvPicPr>
          <p:nvPr/>
        </p:nvPicPr>
        <p:blipFill rotWithShape="1">
          <a:blip r:embed="rId4">
            <a:extLst>
              <a:ext uri="{28A0092B-C50C-407E-A947-70E740481C1C}">
                <a14:useLocalDpi xmlns:a14="http://schemas.microsoft.com/office/drawing/2010/main" val="0"/>
              </a:ext>
            </a:extLst>
          </a:blip>
          <a:srcRect b="66000"/>
          <a:stretch/>
        </p:blipFill>
        <p:spPr>
          <a:xfrm>
            <a:off x="-3" y="2353182"/>
            <a:ext cx="6096001" cy="1828800"/>
          </a:xfrm>
          <a:prstGeom prst="rect">
            <a:avLst/>
          </a:prstGeom>
        </p:spPr>
      </p:pic>
      <p:sp>
        <p:nvSpPr>
          <p:cNvPr id="275" name="Google Shape;275;p2"/>
          <p:cNvSpPr txBox="1">
            <a:spLocks noGrp="1"/>
          </p:cNvSpPr>
          <p:nvPr>
            <p:ph type="title"/>
          </p:nvPr>
        </p:nvSpPr>
        <p:spPr>
          <a:xfrm>
            <a:off x="2179783" y="0"/>
            <a:ext cx="7920308"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solidFill>
                  <a:schemeClr val="bg1">
                    <a:lumMod val="95000"/>
                  </a:schemeClr>
                </a:solidFill>
              </a:rPr>
              <a:t>Possible upgrades to radiance reference and background correction</a:t>
            </a:r>
            <a:endParaRPr dirty="0">
              <a:solidFill>
                <a:schemeClr val="bg1">
                  <a:lumMod val="95000"/>
                </a:schemeClr>
              </a:solidFill>
            </a:endParaRPr>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9</a:t>
            </a:fld>
            <a:endParaRPr/>
          </a:p>
        </p:txBody>
      </p:sp>
      <p:sp>
        <p:nvSpPr>
          <p:cNvPr id="11" name="TextBox 10">
            <a:extLst>
              <a:ext uri="{FF2B5EF4-FFF2-40B4-BE49-F238E27FC236}">
                <a16:creationId xmlns:a16="http://schemas.microsoft.com/office/drawing/2014/main" id="{66B95795-B971-D631-7FB0-ACA18A6D7E32}"/>
              </a:ext>
            </a:extLst>
          </p:cNvPr>
          <p:cNvSpPr txBox="1"/>
          <p:nvPr/>
        </p:nvSpPr>
        <p:spPr>
          <a:xfrm>
            <a:off x="2227900" y="1058257"/>
            <a:ext cx="1640193" cy="182880"/>
          </a:xfrm>
          <a:prstGeom prst="rect">
            <a:avLst/>
          </a:prstGeom>
          <a:solidFill>
            <a:schemeClr val="bg1"/>
          </a:solidFill>
        </p:spPr>
        <p:txBody>
          <a:bodyPr wrap="none" rtlCol="0">
            <a:spAutoFit/>
          </a:bodyPr>
          <a:lstStyle/>
          <a:p>
            <a:r>
              <a:rPr lang="en-US" sz="1050" dirty="0"/>
              <a:t>August 2023 08-12 UTC</a:t>
            </a:r>
            <a:endParaRPr lang="es-ES" sz="1050" dirty="0"/>
          </a:p>
        </p:txBody>
      </p:sp>
      <p:sp>
        <p:nvSpPr>
          <p:cNvPr id="12" name="TextBox 11">
            <a:extLst>
              <a:ext uri="{FF2B5EF4-FFF2-40B4-BE49-F238E27FC236}">
                <a16:creationId xmlns:a16="http://schemas.microsoft.com/office/drawing/2014/main" id="{FC6AB693-D318-5402-EA11-CE23EDEC6CD6}"/>
              </a:ext>
            </a:extLst>
          </p:cNvPr>
          <p:cNvSpPr txBox="1"/>
          <p:nvPr/>
        </p:nvSpPr>
        <p:spPr>
          <a:xfrm>
            <a:off x="2227899" y="2368123"/>
            <a:ext cx="1640193" cy="253916"/>
          </a:xfrm>
          <a:prstGeom prst="rect">
            <a:avLst/>
          </a:prstGeom>
          <a:solidFill>
            <a:schemeClr val="bg1"/>
          </a:solidFill>
        </p:spPr>
        <p:txBody>
          <a:bodyPr wrap="none" rtlCol="0">
            <a:spAutoFit/>
          </a:bodyPr>
          <a:lstStyle/>
          <a:p>
            <a:r>
              <a:rPr lang="en-US" sz="1050" dirty="0"/>
              <a:t>August 2023 12-16 UTC</a:t>
            </a:r>
            <a:endParaRPr lang="es-ES" sz="1050" dirty="0"/>
          </a:p>
        </p:txBody>
      </p:sp>
      <p:pic>
        <p:nvPicPr>
          <p:cNvPr id="15" name="Picture 14">
            <a:extLst>
              <a:ext uri="{FF2B5EF4-FFF2-40B4-BE49-F238E27FC236}">
                <a16:creationId xmlns:a16="http://schemas.microsoft.com/office/drawing/2014/main" id="{2E66808D-EE7E-036A-5F36-C6933FC1DFF7}"/>
              </a:ext>
            </a:extLst>
          </p:cNvPr>
          <p:cNvPicPr>
            <a:picLocks noChangeAspect="1"/>
          </p:cNvPicPr>
          <p:nvPr/>
        </p:nvPicPr>
        <p:blipFill rotWithShape="1">
          <a:blip r:embed="rId5">
            <a:extLst>
              <a:ext uri="{28A0092B-C50C-407E-A947-70E740481C1C}">
                <a14:useLocalDpi xmlns:a14="http://schemas.microsoft.com/office/drawing/2010/main" val="0"/>
              </a:ext>
            </a:extLst>
          </a:blip>
          <a:srcRect l="8055" t="9304" r="8522" b="48567"/>
          <a:stretch/>
        </p:blipFill>
        <p:spPr>
          <a:xfrm>
            <a:off x="678730" y="4463957"/>
            <a:ext cx="4740594" cy="2394043"/>
          </a:xfrm>
          <a:prstGeom prst="rect">
            <a:avLst/>
          </a:prstGeom>
        </p:spPr>
      </p:pic>
      <p:sp>
        <p:nvSpPr>
          <p:cNvPr id="10" name="TextBox 9">
            <a:extLst>
              <a:ext uri="{FF2B5EF4-FFF2-40B4-BE49-F238E27FC236}">
                <a16:creationId xmlns:a16="http://schemas.microsoft.com/office/drawing/2014/main" id="{9C7EE814-B195-72E0-0F3A-A3CFEB374A47}"/>
              </a:ext>
            </a:extLst>
          </p:cNvPr>
          <p:cNvSpPr txBox="1"/>
          <p:nvPr/>
        </p:nvSpPr>
        <p:spPr>
          <a:xfrm>
            <a:off x="1990654" y="4156547"/>
            <a:ext cx="2114681" cy="307777"/>
          </a:xfrm>
          <a:prstGeom prst="rect">
            <a:avLst/>
          </a:prstGeom>
          <a:noFill/>
        </p:spPr>
        <p:txBody>
          <a:bodyPr wrap="none" rtlCol="0">
            <a:spAutoFit/>
          </a:bodyPr>
          <a:lstStyle/>
          <a:p>
            <a:r>
              <a:rPr lang="en-US" dirty="0"/>
              <a:t>August 2023 08-12 UTC</a:t>
            </a:r>
            <a:endParaRPr lang="es-ES" dirty="0"/>
          </a:p>
        </p:txBody>
      </p:sp>
      <p:pic>
        <p:nvPicPr>
          <p:cNvPr id="16" name="Picture 15">
            <a:extLst>
              <a:ext uri="{FF2B5EF4-FFF2-40B4-BE49-F238E27FC236}">
                <a16:creationId xmlns:a16="http://schemas.microsoft.com/office/drawing/2014/main" id="{16785C96-9B85-276A-BB70-9B7803C3FD0C}"/>
              </a:ext>
            </a:extLst>
          </p:cNvPr>
          <p:cNvPicPr>
            <a:picLocks noChangeAspect="1"/>
          </p:cNvPicPr>
          <p:nvPr/>
        </p:nvPicPr>
        <p:blipFill>
          <a:blip r:embed="rId6">
            <a:extLst>
              <a:ext uri="{28A0092B-C50C-407E-A947-70E740481C1C}">
                <a14:useLocalDpi xmlns:a14="http://schemas.microsoft.com/office/drawing/2010/main" val="0"/>
              </a:ext>
            </a:extLst>
          </a:blip>
          <a:srcRect l="5782" r="5782"/>
          <a:stretch/>
        </p:blipFill>
        <p:spPr>
          <a:xfrm>
            <a:off x="6731248" y="1058257"/>
            <a:ext cx="5100196" cy="5767146"/>
          </a:xfrm>
          <a:prstGeom prst="rect">
            <a:avLst/>
          </a:prstGeom>
        </p:spPr>
      </p:pic>
      <p:sp>
        <p:nvSpPr>
          <p:cNvPr id="17" name="TextBox 16">
            <a:extLst>
              <a:ext uri="{FF2B5EF4-FFF2-40B4-BE49-F238E27FC236}">
                <a16:creationId xmlns:a16="http://schemas.microsoft.com/office/drawing/2014/main" id="{4CC06265-D248-5B89-7A13-FBC3AA306EFE}"/>
              </a:ext>
            </a:extLst>
          </p:cNvPr>
          <p:cNvSpPr txBox="1"/>
          <p:nvPr/>
        </p:nvSpPr>
        <p:spPr>
          <a:xfrm>
            <a:off x="5460753" y="6353918"/>
            <a:ext cx="5709323" cy="369332"/>
          </a:xfrm>
          <a:prstGeom prst="rect">
            <a:avLst/>
          </a:prstGeom>
          <a:noFill/>
        </p:spPr>
        <p:txBody>
          <a:bodyPr wrap="square" rtlCol="0">
            <a:spAutoFit/>
          </a:bodyPr>
          <a:lstStyle/>
          <a:p>
            <a:pPr algn="ctr"/>
            <a:r>
              <a:rPr lang="en-US" sz="1800" dirty="0" err="1"/>
              <a:t>dSCD</a:t>
            </a:r>
            <a:r>
              <a:rPr lang="en-US" sz="1800" dirty="0"/>
              <a:t> increase; background correction decreases</a:t>
            </a:r>
            <a:endParaRPr lang="es-ES" sz="1800" dirty="0"/>
          </a:p>
        </p:txBody>
      </p:sp>
    </p:spTree>
    <p:extLst>
      <p:ext uri="{BB962C8B-B14F-4D97-AF65-F5344CB8AC3E}">
        <p14:creationId xmlns:p14="http://schemas.microsoft.com/office/powerpoint/2010/main" val="332144332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O Wide ORR MR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1119</TotalTime>
  <Words>1305</Words>
  <Application>Microsoft Office PowerPoint</Application>
  <PresentationFormat>Widescreen</PresentationFormat>
  <Paragraphs>177</Paragraphs>
  <Slides>18</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vt:lpstr>
      <vt:lpstr>Helvetica Neue</vt:lpstr>
      <vt:lpstr>Calibri</vt:lpstr>
      <vt:lpstr>Noto Sans Symbols</vt:lpstr>
      <vt:lpstr>Arial Rounded</vt:lpstr>
      <vt:lpstr>Arial Narrow</vt:lpstr>
      <vt:lpstr>Wingdings</vt:lpstr>
      <vt:lpstr>Times New Roman</vt:lpstr>
      <vt:lpstr>Courier New</vt:lpstr>
      <vt:lpstr>Office Theme</vt:lpstr>
      <vt:lpstr>1_TEMPO Wide ORR MRR</vt:lpstr>
      <vt:lpstr>PowerPoint Presentation</vt:lpstr>
      <vt:lpstr>TEMPO NO2 and HCHO retrieval basics</vt:lpstr>
      <vt:lpstr>Algorithm updates from pre-launch version till public release (version 3)</vt:lpstr>
      <vt:lpstr>We must use radiance references</vt:lpstr>
      <vt:lpstr>V03 July 2024 average columns</vt:lpstr>
      <vt:lpstr>HCHO fulfill the fitting uncertainty requirements (credit: Laura Judd)</vt:lpstr>
      <vt:lpstr>V3 validation vs Pandora and TROPOMI  (credit Barron Henderson)</vt:lpstr>
      <vt:lpstr>V3 validation vs FTIR (credit Ivan Ortega)</vt:lpstr>
      <vt:lpstr>Possible upgrades to radiance reference and background correction</vt:lpstr>
      <vt:lpstr>Summary and future outlook</vt:lpstr>
      <vt:lpstr>PowerPoint Presentation</vt:lpstr>
      <vt:lpstr>Version 3</vt:lpstr>
      <vt:lpstr>HCHO Radiance Reference</vt:lpstr>
      <vt:lpstr>V2 validation vs FTIR (credit Ivan Ortega)</vt:lpstr>
      <vt:lpstr>Air mass factor calculation inputs</vt:lpstr>
      <vt:lpstr>Differential slant column spectral fit set up</vt:lpstr>
      <vt:lpstr>Algorithm updates from pre-launch version till public release (version 3)</vt:lpstr>
      <vt:lpstr>Algorithm updates from pre-launch version till public release (version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Liu, Xiong</dc:creator>
  <cp:lastModifiedBy>Gonzalez Abad, Gonzalo</cp:lastModifiedBy>
  <cp:revision>22</cp:revision>
  <dcterms:created xsi:type="dcterms:W3CDTF">2021-11-05T03:06:55Z</dcterms:created>
  <dcterms:modified xsi:type="dcterms:W3CDTF">2024-08-24T17:22:22Z</dcterms:modified>
</cp:coreProperties>
</file>