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 id="2147483774" r:id="rId2"/>
  </p:sldMasterIdLst>
  <p:notesMasterIdLst>
    <p:notesMasterId r:id="rId13"/>
  </p:notesMasterIdLst>
  <p:sldIdLst>
    <p:sldId id="256" r:id="rId3"/>
    <p:sldId id="1042652958" r:id="rId4"/>
    <p:sldId id="2990" r:id="rId5"/>
    <p:sldId id="1042652955" r:id="rId6"/>
    <p:sldId id="1042652960" r:id="rId7"/>
    <p:sldId id="1042652959" r:id="rId8"/>
    <p:sldId id="1042652950" r:id="rId9"/>
    <p:sldId id="1042652951" r:id="rId10"/>
    <p:sldId id="1042652949" r:id="rId11"/>
    <p:sldId id="298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F825D8-DAA9-A17E-7FD3-EB3550631833}" name="Fenn, Crystal J. (LARC-D206)" initials="F(" userId="S::cfenn@ndc.nasa.gov::e706ab77-a4eb-46fd-9b0c-8ec1c8e24d7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39"/>
    <p:restoredTop sz="96229"/>
  </p:normalViewPr>
  <p:slideViewPr>
    <p:cSldViewPr snapToGrid="0" snapToObjects="1">
      <p:cViewPr varScale="1">
        <p:scale>
          <a:sx n="115" d="100"/>
          <a:sy n="115" d="100"/>
        </p:scale>
        <p:origin x="232" y="504"/>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117" d="100"/>
          <a:sy n="117" d="100"/>
        </p:scale>
        <p:origin x="420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microsoft.com/office/2018/10/relationships/authors" Target="author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85442-679F-6940-8D76-BD610BCABF31}" type="datetimeFigureOut">
              <a:rPr lang="en-US" smtClean="0"/>
              <a:t>8/25/24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65635-F46D-3643-9694-3A302E640B0D}" type="slidenum">
              <a:rPr lang="en-US" smtClean="0"/>
              <a:t>‹#›</a:t>
            </a:fld>
            <a:endParaRPr lang="en-US"/>
          </a:p>
        </p:txBody>
      </p:sp>
    </p:spTree>
    <p:extLst>
      <p:ext uri="{BB962C8B-B14F-4D97-AF65-F5344CB8AC3E}">
        <p14:creationId xmlns:p14="http://schemas.microsoft.com/office/powerpoint/2010/main" val="161776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047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270511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38838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1143489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ackup">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819130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1050354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pic>
        <p:nvPicPr>
          <p:cNvPr id="4" name="Picture 3" descr="TEMPO ppt Banner v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1065276"/>
          </a:xfrm>
          <a:prstGeom prst="rect">
            <a:avLst/>
          </a:prstGeom>
        </p:spPr>
      </p:pic>
      <p:sp>
        <p:nvSpPr>
          <p:cNvPr id="9" name="Title 1"/>
          <p:cNvSpPr>
            <a:spLocks noGrp="1"/>
          </p:cNvSpPr>
          <p:nvPr>
            <p:ph type="title"/>
          </p:nvPr>
        </p:nvSpPr>
        <p:spPr>
          <a:xfrm>
            <a:off x="2379609" y="274638"/>
            <a:ext cx="7963743" cy="638108"/>
          </a:xfrm>
          <a:prstGeom prst="rect">
            <a:avLst/>
          </a:prstGeom>
        </p:spPr>
        <p:txBody>
          <a:bodyPr vert="horz"/>
          <a:lstStyle>
            <a:lvl1pPr>
              <a:defRPr sz="2800" b="1" i="0">
                <a:solidFill>
                  <a:srgbClr val="FFFFFF"/>
                </a:solidFill>
                <a:latin typeface="Arial"/>
                <a:cs typeface="Arial"/>
              </a:defRPr>
            </a:lvl1pPr>
          </a:lstStyle>
          <a:p>
            <a:r>
              <a:rPr lang="en-US"/>
              <a:t>Click to edit Master title style</a:t>
            </a:r>
          </a:p>
        </p:txBody>
      </p:sp>
      <p:sp>
        <p:nvSpPr>
          <p:cNvPr id="7" name="Content Placeholder 2"/>
          <p:cNvSpPr>
            <a:spLocks noGrp="1"/>
          </p:cNvSpPr>
          <p:nvPr>
            <p:ph idx="1"/>
          </p:nvPr>
        </p:nvSpPr>
        <p:spPr>
          <a:xfrm>
            <a:off x="101600" y="1143000"/>
            <a:ext cx="119888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a:extLst>
              <a:ext uri="{FF2B5EF4-FFF2-40B4-BE49-F238E27FC236}">
                <a16:creationId xmlns:a16="http://schemas.microsoft.com/office/drawing/2014/main" id="{ED29E1B4-5585-C84C-8A32-8BAC3D59C839}"/>
              </a:ext>
            </a:extLst>
          </p:cNvPr>
          <p:cNvSpPr>
            <a:spLocks noGrp="1"/>
          </p:cNvSpPr>
          <p:nvPr>
            <p:ph type="sldNum" sz="quarter" idx="12"/>
          </p:nvPr>
        </p:nvSpPr>
        <p:spPr>
          <a:xfrm>
            <a:off x="9236440" y="6504026"/>
            <a:ext cx="2844800"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0" name="Footer Placeholder 4">
            <a:extLst>
              <a:ext uri="{FF2B5EF4-FFF2-40B4-BE49-F238E27FC236}">
                <a16:creationId xmlns:a16="http://schemas.microsoft.com/office/drawing/2014/main" id="{2EE3F73D-D53E-4649-A630-0572053E9E49}"/>
              </a:ext>
            </a:extLst>
          </p:cNvPr>
          <p:cNvSpPr>
            <a:spLocks noGrp="1"/>
          </p:cNvSpPr>
          <p:nvPr>
            <p:ph type="ftr" sz="quarter" idx="3"/>
          </p:nvPr>
        </p:nvSpPr>
        <p:spPr>
          <a:xfrm>
            <a:off x="4165600" y="6504026"/>
            <a:ext cx="3860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a:p>
        </p:txBody>
      </p:sp>
    </p:spTree>
    <p:extLst>
      <p:ext uri="{BB962C8B-B14F-4D97-AF65-F5344CB8AC3E}">
        <p14:creationId xmlns:p14="http://schemas.microsoft.com/office/powerpoint/2010/main" val="2991680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69"/>
        <p:cNvGrpSpPr/>
        <p:nvPr/>
      </p:nvGrpSpPr>
      <p:grpSpPr>
        <a:xfrm>
          <a:off x="0" y="0"/>
          <a:ext cx="0" cy="0"/>
          <a:chOff x="0" y="0"/>
          <a:chExt cx="0" cy="0"/>
        </a:xfrm>
      </p:grpSpPr>
      <p:sp>
        <p:nvSpPr>
          <p:cNvPr id="72" name="Google Shape;72;p21"/>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D9D9D9"/>
              </a:buClr>
              <a:buSzPts val="2800"/>
              <a:buFont typeface="Arial Rounded"/>
              <a:buNone/>
              <a:defRPr sz="2800" b="1">
                <a:solidFill>
                  <a:srgbClr val="D9D9D9"/>
                </a:solidFill>
                <a:latin typeface="Arial Rounded"/>
                <a:ea typeface="Arial Rounded"/>
                <a:cs typeface="Arial Rounded"/>
                <a:sym typeface="Arial Round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1"/>
          <p:cNvSpPr txBox="1">
            <a:spLocks noGrp="1"/>
          </p:cNvSpPr>
          <p:nvPr>
            <p:ph type="ftr" idx="11"/>
          </p:nvPr>
        </p:nvSpPr>
        <p:spPr>
          <a:xfrm>
            <a:off x="3239543" y="6549635"/>
            <a:ext cx="5411508"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1"/>
          <p:cNvSpPr txBox="1">
            <a:spLocks noGrp="1"/>
          </p:cNvSpPr>
          <p:nvPr>
            <p:ph type="dt" idx="10"/>
          </p:nvPr>
        </p:nvSpPr>
        <p:spPr>
          <a:xfrm>
            <a:off x="231095" y="6550584"/>
            <a:ext cx="209615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47561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590830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143000"/>
            <a:ext cx="11988800" cy="5410200"/>
          </a:xfrm>
          <a:prstGeom prst="rect">
            <a:avLst/>
          </a:prstGeom>
        </p:spPr>
        <p:txBody>
          <a:bodyPr/>
          <a:lstStyle>
            <a:lvl1pPr marL="257175" indent="-257175">
              <a:buClrTx/>
              <a:buFont typeface="Wingdings" charset="2"/>
              <a:buChar char="Ø"/>
              <a:defRPr b="1">
                <a:latin typeface="+mn-lt"/>
              </a:defRPr>
            </a:lvl1pPr>
            <a:lvl2pPr marL="557213" indent="-214313">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750" smtClean="0">
                <a:solidFill>
                  <a:srgbClr val="000000"/>
                </a:solidFill>
                <a:latin typeface="Calibri" charset="0"/>
              </a:rPr>
              <a:pPr algn="r" eaLnBrk="1" hangingPunct="1">
                <a:defRPr/>
              </a:pPr>
              <a:t>‹#›</a:t>
            </a:fld>
            <a:endParaRPr lang="en-US" sz="750">
              <a:solidFill>
                <a:srgbClr val="000000"/>
              </a:solidFill>
              <a:latin typeface="Calibri" charset="0"/>
            </a:endParaRPr>
          </a:p>
        </p:txBody>
      </p:sp>
      <p:sp>
        <p:nvSpPr>
          <p:cNvPr id="2" name="Title 1"/>
          <p:cNvSpPr>
            <a:spLocks noGrp="1"/>
          </p:cNvSpPr>
          <p:nvPr>
            <p:ph type="title"/>
          </p:nvPr>
        </p:nvSpPr>
        <p:spPr>
          <a:xfrm>
            <a:off x="2539933" y="274638"/>
            <a:ext cx="7451967" cy="638108"/>
          </a:xfrm>
          <a:prstGeom prst="rect">
            <a:avLst/>
          </a:prstGeom>
        </p:spPr>
        <p:txBody>
          <a:bodyPr vert="horz"/>
          <a:lstStyle>
            <a:lvl1pPr>
              <a:defRPr sz="2100">
                <a:solidFill>
                  <a:srgbClr val="D9D9D9"/>
                </a:solidFill>
                <a:latin typeface="Arial Rounded MT Bold"/>
                <a:cs typeface="Arial Rounded MT Bold"/>
              </a:defRPr>
            </a:lvl1pPr>
          </a:lstStyle>
          <a:p>
            <a:r>
              <a:rPr lang="en-US"/>
              <a:t>Click to edit Master title style</a:t>
            </a:r>
          </a:p>
        </p:txBody>
      </p:sp>
      <p:sp>
        <p:nvSpPr>
          <p:cNvPr id="6" name="Date Placeholder 2">
            <a:extLst>
              <a:ext uri="{FF2B5EF4-FFF2-40B4-BE49-F238E27FC236}">
                <a16:creationId xmlns:a16="http://schemas.microsoft.com/office/drawing/2014/main" id="{9CE51E9C-5593-4F02-8D43-69EB3594B706}"/>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grpSp>
        <p:nvGrpSpPr>
          <p:cNvPr id="5" name="Group 4">
            <a:extLst>
              <a:ext uri="{FF2B5EF4-FFF2-40B4-BE49-F238E27FC236}">
                <a16:creationId xmlns:a16="http://schemas.microsoft.com/office/drawing/2014/main" id="{4386602E-3498-4C57-BE6D-73C35B8809BF}"/>
              </a:ext>
            </a:extLst>
          </p:cNvPr>
          <p:cNvGrpSpPr/>
          <p:nvPr userDrawn="1"/>
        </p:nvGrpSpPr>
        <p:grpSpPr>
          <a:xfrm>
            <a:off x="10044215" y="41347"/>
            <a:ext cx="953829" cy="955748"/>
            <a:chOff x="10044214" y="41347"/>
            <a:chExt cx="953829" cy="955748"/>
          </a:xfrm>
        </p:grpSpPr>
        <p:pic>
          <p:nvPicPr>
            <p:cNvPr id="8" name="Picture 7">
              <a:extLst>
                <a:ext uri="{FF2B5EF4-FFF2-40B4-BE49-F238E27FC236}">
                  <a16:creationId xmlns:a16="http://schemas.microsoft.com/office/drawing/2014/main" id="{E878C91B-CCA6-4B39-B3E7-1EF35377DF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96532" y="41347"/>
              <a:ext cx="816000" cy="940666"/>
            </a:xfrm>
            <a:prstGeom prst="rect">
              <a:avLst/>
            </a:prstGeom>
          </p:spPr>
        </p:pic>
        <p:sp>
          <p:nvSpPr>
            <p:cNvPr id="4" name="TextBox 3">
              <a:extLst>
                <a:ext uri="{FF2B5EF4-FFF2-40B4-BE49-F238E27FC236}">
                  <a16:creationId xmlns:a16="http://schemas.microsoft.com/office/drawing/2014/main" id="{DA469EE8-BE9A-4076-9C74-9E6E66E1950E}"/>
                </a:ext>
              </a:extLst>
            </p:cNvPr>
            <p:cNvSpPr txBox="1"/>
            <p:nvPr userDrawn="1"/>
          </p:nvSpPr>
          <p:spPr>
            <a:xfrm>
              <a:off x="10044214" y="766263"/>
              <a:ext cx="953829" cy="230832"/>
            </a:xfrm>
            <a:prstGeom prst="rect">
              <a:avLst/>
            </a:prstGeom>
            <a:noFill/>
          </p:spPr>
          <p:txBody>
            <a:bodyPr wrap="square" rtlCol="0">
              <a:spAutoFit/>
            </a:bodyPr>
            <a:lstStyle/>
            <a:p>
              <a:r>
                <a:rPr lang="en-US" sz="900">
                  <a:solidFill>
                    <a:schemeClr val="bg1"/>
                  </a:solidFill>
                  <a:latin typeface="Times New Roman" panose="02020603050405020304" pitchFamily="18" charset="0"/>
                  <a:cs typeface="Times New Roman" panose="02020603050405020304" pitchFamily="18" charset="0"/>
                </a:rPr>
                <a:t>Smithsonian</a:t>
              </a:r>
            </a:p>
          </p:txBody>
        </p:sp>
      </p:grpSp>
    </p:spTree>
    <p:extLst>
      <p:ext uri="{BB962C8B-B14F-4D97-AF65-F5344CB8AC3E}">
        <p14:creationId xmlns:p14="http://schemas.microsoft.com/office/powerpoint/2010/main" val="2858493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Only">
  <p:cSld name="1_Title Only">
    <p:bg>
      <p:bgPr>
        <a:gradFill>
          <a:gsLst>
            <a:gs pos="0">
              <a:srgbClr val="FEFEFE">
                <a:alpha val="74901"/>
              </a:srgbClr>
            </a:gs>
            <a:gs pos="75000">
              <a:srgbClr val="FEFEFE">
                <a:alpha val="74901"/>
              </a:srgbClr>
            </a:gs>
            <a:gs pos="100000">
              <a:srgbClr val="79A0CD">
                <a:alpha val="74901"/>
              </a:srgbClr>
            </a:gs>
          </a:gsLst>
          <a:lin ang="16200000" scaled="0"/>
        </a:grad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dt" idx="10"/>
          </p:nvPr>
        </p:nvSpPr>
        <p:spPr>
          <a:xfrm>
            <a:off x="190116" y="6356351"/>
            <a:ext cx="1020846" cy="365125"/>
          </a:xfrm>
          <a:prstGeom prst="rect">
            <a:avLst/>
          </a:prstGeom>
          <a:noFill/>
          <a:ln>
            <a:noFill/>
          </a:ln>
        </p:spPr>
        <p:txBody>
          <a:bodyPr spcFirstLastPara="1" wrap="square" lIns="91325" tIns="45650" rIns="91325" bIns="456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5"/>
          <p:cNvSpPr txBox="1">
            <a:spLocks noGrp="1"/>
          </p:cNvSpPr>
          <p:nvPr>
            <p:ph type="sldNum" idx="12"/>
          </p:nvPr>
        </p:nvSpPr>
        <p:spPr>
          <a:xfrm>
            <a:off x="11051145" y="6365294"/>
            <a:ext cx="1015314" cy="365125"/>
          </a:xfrm>
          <a:prstGeom prst="rect">
            <a:avLst/>
          </a:prstGeom>
          <a:noFill/>
          <a:ln>
            <a:noFill/>
          </a:ln>
        </p:spPr>
        <p:txBody>
          <a:bodyPr spcFirstLastPara="1" wrap="square" lIns="91325" tIns="45650" rIns="91325" bIns="4565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23" name="Google Shape;123;p25"/>
          <p:cNvSpPr txBox="1">
            <a:spLocks noGrp="1"/>
          </p:cNvSpPr>
          <p:nvPr>
            <p:ph type="body" idx="1"/>
          </p:nvPr>
        </p:nvSpPr>
        <p:spPr>
          <a:xfrm>
            <a:off x="1173893" y="164800"/>
            <a:ext cx="9844215" cy="761791"/>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4" name="Google Shape;124;p25"/>
          <p:cNvSpPr txBox="1">
            <a:spLocks noGrp="1"/>
          </p:cNvSpPr>
          <p:nvPr>
            <p:ph type="body" idx="2"/>
          </p:nvPr>
        </p:nvSpPr>
        <p:spPr>
          <a:xfrm>
            <a:off x="354013" y="1268413"/>
            <a:ext cx="11499850" cy="48523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24577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8" y="0"/>
            <a:ext cx="8309316"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a:p>
        </p:txBody>
      </p:sp>
      <p:sp>
        <p:nvSpPr>
          <p:cNvPr id="5" name="Date Placeholder 4"/>
          <p:cNvSpPr>
            <a:spLocks noGrp="1"/>
          </p:cNvSpPr>
          <p:nvPr>
            <p:ph type="dt" sz="half" idx="12"/>
          </p:nvPr>
        </p:nvSpPr>
        <p:spPr/>
        <p:txBody>
          <a:bodyPr/>
          <a:lstStyle/>
          <a:p>
            <a:endParaRPr lang="en-US"/>
          </a:p>
        </p:txBody>
      </p:sp>
      <p:sp>
        <p:nvSpPr>
          <p:cNvPr id="7" name="Content Placeholder 6"/>
          <p:cNvSpPr>
            <a:spLocks noGrp="1"/>
          </p:cNvSpPr>
          <p:nvPr>
            <p:ph sz="quarter" idx="13"/>
          </p:nvPr>
        </p:nvSpPr>
        <p:spPr>
          <a:xfrm>
            <a:off x="266701" y="1158875"/>
            <a:ext cx="11605684"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41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176"/>
            <a:ext cx="12192000"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976832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12192000"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4015916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a:solidFill>
                <a:srgbClr val="000000"/>
              </a:solidFill>
              <a:latin typeface="Calibri" charset="0"/>
            </a:endParaRPr>
          </a:p>
        </p:txBody>
      </p:sp>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6" name="Footer Placeholder 4"/>
          <p:cNvSpPr>
            <a:spLocks noGrp="1"/>
          </p:cNvSpPr>
          <p:nvPr>
            <p:ph type="ftr" sz="quarter" idx="3"/>
          </p:nvPr>
        </p:nvSpPr>
        <p:spPr>
          <a:xfrm>
            <a:off x="3239543" y="6549635"/>
            <a:ext cx="5411508" cy="365125"/>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endParaRPr lang="en-US">
              <a:solidFill>
                <a:prstClr val="black">
                  <a:tint val="75000"/>
                </a:prstClr>
              </a:solidFill>
              <a:latin typeface="Calibri"/>
            </a:endParaRPr>
          </a:p>
        </p:txBody>
      </p:sp>
      <p:sp>
        <p:nvSpPr>
          <p:cNvPr id="10" name="Date Placeholder 3"/>
          <p:cNvSpPr>
            <a:spLocks noGrp="1"/>
          </p:cNvSpPr>
          <p:nvPr>
            <p:ph type="dt" sz="half" idx="10"/>
          </p:nvPr>
        </p:nvSpPr>
        <p:spPr>
          <a:xfrm>
            <a:off x="171331" y="6550584"/>
            <a:ext cx="2096155" cy="365125"/>
          </a:xfrm>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744568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3367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325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2392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5"/>
            <a:ext cx="12192000"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a:spLocks noGrp="1"/>
          </p:cNvSpPr>
          <p:nvPr>
            <p:ph idx="1"/>
          </p:nvPr>
        </p:nvSpPr>
        <p:spPr>
          <a:xfrm>
            <a:off x="101601" y="1143000"/>
            <a:ext cx="119888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539931" y="186292"/>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a:p>
        </p:txBody>
      </p:sp>
    </p:spTree>
    <p:extLst>
      <p:ext uri="{BB962C8B-B14F-4D97-AF65-F5344CB8AC3E}">
        <p14:creationId xmlns:p14="http://schemas.microsoft.com/office/powerpoint/2010/main" val="28459544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2539931" y="274638"/>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a:p>
        </p:txBody>
      </p:sp>
    </p:spTree>
    <p:extLst>
      <p:ext uri="{BB962C8B-B14F-4D97-AF65-F5344CB8AC3E}">
        <p14:creationId xmlns:p14="http://schemas.microsoft.com/office/powerpoint/2010/main" val="364498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7"/>
            <a:ext cx="12192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a:solidFill>
                  <a:srgbClr val="000090"/>
                </a:solidFill>
                <a:latin typeface="Arial Rounded MT Bold"/>
                <a:cs typeface="Arial Rounded MT Bold"/>
              </a:rPr>
              <a:t>BACKUP</a:t>
            </a:r>
          </a:p>
        </p:txBody>
      </p:sp>
    </p:spTree>
    <p:extLst>
      <p:ext uri="{BB962C8B-B14F-4D97-AF65-F5344CB8AC3E}">
        <p14:creationId xmlns:p14="http://schemas.microsoft.com/office/powerpoint/2010/main" val="30630031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sz="1400">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811185" y="2511426"/>
            <a:ext cx="2569633" cy="183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35616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8038" y="0"/>
            <a:ext cx="8309316"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a:p>
        </p:txBody>
      </p:sp>
      <p:sp>
        <p:nvSpPr>
          <p:cNvPr id="5" name="Date Placeholder 4"/>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2463736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2914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1265544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userDrawn="1"/>
        </p:nvPicPr>
        <p:blipFill>
          <a:blip r:embed="rId3"/>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userDrawn="1"/>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75678" y="3003659"/>
            <a:ext cx="914400" cy="1056133"/>
          </a:xfrm>
          <a:prstGeom prst="rect">
            <a:avLst/>
          </a:prstGeom>
        </p:spPr>
      </p:pic>
    </p:spTree>
    <p:extLst>
      <p:ext uri="{BB962C8B-B14F-4D97-AF65-F5344CB8AC3E}">
        <p14:creationId xmlns:p14="http://schemas.microsoft.com/office/powerpoint/2010/main" val="870809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userDrawn="1"/>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userDrawn="1"/>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userDrawn="1"/>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userDrawn="1"/>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userDrawn="1"/>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userDrawn="1"/>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37210954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userDrawn="1"/>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37615714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22569243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7429693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26096631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40194892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695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8"/>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a:solidFill>
                  <a:srgbClr val="000090"/>
                </a:solidFill>
                <a:latin typeface="Arial Rounded MT Bold"/>
                <a:cs typeface="Arial Rounded MT Bold"/>
              </a:rPr>
              <a:t>BACKUP</a:t>
            </a:r>
          </a:p>
        </p:txBody>
      </p:sp>
    </p:spTree>
    <p:extLst>
      <p:ext uri="{BB962C8B-B14F-4D97-AF65-F5344CB8AC3E}">
        <p14:creationId xmlns:p14="http://schemas.microsoft.com/office/powerpoint/2010/main" val="3635373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7079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621140"/>
            <a:ext cx="2743200" cy="182880"/>
          </a:xfrm>
          <a:prstGeom prst="rect">
            <a:avLst/>
          </a:prstGeom>
        </p:spPr>
        <p:txBody>
          <a:bodyPr vert="horz" lIns="91440" tIns="0" rIns="91440" bIns="0" rtlCol="0" anchor="ctr"/>
          <a:lstStyle>
            <a:lvl1pPr>
              <a:defRPr lang="en-US" sz="1200" smtClean="0">
                <a:solidFill>
                  <a:schemeClr val="tx1">
                    <a:tint val="75000"/>
                  </a:schemeClr>
                </a:solidFill>
              </a:defRPr>
            </a:lvl1p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2"/>
            <a:ext cx="8410944" cy="975701"/>
          </a:xfrm>
          <a:prstGeom prst="rect">
            <a:avLst/>
          </a:prstGeom>
        </p:spPr>
        <p:txBody>
          <a:bodyPr anchor="ctr"/>
          <a:lstStyle>
            <a:lvl1pPr algn="ctr">
              <a:defRPr sz="27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368355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2"/>
            <a:ext cx="10515600" cy="1325033"/>
          </a:xfrm>
          <a:prstGeom prst="rect">
            <a:avLst/>
          </a:prstGeom>
        </p:spPr>
        <p:txBody>
          <a:bodyPr/>
          <a:lstStyle>
            <a:lvl1pPr>
              <a:defRPr lang="en-US" sz="4050" b="0" smtClean="0">
                <a:solidFill>
                  <a:srgbClr val="000090"/>
                </a:solidFill>
                <a:cs typeface="Arial Rounded MT Bold"/>
              </a:defRPr>
            </a:lvl1pPr>
          </a:lstStyle>
          <a:p>
            <a:r>
              <a:rPr lang="en-US"/>
              <a:t>Click to edit Master title style</a:t>
            </a:r>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
        <p:nvSpPr>
          <p:cNvPr id="7" name="Date Placeholder 2">
            <a:extLst>
              <a:ext uri="{FF2B5EF4-FFF2-40B4-BE49-F238E27FC236}">
                <a16:creationId xmlns:a16="http://schemas.microsoft.com/office/drawing/2014/main" id="{92356197-65FC-4F71-A33A-6CAF78ADFBE9}"/>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26610114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Questions</a:t>
            </a:r>
            <a:endParaRPr lang="en-US" sz="4500" b="0">
              <a:solidFill>
                <a:srgbClr val="000090"/>
              </a:solidFill>
              <a:latin typeface="+mn-lt"/>
              <a:cs typeface="Arial Rounded MT Bold"/>
            </a:endParaRPr>
          </a:p>
        </p:txBody>
      </p:sp>
    </p:spTree>
    <p:extLst>
      <p:ext uri="{BB962C8B-B14F-4D97-AF65-F5344CB8AC3E}">
        <p14:creationId xmlns:p14="http://schemas.microsoft.com/office/powerpoint/2010/main" val="21495792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Backup</a:t>
            </a:r>
          </a:p>
        </p:txBody>
      </p:sp>
    </p:spTree>
    <p:extLst>
      <p:ext uri="{BB962C8B-B14F-4D97-AF65-F5344CB8AC3E}">
        <p14:creationId xmlns:p14="http://schemas.microsoft.com/office/powerpoint/2010/main" val="32043357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28629429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9" y="0"/>
            <a:ext cx="8309316" cy="964406"/>
          </a:xfrm>
          <a:prstGeom prst="rect">
            <a:avLst/>
          </a:prstGeom>
        </p:spPr>
        <p:txBody>
          <a:bodyPr vert="horz" anchor="ctr"/>
          <a:lstStyle>
            <a:lvl1pPr>
              <a:defRPr sz="2100">
                <a:solidFill>
                  <a:srgbClr val="FFFFFF"/>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srgbClr val="000000"/>
                </a:solidFill>
              </a:rPr>
              <a:pPr/>
              <a:t>‹#›</a:t>
            </a:fld>
            <a:endParaRPr lang="en-US">
              <a:solidFill>
                <a:srgbClr val="000000"/>
              </a:solidFill>
            </a:endParaRPr>
          </a:p>
        </p:txBody>
      </p:sp>
      <p:sp>
        <p:nvSpPr>
          <p:cNvPr id="7" name="Content Placeholder 6"/>
          <p:cNvSpPr>
            <a:spLocks noGrp="1"/>
          </p:cNvSpPr>
          <p:nvPr>
            <p:ph sz="quarter" idx="13"/>
          </p:nvPr>
        </p:nvSpPr>
        <p:spPr>
          <a:xfrm>
            <a:off x="266702" y="1158875"/>
            <a:ext cx="11605684" cy="5360988"/>
          </a:xfrm>
          <a:prstGeom prst="rect">
            <a:avLst/>
          </a:prstGeom>
        </p:spPr>
        <p:txBody>
          <a:bodyPr vert="horz"/>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2">
            <a:extLst>
              <a:ext uri="{FF2B5EF4-FFF2-40B4-BE49-F238E27FC236}">
                <a16:creationId xmlns:a16="http://schemas.microsoft.com/office/drawing/2014/main" id="{BA34F9E2-853F-407C-8157-7FF8CE2EE911}"/>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12070688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16424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srgbClr val="000000"/>
              </a:solidFill>
              <a:latin typeface="Times New Roman"/>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srgbClr val="000000"/>
              </a:solidFill>
              <a:latin typeface="Times New Roman"/>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36548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0560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6415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28657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913547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1547" y="3003659"/>
            <a:ext cx="914400" cy="1056133"/>
          </a:xfrm>
          <a:prstGeom prst="rect">
            <a:avLst/>
          </a:prstGeom>
        </p:spPr>
      </p:pic>
    </p:spTree>
    <p:extLst>
      <p:ext uri="{BB962C8B-B14F-4D97-AF65-F5344CB8AC3E}">
        <p14:creationId xmlns:p14="http://schemas.microsoft.com/office/powerpoint/2010/main" val="65504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21152484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47" Type="http://schemas.openxmlformats.org/officeDocument/2006/relationships/image" Target="../media/image5.png"/><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theme" Target="../theme/theme2.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48" Type="http://schemas.openxmlformats.org/officeDocument/2006/relationships/image" Target="../media/image6.png"/><Relationship Id="rId8" Type="http://schemas.openxmlformats.org/officeDocument/2006/relationships/slideLayout" Target="../slideLayouts/slideLayout13.xml"/><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image" Target="../media/image4.png"/><Relationship Id="rId20" Type="http://schemas.openxmlformats.org/officeDocument/2006/relationships/slideLayout" Target="../slideLayouts/slideLayout25.xml"/><Relationship Id="rId41"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12192000" cy="1063752"/>
          </a:xfrm>
          <a:prstGeom prst="rect">
            <a:avLst/>
          </a:prstGeom>
        </p:spPr>
      </p:pic>
      <p:sp>
        <p:nvSpPr>
          <p:cNvPr id="2" name="Footer Placeholder 1"/>
          <p:cNvSpPr>
            <a:spLocks noGrp="1"/>
          </p:cNvSpPr>
          <p:nvPr>
            <p:ph type="ftr" sz="quarter" idx="3"/>
          </p:nvPr>
        </p:nvSpPr>
        <p:spPr>
          <a:xfrm>
            <a:off x="4165600" y="6623554"/>
            <a:ext cx="38608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 name="Slide Number Placeholder 2"/>
          <p:cNvSpPr>
            <a:spLocks noGrp="1"/>
          </p:cNvSpPr>
          <p:nvPr>
            <p:ph type="sldNum" sz="quarter" idx="4"/>
          </p:nvPr>
        </p:nvSpPr>
        <p:spPr>
          <a:xfrm>
            <a:off x="9347200" y="6623555"/>
            <a:ext cx="28448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t>‹#›</a:t>
            </a:fld>
            <a:endParaRPr lang="en-US"/>
          </a:p>
        </p:txBody>
      </p:sp>
      <p:sp>
        <p:nvSpPr>
          <p:cNvPr id="5" name="Date Placeholder 4"/>
          <p:cNvSpPr>
            <a:spLocks noGrp="1"/>
          </p:cNvSpPr>
          <p:nvPr>
            <p:ph type="dt" sz="half" idx="2"/>
          </p:nvPr>
        </p:nvSpPr>
        <p:spPr>
          <a:xfrm>
            <a:off x="0" y="6623554"/>
            <a:ext cx="28448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361969538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773"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6B0BD-E58A-4244-AEC7-191267D1861D}"/>
              </a:ext>
            </a:extLst>
          </p:cNvPr>
          <p:cNvPicPr>
            <a:picLocks noChangeAspect="1"/>
          </p:cNvPicPr>
          <p:nvPr/>
        </p:nvPicPr>
        <p:blipFill>
          <a:blip r:embed="rId46" cstate="print">
            <a:extLst>
              <a:ext uri="{28A0092B-C50C-407E-A947-70E740481C1C}">
                <a14:useLocalDpi xmlns:a14="http://schemas.microsoft.com/office/drawing/2010/main"/>
              </a:ext>
            </a:extLst>
          </a:blip>
          <a:stretch>
            <a:fillRect/>
          </a:stretch>
        </p:blipFill>
        <p:spPr>
          <a:xfrm>
            <a:off x="0" y="0"/>
            <a:ext cx="12192000" cy="1066800"/>
          </a:xfrm>
          <a:prstGeom prst="rect">
            <a:avLst/>
          </a:prstGeom>
        </p:spPr>
      </p:pic>
      <p:pic>
        <p:nvPicPr>
          <p:cNvPr id="10" name="Picture 9">
            <a:extLst>
              <a:ext uri="{FF2B5EF4-FFF2-40B4-BE49-F238E27FC236}">
                <a16:creationId xmlns:a16="http://schemas.microsoft.com/office/drawing/2014/main" id="{20A92427-416E-FE48-A31E-73E7DD1A1197}"/>
              </a:ext>
            </a:extLst>
          </p:cNvPr>
          <p:cNvPicPr>
            <a:picLocks noChangeAspect="1"/>
          </p:cNvPicPr>
          <p:nvPr/>
        </p:nvPicPr>
        <p:blipFill>
          <a:blip r:embed="rId47" cstate="print">
            <a:extLst>
              <a:ext uri="{28A0092B-C50C-407E-A947-70E740481C1C}">
                <a14:useLocalDpi xmlns:a14="http://schemas.microsoft.com/office/drawing/2010/main"/>
              </a:ext>
            </a:extLst>
          </a:blip>
          <a:stretch>
            <a:fillRect/>
          </a:stretch>
        </p:blipFill>
        <p:spPr>
          <a:xfrm>
            <a:off x="10970656" y="63057"/>
            <a:ext cx="1077216" cy="890713"/>
          </a:xfrm>
          <a:prstGeom prst="rect">
            <a:avLst/>
          </a:prstGeom>
        </p:spPr>
      </p:pic>
      <p:sp>
        <p:nvSpPr>
          <p:cNvPr id="3" name="Date Placeholder 2"/>
          <p:cNvSpPr>
            <a:spLocks noGrp="1"/>
          </p:cNvSpPr>
          <p:nvPr>
            <p:ph type="dt" sz="half" idx="2"/>
          </p:nvPr>
        </p:nvSpPr>
        <p:spPr>
          <a:xfrm>
            <a:off x="0" y="6621140"/>
            <a:ext cx="2743200" cy="182880"/>
          </a:xfrm>
          <a:prstGeom prst="rect">
            <a:avLst/>
          </a:prstGeom>
        </p:spPr>
        <p:txBody>
          <a:bodyPr vert="horz" lIns="91440" tIns="0" rIns="91440" bIns="0" rtlCol="0" anchor="ctr"/>
          <a:lstStyle>
            <a:lvl1pPr algn="l">
              <a:defRPr sz="1600">
                <a:solidFill>
                  <a:schemeClr val="tx1">
                    <a:tint val="75000"/>
                  </a:schemeClr>
                </a:solidFill>
              </a:defRPr>
            </a:lvl1pPr>
          </a:lstStyle>
          <a:p>
            <a:endParaRPr lang="en-US"/>
          </a:p>
        </p:txBody>
      </p:sp>
      <p:sp>
        <p:nvSpPr>
          <p:cNvPr id="7" name="Footer Placeholder 6"/>
          <p:cNvSpPr>
            <a:spLocks noGrp="1"/>
          </p:cNvSpPr>
          <p:nvPr>
            <p:ph type="ftr" sz="quarter" idx="3"/>
          </p:nvPr>
        </p:nvSpPr>
        <p:spPr>
          <a:xfrm>
            <a:off x="4038600" y="6621140"/>
            <a:ext cx="4114800" cy="182880"/>
          </a:xfrm>
          <a:prstGeom prst="rect">
            <a:avLst/>
          </a:prstGeom>
        </p:spPr>
        <p:txBody>
          <a:bodyPr vert="horz" lIns="91440" tIns="0" rIns="91440" bIns="0" rtlCol="0" anchor="ctr"/>
          <a:lstStyle>
            <a:lvl1pPr algn="ctr">
              <a:defRPr sz="1600">
                <a:solidFill>
                  <a:schemeClr val="tx1">
                    <a:tint val="75000"/>
                  </a:schemeClr>
                </a:solidFill>
              </a:defRPr>
            </a:lvl1pPr>
          </a:lstStyle>
          <a:p>
            <a:endParaRPr lang="en-US"/>
          </a:p>
        </p:txBody>
      </p:sp>
      <p:sp>
        <p:nvSpPr>
          <p:cNvPr id="8" name="Slide Number Placeholder 7"/>
          <p:cNvSpPr>
            <a:spLocks noGrp="1"/>
          </p:cNvSpPr>
          <p:nvPr>
            <p:ph type="sldNum" sz="quarter" idx="4"/>
          </p:nvPr>
        </p:nvSpPr>
        <p:spPr>
          <a:xfrm>
            <a:off x="9448800" y="6621140"/>
            <a:ext cx="2743200" cy="182880"/>
          </a:xfrm>
          <a:prstGeom prst="rect">
            <a:avLst/>
          </a:prstGeom>
        </p:spPr>
        <p:txBody>
          <a:bodyPr vert="horz" lIns="91440" tIns="0" rIns="91440" bIns="0" rtlCol="0" anchor="ctr"/>
          <a:lstStyle>
            <a:lvl1pPr algn="r">
              <a:defRPr sz="16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pic>
        <p:nvPicPr>
          <p:cNvPr id="11" name="Picture 10">
            <a:extLst>
              <a:ext uri="{FF2B5EF4-FFF2-40B4-BE49-F238E27FC236}">
                <a16:creationId xmlns:a16="http://schemas.microsoft.com/office/drawing/2014/main" id="{1EA48012-8F8F-4A53-ACB4-86D3AFF968E5}"/>
              </a:ext>
            </a:extLst>
          </p:cNvPr>
          <p:cNvPicPr>
            <a:picLocks noChangeAspect="1"/>
          </p:cNvPicPr>
          <p:nvPr/>
        </p:nvPicPr>
        <p:blipFill rotWithShape="1">
          <a:blip r:embed="rId48">
            <a:extLst>
              <a:ext uri="{28A0092B-C50C-407E-A947-70E740481C1C}">
                <a14:useLocalDpi xmlns:a14="http://schemas.microsoft.com/office/drawing/2010/main"/>
              </a:ext>
            </a:extLst>
          </a:blip>
          <a:srcRect l="-1" r="-1973" b="14120"/>
          <a:stretch/>
        </p:blipFill>
        <p:spPr>
          <a:xfrm>
            <a:off x="10056256" y="63058"/>
            <a:ext cx="932447" cy="907002"/>
          </a:xfrm>
          <a:prstGeom prst="rect">
            <a:avLst/>
          </a:prstGeom>
        </p:spPr>
      </p:pic>
    </p:spTree>
    <p:extLst>
      <p:ext uri="{BB962C8B-B14F-4D97-AF65-F5344CB8AC3E}">
        <p14:creationId xmlns:p14="http://schemas.microsoft.com/office/powerpoint/2010/main" val="1866932219"/>
      </p:ext>
    </p:extLst>
  </p:cSld>
  <p:clrMap bg1="lt1" tx1="dk1" bg2="lt2" tx2="dk2" accent1="accent1" accent2="accent2" accent3="accent3" accent4="accent4" accent5="accent5" accent6="accent6" hlink="hlink" folHlink="folHlink"/>
  <p:sldLayoutIdLst>
    <p:sldLayoutId id="2147483775"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6" r:id="rId10"/>
    <p:sldLayoutId id="2147483787" r:id="rId11"/>
    <p:sldLayoutId id="2147483788" r:id="rId12"/>
    <p:sldLayoutId id="2147483789" r:id="rId13"/>
    <p:sldLayoutId id="2147483790" r:id="rId14"/>
    <p:sldLayoutId id="2147483791"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 id="2147483804" r:id="rId26"/>
    <p:sldLayoutId id="2147483805" r:id="rId27"/>
    <p:sldLayoutId id="2147483806" r:id="rId28"/>
    <p:sldLayoutId id="2147483807" r:id="rId29"/>
    <p:sldLayoutId id="2147483808" r:id="rId30"/>
    <p:sldLayoutId id="2147483809" r:id="rId31"/>
    <p:sldLayoutId id="2147483810" r:id="rId32"/>
    <p:sldLayoutId id="2147483811" r:id="rId33"/>
    <p:sldLayoutId id="2147483812" r:id="rId34"/>
    <p:sldLayoutId id="2147483814" r:id="rId35"/>
    <p:sldLayoutId id="2147483815" r:id="rId36"/>
    <p:sldLayoutId id="2147483816" r:id="rId37"/>
    <p:sldLayoutId id="2147483817" r:id="rId38"/>
    <p:sldLayoutId id="2147483818" r:id="rId39"/>
    <p:sldLayoutId id="2147483819" r:id="rId40"/>
    <p:sldLayoutId id="2147483820" r:id="rId41"/>
    <p:sldLayoutId id="2147483821" r:id="rId42"/>
    <p:sldLayoutId id="2147483822" r:id="rId43"/>
    <p:sldLayoutId id="2147483824" r:id="rId44"/>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11" name="Picture 10">
            <a:extLst>
              <a:ext uri="{FF2B5EF4-FFF2-40B4-BE49-F238E27FC236}">
                <a16:creationId xmlns:a16="http://schemas.microsoft.com/office/drawing/2014/main" id="{FAA64DF5-7E99-493E-A015-2F61B3A7E074}"/>
              </a:ext>
            </a:extLst>
          </p:cNvPr>
          <p:cNvPicPr>
            <a:picLocks noChangeAspect="1"/>
          </p:cNvPicPr>
          <p:nvPr/>
        </p:nvPicPr>
        <p:blipFill>
          <a:blip r:embed="rId3"/>
          <a:stretch>
            <a:fillRect/>
          </a:stretch>
        </p:blipFill>
        <p:spPr>
          <a:xfrm>
            <a:off x="10087081" y="306296"/>
            <a:ext cx="1100871" cy="1039712"/>
          </a:xfrm>
          <a:prstGeom prst="rect">
            <a:avLst/>
          </a:prstGeom>
        </p:spPr>
      </p:pic>
      <p:cxnSp>
        <p:nvCxnSpPr>
          <p:cNvPr id="12" name="Straight Connector 11">
            <a:extLst>
              <a:ext uri="{FF2B5EF4-FFF2-40B4-BE49-F238E27FC236}">
                <a16:creationId xmlns:a16="http://schemas.microsoft.com/office/drawing/2014/main" id="{B955E514-0FA5-44A2-9FA4-BD5D148D59BA}"/>
              </a:ext>
            </a:extLst>
          </p:cNvPr>
          <p:cNvCxnSpPr>
            <a:cxnSpLocks/>
          </p:cNvCxnSpPr>
          <p:nvPr/>
        </p:nvCxnSpPr>
        <p:spPr>
          <a:xfrm>
            <a:off x="9843248" y="530316"/>
            <a:ext cx="0" cy="591672"/>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7F2A953D-C46C-42A3-8B98-5D8F6CEFD671}"/>
              </a:ext>
            </a:extLst>
          </p:cNvPr>
          <p:cNvSpPr txBox="1"/>
          <p:nvPr/>
        </p:nvSpPr>
        <p:spPr>
          <a:xfrm>
            <a:off x="8032373" y="603437"/>
            <a:ext cx="1766048" cy="420756"/>
          </a:xfrm>
          <a:prstGeom prst="rect">
            <a:avLst/>
          </a:prstGeom>
          <a:noFill/>
        </p:spPr>
        <p:txBody>
          <a:bodyPr wrap="square" rtlCol="0">
            <a:spAutoFit/>
          </a:bodyPr>
          <a:lstStyle/>
          <a:p>
            <a:pPr algn="ctr"/>
            <a:r>
              <a:rPr lang="en-US" sz="1067" dirty="0">
                <a:solidFill>
                  <a:srgbClr val="0000A9"/>
                </a:solidFill>
                <a:latin typeface="Helvetica" pitchFamily="2" charset="0"/>
              </a:rPr>
              <a:t>Tropospheric Emissions:</a:t>
            </a:r>
          </a:p>
          <a:p>
            <a:pPr algn="ctr"/>
            <a:r>
              <a:rPr lang="en-US" sz="1067" dirty="0">
                <a:solidFill>
                  <a:srgbClr val="0000A9"/>
                </a:solidFill>
                <a:latin typeface="Helvetica" pitchFamily="2" charset="0"/>
              </a:rPr>
              <a:t>Monitoring of Pollution </a:t>
            </a:r>
          </a:p>
        </p:txBody>
      </p:sp>
      <p:pic>
        <p:nvPicPr>
          <p:cNvPr id="15" name="Picture 14">
            <a:extLst>
              <a:ext uri="{FF2B5EF4-FFF2-40B4-BE49-F238E27FC236}">
                <a16:creationId xmlns:a16="http://schemas.microsoft.com/office/drawing/2014/main" id="{93DF099A-E428-4C15-8D5F-0D8BF8B12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8323" y="6014733"/>
            <a:ext cx="688103" cy="794760"/>
          </a:xfrm>
          <a:prstGeom prst="rect">
            <a:avLst/>
          </a:prstGeom>
        </p:spPr>
      </p:pic>
      <p:pic>
        <p:nvPicPr>
          <p:cNvPr id="16" name="Picture 15">
            <a:extLst>
              <a:ext uri="{FF2B5EF4-FFF2-40B4-BE49-F238E27FC236}">
                <a16:creationId xmlns:a16="http://schemas.microsoft.com/office/drawing/2014/main" id="{5389BCEF-E6A7-43FF-B4E8-515F546C8E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9735" y="6053431"/>
            <a:ext cx="644253" cy="644253"/>
          </a:xfrm>
          <a:prstGeom prst="rect">
            <a:avLst/>
          </a:prstGeom>
        </p:spPr>
      </p:pic>
      <p:pic>
        <p:nvPicPr>
          <p:cNvPr id="17" name="Picture 16">
            <a:extLst>
              <a:ext uri="{FF2B5EF4-FFF2-40B4-BE49-F238E27FC236}">
                <a16:creationId xmlns:a16="http://schemas.microsoft.com/office/drawing/2014/main" id="{CEA892DC-4ECD-4DF3-9ADC-A446542F17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4102" y="6078357"/>
            <a:ext cx="807280" cy="667512"/>
          </a:xfrm>
          <a:prstGeom prst="rect">
            <a:avLst/>
          </a:prstGeom>
        </p:spPr>
      </p:pic>
      <p:sp>
        <p:nvSpPr>
          <p:cNvPr id="20" name="TextBox 19">
            <a:extLst>
              <a:ext uri="{FF2B5EF4-FFF2-40B4-BE49-F238E27FC236}">
                <a16:creationId xmlns:a16="http://schemas.microsoft.com/office/drawing/2014/main" id="{3665A911-1AF0-4EF5-A842-B5BDE1CB0B9B}"/>
              </a:ext>
            </a:extLst>
          </p:cNvPr>
          <p:cNvSpPr txBox="1">
            <a:spLocks noChangeArrowheads="1"/>
          </p:cNvSpPr>
          <p:nvPr/>
        </p:nvSpPr>
        <p:spPr bwMode="auto">
          <a:xfrm>
            <a:off x="4246633" y="910160"/>
            <a:ext cx="7316476" cy="5444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endParaRPr lang="en-US" sz="3600" b="1" dirty="0">
              <a:solidFill>
                <a:srgbClr val="000090"/>
              </a:solidFill>
              <a:latin typeface="Arial"/>
              <a:ea typeface="ヒラギノ角ゴ Pro W3"/>
              <a:cs typeface="Arial"/>
            </a:endParaRPr>
          </a:p>
          <a:p>
            <a:pPr algn="r" eaLnBrk="1" hangingPunct="1"/>
            <a:r>
              <a:rPr lang="en-US" sz="3600" b="1" dirty="0">
                <a:solidFill>
                  <a:srgbClr val="000090"/>
                </a:solidFill>
                <a:latin typeface="Arial"/>
                <a:ea typeface="ヒラギノ角ゴ Pro W3"/>
                <a:cs typeface="Arial"/>
              </a:rPr>
              <a:t>TEMPO Nitrogen Dioxide:</a:t>
            </a:r>
          </a:p>
          <a:p>
            <a:pPr algn="r" eaLnBrk="1" hangingPunct="1"/>
            <a:r>
              <a:rPr lang="en-US" sz="2800" b="1" dirty="0">
                <a:solidFill>
                  <a:srgbClr val="000090"/>
                </a:solidFill>
                <a:latin typeface="Arial"/>
                <a:ea typeface="ヒラギノ角ゴ Pro W3"/>
                <a:cs typeface="Arial"/>
              </a:rPr>
              <a:t>Algorithm and Status</a:t>
            </a:r>
          </a:p>
          <a:p>
            <a:pPr algn="r" eaLnBrk="1" hangingPunct="1"/>
            <a:endParaRPr lang="en-US" sz="3600" b="1" dirty="0">
              <a:solidFill>
                <a:srgbClr val="000090"/>
              </a:solidFill>
              <a:latin typeface="Arial"/>
              <a:cs typeface="Arial"/>
            </a:endParaRPr>
          </a:p>
          <a:p>
            <a:pPr algn="r" eaLnBrk="1" hangingPunct="1"/>
            <a:r>
              <a:rPr lang="en-US" b="1" dirty="0">
                <a:solidFill>
                  <a:srgbClr val="000090"/>
                </a:solidFill>
                <a:cs typeface="Arial" charset="0"/>
              </a:rPr>
              <a:t>Caroline Nowlan</a:t>
            </a:r>
          </a:p>
          <a:p>
            <a:pPr algn="r"/>
            <a:r>
              <a:rPr lang="en-US" sz="1800" i="1" dirty="0"/>
              <a:t>Center for Astrophysics | Harvard &amp; Smithsonian</a:t>
            </a:r>
            <a:endParaRPr lang="en-US" sz="2800" i="1" dirty="0"/>
          </a:p>
          <a:p>
            <a:pPr algn="r"/>
            <a:r>
              <a:rPr lang="en-US" sz="900" b="1" i="1" dirty="0">
                <a:solidFill>
                  <a:srgbClr val="000090"/>
                </a:solidFill>
                <a:cs typeface="Arial" charset="0"/>
              </a:rPr>
              <a:t>  </a:t>
            </a:r>
            <a:r>
              <a:rPr lang="en-US" sz="800" b="1" dirty="0">
                <a:solidFill>
                  <a:srgbClr val="000090"/>
                </a:solidFill>
                <a:cs typeface="Arial" charset="0"/>
              </a:rPr>
              <a:t>  </a:t>
            </a:r>
          </a:p>
          <a:p>
            <a:pPr marL="1600200" algn="just" fontAlgn="base">
              <a:lnSpc>
                <a:spcPct val="80000"/>
              </a:lnSpc>
              <a:spcBef>
                <a:spcPct val="0"/>
              </a:spcBef>
              <a:spcAft>
                <a:spcPct val="0"/>
              </a:spcAft>
            </a:pPr>
            <a:endParaRPr lang="en-US" sz="1600" dirty="0"/>
          </a:p>
          <a:p>
            <a:pPr marL="1600200" algn="just" fontAlgn="base">
              <a:lnSpc>
                <a:spcPct val="80000"/>
              </a:lnSpc>
              <a:spcBef>
                <a:spcPct val="0"/>
              </a:spcBef>
              <a:spcAft>
                <a:spcPct val="0"/>
              </a:spcAft>
            </a:pPr>
            <a:r>
              <a:rPr lang="en-US" sz="1600" dirty="0"/>
              <a:t>Xiong Liu, Kelly Chance, Gonzalo González Abad, Laurel Carpenter, Chris Chan Miller, </a:t>
            </a:r>
            <a:r>
              <a:rPr lang="en-US" sz="1600" dirty="0" err="1"/>
              <a:t>Heesung</a:t>
            </a:r>
            <a:r>
              <a:rPr lang="en-US" sz="1600" dirty="0"/>
              <a:t> Chong, John Davis, Jean Fitzmaurice, </a:t>
            </a:r>
            <a:r>
              <a:rPr lang="en-US" sz="1600" dirty="0" err="1"/>
              <a:t>Weizhen</a:t>
            </a:r>
            <a:r>
              <a:rPr lang="en-US" sz="1600" dirty="0"/>
              <a:t> Hou, John Houck, Raid Suleiman, </a:t>
            </a:r>
            <a:r>
              <a:rPr lang="en-US" sz="1600" dirty="0" err="1"/>
              <a:t>Huiqun</a:t>
            </a:r>
            <a:r>
              <a:rPr lang="en-US" sz="1600" dirty="0"/>
              <a:t> Wang, James Carr, Barron Henderson, Laura Judd, Luke Valin, James </a:t>
            </a:r>
            <a:r>
              <a:rPr lang="en-US" sz="1600" dirty="0" err="1"/>
              <a:t>Szykman</a:t>
            </a:r>
            <a:r>
              <a:rPr lang="en-US" sz="1600" dirty="0"/>
              <a:t> and the TEMPO Team</a:t>
            </a:r>
            <a:endParaRPr lang="en-US" sz="1400" b="1" dirty="0">
              <a:solidFill>
                <a:srgbClr val="239009"/>
              </a:solidFill>
            </a:endParaRPr>
          </a:p>
          <a:p>
            <a:pPr marL="1600200" algn="r" fontAlgn="base">
              <a:lnSpc>
                <a:spcPct val="80000"/>
              </a:lnSpc>
              <a:spcBef>
                <a:spcPct val="0"/>
              </a:spcBef>
              <a:spcAft>
                <a:spcPct val="0"/>
              </a:spcAft>
            </a:pPr>
            <a:r>
              <a:rPr lang="en-US" sz="1400" b="1" dirty="0">
                <a:solidFill>
                  <a:srgbClr val="239009"/>
                </a:solidFill>
              </a:rPr>
              <a:t>	</a:t>
            </a:r>
          </a:p>
          <a:p>
            <a:pPr marL="1600200" algn="r" fontAlgn="base">
              <a:lnSpc>
                <a:spcPct val="80000"/>
              </a:lnSpc>
              <a:spcBef>
                <a:spcPct val="0"/>
              </a:spcBef>
              <a:spcAft>
                <a:spcPct val="0"/>
              </a:spcAft>
            </a:pPr>
            <a:r>
              <a:rPr lang="en-US" sz="2000" b="1" dirty="0">
                <a:solidFill>
                  <a:srgbClr val="239009"/>
                </a:solidFill>
              </a:rPr>
              <a:t>TEMPO/GEMS Joint Science Team Workshop</a:t>
            </a:r>
          </a:p>
          <a:p>
            <a:pPr marL="1949450" algn="r" defTabSz="914400" fontAlgn="base">
              <a:lnSpc>
                <a:spcPct val="80000"/>
              </a:lnSpc>
              <a:spcBef>
                <a:spcPct val="0"/>
              </a:spcBef>
              <a:spcAft>
                <a:spcPct val="0"/>
              </a:spcAft>
            </a:pPr>
            <a:r>
              <a:rPr lang="en-US" sz="2000" b="1" dirty="0">
                <a:solidFill>
                  <a:srgbClr val="239009"/>
                </a:solidFill>
              </a:rPr>
              <a:t>August 26, 2024</a:t>
            </a:r>
          </a:p>
          <a:p>
            <a:pPr algn="r" eaLnBrk="1" hangingPunct="1">
              <a:spcBef>
                <a:spcPts val="1200"/>
              </a:spcBef>
            </a:pPr>
            <a:r>
              <a:rPr lang="en-US" sz="1800" b="1" dirty="0">
                <a:solidFill>
                  <a:srgbClr val="000090"/>
                </a:solidFill>
                <a:cs typeface="Arial"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389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united states&#10;&#10;Description automatically generated">
            <a:extLst>
              <a:ext uri="{FF2B5EF4-FFF2-40B4-BE49-F238E27FC236}">
                <a16:creationId xmlns:a16="http://schemas.microsoft.com/office/drawing/2014/main" id="{A2406440-A2FF-7DD2-9685-3DDB04D94321}"/>
              </a:ext>
            </a:extLst>
          </p:cNvPr>
          <p:cNvPicPr>
            <a:picLocks noChangeAspect="1"/>
          </p:cNvPicPr>
          <p:nvPr/>
        </p:nvPicPr>
        <p:blipFill rotWithShape="1">
          <a:blip r:embed="rId2"/>
          <a:srcRect t="6781" r="8750" b="20396"/>
          <a:stretch/>
        </p:blipFill>
        <p:spPr>
          <a:xfrm>
            <a:off x="3539089" y="1768625"/>
            <a:ext cx="4076934" cy="2324020"/>
          </a:xfrm>
          <a:prstGeom prst="rect">
            <a:avLst/>
          </a:prstGeom>
        </p:spPr>
      </p:pic>
      <p:sp>
        <p:nvSpPr>
          <p:cNvPr id="2" name="Slide Number Placeholder 1">
            <a:extLst>
              <a:ext uri="{FF2B5EF4-FFF2-40B4-BE49-F238E27FC236}">
                <a16:creationId xmlns:a16="http://schemas.microsoft.com/office/drawing/2014/main" id="{43FC3917-F6FA-BFB6-DA06-F0C63A55CC5F}"/>
              </a:ext>
            </a:extLst>
          </p:cNvPr>
          <p:cNvSpPr>
            <a:spLocks noGrp="1"/>
          </p:cNvSpPr>
          <p:nvPr>
            <p:ph type="sldNum" sz="quarter" idx="12"/>
          </p:nvPr>
        </p:nvSpPr>
        <p:spPr>
          <a:xfrm>
            <a:off x="10277196" y="6688580"/>
            <a:ext cx="1914803" cy="115440"/>
          </a:xfrm>
        </p:spPr>
        <p:txBody>
          <a:bodyPr/>
          <a:lstStyle/>
          <a:p>
            <a:pPr marL="0" lvl="0" indent="0" algn="r" rtl="0">
              <a:spcBef>
                <a:spcPts val="0"/>
              </a:spcBef>
              <a:spcAft>
                <a:spcPts val="0"/>
              </a:spcAft>
              <a:buNone/>
            </a:pPr>
            <a:fld id="{00000000-1234-1234-1234-123412341234}" type="slidenum">
              <a:rPr lang="en-US" smtClean="0"/>
              <a:t>2</a:t>
            </a:fld>
            <a:endParaRPr lang="en-US"/>
          </a:p>
        </p:txBody>
      </p:sp>
      <p:sp>
        <p:nvSpPr>
          <p:cNvPr id="3" name="Title 2">
            <a:extLst>
              <a:ext uri="{FF2B5EF4-FFF2-40B4-BE49-F238E27FC236}">
                <a16:creationId xmlns:a16="http://schemas.microsoft.com/office/drawing/2014/main" id="{559606D2-4D98-CE3E-52F7-66E6B0230B05}"/>
              </a:ext>
            </a:extLst>
          </p:cNvPr>
          <p:cNvSpPr>
            <a:spLocks noGrp="1"/>
          </p:cNvSpPr>
          <p:nvPr>
            <p:ph type="title"/>
          </p:nvPr>
        </p:nvSpPr>
        <p:spPr/>
        <p:txBody>
          <a:bodyPr/>
          <a:lstStyle/>
          <a:p>
            <a:r>
              <a:rPr lang="en-US" dirty="0"/>
              <a:t>NO</a:t>
            </a:r>
            <a:r>
              <a:rPr lang="en-US" baseline="-25000" dirty="0"/>
              <a:t>2</a:t>
            </a:r>
            <a:r>
              <a:rPr lang="en-US" dirty="0"/>
              <a:t> Retrieval Algorithm</a:t>
            </a:r>
          </a:p>
        </p:txBody>
      </p:sp>
      <p:pic>
        <p:nvPicPr>
          <p:cNvPr id="5" name="Picture 4">
            <a:extLst>
              <a:ext uri="{FF2B5EF4-FFF2-40B4-BE49-F238E27FC236}">
                <a16:creationId xmlns:a16="http://schemas.microsoft.com/office/drawing/2014/main" id="{9563D448-B4C2-13F7-A9F3-99A8FE8376AC}"/>
              </a:ext>
            </a:extLst>
          </p:cNvPr>
          <p:cNvPicPr>
            <a:picLocks noChangeAspect="1"/>
          </p:cNvPicPr>
          <p:nvPr/>
        </p:nvPicPr>
        <p:blipFill rotWithShape="1">
          <a:blip r:embed="rId3"/>
          <a:srcRect t="4734" r="5381" b="1808"/>
          <a:stretch/>
        </p:blipFill>
        <p:spPr>
          <a:xfrm>
            <a:off x="3539089" y="3856224"/>
            <a:ext cx="4227463" cy="2982521"/>
          </a:xfrm>
          <a:prstGeom prst="rect">
            <a:avLst/>
          </a:prstGeom>
        </p:spPr>
      </p:pic>
      <p:pic>
        <p:nvPicPr>
          <p:cNvPr id="9" name="Picture 8" descr="A map of the united states&#10;&#10;Description automatically generated">
            <a:extLst>
              <a:ext uri="{FF2B5EF4-FFF2-40B4-BE49-F238E27FC236}">
                <a16:creationId xmlns:a16="http://schemas.microsoft.com/office/drawing/2014/main" id="{72983BD6-11DA-4742-16D1-129CAA14399D}"/>
              </a:ext>
            </a:extLst>
          </p:cNvPr>
          <p:cNvPicPr>
            <a:picLocks noChangeAspect="1"/>
          </p:cNvPicPr>
          <p:nvPr/>
        </p:nvPicPr>
        <p:blipFill rotWithShape="1">
          <a:blip r:embed="rId4"/>
          <a:srcRect l="8564" t="8201" r="7139" b="2890"/>
          <a:stretch/>
        </p:blipFill>
        <p:spPr>
          <a:xfrm>
            <a:off x="8089720" y="3957683"/>
            <a:ext cx="3766302" cy="2837399"/>
          </a:xfrm>
          <a:prstGeom prst="rect">
            <a:avLst/>
          </a:prstGeom>
        </p:spPr>
      </p:pic>
      <p:pic>
        <p:nvPicPr>
          <p:cNvPr id="11" name="Picture 10" descr="A map of the united states&#10;&#10;Description automatically generated">
            <a:extLst>
              <a:ext uri="{FF2B5EF4-FFF2-40B4-BE49-F238E27FC236}">
                <a16:creationId xmlns:a16="http://schemas.microsoft.com/office/drawing/2014/main" id="{3BC1B72A-264F-756E-4B43-686CF0AADD0C}"/>
              </a:ext>
            </a:extLst>
          </p:cNvPr>
          <p:cNvPicPr>
            <a:picLocks noChangeAspect="1"/>
          </p:cNvPicPr>
          <p:nvPr/>
        </p:nvPicPr>
        <p:blipFill rotWithShape="1">
          <a:blip r:embed="rId5"/>
          <a:srcRect l="9873" t="2012" r="9892" b="2766"/>
          <a:stretch/>
        </p:blipFill>
        <p:spPr>
          <a:xfrm>
            <a:off x="109052" y="2438271"/>
            <a:ext cx="3584787" cy="3038824"/>
          </a:xfrm>
          <a:prstGeom prst="rect">
            <a:avLst/>
          </a:prstGeom>
        </p:spPr>
      </p:pic>
      <p:pic>
        <p:nvPicPr>
          <p:cNvPr id="13" name="Picture 12" descr="A map of the united states&#10;&#10;Description automatically generated">
            <a:extLst>
              <a:ext uri="{FF2B5EF4-FFF2-40B4-BE49-F238E27FC236}">
                <a16:creationId xmlns:a16="http://schemas.microsoft.com/office/drawing/2014/main" id="{F23E68AE-67B0-0B1B-80BC-415B3C740A4F}"/>
              </a:ext>
            </a:extLst>
          </p:cNvPr>
          <p:cNvPicPr>
            <a:picLocks noChangeAspect="1"/>
          </p:cNvPicPr>
          <p:nvPr/>
        </p:nvPicPr>
        <p:blipFill>
          <a:blip r:embed="rId6"/>
          <a:srcRect l="8750" t="6451" r="7519" b="24344"/>
          <a:stretch/>
        </p:blipFill>
        <p:spPr>
          <a:xfrm>
            <a:off x="8089720" y="1768475"/>
            <a:ext cx="3740956" cy="2208581"/>
          </a:xfrm>
          <a:prstGeom prst="rect">
            <a:avLst/>
          </a:prstGeom>
        </p:spPr>
      </p:pic>
      <p:sp>
        <p:nvSpPr>
          <p:cNvPr id="14" name="TextBox 13">
            <a:extLst>
              <a:ext uri="{FF2B5EF4-FFF2-40B4-BE49-F238E27FC236}">
                <a16:creationId xmlns:a16="http://schemas.microsoft.com/office/drawing/2014/main" id="{71260B25-F1D3-7A14-877F-A85688989741}"/>
              </a:ext>
            </a:extLst>
          </p:cNvPr>
          <p:cNvSpPr txBox="1"/>
          <p:nvPr/>
        </p:nvSpPr>
        <p:spPr>
          <a:xfrm>
            <a:off x="378893" y="1172033"/>
            <a:ext cx="2981120" cy="707886"/>
          </a:xfrm>
          <a:prstGeom prst="rect">
            <a:avLst/>
          </a:prstGeom>
          <a:noFill/>
        </p:spPr>
        <p:txBody>
          <a:bodyPr wrap="square" rtlCol="0">
            <a:spAutoFit/>
          </a:bodyPr>
          <a:lstStyle/>
          <a:p>
            <a:pPr algn="ctr"/>
            <a:r>
              <a:rPr lang="en-US" sz="2000" b="1" dirty="0"/>
              <a:t>1) Slant column density retrieval (spectral fitting)</a:t>
            </a:r>
          </a:p>
        </p:txBody>
      </p:sp>
      <p:sp>
        <p:nvSpPr>
          <p:cNvPr id="15" name="TextBox 14">
            <a:extLst>
              <a:ext uri="{FF2B5EF4-FFF2-40B4-BE49-F238E27FC236}">
                <a16:creationId xmlns:a16="http://schemas.microsoft.com/office/drawing/2014/main" id="{1897793E-5D12-9E92-4CA0-B99F8C0017ED}"/>
              </a:ext>
            </a:extLst>
          </p:cNvPr>
          <p:cNvSpPr txBox="1"/>
          <p:nvPr/>
        </p:nvSpPr>
        <p:spPr>
          <a:xfrm>
            <a:off x="3788455" y="1172033"/>
            <a:ext cx="3978097" cy="400110"/>
          </a:xfrm>
          <a:prstGeom prst="rect">
            <a:avLst/>
          </a:prstGeom>
          <a:noFill/>
        </p:spPr>
        <p:txBody>
          <a:bodyPr wrap="square" rtlCol="0">
            <a:spAutoFit/>
          </a:bodyPr>
          <a:lstStyle/>
          <a:p>
            <a:pPr algn="ctr"/>
            <a:r>
              <a:rPr lang="en-US" sz="2000" b="1" dirty="0"/>
              <a:t>2) Air mass factor (AMF) calculation</a:t>
            </a:r>
          </a:p>
        </p:txBody>
      </p:sp>
      <p:sp>
        <p:nvSpPr>
          <p:cNvPr id="16" name="TextBox 15">
            <a:extLst>
              <a:ext uri="{FF2B5EF4-FFF2-40B4-BE49-F238E27FC236}">
                <a16:creationId xmlns:a16="http://schemas.microsoft.com/office/drawing/2014/main" id="{D04C5992-A311-075E-B2A9-C97D3FA8F558}"/>
              </a:ext>
            </a:extLst>
          </p:cNvPr>
          <p:cNvSpPr txBox="1"/>
          <p:nvPr/>
        </p:nvSpPr>
        <p:spPr>
          <a:xfrm>
            <a:off x="8194994" y="1139657"/>
            <a:ext cx="3415792" cy="707886"/>
          </a:xfrm>
          <a:prstGeom prst="rect">
            <a:avLst/>
          </a:prstGeom>
          <a:noFill/>
        </p:spPr>
        <p:txBody>
          <a:bodyPr wrap="square" rtlCol="0">
            <a:spAutoFit/>
          </a:bodyPr>
          <a:lstStyle/>
          <a:p>
            <a:pPr algn="ctr"/>
            <a:r>
              <a:rPr lang="en-US" sz="2000" b="1" dirty="0"/>
              <a:t>3) Stratosphere/troposphere separation</a:t>
            </a:r>
          </a:p>
        </p:txBody>
      </p:sp>
    </p:spTree>
    <p:extLst>
      <p:ext uri="{BB962C8B-B14F-4D97-AF65-F5344CB8AC3E}">
        <p14:creationId xmlns:p14="http://schemas.microsoft.com/office/powerpoint/2010/main" val="4081500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25B305-6F1F-47D5-F05A-060EB9A4E0B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
        <p:nvSpPr>
          <p:cNvPr id="3" name="Title 2">
            <a:extLst>
              <a:ext uri="{FF2B5EF4-FFF2-40B4-BE49-F238E27FC236}">
                <a16:creationId xmlns:a16="http://schemas.microsoft.com/office/drawing/2014/main" id="{48DF9EB1-3047-F772-7D1E-3B108E478C27}"/>
              </a:ext>
            </a:extLst>
          </p:cNvPr>
          <p:cNvSpPr>
            <a:spLocks noGrp="1"/>
          </p:cNvSpPr>
          <p:nvPr>
            <p:ph type="title"/>
          </p:nvPr>
        </p:nvSpPr>
        <p:spPr>
          <a:xfrm>
            <a:off x="0" y="0"/>
            <a:ext cx="12192000" cy="975701"/>
          </a:xfrm>
        </p:spPr>
        <p:txBody>
          <a:bodyPr/>
          <a:lstStyle/>
          <a:p>
            <a:r>
              <a:rPr lang="en-US" dirty="0"/>
              <a:t>NO</a:t>
            </a:r>
            <a:r>
              <a:rPr lang="en-US" baseline="-25000" dirty="0"/>
              <a:t>2</a:t>
            </a:r>
            <a:r>
              <a:rPr lang="en-US" dirty="0"/>
              <a:t> Uncertainties (Fitting Precision)</a:t>
            </a:r>
          </a:p>
        </p:txBody>
      </p:sp>
      <p:sp>
        <p:nvSpPr>
          <p:cNvPr id="4" name="Rectangle 3">
            <a:extLst>
              <a:ext uri="{FF2B5EF4-FFF2-40B4-BE49-F238E27FC236}">
                <a16:creationId xmlns:a16="http://schemas.microsoft.com/office/drawing/2014/main" id="{B84180D1-1B94-4059-561A-7397DAE2165C}"/>
              </a:ext>
            </a:extLst>
          </p:cNvPr>
          <p:cNvSpPr/>
          <p:nvPr/>
        </p:nvSpPr>
        <p:spPr>
          <a:xfrm>
            <a:off x="6859321" y="5978017"/>
            <a:ext cx="4974101" cy="699793"/>
          </a:xfrm>
          <a:prstGeom prst="rect">
            <a:avLst/>
          </a:prstGeom>
          <a:solidFill>
            <a:schemeClr val="accent6">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buClrTx/>
              <a:defRPr/>
            </a:pPr>
            <a:r>
              <a:rPr kumimoji="0" lang="en-US" sz="2000" b="0" i="1" u="none" strike="noStrike" kern="1200" cap="none" spc="0" normalizeH="0" baseline="0" noProof="0" dirty="0">
                <a:ln>
                  <a:noFill/>
                </a:ln>
                <a:solidFill>
                  <a:schemeClr val="tx1"/>
                </a:solidFill>
                <a:effectLst/>
                <a:uLnTx/>
                <a:uFillTx/>
                <a:latin typeface="Calibri"/>
                <a:ea typeface="+mn-ea"/>
                <a:cs typeface="+mn-cs"/>
              </a:rPr>
              <a:t>TEMPO NO</a:t>
            </a:r>
            <a:r>
              <a:rPr kumimoji="0" lang="en-US" sz="2000" b="0" i="1" u="none" strike="noStrike" kern="1200" cap="none" spc="0" normalizeH="0" baseline="-25000" noProof="0" dirty="0">
                <a:ln>
                  <a:noFill/>
                </a:ln>
                <a:solidFill>
                  <a:schemeClr val="tx1"/>
                </a:solidFill>
                <a:effectLst/>
                <a:uLnTx/>
                <a:uFillTx/>
                <a:latin typeface="Calibri"/>
                <a:ea typeface="+mn-ea"/>
                <a:cs typeface="+mn-cs"/>
              </a:rPr>
              <a:t>2</a:t>
            </a:r>
            <a:r>
              <a:rPr kumimoji="0" lang="en-US" sz="2000" b="0" i="1" u="none" strike="noStrike" kern="1200" cap="none" spc="0" normalizeH="0" baseline="0" noProof="0" dirty="0">
                <a:ln>
                  <a:noFill/>
                </a:ln>
                <a:solidFill>
                  <a:schemeClr val="tx1"/>
                </a:solidFill>
                <a:effectLst/>
                <a:uLnTx/>
                <a:uFillTx/>
                <a:latin typeface="Calibri"/>
                <a:ea typeface="+mn-ea"/>
                <a:cs typeface="+mn-cs"/>
              </a:rPr>
              <a:t> meets the requirement for 95% of cloud-free scenes with </a:t>
            </a:r>
            <a:r>
              <a:rPr kumimoji="0" lang="en-US" sz="2000" b="1" i="1" u="none" strike="noStrike" kern="1200" cap="none" spc="0" normalizeH="0" baseline="0" noProof="0" dirty="0">
                <a:ln>
                  <a:noFill/>
                </a:ln>
                <a:solidFill>
                  <a:schemeClr val="tx1"/>
                </a:solidFill>
                <a:effectLst/>
                <a:uLnTx/>
                <a:uFillTx/>
                <a:latin typeface="Calibri"/>
                <a:ea typeface="+mn-ea"/>
                <a:cs typeface="+mn-cs"/>
              </a:rPr>
              <a:t>no pixel coadding</a:t>
            </a:r>
            <a:r>
              <a:rPr kumimoji="0" lang="en-US" sz="2000" b="0" i="1" u="none" strike="noStrike" kern="1200" cap="none" spc="0" normalizeH="0" baseline="0" noProof="0" dirty="0">
                <a:ln>
                  <a:noFill/>
                </a:ln>
                <a:solidFill>
                  <a:schemeClr val="tx1"/>
                </a:solidFill>
                <a:effectLst/>
                <a:uLnTx/>
                <a:uFillTx/>
                <a:latin typeface="Calibri"/>
                <a:ea typeface="+mn-ea"/>
                <a:cs typeface="+mn-cs"/>
              </a:rPr>
              <a:t>!</a:t>
            </a:r>
          </a:p>
        </p:txBody>
      </p:sp>
      <p:pic>
        <p:nvPicPr>
          <p:cNvPr id="5" name="Picture 4">
            <a:extLst>
              <a:ext uri="{FF2B5EF4-FFF2-40B4-BE49-F238E27FC236}">
                <a16:creationId xmlns:a16="http://schemas.microsoft.com/office/drawing/2014/main" id="{473FDAE4-A0BA-0977-44EA-3D9C3033C9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82" t="12380" r="78010" b="20773"/>
          <a:stretch/>
        </p:blipFill>
        <p:spPr bwMode="auto">
          <a:xfrm>
            <a:off x="536398" y="1476532"/>
            <a:ext cx="2299102" cy="48513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F1D85B5-4453-824F-E602-E044E68D7A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876" t="81548" r="12068" b="10531"/>
          <a:stretch/>
        </p:blipFill>
        <p:spPr bwMode="auto">
          <a:xfrm>
            <a:off x="2917121" y="5811562"/>
            <a:ext cx="3291840" cy="457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25A3ABFC-1F0E-E18F-DF2A-16EBE04A22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553" t="13579" r="28389" b="19029"/>
          <a:stretch/>
        </p:blipFill>
        <p:spPr bwMode="auto">
          <a:xfrm>
            <a:off x="2917121" y="1102368"/>
            <a:ext cx="2962569" cy="46647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raph of a column&#10;&#10;Description automatically generated">
            <a:extLst>
              <a:ext uri="{FF2B5EF4-FFF2-40B4-BE49-F238E27FC236}">
                <a16:creationId xmlns:a16="http://schemas.microsoft.com/office/drawing/2014/main" id="{499C1893-5756-5935-12CF-C11628E05D3F}"/>
              </a:ext>
            </a:extLst>
          </p:cNvPr>
          <p:cNvPicPr>
            <a:picLocks noChangeAspect="1"/>
          </p:cNvPicPr>
          <p:nvPr/>
        </p:nvPicPr>
        <p:blipFill>
          <a:blip r:embed="rId3"/>
          <a:srcRect t="6293"/>
          <a:stretch/>
        </p:blipFill>
        <p:spPr>
          <a:xfrm>
            <a:off x="6183745" y="1981200"/>
            <a:ext cx="5823025" cy="3771114"/>
          </a:xfrm>
          <a:prstGeom prst="rect">
            <a:avLst/>
          </a:prstGeom>
        </p:spPr>
      </p:pic>
      <p:sp>
        <p:nvSpPr>
          <p:cNvPr id="10" name="TextBox 9">
            <a:extLst>
              <a:ext uri="{FF2B5EF4-FFF2-40B4-BE49-F238E27FC236}">
                <a16:creationId xmlns:a16="http://schemas.microsoft.com/office/drawing/2014/main" id="{F9208166-BE54-E1E8-1792-8A6EE02C75A7}"/>
              </a:ext>
            </a:extLst>
          </p:cNvPr>
          <p:cNvSpPr txBox="1"/>
          <p:nvPr/>
        </p:nvSpPr>
        <p:spPr>
          <a:xfrm>
            <a:off x="8708273" y="3632681"/>
            <a:ext cx="1988301" cy="646331"/>
          </a:xfrm>
          <a:prstGeom prst="rect">
            <a:avLst/>
          </a:prstGeom>
          <a:noFill/>
        </p:spPr>
        <p:txBody>
          <a:bodyPr wrap="square" rtlCol="0">
            <a:spAutoFit/>
          </a:bodyPr>
          <a:lstStyle/>
          <a:p>
            <a:r>
              <a:rPr lang="en-US" dirty="0">
                <a:solidFill>
                  <a:srgbClr val="FF0000"/>
                </a:solidFill>
              </a:rPr>
              <a:t>Requirement for 4 co-added pixels</a:t>
            </a:r>
          </a:p>
        </p:txBody>
      </p:sp>
      <p:sp>
        <p:nvSpPr>
          <p:cNvPr id="11" name="TextBox 10">
            <a:extLst>
              <a:ext uri="{FF2B5EF4-FFF2-40B4-BE49-F238E27FC236}">
                <a16:creationId xmlns:a16="http://schemas.microsoft.com/office/drawing/2014/main" id="{4BCA04E0-89A6-B07E-9720-CD027CEC79B2}"/>
              </a:ext>
            </a:extLst>
          </p:cNvPr>
          <p:cNvSpPr txBox="1"/>
          <p:nvPr/>
        </p:nvSpPr>
        <p:spPr>
          <a:xfrm>
            <a:off x="8365797" y="2303468"/>
            <a:ext cx="2499659" cy="369332"/>
          </a:xfrm>
          <a:prstGeom prst="rect">
            <a:avLst/>
          </a:prstGeom>
          <a:noFill/>
        </p:spPr>
        <p:txBody>
          <a:bodyPr wrap="none" rtlCol="0">
            <a:spAutoFit/>
          </a:bodyPr>
          <a:lstStyle/>
          <a:p>
            <a:r>
              <a:rPr lang="en-US" dirty="0">
                <a:solidFill>
                  <a:schemeClr val="tx2"/>
                </a:solidFill>
              </a:rPr>
              <a:t>Single pixel performance</a:t>
            </a:r>
          </a:p>
        </p:txBody>
      </p:sp>
      <p:sp>
        <p:nvSpPr>
          <p:cNvPr id="12" name="TextBox 11">
            <a:extLst>
              <a:ext uri="{FF2B5EF4-FFF2-40B4-BE49-F238E27FC236}">
                <a16:creationId xmlns:a16="http://schemas.microsoft.com/office/drawing/2014/main" id="{52DCBBDD-916F-D52E-5A1F-875F98A4C982}"/>
              </a:ext>
            </a:extLst>
          </p:cNvPr>
          <p:cNvSpPr txBox="1"/>
          <p:nvPr/>
        </p:nvSpPr>
        <p:spPr>
          <a:xfrm>
            <a:off x="6880890" y="1297056"/>
            <a:ext cx="4930965" cy="707886"/>
          </a:xfrm>
          <a:prstGeom prst="rect">
            <a:avLst/>
          </a:prstGeom>
          <a:noFill/>
        </p:spPr>
        <p:txBody>
          <a:bodyPr wrap="none" rtlCol="0">
            <a:spAutoFit/>
          </a:bodyPr>
          <a:lstStyle/>
          <a:p>
            <a:pPr algn="ctr"/>
            <a:r>
              <a:rPr lang="en-US" sz="2000" dirty="0"/>
              <a:t>Tropospheric NO</a:t>
            </a:r>
            <a:r>
              <a:rPr lang="en-US" sz="2000" baseline="-25000" dirty="0"/>
              <a:t>2</a:t>
            </a:r>
            <a:r>
              <a:rPr lang="en-US" sz="2000" dirty="0"/>
              <a:t> vertical column uncertainty</a:t>
            </a:r>
          </a:p>
          <a:p>
            <a:pPr algn="ctr"/>
            <a:r>
              <a:rPr lang="en-US" sz="2000" dirty="0"/>
              <a:t>9 May 2024, Scan 6</a:t>
            </a:r>
          </a:p>
        </p:txBody>
      </p:sp>
      <p:cxnSp>
        <p:nvCxnSpPr>
          <p:cNvPr id="13" name="Straight Arrow Connector 12">
            <a:extLst>
              <a:ext uri="{FF2B5EF4-FFF2-40B4-BE49-F238E27FC236}">
                <a16:creationId xmlns:a16="http://schemas.microsoft.com/office/drawing/2014/main" id="{7FD20D6C-4346-66A4-EEB5-6BE54574A228}"/>
              </a:ext>
            </a:extLst>
          </p:cNvPr>
          <p:cNvCxnSpPr/>
          <p:nvPr/>
        </p:nvCxnSpPr>
        <p:spPr>
          <a:xfrm flipH="1">
            <a:off x="7698658" y="2537175"/>
            <a:ext cx="639097" cy="3365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A062BD7D-5973-F1A4-1AE1-2A54AF0109F8}"/>
              </a:ext>
            </a:extLst>
          </p:cNvPr>
          <p:cNvSpPr txBox="1"/>
          <p:nvPr/>
        </p:nvSpPr>
        <p:spPr>
          <a:xfrm>
            <a:off x="136976" y="1113295"/>
            <a:ext cx="2962569" cy="400110"/>
          </a:xfrm>
          <a:prstGeom prst="rect">
            <a:avLst/>
          </a:prstGeom>
          <a:noFill/>
        </p:spPr>
        <p:txBody>
          <a:bodyPr wrap="square" rtlCol="0">
            <a:spAutoFit/>
          </a:bodyPr>
          <a:lstStyle/>
          <a:p>
            <a:pPr algn="ctr"/>
            <a:r>
              <a:rPr lang="en-US" sz="2000" dirty="0"/>
              <a:t>30 May 2024</a:t>
            </a:r>
          </a:p>
        </p:txBody>
      </p:sp>
      <p:sp>
        <p:nvSpPr>
          <p:cNvPr id="15" name="TextBox 14">
            <a:extLst>
              <a:ext uri="{FF2B5EF4-FFF2-40B4-BE49-F238E27FC236}">
                <a16:creationId xmlns:a16="http://schemas.microsoft.com/office/drawing/2014/main" id="{B6E4CCCD-D1D7-09EF-B270-82026FED11D1}"/>
              </a:ext>
            </a:extLst>
          </p:cNvPr>
          <p:cNvSpPr txBox="1"/>
          <p:nvPr/>
        </p:nvSpPr>
        <p:spPr>
          <a:xfrm>
            <a:off x="2090967" y="6372364"/>
            <a:ext cx="2216632" cy="400110"/>
          </a:xfrm>
          <a:prstGeom prst="rect">
            <a:avLst/>
          </a:prstGeom>
          <a:noFill/>
        </p:spPr>
        <p:txBody>
          <a:bodyPr wrap="none" rtlCol="0">
            <a:spAutoFit/>
          </a:bodyPr>
          <a:lstStyle/>
          <a:p>
            <a:r>
              <a:rPr lang="en-US" sz="2000" dirty="0"/>
              <a:t>[Credit: Laura Judd]</a:t>
            </a:r>
          </a:p>
        </p:txBody>
      </p:sp>
      <p:cxnSp>
        <p:nvCxnSpPr>
          <p:cNvPr id="6" name="Straight Arrow Connector 5">
            <a:extLst>
              <a:ext uri="{FF2B5EF4-FFF2-40B4-BE49-F238E27FC236}">
                <a16:creationId xmlns:a16="http://schemas.microsoft.com/office/drawing/2014/main" id="{020650B2-F82F-CBEF-9FAC-0DC78CAA5B4B}"/>
              </a:ext>
            </a:extLst>
          </p:cNvPr>
          <p:cNvCxnSpPr>
            <a:cxnSpLocks/>
            <a:stCxn id="10" idx="1"/>
          </p:cNvCxnSpPr>
          <p:nvPr/>
        </p:nvCxnSpPr>
        <p:spPr>
          <a:xfrm flipH="1">
            <a:off x="8046248" y="3955847"/>
            <a:ext cx="662025" cy="9171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6012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2EEE0A5-1E1E-0645-4F52-47719C3294A6}"/>
              </a:ext>
            </a:extLst>
          </p:cNvPr>
          <p:cNvSpPr>
            <a:spLocks noGrp="1"/>
          </p:cNvSpPr>
          <p:nvPr>
            <p:ph type="title"/>
          </p:nvPr>
        </p:nvSpPr>
        <p:spPr>
          <a:xfrm>
            <a:off x="1890528" y="17644"/>
            <a:ext cx="8410944" cy="975701"/>
          </a:xfrm>
        </p:spPr>
        <p:txBody>
          <a:bodyPr/>
          <a:lstStyle/>
          <a:p>
            <a:r>
              <a:rPr lang="en-US" dirty="0"/>
              <a:t>Improving NO</a:t>
            </a:r>
            <a:r>
              <a:rPr lang="en-US" baseline="-25000" dirty="0"/>
              <a:t>2</a:t>
            </a:r>
            <a:r>
              <a:rPr lang="en-US" dirty="0"/>
              <a:t> SCD: Partly cloudy scenes</a:t>
            </a:r>
          </a:p>
        </p:txBody>
      </p:sp>
      <p:grpSp>
        <p:nvGrpSpPr>
          <p:cNvPr id="11" name="Group 10">
            <a:extLst>
              <a:ext uri="{FF2B5EF4-FFF2-40B4-BE49-F238E27FC236}">
                <a16:creationId xmlns:a16="http://schemas.microsoft.com/office/drawing/2014/main" id="{2A537A50-192F-CB3C-1908-E5E950D8BCE2}"/>
              </a:ext>
            </a:extLst>
          </p:cNvPr>
          <p:cNvGrpSpPr/>
          <p:nvPr/>
        </p:nvGrpSpPr>
        <p:grpSpPr>
          <a:xfrm>
            <a:off x="410064" y="4542555"/>
            <a:ext cx="5629998" cy="2362410"/>
            <a:chOff x="0" y="4495590"/>
            <a:chExt cx="5629998" cy="2362410"/>
          </a:xfrm>
        </p:grpSpPr>
        <p:grpSp>
          <p:nvGrpSpPr>
            <p:cNvPr id="7" name="Group 6">
              <a:extLst>
                <a:ext uri="{FF2B5EF4-FFF2-40B4-BE49-F238E27FC236}">
                  <a16:creationId xmlns:a16="http://schemas.microsoft.com/office/drawing/2014/main" id="{73A44609-73D4-44CE-F387-102A1899C77B}"/>
                </a:ext>
              </a:extLst>
            </p:cNvPr>
            <p:cNvGrpSpPr/>
            <p:nvPr/>
          </p:nvGrpSpPr>
          <p:grpSpPr>
            <a:xfrm>
              <a:off x="0" y="4767483"/>
              <a:ext cx="5629998" cy="2090517"/>
              <a:chOff x="5337349" y="2777924"/>
              <a:chExt cx="5629998" cy="2090517"/>
            </a:xfrm>
          </p:grpSpPr>
          <p:pic>
            <p:nvPicPr>
              <p:cNvPr id="5" name="Picture 4">
                <a:extLst>
                  <a:ext uri="{FF2B5EF4-FFF2-40B4-BE49-F238E27FC236}">
                    <a16:creationId xmlns:a16="http://schemas.microsoft.com/office/drawing/2014/main" id="{1AA91260-8FF9-9342-DC7F-96CD1DF9E002}"/>
                  </a:ext>
                </a:extLst>
              </p:cNvPr>
              <p:cNvPicPr>
                <a:picLocks noChangeAspect="1"/>
              </p:cNvPicPr>
              <p:nvPr/>
            </p:nvPicPr>
            <p:blipFill>
              <a:blip r:embed="rId2"/>
              <a:srcRect t="22641"/>
              <a:stretch/>
            </p:blipFill>
            <p:spPr>
              <a:xfrm>
                <a:off x="5337349" y="2777924"/>
                <a:ext cx="5629998" cy="1840968"/>
              </a:xfrm>
              <a:prstGeom prst="rect">
                <a:avLst/>
              </a:prstGeom>
            </p:spPr>
          </p:pic>
          <p:sp>
            <p:nvSpPr>
              <p:cNvPr id="6" name="TextBox 5">
                <a:extLst>
                  <a:ext uri="{FF2B5EF4-FFF2-40B4-BE49-F238E27FC236}">
                    <a16:creationId xmlns:a16="http://schemas.microsoft.com/office/drawing/2014/main" id="{01BCC0B8-05E6-1A65-4095-940D0358ECFA}"/>
                  </a:ext>
                </a:extLst>
              </p:cNvPr>
              <p:cNvSpPr txBox="1"/>
              <p:nvPr/>
            </p:nvSpPr>
            <p:spPr>
              <a:xfrm>
                <a:off x="7766614" y="4560664"/>
                <a:ext cx="1414426" cy="307777"/>
              </a:xfrm>
              <a:prstGeom prst="rect">
                <a:avLst/>
              </a:prstGeom>
              <a:noFill/>
            </p:spPr>
            <p:txBody>
              <a:bodyPr wrap="none" rtlCol="0">
                <a:spAutoFit/>
              </a:bodyPr>
              <a:lstStyle/>
              <a:p>
                <a:r>
                  <a:rPr lang="en-US" sz="1400" dirty="0"/>
                  <a:t>wavelength [nm]</a:t>
                </a:r>
              </a:p>
            </p:txBody>
          </p:sp>
        </p:grpSp>
        <p:sp>
          <p:nvSpPr>
            <p:cNvPr id="8" name="TextBox 7">
              <a:extLst>
                <a:ext uri="{FF2B5EF4-FFF2-40B4-BE49-F238E27FC236}">
                  <a16:creationId xmlns:a16="http://schemas.microsoft.com/office/drawing/2014/main" id="{C22C54D4-2450-D7B8-C55A-3698BFFF396B}"/>
                </a:ext>
              </a:extLst>
            </p:cNvPr>
            <p:cNvSpPr txBox="1"/>
            <p:nvPr/>
          </p:nvSpPr>
          <p:spPr>
            <a:xfrm>
              <a:off x="889718" y="4495590"/>
              <a:ext cx="4296433" cy="646331"/>
            </a:xfrm>
            <a:prstGeom prst="rect">
              <a:avLst/>
            </a:prstGeom>
            <a:noFill/>
          </p:spPr>
          <p:txBody>
            <a:bodyPr wrap="none" rtlCol="0">
              <a:spAutoFit/>
            </a:bodyPr>
            <a:lstStyle/>
            <a:p>
              <a:r>
                <a:rPr lang="en-US" dirty="0"/>
                <a:t>Spectral fit for clear and partly-cloudy pixels</a:t>
              </a:r>
            </a:p>
            <a:p>
              <a:endParaRPr lang="en-US" dirty="0"/>
            </a:p>
          </p:txBody>
        </p:sp>
      </p:grpSp>
      <p:sp>
        <p:nvSpPr>
          <p:cNvPr id="10" name="TextBox 9">
            <a:extLst>
              <a:ext uri="{FF2B5EF4-FFF2-40B4-BE49-F238E27FC236}">
                <a16:creationId xmlns:a16="http://schemas.microsoft.com/office/drawing/2014/main" id="{B9DEF580-7B72-0307-907A-EA85F424B090}"/>
              </a:ext>
            </a:extLst>
          </p:cNvPr>
          <p:cNvSpPr txBox="1"/>
          <p:nvPr/>
        </p:nvSpPr>
        <p:spPr>
          <a:xfrm>
            <a:off x="6929780" y="4745146"/>
            <a:ext cx="4118569" cy="1200329"/>
          </a:xfrm>
          <a:prstGeom prst="rect">
            <a:avLst/>
          </a:prstGeom>
          <a:solidFill>
            <a:schemeClr val="accent6"/>
          </a:solidFill>
          <a:ln>
            <a:noFill/>
          </a:ln>
        </p:spPr>
        <p:txBody>
          <a:bodyPr wrap="square" rtlCol="0">
            <a:spAutoFit/>
          </a:bodyPr>
          <a:lstStyle/>
          <a:p>
            <a:r>
              <a:rPr lang="en-US" dirty="0"/>
              <a:t>Skewed absorption features over partly cloudy scenes</a:t>
            </a:r>
          </a:p>
          <a:p>
            <a:r>
              <a:rPr lang="en-US" dirty="0"/>
              <a:t> </a:t>
            </a:r>
            <a:r>
              <a:rPr lang="en-US" dirty="0">
                <a:sym typeface="Wingdings" pitchFamily="2" charset="2"/>
              </a:rPr>
              <a:t> larger fitting residuals</a:t>
            </a:r>
            <a:endParaRPr lang="en-US" dirty="0"/>
          </a:p>
          <a:p>
            <a:r>
              <a:rPr lang="en-US" dirty="0"/>
              <a:t> 	</a:t>
            </a:r>
            <a:r>
              <a:rPr lang="en-US" dirty="0">
                <a:sym typeface="Wingdings" pitchFamily="2" charset="2"/>
              </a:rPr>
              <a:t></a:t>
            </a:r>
            <a:r>
              <a:rPr lang="en-US" dirty="0"/>
              <a:t> larger fitting uncertainties</a:t>
            </a:r>
          </a:p>
        </p:txBody>
      </p:sp>
      <p:pic>
        <p:nvPicPr>
          <p:cNvPr id="19" name="Picture 18" descr="A map of the united states&#10;&#10;Description automatically generated">
            <a:extLst>
              <a:ext uri="{FF2B5EF4-FFF2-40B4-BE49-F238E27FC236}">
                <a16:creationId xmlns:a16="http://schemas.microsoft.com/office/drawing/2014/main" id="{2B2D9EE2-ECDA-1C39-11EA-A4BDDD1150E3}"/>
              </a:ext>
            </a:extLst>
          </p:cNvPr>
          <p:cNvPicPr>
            <a:picLocks noChangeAspect="1"/>
          </p:cNvPicPr>
          <p:nvPr/>
        </p:nvPicPr>
        <p:blipFill rotWithShape="1">
          <a:blip r:embed="rId3"/>
          <a:srcRect l="2067" t="6611" r="4209" b="2177"/>
          <a:stretch/>
        </p:blipFill>
        <p:spPr>
          <a:xfrm>
            <a:off x="-113345" y="1179988"/>
            <a:ext cx="4578907" cy="3183037"/>
          </a:xfrm>
          <a:prstGeom prst="rect">
            <a:avLst/>
          </a:prstGeom>
        </p:spPr>
      </p:pic>
      <p:pic>
        <p:nvPicPr>
          <p:cNvPr id="21" name="Picture 20" descr="A map of the united states&#10;&#10;Description automatically generated">
            <a:extLst>
              <a:ext uri="{FF2B5EF4-FFF2-40B4-BE49-F238E27FC236}">
                <a16:creationId xmlns:a16="http://schemas.microsoft.com/office/drawing/2014/main" id="{FDC9EEF9-ED5B-61B5-38F1-17E1A7984CB9}"/>
              </a:ext>
            </a:extLst>
          </p:cNvPr>
          <p:cNvPicPr>
            <a:picLocks noChangeAspect="1"/>
          </p:cNvPicPr>
          <p:nvPr/>
        </p:nvPicPr>
        <p:blipFill rotWithShape="1">
          <a:blip r:embed="rId4"/>
          <a:srcRect l="11552" t="8220" r="10590" b="566"/>
          <a:stretch/>
        </p:blipFill>
        <p:spPr>
          <a:xfrm>
            <a:off x="8044342" y="1239601"/>
            <a:ext cx="3803709" cy="3183037"/>
          </a:xfrm>
          <a:prstGeom prst="rect">
            <a:avLst/>
          </a:prstGeom>
        </p:spPr>
      </p:pic>
      <p:pic>
        <p:nvPicPr>
          <p:cNvPr id="23" name="Picture 22" descr="A map of the united states&#10;&#10;Description automatically generated">
            <a:extLst>
              <a:ext uri="{FF2B5EF4-FFF2-40B4-BE49-F238E27FC236}">
                <a16:creationId xmlns:a16="http://schemas.microsoft.com/office/drawing/2014/main" id="{67CBA77E-C53D-C13D-5CA3-C705744FD4E5}"/>
              </a:ext>
            </a:extLst>
          </p:cNvPr>
          <p:cNvPicPr>
            <a:picLocks noChangeAspect="1"/>
          </p:cNvPicPr>
          <p:nvPr/>
        </p:nvPicPr>
        <p:blipFill rotWithShape="1">
          <a:blip r:embed="rId5"/>
          <a:srcRect l="11207" t="9044" r="10936" b="2717"/>
          <a:stretch/>
        </p:blipFill>
        <p:spPr>
          <a:xfrm>
            <a:off x="4147845" y="1262751"/>
            <a:ext cx="3803709" cy="3079228"/>
          </a:xfrm>
          <a:prstGeom prst="rect">
            <a:avLst/>
          </a:prstGeom>
        </p:spPr>
      </p:pic>
      <p:sp>
        <p:nvSpPr>
          <p:cNvPr id="24" name="Slide Number Placeholder 1">
            <a:extLst>
              <a:ext uri="{FF2B5EF4-FFF2-40B4-BE49-F238E27FC236}">
                <a16:creationId xmlns:a16="http://schemas.microsoft.com/office/drawing/2014/main" id="{E2708BF1-3A0E-4FAE-80CD-2BF7C98C1D25}"/>
              </a:ext>
            </a:extLst>
          </p:cNvPr>
          <p:cNvSpPr txBox="1">
            <a:spLocks/>
          </p:cNvSpPr>
          <p:nvPr/>
        </p:nvSpPr>
        <p:spPr>
          <a:xfrm>
            <a:off x="9448800" y="6621140"/>
            <a:ext cx="2743200" cy="182880"/>
          </a:xfrm>
          <a:prstGeom prst="rect">
            <a:avLst/>
          </a:prstGeom>
        </p:spPr>
        <p:txBody>
          <a:bodyPr vert="horz" lIns="91440" tIns="0" rIns="91440" bIns="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mtClean="0"/>
              <a:pPr/>
              <a:t>4</a:t>
            </a:fld>
            <a:endParaRPr lang="en-US" dirty="0"/>
          </a:p>
        </p:txBody>
      </p:sp>
      <p:cxnSp>
        <p:nvCxnSpPr>
          <p:cNvPr id="26" name="Straight Arrow Connector 25">
            <a:extLst>
              <a:ext uri="{FF2B5EF4-FFF2-40B4-BE49-F238E27FC236}">
                <a16:creationId xmlns:a16="http://schemas.microsoft.com/office/drawing/2014/main" id="{3AC8934D-908C-1A99-760A-432D2D5AF28B}"/>
              </a:ext>
            </a:extLst>
          </p:cNvPr>
          <p:cNvCxnSpPr>
            <a:cxnSpLocks/>
          </p:cNvCxnSpPr>
          <p:nvPr/>
        </p:nvCxnSpPr>
        <p:spPr>
          <a:xfrm flipH="1">
            <a:off x="3682590" y="5724312"/>
            <a:ext cx="3252664" cy="442327"/>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31" name="TextBox 30">
            <a:extLst>
              <a:ext uri="{FF2B5EF4-FFF2-40B4-BE49-F238E27FC236}">
                <a16:creationId xmlns:a16="http://schemas.microsoft.com/office/drawing/2014/main" id="{19DFE6ED-7AFD-4675-62E7-178AA7D48389}"/>
              </a:ext>
            </a:extLst>
          </p:cNvPr>
          <p:cNvSpPr txBox="1"/>
          <p:nvPr/>
        </p:nvSpPr>
        <p:spPr>
          <a:xfrm>
            <a:off x="2176108" y="1484448"/>
            <a:ext cx="1795684" cy="369332"/>
          </a:xfrm>
          <a:prstGeom prst="rect">
            <a:avLst/>
          </a:prstGeom>
          <a:noFill/>
        </p:spPr>
        <p:txBody>
          <a:bodyPr wrap="none" rtlCol="0">
            <a:spAutoFit/>
          </a:bodyPr>
          <a:lstStyle/>
          <a:p>
            <a:r>
              <a:rPr lang="en-US" dirty="0">
                <a:solidFill>
                  <a:schemeClr val="bg1"/>
                </a:solidFill>
              </a:rPr>
              <a:t>1 July 2024, S006</a:t>
            </a:r>
          </a:p>
        </p:txBody>
      </p:sp>
      <p:sp>
        <p:nvSpPr>
          <p:cNvPr id="32" name="TextBox 31">
            <a:extLst>
              <a:ext uri="{FF2B5EF4-FFF2-40B4-BE49-F238E27FC236}">
                <a16:creationId xmlns:a16="http://schemas.microsoft.com/office/drawing/2014/main" id="{28678F4D-02B5-8046-A851-0EA301BA22ED}"/>
              </a:ext>
            </a:extLst>
          </p:cNvPr>
          <p:cNvSpPr txBox="1"/>
          <p:nvPr/>
        </p:nvSpPr>
        <p:spPr>
          <a:xfrm>
            <a:off x="6683251" y="6355815"/>
            <a:ext cx="4975349" cy="369332"/>
          </a:xfrm>
          <a:prstGeom prst="rect">
            <a:avLst/>
          </a:prstGeom>
          <a:solidFill>
            <a:schemeClr val="accent3">
              <a:lumMod val="40000"/>
              <a:lumOff val="60000"/>
            </a:schemeClr>
          </a:solidFill>
        </p:spPr>
        <p:txBody>
          <a:bodyPr wrap="square" rtlCol="0">
            <a:spAutoFit/>
          </a:bodyPr>
          <a:lstStyle/>
          <a:p>
            <a:r>
              <a:rPr lang="en-US" i="1" dirty="0">
                <a:sym typeface="Wingdings" pitchFamily="2" charset="2"/>
              </a:rPr>
              <a:t>* </a:t>
            </a:r>
            <a:r>
              <a:rPr lang="en-US" i="1" dirty="0"/>
              <a:t>Formaldehyde and other trace gases also affected</a:t>
            </a:r>
          </a:p>
        </p:txBody>
      </p:sp>
    </p:spTree>
    <p:extLst>
      <p:ext uri="{BB962C8B-B14F-4D97-AF65-F5344CB8AC3E}">
        <p14:creationId xmlns:p14="http://schemas.microsoft.com/office/powerpoint/2010/main" val="4278250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2EEE0A5-1E1E-0645-4F52-47719C3294A6}"/>
              </a:ext>
            </a:extLst>
          </p:cNvPr>
          <p:cNvSpPr>
            <a:spLocks noGrp="1"/>
          </p:cNvSpPr>
          <p:nvPr>
            <p:ph type="title"/>
          </p:nvPr>
        </p:nvSpPr>
        <p:spPr>
          <a:xfrm>
            <a:off x="2102735" y="53980"/>
            <a:ext cx="8410944" cy="975701"/>
          </a:xfrm>
        </p:spPr>
        <p:txBody>
          <a:bodyPr/>
          <a:lstStyle/>
          <a:p>
            <a:r>
              <a:rPr lang="en-US" dirty="0"/>
              <a:t>Improving NO</a:t>
            </a:r>
            <a:r>
              <a:rPr lang="en-US" baseline="-25000" dirty="0"/>
              <a:t>2</a:t>
            </a:r>
            <a:r>
              <a:rPr lang="en-US" dirty="0"/>
              <a:t> SCD: De-striping</a:t>
            </a:r>
          </a:p>
        </p:txBody>
      </p:sp>
      <p:sp>
        <p:nvSpPr>
          <p:cNvPr id="3" name="Content Placeholder 1">
            <a:extLst>
              <a:ext uri="{FF2B5EF4-FFF2-40B4-BE49-F238E27FC236}">
                <a16:creationId xmlns:a16="http://schemas.microsoft.com/office/drawing/2014/main" id="{C5EC6096-919A-CD0A-3793-BDDBD1F7E4B1}"/>
              </a:ext>
            </a:extLst>
          </p:cNvPr>
          <p:cNvSpPr txBox="1">
            <a:spLocks/>
          </p:cNvSpPr>
          <p:nvPr/>
        </p:nvSpPr>
        <p:spPr>
          <a:xfrm>
            <a:off x="272535" y="1175289"/>
            <a:ext cx="11646930" cy="1683888"/>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400" dirty="0"/>
              <a:t>Cross-track striping is common in retrievals from CCD array instruments</a:t>
            </a:r>
          </a:p>
          <a:p>
            <a:r>
              <a:rPr lang="en-US" sz="2400" dirty="0"/>
              <a:t>Striping correction is implemented in pipeline but not yet turned on</a:t>
            </a:r>
          </a:p>
          <a:p>
            <a:pPr lvl="1"/>
            <a:r>
              <a:rPr lang="en-US" sz="1866" dirty="0"/>
              <a:t>Currently testing for robustness, and NRT implementation</a:t>
            </a:r>
          </a:p>
          <a:p>
            <a:endParaRPr lang="en-US" sz="2400" dirty="0"/>
          </a:p>
        </p:txBody>
      </p:sp>
      <p:sp>
        <p:nvSpPr>
          <p:cNvPr id="4" name="Slide Number Placeholder 1">
            <a:extLst>
              <a:ext uri="{FF2B5EF4-FFF2-40B4-BE49-F238E27FC236}">
                <a16:creationId xmlns:a16="http://schemas.microsoft.com/office/drawing/2014/main" id="{5E51AD2B-E806-FF84-BDBA-53FD6FE46152}"/>
              </a:ext>
            </a:extLst>
          </p:cNvPr>
          <p:cNvSpPr>
            <a:spLocks noGrp="1"/>
          </p:cNvSpPr>
          <p:nvPr>
            <p:ph type="sldNum" sz="quarter" idx="12"/>
          </p:nvPr>
        </p:nvSpPr>
        <p:spPr>
          <a:xfrm>
            <a:off x="9448800" y="6621140"/>
            <a:ext cx="2743200" cy="182880"/>
          </a:xfrm>
        </p:spPr>
        <p:txBody>
          <a:bodyPr/>
          <a:lstStyle/>
          <a:p>
            <a:pPr marL="0" lvl="0" indent="0" algn="r" rtl="0">
              <a:spcBef>
                <a:spcPts val="0"/>
              </a:spcBef>
              <a:spcAft>
                <a:spcPts val="0"/>
              </a:spcAft>
              <a:buNone/>
            </a:pPr>
            <a:fld id="{00000000-1234-1234-1234-123412341234}" type="slidenum">
              <a:rPr lang="en-US" smtClean="0"/>
              <a:t>5</a:t>
            </a:fld>
            <a:endParaRPr lang="en-US"/>
          </a:p>
        </p:txBody>
      </p:sp>
      <p:pic>
        <p:nvPicPr>
          <p:cNvPr id="13" name="Picture 12" descr="A map of the united states&#10;&#10;Description automatically generated">
            <a:extLst>
              <a:ext uri="{FF2B5EF4-FFF2-40B4-BE49-F238E27FC236}">
                <a16:creationId xmlns:a16="http://schemas.microsoft.com/office/drawing/2014/main" id="{1BC7AF4B-5D8F-5424-6FF9-0BF7B84A950E}"/>
              </a:ext>
            </a:extLst>
          </p:cNvPr>
          <p:cNvPicPr>
            <a:picLocks noChangeAspect="1"/>
          </p:cNvPicPr>
          <p:nvPr/>
        </p:nvPicPr>
        <p:blipFill rotWithShape="1">
          <a:blip r:embed="rId2"/>
          <a:srcRect l="16771" t="8619" r="17318" b="27100"/>
          <a:stretch/>
        </p:blipFill>
        <p:spPr>
          <a:xfrm>
            <a:off x="6421532" y="2682390"/>
            <a:ext cx="4759617" cy="3315587"/>
          </a:xfrm>
          <a:prstGeom prst="rect">
            <a:avLst/>
          </a:prstGeom>
        </p:spPr>
      </p:pic>
      <p:pic>
        <p:nvPicPr>
          <p:cNvPr id="15" name="Picture 14" descr="A map of the united states&#10;&#10;Description automatically generated">
            <a:extLst>
              <a:ext uri="{FF2B5EF4-FFF2-40B4-BE49-F238E27FC236}">
                <a16:creationId xmlns:a16="http://schemas.microsoft.com/office/drawing/2014/main" id="{655850A0-720E-297C-C19F-40434C9A1444}"/>
              </a:ext>
            </a:extLst>
          </p:cNvPr>
          <p:cNvPicPr>
            <a:picLocks noChangeAspect="1"/>
          </p:cNvPicPr>
          <p:nvPr/>
        </p:nvPicPr>
        <p:blipFill rotWithShape="1">
          <a:blip r:embed="rId3"/>
          <a:srcRect l="18186" t="7586" r="17739" b="26639"/>
          <a:stretch/>
        </p:blipFill>
        <p:spPr>
          <a:xfrm>
            <a:off x="731439" y="2636282"/>
            <a:ext cx="4600632" cy="3373270"/>
          </a:xfrm>
          <a:prstGeom prst="rect">
            <a:avLst/>
          </a:prstGeom>
        </p:spPr>
      </p:pic>
      <p:pic>
        <p:nvPicPr>
          <p:cNvPr id="16" name="Picture 15" descr="A map of the united states&#10;&#10;Description automatically generated">
            <a:extLst>
              <a:ext uri="{FF2B5EF4-FFF2-40B4-BE49-F238E27FC236}">
                <a16:creationId xmlns:a16="http://schemas.microsoft.com/office/drawing/2014/main" id="{4E77C9C3-1189-F246-85B2-1B9D8F15F9CC}"/>
              </a:ext>
            </a:extLst>
          </p:cNvPr>
          <p:cNvPicPr>
            <a:picLocks noChangeAspect="1"/>
          </p:cNvPicPr>
          <p:nvPr/>
        </p:nvPicPr>
        <p:blipFill rotWithShape="1">
          <a:blip r:embed="rId2"/>
          <a:srcRect l="16771" t="81049" r="17318" b="2222"/>
          <a:stretch/>
        </p:blipFill>
        <p:spPr>
          <a:xfrm>
            <a:off x="3475771" y="6028921"/>
            <a:ext cx="4759617" cy="862856"/>
          </a:xfrm>
          <a:prstGeom prst="rect">
            <a:avLst/>
          </a:prstGeom>
        </p:spPr>
      </p:pic>
      <p:sp>
        <p:nvSpPr>
          <p:cNvPr id="17" name="Right Arrow 16">
            <a:extLst>
              <a:ext uri="{FF2B5EF4-FFF2-40B4-BE49-F238E27FC236}">
                <a16:creationId xmlns:a16="http://schemas.microsoft.com/office/drawing/2014/main" id="{98DE3B36-4F26-10E3-7C9F-EF41CFCD659C}"/>
              </a:ext>
            </a:extLst>
          </p:cNvPr>
          <p:cNvSpPr/>
          <p:nvPr/>
        </p:nvSpPr>
        <p:spPr>
          <a:xfrm>
            <a:off x="5332071" y="4192657"/>
            <a:ext cx="1242349" cy="347241"/>
          </a:xfrm>
          <a:prstGeom prst="rightArrow">
            <a:avLst/>
          </a:prstGeom>
          <a:solidFill>
            <a:schemeClr val="accent3">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8" name="TextBox 17">
            <a:extLst>
              <a:ext uri="{FF2B5EF4-FFF2-40B4-BE49-F238E27FC236}">
                <a16:creationId xmlns:a16="http://schemas.microsoft.com/office/drawing/2014/main" id="{3DA1DD95-85F7-2221-DCF1-13637565A6DE}"/>
              </a:ext>
            </a:extLst>
          </p:cNvPr>
          <p:cNvSpPr txBox="1"/>
          <p:nvPr/>
        </p:nvSpPr>
        <p:spPr>
          <a:xfrm>
            <a:off x="5255627" y="3546326"/>
            <a:ext cx="1242349" cy="646331"/>
          </a:xfrm>
          <a:prstGeom prst="rect">
            <a:avLst/>
          </a:prstGeom>
          <a:noFill/>
        </p:spPr>
        <p:txBody>
          <a:bodyPr wrap="square" rtlCol="0">
            <a:spAutoFit/>
          </a:bodyPr>
          <a:lstStyle/>
          <a:p>
            <a:r>
              <a:rPr lang="en-US" dirty="0">
                <a:solidFill>
                  <a:schemeClr val="accent3">
                    <a:lumMod val="50000"/>
                  </a:schemeClr>
                </a:solidFill>
              </a:rPr>
              <a:t>De-striping correction</a:t>
            </a:r>
          </a:p>
        </p:txBody>
      </p:sp>
      <p:sp>
        <p:nvSpPr>
          <p:cNvPr id="19" name="TextBox 18">
            <a:extLst>
              <a:ext uri="{FF2B5EF4-FFF2-40B4-BE49-F238E27FC236}">
                <a16:creationId xmlns:a16="http://schemas.microsoft.com/office/drawing/2014/main" id="{699E0995-C410-E402-9E96-0F0112CD61F1}"/>
              </a:ext>
            </a:extLst>
          </p:cNvPr>
          <p:cNvSpPr txBox="1"/>
          <p:nvPr/>
        </p:nvSpPr>
        <p:spPr>
          <a:xfrm>
            <a:off x="925975" y="5498045"/>
            <a:ext cx="1795684" cy="369332"/>
          </a:xfrm>
          <a:prstGeom prst="rect">
            <a:avLst/>
          </a:prstGeom>
          <a:noFill/>
        </p:spPr>
        <p:txBody>
          <a:bodyPr wrap="none" rtlCol="0">
            <a:spAutoFit/>
          </a:bodyPr>
          <a:lstStyle/>
          <a:p>
            <a:r>
              <a:rPr lang="en-US" dirty="0"/>
              <a:t>1 July 2024, S008</a:t>
            </a:r>
          </a:p>
        </p:txBody>
      </p:sp>
    </p:spTree>
    <p:extLst>
      <p:ext uri="{BB962C8B-B14F-4D97-AF65-F5344CB8AC3E}">
        <p14:creationId xmlns:p14="http://schemas.microsoft.com/office/powerpoint/2010/main" val="279230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206069-32B8-0526-0613-8D178A5E797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
        <p:nvSpPr>
          <p:cNvPr id="3" name="Title 2">
            <a:extLst>
              <a:ext uri="{FF2B5EF4-FFF2-40B4-BE49-F238E27FC236}">
                <a16:creationId xmlns:a16="http://schemas.microsoft.com/office/drawing/2014/main" id="{F6EC90AD-5097-DF1F-1EF3-C76991341523}"/>
              </a:ext>
            </a:extLst>
          </p:cNvPr>
          <p:cNvSpPr>
            <a:spLocks noGrp="1"/>
          </p:cNvSpPr>
          <p:nvPr>
            <p:ph type="title"/>
          </p:nvPr>
        </p:nvSpPr>
        <p:spPr>
          <a:xfrm>
            <a:off x="2125884" y="0"/>
            <a:ext cx="8410944" cy="975701"/>
          </a:xfrm>
        </p:spPr>
        <p:txBody>
          <a:bodyPr/>
          <a:lstStyle/>
          <a:p>
            <a:r>
              <a:rPr lang="en-US" dirty="0"/>
              <a:t>Improving NO</a:t>
            </a:r>
            <a:r>
              <a:rPr lang="en-US" baseline="-25000" dirty="0"/>
              <a:t>2</a:t>
            </a:r>
            <a:r>
              <a:rPr lang="en-US" dirty="0"/>
              <a:t> AMF</a:t>
            </a:r>
          </a:p>
        </p:txBody>
      </p:sp>
      <p:sp>
        <p:nvSpPr>
          <p:cNvPr id="5" name="Content Placeholder 1">
            <a:extLst>
              <a:ext uri="{FF2B5EF4-FFF2-40B4-BE49-F238E27FC236}">
                <a16:creationId xmlns:a16="http://schemas.microsoft.com/office/drawing/2014/main" id="{C5CF0F6C-DB92-D28A-E2DC-AEFB20627D08}"/>
              </a:ext>
            </a:extLst>
          </p:cNvPr>
          <p:cNvSpPr txBox="1">
            <a:spLocks/>
          </p:cNvSpPr>
          <p:nvPr/>
        </p:nvSpPr>
        <p:spPr>
          <a:xfrm>
            <a:off x="272536" y="1302380"/>
            <a:ext cx="4683286" cy="5410200"/>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400" dirty="0"/>
              <a:t>Normalized radiance biases can cause general high bias in cloud fraction</a:t>
            </a:r>
          </a:p>
          <a:p>
            <a:endParaRPr lang="en-US" sz="2400" dirty="0"/>
          </a:p>
          <a:p>
            <a:r>
              <a:rPr lang="en-US" sz="2400" dirty="0"/>
              <a:t>Surface reflectance errors affect </a:t>
            </a:r>
            <a:r>
              <a:rPr lang="en-US" sz="2400" dirty="0">
                <a:sym typeface="Wingdings" pitchFamily="2" charset="2"/>
              </a:rPr>
              <a:t>trace gas AMF through both scattering weights and clouds</a:t>
            </a:r>
          </a:p>
          <a:p>
            <a:endParaRPr lang="en-US" sz="2400" dirty="0">
              <a:sym typeface="Wingdings" pitchFamily="2" charset="2"/>
            </a:endParaRPr>
          </a:p>
          <a:p>
            <a:r>
              <a:rPr lang="en-US" sz="2400" dirty="0">
                <a:sym typeface="Wingdings" pitchFamily="2" charset="2"/>
              </a:rPr>
              <a:t>And more:</a:t>
            </a:r>
          </a:p>
          <a:p>
            <a:pPr lvl="1"/>
            <a:r>
              <a:rPr lang="en-US" sz="1866" dirty="0">
                <a:sym typeface="Wingdings" pitchFamily="2" charset="2"/>
              </a:rPr>
              <a:t>Include sphericity in look-up tables</a:t>
            </a:r>
          </a:p>
          <a:p>
            <a:pPr lvl="1"/>
            <a:r>
              <a:rPr lang="en-US" sz="1866" dirty="0">
                <a:sym typeface="Wingdings" pitchFamily="2" charset="2"/>
              </a:rPr>
              <a:t>Switch to new GEOS-CF version </a:t>
            </a:r>
            <a:endParaRPr lang="en-US" sz="2400" dirty="0">
              <a:sym typeface="Wingdings" pitchFamily="2" charset="2"/>
            </a:endParaRPr>
          </a:p>
        </p:txBody>
      </p:sp>
      <p:pic>
        <p:nvPicPr>
          <p:cNvPr id="9" name="Picture 8" descr="A map of the united states&#10;&#10;Description automatically generated">
            <a:extLst>
              <a:ext uri="{FF2B5EF4-FFF2-40B4-BE49-F238E27FC236}">
                <a16:creationId xmlns:a16="http://schemas.microsoft.com/office/drawing/2014/main" id="{6A8E375A-938F-17F1-16F3-35595DB7F22C}"/>
              </a:ext>
            </a:extLst>
          </p:cNvPr>
          <p:cNvPicPr>
            <a:picLocks noChangeAspect="1"/>
          </p:cNvPicPr>
          <p:nvPr/>
        </p:nvPicPr>
        <p:blipFill>
          <a:blip r:embed="rId2"/>
          <a:srcRect l="7913" r="7680"/>
          <a:stretch/>
        </p:blipFill>
        <p:spPr>
          <a:xfrm>
            <a:off x="5305778" y="1302379"/>
            <a:ext cx="6355644" cy="5378371"/>
          </a:xfrm>
          <a:prstGeom prst="rect">
            <a:avLst/>
          </a:prstGeom>
        </p:spPr>
      </p:pic>
    </p:spTree>
    <p:extLst>
      <p:ext uri="{BB962C8B-B14F-4D97-AF65-F5344CB8AC3E}">
        <p14:creationId xmlns:p14="http://schemas.microsoft.com/office/powerpoint/2010/main" val="108686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25B305-6F1F-47D5-F05A-060EB9A4E0B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
        <p:nvSpPr>
          <p:cNvPr id="3" name="Title 2">
            <a:extLst>
              <a:ext uri="{FF2B5EF4-FFF2-40B4-BE49-F238E27FC236}">
                <a16:creationId xmlns:a16="http://schemas.microsoft.com/office/drawing/2014/main" id="{48DF9EB1-3047-F772-7D1E-3B108E478C27}"/>
              </a:ext>
            </a:extLst>
          </p:cNvPr>
          <p:cNvSpPr>
            <a:spLocks noGrp="1"/>
          </p:cNvSpPr>
          <p:nvPr>
            <p:ph type="title"/>
          </p:nvPr>
        </p:nvSpPr>
        <p:spPr>
          <a:xfrm>
            <a:off x="2526890" y="0"/>
            <a:ext cx="7393858" cy="975701"/>
          </a:xfrm>
        </p:spPr>
        <p:txBody>
          <a:bodyPr/>
          <a:lstStyle/>
          <a:p>
            <a:r>
              <a:rPr lang="en-US" dirty="0"/>
              <a:t>TEMPO NO</a:t>
            </a:r>
            <a:r>
              <a:rPr lang="en-US" baseline="-25000" dirty="0"/>
              <a:t>2</a:t>
            </a:r>
            <a:r>
              <a:rPr lang="en-US" dirty="0"/>
              <a:t> vs. Pandora and TROPOMI</a:t>
            </a:r>
          </a:p>
        </p:txBody>
      </p:sp>
      <p:pic>
        <p:nvPicPr>
          <p:cNvPr id="4" name="Picture 3">
            <a:extLst>
              <a:ext uri="{FF2B5EF4-FFF2-40B4-BE49-F238E27FC236}">
                <a16:creationId xmlns:a16="http://schemas.microsoft.com/office/drawing/2014/main" id="{44C3E781-AA42-EE00-F8EF-441F0E9B053F}"/>
              </a:ext>
            </a:extLst>
          </p:cNvPr>
          <p:cNvPicPr>
            <a:picLocks noChangeAspect="1"/>
          </p:cNvPicPr>
          <p:nvPr/>
        </p:nvPicPr>
        <p:blipFill>
          <a:blip r:embed="rId2"/>
          <a:stretch>
            <a:fillRect/>
          </a:stretch>
        </p:blipFill>
        <p:spPr>
          <a:xfrm>
            <a:off x="689889" y="1178583"/>
            <a:ext cx="5120085" cy="4551186"/>
          </a:xfrm>
          <a:prstGeom prst="rect">
            <a:avLst/>
          </a:prstGeom>
        </p:spPr>
      </p:pic>
      <p:pic>
        <p:nvPicPr>
          <p:cNvPr id="5" name="Picture 4">
            <a:extLst>
              <a:ext uri="{FF2B5EF4-FFF2-40B4-BE49-F238E27FC236}">
                <a16:creationId xmlns:a16="http://schemas.microsoft.com/office/drawing/2014/main" id="{3DC56BC3-4728-0E6E-CE58-8E205E7093FB}"/>
              </a:ext>
            </a:extLst>
          </p:cNvPr>
          <p:cNvPicPr>
            <a:picLocks noChangeAspect="1"/>
          </p:cNvPicPr>
          <p:nvPr/>
        </p:nvPicPr>
        <p:blipFill>
          <a:blip r:embed="rId3"/>
          <a:stretch>
            <a:fillRect/>
          </a:stretch>
        </p:blipFill>
        <p:spPr>
          <a:xfrm>
            <a:off x="6096000" y="1178584"/>
            <a:ext cx="5120083" cy="4551185"/>
          </a:xfrm>
          <a:prstGeom prst="rect">
            <a:avLst/>
          </a:prstGeom>
        </p:spPr>
      </p:pic>
      <p:sp>
        <p:nvSpPr>
          <p:cNvPr id="7" name="TextBox 6">
            <a:extLst>
              <a:ext uri="{FF2B5EF4-FFF2-40B4-BE49-F238E27FC236}">
                <a16:creationId xmlns:a16="http://schemas.microsoft.com/office/drawing/2014/main" id="{DAEE98A7-B073-5C9B-ED9D-ADD69D543606}"/>
              </a:ext>
            </a:extLst>
          </p:cNvPr>
          <p:cNvSpPr txBox="1"/>
          <p:nvPr/>
        </p:nvSpPr>
        <p:spPr>
          <a:xfrm>
            <a:off x="286729" y="6105441"/>
            <a:ext cx="5612627" cy="400110"/>
          </a:xfrm>
          <a:prstGeom prst="rect">
            <a:avLst/>
          </a:prstGeom>
          <a:noFill/>
        </p:spPr>
        <p:txBody>
          <a:bodyPr wrap="none" rtlCol="0">
            <a:spAutoFit/>
          </a:bodyPr>
          <a:lstStyle/>
          <a:p>
            <a:r>
              <a:rPr lang="en-US" sz="2000" dirty="0"/>
              <a:t>[Credit: Barron Henderson, Luke Valin, Jim </a:t>
            </a:r>
            <a:r>
              <a:rPr lang="en-US" sz="2000" dirty="0" err="1"/>
              <a:t>Szykman</a:t>
            </a:r>
            <a:r>
              <a:rPr lang="en-US" sz="2000" dirty="0"/>
              <a:t>]</a:t>
            </a:r>
          </a:p>
        </p:txBody>
      </p:sp>
      <p:sp>
        <p:nvSpPr>
          <p:cNvPr id="8" name="TextBox 7">
            <a:extLst>
              <a:ext uri="{FF2B5EF4-FFF2-40B4-BE49-F238E27FC236}">
                <a16:creationId xmlns:a16="http://schemas.microsoft.com/office/drawing/2014/main" id="{C2AD2499-7577-E7AE-A3D9-92B8E5EA85B9}"/>
              </a:ext>
            </a:extLst>
          </p:cNvPr>
          <p:cNvSpPr txBox="1"/>
          <p:nvPr/>
        </p:nvSpPr>
        <p:spPr>
          <a:xfrm>
            <a:off x="6292645" y="6013109"/>
            <a:ext cx="5391047" cy="584775"/>
          </a:xfrm>
          <a:prstGeom prst="rect">
            <a:avLst/>
          </a:prstGeom>
          <a:solidFill>
            <a:schemeClr val="accent6">
              <a:lumMod val="40000"/>
              <a:lumOff val="60000"/>
            </a:schemeClr>
          </a:solidFill>
          <a:ln>
            <a:solidFill>
              <a:schemeClr val="tx1"/>
            </a:solidFill>
          </a:ln>
        </p:spPr>
        <p:txBody>
          <a:bodyPr wrap="square" rtlCol="0">
            <a:spAutoFit/>
          </a:bodyPr>
          <a:lstStyle/>
          <a:p>
            <a:r>
              <a:rPr lang="en-US" sz="1600" i="1" dirty="0"/>
              <a:t>* TROPOMI comparisons are for Pandora locations + ozone non-attainment areas</a:t>
            </a:r>
          </a:p>
        </p:txBody>
      </p:sp>
    </p:spTree>
    <p:extLst>
      <p:ext uri="{BB962C8B-B14F-4D97-AF65-F5344CB8AC3E}">
        <p14:creationId xmlns:p14="http://schemas.microsoft.com/office/powerpoint/2010/main" val="2731129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25B305-6F1F-47D5-F05A-060EB9A4E0B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
        <p:nvSpPr>
          <p:cNvPr id="3" name="Title 2">
            <a:extLst>
              <a:ext uri="{FF2B5EF4-FFF2-40B4-BE49-F238E27FC236}">
                <a16:creationId xmlns:a16="http://schemas.microsoft.com/office/drawing/2014/main" id="{48DF9EB1-3047-F772-7D1E-3B108E478C27}"/>
              </a:ext>
            </a:extLst>
          </p:cNvPr>
          <p:cNvSpPr>
            <a:spLocks noGrp="1"/>
          </p:cNvSpPr>
          <p:nvPr>
            <p:ph type="title"/>
          </p:nvPr>
        </p:nvSpPr>
        <p:spPr>
          <a:xfrm>
            <a:off x="2151626" y="0"/>
            <a:ext cx="7888748" cy="975701"/>
          </a:xfrm>
        </p:spPr>
        <p:txBody>
          <a:bodyPr/>
          <a:lstStyle/>
          <a:p>
            <a:r>
              <a:rPr lang="en-US" dirty="0"/>
              <a:t>TEMPO NO</a:t>
            </a:r>
            <a:r>
              <a:rPr lang="en-US" baseline="-25000" dirty="0"/>
              <a:t>2</a:t>
            </a:r>
            <a:r>
              <a:rPr lang="en-US" dirty="0"/>
              <a:t> vs. Pandora (Diurnal Change)</a:t>
            </a:r>
          </a:p>
        </p:txBody>
      </p:sp>
      <p:sp>
        <p:nvSpPr>
          <p:cNvPr id="7" name="TextBox 6">
            <a:extLst>
              <a:ext uri="{FF2B5EF4-FFF2-40B4-BE49-F238E27FC236}">
                <a16:creationId xmlns:a16="http://schemas.microsoft.com/office/drawing/2014/main" id="{DAEE98A7-B073-5C9B-ED9D-ADD69D543606}"/>
              </a:ext>
            </a:extLst>
          </p:cNvPr>
          <p:cNvSpPr txBox="1"/>
          <p:nvPr/>
        </p:nvSpPr>
        <p:spPr>
          <a:xfrm>
            <a:off x="286729" y="6105441"/>
            <a:ext cx="5612627" cy="400110"/>
          </a:xfrm>
          <a:prstGeom prst="rect">
            <a:avLst/>
          </a:prstGeom>
          <a:noFill/>
        </p:spPr>
        <p:txBody>
          <a:bodyPr wrap="none" rtlCol="0">
            <a:spAutoFit/>
          </a:bodyPr>
          <a:lstStyle/>
          <a:p>
            <a:r>
              <a:rPr lang="en-US" sz="2000" dirty="0"/>
              <a:t>[Credit: Barron Henderson, Luke Valin, Jim </a:t>
            </a:r>
            <a:r>
              <a:rPr lang="en-US" sz="2000" dirty="0" err="1"/>
              <a:t>Szykman</a:t>
            </a:r>
            <a:r>
              <a:rPr lang="en-US" sz="2000" dirty="0"/>
              <a:t>]</a:t>
            </a:r>
          </a:p>
        </p:txBody>
      </p:sp>
      <p:pic>
        <p:nvPicPr>
          <p:cNvPr id="6" name="Picture 5">
            <a:extLst>
              <a:ext uri="{FF2B5EF4-FFF2-40B4-BE49-F238E27FC236}">
                <a16:creationId xmlns:a16="http://schemas.microsoft.com/office/drawing/2014/main" id="{0F02A26B-9F14-D095-2E5F-B2F086281C1D}"/>
              </a:ext>
            </a:extLst>
          </p:cNvPr>
          <p:cNvPicPr>
            <a:picLocks noChangeAspect="1"/>
          </p:cNvPicPr>
          <p:nvPr/>
        </p:nvPicPr>
        <p:blipFill>
          <a:blip r:embed="rId2"/>
          <a:stretch>
            <a:fillRect/>
          </a:stretch>
        </p:blipFill>
        <p:spPr>
          <a:xfrm>
            <a:off x="361335" y="1422912"/>
            <a:ext cx="8024352" cy="4012176"/>
          </a:xfrm>
          <a:prstGeom prst="rect">
            <a:avLst/>
          </a:prstGeom>
        </p:spPr>
      </p:pic>
      <p:sp>
        <p:nvSpPr>
          <p:cNvPr id="10" name="TextBox 9">
            <a:extLst>
              <a:ext uri="{FF2B5EF4-FFF2-40B4-BE49-F238E27FC236}">
                <a16:creationId xmlns:a16="http://schemas.microsoft.com/office/drawing/2014/main" id="{2128D9E1-F6A7-81A4-DE2C-711D0C42B8EE}"/>
              </a:ext>
            </a:extLst>
          </p:cNvPr>
          <p:cNvSpPr txBox="1"/>
          <p:nvPr/>
        </p:nvSpPr>
        <p:spPr>
          <a:xfrm>
            <a:off x="8493950" y="2459504"/>
            <a:ext cx="3256936" cy="1938992"/>
          </a:xfrm>
          <a:prstGeom prst="rect">
            <a:avLst/>
          </a:prstGeom>
          <a:noFill/>
        </p:spPr>
        <p:txBody>
          <a:bodyPr wrap="square" rtlCol="0">
            <a:spAutoFit/>
          </a:bodyPr>
          <a:lstStyle/>
          <a:p>
            <a:r>
              <a:rPr lang="en-US" sz="2400" dirty="0"/>
              <a:t>***Note: Early AM and late PM TEMPO NO</a:t>
            </a:r>
            <a:r>
              <a:rPr lang="en-US" sz="2400" baseline="-25000" dirty="0"/>
              <a:t>2</a:t>
            </a:r>
            <a:r>
              <a:rPr lang="en-US" sz="2400" dirty="0"/>
              <a:t> likely has large contribution from the prior (GEOS-CF)</a:t>
            </a:r>
          </a:p>
        </p:txBody>
      </p:sp>
    </p:spTree>
    <p:extLst>
      <p:ext uri="{BB962C8B-B14F-4D97-AF65-F5344CB8AC3E}">
        <p14:creationId xmlns:p14="http://schemas.microsoft.com/office/powerpoint/2010/main" val="2284060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25B305-6F1F-47D5-F05A-060EB9A4E0B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
        <p:nvSpPr>
          <p:cNvPr id="3" name="Title 2">
            <a:extLst>
              <a:ext uri="{FF2B5EF4-FFF2-40B4-BE49-F238E27FC236}">
                <a16:creationId xmlns:a16="http://schemas.microsoft.com/office/drawing/2014/main" id="{48DF9EB1-3047-F772-7D1E-3B108E478C27}"/>
              </a:ext>
            </a:extLst>
          </p:cNvPr>
          <p:cNvSpPr>
            <a:spLocks noGrp="1"/>
          </p:cNvSpPr>
          <p:nvPr>
            <p:ph type="title"/>
          </p:nvPr>
        </p:nvSpPr>
        <p:spPr>
          <a:xfrm>
            <a:off x="0" y="0"/>
            <a:ext cx="12192000" cy="975701"/>
          </a:xfrm>
        </p:spPr>
        <p:txBody>
          <a:bodyPr/>
          <a:lstStyle/>
          <a:p>
            <a:r>
              <a:rPr lang="en-US" dirty="0"/>
              <a:t>Summary and Outlook</a:t>
            </a:r>
          </a:p>
        </p:txBody>
      </p:sp>
      <p:sp>
        <p:nvSpPr>
          <p:cNvPr id="6" name="Content Placeholder 1">
            <a:extLst>
              <a:ext uri="{FF2B5EF4-FFF2-40B4-BE49-F238E27FC236}">
                <a16:creationId xmlns:a16="http://schemas.microsoft.com/office/drawing/2014/main" id="{C86827F9-F078-EA1F-AFFB-90B220FE3885}"/>
              </a:ext>
            </a:extLst>
          </p:cNvPr>
          <p:cNvSpPr txBox="1">
            <a:spLocks/>
          </p:cNvSpPr>
          <p:nvPr/>
        </p:nvSpPr>
        <p:spPr>
          <a:xfrm>
            <a:off x="272535" y="1172343"/>
            <a:ext cx="11646930" cy="5410200"/>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400" dirty="0"/>
              <a:t>NO</a:t>
            </a:r>
            <a:r>
              <a:rPr lang="en-US" sz="2400" baseline="-25000" dirty="0"/>
              <a:t>2</a:t>
            </a:r>
            <a:r>
              <a:rPr lang="en-US" sz="2400" dirty="0"/>
              <a:t> easily meets pre-launch precision requirements</a:t>
            </a:r>
          </a:p>
          <a:p>
            <a:endParaRPr lang="en-US" sz="2400" dirty="0"/>
          </a:p>
          <a:p>
            <a:r>
              <a:rPr lang="en-US" sz="2400" dirty="0"/>
              <a:t>Validation team is assessing NO</a:t>
            </a:r>
            <a:r>
              <a:rPr lang="en-US" sz="2400" baseline="-25000" dirty="0"/>
              <a:t>2</a:t>
            </a:r>
            <a:r>
              <a:rPr lang="en-US" sz="2400" dirty="0"/>
              <a:t> data, with recent update to V3 </a:t>
            </a:r>
          </a:p>
          <a:p>
            <a:pPr marL="0" indent="0">
              <a:buFont typeface="Arial"/>
              <a:buNone/>
            </a:pPr>
            <a:endParaRPr lang="en-US" sz="2400" dirty="0"/>
          </a:p>
          <a:p>
            <a:r>
              <a:rPr lang="en-US" sz="2400" dirty="0"/>
              <a:t>Upcoming plans:</a:t>
            </a:r>
          </a:p>
          <a:p>
            <a:pPr lvl="1"/>
            <a:r>
              <a:rPr lang="en-US" sz="2000" dirty="0"/>
              <a:t>Update to new version of GEOS-CF (see Emma </a:t>
            </a:r>
            <a:r>
              <a:rPr lang="en-US" sz="2000" dirty="0" err="1"/>
              <a:t>Knowland’s</a:t>
            </a:r>
            <a:r>
              <a:rPr lang="en-US" sz="2000" dirty="0"/>
              <a:t> talk)</a:t>
            </a:r>
          </a:p>
          <a:p>
            <a:pPr lvl="1"/>
            <a:r>
              <a:rPr lang="en-US" sz="2000" dirty="0"/>
              <a:t>North/South stripe correction</a:t>
            </a:r>
          </a:p>
          <a:p>
            <a:pPr lvl="1"/>
            <a:r>
              <a:rPr lang="en-US" sz="2000" dirty="0"/>
              <a:t>Files will include cloud-free scattering weights </a:t>
            </a:r>
            <a:r>
              <a:rPr lang="en-US" sz="2000"/>
              <a:t>and AMFs</a:t>
            </a:r>
            <a:endParaRPr lang="en-US" sz="2000" dirty="0"/>
          </a:p>
          <a:p>
            <a:pPr lvl="1"/>
            <a:r>
              <a:rPr lang="en-US" sz="2000" dirty="0"/>
              <a:t>Improve fitting in partly cloudy pixels</a:t>
            </a:r>
          </a:p>
          <a:p>
            <a:pPr lvl="1"/>
            <a:r>
              <a:rPr lang="en-US" sz="2000" dirty="0"/>
              <a:t>Improvements to surface reflectance</a:t>
            </a:r>
          </a:p>
          <a:p>
            <a:pPr lvl="1"/>
            <a:r>
              <a:rPr lang="en-US" sz="2000" dirty="0"/>
              <a:t>NO</a:t>
            </a:r>
            <a:r>
              <a:rPr lang="en-US" sz="2000" baseline="-25000" dirty="0"/>
              <a:t>2</a:t>
            </a:r>
            <a:r>
              <a:rPr lang="en-US" sz="2000" dirty="0"/>
              <a:t> will likely see significant changes with radiance calibration improvements (from clouds)</a:t>
            </a:r>
          </a:p>
          <a:p>
            <a:pPr marL="0" indent="0">
              <a:buFont typeface="Arial"/>
              <a:buNone/>
            </a:pPr>
            <a:endParaRPr lang="en-US" sz="2400" dirty="0"/>
          </a:p>
          <a:p>
            <a:r>
              <a:rPr lang="en-US" sz="2400" dirty="0"/>
              <a:t>TEMPO NO</a:t>
            </a:r>
            <a:r>
              <a:rPr lang="en-US" sz="2400" baseline="-25000" dirty="0"/>
              <a:t>2</a:t>
            </a:r>
            <a:r>
              <a:rPr lang="en-US" sz="2400" dirty="0"/>
              <a:t> NRT products under development</a:t>
            </a:r>
          </a:p>
        </p:txBody>
      </p:sp>
    </p:spTree>
    <p:extLst>
      <p:ext uri="{BB962C8B-B14F-4D97-AF65-F5344CB8AC3E}">
        <p14:creationId xmlns:p14="http://schemas.microsoft.com/office/powerpoint/2010/main" val="33674187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PO Wide ORR MR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O Wide ORR MRR" id="{3095EFA4-4A62-43F9-994D-2ED38E1FAE00}" vid="{3ACF80F2-EEEA-4067-AD42-EC1E0DEF08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58206</TotalTime>
  <Words>459</Words>
  <Application>Microsoft Macintosh PowerPoint</Application>
  <PresentationFormat>Widescreen</PresentationFormat>
  <Paragraphs>78</Paragraphs>
  <Slides>10</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10</vt:i4>
      </vt:variant>
    </vt:vector>
  </HeadingPairs>
  <TitlesOfParts>
    <vt:vector size="21" baseType="lpstr">
      <vt:lpstr>ＭＳ Ｐゴシック</vt:lpstr>
      <vt:lpstr>Arial</vt:lpstr>
      <vt:lpstr>Arial Narrow</vt:lpstr>
      <vt:lpstr>Arial Rounded</vt:lpstr>
      <vt:lpstr>Arial Rounded MT Bold</vt:lpstr>
      <vt:lpstr>Calibri</vt:lpstr>
      <vt:lpstr>Helvetica</vt:lpstr>
      <vt:lpstr>Times New Roman</vt:lpstr>
      <vt:lpstr>Wingdings</vt:lpstr>
      <vt:lpstr>Office Theme</vt:lpstr>
      <vt:lpstr>1_TEMPO Wide ORR MRR</vt:lpstr>
      <vt:lpstr>PowerPoint Presentation</vt:lpstr>
      <vt:lpstr>NO2 Retrieval Algorithm</vt:lpstr>
      <vt:lpstr>NO2 Uncertainties (Fitting Precision)</vt:lpstr>
      <vt:lpstr>Improving NO2 SCD: Partly cloudy scenes</vt:lpstr>
      <vt:lpstr>Improving NO2 SCD: De-striping</vt:lpstr>
      <vt:lpstr>Improving NO2 AMF</vt:lpstr>
      <vt:lpstr>TEMPO NO2 vs. Pandora and TROPOMI</vt:lpstr>
      <vt:lpstr>TEMPO NO2 vs. Pandora (Diurnal Change)</vt:lpstr>
      <vt:lpstr>Summary and Outlook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Baseline and Threshold   Products (Variables) &amp; Requirements</dc:title>
  <dc:creator>Liu, Xiong</dc:creator>
  <cp:lastModifiedBy>Caroline Nowlan</cp:lastModifiedBy>
  <cp:revision>780</cp:revision>
  <dcterms:created xsi:type="dcterms:W3CDTF">2021-11-05T03:06:55Z</dcterms:created>
  <dcterms:modified xsi:type="dcterms:W3CDTF">2024-08-26T05:27:23Z</dcterms:modified>
</cp:coreProperties>
</file>