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2" r:id="rId3"/>
    <p:sldId id="261" r:id="rId4"/>
    <p:sldId id="275" r:id="rId5"/>
    <p:sldId id="258" r:id="rId6"/>
    <p:sldId id="257" r:id="rId7"/>
    <p:sldId id="260" r:id="rId8"/>
    <p:sldId id="267" r:id="rId9"/>
    <p:sldId id="266" r:id="rId10"/>
    <p:sldId id="263" r:id="rId11"/>
    <p:sldId id="268" r:id="rId12"/>
    <p:sldId id="264" r:id="rId13"/>
    <p:sldId id="269" r:id="rId14"/>
    <p:sldId id="273" r:id="rId15"/>
    <p:sldId id="271" r:id="rId16"/>
    <p:sldId id="277" r:id="rId17"/>
    <p:sldId id="278" r:id="rId18"/>
    <p:sldId id="276" r:id="rId19"/>
    <p:sldId id="265" r:id="rId20"/>
    <p:sldId id="272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96C6D-B30F-914A-8195-6DCE67DCB342}" v="84" dt="2024-08-23T18:59:07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79" autoAdjust="0"/>
    <p:restoredTop sz="94578"/>
  </p:normalViewPr>
  <p:slideViewPr>
    <p:cSldViewPr snapToGrid="0">
      <p:cViewPr varScale="1">
        <p:scale>
          <a:sx n="77" d="100"/>
          <a:sy n="77" d="100"/>
        </p:scale>
        <p:origin x="20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0ACAD0-32C2-4AF6-A688-6C0B0CBBA34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67240A-C55F-472F-A899-97773AEFFB38}">
      <dgm:prSet/>
      <dgm:spPr/>
      <dgm:t>
        <a:bodyPr/>
        <a:lstStyle/>
        <a:p>
          <a:r>
            <a:rPr lang="en-US"/>
            <a:t>L1B  RAD/IRR</a:t>
          </a:r>
        </a:p>
      </dgm:t>
    </dgm:pt>
    <dgm:pt modelId="{C90E6F56-65F9-4B22-A17C-E7B4DC79454A}" type="parTrans" cxnId="{EF795C1F-196E-4B74-A3E0-594C6AB2D99D}">
      <dgm:prSet/>
      <dgm:spPr/>
      <dgm:t>
        <a:bodyPr/>
        <a:lstStyle/>
        <a:p>
          <a:endParaRPr lang="en-US"/>
        </a:p>
      </dgm:t>
    </dgm:pt>
    <dgm:pt modelId="{02664706-6201-4516-A0F1-F13544058271}" type="sibTrans" cxnId="{EF795C1F-196E-4B74-A3E0-594C6AB2D99D}">
      <dgm:prSet/>
      <dgm:spPr/>
      <dgm:t>
        <a:bodyPr/>
        <a:lstStyle/>
        <a:p>
          <a:endParaRPr lang="en-US"/>
        </a:p>
      </dgm:t>
    </dgm:pt>
    <dgm:pt modelId="{821B44B2-DF13-4412-8B1A-A2770DBFE662}">
      <dgm:prSet/>
      <dgm:spPr/>
      <dgm:t>
        <a:bodyPr/>
        <a:lstStyle/>
        <a:p>
          <a:r>
            <a:rPr lang="en-US" dirty="0"/>
            <a:t>Surface albedo GLER</a:t>
          </a:r>
        </a:p>
      </dgm:t>
    </dgm:pt>
    <dgm:pt modelId="{F93413AC-5108-4327-8A75-BF6E27E0FC45}" type="parTrans" cxnId="{D532ED1B-4FA3-4050-B5FB-F7C004092CB2}">
      <dgm:prSet/>
      <dgm:spPr/>
      <dgm:t>
        <a:bodyPr/>
        <a:lstStyle/>
        <a:p>
          <a:endParaRPr lang="en-US"/>
        </a:p>
      </dgm:t>
    </dgm:pt>
    <dgm:pt modelId="{43875126-8AD2-40E9-B96C-1F29056F0152}" type="sibTrans" cxnId="{D532ED1B-4FA3-4050-B5FB-F7C004092CB2}">
      <dgm:prSet/>
      <dgm:spPr/>
      <dgm:t>
        <a:bodyPr/>
        <a:lstStyle/>
        <a:p>
          <a:endParaRPr lang="en-US"/>
        </a:p>
      </dgm:t>
    </dgm:pt>
    <dgm:pt modelId="{C58D2DFD-A31F-4293-86E8-7AE968107115}">
      <dgm:prSet/>
      <dgm:spPr/>
      <dgm:t>
        <a:bodyPr/>
        <a:lstStyle/>
        <a:p>
          <a:r>
            <a:rPr lang="en-US" dirty="0"/>
            <a:t>Look Up Tables</a:t>
          </a:r>
        </a:p>
      </dgm:t>
    </dgm:pt>
    <dgm:pt modelId="{991119F4-0EA4-498C-84A7-78D9F840BE55}" type="parTrans" cxnId="{96218DC2-B199-451F-B54C-0C82ABACC1B0}">
      <dgm:prSet/>
      <dgm:spPr/>
      <dgm:t>
        <a:bodyPr/>
        <a:lstStyle/>
        <a:p>
          <a:endParaRPr lang="en-US"/>
        </a:p>
      </dgm:t>
    </dgm:pt>
    <dgm:pt modelId="{17F15C74-58FE-48D6-B1BC-7B040A33E7D9}" type="sibTrans" cxnId="{96218DC2-B199-451F-B54C-0C82ABACC1B0}">
      <dgm:prSet/>
      <dgm:spPr/>
      <dgm:t>
        <a:bodyPr/>
        <a:lstStyle/>
        <a:p>
          <a:endParaRPr lang="en-US"/>
        </a:p>
      </dgm:t>
    </dgm:pt>
    <dgm:pt modelId="{597C173F-0911-481B-8ADB-E96A212CBA09}">
      <dgm:prSet/>
      <dgm:spPr/>
      <dgm:t>
        <a:bodyPr/>
        <a:lstStyle/>
        <a:p>
          <a:r>
            <a:rPr lang="en-US" dirty="0" err="1"/>
            <a:t>Misc</a:t>
          </a:r>
          <a:r>
            <a:rPr lang="en-US" dirty="0"/>
            <a:t>(Quality Flag</a:t>
          </a:r>
          <a:r>
            <a:rPr lang="en-US"/>
            <a:t>, SCD Destriping</a:t>
          </a:r>
          <a:r>
            <a:rPr lang="en-US" dirty="0"/>
            <a:t>,…)</a:t>
          </a:r>
        </a:p>
      </dgm:t>
    </dgm:pt>
    <dgm:pt modelId="{049FE668-F1D8-409E-BD6D-B829C52977DB}" type="parTrans" cxnId="{06ABC45C-046B-4350-8D26-3AF9573A56FD}">
      <dgm:prSet/>
      <dgm:spPr/>
      <dgm:t>
        <a:bodyPr/>
        <a:lstStyle/>
        <a:p>
          <a:endParaRPr lang="en-US"/>
        </a:p>
      </dgm:t>
    </dgm:pt>
    <dgm:pt modelId="{2251CC3A-342E-4560-B76B-30C618E0511E}" type="sibTrans" cxnId="{06ABC45C-046B-4350-8D26-3AF9573A56FD}">
      <dgm:prSet/>
      <dgm:spPr/>
      <dgm:t>
        <a:bodyPr/>
        <a:lstStyle/>
        <a:p>
          <a:endParaRPr lang="en-US"/>
        </a:p>
      </dgm:t>
    </dgm:pt>
    <dgm:pt modelId="{6AA91533-DE36-4AE6-B566-D355430AA713}" type="pres">
      <dgm:prSet presAssocID="{090ACAD0-32C2-4AF6-A688-6C0B0CBBA345}" presName="linear" presStyleCnt="0">
        <dgm:presLayoutVars>
          <dgm:dir/>
          <dgm:animLvl val="lvl"/>
          <dgm:resizeHandles val="exact"/>
        </dgm:presLayoutVars>
      </dgm:prSet>
      <dgm:spPr/>
    </dgm:pt>
    <dgm:pt modelId="{432DA8E0-8CA7-4D0D-9282-E65F05190D46}" type="pres">
      <dgm:prSet presAssocID="{EE67240A-C55F-472F-A899-97773AEFFB38}" presName="parentLin" presStyleCnt="0"/>
      <dgm:spPr/>
    </dgm:pt>
    <dgm:pt modelId="{5F645F94-A169-4C94-87B4-DFFA61CF5595}" type="pres">
      <dgm:prSet presAssocID="{EE67240A-C55F-472F-A899-97773AEFFB38}" presName="parentLeftMargin" presStyleLbl="node1" presStyleIdx="0" presStyleCnt="4"/>
      <dgm:spPr/>
    </dgm:pt>
    <dgm:pt modelId="{4D628EA0-AA8F-481A-A1BF-B39CC5F9D25A}" type="pres">
      <dgm:prSet presAssocID="{EE67240A-C55F-472F-A899-97773AEFFB3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661E032-7D02-44A7-9543-BDD576955DC3}" type="pres">
      <dgm:prSet presAssocID="{EE67240A-C55F-472F-A899-97773AEFFB38}" presName="negativeSpace" presStyleCnt="0"/>
      <dgm:spPr/>
    </dgm:pt>
    <dgm:pt modelId="{CABE5754-7A32-4EAB-83C4-2F1BD9D83FFC}" type="pres">
      <dgm:prSet presAssocID="{EE67240A-C55F-472F-A899-97773AEFFB38}" presName="childText" presStyleLbl="conFgAcc1" presStyleIdx="0" presStyleCnt="4">
        <dgm:presLayoutVars>
          <dgm:bulletEnabled val="1"/>
        </dgm:presLayoutVars>
      </dgm:prSet>
      <dgm:spPr/>
    </dgm:pt>
    <dgm:pt modelId="{582928F9-A3C5-4255-A3BF-22259555BCBD}" type="pres">
      <dgm:prSet presAssocID="{02664706-6201-4516-A0F1-F13544058271}" presName="spaceBetweenRectangles" presStyleCnt="0"/>
      <dgm:spPr/>
    </dgm:pt>
    <dgm:pt modelId="{5C23A712-7D2C-42E5-BEE5-CE3AB444555F}" type="pres">
      <dgm:prSet presAssocID="{821B44B2-DF13-4412-8B1A-A2770DBFE662}" presName="parentLin" presStyleCnt="0"/>
      <dgm:spPr/>
    </dgm:pt>
    <dgm:pt modelId="{3B282229-0F82-4E36-A982-CEF93A86E8EC}" type="pres">
      <dgm:prSet presAssocID="{821B44B2-DF13-4412-8B1A-A2770DBFE662}" presName="parentLeftMargin" presStyleLbl="node1" presStyleIdx="0" presStyleCnt="4"/>
      <dgm:spPr/>
    </dgm:pt>
    <dgm:pt modelId="{E2CAE8F9-AE01-4803-AE6F-5A4E4DADDB58}" type="pres">
      <dgm:prSet presAssocID="{821B44B2-DF13-4412-8B1A-A2770DBFE66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CF656BD-EB77-4FB4-BA91-C0BB602E748D}" type="pres">
      <dgm:prSet presAssocID="{821B44B2-DF13-4412-8B1A-A2770DBFE662}" presName="negativeSpace" presStyleCnt="0"/>
      <dgm:spPr/>
    </dgm:pt>
    <dgm:pt modelId="{2892B8DA-F528-4324-8737-104F33852521}" type="pres">
      <dgm:prSet presAssocID="{821B44B2-DF13-4412-8B1A-A2770DBFE662}" presName="childText" presStyleLbl="conFgAcc1" presStyleIdx="1" presStyleCnt="4">
        <dgm:presLayoutVars>
          <dgm:bulletEnabled val="1"/>
        </dgm:presLayoutVars>
      </dgm:prSet>
      <dgm:spPr/>
    </dgm:pt>
    <dgm:pt modelId="{E90E387B-0912-45E2-B32A-FB95F12F53EC}" type="pres">
      <dgm:prSet presAssocID="{43875126-8AD2-40E9-B96C-1F29056F0152}" presName="spaceBetweenRectangles" presStyleCnt="0"/>
      <dgm:spPr/>
    </dgm:pt>
    <dgm:pt modelId="{DE0E56FF-04B3-4D1B-86B4-C13BA9F0FBD8}" type="pres">
      <dgm:prSet presAssocID="{C58D2DFD-A31F-4293-86E8-7AE968107115}" presName="parentLin" presStyleCnt="0"/>
      <dgm:spPr/>
    </dgm:pt>
    <dgm:pt modelId="{C7ED1CD5-1350-4CA7-ADDF-D1D70AD93B40}" type="pres">
      <dgm:prSet presAssocID="{C58D2DFD-A31F-4293-86E8-7AE968107115}" presName="parentLeftMargin" presStyleLbl="node1" presStyleIdx="1" presStyleCnt="4"/>
      <dgm:spPr/>
    </dgm:pt>
    <dgm:pt modelId="{CA232C21-D824-4054-B813-F286ED1329E2}" type="pres">
      <dgm:prSet presAssocID="{C58D2DFD-A31F-4293-86E8-7AE968107115}" presName="parentText" presStyleLbl="node1" presStyleIdx="2" presStyleCnt="4" custScaleX="99128">
        <dgm:presLayoutVars>
          <dgm:chMax val="0"/>
          <dgm:bulletEnabled val="1"/>
        </dgm:presLayoutVars>
      </dgm:prSet>
      <dgm:spPr/>
    </dgm:pt>
    <dgm:pt modelId="{D3C5BD81-8515-4278-B633-D88F89862174}" type="pres">
      <dgm:prSet presAssocID="{C58D2DFD-A31F-4293-86E8-7AE968107115}" presName="negativeSpace" presStyleCnt="0"/>
      <dgm:spPr/>
    </dgm:pt>
    <dgm:pt modelId="{22CDE35C-720A-4F1E-9D4A-D79AC67B10D6}" type="pres">
      <dgm:prSet presAssocID="{C58D2DFD-A31F-4293-86E8-7AE968107115}" presName="childText" presStyleLbl="conFgAcc1" presStyleIdx="2" presStyleCnt="4">
        <dgm:presLayoutVars>
          <dgm:bulletEnabled val="1"/>
        </dgm:presLayoutVars>
      </dgm:prSet>
      <dgm:spPr/>
    </dgm:pt>
    <dgm:pt modelId="{9811A9A3-1185-4E88-A181-88EF3FD37994}" type="pres">
      <dgm:prSet presAssocID="{17F15C74-58FE-48D6-B1BC-7B040A33E7D9}" presName="spaceBetweenRectangles" presStyleCnt="0"/>
      <dgm:spPr/>
    </dgm:pt>
    <dgm:pt modelId="{842AD45C-68E6-4A10-A698-B0AF89B90D40}" type="pres">
      <dgm:prSet presAssocID="{597C173F-0911-481B-8ADB-E96A212CBA09}" presName="parentLin" presStyleCnt="0"/>
      <dgm:spPr/>
    </dgm:pt>
    <dgm:pt modelId="{E72F4ACB-3946-4095-98B5-B6639BA2AF7A}" type="pres">
      <dgm:prSet presAssocID="{597C173F-0911-481B-8ADB-E96A212CBA09}" presName="parentLeftMargin" presStyleLbl="node1" presStyleIdx="2" presStyleCnt="4"/>
      <dgm:spPr/>
    </dgm:pt>
    <dgm:pt modelId="{C901EF8A-CF51-4151-96A4-9865F64F52B6}" type="pres">
      <dgm:prSet presAssocID="{597C173F-0911-481B-8ADB-E96A212CBA09}" presName="parentText" presStyleLbl="node1" presStyleIdx="3" presStyleCnt="4" custScaleX="100093">
        <dgm:presLayoutVars>
          <dgm:chMax val="0"/>
          <dgm:bulletEnabled val="1"/>
        </dgm:presLayoutVars>
      </dgm:prSet>
      <dgm:spPr/>
    </dgm:pt>
    <dgm:pt modelId="{F7D36EAD-3B5C-4C2C-A8F9-5625AA8850A7}" type="pres">
      <dgm:prSet presAssocID="{597C173F-0911-481B-8ADB-E96A212CBA09}" presName="negativeSpace" presStyleCnt="0"/>
      <dgm:spPr/>
    </dgm:pt>
    <dgm:pt modelId="{E99F81DB-5352-40E1-B8D8-BB548E706A9D}" type="pres">
      <dgm:prSet presAssocID="{597C173F-0911-481B-8ADB-E96A212CBA0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33E1505-4593-499A-9FB9-F6F01E864F89}" type="presOf" srcId="{EE67240A-C55F-472F-A899-97773AEFFB38}" destId="{5F645F94-A169-4C94-87B4-DFFA61CF5595}" srcOrd="0" destOrd="0" presId="urn:microsoft.com/office/officeart/2005/8/layout/list1"/>
    <dgm:cxn modelId="{D532ED1B-4FA3-4050-B5FB-F7C004092CB2}" srcId="{090ACAD0-32C2-4AF6-A688-6C0B0CBBA345}" destId="{821B44B2-DF13-4412-8B1A-A2770DBFE662}" srcOrd="1" destOrd="0" parTransId="{F93413AC-5108-4327-8A75-BF6E27E0FC45}" sibTransId="{43875126-8AD2-40E9-B96C-1F29056F0152}"/>
    <dgm:cxn modelId="{EF795C1F-196E-4B74-A3E0-594C6AB2D99D}" srcId="{090ACAD0-32C2-4AF6-A688-6C0B0CBBA345}" destId="{EE67240A-C55F-472F-A899-97773AEFFB38}" srcOrd="0" destOrd="0" parTransId="{C90E6F56-65F9-4B22-A17C-E7B4DC79454A}" sibTransId="{02664706-6201-4516-A0F1-F13544058271}"/>
    <dgm:cxn modelId="{F781F137-F553-485A-9964-4BAE0CBCEFFD}" type="presOf" srcId="{C58D2DFD-A31F-4293-86E8-7AE968107115}" destId="{C7ED1CD5-1350-4CA7-ADDF-D1D70AD93B40}" srcOrd="0" destOrd="0" presId="urn:microsoft.com/office/officeart/2005/8/layout/list1"/>
    <dgm:cxn modelId="{06ABC45C-046B-4350-8D26-3AF9573A56FD}" srcId="{090ACAD0-32C2-4AF6-A688-6C0B0CBBA345}" destId="{597C173F-0911-481B-8ADB-E96A212CBA09}" srcOrd="3" destOrd="0" parTransId="{049FE668-F1D8-409E-BD6D-B829C52977DB}" sibTransId="{2251CC3A-342E-4560-B76B-30C618E0511E}"/>
    <dgm:cxn modelId="{B473F86D-8FF0-4822-B3B1-D4E9CB544EF7}" type="presOf" srcId="{597C173F-0911-481B-8ADB-E96A212CBA09}" destId="{C901EF8A-CF51-4151-96A4-9865F64F52B6}" srcOrd="1" destOrd="0" presId="urn:microsoft.com/office/officeart/2005/8/layout/list1"/>
    <dgm:cxn modelId="{9A091D91-F2C5-49C9-9393-5525644CB80E}" type="presOf" srcId="{597C173F-0911-481B-8ADB-E96A212CBA09}" destId="{E72F4ACB-3946-4095-98B5-B6639BA2AF7A}" srcOrd="0" destOrd="0" presId="urn:microsoft.com/office/officeart/2005/8/layout/list1"/>
    <dgm:cxn modelId="{07E1D992-5D87-4C2A-AC29-C624A9F15D87}" type="presOf" srcId="{C58D2DFD-A31F-4293-86E8-7AE968107115}" destId="{CA232C21-D824-4054-B813-F286ED1329E2}" srcOrd="1" destOrd="0" presId="urn:microsoft.com/office/officeart/2005/8/layout/list1"/>
    <dgm:cxn modelId="{96218DC2-B199-451F-B54C-0C82ABACC1B0}" srcId="{090ACAD0-32C2-4AF6-A688-6C0B0CBBA345}" destId="{C58D2DFD-A31F-4293-86E8-7AE968107115}" srcOrd="2" destOrd="0" parTransId="{991119F4-0EA4-498C-84A7-78D9F840BE55}" sibTransId="{17F15C74-58FE-48D6-B1BC-7B040A33E7D9}"/>
    <dgm:cxn modelId="{EBF9E5D4-0518-4824-A092-7D8068E9B809}" type="presOf" srcId="{821B44B2-DF13-4412-8B1A-A2770DBFE662}" destId="{3B282229-0F82-4E36-A982-CEF93A86E8EC}" srcOrd="0" destOrd="0" presId="urn:microsoft.com/office/officeart/2005/8/layout/list1"/>
    <dgm:cxn modelId="{5148B7DE-B5AA-4499-8905-BA358D03A8D9}" type="presOf" srcId="{090ACAD0-32C2-4AF6-A688-6C0B0CBBA345}" destId="{6AA91533-DE36-4AE6-B566-D355430AA713}" srcOrd="0" destOrd="0" presId="urn:microsoft.com/office/officeart/2005/8/layout/list1"/>
    <dgm:cxn modelId="{E42B59E7-69C7-4AF2-8FF2-2683C9A5437D}" type="presOf" srcId="{EE67240A-C55F-472F-A899-97773AEFFB38}" destId="{4D628EA0-AA8F-481A-A1BF-B39CC5F9D25A}" srcOrd="1" destOrd="0" presId="urn:microsoft.com/office/officeart/2005/8/layout/list1"/>
    <dgm:cxn modelId="{EC4E17F3-E508-44C9-BA73-796EF4E3CDE5}" type="presOf" srcId="{821B44B2-DF13-4412-8B1A-A2770DBFE662}" destId="{E2CAE8F9-AE01-4803-AE6F-5A4E4DADDB58}" srcOrd="1" destOrd="0" presId="urn:microsoft.com/office/officeart/2005/8/layout/list1"/>
    <dgm:cxn modelId="{FA55E0EC-E9CA-44B8-A714-2B353EC44ABE}" type="presParOf" srcId="{6AA91533-DE36-4AE6-B566-D355430AA713}" destId="{432DA8E0-8CA7-4D0D-9282-E65F05190D46}" srcOrd="0" destOrd="0" presId="urn:microsoft.com/office/officeart/2005/8/layout/list1"/>
    <dgm:cxn modelId="{9697684D-BE96-4875-981A-0FABCC2A9A9A}" type="presParOf" srcId="{432DA8E0-8CA7-4D0D-9282-E65F05190D46}" destId="{5F645F94-A169-4C94-87B4-DFFA61CF5595}" srcOrd="0" destOrd="0" presId="urn:microsoft.com/office/officeart/2005/8/layout/list1"/>
    <dgm:cxn modelId="{ADFDE5B3-376B-4188-96FA-992FB80CF662}" type="presParOf" srcId="{432DA8E0-8CA7-4D0D-9282-E65F05190D46}" destId="{4D628EA0-AA8F-481A-A1BF-B39CC5F9D25A}" srcOrd="1" destOrd="0" presId="urn:microsoft.com/office/officeart/2005/8/layout/list1"/>
    <dgm:cxn modelId="{A3DDBBC0-2FC1-4DAA-B559-B4E8C9977F4D}" type="presParOf" srcId="{6AA91533-DE36-4AE6-B566-D355430AA713}" destId="{B661E032-7D02-44A7-9543-BDD576955DC3}" srcOrd="1" destOrd="0" presId="urn:microsoft.com/office/officeart/2005/8/layout/list1"/>
    <dgm:cxn modelId="{55A44168-5687-43F1-A24C-2ED5EC4AFD3A}" type="presParOf" srcId="{6AA91533-DE36-4AE6-B566-D355430AA713}" destId="{CABE5754-7A32-4EAB-83C4-2F1BD9D83FFC}" srcOrd="2" destOrd="0" presId="urn:microsoft.com/office/officeart/2005/8/layout/list1"/>
    <dgm:cxn modelId="{BAA1DB5E-015E-4D8F-AD2C-8682655A0491}" type="presParOf" srcId="{6AA91533-DE36-4AE6-B566-D355430AA713}" destId="{582928F9-A3C5-4255-A3BF-22259555BCBD}" srcOrd="3" destOrd="0" presId="urn:microsoft.com/office/officeart/2005/8/layout/list1"/>
    <dgm:cxn modelId="{007229F7-9DBC-4B82-8B00-1ECEC0FA0E1C}" type="presParOf" srcId="{6AA91533-DE36-4AE6-B566-D355430AA713}" destId="{5C23A712-7D2C-42E5-BEE5-CE3AB444555F}" srcOrd="4" destOrd="0" presId="urn:microsoft.com/office/officeart/2005/8/layout/list1"/>
    <dgm:cxn modelId="{56F47A6E-E470-4AAC-8365-ACD887C60A4B}" type="presParOf" srcId="{5C23A712-7D2C-42E5-BEE5-CE3AB444555F}" destId="{3B282229-0F82-4E36-A982-CEF93A86E8EC}" srcOrd="0" destOrd="0" presId="urn:microsoft.com/office/officeart/2005/8/layout/list1"/>
    <dgm:cxn modelId="{542A086F-F888-417E-A680-8F3607BFBD52}" type="presParOf" srcId="{5C23A712-7D2C-42E5-BEE5-CE3AB444555F}" destId="{E2CAE8F9-AE01-4803-AE6F-5A4E4DADDB58}" srcOrd="1" destOrd="0" presId="urn:microsoft.com/office/officeart/2005/8/layout/list1"/>
    <dgm:cxn modelId="{B9BD9771-5D8C-4F33-8509-20BA14EA8C99}" type="presParOf" srcId="{6AA91533-DE36-4AE6-B566-D355430AA713}" destId="{3CF656BD-EB77-4FB4-BA91-C0BB602E748D}" srcOrd="5" destOrd="0" presId="urn:microsoft.com/office/officeart/2005/8/layout/list1"/>
    <dgm:cxn modelId="{1234E31A-D5CF-4E31-A8DA-02162E184C93}" type="presParOf" srcId="{6AA91533-DE36-4AE6-B566-D355430AA713}" destId="{2892B8DA-F528-4324-8737-104F33852521}" srcOrd="6" destOrd="0" presId="urn:microsoft.com/office/officeart/2005/8/layout/list1"/>
    <dgm:cxn modelId="{006E4994-B98F-4C39-9A3B-E3C4902E8411}" type="presParOf" srcId="{6AA91533-DE36-4AE6-B566-D355430AA713}" destId="{E90E387B-0912-45E2-B32A-FB95F12F53EC}" srcOrd="7" destOrd="0" presId="urn:microsoft.com/office/officeart/2005/8/layout/list1"/>
    <dgm:cxn modelId="{275BEE95-AA8A-4557-9BAF-F56103825A09}" type="presParOf" srcId="{6AA91533-DE36-4AE6-B566-D355430AA713}" destId="{DE0E56FF-04B3-4D1B-86B4-C13BA9F0FBD8}" srcOrd="8" destOrd="0" presId="urn:microsoft.com/office/officeart/2005/8/layout/list1"/>
    <dgm:cxn modelId="{8C7A1EC8-B0E3-4430-9B07-DF4CAF947532}" type="presParOf" srcId="{DE0E56FF-04B3-4D1B-86B4-C13BA9F0FBD8}" destId="{C7ED1CD5-1350-4CA7-ADDF-D1D70AD93B40}" srcOrd="0" destOrd="0" presId="urn:microsoft.com/office/officeart/2005/8/layout/list1"/>
    <dgm:cxn modelId="{70CD2CE4-552C-4E5C-9259-567CC84CBEFB}" type="presParOf" srcId="{DE0E56FF-04B3-4D1B-86B4-C13BA9F0FBD8}" destId="{CA232C21-D824-4054-B813-F286ED1329E2}" srcOrd="1" destOrd="0" presId="urn:microsoft.com/office/officeart/2005/8/layout/list1"/>
    <dgm:cxn modelId="{5ACD380E-99AE-48B8-978B-798FF6546735}" type="presParOf" srcId="{6AA91533-DE36-4AE6-B566-D355430AA713}" destId="{D3C5BD81-8515-4278-B633-D88F89862174}" srcOrd="9" destOrd="0" presId="urn:microsoft.com/office/officeart/2005/8/layout/list1"/>
    <dgm:cxn modelId="{C3A7B236-D21B-49AC-B840-E9478006DEFF}" type="presParOf" srcId="{6AA91533-DE36-4AE6-B566-D355430AA713}" destId="{22CDE35C-720A-4F1E-9D4A-D79AC67B10D6}" srcOrd="10" destOrd="0" presId="urn:microsoft.com/office/officeart/2005/8/layout/list1"/>
    <dgm:cxn modelId="{7FA3CAEF-E210-41EE-9534-55CCF11F8688}" type="presParOf" srcId="{6AA91533-DE36-4AE6-B566-D355430AA713}" destId="{9811A9A3-1185-4E88-A181-88EF3FD37994}" srcOrd="11" destOrd="0" presId="urn:microsoft.com/office/officeart/2005/8/layout/list1"/>
    <dgm:cxn modelId="{2B35AD97-16E3-44DA-BFF3-4481212B14A7}" type="presParOf" srcId="{6AA91533-DE36-4AE6-B566-D355430AA713}" destId="{842AD45C-68E6-4A10-A698-B0AF89B90D40}" srcOrd="12" destOrd="0" presId="urn:microsoft.com/office/officeart/2005/8/layout/list1"/>
    <dgm:cxn modelId="{882B9499-DB98-4D37-988A-943378821287}" type="presParOf" srcId="{842AD45C-68E6-4A10-A698-B0AF89B90D40}" destId="{E72F4ACB-3946-4095-98B5-B6639BA2AF7A}" srcOrd="0" destOrd="0" presId="urn:microsoft.com/office/officeart/2005/8/layout/list1"/>
    <dgm:cxn modelId="{E5E077A3-4DA1-458F-910F-9000D75A1D4D}" type="presParOf" srcId="{842AD45C-68E6-4A10-A698-B0AF89B90D40}" destId="{C901EF8A-CF51-4151-96A4-9865F64F52B6}" srcOrd="1" destOrd="0" presId="urn:microsoft.com/office/officeart/2005/8/layout/list1"/>
    <dgm:cxn modelId="{C47D073B-5EC3-48CB-B733-06EA2F2F6885}" type="presParOf" srcId="{6AA91533-DE36-4AE6-B566-D355430AA713}" destId="{F7D36EAD-3B5C-4C2C-A8F9-5625AA8850A7}" srcOrd="13" destOrd="0" presId="urn:microsoft.com/office/officeart/2005/8/layout/list1"/>
    <dgm:cxn modelId="{43C33A1E-6B4C-40D9-AF0C-85D26052492D}" type="presParOf" srcId="{6AA91533-DE36-4AE6-B566-D355430AA713}" destId="{E99F81DB-5352-40E1-B8D8-BB548E706A9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E5754-7A32-4EAB-83C4-2F1BD9D83FFC}">
      <dsp:nvSpPr>
        <dsp:cNvPr id="0" name=""/>
        <dsp:cNvSpPr/>
      </dsp:nvSpPr>
      <dsp:spPr>
        <a:xfrm>
          <a:off x="0" y="1229610"/>
          <a:ext cx="69005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28EA0-AA8F-481A-A1BF-B39CC5F9D25A}">
      <dsp:nvSpPr>
        <dsp:cNvPr id="0" name=""/>
        <dsp:cNvSpPr/>
      </dsp:nvSpPr>
      <dsp:spPr>
        <a:xfrm>
          <a:off x="345025" y="919650"/>
          <a:ext cx="4830358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L1B  RAD/IRR</a:t>
          </a:r>
        </a:p>
      </dsp:txBody>
      <dsp:txXfrm>
        <a:off x="375287" y="949912"/>
        <a:ext cx="4769834" cy="559396"/>
      </dsp:txXfrm>
    </dsp:sp>
    <dsp:sp modelId="{2892B8DA-F528-4324-8737-104F33852521}">
      <dsp:nvSpPr>
        <dsp:cNvPr id="0" name=""/>
        <dsp:cNvSpPr/>
      </dsp:nvSpPr>
      <dsp:spPr>
        <a:xfrm>
          <a:off x="0" y="2182170"/>
          <a:ext cx="69005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AE8F9-AE01-4803-AE6F-5A4E4DADDB58}">
      <dsp:nvSpPr>
        <dsp:cNvPr id="0" name=""/>
        <dsp:cNvSpPr/>
      </dsp:nvSpPr>
      <dsp:spPr>
        <a:xfrm>
          <a:off x="345025" y="1872210"/>
          <a:ext cx="4830358" cy="61992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Surface albedo GLER</a:t>
          </a:r>
        </a:p>
      </dsp:txBody>
      <dsp:txXfrm>
        <a:off x="375287" y="1902472"/>
        <a:ext cx="4769834" cy="559396"/>
      </dsp:txXfrm>
    </dsp:sp>
    <dsp:sp modelId="{22CDE35C-720A-4F1E-9D4A-D79AC67B10D6}">
      <dsp:nvSpPr>
        <dsp:cNvPr id="0" name=""/>
        <dsp:cNvSpPr/>
      </dsp:nvSpPr>
      <dsp:spPr>
        <a:xfrm>
          <a:off x="0" y="3134730"/>
          <a:ext cx="69005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4295742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32C21-D824-4054-B813-F286ED1329E2}">
      <dsp:nvSpPr>
        <dsp:cNvPr id="0" name=""/>
        <dsp:cNvSpPr/>
      </dsp:nvSpPr>
      <dsp:spPr>
        <a:xfrm>
          <a:off x="345025" y="2824770"/>
          <a:ext cx="4788237" cy="619920"/>
        </a:xfrm>
        <a:prstGeom prst="roundRect">
          <a:avLst/>
        </a:prstGeom>
        <a:solidFill>
          <a:schemeClr val="accent2">
            <a:hueOff val="4295742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Look Up Tables</a:t>
          </a:r>
        </a:p>
      </dsp:txBody>
      <dsp:txXfrm>
        <a:off x="375287" y="2855032"/>
        <a:ext cx="4727713" cy="559396"/>
      </dsp:txXfrm>
    </dsp:sp>
    <dsp:sp modelId="{E99F81DB-5352-40E1-B8D8-BB548E706A9D}">
      <dsp:nvSpPr>
        <dsp:cNvPr id="0" name=""/>
        <dsp:cNvSpPr/>
      </dsp:nvSpPr>
      <dsp:spPr>
        <a:xfrm>
          <a:off x="0" y="4087290"/>
          <a:ext cx="69005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1EF8A-CF51-4151-96A4-9865F64F52B6}">
      <dsp:nvSpPr>
        <dsp:cNvPr id="0" name=""/>
        <dsp:cNvSpPr/>
      </dsp:nvSpPr>
      <dsp:spPr>
        <a:xfrm>
          <a:off x="345025" y="3777330"/>
          <a:ext cx="4834850" cy="619920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Misc</a:t>
          </a:r>
          <a:r>
            <a:rPr lang="en-US" sz="2100" kern="1200" dirty="0"/>
            <a:t>(Quality Flag</a:t>
          </a:r>
          <a:r>
            <a:rPr lang="en-US" sz="2100" kern="1200"/>
            <a:t>, SCD Destriping</a:t>
          </a:r>
          <a:r>
            <a:rPr lang="en-US" sz="2100" kern="1200" dirty="0"/>
            <a:t>,…)</a:t>
          </a:r>
        </a:p>
      </dsp:txBody>
      <dsp:txXfrm>
        <a:off x="375287" y="3807592"/>
        <a:ext cx="4774326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B27A6-6A2F-49DA-A1C1-76C502D38FC9}" type="datetimeFigureOut">
              <a:rPr lang="en-US" smtClean="0"/>
              <a:t>8/23/24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8B77A-94E0-4820-B651-5DB68B2EA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8B77A-94E0-4820-B651-5DB68B2EA4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8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B1D2-1A85-D3D6-5864-EC3B4A86D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B2FD6-F9B6-F42E-23A5-03B3FABFB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4EBC5-7713-BBF6-7C85-9344618B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39FF-1ECD-C4B6-775C-2239FC9F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2201-5F19-F7DE-F165-791C8812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8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14E68-2B14-67FB-E781-00F75E46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7D013-41E3-AB5C-0085-9D728AD46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50CE4-0A14-3050-75F9-D275D0E1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55605-928F-3E6E-F542-1665CEE9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0056B-4FAB-8ACD-60E8-8D8F6B91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1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BC152-6145-8D0D-8AE9-F4A070B59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DD6532-8B7D-E714-5050-4A3EB6820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3AEF7-1080-CEF1-7BFC-277BF217F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C587A-D36E-CC50-4F4D-E1FFD5D1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0A98A-62E1-AF3E-9F18-24B1F7C6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2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013FE-5E3E-7FDF-899A-317DE68B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2D54-03DF-F253-2C13-1AF11E631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15E05-6984-DE59-0D13-9E55884D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CB798-E084-D014-8B33-53FCAD14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9DB5F-0782-B628-9F30-CA63BAD5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4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8DE53-EC9F-F6AA-0C33-1576EB0C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83304-7728-01AC-D73E-669507430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B31FB-0FC9-DD01-C890-E708EF5B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5159-B65C-4CB9-7F7C-E25CC5E7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59D7C-A41B-2373-AED6-D5417831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4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F9757-0A3D-8932-C7B8-6AE21CA4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5DBE3-FAD1-5A3A-EE72-76DF5D407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AD79E-5DD7-5B11-2E17-AE66B94E5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5BDDF-74CE-FFCA-0847-3B4F1794E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507F4-285E-A49C-2CD6-80F48F62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38E57-2785-0586-71DB-AB72254A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6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6FF1B-E69E-A101-FECF-AFE42FE83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11F86-CAD2-62CC-57A8-AFEC7D8D7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A5988-689E-B7ED-2285-EFAF412E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4E7A5-34BF-1EA6-9533-1D5138420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682EA-3E54-6F70-5A2C-B82B7D5177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BE2412-19AC-B32B-992E-EAD2CA80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84B7F3-1778-0D57-2DDC-888D3F56F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8476C-BECA-D908-872B-E69EFF02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2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FF52-6D05-81A9-D030-F71B812CA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09C4B-27FE-4204-2840-97F257D0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05BB5-D11D-8F94-402E-2F6E84CD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302D1-1EA8-AEA3-1D37-EE2F050A9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7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09F1A-1CBE-C05E-65A1-76079540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20599-A321-AD00-6717-BB7582E0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F5873-8DB5-8E0F-FFEF-04BA78D1A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1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624E-2E9C-094B-43CF-73AAAA77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7C221-DCD7-8EF1-1A65-40CC0E629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76210-4D3A-E69A-529C-7D2EE64CD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35251-F13F-F79C-9EB0-AAF62FC9D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D62AF-8525-89EB-2EF6-509101F3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4C8AC-071A-8085-CD8F-C5DDB373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5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15DF-2C2F-0501-CE51-8DB69D1C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E0F09-1E7C-0239-662B-9A03CDD88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A4B66-16BD-FD04-F88C-3B20A2062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112C4-E312-01F4-B8A4-CF4AC66F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C4B97-392F-F91D-7049-2775474FB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AB5CC-CFA0-4C4B-204A-529299A4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7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A8C80-7E4A-C08D-B89F-A9482212C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28D03-66A4-F638-7DF5-F8560A9A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EBBB2-9FE1-189F-A366-80A66ABF5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C09AED-47B2-E149-AF17-C0D14697B691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F620B-5284-9175-2273-FBBABA1A7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476AE-3954-9A76-F771-0048F3B8A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9263E2-A9AF-F249-B7AF-8E0AB9C85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7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D1642-CF1E-7E7A-9851-F3F98382E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2302" y="262202"/>
            <a:ext cx="7257835" cy="58809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TEMPO O</a:t>
            </a:r>
            <a:r>
              <a:rPr lang="en-US" sz="4400" baseline="-250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2</a:t>
            </a:r>
            <a:r>
              <a:rPr lang="en-US" sz="44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-O</a:t>
            </a:r>
            <a:r>
              <a:rPr lang="en-US" sz="4400" baseline="-250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2</a:t>
            </a:r>
            <a:r>
              <a:rPr lang="en-US" sz="44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 Cloud (CLDO4)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B4AF0-C751-C912-4F8F-8361A1CF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029" y="863460"/>
            <a:ext cx="11601484" cy="1035934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/>
              <a:t>Helen (Huiqun) Wang, Gonzalo Gonzalez Abad, Caroline </a:t>
            </a:r>
            <a:r>
              <a:rPr lang="en-US" i="1" dirty="0" err="1"/>
              <a:t>Nowlan</a:t>
            </a:r>
            <a:r>
              <a:rPr lang="en-US" i="1" dirty="0"/>
              <a:t>, </a:t>
            </a:r>
            <a:r>
              <a:rPr lang="en-US" i="1" dirty="0" err="1"/>
              <a:t>Heesung</a:t>
            </a:r>
            <a:r>
              <a:rPr lang="en-US" i="1" dirty="0"/>
              <a:t> Chong, </a:t>
            </a:r>
            <a:r>
              <a:rPr lang="en-US" i="1" dirty="0" err="1"/>
              <a:t>Weizhen</a:t>
            </a:r>
            <a:r>
              <a:rPr lang="en-US" i="1" dirty="0"/>
              <a:t> Hou, John Houck, Xiong Liu, Kelly Chance, Eun-</a:t>
            </a:r>
            <a:r>
              <a:rPr lang="en-US" i="1" dirty="0" err="1"/>
              <a:t>su</a:t>
            </a:r>
            <a:r>
              <a:rPr lang="en-US" i="1" dirty="0"/>
              <a:t> Yang, Alexander </a:t>
            </a:r>
            <a:r>
              <a:rPr lang="en-US" i="1" dirty="0" err="1"/>
              <a:t>Vasilkov</a:t>
            </a:r>
            <a:r>
              <a:rPr lang="en-US" i="1" dirty="0"/>
              <a:t>, Joanna Joiner, and the TEMPO team</a:t>
            </a:r>
          </a:p>
          <a:p>
            <a:r>
              <a:rPr lang="en-US" i="1" dirty="0"/>
              <a:t>(contact: </a:t>
            </a:r>
            <a:r>
              <a:rPr lang="en-US" i="1" dirty="0" err="1"/>
              <a:t>hwang@cfa.Harvard.edu</a:t>
            </a:r>
            <a:r>
              <a:rPr lang="en-US" i="1" dirty="0"/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1E444A-F589-E39A-D4F5-05DFB788FCDB}"/>
              </a:ext>
            </a:extLst>
          </p:cNvPr>
          <p:cNvGrpSpPr/>
          <p:nvPr/>
        </p:nvGrpSpPr>
        <p:grpSpPr>
          <a:xfrm>
            <a:off x="276731" y="1916270"/>
            <a:ext cx="1401731" cy="3170143"/>
            <a:chOff x="9621660" y="510606"/>
            <a:chExt cx="1401731" cy="31701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FF5FB6B-9CCD-5981-48E3-29E258C60A6C}"/>
                </a:ext>
              </a:extLst>
            </p:cNvPr>
            <p:cNvSpPr/>
            <p:nvPr/>
          </p:nvSpPr>
          <p:spPr>
            <a:xfrm>
              <a:off x="9621661" y="510606"/>
              <a:ext cx="1401730" cy="3170143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920A7D-82D0-3C5C-1D64-BCF31D44076F}"/>
                </a:ext>
              </a:extLst>
            </p:cNvPr>
            <p:cNvGrpSpPr/>
            <p:nvPr/>
          </p:nvGrpSpPr>
          <p:grpSpPr>
            <a:xfrm>
              <a:off x="9621660" y="757670"/>
              <a:ext cx="1401730" cy="2849738"/>
              <a:chOff x="9349655" y="763928"/>
              <a:chExt cx="1401730" cy="284973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85AAA-45C8-63EA-4875-80B73D5D06E4}"/>
                  </a:ext>
                </a:extLst>
              </p:cNvPr>
              <p:cNvSpPr txBox="1"/>
              <p:nvPr/>
            </p:nvSpPr>
            <p:spPr>
              <a:xfrm>
                <a:off x="9585624" y="1997873"/>
                <a:ext cx="923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CLDO4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202FCC0-243E-31AA-E7FF-16AB714259E7}"/>
                  </a:ext>
                </a:extLst>
              </p:cNvPr>
              <p:cNvGrpSpPr/>
              <p:nvPr/>
            </p:nvGrpSpPr>
            <p:grpSpPr>
              <a:xfrm>
                <a:off x="9349655" y="763928"/>
                <a:ext cx="1401730" cy="2849738"/>
                <a:chOff x="9349655" y="763928"/>
                <a:chExt cx="1401730" cy="2849738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D6CAD9F-52A2-1E18-0B79-25AB84070D34}"/>
                    </a:ext>
                  </a:extLst>
                </p:cNvPr>
                <p:cNvSpPr txBox="1"/>
                <p:nvPr/>
              </p:nvSpPr>
              <p:spPr>
                <a:xfrm>
                  <a:off x="9769033" y="763928"/>
                  <a:ext cx="5629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L1B</a:t>
                  </a:r>
                </a:p>
              </p:txBody>
            </p: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736C4692-7D3B-850C-C871-DBF91D161BA0}"/>
                    </a:ext>
                  </a:extLst>
                </p:cNvPr>
                <p:cNvCxnSpPr>
                  <a:stCxn id="11" idx="2"/>
                </p:cNvCxnSpPr>
                <p:nvPr/>
              </p:nvCxnSpPr>
              <p:spPr>
                <a:xfrm flipH="1">
                  <a:off x="10041038" y="1133260"/>
                  <a:ext cx="9483" cy="76498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F6E21079-161F-033E-39EB-8B7CBEB2EA74}"/>
                    </a:ext>
                  </a:extLst>
                </p:cNvPr>
                <p:cNvCxnSpPr/>
                <p:nvPr/>
              </p:nvCxnSpPr>
              <p:spPr>
                <a:xfrm flipH="1">
                  <a:off x="10051321" y="2380367"/>
                  <a:ext cx="9483" cy="76498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24B9592-8A45-0913-4A9D-E4D85BD5F06C}"/>
                    </a:ext>
                  </a:extLst>
                </p:cNvPr>
                <p:cNvSpPr txBox="1"/>
                <p:nvPr/>
              </p:nvSpPr>
              <p:spPr>
                <a:xfrm>
                  <a:off x="9349655" y="3244334"/>
                  <a:ext cx="14017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Trace Gases</a:t>
                  </a:r>
                </a:p>
              </p:txBody>
            </p:sp>
          </p:grp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1F08478-4155-1847-96C1-92496BD0FC72}"/>
              </a:ext>
            </a:extLst>
          </p:cNvPr>
          <p:cNvSpPr txBox="1"/>
          <p:nvPr/>
        </p:nvSpPr>
        <p:spPr>
          <a:xfrm flipH="1">
            <a:off x="231490" y="6144239"/>
            <a:ext cx="739622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Vertical Column Density = Slant Column Density /</a:t>
            </a:r>
            <a:r>
              <a:rPr lang="en-US" b="1" dirty="0"/>
              <a:t>Air Mass Factor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0CCB28-92A0-00DD-F2FB-6C01676E0DAE}"/>
              </a:ext>
            </a:extLst>
          </p:cNvPr>
          <p:cNvSpPr txBox="1"/>
          <p:nvPr/>
        </p:nvSpPr>
        <p:spPr>
          <a:xfrm>
            <a:off x="231491" y="5421890"/>
            <a:ext cx="177092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Cloud </a:t>
            </a:r>
            <a:r>
              <a:rPr lang="en-US" b="1" dirty="0"/>
              <a:t>Filtering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90C6FC-A7C9-C42D-824B-4C756A038986}"/>
              </a:ext>
            </a:extLst>
          </p:cNvPr>
          <p:cNvSpPr txBox="1"/>
          <p:nvPr/>
        </p:nvSpPr>
        <p:spPr>
          <a:xfrm>
            <a:off x="8330572" y="5764801"/>
            <a:ext cx="34351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Simple parameterization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Suitable &amp; practical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22FE02-D206-6ACF-10B1-593DDB0D27D6}"/>
              </a:ext>
            </a:extLst>
          </p:cNvPr>
          <p:cNvGrpSpPr/>
          <p:nvPr/>
        </p:nvGrpSpPr>
        <p:grpSpPr>
          <a:xfrm>
            <a:off x="2063931" y="2034517"/>
            <a:ext cx="9890582" cy="3680822"/>
            <a:chOff x="2063931" y="2034517"/>
            <a:chExt cx="9890582" cy="368082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6C9D007-98C1-9960-0B0F-F25F5CCDF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3727" y="2337698"/>
              <a:ext cx="5040786" cy="3360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7DC9ECC-DBD4-5B1C-E815-E32D81EF3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931" y="2320581"/>
              <a:ext cx="5092137" cy="33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9A6D4C-40AF-7434-2A4C-528E20638015}"/>
                </a:ext>
              </a:extLst>
            </p:cNvPr>
            <p:cNvSpPr txBox="1"/>
            <p:nvPr/>
          </p:nvSpPr>
          <p:spPr>
            <a:xfrm>
              <a:off x="2958979" y="2034517"/>
              <a:ext cx="3299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Effective Cloud Fraction (ECF)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7FAC49-4280-532C-C767-6751A676CA9E}"/>
                </a:ext>
              </a:extLst>
            </p:cNvPr>
            <p:cNvSpPr txBox="1"/>
            <p:nvPr/>
          </p:nvSpPr>
          <p:spPr>
            <a:xfrm>
              <a:off x="7264283" y="2043464"/>
              <a:ext cx="4231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Cloud Optical Centroid Pressure (OCP)</a:t>
              </a:r>
            </a:p>
          </p:txBody>
        </p:sp>
      </p:grpSp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A1E867C2-67EC-6C51-7DCC-A6EE34336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41" y="78502"/>
            <a:ext cx="858982" cy="7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07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2BC6C-2DD4-860F-9DD5-E5A0230F3BA8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Change of ECF and OCP due to GLER increase of 0.01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CB4AA-788F-8E69-0401-477EA7B8FE42}"/>
              </a:ext>
            </a:extLst>
          </p:cNvPr>
          <p:cNvSpPr txBox="1"/>
          <p:nvPr/>
        </p:nvSpPr>
        <p:spPr>
          <a:xfrm>
            <a:off x="638881" y="4631161"/>
            <a:ext cx="3798647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Low ECF &amp;  high-altitude clouds are more sensitive to GLER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12.jpeg" descr="Chart&#10;&#10;Description automatically generated">
            <a:extLst>
              <a:ext uri="{FF2B5EF4-FFF2-40B4-BE49-F238E27FC236}">
                <a16:creationId xmlns:a16="http://schemas.microsoft.com/office/drawing/2014/main" id="{6A5706B8-4C6B-BD28-3DC5-1B8E79F6C4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4296" y="1503411"/>
            <a:ext cx="7214616" cy="3823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3AF386-9DFF-1D73-1BEF-7963D003AAC6}"/>
              </a:ext>
            </a:extLst>
          </p:cNvPr>
          <p:cNvSpPr txBox="1"/>
          <p:nvPr/>
        </p:nvSpPr>
        <p:spPr>
          <a:xfrm>
            <a:off x="7633576" y="810144"/>
            <a:ext cx="18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- Reference</a:t>
            </a:r>
          </a:p>
        </p:txBody>
      </p:sp>
    </p:spTree>
    <p:extLst>
      <p:ext uri="{BB962C8B-B14F-4D97-AF65-F5344CB8AC3E}">
        <p14:creationId xmlns:p14="http://schemas.microsoft.com/office/powerpoint/2010/main" val="168189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B592FA-76F8-2DCE-0B2A-DF655CBC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05" y="1174147"/>
            <a:ext cx="5932684" cy="232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D8579-9D11-F0F3-078A-D2116F953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619" y="4067360"/>
            <a:ext cx="5906012" cy="2427180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53912341-721E-F091-3A08-15D828A1158A}"/>
              </a:ext>
            </a:extLst>
          </p:cNvPr>
          <p:cNvCxnSpPr>
            <a:cxnSpLocks/>
          </p:cNvCxnSpPr>
          <p:nvPr/>
        </p:nvCxnSpPr>
        <p:spPr>
          <a:xfrm>
            <a:off x="2054923" y="3727048"/>
            <a:ext cx="2529068" cy="1788289"/>
          </a:xfrm>
          <a:prstGeom prst="curvedConnector3">
            <a:avLst>
              <a:gd name="adj1" fmla="val 4176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6C1A281-CF0F-2AB1-27BB-6AC0123D1CB3}"/>
              </a:ext>
            </a:extLst>
          </p:cNvPr>
          <p:cNvSpPr txBox="1"/>
          <p:nvPr/>
        </p:nvSpPr>
        <p:spPr>
          <a:xfrm>
            <a:off x="411369" y="4171532"/>
            <a:ext cx="264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decrease RAD/IRR by 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699BA-CD11-6AB0-17BB-60D1B07FBB02}"/>
              </a:ext>
            </a:extLst>
          </p:cNvPr>
          <p:cNvSpPr txBox="1"/>
          <p:nvPr/>
        </p:nvSpPr>
        <p:spPr>
          <a:xfrm>
            <a:off x="3353847" y="4670385"/>
            <a:ext cx="239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GLER by 0.01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411C8-B68A-31CC-B014-9DA1CEA0B8BB}"/>
              </a:ext>
            </a:extLst>
          </p:cNvPr>
          <p:cNvSpPr txBox="1"/>
          <p:nvPr/>
        </p:nvSpPr>
        <p:spPr>
          <a:xfrm>
            <a:off x="6940446" y="1304144"/>
            <a:ext cx="4680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Combination of RAD/IRR decrease &amp;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                              GLER increase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Shifts the ECF towards the right direction</a:t>
            </a:r>
          </a:p>
        </p:txBody>
      </p:sp>
    </p:spTree>
    <p:extLst>
      <p:ext uri="{BB962C8B-B14F-4D97-AF65-F5344CB8AC3E}">
        <p14:creationId xmlns:p14="http://schemas.microsoft.com/office/powerpoint/2010/main" val="1794013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E28715F-5328-56C6-C103-2BECDC09AF07}"/>
              </a:ext>
            </a:extLst>
          </p:cNvPr>
          <p:cNvGrpSpPr/>
          <p:nvPr/>
        </p:nvGrpSpPr>
        <p:grpSpPr>
          <a:xfrm>
            <a:off x="5144232" y="199079"/>
            <a:ext cx="6193986" cy="6574153"/>
            <a:chOff x="5190530" y="220702"/>
            <a:chExt cx="6193986" cy="65741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B0F929-0BCB-34B3-1C4E-DE10F1867310}"/>
                </a:ext>
              </a:extLst>
            </p:cNvPr>
            <p:cNvGrpSpPr/>
            <p:nvPr/>
          </p:nvGrpSpPr>
          <p:grpSpPr>
            <a:xfrm>
              <a:off x="8491936" y="220702"/>
              <a:ext cx="2884420" cy="3257832"/>
              <a:chOff x="5122565" y="1849618"/>
              <a:chExt cx="2884420" cy="325783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5ED9DF8-FD37-CE43-DBEB-4012DE748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22565" y="1849618"/>
                <a:ext cx="2884420" cy="3257832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15558C-904B-4C2E-7722-266F4DBCE123}"/>
                  </a:ext>
                </a:extLst>
              </p:cNvPr>
              <p:cNvSpPr txBox="1"/>
              <p:nvPr/>
            </p:nvSpPr>
            <p:spPr>
              <a:xfrm>
                <a:off x="5522400" y="4298400"/>
                <a:ext cx="17320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OCP to CRF466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97B0E1-0964-3D54-F0E9-B37308EF3222}"/>
                </a:ext>
              </a:extLst>
            </p:cNvPr>
            <p:cNvGrpSpPr/>
            <p:nvPr/>
          </p:nvGrpSpPr>
          <p:grpSpPr>
            <a:xfrm>
              <a:off x="5190530" y="220702"/>
              <a:ext cx="3029213" cy="3208298"/>
              <a:chOff x="707793" y="413651"/>
              <a:chExt cx="3029213" cy="320829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C77A9BC-B538-1D97-BE97-047C520D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7793" y="413651"/>
                <a:ext cx="3029213" cy="320829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0AA260-C571-EA99-C3AF-B6EA6FB0ED98}"/>
                  </a:ext>
                </a:extLst>
              </p:cNvPr>
              <p:cNvSpPr txBox="1"/>
              <p:nvPr/>
            </p:nvSpPr>
            <p:spPr>
              <a:xfrm>
                <a:off x="1562400" y="2904218"/>
                <a:ext cx="1144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ECF to Ac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1BE327-4B6F-402C-3FCA-6A2F7ABF7BF8}"/>
                </a:ext>
              </a:extLst>
            </p:cNvPr>
            <p:cNvGrpSpPr/>
            <p:nvPr/>
          </p:nvGrpSpPr>
          <p:grpSpPr>
            <a:xfrm>
              <a:off x="5312064" y="3472247"/>
              <a:ext cx="2953006" cy="3322608"/>
              <a:chOff x="6949047" y="3203195"/>
              <a:chExt cx="2953006" cy="332260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4B42901-3DFB-E82F-1BCB-B356E8C18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49047" y="3203195"/>
                <a:ext cx="2953006" cy="3322608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D6472F-9234-A756-4438-34E2E4CB0F0C}"/>
                  </a:ext>
                </a:extLst>
              </p:cNvPr>
              <p:cNvSpPr txBox="1"/>
              <p:nvPr/>
            </p:nvSpPr>
            <p:spPr>
              <a:xfrm>
                <a:off x="7907636" y="5587200"/>
                <a:ext cx="1198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OCP to Ac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87E7B78-CD9C-197E-D737-D9DDBD17CB01}"/>
                </a:ext>
              </a:extLst>
            </p:cNvPr>
            <p:cNvGrpSpPr/>
            <p:nvPr/>
          </p:nvGrpSpPr>
          <p:grpSpPr>
            <a:xfrm>
              <a:off x="8507717" y="3450623"/>
              <a:ext cx="2876799" cy="3238781"/>
              <a:chOff x="7107686" y="3514612"/>
              <a:chExt cx="2876799" cy="323878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33C93A3-D718-3512-9478-838CE6B02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07686" y="3514612"/>
                <a:ext cx="2876799" cy="3238781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A84ED10-07B9-2192-19C2-655FD71E1BDB}"/>
                  </a:ext>
                </a:extLst>
              </p:cNvPr>
              <p:cNvSpPr txBox="1"/>
              <p:nvPr/>
            </p:nvSpPr>
            <p:spPr>
              <a:xfrm>
                <a:off x="7908383" y="5877657"/>
                <a:ext cx="1388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OCP to SCD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1CD48E3-9088-A16B-010F-C8D6F6AD1A6A}"/>
              </a:ext>
            </a:extLst>
          </p:cNvPr>
          <p:cNvSpPr txBox="1"/>
          <p:nvPr/>
        </p:nvSpPr>
        <p:spPr>
          <a:xfrm>
            <a:off x="460671" y="2120349"/>
            <a:ext cx="3287349" cy="3693319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Influences of Various factors are different &amp;  </a:t>
            </a:r>
          </a:p>
          <a:p>
            <a:r>
              <a:rPr lang="en-US" dirty="0"/>
              <a:t>depends on ECF 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Clouds at different altitudes can respond differently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most cases, OCP for </a:t>
            </a:r>
          </a:p>
          <a:p>
            <a:r>
              <a:rPr lang="en-US" dirty="0"/>
              <a:t>low ECF &amp; high-altitude clouds are more sensitive -&gt; filtering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135524-5512-16CA-F49C-D917EE021C0D}"/>
              </a:ext>
            </a:extLst>
          </p:cNvPr>
          <p:cNvSpPr txBox="1"/>
          <p:nvPr/>
        </p:nvSpPr>
        <p:spPr>
          <a:xfrm>
            <a:off x="625616" y="690389"/>
            <a:ext cx="2905283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(Details in </a:t>
            </a:r>
            <a:r>
              <a:rPr lang="en-US" sz="2400" b="1" dirty="0">
                <a:solidFill>
                  <a:srgbClr val="0070C0"/>
                </a:solidFill>
              </a:rPr>
              <a:t>CLDO4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ATBD</a:t>
            </a:r>
          </a:p>
          <a:p>
            <a:r>
              <a:rPr lang="en-US" sz="1600" dirty="0"/>
              <a:t>Draft available through </a:t>
            </a:r>
            <a:r>
              <a:rPr lang="en-US" sz="1600" b="1" dirty="0"/>
              <a:t>ASDC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832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C2729D8-D498-F34F-07DE-1B1830180D63}"/>
              </a:ext>
            </a:extLst>
          </p:cNvPr>
          <p:cNvGrpSpPr/>
          <p:nvPr/>
        </p:nvGrpSpPr>
        <p:grpSpPr>
          <a:xfrm>
            <a:off x="8203823" y="621290"/>
            <a:ext cx="3227350" cy="5615420"/>
            <a:chOff x="4354541" y="436187"/>
            <a:chExt cx="3227350" cy="56154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BDB6B5-539E-FF90-9009-666787FD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7878" y="436187"/>
              <a:ext cx="3200677" cy="40198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7AE15A-ACE9-AFDA-A311-3453D44E7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4541" y="4500803"/>
              <a:ext cx="3227350" cy="155080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D213F7-0FF5-D6FC-74B9-9CFBBB3009DC}"/>
              </a:ext>
            </a:extLst>
          </p:cNvPr>
          <p:cNvGrpSpPr/>
          <p:nvPr/>
        </p:nvGrpSpPr>
        <p:grpSpPr>
          <a:xfrm>
            <a:off x="4135414" y="519183"/>
            <a:ext cx="3581710" cy="6079162"/>
            <a:chOff x="6024662" y="315983"/>
            <a:chExt cx="3581710" cy="60791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66DEB8-C8BB-C440-DAC2-94022E9BE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4662" y="315983"/>
              <a:ext cx="3581710" cy="25414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21B5C6-72DE-946E-83CC-98B74522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0310" y="2870590"/>
              <a:ext cx="3086367" cy="352455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DE1D2E-A6B5-FBBB-ACCD-227608CEE58F}"/>
              </a:ext>
            </a:extLst>
          </p:cNvPr>
          <p:cNvGrpSpPr/>
          <p:nvPr/>
        </p:nvGrpSpPr>
        <p:grpSpPr>
          <a:xfrm>
            <a:off x="861633" y="1218488"/>
            <a:ext cx="3283184" cy="4213185"/>
            <a:chOff x="861633" y="1218488"/>
            <a:chExt cx="3283184" cy="421318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31D6D9-2FF6-BF7C-CA83-BF914818570B}"/>
                </a:ext>
              </a:extLst>
            </p:cNvPr>
            <p:cNvGrpSpPr/>
            <p:nvPr/>
          </p:nvGrpSpPr>
          <p:grpSpPr>
            <a:xfrm>
              <a:off x="861633" y="1218488"/>
              <a:ext cx="3283184" cy="4213185"/>
              <a:chOff x="446319" y="989635"/>
              <a:chExt cx="3283184" cy="421318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7086EDE-FCE4-BE02-E8BD-9E7E0F44E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943" y="1003453"/>
                <a:ext cx="3249560" cy="418244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F6E396-8A33-6E65-9DF5-14DC192D6AC7}"/>
                  </a:ext>
                </a:extLst>
              </p:cNvPr>
              <p:cNvSpPr/>
              <p:nvPr/>
            </p:nvSpPr>
            <p:spPr>
              <a:xfrm>
                <a:off x="446319" y="989635"/>
                <a:ext cx="3269848" cy="421318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8243331-8C71-EE58-7CE6-A75D8271C87D}"/>
                </a:ext>
              </a:extLst>
            </p:cNvPr>
            <p:cNvSpPr/>
            <p:nvPr/>
          </p:nvSpPr>
          <p:spPr>
            <a:xfrm>
              <a:off x="1747096" y="4624086"/>
              <a:ext cx="1498922" cy="19098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424242-05EC-EB5D-C7BE-2537EF2D67CB}"/>
              </a:ext>
            </a:extLst>
          </p:cNvPr>
          <p:cNvSpPr txBox="1"/>
          <p:nvPr/>
        </p:nvSpPr>
        <p:spPr>
          <a:xfrm rot="18912489">
            <a:off x="4881392" y="3107317"/>
            <a:ext cx="231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Known Issues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FCA26C-F100-A01A-173C-AD13823CED78}"/>
              </a:ext>
            </a:extLst>
          </p:cNvPr>
          <p:cNvSpPr txBox="1"/>
          <p:nvPr/>
        </p:nvSpPr>
        <p:spPr>
          <a:xfrm rot="19118057">
            <a:off x="8144725" y="2815400"/>
            <a:ext cx="3081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Usage 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155057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7292E-EEFF-7B7C-2779-E1D5F3459BB8}"/>
              </a:ext>
            </a:extLst>
          </p:cNvPr>
          <p:cNvSpPr txBox="1"/>
          <p:nvPr/>
        </p:nvSpPr>
        <p:spPr>
          <a:xfrm>
            <a:off x="635000" y="640823"/>
            <a:ext cx="3418659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u="sng" kern="1200" dirty="0">
                <a:latin typeface="+mj-lt"/>
                <a:ea typeface="+mj-ea"/>
                <a:cs typeface="+mj-cs"/>
              </a:rPr>
              <a:t>Future Plans: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u="sng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Improve CLDO4</a:t>
            </a:r>
            <a:endParaRPr lang="en-US" sz="3600" u="sng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TextBox 1">
            <a:extLst>
              <a:ext uri="{FF2B5EF4-FFF2-40B4-BE49-F238E27FC236}">
                <a16:creationId xmlns:a16="http://schemas.microsoft.com/office/drawing/2014/main" id="{253F0EA0-C71E-9D36-E081-0AEB635F9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46480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367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88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039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59FA865-C906-23E0-4C83-9E4CA79B3F1F}"/>
              </a:ext>
            </a:extLst>
          </p:cNvPr>
          <p:cNvGrpSpPr/>
          <p:nvPr/>
        </p:nvGrpSpPr>
        <p:grpSpPr>
          <a:xfrm>
            <a:off x="1181620" y="277319"/>
            <a:ext cx="6261100" cy="6179070"/>
            <a:chOff x="1181620" y="277319"/>
            <a:chExt cx="6261100" cy="617907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7C938C-4140-6F69-76F2-636885775ED7}"/>
                </a:ext>
              </a:extLst>
            </p:cNvPr>
            <p:cNvGrpSpPr/>
            <p:nvPr/>
          </p:nvGrpSpPr>
          <p:grpSpPr>
            <a:xfrm>
              <a:off x="1181620" y="277319"/>
              <a:ext cx="6261100" cy="6179070"/>
              <a:chOff x="1181620" y="277319"/>
              <a:chExt cx="6261100" cy="617907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EE9A3C7-0F48-03F0-9291-4224AD3E6C3F}"/>
                  </a:ext>
                </a:extLst>
              </p:cNvPr>
              <p:cNvGrpSpPr/>
              <p:nvPr/>
            </p:nvGrpSpPr>
            <p:grpSpPr>
              <a:xfrm>
                <a:off x="1181620" y="277319"/>
                <a:ext cx="6261100" cy="6179070"/>
                <a:chOff x="2965450" y="316980"/>
                <a:chExt cx="6261100" cy="6179070"/>
              </a:xfrm>
            </p:grpSpPr>
            <p:pic>
              <p:nvPicPr>
                <p:cNvPr id="3" name="Picture 2" descr="A graph of a graph of a number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77393DA-1D83-7D22-1E6F-8B5AE43136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965450" y="361950"/>
                  <a:ext cx="6261100" cy="6134100"/>
                </a:xfrm>
                <a:prstGeom prst="rect">
                  <a:avLst/>
                </a:prstGeom>
              </p:spPr>
            </p:pic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C7FC7E9-6FEB-5349-4112-2E70A78D6216}"/>
                    </a:ext>
                  </a:extLst>
                </p:cNvPr>
                <p:cNvSpPr txBox="1"/>
                <p:nvPr/>
              </p:nvSpPr>
              <p:spPr>
                <a:xfrm>
                  <a:off x="3366484" y="316980"/>
                  <a:ext cx="1918730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TOA RAD/IRR</a:t>
                  </a: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72D6611-1212-C053-4DDD-003CE17AF8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8367" y="738984"/>
                <a:ext cx="0" cy="5182131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010002-DB28-017B-DA41-FA1FE8AE492F}"/>
                </a:ext>
              </a:extLst>
            </p:cNvPr>
            <p:cNvSpPr txBox="1"/>
            <p:nvPr/>
          </p:nvSpPr>
          <p:spPr>
            <a:xfrm>
              <a:off x="5720737" y="2776051"/>
              <a:ext cx="750526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cloud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C6AB14-1EFA-EF93-C360-C1CB57D1C6FD}"/>
                </a:ext>
              </a:extLst>
            </p:cNvPr>
            <p:cNvSpPr txBox="1"/>
            <p:nvPr/>
          </p:nvSpPr>
          <p:spPr>
            <a:xfrm>
              <a:off x="2047349" y="2776051"/>
              <a:ext cx="882036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ground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05EE780-2978-125B-7D3F-CBEC0CFF9083}"/>
              </a:ext>
            </a:extLst>
          </p:cNvPr>
          <p:cNvSpPr txBox="1"/>
          <p:nvPr/>
        </p:nvSpPr>
        <p:spPr>
          <a:xfrm>
            <a:off x="7883738" y="4546722"/>
            <a:ext cx="4016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ECF depends on the contrast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6036FA-8DFD-59A7-B90A-917A831901A2}"/>
              </a:ext>
            </a:extLst>
          </p:cNvPr>
          <p:cNvGrpSpPr/>
          <p:nvPr/>
        </p:nvGrpSpPr>
        <p:grpSpPr>
          <a:xfrm>
            <a:off x="7589083" y="1480282"/>
            <a:ext cx="4240482" cy="2129119"/>
            <a:chOff x="7589083" y="1480282"/>
            <a:chExt cx="4240482" cy="212911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CF47B4-F50D-E8B0-F02B-EDDE6B5F0606}"/>
                </a:ext>
              </a:extLst>
            </p:cNvPr>
            <p:cNvGrpSpPr/>
            <p:nvPr/>
          </p:nvGrpSpPr>
          <p:grpSpPr>
            <a:xfrm>
              <a:off x="7589083" y="2312033"/>
              <a:ext cx="4229100" cy="1297368"/>
              <a:chOff x="7728991" y="2186170"/>
              <a:chExt cx="4229100" cy="1297368"/>
            </a:xfrm>
          </p:grpSpPr>
          <p:pic>
            <p:nvPicPr>
              <p:cNvPr id="7" name="Picture 6" descr="A black text with a white background&#10;&#10;Description automatically generated">
                <a:extLst>
                  <a:ext uri="{FF2B5EF4-FFF2-40B4-BE49-F238E27FC236}">
                    <a16:creationId xmlns:a16="http://schemas.microsoft.com/office/drawing/2014/main" id="{E78CCAFD-C7FF-FBB3-00FB-322A5F8CE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8991" y="2186170"/>
                <a:ext cx="4229100" cy="5969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46ED19-720E-C12E-603C-78C5EF6C4042}"/>
                  </a:ext>
                </a:extLst>
              </p:cNvPr>
              <p:cNvSpPr txBox="1"/>
              <p:nvPr/>
            </p:nvSpPr>
            <p:spPr>
              <a:xfrm>
                <a:off x="8821971" y="2822217"/>
                <a:ext cx="11236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Clear-sky</a:t>
                </a:r>
              </a:p>
              <a:p>
                <a:r>
                  <a:rPr lang="en-US" dirty="0"/>
                  <a:t>ground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80C63E-C45E-4CBB-D7B7-29D85AB49741}"/>
                  </a:ext>
                </a:extLst>
              </p:cNvPr>
              <p:cNvSpPr txBox="1"/>
              <p:nvPr/>
            </p:nvSpPr>
            <p:spPr>
              <a:xfrm>
                <a:off x="10747948" y="2837207"/>
                <a:ext cx="10806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Overcast</a:t>
                </a:r>
              </a:p>
              <a:p>
                <a:r>
                  <a:rPr lang="en-US" dirty="0"/>
                  <a:t>cloud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7223A4F-68A2-9043-BAA4-0405833AA0EC}"/>
                  </a:ext>
                </a:extLst>
              </p:cNvPr>
              <p:cNvCxnSpPr/>
              <p:nvPr/>
            </p:nvCxnSpPr>
            <p:spPr>
              <a:xfrm>
                <a:off x="8533513" y="2776051"/>
                <a:ext cx="170055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FDA9C2D-840C-9009-D7E8-872F696957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7948" y="2783070"/>
                <a:ext cx="108068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62E070E-E83A-E273-8843-523FAA9E88E1}"/>
                </a:ext>
              </a:extLst>
            </p:cNvPr>
            <p:cNvCxnSpPr/>
            <p:nvPr/>
          </p:nvCxnSpPr>
          <p:spPr>
            <a:xfrm>
              <a:off x="11568798" y="1888761"/>
              <a:ext cx="0" cy="4232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4FA885-B9F6-CBA5-59E4-E7FB156601D2}"/>
                </a:ext>
              </a:extLst>
            </p:cNvPr>
            <p:cNvSpPr txBox="1"/>
            <p:nvPr/>
          </p:nvSpPr>
          <p:spPr>
            <a:xfrm>
              <a:off x="11236774" y="1480282"/>
              <a:ext cx="592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ECF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451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6DA3AE7-5F29-ED70-D643-6FF9E38D446F}"/>
              </a:ext>
            </a:extLst>
          </p:cNvPr>
          <p:cNvGrpSpPr/>
          <p:nvPr/>
        </p:nvGrpSpPr>
        <p:grpSpPr>
          <a:xfrm>
            <a:off x="4312088" y="207896"/>
            <a:ext cx="3537345" cy="2748196"/>
            <a:chOff x="4312088" y="207896"/>
            <a:chExt cx="3537345" cy="2748196"/>
          </a:xfrm>
        </p:grpSpPr>
        <p:pic>
          <p:nvPicPr>
            <p:cNvPr id="7" name="Picture 6" descr="A map of the earth&#10;&#10;Description automatically generated">
              <a:extLst>
                <a:ext uri="{FF2B5EF4-FFF2-40B4-BE49-F238E27FC236}">
                  <a16:creationId xmlns:a16="http://schemas.microsoft.com/office/drawing/2014/main" id="{06C3E910-F79B-DE8D-B498-C6032143D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2088" y="577228"/>
              <a:ext cx="3537345" cy="23788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C46D8C-4DAC-96E8-8BE3-9F2C9BD6C0A5}"/>
                </a:ext>
              </a:extLst>
            </p:cNvPr>
            <p:cNvSpPr txBox="1"/>
            <p:nvPr/>
          </p:nvSpPr>
          <p:spPr>
            <a:xfrm>
              <a:off x="5794324" y="207896"/>
              <a:ext cx="592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ECF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2A6F5-95AA-75C5-2B64-B36CFF5B2AD2}"/>
              </a:ext>
            </a:extLst>
          </p:cNvPr>
          <p:cNvGrpSpPr/>
          <p:nvPr/>
        </p:nvGrpSpPr>
        <p:grpSpPr>
          <a:xfrm>
            <a:off x="4102311" y="3968965"/>
            <a:ext cx="3976818" cy="2889035"/>
            <a:chOff x="4102311" y="3968965"/>
            <a:chExt cx="3976818" cy="288903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A11EEB5-D11F-2B7D-85BF-19D828350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311" y="4338297"/>
              <a:ext cx="3976818" cy="2519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E3DCFF-ECCB-71CA-4288-F6267E1DB8A5}"/>
                </a:ext>
              </a:extLst>
            </p:cNvPr>
            <p:cNvSpPr txBox="1"/>
            <p:nvPr/>
          </p:nvSpPr>
          <p:spPr>
            <a:xfrm>
              <a:off x="5740784" y="396896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OCP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EA2DB-C2F0-B51B-1763-63744AFDCFA5}"/>
              </a:ext>
            </a:extLst>
          </p:cNvPr>
          <p:cNvGrpSpPr/>
          <p:nvPr/>
        </p:nvGrpSpPr>
        <p:grpSpPr>
          <a:xfrm>
            <a:off x="484632" y="1858770"/>
            <a:ext cx="3517119" cy="2767373"/>
            <a:chOff x="484632" y="1858770"/>
            <a:chExt cx="3517119" cy="2767373"/>
          </a:xfrm>
        </p:grpSpPr>
        <p:pic>
          <p:nvPicPr>
            <p:cNvPr id="3" name="Picture 2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A86361B1-3E64-58E2-B2A9-39DAD7784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632" y="2225710"/>
              <a:ext cx="3517119" cy="24004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3AFC29-B592-9310-A5D8-26ED7D2F4216}"/>
                </a:ext>
              </a:extLst>
            </p:cNvPr>
            <p:cNvSpPr txBox="1"/>
            <p:nvPr/>
          </p:nvSpPr>
          <p:spPr>
            <a:xfrm>
              <a:off x="1930481" y="1858770"/>
              <a:ext cx="7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O2O2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CDF952-DCD7-97D9-6F8E-2F6024304048}"/>
              </a:ext>
            </a:extLst>
          </p:cNvPr>
          <p:cNvGrpSpPr/>
          <p:nvPr/>
        </p:nvGrpSpPr>
        <p:grpSpPr>
          <a:xfrm>
            <a:off x="8162336" y="1893297"/>
            <a:ext cx="3517120" cy="2728451"/>
            <a:chOff x="8162336" y="1893297"/>
            <a:chExt cx="3517120" cy="2728451"/>
          </a:xfrm>
        </p:grpSpPr>
        <p:pic>
          <p:nvPicPr>
            <p:cNvPr id="5" name="Picture 4" descr="A map of the earth&#10;&#10;Description automatically generated">
              <a:extLst>
                <a:ext uri="{FF2B5EF4-FFF2-40B4-BE49-F238E27FC236}">
                  <a16:creationId xmlns:a16="http://schemas.microsoft.com/office/drawing/2014/main" id="{E2EB7015-D8D6-AAE4-8480-80DA19F8E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2336" y="2230107"/>
              <a:ext cx="3517120" cy="239164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038BAA-CEE6-C04B-516C-7891EBBB6394}"/>
                </a:ext>
              </a:extLst>
            </p:cNvPr>
            <p:cNvSpPr txBox="1"/>
            <p:nvPr/>
          </p:nvSpPr>
          <p:spPr>
            <a:xfrm>
              <a:off x="9621600" y="1893297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H2O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6860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E9FE1A-943C-85AD-01AE-3794E8A4B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393" y="295418"/>
            <a:ext cx="5291666" cy="3133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6A15E0-55D8-D297-B2DD-684D5CEDB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52" y="434562"/>
            <a:ext cx="5136414" cy="3044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454FA0-CCD0-E004-21BA-30C25627E098}"/>
              </a:ext>
            </a:extLst>
          </p:cNvPr>
          <p:cNvSpPr txBox="1"/>
          <p:nvPr/>
        </p:nvSpPr>
        <p:spPr>
          <a:xfrm>
            <a:off x="2387143" y="37042"/>
            <a:ext cx="117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TROPOMI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4AC9F6-3973-6161-6B5C-338C7BDDCA4D}"/>
              </a:ext>
            </a:extLst>
          </p:cNvPr>
          <p:cNvSpPr txBox="1"/>
          <p:nvPr/>
        </p:nvSpPr>
        <p:spPr>
          <a:xfrm>
            <a:off x="8528180" y="15385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137A18-9ECE-6F45-DBD0-629EF99E1343}"/>
              </a:ext>
            </a:extLst>
          </p:cNvPr>
          <p:cNvSpPr txBox="1"/>
          <p:nvPr/>
        </p:nvSpPr>
        <p:spPr>
          <a:xfrm>
            <a:off x="4623490" y="65230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Geometric AMF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8E5627-25BB-6567-5E7F-8C4D56D9C6BA}"/>
              </a:ext>
            </a:extLst>
          </p:cNvPr>
          <p:cNvGrpSpPr/>
          <p:nvPr/>
        </p:nvGrpSpPr>
        <p:grpSpPr>
          <a:xfrm>
            <a:off x="469052" y="3640813"/>
            <a:ext cx="5153605" cy="3136812"/>
            <a:chOff x="671840" y="439819"/>
            <a:chExt cx="5291666" cy="32698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48D88B-FF03-BC54-96BB-DA1F3291F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840" y="719852"/>
              <a:ext cx="5291666" cy="29897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9626C2-B525-2D1D-3DC3-822074A064D2}"/>
                </a:ext>
              </a:extLst>
            </p:cNvPr>
            <p:cNvSpPr txBox="1"/>
            <p:nvPr/>
          </p:nvSpPr>
          <p:spPr>
            <a:xfrm>
              <a:off x="2154170" y="439819"/>
              <a:ext cx="2096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Cloud_fraction_crb</a:t>
              </a:r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6E58BF-8638-8E71-0BFE-83A878B4A287}"/>
              </a:ext>
            </a:extLst>
          </p:cNvPr>
          <p:cNvGrpSpPr/>
          <p:nvPr/>
        </p:nvGrpSpPr>
        <p:grpSpPr>
          <a:xfrm>
            <a:off x="6454142" y="3521031"/>
            <a:ext cx="5176464" cy="3164563"/>
            <a:chOff x="6346621" y="439819"/>
            <a:chExt cx="5291667" cy="32565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C0B459-DCA2-A9A8-198C-D5ACC0AE5CC2}"/>
                </a:ext>
              </a:extLst>
            </p:cNvPr>
            <p:cNvGrpSpPr/>
            <p:nvPr/>
          </p:nvGrpSpPr>
          <p:grpSpPr>
            <a:xfrm>
              <a:off x="6346621" y="719852"/>
              <a:ext cx="5291667" cy="2976561"/>
              <a:chOff x="6256865" y="1940719"/>
              <a:chExt cx="5291667" cy="297656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D610CC-34E1-9F05-2E12-2004842D1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6865" y="1940719"/>
                <a:ext cx="5291667" cy="2976561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AD6DA6-CE0D-C3D3-A15F-2DB345C8DC68}"/>
                  </a:ext>
                </a:extLst>
              </p:cNvPr>
              <p:cNvSpPr txBox="1"/>
              <p:nvPr/>
            </p:nvSpPr>
            <p:spPr>
              <a:xfrm>
                <a:off x="10782300" y="4107180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S011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331002-ADB1-65F2-F5E3-8C89EB79B534}"/>
                </a:ext>
              </a:extLst>
            </p:cNvPr>
            <p:cNvSpPr txBox="1"/>
            <p:nvPr/>
          </p:nvSpPr>
          <p:spPr>
            <a:xfrm>
              <a:off x="7651788" y="439819"/>
              <a:ext cx="2864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Cloud radiance </a:t>
              </a:r>
              <a:r>
                <a:rPr lang="en-US" dirty="0" err="1"/>
                <a:t>Fration</a:t>
              </a:r>
              <a:r>
                <a:rPr lang="en-US" dirty="0"/>
                <a:t> 466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935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C23523-8B4A-19A4-5B86-99676FB2005B}"/>
              </a:ext>
            </a:extLst>
          </p:cNvPr>
          <p:cNvGrpSpPr/>
          <p:nvPr/>
        </p:nvGrpSpPr>
        <p:grpSpPr>
          <a:xfrm>
            <a:off x="204101" y="141275"/>
            <a:ext cx="7864750" cy="6584970"/>
            <a:chOff x="4213966" y="23625"/>
            <a:chExt cx="7864750" cy="65849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9C293FA-D167-0D9E-47A6-0B3E2963135E}"/>
                </a:ext>
              </a:extLst>
            </p:cNvPr>
            <p:cNvGrpSpPr/>
            <p:nvPr/>
          </p:nvGrpSpPr>
          <p:grpSpPr>
            <a:xfrm>
              <a:off x="4213966" y="485290"/>
              <a:ext cx="7864750" cy="6123305"/>
              <a:chOff x="3127444" y="485290"/>
              <a:chExt cx="7864750" cy="6123305"/>
            </a:xfrm>
          </p:grpSpPr>
          <p:pic>
            <p:nvPicPr>
              <p:cNvPr id="2" name="image10.jpeg" descr="Diagram&#10;&#10;Description automatically generated">
                <a:extLst>
                  <a:ext uri="{FF2B5EF4-FFF2-40B4-BE49-F238E27FC236}">
                    <a16:creationId xmlns:a16="http://schemas.microsoft.com/office/drawing/2014/main" id="{04C25296-035F-7EA2-511F-FBA80BDB3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127444" y="485290"/>
                <a:ext cx="5918835" cy="612330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60D55-6D3B-22AF-C56E-F1A11EED1CCA}"/>
                  </a:ext>
                </a:extLst>
              </p:cNvPr>
              <p:cNvSpPr txBox="1"/>
              <p:nvPr/>
            </p:nvSpPr>
            <p:spPr>
              <a:xfrm flipH="1">
                <a:off x="8923447" y="1838412"/>
                <a:ext cx="19459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dirty="0"/>
                  <a:t>Take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Hours</a:t>
                </a:r>
              </a:p>
              <a:p>
                <a:r>
                  <a:rPr lang="en-US" dirty="0"/>
                  <a:t>SAO fitting code &amp; algorithm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598080-369C-1106-0983-1D5AAB9A850E}"/>
                  </a:ext>
                </a:extLst>
              </p:cNvPr>
              <p:cNvSpPr txBox="1"/>
              <p:nvPr/>
            </p:nvSpPr>
            <p:spPr>
              <a:xfrm>
                <a:off x="9046279" y="3260794"/>
                <a:ext cx="194591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(2) Take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Minutes</a:t>
                </a:r>
              </a:p>
              <a:p>
                <a:r>
                  <a:rPr lang="en-US" dirty="0"/>
                  <a:t>SAO TEMPO adaption of NASA GSFC OMI code &amp; algorithm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A0B5E3-8615-6B68-CE3B-438E6D7A5208}"/>
                </a:ext>
              </a:extLst>
            </p:cNvPr>
            <p:cNvSpPr txBox="1"/>
            <p:nvPr/>
          </p:nvSpPr>
          <p:spPr>
            <a:xfrm>
              <a:off x="5722825" y="23625"/>
              <a:ext cx="3809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TEMPO CLDO4 Flow Chart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EECFD5-4540-628D-E8DB-D832D245A9BA}"/>
              </a:ext>
            </a:extLst>
          </p:cNvPr>
          <p:cNvGrpSpPr/>
          <p:nvPr/>
        </p:nvGrpSpPr>
        <p:grpSpPr>
          <a:xfrm>
            <a:off x="8157891" y="928884"/>
            <a:ext cx="3580788" cy="461665"/>
            <a:chOff x="7479946" y="4373605"/>
            <a:chExt cx="3580788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0B814F-37A7-5667-4BC1-7A2C6E9B7E8E}"/>
                </a:ext>
              </a:extLst>
            </p:cNvPr>
            <p:cNvSpPr txBox="1"/>
            <p:nvPr/>
          </p:nvSpPr>
          <p:spPr>
            <a:xfrm>
              <a:off x="7479946" y="4373605"/>
              <a:ext cx="3580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Observation               Model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FC044C6-C7ED-46F3-D812-D30B02F57A1A}"/>
                </a:ext>
              </a:extLst>
            </p:cNvPr>
            <p:cNvCxnSpPr/>
            <p:nvPr/>
          </p:nvCxnSpPr>
          <p:spPr>
            <a:xfrm>
              <a:off x="9270340" y="4604438"/>
              <a:ext cx="56716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F5C67AC-1537-D2EB-C144-8D0E6FA3B91A}"/>
              </a:ext>
            </a:extLst>
          </p:cNvPr>
          <p:cNvSpPr txBox="1"/>
          <p:nvPr/>
        </p:nvSpPr>
        <p:spPr>
          <a:xfrm>
            <a:off x="8314054" y="1956062"/>
            <a:ext cx="335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Slant Column Density (SCD):</a:t>
            </a:r>
          </a:p>
          <a:p>
            <a:r>
              <a:rPr lang="en-US" dirty="0"/>
              <a:t>Spectra within fitting window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6C6E83-BEDB-8E2A-BD6A-706A777A0143}"/>
              </a:ext>
            </a:extLst>
          </p:cNvPr>
          <p:cNvSpPr txBox="1"/>
          <p:nvPr/>
        </p:nvSpPr>
        <p:spPr>
          <a:xfrm>
            <a:off x="8310623" y="3272742"/>
            <a:ext cx="38236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Effective Cloud Fraction (ECF):</a:t>
            </a:r>
            <a:r>
              <a:rPr lang="en-US" dirty="0"/>
              <a:t> </a:t>
            </a:r>
          </a:p>
          <a:p>
            <a:r>
              <a:rPr lang="en-US" dirty="0"/>
              <a:t>Normalized Radiance at a wavelength</a:t>
            </a:r>
          </a:p>
          <a:p>
            <a:endParaRPr lang="en-US" dirty="0"/>
          </a:p>
          <a:p>
            <a:r>
              <a:rPr lang="en-US" b="1" dirty="0"/>
              <a:t>Optical Centroid Pressure (OCP):</a:t>
            </a:r>
            <a:r>
              <a:rPr lang="en-US" dirty="0"/>
              <a:t> </a:t>
            </a:r>
          </a:p>
          <a:p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 </a:t>
            </a:r>
            <a:r>
              <a:rPr lang="en-US" dirty="0"/>
              <a:t>SCD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DFBC86-A88B-6250-971B-77F06C04E01D}"/>
              </a:ext>
            </a:extLst>
          </p:cNvPr>
          <p:cNvCxnSpPr/>
          <p:nvPr/>
        </p:nvCxnSpPr>
        <p:spPr>
          <a:xfrm>
            <a:off x="8140889" y="284813"/>
            <a:ext cx="0" cy="6294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1261F58-5671-77EC-0471-1C9C79007D44}"/>
              </a:ext>
            </a:extLst>
          </p:cNvPr>
          <p:cNvSpPr txBox="1"/>
          <p:nvPr/>
        </p:nvSpPr>
        <p:spPr>
          <a:xfrm>
            <a:off x="8310623" y="200305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principle</a:t>
            </a:r>
          </a:p>
        </p:txBody>
      </p:sp>
    </p:spTree>
    <p:extLst>
      <p:ext uri="{BB962C8B-B14F-4D97-AF65-F5344CB8AC3E}">
        <p14:creationId xmlns:p14="http://schemas.microsoft.com/office/powerpoint/2010/main" val="757954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28F43C2-3A87-C3F0-DCCF-FA1CDA85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36" y="1658616"/>
            <a:ext cx="5442995" cy="34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61479F-65DD-0EF4-3979-804092EA8D5A}"/>
              </a:ext>
            </a:extLst>
          </p:cNvPr>
          <p:cNvSpPr txBox="1"/>
          <p:nvPr/>
        </p:nvSpPr>
        <p:spPr>
          <a:xfrm>
            <a:off x="3692324" y="620545"/>
            <a:ext cx="4172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O2-O2 SCD stripes ~1.3%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82707-2BEA-2DA2-1F9B-2AA654D7D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58269" y="1284462"/>
            <a:ext cx="4324725" cy="46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28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D657CD-7FAF-1032-8474-330ED452A6C5}"/>
              </a:ext>
            </a:extLst>
          </p:cNvPr>
          <p:cNvGrpSpPr/>
          <p:nvPr/>
        </p:nvGrpSpPr>
        <p:grpSpPr>
          <a:xfrm>
            <a:off x="6256866" y="1214623"/>
            <a:ext cx="5291667" cy="4200475"/>
            <a:chOff x="3466673" y="893793"/>
            <a:chExt cx="5494496" cy="43614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94BE17-9CC1-F6D5-C98E-956B1D20CD0A}"/>
                </a:ext>
              </a:extLst>
            </p:cNvPr>
            <p:cNvGrpSpPr/>
            <p:nvPr/>
          </p:nvGrpSpPr>
          <p:grpSpPr>
            <a:xfrm>
              <a:off x="3466673" y="1178217"/>
              <a:ext cx="5494496" cy="4077053"/>
              <a:chOff x="3466673" y="1178217"/>
              <a:chExt cx="5494496" cy="407705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AF706A5-B8BE-0640-DE5D-BF35C19296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66673" y="1178217"/>
                <a:ext cx="5494496" cy="407705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3D526D-7B80-14A6-D3DC-172049B12249}"/>
                  </a:ext>
                </a:extLst>
              </p:cNvPr>
              <p:cNvSpPr txBox="1"/>
              <p:nvPr/>
            </p:nvSpPr>
            <p:spPr>
              <a:xfrm>
                <a:off x="6950562" y="1475381"/>
                <a:ext cx="155202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77824">
                  <a:spcAft>
                    <a:spcPts val="600"/>
                  </a:spcAft>
                </a:pPr>
                <a:r>
                  <a:rPr lang="en-US" sz="1728" kern="120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S003 morning</a:t>
                </a:r>
              </a:p>
              <a:p>
                <a:pPr defTabSz="877824">
                  <a:spcAft>
                    <a:spcPts val="600"/>
                  </a:spcAft>
                </a:pPr>
                <a:r>
                  <a:rPr lang="en-US" sz="1728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rPr>
                  <a:t>S011 nominal</a:t>
                </a:r>
              </a:p>
              <a:p>
                <a:pPr defTabSz="877824">
                  <a:spcAft>
                    <a:spcPts val="600"/>
                  </a:spcAft>
                </a:pPr>
                <a:r>
                  <a:rPr lang="en-US" sz="172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S016 evening</a:t>
                </a:r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E62BCC-0D10-257A-FC90-CF02E3DE5B93}"/>
                </a:ext>
              </a:extLst>
            </p:cNvPr>
            <p:cNvSpPr txBox="1"/>
            <p:nvPr/>
          </p:nvSpPr>
          <p:spPr>
            <a:xfrm>
              <a:off x="5104932" y="893793"/>
              <a:ext cx="2414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77824">
                <a:spcAft>
                  <a:spcPts val="600"/>
                </a:spcAft>
              </a:pPr>
              <a:r>
                <a:rPr lang="en-US" sz="172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Normalized Histogram</a:t>
              </a:r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6F4C15-5A57-2250-9058-42B7C64F09A6}"/>
              </a:ext>
            </a:extLst>
          </p:cNvPr>
          <p:cNvGrpSpPr/>
          <p:nvPr/>
        </p:nvGrpSpPr>
        <p:grpSpPr>
          <a:xfrm>
            <a:off x="643467" y="1207047"/>
            <a:ext cx="5291666" cy="4443906"/>
            <a:chOff x="3276355" y="1002089"/>
            <a:chExt cx="5639289" cy="47358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B9254D-FDA2-A207-47C1-D014AF9E0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6355" y="1371421"/>
              <a:ext cx="5639289" cy="41151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D9CB8C-0AFB-ADD8-5E3C-5BBF72364564}"/>
                </a:ext>
              </a:extLst>
            </p:cNvPr>
            <p:cNvSpPr txBox="1"/>
            <p:nvPr/>
          </p:nvSpPr>
          <p:spPr>
            <a:xfrm>
              <a:off x="7079588" y="1539258"/>
              <a:ext cx="15520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0392">
                <a:spcAft>
                  <a:spcPts val="600"/>
                </a:spcAft>
              </a:pPr>
              <a:r>
                <a:rPr lang="en-US" sz="1674" kern="120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S003 morning</a:t>
              </a:r>
            </a:p>
            <a:p>
              <a:pPr defTabSz="850392">
                <a:spcAft>
                  <a:spcPts val="600"/>
                </a:spcAft>
              </a:pPr>
              <a:r>
                <a:rPr lang="en-US" sz="1674" kern="120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S011 nominal</a:t>
              </a:r>
            </a:p>
            <a:p>
              <a:pPr defTabSz="850392">
                <a:spcAft>
                  <a:spcPts val="600"/>
                </a:spcAft>
              </a:pPr>
              <a:r>
                <a:rPr lang="en-US" sz="167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S016 evening</a:t>
              </a:r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FAE500-76BC-5418-33BA-239C2CB74151}"/>
                </a:ext>
              </a:extLst>
            </p:cNvPr>
            <p:cNvSpPr txBox="1"/>
            <p:nvPr/>
          </p:nvSpPr>
          <p:spPr>
            <a:xfrm>
              <a:off x="4981517" y="1002089"/>
              <a:ext cx="2377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0392">
                <a:spcAft>
                  <a:spcPts val="600"/>
                </a:spcAft>
              </a:pPr>
              <a:r>
                <a:rPr lang="en-US" sz="167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Normalized histogram</a:t>
              </a: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99CDFC-1D2D-04EF-AF14-6032F524DD4F}"/>
                </a:ext>
              </a:extLst>
            </p:cNvPr>
            <p:cNvSpPr txBox="1"/>
            <p:nvPr/>
          </p:nvSpPr>
          <p:spPr>
            <a:xfrm>
              <a:off x="5520254" y="5368595"/>
              <a:ext cx="1300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0392">
                <a:spcAft>
                  <a:spcPts val="600"/>
                </a:spcAft>
              </a:pPr>
              <a:r>
                <a:rPr lang="en-US" sz="167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Fitting RMS</a:t>
              </a:r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BC847D9-157E-D3FE-50DF-CE9F88DC8083}"/>
              </a:ext>
            </a:extLst>
          </p:cNvPr>
          <p:cNvSpPr txBox="1"/>
          <p:nvPr/>
        </p:nvSpPr>
        <p:spPr>
          <a:xfrm>
            <a:off x="7723414" y="5415098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Uncertainty=</a:t>
            </a:r>
          </a:p>
          <a:p>
            <a:r>
              <a:rPr lang="en-US" dirty="0" err="1"/>
              <a:t>FittingUncertainty</a:t>
            </a:r>
            <a:r>
              <a:rPr lang="en-US" dirty="0"/>
              <a:t>/SCD</a:t>
            </a:r>
          </a:p>
        </p:txBody>
      </p:sp>
    </p:spTree>
    <p:extLst>
      <p:ext uri="{BB962C8B-B14F-4D97-AF65-F5344CB8AC3E}">
        <p14:creationId xmlns:p14="http://schemas.microsoft.com/office/powerpoint/2010/main" val="377596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11C8ACC-03B1-2F54-B4F8-AE965D4D7D8E}"/>
              </a:ext>
            </a:extLst>
          </p:cNvPr>
          <p:cNvGrpSpPr/>
          <p:nvPr/>
        </p:nvGrpSpPr>
        <p:grpSpPr>
          <a:xfrm>
            <a:off x="2864559" y="926357"/>
            <a:ext cx="6462882" cy="3984387"/>
            <a:chOff x="3124200" y="784182"/>
            <a:chExt cx="6462882" cy="3984387"/>
          </a:xfrm>
        </p:grpSpPr>
        <p:pic>
          <p:nvPicPr>
            <p:cNvPr id="2" name="image2.jpeg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218DCBD0-EDB3-594D-C96C-C31385D33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1153514"/>
              <a:ext cx="5943600" cy="36150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D731EB-77BC-2942-D59B-0390B524480A}"/>
                </a:ext>
              </a:extLst>
            </p:cNvPr>
            <p:cNvSpPr txBox="1"/>
            <p:nvPr/>
          </p:nvSpPr>
          <p:spPr>
            <a:xfrm>
              <a:off x="6096000" y="789561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466nm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E6B16D-F057-241B-17DF-133F4380A204}"/>
                </a:ext>
              </a:extLst>
            </p:cNvPr>
            <p:cNvSpPr txBox="1"/>
            <p:nvPr/>
          </p:nvSpPr>
          <p:spPr>
            <a:xfrm>
              <a:off x="7336715" y="796982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477nm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BC6666-8591-9FF9-B0EA-FA3921EDFADD}"/>
                </a:ext>
              </a:extLst>
            </p:cNvPr>
            <p:cNvSpPr txBox="1"/>
            <p:nvPr/>
          </p:nvSpPr>
          <p:spPr>
            <a:xfrm>
              <a:off x="3243430" y="784182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439nm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490D46-5C0D-B042-611B-61974DA619A0}"/>
                </a:ext>
              </a:extLst>
            </p:cNvPr>
            <p:cNvSpPr txBox="1"/>
            <p:nvPr/>
          </p:nvSpPr>
          <p:spPr>
            <a:xfrm>
              <a:off x="8708315" y="807507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488nm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349CD7-16F3-465E-4386-48D98B8E3D10}"/>
              </a:ext>
            </a:extLst>
          </p:cNvPr>
          <p:cNvGrpSpPr/>
          <p:nvPr/>
        </p:nvGrpSpPr>
        <p:grpSpPr>
          <a:xfrm>
            <a:off x="1568223" y="4869346"/>
            <a:ext cx="9953217" cy="1084091"/>
            <a:chOff x="1568223" y="4869346"/>
            <a:chExt cx="9953217" cy="10840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AEFCD3F-8DDE-F817-1867-3EA3FECF8BAC}"/>
                    </a:ext>
                  </a:extLst>
                </p:cNvPr>
                <p:cNvSpPr txBox="1"/>
                <p:nvPr/>
              </p:nvSpPr>
              <p:spPr>
                <a:xfrm>
                  <a:off x="1568223" y="4869346"/>
                  <a:ext cx="9953217" cy="7958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i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Ι</m:t>
                                </m:r>
                              </m:e>
                              <m: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sup>
                        </m:sSup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p>
                          </m:e>
                        </m:nary>
                        <m:sSubSup>
                          <m:sSubSup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𝑆𝐶</m:t>
                            </m:r>
                          </m:sup>
                        </m:sSubSup>
                        <m:r>
                          <a:rPr lang="en-US" i="0">
                            <a:latin typeface="Cambria Math" panose="02040503050406030204" pitchFamily="18" charset="0"/>
                          </a:rPr>
                          <m:t>+ 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𝐵𝐿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AEFCD3F-8DDE-F817-1867-3EA3FECF8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223" y="4869346"/>
                  <a:ext cx="9953217" cy="79585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6EB768-1447-9432-2EB9-67389CAC4918}"/>
                </a:ext>
              </a:extLst>
            </p:cNvPr>
            <p:cNvSpPr txBox="1"/>
            <p:nvPr/>
          </p:nvSpPr>
          <p:spPr>
            <a:xfrm>
              <a:off x="1775011" y="5567078"/>
              <a:ext cx="618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C2D136-C62A-D396-647D-C9875D85C215}"/>
                </a:ext>
              </a:extLst>
            </p:cNvPr>
            <p:cNvSpPr txBox="1"/>
            <p:nvPr/>
          </p:nvSpPr>
          <p:spPr>
            <a:xfrm>
              <a:off x="2931459" y="5584105"/>
              <a:ext cx="618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IRR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4923729-EDD2-20E4-CE91-1C8C9CC2E71D}"/>
                </a:ext>
              </a:extLst>
            </p:cNvPr>
            <p:cNvCxnSpPr/>
            <p:nvPr/>
          </p:nvCxnSpPr>
          <p:spPr>
            <a:xfrm>
              <a:off x="2084103" y="5405713"/>
              <a:ext cx="0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29664F1-DB52-10A9-D807-C88DDB84A9B4}"/>
                </a:ext>
              </a:extLst>
            </p:cNvPr>
            <p:cNvCxnSpPr/>
            <p:nvPr/>
          </p:nvCxnSpPr>
          <p:spPr>
            <a:xfrm>
              <a:off x="3141233" y="5432607"/>
              <a:ext cx="0" cy="2474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D929FC1-E396-94A8-3A28-D9881CAD6F52}"/>
              </a:ext>
            </a:extLst>
          </p:cNvPr>
          <p:cNvSpPr txBox="1"/>
          <p:nvPr/>
        </p:nvSpPr>
        <p:spPr>
          <a:xfrm>
            <a:off x="5828517" y="1872422"/>
            <a:ext cx="1033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ECF:</a:t>
            </a:r>
          </a:p>
          <a:p>
            <a:r>
              <a:rPr lang="en-US" dirty="0"/>
              <a:t>RAD/IRR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CD9EC2-42E2-2653-93C3-CC96D3164A01}"/>
              </a:ext>
            </a:extLst>
          </p:cNvPr>
          <p:cNvSpPr txBox="1"/>
          <p:nvPr/>
        </p:nvSpPr>
        <p:spPr>
          <a:xfrm>
            <a:off x="3327421" y="286426"/>
            <a:ext cx="537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-O</a:t>
            </a:r>
            <a:r>
              <a:rPr lang="en-US" sz="2400" baseline="-25000" dirty="0"/>
              <a:t>2</a:t>
            </a:r>
            <a:r>
              <a:rPr lang="en-US" sz="2400" dirty="0"/>
              <a:t> SCD fitting window: 439 – 488nm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E8AF68-DB0B-2624-376B-ABE6C12BFE76}"/>
              </a:ext>
            </a:extLst>
          </p:cNvPr>
          <p:cNvSpPr txBox="1"/>
          <p:nvPr/>
        </p:nvSpPr>
        <p:spPr>
          <a:xfrm>
            <a:off x="3327421" y="6015400"/>
            <a:ext cx="6120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ECF is more sensitive to L1B calibration than Spectral Fitting</a:t>
            </a:r>
          </a:p>
          <a:p>
            <a:r>
              <a:rPr lang="en-US" dirty="0"/>
              <a:t>              single wavelength </a:t>
            </a:r>
            <a:r>
              <a:rPr lang="en-US" i="1" dirty="0" err="1"/>
              <a:t>v.s</a:t>
            </a:r>
            <a:r>
              <a:rPr lang="en-US" i="1" dirty="0"/>
              <a:t>.</a:t>
            </a:r>
            <a:r>
              <a:rPr lang="en-US" dirty="0"/>
              <a:t> closure polynomials </a:t>
            </a:r>
          </a:p>
        </p:txBody>
      </p:sp>
    </p:spTree>
    <p:extLst>
      <p:ext uri="{BB962C8B-B14F-4D97-AF65-F5344CB8AC3E}">
        <p14:creationId xmlns:p14="http://schemas.microsoft.com/office/powerpoint/2010/main" val="1387402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A52525-4E67-B45B-178E-86A004D8E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56" y="321734"/>
            <a:ext cx="4821856" cy="2905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16DBC-028A-62F3-2398-D12290814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07" y="3787597"/>
            <a:ext cx="4581839" cy="276056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C6F9E9D-6E98-A0FF-EC49-BAE1F495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1545513"/>
            <a:ext cx="5426764" cy="362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322B09-91B5-6440-6B31-231B5A3525D9}"/>
              </a:ext>
            </a:extLst>
          </p:cNvPr>
          <p:cNvSpPr txBox="1"/>
          <p:nvPr/>
        </p:nvSpPr>
        <p:spPr>
          <a:xfrm>
            <a:off x="8385600" y="1270166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20240328 S008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49373-E4F5-650C-B0A9-B98773B8648C}"/>
              </a:ext>
            </a:extLst>
          </p:cNvPr>
          <p:cNvSpPr txBox="1"/>
          <p:nvPr/>
        </p:nvSpPr>
        <p:spPr>
          <a:xfrm>
            <a:off x="6522366" y="5443224"/>
            <a:ext cx="499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Larger uncertainty for non-homogeneous scenes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348F1C-E068-458D-274F-542A29B93DB1}"/>
              </a:ext>
            </a:extLst>
          </p:cNvPr>
          <p:cNvSpPr txBox="1"/>
          <p:nvPr/>
        </p:nvSpPr>
        <p:spPr>
          <a:xfrm>
            <a:off x="1396538" y="13706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O2O2 SCD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4C43A-EC75-9B20-EC05-3E46D686FD56}"/>
              </a:ext>
            </a:extLst>
          </p:cNvPr>
          <p:cNvSpPr txBox="1"/>
          <p:nvPr/>
        </p:nvSpPr>
        <p:spPr>
          <a:xfrm>
            <a:off x="1948583" y="3446431"/>
            <a:ext cx="244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O2O2 SCD uncertainty</a:t>
            </a:r>
          </a:p>
        </p:txBody>
      </p:sp>
    </p:spTree>
    <p:extLst>
      <p:ext uri="{BB962C8B-B14F-4D97-AF65-F5344CB8AC3E}">
        <p14:creationId xmlns:p14="http://schemas.microsoft.com/office/powerpoint/2010/main" val="372095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9411D4-1BC4-F1D0-6CB9-E9254A824E02}"/>
              </a:ext>
            </a:extLst>
          </p:cNvPr>
          <p:cNvSpPr txBox="1"/>
          <p:nvPr/>
        </p:nvSpPr>
        <p:spPr>
          <a:xfrm>
            <a:off x="626124" y="295719"/>
            <a:ext cx="11083314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Cloud albedo varies with cloud type, optical depth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Cloud fraction &amp; Cloud pressure depends on observational resolution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7DD87-353B-2CF4-A598-73F6E16884B9}"/>
              </a:ext>
            </a:extLst>
          </p:cNvPr>
          <p:cNvSpPr txBox="1"/>
          <p:nvPr/>
        </p:nvSpPr>
        <p:spPr>
          <a:xfrm>
            <a:off x="522785" y="5671998"/>
            <a:ext cx="5380252" cy="535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/>
              <a:t>https://www.e-education.psu.edu/earth103/node/1002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C5B8BB-959F-0D1C-6700-B8A011757EEE}"/>
              </a:ext>
            </a:extLst>
          </p:cNvPr>
          <p:cNvGrpSpPr/>
          <p:nvPr/>
        </p:nvGrpSpPr>
        <p:grpSpPr>
          <a:xfrm>
            <a:off x="253675" y="2031819"/>
            <a:ext cx="5588651" cy="3745766"/>
            <a:chOff x="286603" y="1246984"/>
            <a:chExt cx="7751928" cy="4364032"/>
          </a:xfrm>
        </p:grpSpPr>
        <p:pic>
          <p:nvPicPr>
            <p:cNvPr id="9" name="Picture 8" descr="A table with numbers and text&#10;&#10;Description automatically generated with medium confidence">
              <a:extLst>
                <a:ext uri="{FF2B5EF4-FFF2-40B4-BE49-F238E27FC236}">
                  <a16:creationId xmlns:a16="http://schemas.microsoft.com/office/drawing/2014/main" id="{6F40CFE5-1E88-D35A-EC42-8F41FBA10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172" y="1246984"/>
              <a:ext cx="7531135" cy="4364032"/>
            </a:xfrm>
            <a:prstGeom prst="rect">
              <a:avLst/>
            </a:prstGeom>
          </p:spPr>
        </p:pic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5D26EAD1-7F1C-2B29-EFFA-60CFEC55CB4B}"/>
                </a:ext>
              </a:extLst>
            </p:cNvPr>
            <p:cNvSpPr/>
            <p:nvPr/>
          </p:nvSpPr>
          <p:spPr>
            <a:xfrm>
              <a:off x="286603" y="2183642"/>
              <a:ext cx="7751928" cy="1132764"/>
            </a:xfrm>
            <a:prstGeom prst="fram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B0821F6-A198-492D-F850-2BB033C3D070}"/>
              </a:ext>
            </a:extLst>
          </p:cNvPr>
          <p:cNvSpPr txBox="1"/>
          <p:nvPr/>
        </p:nvSpPr>
        <p:spPr>
          <a:xfrm flipH="1">
            <a:off x="6578370" y="6089613"/>
            <a:ext cx="2043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[Chang et al., 1998]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3B4BE-B6E0-C741-53EF-EEFBD23F57E1}"/>
              </a:ext>
            </a:extLst>
          </p:cNvPr>
          <p:cNvGrpSpPr/>
          <p:nvPr/>
        </p:nvGrpSpPr>
        <p:grpSpPr>
          <a:xfrm>
            <a:off x="6096000" y="1972373"/>
            <a:ext cx="2438611" cy="4117240"/>
            <a:chOff x="6190500" y="1770045"/>
            <a:chExt cx="2438611" cy="4117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C6AC2F-CFD5-67AE-43C3-3A5D4A807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0500" y="1770045"/>
              <a:ext cx="2438611" cy="388653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3B1A20-D14E-5D3F-D125-AD7E8B2897FA}"/>
                </a:ext>
              </a:extLst>
            </p:cNvPr>
            <p:cNvSpPr txBox="1"/>
            <p:nvPr/>
          </p:nvSpPr>
          <p:spPr>
            <a:xfrm>
              <a:off x="6811750" y="5610286"/>
              <a:ext cx="15667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Cloud optical depth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42605F-0D4C-EF7C-CD31-BAC6B317CA70}"/>
              </a:ext>
            </a:extLst>
          </p:cNvPr>
          <p:cNvGrpSpPr/>
          <p:nvPr/>
        </p:nvGrpSpPr>
        <p:grpSpPr>
          <a:xfrm>
            <a:off x="9196085" y="2732581"/>
            <a:ext cx="2513353" cy="2359795"/>
            <a:chOff x="1991178" y="1333501"/>
            <a:chExt cx="3935185" cy="385354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CBDA66-06B6-6DCE-C4FC-7458AB1C78A7}"/>
                </a:ext>
              </a:extLst>
            </p:cNvPr>
            <p:cNvGrpSpPr/>
            <p:nvPr/>
          </p:nvGrpSpPr>
          <p:grpSpPr>
            <a:xfrm>
              <a:off x="1991178" y="1333501"/>
              <a:ext cx="3935185" cy="3853542"/>
              <a:chOff x="1616529" y="1616529"/>
              <a:chExt cx="3935185" cy="385354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CE305C-7AB4-8CC4-11A9-77F7FD912BFE}"/>
                  </a:ext>
                </a:extLst>
              </p:cNvPr>
              <p:cNvGrpSpPr/>
              <p:nvPr/>
            </p:nvGrpSpPr>
            <p:grpSpPr>
              <a:xfrm>
                <a:off x="2291022" y="2520950"/>
                <a:ext cx="2739284" cy="1816100"/>
                <a:chOff x="2291022" y="2520950"/>
                <a:chExt cx="2739284" cy="1816100"/>
              </a:xfrm>
            </p:grpSpPr>
            <p:pic>
              <p:nvPicPr>
                <p:cNvPr id="18" name="Picture 4" descr="Single Cartoon Cloud Images – Browse 7,207 Stock Photos, Vectors, and Video  | Adobe Stock">
                  <a:extLst>
                    <a:ext uri="{FF2B5EF4-FFF2-40B4-BE49-F238E27FC236}">
                      <a16:creationId xmlns:a16="http://schemas.microsoft.com/office/drawing/2014/main" id="{970F9716-C988-48D5-12A8-58D5C0EB2C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1022" y="2520950"/>
                  <a:ext cx="2739284" cy="18161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Frame 18">
                  <a:extLst>
                    <a:ext uri="{FF2B5EF4-FFF2-40B4-BE49-F238E27FC236}">
                      <a16:creationId xmlns:a16="http://schemas.microsoft.com/office/drawing/2014/main" id="{D51518CD-417C-4B27-CBF5-6761B47A1F1C}"/>
                    </a:ext>
                  </a:extLst>
                </p:cNvPr>
                <p:cNvSpPr/>
                <p:nvPr/>
              </p:nvSpPr>
              <p:spPr>
                <a:xfrm>
                  <a:off x="3225800" y="3251200"/>
                  <a:ext cx="584200" cy="558800"/>
                </a:xfrm>
                <a:prstGeom prst="fram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C7A5C1-E439-0579-26F9-4201447A2D39}"/>
                  </a:ext>
                </a:extLst>
              </p:cNvPr>
              <p:cNvSpPr/>
              <p:nvPr/>
            </p:nvSpPr>
            <p:spPr>
              <a:xfrm>
                <a:off x="1616529" y="1616529"/>
                <a:ext cx="3935185" cy="3853542"/>
              </a:xfrm>
              <a:prstGeom prst="rect">
                <a:avLst/>
              </a:pr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113E00-746C-563D-7020-0CD048DF824D}"/>
                </a:ext>
              </a:extLst>
            </p:cNvPr>
            <p:cNvSpPr/>
            <p:nvPr/>
          </p:nvSpPr>
          <p:spPr>
            <a:xfrm>
              <a:off x="3176532" y="2439761"/>
              <a:ext cx="1564479" cy="1641022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039B2B1-5A19-E8C2-88BE-41572BB6B191}"/>
              </a:ext>
            </a:extLst>
          </p:cNvPr>
          <p:cNvSpPr txBox="1"/>
          <p:nvPr/>
        </p:nvSpPr>
        <p:spPr>
          <a:xfrm>
            <a:off x="8669952" y="5323051"/>
            <a:ext cx="352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Cloud fraction &amp; cloud pressure </a:t>
            </a:r>
          </a:p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work in pairs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535D9A-E245-2929-9DC1-D6FB25696C05}"/>
              </a:ext>
            </a:extLst>
          </p:cNvPr>
          <p:cNvSpPr txBox="1"/>
          <p:nvPr/>
        </p:nvSpPr>
        <p:spPr>
          <a:xfrm>
            <a:off x="9389093" y="6100616"/>
            <a:ext cx="2228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OCP=</a:t>
            </a:r>
            <a:r>
              <a:rPr lang="en-US" sz="2400" i="1" dirty="0"/>
              <a:t>f</a:t>
            </a:r>
            <a:r>
              <a:rPr lang="en-US" dirty="0"/>
              <a:t>(ECF, SCD, …)</a:t>
            </a:r>
          </a:p>
        </p:txBody>
      </p:sp>
    </p:spTree>
    <p:extLst>
      <p:ext uri="{BB962C8B-B14F-4D97-AF65-F5344CB8AC3E}">
        <p14:creationId xmlns:p14="http://schemas.microsoft.com/office/powerpoint/2010/main" val="3245441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atellite image&#10;&#10;Description automatically generated">
            <a:extLst>
              <a:ext uri="{FF2B5EF4-FFF2-40B4-BE49-F238E27FC236}">
                <a16:creationId xmlns:a16="http://schemas.microsoft.com/office/drawing/2014/main" id="{020F395F-07C0-0910-54A3-4A5290684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57" y="291193"/>
            <a:ext cx="6464155" cy="3023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08CC85-33B8-3E7E-610D-0E42A4B8EC49}"/>
              </a:ext>
            </a:extLst>
          </p:cNvPr>
          <p:cNvSpPr txBox="1"/>
          <p:nvPr/>
        </p:nvSpPr>
        <p:spPr>
          <a:xfrm>
            <a:off x="7184854" y="762050"/>
            <a:ext cx="46315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Cloud albedo varies with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Geometry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Cloud Phase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8593B-7246-C789-F121-FE2CD5760D82}"/>
              </a:ext>
            </a:extLst>
          </p:cNvPr>
          <p:cNvSpPr txBox="1"/>
          <p:nvPr/>
        </p:nvSpPr>
        <p:spPr>
          <a:xfrm>
            <a:off x="2977964" y="6382141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Gatebe</a:t>
            </a:r>
            <a:r>
              <a:rPr lang="en-US" dirty="0"/>
              <a:t> and King, 2016]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B49D93-6B02-BB76-8091-A2C6FB3F94BF}"/>
              </a:ext>
            </a:extLst>
          </p:cNvPr>
          <p:cNvGrpSpPr/>
          <p:nvPr/>
        </p:nvGrpSpPr>
        <p:grpSpPr>
          <a:xfrm>
            <a:off x="255683" y="3623383"/>
            <a:ext cx="11715356" cy="3089474"/>
            <a:chOff x="255683" y="3623383"/>
            <a:chExt cx="11715356" cy="30894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103E99A-C8A8-31C1-9841-8E87493FCA9B}"/>
                </a:ext>
              </a:extLst>
            </p:cNvPr>
            <p:cNvGrpSpPr/>
            <p:nvPr/>
          </p:nvGrpSpPr>
          <p:grpSpPr>
            <a:xfrm>
              <a:off x="255683" y="3623383"/>
              <a:ext cx="11715356" cy="3089474"/>
              <a:chOff x="255683" y="3623383"/>
              <a:chExt cx="11715356" cy="308947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309548-D702-4722-F8FD-3E9C74446EC3}"/>
                  </a:ext>
                </a:extLst>
              </p:cNvPr>
              <p:cNvGrpSpPr/>
              <p:nvPr/>
            </p:nvGrpSpPr>
            <p:grpSpPr>
              <a:xfrm>
                <a:off x="255683" y="3623383"/>
                <a:ext cx="11715356" cy="3089474"/>
                <a:chOff x="255683" y="3623383"/>
                <a:chExt cx="11715356" cy="3089474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A35ECAF7-FD22-6BB6-98B7-A91C4037D205}"/>
                    </a:ext>
                  </a:extLst>
                </p:cNvPr>
                <p:cNvGrpSpPr/>
                <p:nvPr/>
              </p:nvGrpSpPr>
              <p:grpSpPr>
                <a:xfrm>
                  <a:off x="255683" y="3623383"/>
                  <a:ext cx="11715356" cy="3089474"/>
                  <a:chOff x="196134" y="1972791"/>
                  <a:chExt cx="11715356" cy="3089474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16A326FA-28D5-32D4-0145-8407F18983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96134" y="2006006"/>
                    <a:ext cx="3894546" cy="3044827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8FACF267-737F-A760-4EDB-5068ADADA1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219412" y="2006005"/>
                    <a:ext cx="3786489" cy="3010721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6B5434BB-4414-C3AA-1D00-2D557F2C93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125001" y="1972791"/>
                    <a:ext cx="3786489" cy="3089474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8A49F6CB-2C30-D196-B2BE-9493E284B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44278" y="4570594"/>
                  <a:ext cx="866086" cy="6958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8CB88E-196C-9BC2-EC9F-081C445AD905}"/>
                    </a:ext>
                  </a:extLst>
                </p:cNvPr>
                <p:cNvSpPr txBox="1"/>
                <p:nvPr/>
              </p:nvSpPr>
              <p:spPr>
                <a:xfrm rot="2679259">
                  <a:off x="1556090" y="4593243"/>
                  <a:ext cx="5741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VZA</a:t>
                  </a:r>
                </a:p>
              </p:txBody>
            </p: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AEF355F-8979-B449-E911-95337ADC95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5546" y="4340506"/>
                <a:ext cx="297898" cy="42093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CB7DDA-D345-8A72-DC3A-5F571B33A1BC}"/>
                </a:ext>
              </a:extLst>
            </p:cNvPr>
            <p:cNvSpPr txBox="1"/>
            <p:nvPr/>
          </p:nvSpPr>
          <p:spPr>
            <a:xfrm rot="18254797">
              <a:off x="571626" y="4254225"/>
              <a:ext cx="1007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Azimuth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E3AA25-175A-7B07-5A3A-F8DD82852798}"/>
              </a:ext>
            </a:extLst>
          </p:cNvPr>
          <p:cNvSpPr txBox="1"/>
          <p:nvPr/>
        </p:nvSpPr>
        <p:spPr>
          <a:xfrm>
            <a:off x="7635201" y="2677474"/>
            <a:ext cx="3730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Complexity needs simplification</a:t>
            </a:r>
          </a:p>
        </p:txBody>
      </p:sp>
    </p:spTree>
    <p:extLst>
      <p:ext uri="{BB962C8B-B14F-4D97-AF65-F5344CB8AC3E}">
        <p14:creationId xmlns:p14="http://schemas.microsoft.com/office/powerpoint/2010/main" val="35313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8A3BD-74D8-9593-E918-D6B1261C4A9D}"/>
              </a:ext>
            </a:extLst>
          </p:cNvPr>
          <p:cNvSpPr txBox="1"/>
          <p:nvPr/>
        </p:nvSpPr>
        <p:spPr>
          <a:xfrm>
            <a:off x="146512" y="136263"/>
            <a:ext cx="9910433" cy="11546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600" dirty="0">
                <a:latin typeface="+mj-lt"/>
                <a:ea typeface="+mj-ea"/>
                <a:cs typeface="+mj-cs"/>
              </a:rPr>
              <a:t>Lambertian Cloud with </a:t>
            </a:r>
            <a:r>
              <a:rPr lang="en-US" sz="8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Ac = 0.8 </a:t>
            </a:r>
            <a:r>
              <a:rPr lang="en-US" sz="8600" dirty="0">
                <a:latin typeface="+mj-lt"/>
                <a:ea typeface="+mj-ea"/>
                <a:cs typeface="+mj-cs"/>
              </a:rPr>
              <a:t>assumption is </a:t>
            </a:r>
            <a:r>
              <a:rPr lang="en-US" sz="8600" b="1" dirty="0">
                <a:latin typeface="+mj-lt"/>
                <a:ea typeface="+mj-ea"/>
                <a:cs typeface="+mj-cs"/>
              </a:rPr>
              <a:t>necessary and functional, </a:t>
            </a:r>
            <a:r>
              <a:rPr lang="en-US" sz="8600" dirty="0">
                <a:latin typeface="+mj-lt"/>
                <a:ea typeface="+mj-ea"/>
                <a:cs typeface="+mj-cs"/>
              </a:rPr>
              <a:t>however,</a:t>
            </a: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Effective Cloud Fraction can be </a:t>
            </a:r>
            <a:r>
              <a:rPr lang="en-US" sz="7200" u="sng" dirty="0">
                <a:latin typeface="+mj-lt"/>
                <a:ea typeface="+mj-ea"/>
                <a:cs typeface="+mj-cs"/>
              </a:rPr>
              <a:t>different  </a:t>
            </a:r>
            <a:r>
              <a:rPr lang="en-US" sz="7200" u="sng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from</a:t>
            </a:r>
            <a:r>
              <a:rPr lang="en-US" sz="7200" u="sng" dirty="0">
                <a:latin typeface="+mj-lt"/>
                <a:ea typeface="+mj-ea"/>
                <a:cs typeface="+mj-cs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geometric cloud fraction</a:t>
            </a: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Effective Cloud Fraction can go </a:t>
            </a:r>
            <a:r>
              <a:rPr lang="en-US" sz="7200" dirty="0">
                <a:latin typeface="+mj-lt"/>
                <a:ea typeface="+mj-ea"/>
                <a:cs typeface="+mj-cs"/>
              </a:rPr>
              <a:t>beyond</a:t>
            </a:r>
            <a:r>
              <a:rPr lang="en-US" sz="7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the [0., 1.] range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8D3C7-1CA5-B341-7C6A-B4C087F7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64" y="1951397"/>
            <a:ext cx="4650941" cy="4721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EB56C7-A080-8CD3-EF65-6A632FBF1A83}"/>
              </a:ext>
            </a:extLst>
          </p:cNvPr>
          <p:cNvSpPr/>
          <p:nvPr/>
        </p:nvSpPr>
        <p:spPr>
          <a:xfrm>
            <a:off x="1022416" y="5814954"/>
            <a:ext cx="2378598" cy="208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D793EB-D304-E53A-4384-08AB2F658C45}"/>
              </a:ext>
            </a:extLst>
          </p:cNvPr>
          <p:cNvGrpSpPr/>
          <p:nvPr/>
        </p:nvGrpSpPr>
        <p:grpSpPr>
          <a:xfrm>
            <a:off x="6360407" y="1476404"/>
            <a:ext cx="5326989" cy="4627388"/>
            <a:chOff x="6360407" y="1476404"/>
            <a:chExt cx="5326989" cy="46273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7670B5-03B8-C1EC-2290-44EB8FDCE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0407" y="1729193"/>
              <a:ext cx="5217481" cy="41218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373D96-15B1-C853-2D2D-6AFCFEA6F001}"/>
                </a:ext>
              </a:extLst>
            </p:cNvPr>
            <p:cNvSpPr txBox="1"/>
            <p:nvPr/>
          </p:nvSpPr>
          <p:spPr>
            <a:xfrm>
              <a:off x="9267438" y="5734460"/>
              <a:ext cx="2419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[</a:t>
              </a:r>
              <a:r>
                <a:rPr lang="en-US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Stammes</a:t>
              </a:r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et al., 2008]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CBD9C1-8E62-F026-89B7-4D1F62B27257}"/>
                </a:ext>
              </a:extLst>
            </p:cNvPr>
            <p:cNvSpPr txBox="1"/>
            <p:nvPr/>
          </p:nvSpPr>
          <p:spPr>
            <a:xfrm>
              <a:off x="8017248" y="1476404"/>
              <a:ext cx="3021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Histogram probability of ECF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7F04272-42C5-856D-30A0-CD46C8E0A40B}"/>
              </a:ext>
            </a:extLst>
          </p:cNvPr>
          <p:cNvSpPr txBox="1"/>
          <p:nvPr/>
        </p:nvSpPr>
        <p:spPr>
          <a:xfrm>
            <a:off x="1413906" y="1649796"/>
            <a:ext cx="412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cloud optical thickness on ECF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E63790-AB4E-90EC-B24D-A25EA092006F}"/>
              </a:ext>
            </a:extLst>
          </p:cNvPr>
          <p:cNvCxnSpPr>
            <a:cxnSpLocks/>
          </p:cNvCxnSpPr>
          <p:nvPr/>
        </p:nvCxnSpPr>
        <p:spPr>
          <a:xfrm>
            <a:off x="6250898" y="1465130"/>
            <a:ext cx="0" cy="5329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16F395-36EB-6008-19D0-8A4CD193E0F9}"/>
              </a:ext>
            </a:extLst>
          </p:cNvPr>
          <p:cNvSpPr txBox="1"/>
          <p:nvPr/>
        </p:nvSpPr>
        <p:spPr>
          <a:xfrm>
            <a:off x="3287725" y="6399527"/>
            <a:ext cx="241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Stammes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et al., 2008]</a:t>
            </a:r>
          </a:p>
        </p:txBody>
      </p:sp>
    </p:spTree>
    <p:extLst>
      <p:ext uri="{BB962C8B-B14F-4D97-AF65-F5344CB8AC3E}">
        <p14:creationId xmlns:p14="http://schemas.microsoft.com/office/powerpoint/2010/main" val="190607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DF8DF4C-C40C-415A-9FAB-EA8589383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983D28-9A7B-4B20-B69F-12D108C99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A43D8FC-4039-4458-A5EF-9FE922977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2568" y="246028"/>
            <a:ext cx="255495" cy="5465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FC7B556-881B-4C4F-BD4C-2876A9193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29853" y="3157023"/>
            <a:ext cx="338328" cy="182880"/>
            <a:chOff x="4089400" y="933450"/>
            <a:chExt cx="338328" cy="34193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3558C0E-36FA-4A49-B2DE-32831EC1F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CB282B-1AFF-41D3-90A9-A182B77702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B8C4A89-AA84-006A-0195-1A6B4BB8CC8B}"/>
              </a:ext>
            </a:extLst>
          </p:cNvPr>
          <p:cNvSpPr txBox="1"/>
          <p:nvPr/>
        </p:nvSpPr>
        <p:spPr>
          <a:xfrm>
            <a:off x="6742350" y="509633"/>
            <a:ext cx="5362863" cy="21308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Shifted ECF histogram: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</a:rPr>
              <a:t>                                        Positive ECF bias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43840B7-D0A1-4DFE-9D8A-1C820751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0441" y="6522756"/>
            <a:ext cx="10717187" cy="0"/>
          </a:xfrm>
          <a:prstGeom prst="line">
            <a:avLst/>
          </a:prstGeom>
          <a:ln w="12700" cap="sq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E30A42-69E7-4A69-888D-4A519299A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829917" y="6400800"/>
            <a:ext cx="338328" cy="240175"/>
            <a:chOff x="4089400" y="933450"/>
            <a:chExt cx="338328" cy="341938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9EDEEB1-A36D-40C5-B339-F4FDFC3AF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451480-5295-4D4D-97D5-5C8460B011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865FDD-1405-84DC-F585-3BB7FC82D00B}"/>
              </a:ext>
            </a:extLst>
          </p:cNvPr>
          <p:cNvGrpSpPr/>
          <p:nvPr/>
        </p:nvGrpSpPr>
        <p:grpSpPr>
          <a:xfrm>
            <a:off x="200974" y="641230"/>
            <a:ext cx="5890212" cy="4605328"/>
            <a:chOff x="3806590" y="776182"/>
            <a:chExt cx="4554912" cy="38590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2AE83D-2D03-30E1-B3A6-9C6EF16F46D0}"/>
                </a:ext>
              </a:extLst>
            </p:cNvPr>
            <p:cNvSpPr txBox="1"/>
            <p:nvPr/>
          </p:nvSpPr>
          <p:spPr>
            <a:xfrm>
              <a:off x="4301090" y="776182"/>
              <a:ext cx="3654852" cy="335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58368">
                <a:spcAft>
                  <a:spcPts val="600"/>
                </a:spcAft>
              </a:pPr>
              <a:r>
                <a:rPr lang="en-US" sz="2000" u="sng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TEMPO CLDO4 ECF Histogram </a:t>
              </a:r>
              <a:r>
                <a:rPr lang="en-US" sz="2000" u="sng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Probablity</a:t>
              </a:r>
              <a:endParaRPr lang="en-US" sz="2000" u="sng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73DD6E4-2B7F-4E88-6C89-84BAB95B1EC6}"/>
                </a:ext>
              </a:extLst>
            </p:cNvPr>
            <p:cNvGrpSpPr/>
            <p:nvPr/>
          </p:nvGrpSpPr>
          <p:grpSpPr>
            <a:xfrm>
              <a:off x="3806590" y="1440330"/>
              <a:ext cx="4554912" cy="3194884"/>
              <a:chOff x="1518661" y="1997399"/>
              <a:chExt cx="4554912" cy="319488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7369D0F-F63F-0746-F087-65018B9C8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8661" y="1997399"/>
                <a:ext cx="4554912" cy="319488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C3FCE9-EE0A-E4A9-FC9E-C78ED2E23F2D}"/>
                  </a:ext>
                </a:extLst>
              </p:cNvPr>
              <p:cNvSpPr txBox="1"/>
              <p:nvPr/>
            </p:nvSpPr>
            <p:spPr>
              <a:xfrm>
                <a:off x="2575367" y="4520495"/>
                <a:ext cx="3449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58368">
                  <a:spcAft>
                    <a:spcPts val="600"/>
                  </a:spcAft>
                </a:pPr>
                <a:r>
                  <a:rPr lang="en-US" sz="1296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Effective Cloud Fraction (ECF)</a:t>
                </a:r>
                <a:endParaRPr lang="en-US" dirty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4987F8-83BD-D74D-2209-06BE4C15C37C}"/>
              </a:ext>
            </a:extLst>
          </p:cNvPr>
          <p:cNvGrpSpPr/>
          <p:nvPr/>
        </p:nvGrpSpPr>
        <p:grpSpPr>
          <a:xfrm>
            <a:off x="6113422" y="3314041"/>
            <a:ext cx="6293069" cy="2142320"/>
            <a:chOff x="2627392" y="4779536"/>
            <a:chExt cx="7435077" cy="154668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FB4C2B-7A52-52C1-02EB-D632F4E06480}"/>
                </a:ext>
              </a:extLst>
            </p:cNvPr>
            <p:cNvSpPr txBox="1"/>
            <p:nvPr/>
          </p:nvSpPr>
          <p:spPr>
            <a:xfrm>
              <a:off x="2627392" y="4779536"/>
              <a:ext cx="7435077" cy="266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84632">
                <a:spcAft>
                  <a:spcPts val="600"/>
                </a:spcAft>
              </a:pPr>
              <a:r>
                <a:rPr lang="en-US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Measured</a:t>
              </a:r>
              <a:r>
                <a: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RAD/IRR = </a:t>
              </a:r>
              <a:r>
                <a:rPr lang="en-US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Calculated</a:t>
              </a:r>
              <a:r>
                <a: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RAD/IRR (GLER, Clouds, …) </a:t>
              </a:r>
              <a:endParaRPr lang="en-US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37D0F3B-1B19-E80C-19F0-50D3916CE63F}"/>
                </a:ext>
              </a:extLst>
            </p:cNvPr>
            <p:cNvCxnSpPr/>
            <p:nvPr/>
          </p:nvCxnSpPr>
          <p:spPr>
            <a:xfrm>
              <a:off x="4514127" y="5249918"/>
              <a:ext cx="0" cy="4061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B99F12B-4DD3-954D-C937-9022FDF9F0CA}"/>
                </a:ext>
              </a:extLst>
            </p:cNvPr>
            <p:cNvCxnSpPr/>
            <p:nvPr/>
          </p:nvCxnSpPr>
          <p:spPr>
            <a:xfrm>
              <a:off x="9282574" y="5283312"/>
              <a:ext cx="0" cy="3714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D49733-F3DC-C142-318E-2A5AC5B4AFA6}"/>
                </a:ext>
              </a:extLst>
            </p:cNvPr>
            <p:cNvCxnSpPr/>
            <p:nvPr/>
          </p:nvCxnSpPr>
          <p:spPr>
            <a:xfrm>
              <a:off x="4184248" y="6047601"/>
              <a:ext cx="6597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CCDB7C4-24BD-436C-073A-C9C97E8C5D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0775" y="5831277"/>
              <a:ext cx="0" cy="3993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01C2EA8-96C3-D766-BAF3-FE7BCD71B15D}"/>
                </a:ext>
              </a:extLst>
            </p:cNvPr>
            <p:cNvCxnSpPr/>
            <p:nvPr/>
          </p:nvCxnSpPr>
          <p:spPr>
            <a:xfrm>
              <a:off x="9276627" y="5859155"/>
              <a:ext cx="0" cy="3714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D0D068-0777-671E-A2D0-B1CFE3169176}"/>
                </a:ext>
              </a:extLst>
            </p:cNvPr>
            <p:cNvCxnSpPr/>
            <p:nvPr/>
          </p:nvCxnSpPr>
          <p:spPr>
            <a:xfrm>
              <a:off x="2935327" y="5755052"/>
              <a:ext cx="677119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E41389A-74A5-4E4D-1E8C-6C5D9E919309}"/>
                </a:ext>
              </a:extLst>
            </p:cNvPr>
            <p:cNvCxnSpPr/>
            <p:nvPr/>
          </p:nvCxnSpPr>
          <p:spPr>
            <a:xfrm>
              <a:off x="2935328" y="6326221"/>
              <a:ext cx="677119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79A0EF-7A47-B832-A4A4-B8F101D5B56D}"/>
                </a:ext>
              </a:extLst>
            </p:cNvPr>
            <p:cNvCxnSpPr/>
            <p:nvPr/>
          </p:nvCxnSpPr>
          <p:spPr>
            <a:xfrm>
              <a:off x="2935328" y="5146474"/>
              <a:ext cx="677119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EBF5B28-6CF7-2202-5E22-A8403359C438}"/>
                </a:ext>
              </a:extLst>
            </p:cNvPr>
            <p:cNvCxnSpPr/>
            <p:nvPr/>
          </p:nvCxnSpPr>
          <p:spPr>
            <a:xfrm>
              <a:off x="7923330" y="5445360"/>
              <a:ext cx="6597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2100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2BC6C-2DD4-860F-9DD5-E5A0230F3BA8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Change of ECF </a:t>
            </a:r>
            <a:r>
              <a:rPr lang="en-US" sz="4100" dirty="0">
                <a:latin typeface="+mj-lt"/>
                <a:ea typeface="+mj-ea"/>
                <a:cs typeface="+mj-cs"/>
              </a:rPr>
              <a:t>&amp;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OCP due to RAD/IRR decrease of 3%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CB4AA-788F-8E69-0401-477EA7B8FE42}"/>
              </a:ext>
            </a:extLst>
          </p:cNvPr>
          <p:cNvSpPr txBox="1"/>
          <p:nvPr/>
        </p:nvSpPr>
        <p:spPr>
          <a:xfrm>
            <a:off x="418961" y="4842541"/>
            <a:ext cx="7214615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0070C0"/>
                </a:solidFill>
              </a:rPr>
              <a:t>High</a:t>
            </a:r>
            <a:r>
              <a:rPr lang="en-US" sz="2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ECF is affected more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0070C0"/>
                </a:solidFill>
              </a:rPr>
              <a:t>OCP @ low ECF changes more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0070C0"/>
                </a:solidFill>
              </a:rPr>
              <a:t>OCP for High-altitude cloud is more sensitive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7.jpeg" descr="Chart&#10;&#10;Description automatically generated">
            <a:extLst>
              <a:ext uri="{FF2B5EF4-FFF2-40B4-BE49-F238E27FC236}">
                <a16:creationId xmlns:a16="http://schemas.microsoft.com/office/drawing/2014/main" id="{9C0998BA-D047-434F-0450-3062F952F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94392"/>
            <a:ext cx="7214616" cy="3841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1BEC4A-A7B2-CBD8-1091-409D4B386E7D}"/>
              </a:ext>
            </a:extLst>
          </p:cNvPr>
          <p:cNvSpPr txBox="1"/>
          <p:nvPr/>
        </p:nvSpPr>
        <p:spPr>
          <a:xfrm>
            <a:off x="7633576" y="810144"/>
            <a:ext cx="18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- Reference</a:t>
            </a:r>
          </a:p>
        </p:txBody>
      </p:sp>
    </p:spTree>
    <p:extLst>
      <p:ext uri="{BB962C8B-B14F-4D97-AF65-F5344CB8AC3E}">
        <p14:creationId xmlns:p14="http://schemas.microsoft.com/office/powerpoint/2010/main" val="2603161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4146</TotalTime>
  <Words>621</Words>
  <Application>Microsoft Macintosh PowerPoint</Application>
  <PresentationFormat>Widescreen</PresentationFormat>
  <Paragraphs>139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Cambria Math</vt:lpstr>
      <vt:lpstr>Times New Roman</vt:lpstr>
      <vt:lpstr>Office Theme</vt:lpstr>
      <vt:lpstr>TEMPO O2-O2 Cloud (CLDO4)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Wang, Huiqun</dc:creator>
  <cp:lastModifiedBy>Wang, Huiqun</cp:lastModifiedBy>
  <cp:revision>2</cp:revision>
  <dcterms:created xsi:type="dcterms:W3CDTF">2024-08-17T13:48:07Z</dcterms:created>
  <dcterms:modified xsi:type="dcterms:W3CDTF">2024-08-23T19:10:47Z</dcterms:modified>
</cp:coreProperties>
</file>