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 id="2147483827" r:id="rId3"/>
  </p:sldMasterIdLst>
  <p:notesMasterIdLst>
    <p:notesMasterId r:id="rId30"/>
  </p:notesMasterIdLst>
  <p:sldIdLst>
    <p:sldId id="1042652896" r:id="rId4"/>
    <p:sldId id="257" r:id="rId5"/>
    <p:sldId id="1042652946" r:id="rId6"/>
    <p:sldId id="1042652927" r:id="rId7"/>
    <p:sldId id="1042652952" r:id="rId8"/>
    <p:sldId id="2995" r:id="rId9"/>
    <p:sldId id="2986" r:id="rId10"/>
    <p:sldId id="1042652954" r:id="rId11"/>
    <p:sldId id="1042652953" r:id="rId12"/>
    <p:sldId id="1042652915" r:id="rId13"/>
    <p:sldId id="1042652949" r:id="rId14"/>
    <p:sldId id="1042652951" r:id="rId15"/>
    <p:sldId id="264" r:id="rId16"/>
    <p:sldId id="1042652900" r:id="rId17"/>
    <p:sldId id="1042652924" r:id="rId18"/>
    <p:sldId id="269" r:id="rId19"/>
    <p:sldId id="2985" r:id="rId20"/>
    <p:sldId id="1042652948" r:id="rId21"/>
    <p:sldId id="258" r:id="rId22"/>
    <p:sldId id="1799" r:id="rId23"/>
    <p:sldId id="1042652944" r:id="rId24"/>
    <p:sldId id="682" r:id="rId25"/>
    <p:sldId id="1042652882" r:id="rId26"/>
    <p:sldId id="1042652895" r:id="rId27"/>
    <p:sldId id="1042652876" r:id="rId28"/>
    <p:sldId id="64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133"/>
    <p:restoredTop sz="96327"/>
  </p:normalViewPr>
  <p:slideViewPr>
    <p:cSldViewPr snapToGrid="0" snapToObjects="1">
      <p:cViewPr varScale="1">
        <p:scale>
          <a:sx n="124" d="100"/>
          <a:sy n="124" d="100"/>
        </p:scale>
        <p:origin x="896" y="18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8/25/24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512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210743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385467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3751764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3614346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287480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20573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 name="Google Shape;3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3005858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990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4602-2712-BEBB-CFF5-BDDC3C1069D9}"/>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D085C4C9-A47F-964B-4B0A-45C4511325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0B46D460-40DF-2B6A-3AEE-DBFC12DFF0F7}"/>
              </a:ext>
            </a:extLst>
          </p:cNvPr>
          <p:cNvSpPr>
            <a:spLocks noGrp="1"/>
          </p:cNvSpPr>
          <p:nvPr>
            <p:ph type="dt" sz="half" idx="10"/>
          </p:nvPr>
        </p:nvSpPr>
        <p:spPr/>
        <p:txBody>
          <a:bodyPr/>
          <a:lstStyle/>
          <a:p>
            <a:fld id="{A3F0E9F5-4105-4B40-8E83-10F7153A314D}" type="datetimeFigureOut">
              <a:rPr lang="en-BE" smtClean="0"/>
              <a:t>8/25/24</a:t>
            </a:fld>
            <a:endParaRPr lang="en-BE"/>
          </a:p>
        </p:txBody>
      </p:sp>
      <p:sp>
        <p:nvSpPr>
          <p:cNvPr id="5" name="Footer Placeholder 4">
            <a:extLst>
              <a:ext uri="{FF2B5EF4-FFF2-40B4-BE49-F238E27FC236}">
                <a16:creationId xmlns:a16="http://schemas.microsoft.com/office/drawing/2014/main" id="{FB6A1C31-DCAA-C5B5-4700-366360405D9C}"/>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89DF899-830E-4070-14A3-CA355805873E}"/>
              </a:ext>
            </a:extLst>
          </p:cNvPr>
          <p:cNvSpPr>
            <a:spLocks noGrp="1"/>
          </p:cNvSpPr>
          <p:nvPr>
            <p:ph type="sldNum" sz="quarter" idx="12"/>
          </p:nvPr>
        </p:nvSpPr>
        <p:spPr/>
        <p:txBody>
          <a:bodyPr/>
          <a:lstStyle/>
          <a:p>
            <a:fld id="{403E4354-27F8-4A14-8C0F-8FE217D2F770}" type="slidenum">
              <a:rPr lang="en-BE" smtClean="0"/>
              <a:t>‹#›</a:t>
            </a:fld>
            <a:endParaRPr lang="en-BE"/>
          </a:p>
        </p:txBody>
      </p:sp>
    </p:spTree>
    <p:extLst>
      <p:ext uri="{BB962C8B-B14F-4D97-AF65-F5344CB8AC3E}">
        <p14:creationId xmlns:p14="http://schemas.microsoft.com/office/powerpoint/2010/main" val="38000851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2A6C6-2693-5654-A9A8-44BB4FB86A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77B23E-684A-1224-C724-D24AB1C009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3647D-3702-0B71-A422-71C691844669}"/>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5" name="Footer Placeholder 4">
            <a:extLst>
              <a:ext uri="{FF2B5EF4-FFF2-40B4-BE49-F238E27FC236}">
                <a16:creationId xmlns:a16="http://schemas.microsoft.com/office/drawing/2014/main" id="{A72CC60A-EF09-ED2B-600B-1976589F6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DC31F-61EC-BFAC-D388-832DC9AE7AC7}"/>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796940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C206-500B-C5CC-1FFF-CA503598C5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463F6-CFB5-1AC8-6EC1-730FCFE36C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1378F-6D1D-0197-7D0F-BB10FDBBA8F1}"/>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5" name="Footer Placeholder 4">
            <a:extLst>
              <a:ext uri="{FF2B5EF4-FFF2-40B4-BE49-F238E27FC236}">
                <a16:creationId xmlns:a16="http://schemas.microsoft.com/office/drawing/2014/main" id="{C65E232C-11DB-DD6A-BD08-500AA91C5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069E7-0FEC-4421-1366-DA056B0DB8D9}"/>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2403658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0F4C-C97C-39EA-08C3-1967AA6C8E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F2A86-EFD1-33B4-8201-8F6536B870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DEA1CA-0BCE-3DC0-E049-C94C28A197EB}"/>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5" name="Footer Placeholder 4">
            <a:extLst>
              <a:ext uri="{FF2B5EF4-FFF2-40B4-BE49-F238E27FC236}">
                <a16:creationId xmlns:a16="http://schemas.microsoft.com/office/drawing/2014/main" id="{EB9A1456-8305-BF6C-A5DF-729DF5EF36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9A28A-C13C-9342-2550-F366019E9658}"/>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3001238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A583-C091-D4B2-19B4-9DE875F788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0ED0E2-7BE0-6C67-D7BD-B9B51873A3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1FAB6E-B305-8564-DD35-1BC9165B51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9D69DE-2381-ED3F-31C5-1DB35AC11109}"/>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6" name="Footer Placeholder 5">
            <a:extLst>
              <a:ext uri="{FF2B5EF4-FFF2-40B4-BE49-F238E27FC236}">
                <a16:creationId xmlns:a16="http://schemas.microsoft.com/office/drawing/2014/main" id="{3B3CFCF5-E349-F937-1C21-1CC4211DF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026ED-545F-601C-13F1-04B961989206}"/>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3704548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DA9E-DA99-1436-F5A7-B290D9D773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D35A93-56B2-77A0-7448-A4591AE01A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E50C0B-098D-B6AC-B5EC-5E6EE76B7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1935FF-0F19-05DE-3604-875B693EB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0E3FA9-4759-7DA9-3BCE-DC94060D87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AA5C7D-4C28-3A5D-2905-3EC4BD50F1C6}"/>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8" name="Footer Placeholder 7">
            <a:extLst>
              <a:ext uri="{FF2B5EF4-FFF2-40B4-BE49-F238E27FC236}">
                <a16:creationId xmlns:a16="http://schemas.microsoft.com/office/drawing/2014/main" id="{8E9D6DEB-AD4E-CCAC-D1F3-6AC2309892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EFD8DC-AF95-B6D9-8CD3-9C1237122338}"/>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76380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42163475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360CD-6C3D-916F-6935-DBAA2ACE7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20734E-12E3-8B89-EC0B-349ED13D800A}"/>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4" name="Footer Placeholder 3">
            <a:extLst>
              <a:ext uri="{FF2B5EF4-FFF2-40B4-BE49-F238E27FC236}">
                <a16:creationId xmlns:a16="http://schemas.microsoft.com/office/drawing/2014/main" id="{BE13F85D-45B4-BF0D-0AE3-BAEDCE7FD3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E20C54-0050-002C-47B1-B7786CE169EB}"/>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1811417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160D5-5286-6621-6AF0-298812DEC758}"/>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3" name="Footer Placeholder 2">
            <a:extLst>
              <a:ext uri="{FF2B5EF4-FFF2-40B4-BE49-F238E27FC236}">
                <a16:creationId xmlns:a16="http://schemas.microsoft.com/office/drawing/2014/main" id="{12F0024B-8C0F-6F7E-CA0C-B9908FB80B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510957-8E94-5233-98B4-E4B75391C86D}"/>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163940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D8C6-7143-1A64-84EB-869501AE3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DF9432-C22A-25DB-F6E8-CE75CC2F0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7245A-8B0B-29A0-1EC2-89A298B0F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E7DB9-2DC7-9328-2D5C-DF1F7AD1050A}"/>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6" name="Footer Placeholder 5">
            <a:extLst>
              <a:ext uri="{FF2B5EF4-FFF2-40B4-BE49-F238E27FC236}">
                <a16:creationId xmlns:a16="http://schemas.microsoft.com/office/drawing/2014/main" id="{AE454E58-1AC3-C84D-4BB9-6A1821EA4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273363-70A8-B994-E386-A7985E9B3869}"/>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1928214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82B1-04DB-00FE-2437-98A33D7B5A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2FD46A-A2CF-FDAC-C4CA-D29F8015C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DF66E2-0C5E-5143-1263-113ABC41F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A8890-9998-4894-3F67-6A7ABEAC3400}"/>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6" name="Footer Placeholder 5">
            <a:extLst>
              <a:ext uri="{FF2B5EF4-FFF2-40B4-BE49-F238E27FC236}">
                <a16:creationId xmlns:a16="http://schemas.microsoft.com/office/drawing/2014/main" id="{392919D6-803C-BA14-326F-84578EE29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3E3DD-F3F1-4830-6416-48BF8C284485}"/>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22697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4324-6190-EE0E-2D71-C46E544455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59ACF1-BC94-2E18-5FA5-AB56050918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A8C71-0D6F-E1BF-ADDC-1EA76EC8DEB6}"/>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5" name="Footer Placeholder 4">
            <a:extLst>
              <a:ext uri="{FF2B5EF4-FFF2-40B4-BE49-F238E27FC236}">
                <a16:creationId xmlns:a16="http://schemas.microsoft.com/office/drawing/2014/main" id="{6FA674FC-FA59-A26F-A2D6-B5A752218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4EB20-6ACE-2A7E-B442-E6D59A829FE3}"/>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1934748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42A32-4E5C-DEE4-4FBA-BC2945F7FD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206742-9391-3892-E7F3-5C64668818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4A9E2-F683-2648-3EF8-CE74DB4E60D2}"/>
              </a:ext>
            </a:extLst>
          </p:cNvPr>
          <p:cNvSpPr>
            <a:spLocks noGrp="1"/>
          </p:cNvSpPr>
          <p:nvPr>
            <p:ph type="dt" sz="half" idx="10"/>
          </p:nvPr>
        </p:nvSpPr>
        <p:spPr/>
        <p:txBody>
          <a:bodyPr/>
          <a:lstStyle/>
          <a:p>
            <a:fld id="{7D316A74-D1D2-2B40-9602-8EB11F8A2693}" type="datetimeFigureOut">
              <a:rPr lang="en-US" smtClean="0"/>
              <a:t>8/25/24</a:t>
            </a:fld>
            <a:endParaRPr lang="en-US"/>
          </a:p>
        </p:txBody>
      </p:sp>
      <p:sp>
        <p:nvSpPr>
          <p:cNvPr id="5" name="Footer Placeholder 4">
            <a:extLst>
              <a:ext uri="{FF2B5EF4-FFF2-40B4-BE49-F238E27FC236}">
                <a16:creationId xmlns:a16="http://schemas.microsoft.com/office/drawing/2014/main" id="{BE169BE1-BD6C-ADBA-45C3-8A7C2BC9C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8F013-A4FB-E64D-6590-98B501BC1BF6}"/>
              </a:ext>
            </a:extLst>
          </p:cNvPr>
          <p:cNvSpPr>
            <a:spLocks noGrp="1"/>
          </p:cNvSpPr>
          <p:nvPr>
            <p:ph type="sldNum" sz="quarter" idx="12"/>
          </p:nvPr>
        </p:nvSpPr>
        <p:spPr/>
        <p:txBody>
          <a:bodyPr/>
          <a:lstStyle/>
          <a:p>
            <a:fld id="{7331DB3A-0789-A948-B263-D5A48B6D2C7F}" type="slidenum">
              <a:rPr lang="en-US" smtClean="0"/>
              <a:t>‹#›</a:t>
            </a:fld>
            <a:endParaRPr lang="en-US"/>
          </a:p>
        </p:txBody>
      </p:sp>
    </p:spTree>
    <p:extLst>
      <p:ext uri="{BB962C8B-B14F-4D97-AF65-F5344CB8AC3E}">
        <p14:creationId xmlns:p14="http://schemas.microsoft.com/office/powerpoint/2010/main" val="129266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image" Target="../media/image4.png"/><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image" Target="../media/image6.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8" Type="http://schemas.openxmlformats.org/officeDocument/2006/relationships/slideLayout" Target="../slideLayouts/slideLayout14.xml"/><Relationship Id="rId51" Type="http://schemas.openxmlformats.org/officeDocument/2006/relationships/image" Target="../media/image5.png"/><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1" Type="http://schemas.openxmlformats.org/officeDocument/2006/relationships/slideLayout" Target="../slideLayouts/slideLayout7.xml"/><Relationship Id="rId6"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 id="2147483839"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2">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4" r:id="rId46"/>
    <p:sldLayoutId id="2147483825" r:id="rId47"/>
    <p:sldLayoutId id="2147483826" r:id="rId48"/>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69BBEE-EC60-49E7-31EE-3068699F0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059C1B-B17A-59F5-0603-04E343C59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0F946-6E79-822F-AAD3-5B96CF309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316A74-D1D2-2B40-9602-8EB11F8A2693}" type="datetimeFigureOut">
              <a:rPr lang="en-US" smtClean="0"/>
              <a:t>8/25/24</a:t>
            </a:fld>
            <a:endParaRPr lang="en-US"/>
          </a:p>
        </p:txBody>
      </p:sp>
      <p:sp>
        <p:nvSpPr>
          <p:cNvPr id="5" name="Footer Placeholder 4">
            <a:extLst>
              <a:ext uri="{FF2B5EF4-FFF2-40B4-BE49-F238E27FC236}">
                <a16:creationId xmlns:a16="http://schemas.microsoft.com/office/drawing/2014/main" id="{588A681E-A0F1-DBCA-D36D-48B3A533F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7CE3C1-6141-AB3C-A5FC-C3739FB402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31DB3A-0789-A948-B263-D5A48B6D2C7F}" type="slidenum">
              <a:rPr lang="en-US" smtClean="0"/>
              <a:t>‹#›</a:t>
            </a:fld>
            <a:endParaRPr lang="en-US"/>
          </a:p>
        </p:txBody>
      </p:sp>
    </p:spTree>
    <p:extLst>
      <p:ext uri="{BB962C8B-B14F-4D97-AF65-F5344CB8AC3E}">
        <p14:creationId xmlns:p14="http://schemas.microsoft.com/office/powerpoint/2010/main" val="254525919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3" Type="http://schemas.openxmlformats.org/officeDocument/2006/relationships/image" Target="../media/image42.jpe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2" Type="http://schemas.openxmlformats.org/officeDocument/2006/relationships/notesSlide" Target="../notesSlides/notesSlide4.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1.png"/><Relationship Id="rId5" Type="http://schemas.openxmlformats.org/officeDocument/2006/relationships/image" Target="../media/image34.jpe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jpe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8"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meySKqVuVT0?si=uiLTRXsgtKIGS_OT" TargetMode="External"/><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6" y="6008552"/>
            <a:ext cx="610482" cy="610482"/>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4092472" y="1313524"/>
            <a:ext cx="7688396" cy="913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Status of TEMPO: Commissioning and </a:t>
            </a:r>
          </a:p>
          <a:p>
            <a:pPr algn="r" eaLnBrk="1" hangingPunct="1">
              <a:lnSpc>
                <a:spcPts val="3200"/>
              </a:lnSpc>
            </a:pPr>
            <a:r>
              <a:rPr lang="en-US" sz="3000" b="1" dirty="0">
                <a:solidFill>
                  <a:srgbClr val="000090"/>
                </a:solidFill>
                <a:latin typeface="Arial Narrow" panose="020B0604020202020204" pitchFamily="34" charset="0"/>
                <a:ea typeface="ヒラギノ角ゴ Pro W3"/>
                <a:cs typeface="Arial Narrow" panose="020B0604020202020204" pitchFamily="34" charset="0"/>
              </a:rPr>
              <a:t>First Year Operation Results</a:t>
            </a:r>
          </a:p>
        </p:txBody>
      </p:sp>
      <p:sp>
        <p:nvSpPr>
          <p:cNvPr id="2" name="TextBox 1">
            <a:extLst>
              <a:ext uri="{FF2B5EF4-FFF2-40B4-BE49-F238E27FC236}">
                <a16:creationId xmlns:a16="http://schemas.microsoft.com/office/drawing/2014/main" id="{977A38E5-F51B-DF57-4D15-09D59CCF6E43}"/>
              </a:ext>
            </a:extLst>
          </p:cNvPr>
          <p:cNvSpPr txBox="1">
            <a:spLocks noChangeArrowheads="1"/>
          </p:cNvSpPr>
          <p:nvPr/>
        </p:nvSpPr>
        <p:spPr bwMode="auto">
          <a:xfrm>
            <a:off x="4666838" y="2190717"/>
            <a:ext cx="7525162" cy="381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spcBef>
                <a:spcPts val="1200"/>
              </a:spcBef>
              <a:buClr>
                <a:srgbClr val="000000"/>
              </a:buClr>
              <a:defRPr/>
            </a:pPr>
            <a:r>
              <a:rPr lang="en-US" sz="1600" b="1" kern="0" dirty="0">
                <a:solidFill>
                  <a:srgbClr val="002060"/>
                </a:solidFill>
                <a:latin typeface="Arial"/>
                <a:ea typeface="Arial"/>
                <a:cs typeface="Arial"/>
                <a:sym typeface="Arial"/>
              </a:rPr>
              <a:t>Xiong Liu</a:t>
            </a:r>
            <a:r>
              <a:rPr lang="en-US" sz="1600" kern="0" baseline="30000" dirty="0">
                <a:solidFill>
                  <a:srgbClr val="002060"/>
                </a:solidFill>
                <a:latin typeface="Arial"/>
                <a:ea typeface="Arial"/>
                <a:cs typeface="Arial"/>
                <a:sym typeface="Arial"/>
              </a:rPr>
              <a:t>1</a:t>
            </a:r>
            <a:r>
              <a:rPr lang="en-US" sz="1600" kern="0" dirty="0">
                <a:solidFill>
                  <a:srgbClr val="002060"/>
                </a:solidFill>
                <a:latin typeface="Arial"/>
                <a:ea typeface="Arial"/>
                <a:cs typeface="Arial"/>
                <a:sym typeface="Arial"/>
              </a:rPr>
              <a:t>,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K. Chance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 Suleiman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Houck</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Davis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G. Gonzalez Abad</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C.R. Nowlan</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H. Wang</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H. Chong</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W. Hou</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Park</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Bak</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L. Carpenter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C. Chan Miller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Fitzmaurice</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 Oppenheimer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E. O’Sullivan</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Z. Ayazpour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K.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Daugherty</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D.E. Flittner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C. Fenn</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D. Rosenbaum</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a:t>
            </a:r>
            <a:r>
              <a:rPr lang="en-US" sz="1500" kern="0" dirty="0">
                <a:solidFill>
                  <a:srgbClr val="002060"/>
                </a:solidFill>
                <a:latin typeface="Arial"/>
                <a:ea typeface="Arial"/>
                <a:cs typeface="Arial"/>
                <a:sym typeface="Arial"/>
              </a:rPr>
              <a:t> C. Brown</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N. Mishra</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R.T. Neece</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 E. Roback</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J. Strickland</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L. Judd</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P. Rawat</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K. Travis</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J.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Carr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3</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X. Lei</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3</a:t>
            </a:r>
            <a:r>
              <a:rPr lang="en-US" sz="1500" kern="0" dirty="0">
                <a:solidFill>
                  <a:srgbClr val="002060"/>
                </a:solidFill>
                <a:latin typeface="Arial"/>
                <a:ea typeface="Arial"/>
                <a:cs typeface="Arial"/>
                <a:sym typeface="Arial"/>
              </a:rPr>
              <a:t>, J.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Szykman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B. Henderson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L. Valin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J. Joiner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Z. Fasnacht</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S. Frith</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D. Haffner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E. </a:t>
            </a:r>
            <a:r>
              <a:rPr lang="en-US" sz="1500" kern="0" dirty="0" err="1">
                <a:solidFill>
                  <a:srgbClr val="002060"/>
                </a:solidFill>
                <a:latin typeface="Arial"/>
                <a:ea typeface="Arial"/>
                <a:cs typeface="Arial"/>
                <a:sym typeface="Arial"/>
              </a:rPr>
              <a:t>Knowland</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N. </a:t>
            </a:r>
            <a:r>
              <a:rPr lang="en-US" sz="1500" kern="0" dirty="0" err="1">
                <a:solidFill>
                  <a:srgbClr val="002060"/>
                </a:solidFill>
                <a:latin typeface="Arial"/>
                <a:ea typeface="Arial"/>
                <a:cs typeface="Arial"/>
                <a:sym typeface="Arial"/>
              </a:rPr>
              <a:t>Kramarova</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W. Qin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C. </a:t>
            </a:r>
            <a:r>
              <a:rPr lang="en-US" sz="1500" kern="0" dirty="0" err="1">
                <a:solidFill>
                  <a:srgbClr val="002060"/>
                </a:solidFill>
                <a:latin typeface="Arial"/>
                <a:ea typeface="Arial"/>
                <a:cs typeface="Arial"/>
                <a:sym typeface="Arial"/>
              </a:rPr>
              <a:t>Seftor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err="1">
                <a:solidFill>
                  <a:srgbClr val="002060"/>
                </a:solidFill>
                <a:latin typeface="Arial"/>
                <a:ea typeface="Arial"/>
                <a:cs typeface="Arial"/>
                <a:sym typeface="Arial"/>
              </a:rPr>
              <a:t>Vasilkov</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E.-S. Yang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J. </a:t>
            </a:r>
            <a:r>
              <a:rPr lang="en-US" sz="1500" kern="0" dirty="0" err="1">
                <a:solidFill>
                  <a:srgbClr val="002060"/>
                </a:solidFill>
                <a:latin typeface="Arial"/>
                <a:ea typeface="Arial"/>
                <a:cs typeface="Arial"/>
                <a:sym typeface="Arial"/>
              </a:rPr>
              <a:t>Ziemke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M.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Newchurch</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 Naeger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 Cohen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7</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J. Geddes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8</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Herman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9</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B. Pierce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10</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 Spurr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S. Kondragunta</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H. Zhang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P. Ciren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Wang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13</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X. Zhao</a:t>
            </a:r>
            <a:r>
              <a:rPr lang="en-US" sz="1500" kern="0" baseline="30000" dirty="0">
                <a:solidFill>
                  <a:srgbClr val="002060"/>
                </a:solidFill>
                <a:latin typeface="Arial"/>
                <a:ea typeface="Arial"/>
                <a:cs typeface="Arial"/>
                <a:sym typeface="Arial"/>
              </a:rPr>
              <a:t>14</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Ivan Orteg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15</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and the TEMPO Team</a:t>
            </a:r>
            <a:endParaRPr lang="en-US" sz="1600" b="1" kern="0" dirty="0">
              <a:solidFill>
                <a:srgbClr val="7030A0"/>
              </a:solidFill>
              <a:latin typeface="Arial"/>
              <a:cs typeface="Arial"/>
              <a:sym typeface="Arial"/>
            </a:endParaRPr>
          </a:p>
          <a:p>
            <a:pPr algn="r" eaLnBrk="1" hangingPunct="1">
              <a:spcBef>
                <a:spcPts val="600"/>
              </a:spcBef>
              <a:buClr>
                <a:srgbClr val="000000"/>
              </a:buClr>
              <a:defRPr/>
            </a:pPr>
            <a:r>
              <a:rPr lang="en-US" sz="1600" b="1" kern="0" baseline="30000" dirty="0">
                <a:solidFill>
                  <a:srgbClr val="7030A0"/>
                </a:solidFill>
                <a:latin typeface="Arial"/>
                <a:cs typeface="Arial"/>
                <a:sym typeface="Arial"/>
              </a:rPr>
              <a:t>1</a:t>
            </a:r>
            <a:r>
              <a:rPr lang="en-US" sz="1600" b="1" kern="0" dirty="0">
                <a:solidFill>
                  <a:srgbClr val="7030A0"/>
                </a:solidFill>
                <a:latin typeface="Arial"/>
                <a:cs typeface="Arial"/>
                <a:sym typeface="Arial"/>
              </a:rPr>
              <a:t>SAO, </a:t>
            </a:r>
            <a:r>
              <a:rPr lang="en-US" sz="1600" b="1" kern="0" dirty="0" err="1">
                <a:solidFill>
                  <a:srgbClr val="7030A0"/>
                </a:solidFill>
                <a:latin typeface="Arial"/>
                <a:cs typeface="Arial"/>
                <a:sym typeface="Arial"/>
              </a:rPr>
              <a:t>CfA</a:t>
            </a:r>
            <a:r>
              <a:rPr lang="en-US" sz="1600" b="1" kern="0" dirty="0">
                <a:solidFill>
                  <a:srgbClr val="7030A0"/>
                </a:solidFill>
                <a:latin typeface="Arial"/>
                <a:cs typeface="Arial"/>
                <a:sym typeface="Arial"/>
              </a:rPr>
              <a:t> </a:t>
            </a:r>
            <a:r>
              <a:rPr lang="en-US" sz="1600" b="1" kern="0" baseline="30000" dirty="0">
                <a:solidFill>
                  <a:srgbClr val="7030A0"/>
                </a:solidFill>
                <a:latin typeface="Arial"/>
                <a:cs typeface="Arial"/>
                <a:sym typeface="Arial"/>
              </a:rPr>
              <a:t>2</a:t>
            </a:r>
            <a:r>
              <a:rPr lang="en-US" sz="1600" b="1" kern="0" dirty="0">
                <a:solidFill>
                  <a:srgbClr val="7030A0"/>
                </a:solidFill>
                <a:latin typeface="Arial"/>
                <a:cs typeface="Arial"/>
                <a:sym typeface="Arial"/>
              </a:rPr>
              <a:t>NASA </a:t>
            </a:r>
            <a:r>
              <a:rPr lang="en-US" sz="1600" b="1" kern="0" dirty="0" err="1">
                <a:solidFill>
                  <a:srgbClr val="7030A0"/>
                </a:solidFill>
                <a:latin typeface="Arial"/>
                <a:cs typeface="Arial"/>
                <a:sym typeface="Arial"/>
              </a:rPr>
              <a:t>LaRc</a:t>
            </a:r>
            <a:r>
              <a:rPr lang="en-US" sz="1600" b="1" kern="0" dirty="0">
                <a:solidFill>
                  <a:srgbClr val="7030A0"/>
                </a:solidFill>
                <a:latin typeface="Arial"/>
                <a:cs typeface="Arial"/>
                <a:sym typeface="Arial"/>
              </a:rPr>
              <a:t> </a:t>
            </a:r>
            <a:r>
              <a:rPr lang="en-US" sz="1600" b="1" kern="0" baseline="30000" dirty="0">
                <a:solidFill>
                  <a:srgbClr val="7030A0"/>
                </a:solidFill>
                <a:latin typeface="Arial"/>
                <a:cs typeface="Arial"/>
                <a:sym typeface="Arial"/>
              </a:rPr>
              <a:t>3</a:t>
            </a:r>
            <a:r>
              <a:rPr lang="en-US" sz="1600" b="1" kern="0" dirty="0">
                <a:solidFill>
                  <a:srgbClr val="7030A0"/>
                </a:solidFill>
                <a:latin typeface="Arial"/>
                <a:cs typeface="Arial"/>
                <a:sym typeface="Arial"/>
              </a:rPr>
              <a:t>Carr Astro. </a:t>
            </a:r>
            <a:r>
              <a:rPr lang="en-US" sz="1600" b="1" kern="0" baseline="30000" dirty="0">
                <a:solidFill>
                  <a:srgbClr val="7030A0"/>
                </a:solidFill>
                <a:latin typeface="Arial"/>
                <a:cs typeface="Arial"/>
                <a:sym typeface="Arial"/>
              </a:rPr>
              <a:t>4</a:t>
            </a:r>
            <a:r>
              <a:rPr lang="en-US" sz="1600" b="1" kern="0" dirty="0">
                <a:solidFill>
                  <a:srgbClr val="7030A0"/>
                </a:solidFill>
                <a:latin typeface="Arial"/>
                <a:cs typeface="Arial"/>
                <a:sym typeface="Arial"/>
              </a:rPr>
              <a:t>EPA </a:t>
            </a:r>
            <a:r>
              <a:rPr lang="en-US" sz="1600" b="1" kern="0" baseline="30000" dirty="0">
                <a:solidFill>
                  <a:srgbClr val="7030A0"/>
                </a:solidFill>
                <a:latin typeface="Arial"/>
                <a:cs typeface="Arial"/>
                <a:sym typeface="Arial"/>
              </a:rPr>
              <a:t>5</a:t>
            </a:r>
            <a:r>
              <a:rPr lang="en-US" sz="1600" b="1" kern="0" dirty="0">
                <a:solidFill>
                  <a:srgbClr val="7030A0"/>
                </a:solidFill>
                <a:latin typeface="Arial"/>
                <a:cs typeface="Arial"/>
                <a:sym typeface="Arial"/>
              </a:rPr>
              <a:t>NASA GSFC </a:t>
            </a:r>
            <a:r>
              <a:rPr lang="en-US" sz="1600" b="1" kern="0" baseline="30000" dirty="0">
                <a:solidFill>
                  <a:srgbClr val="7030A0"/>
                </a:solidFill>
                <a:latin typeface="Arial"/>
                <a:cs typeface="Arial"/>
                <a:sym typeface="Arial"/>
              </a:rPr>
              <a:t>6</a:t>
            </a:r>
            <a:r>
              <a:rPr lang="en-US" sz="1600" b="1" kern="0" dirty="0">
                <a:solidFill>
                  <a:srgbClr val="7030A0"/>
                </a:solidFill>
                <a:latin typeface="Arial"/>
                <a:cs typeface="Arial"/>
                <a:sym typeface="Arial"/>
              </a:rPr>
              <a:t>UAH </a:t>
            </a:r>
          </a:p>
          <a:p>
            <a:pPr algn="r" eaLnBrk="1" hangingPunct="1">
              <a:buClr>
                <a:srgbClr val="000000"/>
              </a:buClr>
              <a:defRPr/>
            </a:pPr>
            <a:r>
              <a:rPr lang="en-US" sz="1600" b="1" kern="0" baseline="30000" dirty="0">
                <a:solidFill>
                  <a:srgbClr val="7030A0"/>
                </a:solidFill>
                <a:latin typeface="Arial"/>
                <a:cs typeface="Arial"/>
                <a:sym typeface="Arial"/>
              </a:rPr>
              <a:t>7</a:t>
            </a:r>
            <a:r>
              <a:rPr lang="en-US" sz="1600" b="1" kern="0" dirty="0">
                <a:solidFill>
                  <a:srgbClr val="7030A0"/>
                </a:solidFill>
                <a:latin typeface="Arial"/>
                <a:cs typeface="Arial"/>
                <a:sym typeface="Arial"/>
              </a:rPr>
              <a:t>UCB </a:t>
            </a:r>
            <a:r>
              <a:rPr lang="en-US" sz="1600" b="1" kern="0" baseline="30000" dirty="0">
                <a:solidFill>
                  <a:srgbClr val="7030A0"/>
                </a:solidFill>
                <a:latin typeface="Arial"/>
                <a:cs typeface="Arial"/>
                <a:sym typeface="Arial"/>
              </a:rPr>
              <a:t>8</a:t>
            </a:r>
            <a:r>
              <a:rPr lang="en-US" sz="1600" b="1" kern="0" dirty="0">
                <a:solidFill>
                  <a:srgbClr val="7030A0"/>
                </a:solidFill>
                <a:latin typeface="Arial"/>
                <a:cs typeface="Arial"/>
                <a:sym typeface="Arial"/>
              </a:rPr>
              <a:t>BU</a:t>
            </a:r>
            <a:r>
              <a:rPr lang="en-US" sz="1600" b="1" kern="0" baseline="30000" dirty="0">
                <a:solidFill>
                  <a:srgbClr val="7030A0"/>
                </a:solidFill>
                <a:latin typeface="Arial"/>
                <a:cs typeface="Arial"/>
                <a:sym typeface="Arial"/>
              </a:rPr>
              <a:t> 9</a:t>
            </a:r>
            <a:r>
              <a:rPr lang="en-US" sz="1600" b="1" kern="0" dirty="0">
                <a:solidFill>
                  <a:srgbClr val="7030A0"/>
                </a:solidFill>
                <a:latin typeface="Arial"/>
                <a:cs typeface="Arial"/>
                <a:sym typeface="Arial"/>
              </a:rPr>
              <a:t>UMBC </a:t>
            </a:r>
            <a:r>
              <a:rPr lang="en-US" sz="1600" b="1" kern="0" baseline="30000" dirty="0">
                <a:solidFill>
                  <a:srgbClr val="7030A0"/>
                </a:solidFill>
                <a:latin typeface="Arial"/>
                <a:cs typeface="Arial"/>
                <a:sym typeface="Arial"/>
              </a:rPr>
              <a:t>10</a:t>
            </a:r>
            <a:r>
              <a:rPr lang="en-US" sz="1600" b="1" kern="0" dirty="0">
                <a:solidFill>
                  <a:srgbClr val="7030A0"/>
                </a:solidFill>
                <a:latin typeface="Arial"/>
                <a:cs typeface="Arial"/>
                <a:sym typeface="Arial"/>
              </a:rPr>
              <a:t>UWM </a:t>
            </a:r>
            <a:r>
              <a:rPr lang="en-US" sz="1600" b="1" kern="0" baseline="30000" dirty="0">
                <a:solidFill>
                  <a:srgbClr val="7030A0"/>
                </a:solidFill>
                <a:latin typeface="Arial"/>
                <a:cs typeface="Arial"/>
                <a:sym typeface="Arial"/>
              </a:rPr>
              <a:t>11</a:t>
            </a:r>
            <a:r>
              <a:rPr lang="en-US" sz="1600" b="1" kern="0" dirty="0">
                <a:solidFill>
                  <a:srgbClr val="7030A0"/>
                </a:solidFill>
                <a:latin typeface="Arial"/>
                <a:cs typeface="Arial"/>
                <a:sym typeface="Arial"/>
              </a:rPr>
              <a:t>RT Sol. Inc </a:t>
            </a:r>
            <a:r>
              <a:rPr lang="en-US" sz="1600" b="1" kern="0" baseline="30000" dirty="0">
                <a:solidFill>
                  <a:srgbClr val="7030A0"/>
                </a:solidFill>
                <a:latin typeface="Arial"/>
                <a:cs typeface="Arial"/>
                <a:sym typeface="Arial"/>
              </a:rPr>
              <a:t>12</a:t>
            </a:r>
            <a:r>
              <a:rPr lang="en-US" sz="1600" b="1" kern="0" dirty="0">
                <a:solidFill>
                  <a:srgbClr val="7030A0"/>
                </a:solidFill>
                <a:latin typeface="Arial"/>
                <a:cs typeface="Arial"/>
                <a:sym typeface="Arial"/>
              </a:rPr>
              <a:t>NOAA </a:t>
            </a:r>
            <a:r>
              <a:rPr lang="en-US" sz="1600" b="1" kern="0" baseline="30000" dirty="0">
                <a:solidFill>
                  <a:srgbClr val="7030A0"/>
                </a:solidFill>
                <a:latin typeface="Arial"/>
                <a:cs typeface="Arial"/>
                <a:sym typeface="Arial"/>
              </a:rPr>
              <a:t>13</a:t>
            </a:r>
            <a:r>
              <a:rPr lang="en-US" sz="1600" b="1" kern="0" dirty="0">
                <a:solidFill>
                  <a:srgbClr val="7030A0"/>
                </a:solidFill>
                <a:latin typeface="Arial"/>
                <a:cs typeface="Arial"/>
                <a:sym typeface="Arial"/>
              </a:rPr>
              <a:t>UI </a:t>
            </a:r>
            <a:r>
              <a:rPr lang="en-US" sz="1600" b="1" kern="0" baseline="30000" dirty="0">
                <a:solidFill>
                  <a:srgbClr val="7030A0"/>
                </a:solidFill>
                <a:latin typeface="Arial"/>
                <a:cs typeface="Arial"/>
                <a:sym typeface="Arial"/>
              </a:rPr>
              <a:t>14</a:t>
            </a:r>
            <a:r>
              <a:rPr lang="en-US" sz="1600" b="1" kern="0" dirty="0">
                <a:solidFill>
                  <a:srgbClr val="7030A0"/>
                </a:solidFill>
                <a:latin typeface="Arial"/>
                <a:cs typeface="Arial"/>
                <a:sym typeface="Arial"/>
              </a:rPr>
              <a:t>ECCC </a:t>
            </a:r>
            <a:r>
              <a:rPr lang="en-US" sz="1600" b="1" kern="0" baseline="30000" dirty="0">
                <a:solidFill>
                  <a:srgbClr val="7030A0"/>
                </a:solidFill>
                <a:latin typeface="Arial"/>
                <a:cs typeface="Arial"/>
                <a:sym typeface="Arial"/>
              </a:rPr>
              <a:t>15</a:t>
            </a:r>
            <a:r>
              <a:rPr lang="en-US" sz="1600" b="1" kern="0" dirty="0">
                <a:solidFill>
                  <a:srgbClr val="7030A0"/>
                </a:solidFill>
                <a:latin typeface="Arial"/>
                <a:cs typeface="Arial"/>
                <a:sym typeface="Arial"/>
              </a:rPr>
              <a:t>UCAR</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lang="en-US" sz="1800" b="1" dirty="0">
                <a:solidFill>
                  <a:srgbClr val="0070C0"/>
                </a:solidFill>
                <a:cs typeface="Arial" charset="0"/>
              </a:rPr>
              <a:t>TEMPO-GEMS Joint Science Team Workshop</a:t>
            </a:r>
            <a:endPar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endParaRP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lang="en-US" sz="1800" b="1" dirty="0">
                <a:solidFill>
                  <a:srgbClr val="0070C0"/>
                </a:solidFill>
                <a:cs typeface="Arial" charset="0"/>
              </a:rPr>
              <a:t>Kailua-Kona, Hawaii, USA</a:t>
            </a:r>
            <a:r>
              <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rPr>
              <a:t>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lang="en-US" sz="1800" b="1" dirty="0">
                <a:solidFill>
                  <a:srgbClr val="0070C0"/>
                </a:solidFill>
                <a:cs typeface="Arial" charset="0"/>
              </a:rPr>
              <a:t>August 26-30</a:t>
            </a:r>
            <a:r>
              <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rPr>
              <a:t>, 2024</a:t>
            </a:r>
          </a:p>
        </p:txBody>
      </p:sp>
      <p:sp>
        <p:nvSpPr>
          <p:cNvPr id="4" name="AutoShape 4" descr="AGU23, , San Francisco">
            <a:extLst>
              <a:ext uri="{FF2B5EF4-FFF2-40B4-BE49-F238E27FC236}">
                <a16:creationId xmlns:a16="http://schemas.microsoft.com/office/drawing/2014/main" id="{B53FE407-700D-9A78-9191-BD33236EAF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GU23, , San Francisco">
            <a:extLst>
              <a:ext uri="{FF2B5EF4-FFF2-40B4-BE49-F238E27FC236}">
                <a16:creationId xmlns:a16="http://schemas.microsoft.com/office/drawing/2014/main" id="{13F5CB6C-9972-4F13-FB8A-BDB18CF6FE9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85432F-1FB7-1C02-098A-8BC096C53145}"/>
              </a:ext>
            </a:extLst>
          </p:cNvPr>
          <p:cNvSpPr txBox="1"/>
          <p:nvPr/>
        </p:nvSpPr>
        <p:spPr>
          <a:xfrm>
            <a:off x="0" y="0"/>
            <a:ext cx="1218278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a:rPr>
              <a:t>AGU </a:t>
            </a:r>
            <a:r>
              <a:rPr kumimoji="0" lang="en-US" sz="3200" b="0" i="0" u="none" strike="noStrike" kern="1200" cap="none" spc="0" normalizeH="0" baseline="0" noProof="0" dirty="0">
                <a:ln>
                  <a:noFill/>
                </a:ln>
                <a:solidFill>
                  <a:prstClr val="white"/>
                </a:solidFill>
                <a:effectLst/>
                <a:uLnTx/>
                <a:uFillTx/>
                <a:latin typeface="Calibri"/>
                <a:ea typeface="+mn-ea"/>
                <a:cs typeface="+mn-cs"/>
              </a:rPr>
              <a:t>Special Collection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TEMPO Data Products, Science, and Applications</a:t>
            </a:r>
          </a:p>
        </p:txBody>
      </p:sp>
      <p:sp>
        <p:nvSpPr>
          <p:cNvPr id="4" name="Slide Number Placeholder 3">
            <a:extLst>
              <a:ext uri="{FF2B5EF4-FFF2-40B4-BE49-F238E27FC236}">
                <a16:creationId xmlns:a16="http://schemas.microsoft.com/office/drawing/2014/main" id="{7460B59F-1E09-5EB7-ECC9-64669F176B4D}"/>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Content Placeholder 4">
            <a:extLst>
              <a:ext uri="{FF2B5EF4-FFF2-40B4-BE49-F238E27FC236}">
                <a16:creationId xmlns:a16="http://schemas.microsoft.com/office/drawing/2014/main" id="{BF567AB4-37E5-AB48-18A7-C7E1E53734FD}"/>
              </a:ext>
            </a:extLst>
          </p:cNvPr>
          <p:cNvSpPr txBox="1">
            <a:spLocks/>
          </p:cNvSpPr>
          <p:nvPr/>
        </p:nvSpPr>
        <p:spPr>
          <a:xfrm>
            <a:off x="0" y="1077218"/>
            <a:ext cx="12182782" cy="578078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buFont typeface="Wingdings" pitchFamily="2" charset="2"/>
              <a:buChar char="Ø"/>
            </a:pPr>
            <a:r>
              <a:rPr lang="en-US" sz="2200" b="1" kern="0" dirty="0">
                <a:solidFill>
                  <a:srgbClr val="013589"/>
                </a:solidFill>
                <a:latin typeface="Calibri"/>
                <a:cs typeface="Arial"/>
              </a:rPr>
              <a:t>Editors:</a:t>
            </a:r>
            <a:r>
              <a:rPr lang="en-US" sz="2200" b="1" dirty="0">
                <a:solidFill>
                  <a:srgbClr val="002060"/>
                </a:solidFill>
                <a:latin typeface="+mj-lt"/>
              </a:rPr>
              <a:t> </a:t>
            </a:r>
            <a:r>
              <a:rPr lang="en-US" sz="2200" b="1" kern="100" dirty="0">
                <a:solidFill>
                  <a:srgbClr val="0228FF"/>
                </a:solidFill>
                <a:effectLst/>
                <a:latin typeface="Times New Roman" panose="02020603050405020304" pitchFamily="18" charset="0"/>
                <a:ea typeface="DengXian" panose="02010600030101010101" pitchFamily="2" charset="-122"/>
                <a:cs typeface="Times New Roman" panose="02020603050405020304" pitchFamily="18" charset="0"/>
              </a:rPr>
              <a:t>Jun Wang, </a:t>
            </a:r>
            <a:r>
              <a:rPr lang="en-US" sz="2200" b="1" kern="100" dirty="0" err="1">
                <a:solidFill>
                  <a:srgbClr val="0228FF"/>
                </a:solidFill>
                <a:effectLst/>
                <a:latin typeface="Times New Roman" panose="02020603050405020304" pitchFamily="18" charset="0"/>
                <a:ea typeface="DengXian" panose="02010600030101010101" pitchFamily="2" charset="-122"/>
                <a:cs typeface="Times New Roman" panose="02020603050405020304" pitchFamily="18" charset="0"/>
              </a:rPr>
              <a:t>Xiong</a:t>
            </a:r>
            <a:r>
              <a:rPr lang="en-US" sz="2200" b="1" kern="100" dirty="0">
                <a:solidFill>
                  <a:srgbClr val="0228FF"/>
                </a:solidFill>
                <a:effectLst/>
                <a:latin typeface="Times New Roman" panose="02020603050405020304" pitchFamily="18" charset="0"/>
                <a:ea typeface="DengXian" panose="02010600030101010101" pitchFamily="2" charset="-122"/>
                <a:cs typeface="Times New Roman" panose="02020603050405020304" pitchFamily="18" charset="0"/>
              </a:rPr>
              <a:t> Liu, Kelly Chance</a:t>
            </a:r>
            <a:r>
              <a:rPr lang="en-US" altLang="zh-CN" sz="2200" b="1" kern="100" dirty="0">
                <a:solidFill>
                  <a:srgbClr val="0228FF"/>
                </a:solidFill>
                <a:effectLst/>
                <a:latin typeface="Times New Roman" panose="02020603050405020304" pitchFamily="18" charset="0"/>
                <a:ea typeface="DengXian" panose="02010600030101010101" pitchFamily="2" charset="-122"/>
                <a:cs typeface="Times New Roman" panose="02020603050405020304" pitchFamily="18" charset="0"/>
              </a:rPr>
              <a:t>,</a:t>
            </a:r>
            <a:r>
              <a:rPr lang="en-US" sz="2200" b="1" kern="100" dirty="0">
                <a:solidFill>
                  <a:srgbClr val="0228FF"/>
                </a:solidFill>
                <a:effectLst/>
                <a:latin typeface="Times New Roman" panose="02020603050405020304" pitchFamily="18" charset="0"/>
                <a:ea typeface="DengXian" panose="02010600030101010101" pitchFamily="2" charset="-122"/>
                <a:cs typeface="Times New Roman" panose="02020603050405020304" pitchFamily="18" charset="0"/>
              </a:rPr>
              <a:t> Joanna Joiner, Shobha </a:t>
            </a:r>
            <a:r>
              <a:rPr lang="en-US" sz="2200" b="1" kern="100" dirty="0" err="1">
                <a:solidFill>
                  <a:srgbClr val="0228FF"/>
                </a:solidFill>
                <a:effectLst/>
                <a:latin typeface="Times New Roman" panose="02020603050405020304" pitchFamily="18" charset="0"/>
                <a:ea typeface="DengXian" panose="02010600030101010101" pitchFamily="2" charset="-122"/>
                <a:cs typeface="Times New Roman" panose="02020603050405020304" pitchFamily="18" charset="0"/>
              </a:rPr>
              <a:t>Kondragunta</a:t>
            </a:r>
            <a:r>
              <a:rPr lang="en-US" sz="2200" b="1" kern="100" dirty="0">
                <a:solidFill>
                  <a:srgbClr val="0228FF"/>
                </a:solidFill>
                <a:effectLst/>
                <a:latin typeface="Times New Roman" panose="02020603050405020304" pitchFamily="18" charset="0"/>
                <a:ea typeface="DengXian" panose="02010600030101010101" pitchFamily="2" charset="-122"/>
                <a:cs typeface="Times New Roman" panose="02020603050405020304" pitchFamily="18" charset="0"/>
              </a:rPr>
              <a:t>, James </a:t>
            </a:r>
            <a:r>
              <a:rPr lang="en-US" sz="2200" b="1" kern="100" dirty="0" err="1">
                <a:solidFill>
                  <a:srgbClr val="0228FF"/>
                </a:solidFill>
                <a:effectLst/>
                <a:latin typeface="Times New Roman" panose="02020603050405020304" pitchFamily="18" charset="0"/>
                <a:ea typeface="DengXian" panose="02010600030101010101" pitchFamily="2" charset="-122"/>
                <a:cs typeface="Times New Roman" panose="02020603050405020304" pitchFamily="18" charset="0"/>
              </a:rPr>
              <a:t>Szykman</a:t>
            </a:r>
            <a:endParaRPr lang="en-US" sz="2200" b="1" kern="100" dirty="0">
              <a:solidFill>
                <a:srgbClr val="0228FF"/>
              </a:solidFill>
              <a:effectLst/>
              <a:latin typeface="Aptos" panose="020B0004020202020204" pitchFamily="34" charset="0"/>
              <a:ea typeface="DengXian" panose="02010600030101010101" pitchFamily="2" charset="-122"/>
              <a:cs typeface="Times New Roman" panose="02020603050405020304" pitchFamily="18" charset="0"/>
            </a:endParaRPr>
          </a:p>
          <a:p>
            <a:pPr>
              <a:spcBef>
                <a:spcPts val="0"/>
              </a:spcBef>
              <a:buFont typeface="Wingdings" pitchFamily="2" charset="2"/>
              <a:buChar char="Ø"/>
            </a:pPr>
            <a:r>
              <a:rPr lang="en-US" sz="2200" b="1" kern="0" dirty="0">
                <a:solidFill>
                  <a:srgbClr val="013589"/>
                </a:solidFill>
                <a:latin typeface="Calibri"/>
                <a:cs typeface="Arial"/>
              </a:rPr>
              <a:t>We invites articles focusing on TEMPO data products, including:</a:t>
            </a:r>
            <a:r>
              <a:rPr lang="en-US" sz="2200" kern="100" dirty="0">
                <a:effectLst/>
                <a:latin typeface="Times New Roman" panose="02020603050405020304" pitchFamily="18" charset="0"/>
                <a:ea typeface="DengXian" panose="02010600030101010101" pitchFamily="2" charset="-122"/>
                <a:cs typeface="Times New Roman" panose="02020603050405020304" pitchFamily="18" charset="0"/>
              </a:rPr>
              <a:t> </a:t>
            </a:r>
          </a:p>
          <a:p>
            <a:pPr lvl="1">
              <a:spcBef>
                <a:spcPts val="0"/>
              </a:spcBef>
              <a:buFont typeface="Wingdings" pitchFamily="2" charset="2"/>
              <a:buChar char="ü"/>
            </a:pPr>
            <a:r>
              <a:rPr lang="en-US" sz="2000" b="1" kern="100" dirty="0">
                <a:solidFill>
                  <a:srgbClr val="0228FF"/>
                </a:solidFill>
                <a:effectLst/>
                <a:latin typeface="Calibri" panose="020F0502020204030204" pitchFamily="34" charset="0"/>
                <a:ea typeface="DengXian" panose="02010600030101010101" pitchFamily="2" charset="-122"/>
                <a:cs typeface="Calibri" panose="020F0502020204030204" pitchFamily="34" charset="0"/>
              </a:rPr>
              <a:t>Development, calibration, and validation</a:t>
            </a:r>
          </a:p>
          <a:p>
            <a:pPr lvl="1">
              <a:spcBef>
                <a:spcPts val="0"/>
              </a:spcBef>
              <a:buFont typeface="Wingdings" pitchFamily="2" charset="2"/>
              <a:buChar char="ü"/>
            </a:pPr>
            <a:r>
              <a:rPr lang="en-US" sz="2000" b="1" kern="100" dirty="0">
                <a:solidFill>
                  <a:srgbClr val="0228FF"/>
                </a:solidFill>
                <a:latin typeface="Calibri" panose="020F0502020204030204" pitchFamily="34" charset="0"/>
                <a:ea typeface="DengXian" panose="02010600030101010101" pitchFamily="2" charset="-122"/>
                <a:cs typeface="Calibri" panose="020F0502020204030204" pitchFamily="34" charset="0"/>
              </a:rPr>
              <a:t>O</a:t>
            </a:r>
            <a:r>
              <a:rPr lang="en-US" sz="2000" b="1" kern="100" dirty="0">
                <a:solidFill>
                  <a:srgbClr val="0228FF"/>
                </a:solidFill>
                <a:effectLst/>
                <a:latin typeface="Calibri" panose="020F0502020204030204" pitchFamily="34" charset="0"/>
                <a:ea typeface="DengXian" panose="02010600030101010101" pitchFamily="2" charset="-122"/>
                <a:cs typeface="Calibri" panose="020F0502020204030204" pitchFamily="34" charset="0"/>
              </a:rPr>
              <a:t>perational applications </a:t>
            </a:r>
            <a:r>
              <a:rPr lang="en-US" sz="2000" b="1" kern="100" dirty="0">
                <a:solidFill>
                  <a:srgbClr val="0228FF"/>
                </a:solidFill>
                <a:latin typeface="Calibri" panose="020F0502020204030204" pitchFamily="34" charset="0"/>
                <a:ea typeface="DengXian" panose="02010600030101010101" pitchFamily="2" charset="-122"/>
                <a:cs typeface="Calibri" panose="020F0502020204030204" pitchFamily="34" charset="0"/>
              </a:rPr>
              <a:t>and demonstration of societal benefits</a:t>
            </a:r>
            <a:endParaRPr lang="en-US" sz="2000" b="1" kern="100" dirty="0">
              <a:solidFill>
                <a:srgbClr val="0228FF"/>
              </a:solidFill>
              <a:effectLst/>
              <a:latin typeface="Calibri" panose="020F0502020204030204" pitchFamily="34" charset="0"/>
              <a:ea typeface="DengXian" panose="02010600030101010101" pitchFamily="2" charset="-122"/>
              <a:cs typeface="Calibri" panose="020F0502020204030204" pitchFamily="34" charset="0"/>
            </a:endParaRPr>
          </a:p>
          <a:p>
            <a:pPr lvl="1">
              <a:spcBef>
                <a:spcPts val="0"/>
              </a:spcBef>
              <a:buFont typeface="Wingdings" pitchFamily="2" charset="2"/>
              <a:buChar char="ü"/>
            </a:pPr>
            <a:r>
              <a:rPr lang="en-US" sz="2000" b="1" kern="100" dirty="0">
                <a:solidFill>
                  <a:srgbClr val="0228FF"/>
                </a:solidFill>
                <a:latin typeface="Calibri" panose="020F0502020204030204" pitchFamily="34" charset="0"/>
                <a:ea typeface="DengXian" panose="02010600030101010101" pitchFamily="2" charset="-122"/>
                <a:cs typeface="Calibri" panose="020F0502020204030204" pitchFamily="34" charset="0"/>
              </a:rPr>
              <a:t>Usage through data assimilation or analysis to improve understanding and prediction of Earth and atmospheric processes </a:t>
            </a:r>
          </a:p>
          <a:p>
            <a:pPr lvl="1">
              <a:spcBef>
                <a:spcPts val="0"/>
              </a:spcBef>
              <a:buFont typeface="Wingdings" pitchFamily="2" charset="2"/>
              <a:buChar char="ü"/>
            </a:pPr>
            <a:r>
              <a:rPr lang="en-US" sz="2000" b="1" kern="100" dirty="0">
                <a:solidFill>
                  <a:srgbClr val="0228FF"/>
                </a:solidFill>
                <a:latin typeface="Calibri" panose="020F0502020204030204" pitchFamily="34" charset="0"/>
                <a:ea typeface="DengXian" panose="02010600030101010101" pitchFamily="2" charset="-122"/>
                <a:cs typeface="Calibri" panose="020F0502020204030204" pitchFamily="34" charset="0"/>
              </a:rPr>
              <a:t>Synergy with other satellite data products </a:t>
            </a:r>
          </a:p>
          <a:p>
            <a:pPr lvl="1">
              <a:spcBef>
                <a:spcPts val="0"/>
              </a:spcBef>
              <a:buFont typeface="Wingdings" pitchFamily="2" charset="2"/>
              <a:buChar char="ü"/>
            </a:pPr>
            <a:r>
              <a:rPr lang="en-US" sz="2000" b="1" kern="100" dirty="0">
                <a:solidFill>
                  <a:srgbClr val="0228FF"/>
                </a:solidFill>
                <a:latin typeface="Calibri" panose="020F0502020204030204" pitchFamily="34" charset="0"/>
                <a:ea typeface="DengXian" panose="02010600030101010101" pitchFamily="2" charset="-122"/>
                <a:cs typeface="Calibri" panose="020F0502020204030204" pitchFamily="34" charset="0"/>
              </a:rPr>
              <a:t>Interdisciplinary research utilizing TEMPO data to study atmospheric greenhouse gases, land surface (crops, fires, and soil) processes, air quality, public health, environmental justice, and hazard surveillance </a:t>
            </a:r>
          </a:p>
          <a:p>
            <a:pPr lvl="1">
              <a:spcBef>
                <a:spcPts val="0"/>
              </a:spcBef>
              <a:buFont typeface="Wingdings" pitchFamily="2" charset="2"/>
              <a:buChar char="ü"/>
            </a:pPr>
            <a:r>
              <a:rPr lang="en-US" sz="2000" b="1" kern="100" dirty="0">
                <a:solidFill>
                  <a:srgbClr val="0228FF"/>
                </a:solidFill>
                <a:latin typeface="Calibri" panose="020F0502020204030204" pitchFamily="34" charset="0"/>
                <a:ea typeface="DengXian" panose="02010600030101010101" pitchFamily="2" charset="-122"/>
                <a:cs typeface="Calibri" panose="020F0502020204030204" pitchFamily="34" charset="0"/>
              </a:rPr>
              <a:t>Contributions </a:t>
            </a:r>
            <a:r>
              <a:rPr lang="en-US" sz="2000" b="1" kern="100" dirty="0">
                <a:solidFill>
                  <a:srgbClr val="0228FF"/>
                </a:solidFill>
                <a:effectLst/>
                <a:latin typeface="Calibri" panose="020F0502020204030204" pitchFamily="34" charset="0"/>
                <a:ea typeface="DengXian" panose="02010600030101010101" pitchFamily="2" charset="-122"/>
                <a:cs typeface="Calibri" panose="020F0502020204030204" pitchFamily="34" charset="0"/>
              </a:rPr>
              <a:t>aimed at enhancing TEMPO data usage through machine learning or citizen science approaches are of great interest. </a:t>
            </a:r>
          </a:p>
          <a:p>
            <a:pPr marL="457189" lvl="1" indent="-457189">
              <a:spcBef>
                <a:spcPts val="0"/>
              </a:spcBef>
              <a:buFont typeface="Wingdings" pitchFamily="2" charset="2"/>
              <a:buChar char="Ø"/>
            </a:pPr>
            <a:r>
              <a:rPr lang="en-US" sz="2200" b="1" kern="0" dirty="0">
                <a:solidFill>
                  <a:srgbClr val="013589"/>
                </a:solidFill>
                <a:latin typeface="Calibri"/>
                <a:cs typeface="Arial"/>
              </a:rPr>
              <a:t>TMEPO team recommends only data products at the provisional level and above be used for scientific investigation. </a:t>
            </a:r>
          </a:p>
          <a:p>
            <a:pPr defTabSz="914400">
              <a:spcBef>
                <a:spcPts val="0"/>
              </a:spcBef>
              <a:buFont typeface="Wingdings" pitchFamily="2" charset="2"/>
              <a:buChar char="Ø"/>
              <a:defRPr/>
            </a:pPr>
            <a:r>
              <a:rPr kumimoji="0" lang="en-US" sz="2200" b="1" i="0" u="none" strike="noStrike" kern="0" cap="none" spc="0" normalizeH="0" baseline="0" noProof="0" dirty="0">
                <a:ln>
                  <a:noFill/>
                </a:ln>
                <a:solidFill>
                  <a:srgbClr val="013589"/>
                </a:solidFill>
                <a:effectLst/>
                <a:uLnTx/>
                <a:uFillTx/>
                <a:latin typeface="Calibri"/>
                <a:ea typeface="+mn-ea"/>
                <a:cs typeface="Arial"/>
              </a:rPr>
              <a:t>Primary Journals:</a:t>
            </a:r>
            <a:r>
              <a:rPr kumimoji="0" lang="en-US" sz="2200" b="1" i="0" u="none" strike="noStrike" kern="1200" cap="none" spc="0" normalizeH="0" baseline="0" noProof="0" dirty="0">
                <a:ln>
                  <a:noFill/>
                </a:ln>
                <a:solidFill>
                  <a:srgbClr val="002060"/>
                </a:solidFill>
                <a:effectLst/>
                <a:uLnTx/>
                <a:uFillTx/>
                <a:latin typeface="Calibri"/>
                <a:ea typeface="+mn-ea"/>
                <a:cs typeface="+mn-cs"/>
              </a:rPr>
              <a:t> </a:t>
            </a:r>
            <a:r>
              <a:rPr kumimoji="0" lang="en-US" sz="2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rPr>
              <a:t>Journal of Geophysical Research – Atmosphere, Earth and Space Science, </a:t>
            </a:r>
            <a:r>
              <a:rPr lang="en-US" sz="2200" b="1" kern="100" dirty="0">
                <a:solidFill>
                  <a:srgbClr val="0228FF"/>
                </a:solidFill>
                <a:latin typeface="Times New Roman" panose="02020603050405020304" pitchFamily="18" charset="0"/>
                <a:ea typeface="DengXian" panose="02010600030101010101" pitchFamily="2" charset="-122"/>
                <a:cs typeface="Times New Roman" panose="02020603050405020304" pitchFamily="18" charset="0"/>
              </a:rPr>
              <a:t>Geophysical Research Letters</a:t>
            </a:r>
          </a:p>
          <a:p>
            <a:pPr marL="0" algn="just">
              <a:lnSpc>
                <a:spcPct val="115000"/>
              </a:lnSpc>
              <a:spcBef>
                <a:spcPts val="0"/>
              </a:spcBef>
              <a:buFont typeface="Wingdings" pitchFamily="2" charset="2"/>
              <a:buChar char="Ø"/>
            </a:pPr>
            <a:r>
              <a:rPr lang="en-US" sz="2200" b="1" kern="0" dirty="0">
                <a:solidFill>
                  <a:srgbClr val="013589"/>
                </a:solidFill>
                <a:latin typeface="Calibri"/>
                <a:cs typeface="Arial"/>
              </a:rPr>
              <a:t>Open for 1.5-2 years</a:t>
            </a:r>
            <a:endParaRPr lang="en-US" sz="2000" b="1" kern="100" dirty="0">
              <a:solidFill>
                <a:srgbClr val="0228FF"/>
              </a:solidFill>
              <a:latin typeface="Times New Roman" panose="02020603050405020304" pitchFamily="18" charset="0"/>
              <a:ea typeface="DengXian" panose="02010600030101010101" pitchFamily="2" charset="-122"/>
              <a:cs typeface="Times New Roman" panose="02020603050405020304" pitchFamily="18" charset="0"/>
            </a:endParaRPr>
          </a:p>
          <a:p>
            <a:pPr>
              <a:spcBef>
                <a:spcPts val="0"/>
              </a:spcBef>
            </a:pPr>
            <a:endParaRPr lang="en-US" sz="2800" b="1" dirty="0">
              <a:solidFill>
                <a:srgbClr val="002060"/>
              </a:solidFill>
              <a:latin typeface="+mj-lt"/>
            </a:endParaRPr>
          </a:p>
        </p:txBody>
      </p:sp>
    </p:spTree>
    <p:extLst>
      <p:ext uri="{BB962C8B-B14F-4D97-AF65-F5344CB8AC3E}">
        <p14:creationId xmlns:p14="http://schemas.microsoft.com/office/powerpoint/2010/main" val="397398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85432F-1FB7-1C02-098A-8BC096C53145}"/>
              </a:ext>
            </a:extLst>
          </p:cNvPr>
          <p:cNvSpPr txBox="1"/>
          <p:nvPr/>
        </p:nvSpPr>
        <p:spPr>
          <a:xfrm>
            <a:off x="-1" y="198511"/>
            <a:ext cx="1218278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TEMPO Aerosol Retrieval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5">
            <a:extLst>
              <a:ext uri="{FF2B5EF4-FFF2-40B4-BE49-F238E27FC236}">
                <a16:creationId xmlns:a16="http://schemas.microsoft.com/office/drawing/2014/main" id="{506B5C9D-8359-7771-2F4B-D55EE54AF9B5}"/>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pic>
        <p:nvPicPr>
          <p:cNvPr id="10" name="Picture 9" descr="A screenshot of a computer screen&#10;&#10;Description automatically generated">
            <a:extLst>
              <a:ext uri="{FF2B5EF4-FFF2-40B4-BE49-F238E27FC236}">
                <a16:creationId xmlns:a16="http://schemas.microsoft.com/office/drawing/2014/main" id="{9F8B275B-DFB7-6238-9BBD-871A16FF7071}"/>
              </a:ext>
            </a:extLst>
          </p:cNvPr>
          <p:cNvPicPr>
            <a:picLocks noChangeAspect="1"/>
          </p:cNvPicPr>
          <p:nvPr/>
        </p:nvPicPr>
        <p:blipFill>
          <a:blip r:embed="rId2"/>
          <a:stretch>
            <a:fillRect/>
          </a:stretch>
        </p:blipFill>
        <p:spPr>
          <a:xfrm>
            <a:off x="1259389" y="1137193"/>
            <a:ext cx="9664002" cy="5436001"/>
          </a:xfrm>
          <a:prstGeom prst="rect">
            <a:avLst/>
          </a:prstGeom>
        </p:spPr>
      </p:pic>
      <p:sp>
        <p:nvSpPr>
          <p:cNvPr id="12" name="TextBox 11">
            <a:extLst>
              <a:ext uri="{FF2B5EF4-FFF2-40B4-BE49-F238E27FC236}">
                <a16:creationId xmlns:a16="http://schemas.microsoft.com/office/drawing/2014/main" id="{AC21F727-B293-96F4-EA94-97F0D9D139C9}"/>
              </a:ext>
            </a:extLst>
          </p:cNvPr>
          <p:cNvSpPr txBox="1"/>
          <p:nvPr/>
        </p:nvSpPr>
        <p:spPr>
          <a:xfrm>
            <a:off x="2474534" y="6527914"/>
            <a:ext cx="7233712" cy="369332"/>
          </a:xfrm>
          <a:prstGeom prst="rect">
            <a:avLst/>
          </a:prstGeom>
          <a:noFill/>
        </p:spPr>
        <p:txBody>
          <a:bodyPr wrap="none" rtlCol="0">
            <a:spAutoFit/>
          </a:bodyPr>
          <a:lstStyle/>
          <a:p>
            <a:r>
              <a:rPr lang="en-US" b="1" dirty="0"/>
              <a:t>Credits: NOAA </a:t>
            </a:r>
            <a:r>
              <a:rPr lang="en-US" b="1" dirty="0" err="1"/>
              <a:t>GeoXO</a:t>
            </a:r>
            <a:r>
              <a:rPr lang="en-US" b="1" dirty="0"/>
              <a:t> Team, H. Zhang, P. </a:t>
            </a:r>
            <a:r>
              <a:rPr lang="en-US" b="1" dirty="0" err="1"/>
              <a:t>Ciren</a:t>
            </a:r>
            <a:r>
              <a:rPr lang="en-US" b="1" dirty="0"/>
              <a:t>, Z. Wei and S. </a:t>
            </a:r>
            <a:r>
              <a:rPr lang="en-US" b="1" dirty="0" err="1"/>
              <a:t>Kondragunta</a:t>
            </a:r>
            <a:endParaRPr lang="en-US" b="1" dirty="0"/>
          </a:p>
        </p:txBody>
      </p:sp>
    </p:spTree>
    <p:extLst>
      <p:ext uri="{BB962C8B-B14F-4D97-AF65-F5344CB8AC3E}">
        <p14:creationId xmlns:p14="http://schemas.microsoft.com/office/powerpoint/2010/main" val="3716633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CF16-BA99-7E07-E1A1-3A584D0720B3}"/>
              </a:ext>
            </a:extLst>
          </p:cNvPr>
          <p:cNvSpPr>
            <a:spLocks noGrp="1"/>
          </p:cNvSpPr>
          <p:nvPr>
            <p:ph type="title"/>
          </p:nvPr>
        </p:nvSpPr>
        <p:spPr>
          <a:xfrm>
            <a:off x="0" y="0"/>
            <a:ext cx="12192000" cy="775252"/>
          </a:xfrm>
        </p:spPr>
        <p:txBody>
          <a:bodyPr>
            <a:normAutofit/>
          </a:bodyPr>
          <a:lstStyle/>
          <a:p>
            <a:pPr algn="ctr"/>
            <a:r>
              <a:rPr lang="en-US" dirty="0"/>
              <a:t>Geostationary Ocean Color from TEMPO</a:t>
            </a:r>
          </a:p>
        </p:txBody>
      </p:sp>
      <p:sp>
        <p:nvSpPr>
          <p:cNvPr id="3" name="Content Placeholder 2">
            <a:extLst>
              <a:ext uri="{FF2B5EF4-FFF2-40B4-BE49-F238E27FC236}">
                <a16:creationId xmlns:a16="http://schemas.microsoft.com/office/drawing/2014/main" id="{F2BD865B-1CBA-0570-B26B-385278CA90A5}"/>
              </a:ext>
            </a:extLst>
          </p:cNvPr>
          <p:cNvSpPr>
            <a:spLocks noGrp="1"/>
          </p:cNvSpPr>
          <p:nvPr>
            <p:ph idx="1"/>
          </p:nvPr>
        </p:nvSpPr>
        <p:spPr>
          <a:xfrm>
            <a:off x="194841" y="775252"/>
            <a:ext cx="3406390" cy="5861717"/>
          </a:xfrm>
        </p:spPr>
        <p:txBody>
          <a:bodyPr>
            <a:normAutofit lnSpcReduction="10000"/>
          </a:bodyPr>
          <a:lstStyle/>
          <a:p>
            <a:r>
              <a:rPr lang="en-US" sz="1800" dirty="0"/>
              <a:t>TEMPO used as a proxy to explore Chlorophyll (</a:t>
            </a:r>
            <a:r>
              <a:rPr lang="en-US" sz="1800" dirty="0" err="1"/>
              <a:t>Chl</a:t>
            </a:r>
            <a:r>
              <a:rPr lang="en-US" sz="1800" dirty="0"/>
              <a:t>) data from future GEO spectrometers over N America: GLIMR and GeoXO/OCX</a:t>
            </a:r>
          </a:p>
          <a:p>
            <a:r>
              <a:rPr lang="en-US" sz="1800" dirty="0"/>
              <a:t>Principal Component and  Machine Learning (PCA+ML) approach introduced by Fasnacht et al. 2022 applied to TEMPO L1B to derive hourly </a:t>
            </a:r>
            <a:r>
              <a:rPr lang="en-US" sz="1800" dirty="0" err="1"/>
              <a:t>Chl</a:t>
            </a:r>
            <a:r>
              <a:rPr lang="en-US" sz="1800" dirty="0"/>
              <a:t> </a:t>
            </a:r>
          </a:p>
          <a:p>
            <a:pPr lvl="1"/>
            <a:r>
              <a:rPr lang="en-US" sz="1400" dirty="0"/>
              <a:t>PCA+ML approach can provide information under cloud/aerosol conditions </a:t>
            </a:r>
          </a:p>
          <a:p>
            <a:r>
              <a:rPr lang="en-US" sz="1800" dirty="0"/>
              <a:t>First TEMPO hourly </a:t>
            </a:r>
            <a:r>
              <a:rPr lang="en-US" sz="1800" dirty="0" err="1"/>
              <a:t>Chl</a:t>
            </a:r>
            <a:r>
              <a:rPr lang="en-US" sz="1800" dirty="0"/>
              <a:t> retrievals during passage of Hurricane Idalia (top) compared with LEO average </a:t>
            </a:r>
            <a:r>
              <a:rPr lang="en-US" sz="1800" dirty="0" err="1"/>
              <a:t>Chl</a:t>
            </a:r>
            <a:r>
              <a:rPr lang="en-US" sz="1800" dirty="0"/>
              <a:t> (middle)</a:t>
            </a:r>
          </a:p>
          <a:p>
            <a:pPr lvl="1"/>
            <a:r>
              <a:rPr lang="en-US" sz="1400" dirty="0"/>
              <a:t>Show higher </a:t>
            </a:r>
            <a:r>
              <a:rPr lang="en-US" sz="1400" dirty="0" err="1"/>
              <a:t>Chl</a:t>
            </a:r>
            <a:r>
              <a:rPr lang="en-US" sz="1400" dirty="0"/>
              <a:t> concentrations being pulled into Gulf of Mexico after passage of hurricane </a:t>
            </a:r>
          </a:p>
          <a:p>
            <a:r>
              <a:rPr lang="en-US" sz="1800" dirty="0"/>
              <a:t>Talk by Zachary Fasnacht in Session 4 on Tuesday afternoon will further explain the details of the approach and benefits of geostationary ocean color</a:t>
            </a:r>
          </a:p>
        </p:txBody>
      </p:sp>
      <p:pic>
        <p:nvPicPr>
          <p:cNvPr id="7" name="Picture 6">
            <a:extLst>
              <a:ext uri="{FF2B5EF4-FFF2-40B4-BE49-F238E27FC236}">
                <a16:creationId xmlns:a16="http://schemas.microsoft.com/office/drawing/2014/main" id="{101B643D-DA7B-F63A-B036-AC05F6B036FA}"/>
              </a:ext>
            </a:extLst>
          </p:cNvPr>
          <p:cNvPicPr>
            <a:picLocks noChangeAspect="1"/>
          </p:cNvPicPr>
          <p:nvPr/>
        </p:nvPicPr>
        <p:blipFill>
          <a:blip r:embed="rId2"/>
          <a:stretch>
            <a:fillRect/>
          </a:stretch>
        </p:blipFill>
        <p:spPr>
          <a:xfrm>
            <a:off x="3796072" y="659502"/>
            <a:ext cx="8006247" cy="5861717"/>
          </a:xfrm>
          <a:prstGeom prst="rect">
            <a:avLst/>
          </a:prstGeom>
        </p:spPr>
      </p:pic>
      <p:sp>
        <p:nvSpPr>
          <p:cNvPr id="5" name="TextBox 4">
            <a:extLst>
              <a:ext uri="{FF2B5EF4-FFF2-40B4-BE49-F238E27FC236}">
                <a16:creationId xmlns:a16="http://schemas.microsoft.com/office/drawing/2014/main" id="{5074DB3E-FB09-0E4B-9E84-130DA874767E}"/>
              </a:ext>
            </a:extLst>
          </p:cNvPr>
          <p:cNvSpPr txBox="1"/>
          <p:nvPr/>
        </p:nvSpPr>
        <p:spPr>
          <a:xfrm>
            <a:off x="5759343" y="6521219"/>
            <a:ext cx="4557786" cy="369332"/>
          </a:xfrm>
          <a:prstGeom prst="rect">
            <a:avLst/>
          </a:prstGeom>
          <a:noFill/>
        </p:spPr>
        <p:txBody>
          <a:bodyPr wrap="none" rtlCol="0">
            <a:spAutoFit/>
          </a:bodyPr>
          <a:lstStyle/>
          <a:p>
            <a:r>
              <a:rPr lang="en-US" b="1" dirty="0"/>
              <a:t>Credits: Zachary </a:t>
            </a:r>
            <a:r>
              <a:rPr lang="en-US" b="1" dirty="0" err="1"/>
              <a:t>Fasnacht</a:t>
            </a:r>
            <a:r>
              <a:rPr lang="en-US" b="1" dirty="0"/>
              <a:t>, Joanna Joiner et al.</a:t>
            </a:r>
          </a:p>
        </p:txBody>
      </p:sp>
    </p:spTree>
    <p:extLst>
      <p:ext uri="{BB962C8B-B14F-4D97-AF65-F5344CB8AC3E}">
        <p14:creationId xmlns:p14="http://schemas.microsoft.com/office/powerpoint/2010/main" val="3469112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with a rainbow colored line&#10;&#10;Description automatically generated with medium confidence">
            <a:extLst>
              <a:ext uri="{FF2B5EF4-FFF2-40B4-BE49-F238E27FC236}">
                <a16:creationId xmlns:a16="http://schemas.microsoft.com/office/drawing/2014/main" id="{52C3D1D1-E324-F104-0EB9-D1DE8100FEE7}"/>
              </a:ext>
            </a:extLst>
          </p:cNvPr>
          <p:cNvPicPr>
            <a:picLocks noChangeAspect="1"/>
          </p:cNvPicPr>
          <p:nvPr/>
        </p:nvPicPr>
        <p:blipFill rotWithShape="1">
          <a:blip r:embed="rId2">
            <a:extLst>
              <a:ext uri="{28A0092B-C50C-407E-A947-70E740481C1C}">
                <a14:useLocalDpi xmlns:a14="http://schemas.microsoft.com/office/drawing/2010/main" val="0"/>
              </a:ext>
            </a:extLst>
          </a:blip>
          <a:srcRect l="13078" t="2997" r="13633" b="4530"/>
          <a:stretch/>
        </p:blipFill>
        <p:spPr>
          <a:xfrm>
            <a:off x="745065" y="1117597"/>
            <a:ext cx="5520267" cy="5223934"/>
          </a:xfrm>
          <a:prstGeom prst="rect">
            <a:avLst/>
          </a:prstGeom>
        </p:spPr>
      </p:pic>
      <p:sp>
        <p:nvSpPr>
          <p:cNvPr id="2" name="Title 1">
            <a:extLst>
              <a:ext uri="{FF2B5EF4-FFF2-40B4-BE49-F238E27FC236}">
                <a16:creationId xmlns:a16="http://schemas.microsoft.com/office/drawing/2014/main" id="{92F333CA-CA94-6121-53B8-F196B4882A10}"/>
              </a:ext>
            </a:extLst>
          </p:cNvPr>
          <p:cNvSpPr>
            <a:spLocks noGrp="1"/>
          </p:cNvSpPr>
          <p:nvPr>
            <p:ph type="title"/>
          </p:nvPr>
        </p:nvSpPr>
        <p:spPr>
          <a:xfrm>
            <a:off x="1371600" y="1389923"/>
            <a:ext cx="3132667" cy="421944"/>
          </a:xfrm>
        </p:spPr>
        <p:txBody>
          <a:bodyPr/>
          <a:lstStyle/>
          <a:p>
            <a:pPr algn="ctr"/>
            <a:r>
              <a:rPr lang="en-US" sz="1800" dirty="0">
                <a:latin typeface="+mn-lt"/>
              </a:rPr>
              <a:t>Princeton fire, British Columbia</a:t>
            </a:r>
            <a:endParaRPr lang="en-BE" sz="1800" dirty="0">
              <a:latin typeface="+mn-lt"/>
            </a:endParaRPr>
          </a:p>
        </p:txBody>
      </p:sp>
      <p:pic>
        <p:nvPicPr>
          <p:cNvPr id="5" name="Picture 4" descr="A satellite image of a cloud&#10;&#10;Description automatically generated">
            <a:extLst>
              <a:ext uri="{FF2B5EF4-FFF2-40B4-BE49-F238E27FC236}">
                <a16:creationId xmlns:a16="http://schemas.microsoft.com/office/drawing/2014/main" id="{FC965A00-6246-3CC7-4890-717CED8A5896}"/>
              </a:ext>
            </a:extLst>
          </p:cNvPr>
          <p:cNvPicPr>
            <a:picLocks noChangeAspect="1"/>
          </p:cNvPicPr>
          <p:nvPr/>
        </p:nvPicPr>
        <p:blipFill rotWithShape="1">
          <a:blip r:embed="rId3">
            <a:extLst>
              <a:ext uri="{28A0092B-C50C-407E-A947-70E740481C1C}">
                <a14:useLocalDpi xmlns:a14="http://schemas.microsoft.com/office/drawing/2010/main" val="0"/>
              </a:ext>
            </a:extLst>
          </a:blip>
          <a:srcRect l="13053" t="3449" r="15014" b="3357"/>
          <a:stretch/>
        </p:blipFill>
        <p:spPr>
          <a:xfrm>
            <a:off x="6265332" y="1117597"/>
            <a:ext cx="5375912" cy="5223934"/>
          </a:xfrm>
          <a:prstGeom prst="rect">
            <a:avLst/>
          </a:prstGeom>
        </p:spPr>
      </p:pic>
      <p:sp>
        <p:nvSpPr>
          <p:cNvPr id="3" name="TextBox 2">
            <a:extLst>
              <a:ext uri="{FF2B5EF4-FFF2-40B4-BE49-F238E27FC236}">
                <a16:creationId xmlns:a16="http://schemas.microsoft.com/office/drawing/2014/main" id="{09E94079-6427-5BEF-86D2-39CE893E5030}"/>
              </a:ext>
            </a:extLst>
          </p:cNvPr>
          <p:cNvSpPr txBox="1"/>
          <p:nvPr/>
        </p:nvSpPr>
        <p:spPr>
          <a:xfrm>
            <a:off x="1" y="198511"/>
            <a:ext cx="121827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TEMPO HONO from Fire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A992B716-70C2-0B2D-07AA-CBB50AAB2FAE}"/>
              </a:ext>
            </a:extLst>
          </p:cNvPr>
          <p:cNvSpPr txBox="1"/>
          <p:nvPr/>
        </p:nvSpPr>
        <p:spPr>
          <a:xfrm>
            <a:off x="2680164" y="6341531"/>
            <a:ext cx="2020457" cy="369332"/>
          </a:xfrm>
          <a:prstGeom prst="rect">
            <a:avLst/>
          </a:prstGeom>
          <a:solidFill>
            <a:schemeClr val="accent2">
              <a:lumMod val="50000"/>
            </a:schemeClr>
          </a:solidFill>
        </p:spPr>
        <p:txBody>
          <a:bodyPr wrap="square" lIns="0" tIns="0" rIns="0" bIns="0" rtlCol="0">
            <a:spAutoFit/>
          </a:bodyPr>
          <a:lstStyle/>
          <a:p>
            <a:pPr algn="ctr"/>
            <a:r>
              <a:rPr lang="en-US" sz="2400" dirty="0">
                <a:solidFill>
                  <a:schemeClr val="bg1"/>
                </a:solidFill>
              </a:rPr>
              <a:t>PRELIMINARY!</a:t>
            </a:r>
          </a:p>
        </p:txBody>
      </p:sp>
      <p:sp>
        <p:nvSpPr>
          <p:cNvPr id="7" name="TextBox 6">
            <a:extLst>
              <a:ext uri="{FF2B5EF4-FFF2-40B4-BE49-F238E27FC236}">
                <a16:creationId xmlns:a16="http://schemas.microsoft.com/office/drawing/2014/main" id="{E8C2EE60-43C7-4F84-DE66-7CB46BD5D5DD}"/>
              </a:ext>
            </a:extLst>
          </p:cNvPr>
          <p:cNvSpPr txBox="1"/>
          <p:nvPr/>
        </p:nvSpPr>
        <p:spPr>
          <a:xfrm>
            <a:off x="7113581" y="6341531"/>
            <a:ext cx="3338863" cy="369332"/>
          </a:xfrm>
          <a:prstGeom prst="rect">
            <a:avLst/>
          </a:prstGeom>
          <a:noFill/>
        </p:spPr>
        <p:txBody>
          <a:bodyPr wrap="none" rtlCol="0">
            <a:spAutoFit/>
          </a:bodyPr>
          <a:lstStyle/>
          <a:p>
            <a:r>
              <a:rPr lang="en-US" b="1" dirty="0"/>
              <a:t>Credits: Nicolas </a:t>
            </a:r>
            <a:r>
              <a:rPr lang="en-US" b="1" dirty="0" err="1"/>
              <a:t>Theys</a:t>
            </a:r>
            <a:r>
              <a:rPr lang="en-US" b="1" dirty="0"/>
              <a:t>, BIRA-IASB</a:t>
            </a:r>
          </a:p>
        </p:txBody>
      </p:sp>
    </p:spTree>
    <p:extLst>
      <p:ext uri="{BB962C8B-B14F-4D97-AF65-F5344CB8AC3E}">
        <p14:creationId xmlns:p14="http://schemas.microsoft.com/office/powerpoint/2010/main" val="2512829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85432F-1FB7-1C02-098A-8BC096C53145}"/>
              </a:ext>
            </a:extLst>
          </p:cNvPr>
          <p:cNvSpPr txBox="1"/>
          <p:nvPr/>
        </p:nvSpPr>
        <p:spPr>
          <a:xfrm>
            <a:off x="1" y="198511"/>
            <a:ext cx="121827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First Light H</a:t>
            </a:r>
            <a:r>
              <a:rPr kumimoji="0" lang="en-US" sz="3600" b="0" i="0" u="none" strike="noStrike" kern="1200" cap="none" spc="0" normalizeH="0" baseline="-25000" noProof="0" dirty="0">
                <a:ln>
                  <a:noFill/>
                </a:ln>
                <a:solidFill>
                  <a:prstClr val="white"/>
                </a:solidFill>
                <a:effectLst/>
                <a:uLnTx/>
                <a:uFillTx/>
                <a:latin typeface="Calibri"/>
                <a:ea typeface="+mn-ea"/>
                <a:cs typeface="+mn-cs"/>
              </a:rPr>
              <a:t>2</a:t>
            </a:r>
            <a:r>
              <a:rPr kumimoji="0" lang="en-US" sz="3600" b="0" i="0" u="none" strike="noStrike" kern="1200" cap="none" spc="0" normalizeH="0" baseline="0" noProof="0" dirty="0">
                <a:ln>
                  <a:noFill/>
                </a:ln>
                <a:solidFill>
                  <a:prstClr val="white"/>
                </a:solidFill>
                <a:effectLst/>
                <a:uLnTx/>
                <a:uFillTx/>
                <a:latin typeface="Calibri"/>
                <a:ea typeface="+mn-ea"/>
                <a:cs typeface="+mn-cs"/>
              </a:rPr>
              <a:t>O SCD (2 August 2023)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460B59F-1E09-5EB7-ECC9-64669F176B4D}"/>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11040A0-AEF9-F383-4B1C-46C816DB92D3}"/>
              </a:ext>
            </a:extLst>
          </p:cNvPr>
          <p:cNvPicPr>
            <a:picLocks noChangeAspect="1"/>
          </p:cNvPicPr>
          <p:nvPr/>
        </p:nvPicPr>
        <p:blipFill>
          <a:blip r:embed="rId2"/>
          <a:stretch>
            <a:fillRect/>
          </a:stretch>
        </p:blipFill>
        <p:spPr>
          <a:xfrm>
            <a:off x="1681433" y="1150147"/>
            <a:ext cx="9449459" cy="5241888"/>
          </a:xfrm>
          <a:prstGeom prst="rect">
            <a:avLst/>
          </a:prstGeom>
        </p:spPr>
      </p:pic>
      <p:sp>
        <p:nvSpPr>
          <p:cNvPr id="2" name="TextBox 1">
            <a:extLst>
              <a:ext uri="{FF2B5EF4-FFF2-40B4-BE49-F238E27FC236}">
                <a16:creationId xmlns:a16="http://schemas.microsoft.com/office/drawing/2014/main" id="{1CFE8AE8-4B46-AAA4-9CD1-BAED205D908F}"/>
              </a:ext>
            </a:extLst>
          </p:cNvPr>
          <p:cNvSpPr txBox="1"/>
          <p:nvPr/>
        </p:nvSpPr>
        <p:spPr>
          <a:xfrm>
            <a:off x="6406162" y="6427439"/>
            <a:ext cx="2324995" cy="369332"/>
          </a:xfrm>
          <a:prstGeom prst="rect">
            <a:avLst/>
          </a:prstGeom>
          <a:noFill/>
        </p:spPr>
        <p:txBody>
          <a:bodyPr wrap="none" rtlCol="0">
            <a:spAutoFit/>
          </a:bodyPr>
          <a:lstStyle/>
          <a:p>
            <a:r>
              <a:rPr lang="en-US" b="1" dirty="0"/>
              <a:t>[Credit: </a:t>
            </a:r>
            <a:r>
              <a:rPr lang="en-US" b="1" dirty="0" err="1"/>
              <a:t>Huiqun</a:t>
            </a:r>
            <a:r>
              <a:rPr lang="en-US" b="1" dirty="0"/>
              <a:t> Wang]</a:t>
            </a:r>
          </a:p>
        </p:txBody>
      </p:sp>
      <p:sp>
        <p:nvSpPr>
          <p:cNvPr id="6" name="TextBox 5">
            <a:extLst>
              <a:ext uri="{FF2B5EF4-FFF2-40B4-BE49-F238E27FC236}">
                <a16:creationId xmlns:a16="http://schemas.microsoft.com/office/drawing/2014/main" id="{FBEBB906-564A-FD42-B3D8-3B1CC780F437}"/>
              </a:ext>
            </a:extLst>
          </p:cNvPr>
          <p:cNvSpPr txBox="1"/>
          <p:nvPr/>
        </p:nvSpPr>
        <p:spPr>
          <a:xfrm>
            <a:off x="4070935" y="6427439"/>
            <a:ext cx="2020457" cy="369332"/>
          </a:xfrm>
          <a:prstGeom prst="rect">
            <a:avLst/>
          </a:prstGeom>
          <a:solidFill>
            <a:schemeClr val="accent2">
              <a:lumMod val="50000"/>
            </a:schemeClr>
          </a:solidFill>
        </p:spPr>
        <p:txBody>
          <a:bodyPr wrap="square" lIns="0" tIns="0" rIns="0" bIns="0" rtlCol="0">
            <a:spAutoFit/>
          </a:bodyPr>
          <a:lstStyle/>
          <a:p>
            <a:pPr algn="ctr"/>
            <a:r>
              <a:rPr lang="en-US" sz="2400" dirty="0">
                <a:solidFill>
                  <a:schemeClr val="bg1"/>
                </a:solidFill>
              </a:rPr>
              <a:t>PRELIMINARY!</a:t>
            </a:r>
          </a:p>
        </p:txBody>
      </p:sp>
    </p:spTree>
    <p:extLst>
      <p:ext uri="{BB962C8B-B14F-4D97-AF65-F5344CB8AC3E}">
        <p14:creationId xmlns:p14="http://schemas.microsoft.com/office/powerpoint/2010/main" val="201535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001154"/>
            <a:ext cx="12192000" cy="4845689"/>
          </a:xfrm>
        </p:spPr>
        <p:txBody>
          <a:bodyPr/>
          <a:lstStyle/>
          <a:p>
            <a:r>
              <a:rPr lang="en-US" sz="2400" dirty="0"/>
              <a:t>TEMPO commissioning and first year nominal operation have gone on very well.</a:t>
            </a:r>
          </a:p>
          <a:p>
            <a:r>
              <a:rPr lang="en-US" sz="2400" dirty="0"/>
              <a:t>Most data products (L1b, cloud, NO</a:t>
            </a:r>
            <a:r>
              <a:rPr lang="en-US" sz="2400" baseline="-25000" dirty="0"/>
              <a:t>2</a:t>
            </a:r>
            <a:r>
              <a:rPr lang="en-US" sz="2400" dirty="0"/>
              <a:t>, HCHO, total O</a:t>
            </a:r>
            <a:r>
              <a:rPr lang="en-US" sz="2400" baseline="-25000" dirty="0"/>
              <a:t>3</a:t>
            </a:r>
            <a:r>
              <a:rPr lang="en-US" sz="2400" dirty="0"/>
              <a:t>) are publicly available.</a:t>
            </a:r>
          </a:p>
          <a:p>
            <a:r>
              <a:rPr lang="en-US" sz="2400" dirty="0"/>
              <a:t>Validation team are validating the data products to advance them to </a:t>
            </a:r>
            <a:r>
              <a:rPr lang="en-US" sz="2400" b="1" dirty="0"/>
              <a:t>provisional</a:t>
            </a:r>
          </a:p>
          <a:p>
            <a:r>
              <a:rPr lang="en-US" sz="2400" dirty="0"/>
              <a:t>Priorities for V04:</a:t>
            </a:r>
          </a:p>
          <a:p>
            <a:pPr lvl="1">
              <a:spcBef>
                <a:spcPts val="0"/>
              </a:spcBef>
            </a:pPr>
            <a:r>
              <a:rPr lang="en-US" sz="2000" dirty="0"/>
              <a:t>Radiances </a:t>
            </a:r>
            <a:r>
              <a:rPr lang="en-US" sz="2000" dirty="0">
                <a:sym typeface="Wingdings" pitchFamily="2" charset="2"/>
              </a:rPr>
              <a:t> improve </a:t>
            </a:r>
            <a:r>
              <a:rPr lang="en-US" sz="2000" dirty="0"/>
              <a:t>absolute calibration, include polarization correction</a:t>
            </a:r>
          </a:p>
          <a:p>
            <a:pPr lvl="1">
              <a:spcBef>
                <a:spcPts val="600"/>
              </a:spcBef>
            </a:pPr>
            <a:r>
              <a:rPr lang="en-US" sz="2000" dirty="0"/>
              <a:t>NO</a:t>
            </a:r>
            <a:r>
              <a:rPr lang="en-US" sz="2000" baseline="-25000" dirty="0"/>
              <a:t>2</a:t>
            </a:r>
            <a:r>
              <a:rPr lang="en-US" sz="2000" dirty="0"/>
              <a:t> , HCHO, cloud </a:t>
            </a:r>
            <a:r>
              <a:rPr lang="en-US" sz="2000" dirty="0">
                <a:sym typeface="Wingdings" pitchFamily="2" charset="2"/>
              </a:rPr>
              <a:t> improve surface albedo, cloud fraction bias, HCHO background correction, scene inhomogeneity, de-striping</a:t>
            </a:r>
          </a:p>
          <a:p>
            <a:pPr lvl="1">
              <a:spcBef>
                <a:spcPts val="0"/>
              </a:spcBef>
            </a:pPr>
            <a:r>
              <a:rPr lang="en-US" sz="2000" dirty="0">
                <a:sym typeface="Wingdings" pitchFamily="2" charset="2"/>
              </a:rPr>
              <a:t>Total O</a:t>
            </a:r>
            <a:r>
              <a:rPr lang="en-US" sz="2000" baseline="-25000" dirty="0">
                <a:sym typeface="Wingdings" pitchFamily="2" charset="2"/>
              </a:rPr>
              <a:t>3</a:t>
            </a:r>
            <a:r>
              <a:rPr lang="en-US" sz="2000" dirty="0">
                <a:sym typeface="Wingdings" pitchFamily="2" charset="2"/>
              </a:rPr>
              <a:t>  latitude-dependent bias</a:t>
            </a:r>
          </a:p>
          <a:p>
            <a:pPr lvl="1">
              <a:spcBef>
                <a:spcPts val="0"/>
              </a:spcBef>
            </a:pPr>
            <a:r>
              <a:rPr lang="en-US" sz="2000" dirty="0">
                <a:sym typeface="Wingdings" pitchFamily="2" charset="2"/>
              </a:rPr>
              <a:t>Continued development, validation and release of O</a:t>
            </a:r>
            <a:r>
              <a:rPr lang="en-US" sz="2000" baseline="-25000" dirty="0">
                <a:sym typeface="Wingdings" pitchFamily="2" charset="2"/>
              </a:rPr>
              <a:t>3</a:t>
            </a:r>
            <a:r>
              <a:rPr lang="en-US" sz="2000" dirty="0">
                <a:sym typeface="Wingdings" pitchFamily="2" charset="2"/>
              </a:rPr>
              <a:t> profile product </a:t>
            </a:r>
          </a:p>
          <a:p>
            <a:r>
              <a:rPr lang="en-US" sz="2400" dirty="0"/>
              <a:t>SNWG funded TEMPO NRT products (L1b, cloud, NO2, HCHO) and to fund TEMPO SO</a:t>
            </a:r>
            <a:r>
              <a:rPr lang="en-US" sz="2400" baseline="-25000" dirty="0"/>
              <a:t>2</a:t>
            </a:r>
            <a:r>
              <a:rPr lang="en-US" sz="2400" dirty="0"/>
              <a:t> NRT and enhanced data products. </a:t>
            </a:r>
            <a:r>
              <a:rPr lang="en-US" sz="2400" b="1" i="1" dirty="0">
                <a:solidFill>
                  <a:srgbClr val="FF0000"/>
                </a:solidFill>
              </a:rPr>
              <a:t>(Looking for postdocs soon!)</a:t>
            </a:r>
          </a:p>
          <a:p>
            <a:r>
              <a:rPr lang="en-US" sz="2400" b="1" i="1" dirty="0">
                <a:solidFill>
                  <a:srgbClr val="FF0000"/>
                </a:solidFill>
              </a:rPr>
              <a:t>AGU Special Collection about TEMPO Data Products, Science and Applications is open!</a:t>
            </a:r>
          </a:p>
          <a:p>
            <a:endParaRPr lang="en-US" sz="2400" b="1" i="1" dirty="0">
              <a:solidFill>
                <a:srgbClr val="FF0000"/>
              </a:solidFill>
            </a:endParaRPr>
          </a:p>
          <a:p>
            <a:pPr>
              <a:spcBef>
                <a:spcPts val="0"/>
              </a:spcBef>
            </a:pPr>
            <a:endParaRPr lang="en-US" b="1" dirty="0">
              <a:solidFill>
                <a:srgbClr val="002060"/>
              </a:solidFill>
              <a:latin typeface="+mj-lt"/>
            </a:endParaRP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62346"/>
            <a:ext cx="12192000" cy="975701"/>
          </a:xfrm>
        </p:spPr>
        <p:txBody>
          <a:bodyPr/>
          <a:lstStyle/>
          <a:p>
            <a:r>
              <a:rPr lang="en-US" dirty="0"/>
              <a:t>Summary and Outlook</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WordArt 10">
            <a:extLst>
              <a:ext uri="{FF2B5EF4-FFF2-40B4-BE49-F238E27FC236}">
                <a16:creationId xmlns:a16="http://schemas.microsoft.com/office/drawing/2014/main" id="{29FD9F58-3BF5-733B-AF82-AC76D16B4019}"/>
              </a:ext>
            </a:extLst>
          </p:cNvPr>
          <p:cNvSpPr>
            <a:spLocks noChangeArrowheads="1" noChangeShapeType="1" noTextEdit="1"/>
          </p:cNvSpPr>
          <p:nvPr/>
        </p:nvSpPr>
        <p:spPr bwMode="auto">
          <a:xfrm>
            <a:off x="8551442" y="5985863"/>
            <a:ext cx="1869513" cy="685800"/>
          </a:xfrm>
          <a:prstGeom prst="rect">
            <a:avLst/>
          </a:prstGeom>
        </p:spPr>
        <p:txBody>
          <a:bodyPr wrap="none" fromWordArt="1">
            <a:prstTxWarp prst="textPlain">
              <a:avLst>
                <a:gd name="adj" fmla="val 50000"/>
              </a:avLst>
            </a:prstTxWarp>
          </a:bodyPr>
          <a:lstStyle/>
          <a:p>
            <a:pPr algn="ctr">
              <a:defRPr/>
            </a:pP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Monotype Corsiva" pitchFamily="66" charset="0"/>
                <a:ea typeface="+mn-ea"/>
              </a:rPr>
              <a:t>Thank you</a:t>
            </a: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rPr>
              <a:t>!</a:t>
            </a:r>
          </a:p>
        </p:txBody>
      </p:sp>
      <p:sp>
        <p:nvSpPr>
          <p:cNvPr id="9" name="Rectangle 8">
            <a:extLst>
              <a:ext uri="{FF2B5EF4-FFF2-40B4-BE49-F238E27FC236}">
                <a16:creationId xmlns:a16="http://schemas.microsoft.com/office/drawing/2014/main" id="{FABDD6B3-6238-F923-E02F-39CD1B3C1A57}"/>
              </a:ext>
            </a:extLst>
          </p:cNvPr>
          <p:cNvSpPr>
            <a:spLocks noChangeArrowheads="1"/>
          </p:cNvSpPr>
          <p:nvPr/>
        </p:nvSpPr>
        <p:spPr bwMode="auto">
          <a:xfrm>
            <a:off x="983848" y="5972437"/>
            <a:ext cx="6976153" cy="75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90000"/>
              </a:lnSpc>
            </a:pPr>
            <a:r>
              <a:rPr lang="en-US" sz="2400" b="1" i="1" dirty="0">
                <a:solidFill>
                  <a:srgbClr val="002060"/>
                </a:solidFill>
              </a:rPr>
              <a:t>Acknowledgements: </a:t>
            </a:r>
            <a:r>
              <a:rPr lang="en-US" sz="2400" b="1" dirty="0"/>
              <a:t>Funding from NASA (TEMPO, NNL13AA09C; SNWG TEMPO NRT, 80MSFC24CA004)</a:t>
            </a:r>
          </a:p>
        </p:txBody>
      </p:sp>
      <p:sp>
        <p:nvSpPr>
          <p:cNvPr id="2" name="TextBox 1">
            <a:extLst>
              <a:ext uri="{FF2B5EF4-FFF2-40B4-BE49-F238E27FC236}">
                <a16:creationId xmlns:a16="http://schemas.microsoft.com/office/drawing/2014/main" id="{0188F1EF-23A2-584A-93E7-10935BBC01DB}"/>
              </a:ext>
            </a:extLst>
          </p:cNvPr>
          <p:cNvSpPr txBox="1"/>
          <p:nvPr/>
        </p:nvSpPr>
        <p:spPr>
          <a:xfrm>
            <a:off x="983848" y="59956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408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268" name="Google Shape;268;p2"/>
          <p:cNvSpPr txBox="1">
            <a:spLocks noGrp="1"/>
          </p:cNvSpPr>
          <p:nvPr>
            <p:ph type="title"/>
          </p:nvPr>
        </p:nvSpPr>
        <p:spPr>
          <a:xfrm>
            <a:off x="0" y="0"/>
            <a:ext cx="12191999" cy="975701"/>
          </a:xfrm>
        </p:spPr>
        <p:txBody>
          <a:bodyPr/>
          <a:lstStyle/>
          <a:p>
            <a:pPr lvl="0"/>
            <a:r>
              <a:rPr lang="en-US" dirty="0">
                <a:latin typeface="+mj-lt"/>
              </a:rPr>
              <a:t>Tropospheric Emissions: </a:t>
            </a:r>
            <a:br>
              <a:rPr lang="en-US" dirty="0">
                <a:latin typeface="+mj-lt"/>
              </a:rPr>
            </a:br>
            <a:r>
              <a:rPr lang="en-US" dirty="0">
                <a:latin typeface="+mj-lt"/>
              </a:rPr>
              <a:t>Monitoring of Pollution</a:t>
            </a:r>
          </a:p>
        </p:txBody>
      </p:sp>
      <p:sp>
        <p:nvSpPr>
          <p:cNvPr id="2" name="Google Shape;361;p51">
            <a:extLst>
              <a:ext uri="{FF2B5EF4-FFF2-40B4-BE49-F238E27FC236}">
                <a16:creationId xmlns:a16="http://schemas.microsoft.com/office/drawing/2014/main" id="{0E388AAD-415F-4FBE-CAAC-275DC4748415}"/>
              </a:ext>
            </a:extLst>
          </p:cNvPr>
          <p:cNvSpPr txBox="1">
            <a:spLocks/>
          </p:cNvSpPr>
          <p:nvPr/>
        </p:nvSpPr>
        <p:spPr>
          <a:xfrm>
            <a:off x="74630" y="1316719"/>
            <a:ext cx="4412703" cy="5219347"/>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a:p>
            <a:pPr>
              <a:spcBef>
                <a:spcPts val="0"/>
              </a:spcBef>
              <a:buClr>
                <a:schemeClr val="dk1"/>
              </a:buClr>
              <a:buSzPts val="1400"/>
              <a:buFont typeface="Wingdings" pitchFamily="2" charset="2"/>
              <a:buChar char="q"/>
            </a:pPr>
            <a:r>
              <a:rPr lang="en-US" sz="2000" dirty="0">
                <a:latin typeface="Arial" panose="020B0604020202020204" pitchFamily="34" charset="0"/>
                <a:cs typeface="Arial" panose="020B0604020202020204" pitchFamily="34" charset="0"/>
              </a:rPr>
              <a:t>Hourly daytime air pollution measurements over North America</a:t>
            </a:r>
          </a:p>
          <a:p>
            <a:pPr marL="0" indent="0">
              <a:spcBef>
                <a:spcPts val="0"/>
              </a:spcBef>
              <a:buFont typeface="Arial"/>
              <a:buNone/>
            </a:pPr>
            <a:endParaRPr lang="en-US" sz="2000" dirty="0">
              <a:latin typeface="Arial" panose="020B0604020202020204" pitchFamily="34" charset="0"/>
              <a:cs typeface="Arial" panose="020B0604020202020204" pitchFamily="34" charset="0"/>
            </a:endParaRPr>
          </a:p>
          <a:p>
            <a:pPr>
              <a:spcBef>
                <a:spcPts val="0"/>
              </a:spcBef>
              <a:buSzPts val="1400"/>
              <a:buFont typeface="Wingdings" pitchFamily="2" charset="2"/>
              <a:buChar char="q"/>
            </a:pPr>
            <a:r>
              <a:rPr lang="en-US" sz="2000" b="1" dirty="0">
                <a:solidFill>
                  <a:srgbClr val="0000FF"/>
                </a:solidFill>
                <a:latin typeface="Arial" panose="020B0604020202020204" pitchFamily="34" charset="0"/>
                <a:cs typeface="Arial" panose="020B0604020202020204" pitchFamily="34" charset="0"/>
              </a:rPr>
              <a:t>Geostationary orbit</a:t>
            </a:r>
            <a:r>
              <a:rPr lang="en-US" sz="2000" dirty="0">
                <a:latin typeface="Arial" panose="020B0604020202020204" pitchFamily="34" charset="0"/>
                <a:cs typeface="Arial" panose="020B0604020202020204" pitchFamily="34" charset="0"/>
              </a:rPr>
              <a:t> means TEMPO can scan the continent continuously</a:t>
            </a:r>
          </a:p>
          <a:p>
            <a:pPr marL="685800" indent="-228600">
              <a:spcBef>
                <a:spcPts val="0"/>
              </a:spcBef>
              <a:buFont typeface="Wingdings" pitchFamily="2" charset="2"/>
              <a:buChar char="Ø"/>
            </a:pPr>
            <a:r>
              <a:rPr lang="en-US" sz="1800" dirty="0">
                <a:latin typeface="Arial" panose="020B0604020202020204" pitchFamily="34" charset="0"/>
                <a:cs typeface="Arial" panose="020B0604020202020204" pitchFamily="34" charset="0"/>
              </a:rPr>
              <a:t>High temporal resolution</a:t>
            </a:r>
          </a:p>
          <a:p>
            <a:pPr marL="685800" indent="-228600">
              <a:spcBef>
                <a:spcPts val="0"/>
              </a:spcBef>
              <a:buFont typeface="Wingdings" pitchFamily="2" charset="2"/>
              <a:buChar char="Ø"/>
            </a:pPr>
            <a:r>
              <a:rPr lang="en-US" sz="1800" dirty="0">
                <a:latin typeface="Arial" panose="020B0604020202020204" pitchFamily="34" charset="0"/>
                <a:cs typeface="Arial" panose="020B0604020202020204" pitchFamily="34" charset="0"/>
              </a:rPr>
              <a:t>High spatial resolution</a:t>
            </a:r>
          </a:p>
          <a:p>
            <a:pPr marL="0" indent="0">
              <a:spcBef>
                <a:spcPts val="0"/>
              </a:spcBef>
              <a:buFont typeface="Arial"/>
              <a:buNone/>
            </a:pPr>
            <a:endParaRPr lang="en-US" sz="2000" dirty="0">
              <a:latin typeface="Arial" panose="020B0604020202020204" pitchFamily="34" charset="0"/>
              <a:cs typeface="Arial" panose="020B0604020202020204" pitchFamily="34" charset="0"/>
            </a:endParaRPr>
          </a:p>
          <a:p>
            <a:pPr>
              <a:spcBef>
                <a:spcPts val="0"/>
              </a:spcBef>
              <a:buSzPts val="1400"/>
              <a:buFont typeface="Wingdings" pitchFamily="2" charset="2"/>
              <a:buChar char="q"/>
            </a:pPr>
            <a:r>
              <a:rPr lang="en-US" sz="2000" dirty="0">
                <a:latin typeface="Arial" panose="020B0604020202020204" pitchFamily="34" charset="0"/>
                <a:cs typeface="Arial" panose="020B0604020202020204" pitchFamily="34" charset="0"/>
              </a:rPr>
              <a:t>Baseline data products:</a:t>
            </a:r>
          </a:p>
          <a:p>
            <a:pPr marL="685800" lvl="1" indent="-228600">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 Nitrogen dioxide</a:t>
            </a:r>
          </a:p>
          <a:p>
            <a:pPr marL="685800" lvl="1" indent="-228600">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 Formaldehyde</a:t>
            </a:r>
          </a:p>
          <a:p>
            <a:pPr marL="685800" lvl="1" indent="-228600">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 Ozone (total and profile)</a:t>
            </a:r>
          </a:p>
          <a:p>
            <a:pPr marL="685800" lvl="1" indent="-228600">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 Clouds</a:t>
            </a:r>
          </a:p>
          <a:p>
            <a:pPr marL="0" indent="0">
              <a:spcBef>
                <a:spcPts val="800"/>
              </a:spcBef>
              <a:buClr>
                <a:schemeClr val="dk1"/>
              </a:buClr>
              <a:buSzPts val="1400"/>
              <a:buFont typeface="Arial"/>
              <a:buNone/>
            </a:pPr>
            <a:endParaRPr lang="en-US" sz="2000" dirty="0">
              <a:latin typeface="Arial" panose="020B0604020202020204" pitchFamily="34" charset="0"/>
              <a:cs typeface="Arial" panose="020B0604020202020204" pitchFamily="34" charset="0"/>
            </a:endParaRPr>
          </a:p>
        </p:txBody>
      </p:sp>
      <p:pic>
        <p:nvPicPr>
          <p:cNvPr id="3" name="Google Shape;365;p51">
            <a:extLst>
              <a:ext uri="{FF2B5EF4-FFF2-40B4-BE49-F238E27FC236}">
                <a16:creationId xmlns:a16="http://schemas.microsoft.com/office/drawing/2014/main" id="{495175E4-A76C-05C1-206C-93C78CF751FF}"/>
              </a:ext>
            </a:extLst>
          </p:cNvPr>
          <p:cNvPicPr preferRelativeResize="0">
            <a:picLocks noChangeAspect="1"/>
          </p:cNvPicPr>
          <p:nvPr/>
        </p:nvPicPr>
        <p:blipFill>
          <a:blip r:embed="rId3">
            <a:alphaModFix/>
          </a:blip>
          <a:stretch>
            <a:fillRect/>
          </a:stretch>
        </p:blipFill>
        <p:spPr>
          <a:xfrm>
            <a:off x="4645854" y="1604556"/>
            <a:ext cx="7546145" cy="4251013"/>
          </a:xfrm>
          <a:prstGeom prst="rect">
            <a:avLst/>
          </a:prstGeom>
          <a:noFill/>
          <a:ln>
            <a:noFill/>
          </a:ln>
        </p:spPr>
      </p:pic>
      <p:sp>
        <p:nvSpPr>
          <p:cNvPr id="4" name="Google Shape;364;p51">
            <a:extLst>
              <a:ext uri="{FF2B5EF4-FFF2-40B4-BE49-F238E27FC236}">
                <a16:creationId xmlns:a16="http://schemas.microsoft.com/office/drawing/2014/main" id="{257D8E3D-7206-BFCB-0A0C-3249703792C1}"/>
              </a:ext>
            </a:extLst>
          </p:cNvPr>
          <p:cNvSpPr txBox="1"/>
          <p:nvPr/>
        </p:nvSpPr>
        <p:spPr>
          <a:xfrm>
            <a:off x="8117534" y="5924433"/>
            <a:ext cx="40744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dk1"/>
                </a:solidFill>
              </a:rPr>
              <a:t>Credit: NASA’s Scientific Visualization Studio</a:t>
            </a:r>
            <a:endParaRPr sz="1600" dirty="0">
              <a:solidFill>
                <a:schemeClr val="dk1"/>
              </a:solidFill>
            </a:endParaRPr>
          </a:p>
        </p:txBody>
      </p:sp>
    </p:spTree>
    <p:extLst>
      <p:ext uri="{BB962C8B-B14F-4D97-AF65-F5344CB8AC3E}">
        <p14:creationId xmlns:p14="http://schemas.microsoft.com/office/powerpoint/2010/main" val="1778338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8" name="Google Shape;278;p3"/>
          <p:cNvPicPr preferRelativeResize="0">
            <a:picLocks noChangeAspect="1"/>
          </p:cNvPicPr>
          <p:nvPr/>
        </p:nvPicPr>
        <p:blipFill rotWithShape="1">
          <a:blip r:embed="rId3">
            <a:alphaModFix amt="87000"/>
          </a:blip>
          <a:srcRect/>
          <a:stretch/>
        </p:blipFill>
        <p:spPr>
          <a:xfrm>
            <a:off x="955355" y="634329"/>
            <a:ext cx="10281291" cy="6222197"/>
          </a:xfrm>
          <a:prstGeom prst="rect">
            <a:avLst/>
          </a:prstGeom>
          <a:noFill/>
          <a:ln>
            <a:noFill/>
          </a:ln>
        </p:spPr>
      </p:pic>
      <p:sp>
        <p:nvSpPr>
          <p:cNvPr id="279" name="Google Shape;279;p3"/>
          <p:cNvSpPr txBox="1"/>
          <p:nvPr/>
        </p:nvSpPr>
        <p:spPr>
          <a:xfrm>
            <a:off x="8133735" y="1110272"/>
            <a:ext cx="1414040"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F497D"/>
                </a:solidFill>
                <a:effectLst/>
                <a:uLnTx/>
                <a:uFillTx/>
                <a:latin typeface="Calibri"/>
                <a:ea typeface="Calibri"/>
                <a:cs typeface="Calibri"/>
                <a:sym typeface="Calibri"/>
              </a:rPr>
              <a:t>Launch Feb 2020</a:t>
            </a:r>
            <a:endParaRPr kumimoji="0" sz="1400" b="0" i="0" u="none" strike="noStrike" kern="0" cap="none" spc="0" normalizeH="0" baseline="0" noProof="0">
              <a:ln>
                <a:noFill/>
              </a:ln>
              <a:solidFill>
                <a:srgbClr val="1F497D"/>
              </a:solidFill>
              <a:effectLst/>
              <a:uLnTx/>
              <a:uFillTx/>
              <a:latin typeface="Arial"/>
              <a:ea typeface="+mn-ea"/>
              <a:cs typeface="Arial"/>
              <a:sym typeface="Arial"/>
            </a:endParaRPr>
          </a:p>
        </p:txBody>
      </p:sp>
      <p:sp>
        <p:nvSpPr>
          <p:cNvPr id="280" name="Google Shape;280;p3"/>
          <p:cNvSpPr txBox="1"/>
          <p:nvPr/>
        </p:nvSpPr>
        <p:spPr>
          <a:xfrm>
            <a:off x="5292663" y="1084870"/>
            <a:ext cx="1679031"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Calibri"/>
                <a:ea typeface="Calibri"/>
                <a:cs typeface="Calibri"/>
                <a:sym typeface="Calibri"/>
              </a:rPr>
              <a:t>Launch 2025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1" name="Google Shape;281;p3"/>
          <p:cNvSpPr txBox="1"/>
          <p:nvPr/>
        </p:nvSpPr>
        <p:spPr>
          <a:xfrm>
            <a:off x="1572684" y="1090707"/>
            <a:ext cx="1746677"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F497D"/>
                </a:solidFill>
                <a:effectLst/>
                <a:uLnTx/>
                <a:uFillTx/>
                <a:latin typeface="Calibri"/>
                <a:ea typeface="Calibri"/>
                <a:cs typeface="Calibri"/>
                <a:sym typeface="Calibri"/>
              </a:rPr>
              <a:t>Launch April 2023</a:t>
            </a:r>
            <a:endParaRPr kumimoji="0" sz="1400" b="0" i="0" u="none" strike="noStrike" kern="0" cap="none" spc="0" normalizeH="0" baseline="0" noProof="0">
              <a:ln>
                <a:noFill/>
              </a:ln>
              <a:solidFill>
                <a:srgbClr val="1F497D"/>
              </a:solidFill>
              <a:effectLst/>
              <a:uLnTx/>
              <a:uFillTx/>
              <a:latin typeface="Arial"/>
              <a:ea typeface="+mn-ea"/>
              <a:cs typeface="Arial"/>
              <a:sym typeface="Arial"/>
            </a:endParaRPr>
          </a:p>
        </p:txBody>
      </p:sp>
      <p:sp>
        <p:nvSpPr>
          <p:cNvPr id="282" name="Google Shape;282;p3"/>
          <p:cNvSpPr txBox="1"/>
          <p:nvPr/>
        </p:nvSpPr>
        <p:spPr>
          <a:xfrm flipH="1">
            <a:off x="9450889" y="6460969"/>
            <a:ext cx="1785756" cy="276959"/>
          </a:xfrm>
          <a:prstGeom prst="rect">
            <a:avLst/>
          </a:prstGeom>
          <a:solidFill>
            <a:schemeClr val="bg1">
              <a:lumMod val="85000"/>
            </a:schemeClr>
          </a:solidFill>
          <a:ln>
            <a:solidFill>
              <a:schemeClr val="tx1"/>
            </a:solid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solidFill>
                <a:effectLst/>
                <a:uLnTx/>
                <a:uFillTx/>
                <a:latin typeface="Calibri"/>
                <a:ea typeface="Helvetica Neue"/>
                <a:cs typeface="Helvetica Neue"/>
                <a:sym typeface="Helvetica Neue"/>
              </a:rPr>
              <a:t>Image Credit: NASA LaRC</a:t>
            </a:r>
            <a:endParaRPr kumimoji="0" sz="1200" b="0" i="0" u="none" strike="noStrike" kern="0" cap="none" spc="0" normalizeH="0" baseline="0" noProof="0">
              <a:ln>
                <a:noFill/>
              </a:ln>
              <a:solidFill>
                <a:prstClr val="black"/>
              </a:solidFill>
              <a:effectLst/>
              <a:uLnTx/>
              <a:uFillTx/>
              <a:latin typeface="Calibri"/>
              <a:ea typeface="Helvetica Neue"/>
              <a:cs typeface="Helvetica Neue"/>
              <a:sym typeface="Helvetica Neue"/>
            </a:endParaRPr>
          </a:p>
        </p:txBody>
      </p:sp>
      <p:sp>
        <p:nvSpPr>
          <p:cNvPr id="276" name="Google Shape;276;p3"/>
          <p:cNvSpPr txBox="1">
            <a:spLocks noGrp="1"/>
          </p:cNvSpPr>
          <p:nvPr>
            <p:ph type="title"/>
          </p:nvPr>
        </p:nvSpPr>
        <p:spPr>
          <a:xfrm>
            <a:off x="1572684" y="52254"/>
            <a:ext cx="9077899" cy="801189"/>
          </a:xfrm>
        </p:spPr>
        <p:txBody>
          <a:bodyPr/>
          <a:lstStyle/>
          <a:p>
            <a:pPr lvl="0"/>
            <a:r>
              <a:rPr lang="en-US" sz="3200" dirty="0"/>
              <a:t>Geostationary Air Quality Constellation</a:t>
            </a:r>
          </a:p>
        </p:txBody>
      </p:sp>
      <p:sp>
        <p:nvSpPr>
          <p:cNvPr id="2" name="Slide Number Placeholder 1">
            <a:extLst>
              <a:ext uri="{FF2B5EF4-FFF2-40B4-BE49-F238E27FC236}">
                <a16:creationId xmlns:a16="http://schemas.microsoft.com/office/drawing/2014/main" id="{92CDC41F-1E96-0356-B408-88932229D8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4C574B1-F9E0-53CC-6015-518E12AC638C}"/>
              </a:ext>
            </a:extLst>
          </p:cNvPr>
          <p:cNvGrpSpPr/>
          <p:nvPr/>
        </p:nvGrpSpPr>
        <p:grpSpPr>
          <a:xfrm>
            <a:off x="5194998" y="2907794"/>
            <a:ext cx="2562329" cy="2471764"/>
            <a:chOff x="5194998" y="2907794"/>
            <a:chExt cx="2562329" cy="2471764"/>
          </a:xfrm>
        </p:grpSpPr>
        <p:sp>
          <p:nvSpPr>
            <p:cNvPr id="3" name="Rectangle 2">
              <a:extLst>
                <a:ext uri="{FF2B5EF4-FFF2-40B4-BE49-F238E27FC236}">
                  <a16:creationId xmlns:a16="http://schemas.microsoft.com/office/drawing/2014/main" id="{B2144174-479E-E68F-2410-F51EC71F1B80}"/>
                </a:ext>
              </a:extLst>
            </p:cNvPr>
            <p:cNvSpPr/>
            <p:nvPr/>
          </p:nvSpPr>
          <p:spPr>
            <a:xfrm>
              <a:off x="5194998" y="2907794"/>
              <a:ext cx="2562329" cy="1121595"/>
            </a:xfrm>
            <a:prstGeom prst="rect">
              <a:avLst/>
            </a:prstGeom>
            <a:noFill/>
            <a:ln w="19050">
              <a:solidFill>
                <a:schemeClr val="accent3"/>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62DD1-900D-0578-979F-E192C889F5A6}"/>
                </a:ext>
              </a:extLst>
            </p:cNvPr>
            <p:cNvSpPr/>
            <p:nvPr/>
          </p:nvSpPr>
          <p:spPr>
            <a:xfrm>
              <a:off x="5596931" y="3984041"/>
              <a:ext cx="1929284" cy="1395517"/>
            </a:xfrm>
            <a:prstGeom prst="rect">
              <a:avLst/>
            </a:prstGeom>
            <a:noFill/>
            <a:ln w="19050">
              <a:solidFill>
                <a:schemeClr val="accent3"/>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8601970-B61F-92CB-A7C6-0F0F525E50B5}"/>
                </a:ext>
              </a:extLst>
            </p:cNvPr>
            <p:cNvSpPr txBox="1"/>
            <p:nvPr/>
          </p:nvSpPr>
          <p:spPr>
            <a:xfrm>
              <a:off x="5696578" y="3783986"/>
              <a:ext cx="1929285" cy="400110"/>
            </a:xfrm>
            <a:prstGeom prst="rect">
              <a:avLst/>
            </a:prstGeom>
            <a:noFill/>
          </p:spPr>
          <p:txBody>
            <a:bodyPr wrap="square" rtlCol="0">
              <a:spAutoFit/>
            </a:bodyPr>
            <a:lstStyle/>
            <a:p>
              <a:r>
                <a:rPr lang="en-US" sz="2000" dirty="0">
                  <a:solidFill>
                    <a:schemeClr val="bg1"/>
                  </a:solidFill>
                </a:rPr>
                <a:t>MEASMA </a:t>
              </a:r>
              <a:r>
                <a:rPr lang="en-US" sz="1600" i="1" dirty="0">
                  <a:solidFill>
                    <a:schemeClr val="bg1"/>
                  </a:solidFill>
                </a:rPr>
                <a:t>(hourly)</a:t>
              </a:r>
            </a:p>
          </p:txBody>
        </p:sp>
      </p:grpSp>
    </p:spTree>
    <p:extLst>
      <p:ext uri="{BB962C8B-B14F-4D97-AF65-F5344CB8AC3E}">
        <p14:creationId xmlns:p14="http://schemas.microsoft.com/office/powerpoint/2010/main" val="25565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9" name="Google Shape;269;p2"/>
          <p:cNvPicPr preferRelativeResize="0">
            <a:picLocks noChangeAspect="1"/>
          </p:cNvPicPr>
          <p:nvPr/>
        </p:nvPicPr>
        <p:blipFill rotWithShape="1">
          <a:blip r:embed="rId3">
            <a:alphaModFix/>
          </a:blip>
          <a:srcRect/>
          <a:stretch/>
        </p:blipFill>
        <p:spPr>
          <a:xfrm>
            <a:off x="8154760" y="1206500"/>
            <a:ext cx="3959884" cy="5283200"/>
          </a:xfrm>
          <a:prstGeom prst="rect">
            <a:avLst/>
          </a:prstGeom>
          <a:noFill/>
          <a:ln>
            <a:noFill/>
          </a:ln>
        </p:spPr>
      </p:pic>
      <p:sp>
        <p:nvSpPr>
          <p:cNvPr id="270" name="Google Shape;270;p2"/>
          <p:cNvSpPr/>
          <p:nvPr/>
        </p:nvSpPr>
        <p:spPr>
          <a:xfrm>
            <a:off x="-1" y="1060797"/>
            <a:ext cx="8313821" cy="5651783"/>
          </a:xfrm>
          <a:prstGeom prst="rect">
            <a:avLst/>
          </a:prstGeom>
          <a:noFill/>
          <a:ln>
            <a:noFill/>
          </a:ln>
        </p:spPr>
        <p:txBody>
          <a:bodyPr spcFirstLastPara="1" wrap="square" lIns="91325" tIns="45650" rIns="91325" bIns="45650" anchor="t" anchorCtr="0">
            <a:noAutofit/>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itchFamily="2" charset="2"/>
              <a:buChar char="Ø"/>
              <a:tabLst/>
              <a:defRPr/>
            </a:pPr>
            <a:r>
              <a:rPr kumimoji="0" lang="en-US" sz="2400" b="1" i="0" u="none" strike="noStrike" kern="0" cap="none" spc="0" normalizeH="0" baseline="0" noProof="0" dirty="0">
                <a:ln>
                  <a:noFill/>
                </a:ln>
                <a:solidFill>
                  <a:srgbClr val="013589"/>
                </a:solidFill>
                <a:effectLst/>
                <a:uLnTx/>
                <a:uFillTx/>
                <a:latin typeface="Calibri"/>
                <a:ea typeface="Arial"/>
                <a:cs typeface="Arial"/>
                <a:sym typeface="Arial"/>
              </a:rPr>
              <a:t>NASA’s first Earth Venture Instrument (EVI) selected in 2012 </a:t>
            </a:r>
          </a:p>
          <a:p>
            <a:pPr marL="342900" marR="0" lvl="0" indent="-342900" algn="l" defTabSz="914400" rtl="0" eaLnBrk="1" fontAlgn="auto" latinLnBrk="0" hangingPunct="1">
              <a:lnSpc>
                <a:spcPct val="100000"/>
              </a:lnSpc>
              <a:spcBef>
                <a:spcPts val="0"/>
              </a:spcBef>
              <a:spcAft>
                <a:spcPts val="120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PI-led at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Smithsonian Astrophysical Observatory (SAO):</a:t>
            </a:r>
            <a:r>
              <a:rPr kumimoji="0" lang="en-US" sz="2000" b="0" i="0" u="none" strike="noStrike" kern="0" cap="none" spc="0" normalizeH="0" baseline="0" noProof="0" dirty="0">
                <a:ln>
                  <a:noFill/>
                </a:ln>
                <a:solidFill>
                  <a:srgbClr val="000000"/>
                </a:solidFill>
                <a:effectLst/>
                <a:uLnTx/>
                <a:uFillTx/>
                <a:latin typeface="Calibri"/>
                <a:ea typeface="+mn-ea"/>
                <a:cs typeface="Arial"/>
                <a:sym typeface="Arial"/>
              </a:rPr>
              <a:t> Science team</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 instrument operation center (IOC), science data processing center (SDPC)</a:t>
            </a:r>
            <a:endParaRPr kumimoji="0" sz="2000" b="0" i="0" u="none" strike="noStrike" kern="0" cap="none" spc="0" normalizeH="0" baseline="0" noProof="0" dirty="0">
              <a:ln>
                <a:noFill/>
              </a:ln>
              <a:solidFill>
                <a:srgbClr val="000000"/>
              </a:solidFill>
              <a:effectLst/>
              <a:uLnTx/>
              <a:uFillTx/>
              <a:latin typeface="Calibri"/>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Instrument Project Management: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NASA </a:t>
            </a:r>
            <a:r>
              <a:rPr kumimoji="0" lang="en-US" sz="2000" b="0" i="0" u="none" strike="noStrike" kern="0" cap="none" spc="0" normalizeH="0" baseline="0" noProof="0" dirty="0" err="1">
                <a:ln>
                  <a:noFill/>
                </a:ln>
                <a:solidFill>
                  <a:srgbClr val="000000"/>
                </a:solidFill>
                <a:effectLst/>
                <a:uLnTx/>
                <a:uFillTx/>
                <a:latin typeface="Calibri"/>
                <a:ea typeface="Arial"/>
                <a:cs typeface="Arial"/>
                <a:sym typeface="Arial"/>
              </a:rPr>
              <a:t>LaRC</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 </a:t>
            </a:r>
            <a:r>
              <a:rPr kumimoji="0" lang="en-US" sz="2000" b="1" i="0" u="none" strike="noStrike" kern="0" cap="none" spc="0" normalizeH="0" baseline="0" noProof="0" dirty="0">
                <a:ln>
                  <a:noFill/>
                </a:ln>
                <a:solidFill>
                  <a:prstClr val="black"/>
                </a:solidFill>
                <a:effectLst/>
                <a:uLnTx/>
                <a:uFillTx/>
                <a:latin typeface="Calibri"/>
                <a:ea typeface="Arial"/>
                <a:cs typeface="Arial"/>
                <a:sym typeface="Wingdings" pitchFamily="2" charset="2"/>
              </a:rPr>
              <a:t></a:t>
            </a:r>
            <a:r>
              <a:rPr kumimoji="0" lang="en-US" sz="2000" b="1" i="0" u="none" strike="noStrike" kern="0" cap="none" spc="0" normalizeH="0" baseline="0" noProof="0" dirty="0">
                <a:ln>
                  <a:noFill/>
                </a:ln>
                <a:solidFill>
                  <a:prstClr val="black"/>
                </a:solidFill>
                <a:effectLst/>
                <a:uLnTx/>
                <a:uFillTx/>
                <a:latin typeface="Calibri"/>
                <a:ea typeface="Arial"/>
                <a:cs typeface="Arial"/>
                <a:sym typeface="Arial"/>
              </a:rPr>
              <a:t> SAO (Phase 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Instrument Development: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Ball Aerospace (now part of BAE Systems, Inc.)</a:t>
            </a:r>
            <a:endParaRPr kumimoji="0" sz="2000" b="0" i="0" u="none" strike="noStrike" kern="0" cap="none" spc="0" normalizeH="0" baseline="0" noProof="0" dirty="0">
              <a:ln>
                <a:noFill/>
              </a:ln>
              <a:solidFill>
                <a:srgbClr val="000000"/>
              </a:solidFill>
              <a:effectLst/>
              <a:uLnTx/>
              <a:uFillTx/>
              <a:latin typeface="Calibri"/>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Other Institutions: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NASA GSFC, NOAA, EPA, NCAR, Harvard, UC Berkeley, St. Louis U, UAH, U Iowa</a:t>
            </a:r>
            <a:r>
              <a:rPr kumimoji="0" lang="en-US" sz="2000" b="0" i="0" u="none" strike="noStrike" kern="0" cap="none" spc="0" normalizeH="0" baseline="0" noProof="0" dirty="0">
                <a:ln>
                  <a:noFill/>
                </a:ln>
                <a:solidFill>
                  <a:srgbClr val="0C0C0C"/>
                </a:solidFill>
                <a:effectLst/>
                <a:uLnTx/>
                <a:uFillTx/>
                <a:latin typeface="Calibri"/>
                <a:ea typeface="Arial"/>
                <a:cs typeface="Arial"/>
                <a:sym typeface="Arial"/>
              </a:rPr>
              <a:t>, Sitting Bull College, RT Solutions, Carr Astro.</a:t>
            </a:r>
            <a:endParaRPr kumimoji="0" sz="2000" b="0" i="0" u="none" strike="noStrike" kern="0" cap="none" spc="0" normalizeH="0" baseline="0" noProof="0" dirty="0">
              <a:ln>
                <a:noFill/>
              </a:ln>
              <a:solidFill>
                <a:srgbClr val="000000"/>
              </a:solidFill>
              <a:effectLst/>
              <a:uLnTx/>
              <a:uFillTx/>
              <a:latin typeface="Calibri"/>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International collaboration:</a:t>
            </a:r>
            <a:r>
              <a:rPr kumimoji="0" lang="en-US" sz="2000" b="0" i="0" u="none" strike="noStrike" kern="0" cap="none" spc="0" normalizeH="0" baseline="0" noProof="0" dirty="0">
                <a:ln>
                  <a:noFill/>
                </a:ln>
                <a:solidFill>
                  <a:srgbClr val="013589"/>
                </a:solidFill>
                <a:effectLst/>
                <a:uLnTx/>
                <a:uFillTx/>
                <a:latin typeface="Calibri"/>
                <a:ea typeface="Arial"/>
                <a:cs typeface="Arial"/>
                <a:sym typeface="Arial"/>
              </a:rPr>
              <a:t> </a:t>
            </a:r>
            <a:r>
              <a:rPr kumimoji="0" lang="en-US" sz="2000" b="0" i="0" u="none" strike="noStrike" kern="0" cap="none" spc="0" normalizeH="0" baseline="0" noProof="0" dirty="0">
                <a:ln>
                  <a:noFill/>
                </a:ln>
                <a:solidFill>
                  <a:srgbClr val="0C0C0C"/>
                </a:solidFill>
                <a:effectLst/>
                <a:uLnTx/>
                <a:uFillTx/>
                <a:latin typeface="Calibri"/>
                <a:ea typeface="Arial"/>
                <a:cs typeface="Arial"/>
                <a:sym typeface="Arial"/>
              </a:rPr>
              <a:t>Mexico, Canada, Cuba, Korea, U.K., ESA,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Spain</a:t>
            </a:r>
            <a:endParaRPr kumimoji="0" sz="2000" b="0" i="0" u="none" strike="noStrike" kern="0" cap="none" spc="0" normalizeH="0" baseline="0" noProof="0" dirty="0">
              <a:ln>
                <a:noFill/>
              </a:ln>
              <a:solidFill>
                <a:srgbClr val="000000"/>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13589"/>
              </a:solidFill>
              <a:effectLst/>
              <a:uLnTx/>
              <a:uFillTx/>
              <a:latin typeface="Calibri"/>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kumimoji="0" lang="en-US" sz="2400" b="1" i="0" u="none" strike="noStrike" kern="0" cap="none" spc="0" normalizeH="0" baseline="0" noProof="0" dirty="0">
                <a:ln>
                  <a:noFill/>
                </a:ln>
                <a:solidFill>
                  <a:srgbClr val="013589"/>
                </a:solidFill>
                <a:effectLst/>
                <a:uLnTx/>
                <a:uFillTx/>
                <a:latin typeface="Calibri"/>
                <a:ea typeface="Arial"/>
                <a:cs typeface="Arial"/>
                <a:sym typeface="Arial"/>
              </a:rPr>
              <a:t>NASA’s first host payload, launched on April 7, 2023</a:t>
            </a:r>
            <a:endParaRPr kumimoji="0" lang="en-US" sz="2000" b="1" i="0" u="none" strike="noStrike" kern="0" cap="none" spc="0" normalizeH="0" baseline="0" noProof="0" dirty="0">
              <a:ln>
                <a:noFill/>
              </a:ln>
              <a:solidFill>
                <a:srgbClr val="013589"/>
              </a:solidFill>
              <a:effectLst/>
              <a:uLnTx/>
              <a:uFillTx/>
              <a:latin typeface="Calibri"/>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Mission Project Management: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NASA </a:t>
            </a:r>
            <a:r>
              <a:rPr kumimoji="0" lang="en-US" sz="2000" b="0" i="0" u="none" strike="noStrike" kern="0" cap="none" spc="0" normalizeH="0" baseline="0" noProof="0" dirty="0" err="1">
                <a:ln>
                  <a:noFill/>
                </a:ln>
                <a:solidFill>
                  <a:srgbClr val="000000"/>
                </a:solidFill>
                <a:effectLst/>
                <a:uLnTx/>
                <a:uFillTx/>
                <a:latin typeface="Calibri"/>
                <a:ea typeface="Arial"/>
                <a:cs typeface="Arial"/>
                <a:sym typeface="Arial"/>
              </a:rPr>
              <a:t>LaRC</a:t>
            </a:r>
            <a:endParaRPr kumimoji="0" sz="2000" b="0" i="0" u="none" strike="noStrike" kern="0" cap="none" spc="0" normalizeH="0" baseline="0" noProof="0" dirty="0">
              <a:ln>
                <a:noFill/>
              </a:ln>
              <a:solidFill>
                <a:srgbClr val="000000"/>
              </a:solidFill>
              <a:effectLst/>
              <a:uLnTx/>
              <a:uFillTx/>
              <a:latin typeface="Calibri"/>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Host Satellite Provider:</a:t>
            </a:r>
            <a:r>
              <a:rPr kumimoji="0" lang="en-US" sz="2000" b="0" i="0" u="none" strike="noStrike" kern="0" cap="none" spc="0" normalizeH="0" baseline="0" noProof="0" dirty="0">
                <a:ln>
                  <a:noFill/>
                </a:ln>
                <a:solidFill>
                  <a:srgbClr val="013589"/>
                </a:solidFill>
                <a:effectLst/>
                <a:uLnTx/>
                <a:uFillTx/>
                <a:latin typeface="Calibri"/>
                <a:ea typeface="Arial"/>
                <a:cs typeface="Arial"/>
                <a:sym typeface="Arial"/>
              </a:rPr>
              <a:t> </a:t>
            </a:r>
            <a:r>
              <a:rPr kumimoji="0" lang="en-US" sz="2000" b="0" i="0" u="none" strike="noStrike" kern="0" cap="none" spc="0" normalizeH="0" baseline="0" noProof="0" dirty="0">
                <a:ln>
                  <a:noFill/>
                </a:ln>
                <a:solidFill>
                  <a:srgbClr val="000000"/>
                </a:solidFill>
                <a:effectLst/>
                <a:uLnTx/>
                <a:uFillTx/>
                <a:latin typeface="Calibri"/>
                <a:ea typeface="+mn-ea"/>
                <a:cs typeface="Arial"/>
                <a:sym typeface="Arial"/>
              </a:rPr>
              <a:t>Maxar </a:t>
            </a:r>
            <a:r>
              <a:rPr kumimoji="0" lang="en-US" sz="2000" b="0" i="0" u="none" strike="noStrike" kern="0" cap="none" spc="0" normalizeH="0" baseline="0" noProof="0" dirty="0">
                <a:ln>
                  <a:noFill/>
                </a:ln>
                <a:solidFill>
                  <a:srgbClr val="000000"/>
                </a:solidFill>
                <a:effectLst/>
                <a:uLnTx/>
                <a:uFillTx/>
                <a:latin typeface="Calibri"/>
                <a:ea typeface="+mn-ea"/>
                <a:cs typeface="Arial"/>
                <a:sym typeface="Calibri"/>
              </a:rPr>
              <a:t>Technologies</a:t>
            </a:r>
            <a:endParaRPr kumimoji="0" sz="2000" b="0" i="0" u="none" strike="noStrike" kern="0" cap="none" spc="0" normalizeH="0" baseline="0" noProof="0" dirty="0">
              <a:ln>
                <a:noFill/>
              </a:ln>
              <a:solidFill>
                <a:srgbClr val="000000"/>
              </a:solidFill>
              <a:effectLst/>
              <a:uLnTx/>
              <a:uFillTx/>
              <a:latin typeface="Calibri"/>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Satellite Host: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Intelsat (IS-40e)</a:t>
            </a:r>
            <a:endParaRPr kumimoji="0" sz="2000" b="0" i="0" u="none" strike="noStrike" kern="0" cap="none" spc="0" normalizeH="0" baseline="0" noProof="0" dirty="0">
              <a:ln>
                <a:noFill/>
              </a:ln>
              <a:solidFill>
                <a:srgbClr val="000000"/>
              </a:solidFill>
              <a:effectLst/>
              <a:uLnTx/>
              <a:uFillTx/>
              <a:latin typeface="Calibri"/>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Launch: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SpaceX</a:t>
            </a:r>
            <a:r>
              <a:rPr kumimoji="0" lang="en-US" sz="2000" b="0" i="0" u="none" strike="noStrike" kern="0" cap="none" spc="0" normalizeH="0" baseline="0" noProof="0" dirty="0">
                <a:ln>
                  <a:noFill/>
                </a:ln>
                <a:solidFill>
                  <a:srgbClr val="000000"/>
                </a:solidFill>
                <a:effectLst/>
                <a:uLnTx/>
                <a:uFillTx/>
                <a:latin typeface="Calibri"/>
                <a:ea typeface="+mn-ea"/>
                <a:cs typeface="Arial"/>
                <a:sym typeface="Arial"/>
              </a:rPr>
              <a:t> </a:t>
            </a:r>
          </a:p>
          <a:p>
            <a:pPr marL="342900" marR="0" lvl="0" indent="-342900" algn="l" defTabSz="914400" rtl="0" eaLnBrk="1" fontAlgn="auto" latinLnBrk="0" hangingPunct="1">
              <a:lnSpc>
                <a:spcPct val="100000"/>
              </a:lnSpc>
              <a:spcBef>
                <a:spcPts val="1200"/>
              </a:spcBef>
              <a:spcAft>
                <a:spcPts val="0"/>
              </a:spcAft>
              <a:buClr>
                <a:srgbClr val="000000"/>
              </a:buClr>
              <a:buSzTx/>
              <a:buFont typeface="Wingdings" pitchFamily="2" charset="2"/>
              <a:buChar char="Ø"/>
              <a:tabLst/>
              <a:defRPr/>
            </a:pPr>
            <a:r>
              <a:rPr kumimoji="0" lang="en-US" sz="2400" b="1" i="0" u="none" strike="noStrike" kern="0" cap="none" spc="0" normalizeH="0" baseline="0" noProof="0" dirty="0">
                <a:ln>
                  <a:noFill/>
                </a:ln>
                <a:solidFill>
                  <a:srgbClr val="013589"/>
                </a:solidFill>
                <a:effectLst/>
                <a:uLnTx/>
                <a:uFillTx/>
                <a:latin typeface="Calibri"/>
                <a:ea typeface="Arial"/>
                <a:cs typeface="Arial"/>
                <a:sym typeface="Arial"/>
              </a:rPr>
              <a:t>TEMPO Early Adopter Program at NASA MSFC/UAH (funded by NASA Applied Science): &gt;600 early adopters</a:t>
            </a:r>
            <a:endParaRPr kumimoji="0" lang="en-US" sz="2000" b="1" i="0" u="none" strike="noStrike" kern="0" cap="none" spc="0" normalizeH="0" baseline="0" noProof="0" dirty="0">
              <a:ln>
                <a:noFill/>
              </a:ln>
              <a:solidFill>
                <a:srgbClr val="013589"/>
              </a:solidFill>
              <a:effectLst/>
              <a:uLnTx/>
              <a:uFillTx/>
              <a:latin typeface="Calibri"/>
              <a:ea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13589"/>
              </a:solidFill>
              <a:effectLst/>
              <a:uLnTx/>
              <a:uFillTx/>
              <a:latin typeface="Calibri"/>
              <a:ea typeface="+mn-ea"/>
              <a:cs typeface="Arial"/>
              <a:sym typeface="Arial"/>
            </a:endParaRP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8F581327-E4B3-ADA8-2CE7-7F6C1663DD10}"/>
              </a:ext>
            </a:extLst>
          </p:cNvPr>
          <p:cNvSpPr txBox="1"/>
          <p:nvPr/>
        </p:nvSpPr>
        <p:spPr>
          <a:xfrm rot="18869047">
            <a:off x="8104759" y="4094825"/>
            <a:ext cx="38241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highlight>
                  <a:srgbClr val="FFFF00"/>
                </a:highlight>
                <a:uLnTx/>
                <a:uFillTx/>
                <a:latin typeface="Calibri"/>
                <a:ea typeface="+mn-ea"/>
                <a:cs typeface="+mn-cs"/>
              </a:rPr>
              <a:t>TEMPO: It’s about Time!</a:t>
            </a:r>
          </a:p>
        </p:txBody>
      </p:sp>
      <p:sp>
        <p:nvSpPr>
          <p:cNvPr id="6" name="Google Shape;268;p2">
            <a:extLst>
              <a:ext uri="{FF2B5EF4-FFF2-40B4-BE49-F238E27FC236}">
                <a16:creationId xmlns:a16="http://schemas.microsoft.com/office/drawing/2014/main" id="{AB3481C1-424E-E94A-B9B1-8CD4C6517623}"/>
              </a:ext>
            </a:extLst>
          </p:cNvPr>
          <p:cNvSpPr txBox="1">
            <a:spLocks/>
          </p:cNvSpPr>
          <p:nvPr/>
        </p:nvSpPr>
        <p:spPr>
          <a:xfrm>
            <a:off x="0" y="-12030"/>
            <a:ext cx="12192000" cy="975701"/>
          </a:xfrm>
          <a:prstGeom prst="rect">
            <a:avLst/>
          </a:prstGeom>
        </p:spPr>
        <p:txBody>
          <a:bodyPr anchor="ctr"/>
          <a:lstStyle>
            <a:lvl1pPr algn="ctr" defTabSz="609585" rtl="0" eaLnBrk="1" latinLnBrk="0" hangingPunct="1">
              <a:spcBef>
                <a:spcPct val="0"/>
              </a:spcBef>
              <a:buNone/>
              <a:defRPr sz="3600" b="0" kern="1200">
                <a:solidFill>
                  <a:schemeClr val="bg1"/>
                </a:solidFill>
                <a:latin typeface="+mn-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j-ea"/>
                <a:cs typeface="+mj-cs"/>
              </a:rPr>
              <a:t>The TEMPO Mission</a:t>
            </a:r>
          </a:p>
        </p:txBody>
      </p:sp>
    </p:spTree>
    <p:extLst>
      <p:ext uri="{BB962C8B-B14F-4D97-AF65-F5344CB8AC3E}">
        <p14:creationId xmlns:p14="http://schemas.microsoft.com/office/powerpoint/2010/main" val="1474654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6185CC-79C0-4EB3-8141-A432255C04D3}"/>
              </a:ext>
            </a:extLst>
          </p:cNvPr>
          <p:cNvSpPr>
            <a:spLocks noGrp="1"/>
          </p:cNvSpPr>
          <p:nvPr>
            <p:ph type="title"/>
          </p:nvPr>
        </p:nvSpPr>
        <p:spPr>
          <a:xfrm>
            <a:off x="0" y="0"/>
            <a:ext cx="12192000" cy="975701"/>
          </a:xfrm>
        </p:spPr>
        <p:txBody>
          <a:bodyPr/>
          <a:lstStyle/>
          <a:p>
            <a:r>
              <a:rPr lang="en-US" dirty="0"/>
              <a:t>Ground System Architecture Review</a:t>
            </a:r>
          </a:p>
        </p:txBody>
      </p:sp>
      <p:sp>
        <p:nvSpPr>
          <p:cNvPr id="9" name="Rectangle 2">
            <a:extLst>
              <a:ext uri="{FF2B5EF4-FFF2-40B4-BE49-F238E27FC236}">
                <a16:creationId xmlns:a16="http://schemas.microsoft.com/office/drawing/2014/main" id="{A21F733C-52DD-4B41-8681-6058D98CAD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5C06A311-9C92-ED43-9C01-EE94F6873FB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4549" y="1382233"/>
            <a:ext cx="11589487" cy="4694828"/>
          </a:xfrm>
          <a:prstGeom prst="rect">
            <a:avLst/>
          </a:prstGeom>
        </p:spPr>
      </p:pic>
      <p:sp>
        <p:nvSpPr>
          <p:cNvPr id="2" name="Slide Number Placeholder 1">
            <a:extLst>
              <a:ext uri="{FF2B5EF4-FFF2-40B4-BE49-F238E27FC236}">
                <a16:creationId xmlns:a16="http://schemas.microsoft.com/office/drawing/2014/main" id="{53BE21DA-26DD-BA4B-8D7E-7D26E80BBF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3565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6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268" name="Google Shape;268;p2"/>
          <p:cNvSpPr txBox="1">
            <a:spLocks noGrp="1"/>
          </p:cNvSpPr>
          <p:nvPr>
            <p:ph type="title"/>
          </p:nvPr>
        </p:nvSpPr>
        <p:spPr>
          <a:xfrm>
            <a:off x="0" y="0"/>
            <a:ext cx="12192000" cy="975701"/>
          </a:xfrm>
        </p:spPr>
        <p:txBody>
          <a:bodyPr/>
          <a:lstStyle/>
          <a:p>
            <a:pPr lvl="0"/>
            <a:r>
              <a:rPr lang="en-US" dirty="0"/>
              <a:t>TEMPO Instrument </a:t>
            </a:r>
            <a:br>
              <a:rPr lang="en-US" dirty="0"/>
            </a:br>
            <a:r>
              <a:rPr lang="en-US" dirty="0"/>
              <a:t> First Light (8/1-2/2023)</a:t>
            </a:r>
          </a:p>
        </p:txBody>
      </p:sp>
      <p:pic>
        <p:nvPicPr>
          <p:cNvPr id="3" name="Picture 2" descr="A blue and yellow squares&#10;&#10;Description automatically generated">
            <a:extLst>
              <a:ext uri="{FF2B5EF4-FFF2-40B4-BE49-F238E27FC236}">
                <a16:creationId xmlns:a16="http://schemas.microsoft.com/office/drawing/2014/main" id="{05CA1BE1-3825-9E19-7AD9-1C9368DA60B5}"/>
              </a:ext>
            </a:extLst>
          </p:cNvPr>
          <p:cNvPicPr>
            <a:picLocks noChangeAspect="1"/>
          </p:cNvPicPr>
          <p:nvPr/>
        </p:nvPicPr>
        <p:blipFill>
          <a:blip r:embed="rId3"/>
          <a:stretch>
            <a:fillRect/>
          </a:stretch>
        </p:blipFill>
        <p:spPr>
          <a:xfrm>
            <a:off x="2560612" y="1362231"/>
            <a:ext cx="2643561" cy="2564051"/>
          </a:xfrm>
          <a:prstGeom prst="rect">
            <a:avLst/>
          </a:prstGeom>
        </p:spPr>
      </p:pic>
      <p:pic>
        <p:nvPicPr>
          <p:cNvPr id="7" name="Picture 6" descr="A screen shot of a graph&#10;&#10;Description automatically generated">
            <a:extLst>
              <a:ext uri="{FF2B5EF4-FFF2-40B4-BE49-F238E27FC236}">
                <a16:creationId xmlns:a16="http://schemas.microsoft.com/office/drawing/2014/main" id="{F900DC80-1D0F-0206-CA9E-3702329EBFCA}"/>
              </a:ext>
            </a:extLst>
          </p:cNvPr>
          <p:cNvPicPr>
            <a:picLocks noChangeAspect="1"/>
          </p:cNvPicPr>
          <p:nvPr/>
        </p:nvPicPr>
        <p:blipFill rotWithShape="1">
          <a:blip r:embed="rId4"/>
          <a:srcRect l="1792" t="21852" r="11039" b="41499"/>
          <a:stretch/>
        </p:blipFill>
        <p:spPr>
          <a:xfrm>
            <a:off x="1553308" y="4205748"/>
            <a:ext cx="4217651" cy="2509336"/>
          </a:xfrm>
          <a:prstGeom prst="rect">
            <a:avLst/>
          </a:prstGeom>
        </p:spPr>
      </p:pic>
      <p:sp>
        <p:nvSpPr>
          <p:cNvPr id="8" name="TextBox 7">
            <a:extLst>
              <a:ext uri="{FF2B5EF4-FFF2-40B4-BE49-F238E27FC236}">
                <a16:creationId xmlns:a16="http://schemas.microsoft.com/office/drawing/2014/main" id="{564C9066-95E3-3B80-8CE9-48FB5E95A87E}"/>
              </a:ext>
            </a:extLst>
          </p:cNvPr>
          <p:cNvSpPr txBox="1"/>
          <p:nvPr/>
        </p:nvSpPr>
        <p:spPr>
          <a:xfrm>
            <a:off x="183938" y="2052862"/>
            <a:ext cx="203374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First Light Solar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8/1/2023 @12:18 am ET</a:t>
            </a:r>
          </a:p>
        </p:txBody>
      </p:sp>
      <p:pic>
        <p:nvPicPr>
          <p:cNvPr id="2050" name="Picture 2">
            <a:extLst>
              <a:ext uri="{FF2B5EF4-FFF2-40B4-BE49-F238E27FC236}">
                <a16:creationId xmlns:a16="http://schemas.microsoft.com/office/drawing/2014/main" id="{9249171B-4F1C-05CD-5A25-023208A13B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840"/>
          <a:stretch/>
        </p:blipFill>
        <p:spPr bwMode="auto">
          <a:xfrm>
            <a:off x="6096000" y="3912232"/>
            <a:ext cx="3662134"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D3F30D5-8795-5075-9B90-FB4A8891B089}"/>
              </a:ext>
            </a:extLst>
          </p:cNvPr>
          <p:cNvPicPr>
            <a:picLocks noChangeAspect="1"/>
          </p:cNvPicPr>
          <p:nvPr/>
        </p:nvPicPr>
        <p:blipFill rotWithShape="1">
          <a:blip r:embed="rId6"/>
          <a:srcRect l="28408" t="1057" r="23492" b="52784"/>
          <a:stretch/>
        </p:blipFill>
        <p:spPr>
          <a:xfrm>
            <a:off x="6398877" y="1331606"/>
            <a:ext cx="3359257" cy="2578943"/>
          </a:xfrm>
          <a:prstGeom prst="rect">
            <a:avLst/>
          </a:prstGeom>
        </p:spPr>
      </p:pic>
      <p:sp>
        <p:nvSpPr>
          <p:cNvPr id="21" name="TextBox 20">
            <a:extLst>
              <a:ext uri="{FF2B5EF4-FFF2-40B4-BE49-F238E27FC236}">
                <a16:creationId xmlns:a16="http://schemas.microsoft.com/office/drawing/2014/main" id="{D714ED87-28A2-B163-83BE-A3A0A4A58BDE}"/>
              </a:ext>
            </a:extLst>
          </p:cNvPr>
          <p:cNvSpPr txBox="1"/>
          <p:nvPr/>
        </p:nvSpPr>
        <p:spPr>
          <a:xfrm>
            <a:off x="9684963" y="2052862"/>
            <a:ext cx="23287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First Light Earth 8/2/2023 @11:13-17:16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RGB Images</a:t>
            </a:r>
          </a:p>
        </p:txBody>
      </p:sp>
      <p:sp>
        <p:nvSpPr>
          <p:cNvPr id="22" name="TextBox 21">
            <a:extLst>
              <a:ext uri="{FF2B5EF4-FFF2-40B4-BE49-F238E27FC236}">
                <a16:creationId xmlns:a16="http://schemas.microsoft.com/office/drawing/2014/main" id="{193646FE-1726-5978-8C03-43A8D1D4401D}"/>
              </a:ext>
            </a:extLst>
          </p:cNvPr>
          <p:cNvSpPr txBox="1"/>
          <p:nvPr/>
        </p:nvSpPr>
        <p:spPr>
          <a:xfrm>
            <a:off x="9872987" y="3346055"/>
            <a:ext cx="22041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[Credit: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Heesung</a:t>
            </a:r>
            <a:r>
              <a:rPr kumimoji="0" lang="en-US" sz="1600" b="0" i="0" u="none" strike="noStrike" kern="1200" cap="none" spc="0" normalizeH="0" baseline="0" noProof="0" dirty="0">
                <a:ln>
                  <a:noFill/>
                </a:ln>
                <a:solidFill>
                  <a:prstClr val="black"/>
                </a:solidFill>
                <a:effectLst/>
                <a:uLnTx/>
                <a:uFillTx/>
                <a:latin typeface="Calibri"/>
                <a:ea typeface="+mn-ea"/>
                <a:cs typeface="+mn-cs"/>
              </a:rPr>
              <a:t> Chong]</a:t>
            </a:r>
          </a:p>
        </p:txBody>
      </p:sp>
      <p:sp>
        <p:nvSpPr>
          <p:cNvPr id="2" name="Content Placeholder 6">
            <a:extLst>
              <a:ext uri="{FF2B5EF4-FFF2-40B4-BE49-F238E27FC236}">
                <a16:creationId xmlns:a16="http://schemas.microsoft.com/office/drawing/2014/main" id="{86866F1A-953E-9C45-DFA9-D64F300F3102}"/>
              </a:ext>
            </a:extLst>
          </p:cNvPr>
          <p:cNvSpPr txBox="1">
            <a:spLocks/>
          </p:cNvSpPr>
          <p:nvPr/>
        </p:nvSpPr>
        <p:spPr>
          <a:xfrm>
            <a:off x="0" y="953785"/>
            <a:ext cx="12192000" cy="37698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b="1" dirty="0">
                <a:latin typeface="Calibri" panose="020F0502020204030204" pitchFamily="34" charset="0"/>
                <a:cs typeface="Calibri" panose="020F0502020204030204" pitchFamily="34" charset="0"/>
              </a:rPr>
              <a:t>Imaging spectrometer measuring solar irradiance and solar backscattered Earth radiance</a:t>
            </a:r>
          </a:p>
          <a:p>
            <a:pPr marL="0" indent="0">
              <a:buFont typeface="Arial"/>
              <a:buNone/>
            </a:pPr>
            <a:endParaRPr lang="en-US" sz="2400" dirty="0"/>
          </a:p>
        </p:txBody>
      </p:sp>
      <p:sp>
        <p:nvSpPr>
          <p:cNvPr id="6" name="TextBox 5">
            <a:extLst>
              <a:ext uri="{FF2B5EF4-FFF2-40B4-BE49-F238E27FC236}">
                <a16:creationId xmlns:a16="http://schemas.microsoft.com/office/drawing/2014/main" id="{553C1E8A-E77B-FCD1-3EE2-CD717B5F6C88}"/>
              </a:ext>
            </a:extLst>
          </p:cNvPr>
          <p:cNvSpPr txBox="1"/>
          <p:nvPr/>
        </p:nvSpPr>
        <p:spPr>
          <a:xfrm>
            <a:off x="2984301" y="4036471"/>
            <a:ext cx="17961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[Credit: John Davis]</a:t>
            </a:r>
          </a:p>
        </p:txBody>
      </p:sp>
    </p:spTree>
    <p:extLst>
      <p:ext uri="{BB962C8B-B14F-4D97-AF65-F5344CB8AC3E}">
        <p14:creationId xmlns:p14="http://schemas.microsoft.com/office/powerpoint/2010/main" val="2334880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62F3A1-790B-3196-6744-23823DF5AED0}"/>
              </a:ext>
            </a:extLst>
          </p:cNvPr>
          <p:cNvPicPr>
            <a:picLocks noChangeAspect="1"/>
          </p:cNvPicPr>
          <p:nvPr/>
        </p:nvPicPr>
        <p:blipFill>
          <a:blip r:embed="rId2"/>
          <a:stretch>
            <a:fillRect/>
          </a:stretch>
        </p:blipFill>
        <p:spPr>
          <a:xfrm>
            <a:off x="1293383" y="1069205"/>
            <a:ext cx="4484453" cy="2690672"/>
          </a:xfrm>
          <a:prstGeom prst="rect">
            <a:avLst/>
          </a:prstGeom>
        </p:spPr>
      </p:pic>
      <p:pic>
        <p:nvPicPr>
          <p:cNvPr id="18" name="Picture 17" descr="A map of the earth&#10;&#10;Description automatically generated">
            <a:extLst>
              <a:ext uri="{FF2B5EF4-FFF2-40B4-BE49-F238E27FC236}">
                <a16:creationId xmlns:a16="http://schemas.microsoft.com/office/drawing/2014/main" id="{95E2D79B-4AEE-946A-019A-F15E59161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592" y="1103732"/>
            <a:ext cx="4426908" cy="2656145"/>
          </a:xfrm>
          <a:prstGeom prst="rect">
            <a:avLst/>
          </a:prstGeom>
        </p:spPr>
      </p:pic>
      <p:sp>
        <p:nvSpPr>
          <p:cNvPr id="3" name="Title 2">
            <a:extLst>
              <a:ext uri="{FF2B5EF4-FFF2-40B4-BE49-F238E27FC236}">
                <a16:creationId xmlns:a16="http://schemas.microsoft.com/office/drawing/2014/main" id="{27B4FE8E-5754-2A44-7EEF-DB5B31B24990}"/>
              </a:ext>
            </a:extLst>
          </p:cNvPr>
          <p:cNvSpPr>
            <a:spLocks noGrp="1"/>
          </p:cNvSpPr>
          <p:nvPr>
            <p:ph type="title"/>
          </p:nvPr>
        </p:nvSpPr>
        <p:spPr>
          <a:xfrm>
            <a:off x="0" y="0"/>
            <a:ext cx="12192000" cy="975701"/>
          </a:xfrm>
        </p:spPr>
        <p:txBody>
          <a:bodyPr/>
          <a:lstStyle/>
          <a:p>
            <a:r>
              <a:rPr lang="en-US" dirty="0"/>
              <a:t>Field of Regard</a:t>
            </a:r>
          </a:p>
        </p:txBody>
      </p:sp>
      <p:sp>
        <p:nvSpPr>
          <p:cNvPr id="7" name="TextBox 6">
            <a:extLst>
              <a:ext uri="{FF2B5EF4-FFF2-40B4-BE49-F238E27FC236}">
                <a16:creationId xmlns:a16="http://schemas.microsoft.com/office/drawing/2014/main" id="{D0B02D5C-7644-20F2-F181-DB8FA7A89905}"/>
              </a:ext>
            </a:extLst>
          </p:cNvPr>
          <p:cNvSpPr txBox="1"/>
          <p:nvPr/>
        </p:nvSpPr>
        <p:spPr>
          <a:xfrm>
            <a:off x="969059" y="3557206"/>
            <a:ext cx="4763464" cy="646331"/>
          </a:xfrm>
          <a:prstGeom prst="rect">
            <a:avLst/>
          </a:prstGeom>
          <a:noFill/>
        </p:spPr>
        <p:txBody>
          <a:bodyPr wrap="square" rtlCol="0">
            <a:spAutoFit/>
          </a:bodyPr>
          <a:lstStyle/>
          <a:p>
            <a:pPr algn="ctr"/>
            <a:r>
              <a:rPr lang="en-US" b="1" dirty="0"/>
              <a:t>First light 8/2 </a:t>
            </a:r>
            <a:r>
              <a:rPr lang="en-US" dirty="0"/>
              <a:t>field of Regard: 62.7 mins</a:t>
            </a:r>
          </a:p>
          <a:p>
            <a:pPr algn="ctr"/>
            <a:r>
              <a:rPr lang="en-US" dirty="0"/>
              <a:t>(100 </a:t>
            </a:r>
            <a:r>
              <a:rPr lang="en-US" dirty="0" err="1"/>
              <a:t>ms</a:t>
            </a:r>
            <a:r>
              <a:rPr lang="en-US" dirty="0"/>
              <a:t> integration time, 26 coadds, 61.5 µrad)</a:t>
            </a:r>
          </a:p>
        </p:txBody>
      </p:sp>
      <p:sp>
        <p:nvSpPr>
          <p:cNvPr id="11" name="TextBox 10">
            <a:extLst>
              <a:ext uri="{FF2B5EF4-FFF2-40B4-BE49-F238E27FC236}">
                <a16:creationId xmlns:a16="http://schemas.microsoft.com/office/drawing/2014/main" id="{AC000218-6777-8152-CF3F-43F748D4F4BF}"/>
              </a:ext>
            </a:extLst>
          </p:cNvPr>
          <p:cNvSpPr txBox="1"/>
          <p:nvPr/>
        </p:nvSpPr>
        <p:spPr>
          <a:xfrm>
            <a:off x="762620" y="4108775"/>
            <a:ext cx="10611060" cy="461665"/>
          </a:xfrm>
          <a:prstGeom prst="rect">
            <a:avLst/>
          </a:prstGeom>
          <a:noFill/>
        </p:spPr>
        <p:txBody>
          <a:bodyPr wrap="square" rtlCol="0">
            <a:spAutoFit/>
          </a:bodyPr>
          <a:lstStyle/>
          <a:p>
            <a:pPr algn="ctr"/>
            <a:r>
              <a:rPr lang="en-US" b="1" dirty="0"/>
              <a:t>Fields of regard characterization (FOR mapping) with different N-S SMA angles</a:t>
            </a:r>
          </a:p>
        </p:txBody>
      </p:sp>
      <p:pic>
        <p:nvPicPr>
          <p:cNvPr id="12" name="Picture 11">
            <a:extLst>
              <a:ext uri="{FF2B5EF4-FFF2-40B4-BE49-F238E27FC236}">
                <a16:creationId xmlns:a16="http://schemas.microsoft.com/office/drawing/2014/main" id="{5ABD5835-673A-FF93-0296-6E3CB8CDE3E2}"/>
              </a:ext>
            </a:extLst>
          </p:cNvPr>
          <p:cNvPicPr>
            <a:picLocks noChangeAspect="1"/>
          </p:cNvPicPr>
          <p:nvPr/>
        </p:nvPicPr>
        <p:blipFill>
          <a:blip r:embed="rId4"/>
          <a:stretch>
            <a:fillRect/>
          </a:stretch>
        </p:blipFill>
        <p:spPr>
          <a:xfrm>
            <a:off x="55416" y="4396155"/>
            <a:ext cx="4031673" cy="2419004"/>
          </a:xfrm>
          <a:prstGeom prst="rect">
            <a:avLst/>
          </a:prstGeom>
        </p:spPr>
      </p:pic>
      <p:pic>
        <p:nvPicPr>
          <p:cNvPr id="13" name="Picture 12">
            <a:extLst>
              <a:ext uri="{FF2B5EF4-FFF2-40B4-BE49-F238E27FC236}">
                <a16:creationId xmlns:a16="http://schemas.microsoft.com/office/drawing/2014/main" id="{F84B0AC5-CACC-A984-1D3E-398F48F733B5}"/>
              </a:ext>
            </a:extLst>
          </p:cNvPr>
          <p:cNvPicPr>
            <a:picLocks noChangeAspect="1"/>
          </p:cNvPicPr>
          <p:nvPr/>
        </p:nvPicPr>
        <p:blipFill>
          <a:blip r:embed="rId5"/>
          <a:stretch>
            <a:fillRect/>
          </a:stretch>
        </p:blipFill>
        <p:spPr>
          <a:xfrm>
            <a:off x="4087089" y="4400678"/>
            <a:ext cx="4031673" cy="2419004"/>
          </a:xfrm>
          <a:prstGeom prst="rect">
            <a:avLst/>
          </a:prstGeom>
        </p:spPr>
      </p:pic>
      <p:pic>
        <p:nvPicPr>
          <p:cNvPr id="14" name="Picture 13">
            <a:extLst>
              <a:ext uri="{FF2B5EF4-FFF2-40B4-BE49-F238E27FC236}">
                <a16:creationId xmlns:a16="http://schemas.microsoft.com/office/drawing/2014/main" id="{E3E246A2-9299-8665-F92D-3F75E1AB787A}"/>
              </a:ext>
            </a:extLst>
          </p:cNvPr>
          <p:cNvPicPr>
            <a:picLocks noChangeAspect="1"/>
          </p:cNvPicPr>
          <p:nvPr/>
        </p:nvPicPr>
        <p:blipFill>
          <a:blip r:embed="rId6"/>
          <a:stretch>
            <a:fillRect/>
          </a:stretch>
        </p:blipFill>
        <p:spPr>
          <a:xfrm>
            <a:off x="8118762" y="4400679"/>
            <a:ext cx="4031673" cy="2419004"/>
          </a:xfrm>
          <a:prstGeom prst="rect">
            <a:avLst/>
          </a:prstGeom>
        </p:spPr>
      </p:pic>
      <p:sp>
        <p:nvSpPr>
          <p:cNvPr id="6" name="Slide Number Placeholder 5">
            <a:extLst>
              <a:ext uri="{FF2B5EF4-FFF2-40B4-BE49-F238E27FC236}">
                <a16:creationId xmlns:a16="http://schemas.microsoft.com/office/drawing/2014/main" id="{97BFCE8D-E320-E35E-CFE5-648AA1DA1BA4}"/>
              </a:ext>
            </a:extLst>
          </p:cNvPr>
          <p:cNvSpPr>
            <a:spLocks noGrp="1"/>
          </p:cNvSpPr>
          <p:nvPr>
            <p:ph type="sldNum" sz="quarter" idx="12"/>
          </p:nvPr>
        </p:nvSpPr>
        <p:spPr/>
        <p:txBody>
          <a:bodyPr/>
          <a:lstStyle/>
          <a:p>
            <a:fld id="{8ED73442-08FF-4492-B0C7-9D805A86EDBE}" type="slidenum">
              <a:rPr lang="en-US" smtClean="0"/>
              <a:t>22</a:t>
            </a:fld>
            <a:endParaRPr lang="en-US"/>
          </a:p>
        </p:txBody>
      </p:sp>
      <p:sp>
        <p:nvSpPr>
          <p:cNvPr id="8" name="TextBox 7">
            <a:extLst>
              <a:ext uri="{FF2B5EF4-FFF2-40B4-BE49-F238E27FC236}">
                <a16:creationId xmlns:a16="http://schemas.microsoft.com/office/drawing/2014/main" id="{DF206C39-55B8-776D-6794-7F2ED8968388}"/>
              </a:ext>
            </a:extLst>
          </p:cNvPr>
          <p:cNvSpPr txBox="1"/>
          <p:nvPr/>
        </p:nvSpPr>
        <p:spPr>
          <a:xfrm>
            <a:off x="5296465" y="1007214"/>
            <a:ext cx="1543371" cy="400110"/>
          </a:xfrm>
          <a:prstGeom prst="rect">
            <a:avLst/>
          </a:prstGeom>
          <a:noFill/>
        </p:spPr>
        <p:txBody>
          <a:bodyPr wrap="none" rtlCol="0">
            <a:spAutoFit/>
          </a:bodyPr>
          <a:lstStyle/>
          <a:p>
            <a:r>
              <a:rPr lang="en-US" sz="2000">
                <a:solidFill>
                  <a:srgbClr val="FF0000"/>
                </a:solidFill>
              </a:rPr>
              <a:t>Requirement</a:t>
            </a:r>
          </a:p>
        </p:txBody>
      </p:sp>
      <p:cxnSp>
        <p:nvCxnSpPr>
          <p:cNvPr id="10" name="Straight Arrow Connector 9">
            <a:extLst>
              <a:ext uri="{FF2B5EF4-FFF2-40B4-BE49-F238E27FC236}">
                <a16:creationId xmlns:a16="http://schemas.microsoft.com/office/drawing/2014/main" id="{4E414B22-5FDF-FF08-6D36-414250E73309}"/>
              </a:ext>
            </a:extLst>
          </p:cNvPr>
          <p:cNvCxnSpPr>
            <a:cxnSpLocks/>
          </p:cNvCxnSpPr>
          <p:nvPr/>
        </p:nvCxnSpPr>
        <p:spPr>
          <a:xfrm flipV="1">
            <a:off x="4754722" y="1207269"/>
            <a:ext cx="447491" cy="4468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F6450B9-02FA-3B0B-BF17-1EAE3ED55C0C}"/>
              </a:ext>
            </a:extLst>
          </p:cNvPr>
          <p:cNvSpPr txBox="1"/>
          <p:nvPr/>
        </p:nvSpPr>
        <p:spPr>
          <a:xfrm>
            <a:off x="5329218" y="1383898"/>
            <a:ext cx="1528688" cy="400110"/>
          </a:xfrm>
          <a:prstGeom prst="rect">
            <a:avLst/>
          </a:prstGeom>
          <a:noFill/>
        </p:spPr>
        <p:txBody>
          <a:bodyPr wrap="none" rtlCol="0">
            <a:spAutoFit/>
          </a:bodyPr>
          <a:lstStyle/>
          <a:p>
            <a:r>
              <a:rPr lang="en-US" sz="2000"/>
              <a:t>Performance</a:t>
            </a:r>
          </a:p>
        </p:txBody>
      </p:sp>
      <p:cxnSp>
        <p:nvCxnSpPr>
          <p:cNvPr id="16" name="Straight Arrow Connector 15">
            <a:extLst>
              <a:ext uri="{FF2B5EF4-FFF2-40B4-BE49-F238E27FC236}">
                <a16:creationId xmlns:a16="http://schemas.microsoft.com/office/drawing/2014/main" id="{B44BC148-8F35-7270-4BE7-03E922C51B2F}"/>
              </a:ext>
            </a:extLst>
          </p:cNvPr>
          <p:cNvCxnSpPr>
            <a:cxnSpLocks/>
          </p:cNvCxnSpPr>
          <p:nvPr/>
        </p:nvCxnSpPr>
        <p:spPr>
          <a:xfrm flipV="1">
            <a:off x="5105790" y="1670204"/>
            <a:ext cx="316069" cy="7087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DBE1CD1-BBD0-BF5D-85E8-BC4EEB502FC2}"/>
              </a:ext>
            </a:extLst>
          </p:cNvPr>
          <p:cNvSpPr txBox="1"/>
          <p:nvPr/>
        </p:nvSpPr>
        <p:spPr>
          <a:xfrm>
            <a:off x="5887192" y="3557205"/>
            <a:ext cx="4933208" cy="646331"/>
          </a:xfrm>
          <a:prstGeom prst="rect">
            <a:avLst/>
          </a:prstGeom>
          <a:noFill/>
        </p:spPr>
        <p:txBody>
          <a:bodyPr wrap="square" rtlCol="0">
            <a:spAutoFit/>
          </a:bodyPr>
          <a:lstStyle/>
          <a:p>
            <a:pPr algn="ctr"/>
            <a:r>
              <a:rPr lang="en-US" b="1" dirty="0"/>
              <a:t>Optimized</a:t>
            </a:r>
            <a:r>
              <a:rPr lang="en-US" dirty="0"/>
              <a:t> field of Regard in late Sep.: 59.75 mins</a:t>
            </a:r>
          </a:p>
          <a:p>
            <a:pPr algn="ctr"/>
            <a:r>
              <a:rPr lang="en-US" dirty="0"/>
              <a:t>(100 </a:t>
            </a:r>
            <a:r>
              <a:rPr lang="en-US" dirty="0" err="1"/>
              <a:t>ms</a:t>
            </a:r>
            <a:r>
              <a:rPr lang="en-US" dirty="0"/>
              <a:t> integration time, 26 coadds, 64 µrad)</a:t>
            </a:r>
          </a:p>
        </p:txBody>
      </p:sp>
      <p:cxnSp>
        <p:nvCxnSpPr>
          <p:cNvPr id="21" name="Straight Arrow Connector 20">
            <a:extLst>
              <a:ext uri="{FF2B5EF4-FFF2-40B4-BE49-F238E27FC236}">
                <a16:creationId xmlns:a16="http://schemas.microsoft.com/office/drawing/2014/main" id="{103997AB-990B-371E-C840-508D2F817921}"/>
              </a:ext>
            </a:extLst>
          </p:cNvPr>
          <p:cNvCxnSpPr>
            <a:cxnSpLocks/>
          </p:cNvCxnSpPr>
          <p:nvPr/>
        </p:nvCxnSpPr>
        <p:spPr>
          <a:xfrm flipH="1" flipV="1">
            <a:off x="6787559" y="1175060"/>
            <a:ext cx="448755" cy="4468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F1938C5-1113-99DE-0086-3B88864D17EF}"/>
              </a:ext>
            </a:extLst>
          </p:cNvPr>
          <p:cNvCxnSpPr>
            <a:cxnSpLocks/>
          </p:cNvCxnSpPr>
          <p:nvPr/>
        </p:nvCxnSpPr>
        <p:spPr>
          <a:xfrm flipH="1" flipV="1">
            <a:off x="6478292" y="1718463"/>
            <a:ext cx="357050" cy="7306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0C4BE3F8-0941-1B66-63BC-975340D515E7}"/>
              </a:ext>
            </a:extLst>
          </p:cNvPr>
          <p:cNvSpPr txBox="1"/>
          <p:nvPr/>
        </p:nvSpPr>
        <p:spPr>
          <a:xfrm>
            <a:off x="8118762" y="6304021"/>
            <a:ext cx="2214581" cy="338554"/>
          </a:xfrm>
          <a:prstGeom prst="rect">
            <a:avLst/>
          </a:prstGeom>
          <a:noFill/>
        </p:spPr>
        <p:txBody>
          <a:bodyPr wrap="none" rtlCol="0">
            <a:spAutoFit/>
          </a:bodyPr>
          <a:lstStyle/>
          <a:p>
            <a:r>
              <a:rPr lang="en-US" sz="1600" dirty="0"/>
              <a:t>[Credit: </a:t>
            </a:r>
            <a:r>
              <a:rPr lang="en-US" sz="1600" dirty="0" err="1"/>
              <a:t>Heesung</a:t>
            </a:r>
            <a:r>
              <a:rPr lang="en-US" sz="1600" dirty="0"/>
              <a:t> Chong]</a:t>
            </a:r>
          </a:p>
        </p:txBody>
      </p:sp>
    </p:spTree>
    <p:extLst>
      <p:ext uri="{BB962C8B-B14F-4D97-AF65-F5344CB8AC3E}">
        <p14:creationId xmlns:p14="http://schemas.microsoft.com/office/powerpoint/2010/main" val="2734256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F338D92-0EE4-9410-D1A3-D020E82CF940}"/>
              </a:ext>
            </a:extLst>
          </p:cNvPr>
          <p:cNvSpPr/>
          <p:nvPr/>
        </p:nvSpPr>
        <p:spPr>
          <a:xfrm>
            <a:off x="19607" y="5987572"/>
            <a:ext cx="12152783" cy="594360"/>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400" dirty="0">
                <a:solidFill>
                  <a:srgbClr val="00B050"/>
                </a:solidFill>
              </a:rPr>
              <a:t>TEMPO NO</a:t>
            </a:r>
            <a:r>
              <a:rPr lang="en-US" sz="2400" baseline="-25000" dirty="0">
                <a:solidFill>
                  <a:srgbClr val="00B050"/>
                </a:solidFill>
              </a:rPr>
              <a:t>2</a:t>
            </a:r>
            <a:r>
              <a:rPr lang="en-US" sz="2400" dirty="0">
                <a:solidFill>
                  <a:srgbClr val="00B050"/>
                </a:solidFill>
              </a:rPr>
              <a:t> &amp; HCHO meets requirement for &gt;90% of cloud-free scenes with </a:t>
            </a:r>
            <a:r>
              <a:rPr lang="en-US" sz="2400" b="1" dirty="0">
                <a:solidFill>
                  <a:srgbClr val="00B050"/>
                </a:solidFill>
              </a:rPr>
              <a:t>no pixel coadding</a:t>
            </a:r>
            <a:r>
              <a:rPr lang="en-US" sz="2400" dirty="0">
                <a:solidFill>
                  <a:srgbClr val="00B050"/>
                </a:solidFill>
              </a:rPr>
              <a:t>!</a:t>
            </a:r>
          </a:p>
        </p:txBody>
      </p:sp>
      <p:sp>
        <p:nvSpPr>
          <p:cNvPr id="3" name="Title 2">
            <a:extLst>
              <a:ext uri="{FF2B5EF4-FFF2-40B4-BE49-F238E27FC236}">
                <a16:creationId xmlns:a16="http://schemas.microsoft.com/office/drawing/2014/main" id="{C31C6569-BEC6-A547-B842-23BCAF8F420B}"/>
              </a:ext>
            </a:extLst>
          </p:cNvPr>
          <p:cNvSpPr>
            <a:spLocks noGrp="1"/>
          </p:cNvSpPr>
          <p:nvPr>
            <p:ph type="title"/>
          </p:nvPr>
        </p:nvSpPr>
        <p:spPr>
          <a:xfrm>
            <a:off x="0" y="0"/>
            <a:ext cx="12192000" cy="975701"/>
          </a:xfrm>
        </p:spPr>
        <p:txBody>
          <a:bodyPr/>
          <a:lstStyle/>
          <a:p>
            <a:r>
              <a:rPr lang="en-US" dirty="0"/>
              <a:t>NO</a:t>
            </a:r>
            <a:r>
              <a:rPr lang="en-US" baseline="-25000" dirty="0"/>
              <a:t>2</a:t>
            </a:r>
            <a:r>
              <a:rPr lang="en-US" dirty="0"/>
              <a:t> Tropospheric Column &amp; </a:t>
            </a:r>
            <a:br>
              <a:rPr lang="en-US" dirty="0"/>
            </a:br>
            <a:r>
              <a:rPr lang="en-US" dirty="0"/>
              <a:t>HCHO Column Uncertainties</a:t>
            </a:r>
          </a:p>
        </p:txBody>
      </p:sp>
      <p:sp>
        <p:nvSpPr>
          <p:cNvPr id="4" name="Slide Number Placeholder 3">
            <a:extLst>
              <a:ext uri="{FF2B5EF4-FFF2-40B4-BE49-F238E27FC236}">
                <a16:creationId xmlns:a16="http://schemas.microsoft.com/office/drawing/2014/main" id="{2768E9D3-5F8A-4C47-9B36-A465DA2B6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Content Placeholder 5">
            <a:extLst>
              <a:ext uri="{FF2B5EF4-FFF2-40B4-BE49-F238E27FC236}">
                <a16:creationId xmlns:a16="http://schemas.microsoft.com/office/drawing/2014/main" id="{EBE0EDC0-D5FA-DEE1-1638-99728E8E4FE0}"/>
              </a:ext>
            </a:extLst>
          </p:cNvPr>
          <p:cNvPicPr>
            <a:picLocks noGrp="1" noChangeAspect="1"/>
          </p:cNvPicPr>
          <p:nvPr>
            <p:ph sz="half" idx="1"/>
          </p:nvPr>
        </p:nvPicPr>
        <p:blipFill>
          <a:blip r:embed="rId2"/>
          <a:stretch>
            <a:fillRect/>
          </a:stretch>
        </p:blipFill>
        <p:spPr>
          <a:xfrm>
            <a:off x="67099" y="1086392"/>
            <a:ext cx="5517271" cy="4137954"/>
          </a:xfrm>
        </p:spPr>
      </p:pic>
      <p:sp>
        <p:nvSpPr>
          <p:cNvPr id="9" name="TextBox 8">
            <a:extLst>
              <a:ext uri="{FF2B5EF4-FFF2-40B4-BE49-F238E27FC236}">
                <a16:creationId xmlns:a16="http://schemas.microsoft.com/office/drawing/2014/main" id="{9AD7BE0B-38B8-C484-9C85-EA7734F278D4}"/>
              </a:ext>
            </a:extLst>
          </p:cNvPr>
          <p:cNvSpPr txBox="1"/>
          <p:nvPr/>
        </p:nvSpPr>
        <p:spPr>
          <a:xfrm>
            <a:off x="763938" y="5168126"/>
            <a:ext cx="4495798"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NO</a:t>
            </a:r>
            <a:r>
              <a:rPr kumimoji="0" lang="en-US" sz="2000" b="1" i="0" u="none" strike="noStrike" kern="1200" cap="none" spc="0" normalizeH="0" baseline="-25000" noProof="0" dirty="0">
                <a:ln>
                  <a:noFill/>
                </a:ln>
                <a:solidFill>
                  <a:srgbClr val="002060"/>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Median uncertainty = 0.46 × 10</a:t>
            </a:r>
            <a:r>
              <a:rPr kumimoji="0" lang="en-US" sz="2000" b="1" i="0" u="none" strike="noStrike" kern="1200" cap="none" spc="0" normalizeH="0" baseline="30000" noProof="0" dirty="0">
                <a:ln>
                  <a:noFill/>
                </a:ln>
                <a:solidFill>
                  <a:srgbClr val="002060"/>
                </a:solidFill>
                <a:effectLst/>
                <a:uLnTx/>
                <a:uFillTx/>
                <a:latin typeface="Calibri" panose="020F0502020204030204"/>
                <a:ea typeface="+mn-ea"/>
                <a:cs typeface="+mn-cs"/>
              </a:rPr>
              <a:t>15</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molecules/cm</a:t>
            </a:r>
            <a:r>
              <a:rPr kumimoji="0" lang="en-US" sz="2000" b="1" i="0" u="none" strike="noStrike" kern="1200" cap="none" spc="0" normalizeH="0" baseline="30000" noProof="0" dirty="0">
                <a:ln>
                  <a:noFill/>
                </a:ln>
                <a:solidFill>
                  <a:srgbClr val="002060"/>
                </a:solidFill>
                <a:effectLst/>
                <a:uLnTx/>
                <a:uFillTx/>
                <a:latin typeface="Calibri" panose="020F0502020204030204"/>
                <a:ea typeface="+mn-ea"/>
                <a:cs typeface="+mn-cs"/>
              </a:rPr>
              <a:t>2 </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(SZA &lt; 70°, all clouds)</a:t>
            </a:r>
          </a:p>
        </p:txBody>
      </p:sp>
      <p:cxnSp>
        <p:nvCxnSpPr>
          <p:cNvPr id="10" name="Straight Connector 9">
            <a:extLst>
              <a:ext uri="{FF2B5EF4-FFF2-40B4-BE49-F238E27FC236}">
                <a16:creationId xmlns:a16="http://schemas.microsoft.com/office/drawing/2014/main" id="{FC5F3205-E4C6-1C57-FE9E-989AFD0F0473}"/>
              </a:ext>
            </a:extLst>
          </p:cNvPr>
          <p:cNvCxnSpPr>
            <a:cxnSpLocks/>
          </p:cNvCxnSpPr>
          <p:nvPr/>
        </p:nvCxnSpPr>
        <p:spPr>
          <a:xfrm flipV="1">
            <a:off x="1740597" y="1550123"/>
            <a:ext cx="0" cy="31375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8F3A12D-81A1-4956-EF54-74D46FB1EE45}"/>
              </a:ext>
            </a:extLst>
          </p:cNvPr>
          <p:cNvCxnSpPr>
            <a:cxnSpLocks/>
          </p:cNvCxnSpPr>
          <p:nvPr/>
        </p:nvCxnSpPr>
        <p:spPr>
          <a:xfrm flipH="1" flipV="1">
            <a:off x="1836150" y="3466378"/>
            <a:ext cx="637138" cy="3450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A7D479-A321-019A-3778-F39A35B2AD9B}"/>
              </a:ext>
            </a:extLst>
          </p:cNvPr>
          <p:cNvSpPr txBox="1"/>
          <p:nvPr/>
        </p:nvSpPr>
        <p:spPr>
          <a:xfrm>
            <a:off x="2570660" y="3604966"/>
            <a:ext cx="15331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Requirement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Coadd</a:t>
            </a:r>
            <a:r>
              <a:rPr lang="en-US" sz="1800" dirty="0">
                <a:solidFill>
                  <a:srgbClr val="FF0000"/>
                </a:solidFill>
                <a:latin typeface="Calibri" panose="020F0502020204030204"/>
              </a:rPr>
              <a:t> 4 pixels</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512E2AA-2F07-B373-C102-4EE88BE8722A}"/>
              </a:ext>
            </a:extLst>
          </p:cNvPr>
          <p:cNvSpPr txBox="1"/>
          <p:nvPr/>
        </p:nvSpPr>
        <p:spPr>
          <a:xfrm>
            <a:off x="3316224" y="2194557"/>
            <a:ext cx="186307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Aug. 29-Sep.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SZA &lt; 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cloud fractions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scans</a:t>
            </a:r>
          </a:p>
        </p:txBody>
      </p:sp>
      <p:sp>
        <p:nvSpPr>
          <p:cNvPr id="2" name="TextBox 1">
            <a:extLst>
              <a:ext uri="{FF2B5EF4-FFF2-40B4-BE49-F238E27FC236}">
                <a16:creationId xmlns:a16="http://schemas.microsoft.com/office/drawing/2014/main" id="{26293049-F859-A7B7-6D4B-1FB948ED5471}"/>
              </a:ext>
            </a:extLst>
          </p:cNvPr>
          <p:cNvSpPr txBox="1"/>
          <p:nvPr/>
        </p:nvSpPr>
        <p:spPr>
          <a:xfrm>
            <a:off x="1995830" y="1622054"/>
            <a:ext cx="2640787" cy="369332"/>
          </a:xfrm>
          <a:prstGeom prst="rect">
            <a:avLst/>
          </a:prstGeom>
          <a:noFill/>
        </p:spPr>
        <p:txBody>
          <a:bodyPr wrap="square" rtlCol="0">
            <a:spAutoFit/>
          </a:bodyPr>
          <a:lstStyle/>
          <a:p>
            <a:r>
              <a:rPr lang="en-US" sz="1800" dirty="0">
                <a:solidFill>
                  <a:srgbClr val="0070C0"/>
                </a:solidFill>
              </a:rPr>
              <a:t>Single pixel performance</a:t>
            </a:r>
          </a:p>
        </p:txBody>
      </p:sp>
      <p:cxnSp>
        <p:nvCxnSpPr>
          <p:cNvPr id="5" name="Straight Arrow Connector 4">
            <a:extLst>
              <a:ext uri="{FF2B5EF4-FFF2-40B4-BE49-F238E27FC236}">
                <a16:creationId xmlns:a16="http://schemas.microsoft.com/office/drawing/2014/main" id="{396DDFF8-A35C-F2FB-E845-76B570308878}"/>
              </a:ext>
            </a:extLst>
          </p:cNvPr>
          <p:cNvCxnSpPr>
            <a:cxnSpLocks/>
          </p:cNvCxnSpPr>
          <p:nvPr/>
        </p:nvCxnSpPr>
        <p:spPr>
          <a:xfrm flipH="1">
            <a:off x="1358119" y="1971660"/>
            <a:ext cx="796600" cy="555388"/>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277844D-DFAC-CB00-F8C7-6E75546B1D6F}"/>
              </a:ext>
            </a:extLst>
          </p:cNvPr>
          <p:cNvGrpSpPr>
            <a:grpSpLocks noChangeAspect="1"/>
          </p:cNvGrpSpPr>
          <p:nvPr/>
        </p:nvGrpSpPr>
        <p:grpSpPr>
          <a:xfrm>
            <a:off x="6095999" y="1119270"/>
            <a:ext cx="5517271" cy="4137953"/>
            <a:chOff x="4814973" y="739606"/>
            <a:chExt cx="4303776" cy="3227832"/>
          </a:xfrm>
        </p:grpSpPr>
        <p:pic>
          <p:nvPicPr>
            <p:cNvPr id="11" name="Picture 10">
              <a:extLst>
                <a:ext uri="{FF2B5EF4-FFF2-40B4-BE49-F238E27FC236}">
                  <a16:creationId xmlns:a16="http://schemas.microsoft.com/office/drawing/2014/main" id="{51ACF01E-9783-BC06-F59E-3C18A0FB4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973" y="739606"/>
              <a:ext cx="4303776" cy="3227832"/>
            </a:xfrm>
            <a:prstGeom prst="rect">
              <a:avLst/>
            </a:prstGeom>
          </p:spPr>
        </p:pic>
        <p:cxnSp>
          <p:nvCxnSpPr>
            <p:cNvPr id="16" name="Straight Connector 15">
              <a:extLst>
                <a:ext uri="{FF2B5EF4-FFF2-40B4-BE49-F238E27FC236}">
                  <a16:creationId xmlns:a16="http://schemas.microsoft.com/office/drawing/2014/main" id="{13C5CAB6-F752-3101-FE5F-A88AD7CA56B9}"/>
                </a:ext>
              </a:extLst>
            </p:cNvPr>
            <p:cNvCxnSpPr>
              <a:cxnSpLocks/>
            </p:cNvCxnSpPr>
            <p:nvPr/>
          </p:nvCxnSpPr>
          <p:spPr>
            <a:xfrm flipV="1">
              <a:off x="6015859" y="976736"/>
              <a:ext cx="0" cy="2606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F2F4DC3D-9491-81E1-5910-4837F3615385}"/>
              </a:ext>
            </a:extLst>
          </p:cNvPr>
          <p:cNvSpPr txBox="1"/>
          <p:nvPr/>
        </p:nvSpPr>
        <p:spPr>
          <a:xfrm>
            <a:off x="8298557" y="3653824"/>
            <a:ext cx="165013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Requirement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Coadd</a:t>
            </a:r>
            <a:r>
              <a:rPr lang="en-US" sz="1800" dirty="0">
                <a:solidFill>
                  <a:srgbClr val="FF0000"/>
                </a:solidFill>
                <a:latin typeface="Calibri" panose="020F0502020204030204"/>
              </a:rPr>
              <a:t> 12 pixels</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A0D9EF43-1950-FBD5-6DAB-D5097A4EAABE}"/>
              </a:ext>
            </a:extLst>
          </p:cNvPr>
          <p:cNvCxnSpPr>
            <a:cxnSpLocks/>
          </p:cNvCxnSpPr>
          <p:nvPr/>
        </p:nvCxnSpPr>
        <p:spPr>
          <a:xfrm flipH="1" flipV="1">
            <a:off x="7789162" y="3564866"/>
            <a:ext cx="637138" cy="3450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DDE9877-B975-D8CC-FB73-35914A522BBD}"/>
              </a:ext>
            </a:extLst>
          </p:cNvPr>
          <p:cNvSpPr txBox="1"/>
          <p:nvPr/>
        </p:nvSpPr>
        <p:spPr>
          <a:xfrm>
            <a:off x="8588329" y="2255157"/>
            <a:ext cx="1863074" cy="1200329"/>
          </a:xfrm>
          <a:prstGeom prst="rect">
            <a:avLst/>
          </a:prstGeom>
          <a:noFill/>
        </p:spPr>
        <p:txBody>
          <a:bodyPr wrap="none" rtlCol="0">
            <a:spAutoFit/>
          </a:bodyPr>
          <a:lstStyle/>
          <a:p>
            <a:pP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Aug. 29-30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SZA &lt; 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cloud fractions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scans</a:t>
            </a:r>
          </a:p>
        </p:txBody>
      </p:sp>
      <p:sp>
        <p:nvSpPr>
          <p:cNvPr id="20" name="TextBox 19">
            <a:extLst>
              <a:ext uri="{FF2B5EF4-FFF2-40B4-BE49-F238E27FC236}">
                <a16:creationId xmlns:a16="http://schemas.microsoft.com/office/drawing/2014/main" id="{9D7F1D38-80AD-CF44-0C59-902C9FF60CD0}"/>
              </a:ext>
            </a:extLst>
          </p:cNvPr>
          <p:cNvSpPr txBox="1"/>
          <p:nvPr/>
        </p:nvSpPr>
        <p:spPr>
          <a:xfrm>
            <a:off x="7785657" y="1622054"/>
            <a:ext cx="2640787" cy="369332"/>
          </a:xfrm>
          <a:prstGeom prst="rect">
            <a:avLst/>
          </a:prstGeom>
          <a:noFill/>
        </p:spPr>
        <p:txBody>
          <a:bodyPr wrap="square" rtlCol="0">
            <a:spAutoFit/>
          </a:bodyPr>
          <a:lstStyle/>
          <a:p>
            <a:r>
              <a:rPr lang="en-US" sz="1800" dirty="0">
                <a:solidFill>
                  <a:srgbClr val="0070C0"/>
                </a:solidFill>
              </a:rPr>
              <a:t>Single pixel performance</a:t>
            </a:r>
          </a:p>
        </p:txBody>
      </p:sp>
      <p:cxnSp>
        <p:nvCxnSpPr>
          <p:cNvPr id="21" name="Straight Arrow Connector 20">
            <a:extLst>
              <a:ext uri="{FF2B5EF4-FFF2-40B4-BE49-F238E27FC236}">
                <a16:creationId xmlns:a16="http://schemas.microsoft.com/office/drawing/2014/main" id="{E850EB72-93EF-71DB-1CCA-2DC6F68E1360}"/>
              </a:ext>
            </a:extLst>
          </p:cNvPr>
          <p:cNvCxnSpPr>
            <a:cxnSpLocks/>
          </p:cNvCxnSpPr>
          <p:nvPr/>
        </p:nvCxnSpPr>
        <p:spPr>
          <a:xfrm flipH="1">
            <a:off x="7259392" y="1964915"/>
            <a:ext cx="558913" cy="60945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2BEFDF-D4D4-AD68-A483-058E6B8AD740}"/>
              </a:ext>
            </a:extLst>
          </p:cNvPr>
          <p:cNvSpPr txBox="1"/>
          <p:nvPr/>
        </p:nvSpPr>
        <p:spPr>
          <a:xfrm>
            <a:off x="6737713" y="5167051"/>
            <a:ext cx="4690349" cy="707886"/>
          </a:xfrm>
          <a:prstGeom prst="rect">
            <a:avLst/>
          </a:prstGeom>
          <a:noFill/>
        </p:spPr>
        <p:txBody>
          <a:bodyPr wrap="square">
            <a:spAutoFit/>
          </a:bodyPr>
          <a:lstStyle/>
          <a:p>
            <a:pPr marL="342900" indent="-342900">
              <a:buFont typeface="Wingdings" pitchFamily="2" charset="2"/>
              <a:buChar char="Ø"/>
            </a:pPr>
            <a:r>
              <a:rPr lang="en-US" sz="2000" b="1" dirty="0">
                <a:solidFill>
                  <a:srgbClr val="002060"/>
                </a:solidFill>
              </a:rPr>
              <a:t>HCHO Median uncertainty = 5.5 x 10</a:t>
            </a:r>
            <a:r>
              <a:rPr lang="en-US" sz="2000" b="1" baseline="30000" dirty="0">
                <a:solidFill>
                  <a:srgbClr val="002060"/>
                </a:solidFill>
              </a:rPr>
              <a:t>15</a:t>
            </a:r>
            <a:r>
              <a:rPr lang="en-US" sz="2000" b="1" dirty="0">
                <a:solidFill>
                  <a:srgbClr val="002060"/>
                </a:solidFill>
              </a:rPr>
              <a:t> molecules/cm</a:t>
            </a:r>
            <a:r>
              <a:rPr lang="en-US" sz="2000" b="1" baseline="30000" dirty="0">
                <a:solidFill>
                  <a:srgbClr val="002060"/>
                </a:solidFill>
              </a:rPr>
              <a:t>2 </a:t>
            </a:r>
            <a:r>
              <a:rPr lang="en-US" sz="2000" b="1" dirty="0">
                <a:solidFill>
                  <a:srgbClr val="002060"/>
                </a:solidFill>
              </a:rPr>
              <a:t>(SZA &lt; 70˚, all clouds)</a:t>
            </a:r>
          </a:p>
        </p:txBody>
      </p:sp>
    </p:spTree>
    <p:extLst>
      <p:ext uri="{BB962C8B-B14F-4D97-AF65-F5344CB8AC3E}">
        <p14:creationId xmlns:p14="http://schemas.microsoft.com/office/powerpoint/2010/main" val="1845020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5701"/>
          </a:xfrm>
        </p:spPr>
        <p:txBody>
          <a:bodyPr/>
          <a:lstStyle/>
          <a:p>
            <a:r>
              <a:rPr lang="en-US" dirty="0"/>
              <a:t>TEMPO Software/Algorithm Teams</a:t>
            </a:r>
          </a:p>
        </p:txBody>
      </p:sp>
      <p:graphicFrame>
        <p:nvGraphicFramePr>
          <p:cNvPr id="3" name="Table 2"/>
          <p:cNvGraphicFramePr>
            <a:graphicFrameLocks noGrp="1"/>
          </p:cNvGraphicFramePr>
          <p:nvPr>
            <p:extLst>
              <p:ext uri="{D42A27DB-BD31-4B8C-83A1-F6EECF244321}">
                <p14:modId xmlns:p14="http://schemas.microsoft.com/office/powerpoint/2010/main" val="1056095245"/>
              </p:ext>
            </p:extLst>
          </p:nvPr>
        </p:nvGraphicFramePr>
        <p:xfrm>
          <a:off x="244385" y="1286087"/>
          <a:ext cx="11703230" cy="4478781"/>
        </p:xfrm>
        <a:graphic>
          <a:graphicData uri="http://schemas.openxmlformats.org/drawingml/2006/table">
            <a:tbl>
              <a:tblPr firstRow="1" bandRow="1">
                <a:tableStyleId>{5C22544A-7EE6-4342-B048-85BDC9FD1C3A}</a:tableStyleId>
              </a:tblPr>
              <a:tblGrid>
                <a:gridCol w="3301544">
                  <a:extLst>
                    <a:ext uri="{9D8B030D-6E8A-4147-A177-3AD203B41FA5}">
                      <a16:colId xmlns:a16="http://schemas.microsoft.com/office/drawing/2014/main" val="4274859182"/>
                    </a:ext>
                  </a:extLst>
                </a:gridCol>
                <a:gridCol w="8401686">
                  <a:extLst>
                    <a:ext uri="{9D8B030D-6E8A-4147-A177-3AD203B41FA5}">
                      <a16:colId xmlns:a16="http://schemas.microsoft.com/office/drawing/2014/main" val="3563283890"/>
                    </a:ext>
                  </a:extLst>
                </a:gridCol>
              </a:tblGrid>
              <a:tr h="440943">
                <a:tc>
                  <a:txBody>
                    <a:bodyPr/>
                    <a:lstStyle/>
                    <a:p>
                      <a:pPr algn="ctr"/>
                      <a:r>
                        <a:rPr lang="en-US" sz="2000" dirty="0"/>
                        <a:t>Operational Algorithm</a:t>
                      </a:r>
                    </a:p>
                  </a:txBody>
                  <a:tcPr marL="45720" marR="45720" marT="18288" marB="18288" anchor="ctr"/>
                </a:tc>
                <a:tc>
                  <a:txBody>
                    <a:bodyPr/>
                    <a:lstStyle/>
                    <a:p>
                      <a:pPr algn="ctr"/>
                      <a:r>
                        <a:rPr lang="en-US" sz="2000"/>
                        <a:t>Personnel</a:t>
                      </a:r>
                    </a:p>
                  </a:txBody>
                  <a:tcPr marL="45720" marR="45720" marT="18288" marB="18288" anchor="ctr"/>
                </a:tc>
                <a:extLst>
                  <a:ext uri="{0D108BD9-81ED-4DB2-BD59-A6C34878D82A}">
                    <a16:rowId xmlns:a16="http://schemas.microsoft.com/office/drawing/2014/main" val="1820010966"/>
                  </a:ext>
                </a:extLst>
              </a:tr>
              <a:tr h="401574">
                <a:tc>
                  <a:txBody>
                    <a:bodyPr/>
                    <a:lstStyle/>
                    <a:p>
                      <a:pPr algn="ctr"/>
                      <a:r>
                        <a:rPr lang="en-US" sz="1800" b="1" dirty="0"/>
                        <a:t>Instrument Operation Center (IOC) including Raw-L0</a:t>
                      </a:r>
                    </a:p>
                  </a:txBody>
                  <a:tcPr marL="45720" marR="45720" marT="18288" marB="18288" anchor="ctr"/>
                </a:tc>
                <a:tc>
                  <a:txBody>
                    <a:bodyPr/>
                    <a:lstStyle/>
                    <a:p>
                      <a:pPr algn="ctr"/>
                      <a:r>
                        <a:rPr lang="en-US" sz="1800" dirty="0"/>
                        <a:t>John Davis</a:t>
                      </a:r>
                    </a:p>
                  </a:txBody>
                  <a:tcPr marL="45720" marR="45720" marT="18288" marB="18288" anchor="ctr"/>
                </a:tc>
                <a:extLst>
                  <a:ext uri="{0D108BD9-81ED-4DB2-BD59-A6C34878D82A}">
                    <a16:rowId xmlns:a16="http://schemas.microsoft.com/office/drawing/2014/main" val="3666669201"/>
                  </a:ext>
                </a:extLst>
              </a:tr>
              <a:tr h="401574">
                <a:tc>
                  <a:txBody>
                    <a:bodyPr/>
                    <a:lstStyle/>
                    <a:p>
                      <a:pPr algn="ctr"/>
                      <a:r>
                        <a:rPr lang="en-US" sz="1800" b="1"/>
                        <a:t>L0-1b</a:t>
                      </a:r>
                    </a:p>
                  </a:txBody>
                  <a:tcPr marL="45720" marR="45720" marT="18288" marB="18288" anchor="ctr"/>
                </a:tc>
                <a:tc>
                  <a:txBody>
                    <a:bodyPr/>
                    <a:lstStyle/>
                    <a:p>
                      <a:pPr algn="ctr"/>
                      <a:r>
                        <a:rPr lang="en-US" sz="1800" b="1" dirty="0" err="1"/>
                        <a:t>Heesung</a:t>
                      </a:r>
                      <a:r>
                        <a:rPr lang="en-US" sz="1800" b="1" dirty="0"/>
                        <a:t> Chong</a:t>
                      </a:r>
                      <a:r>
                        <a:rPr lang="en-US" sz="1800" dirty="0"/>
                        <a:t>, John Houck, </a:t>
                      </a:r>
                      <a:r>
                        <a:rPr lang="en-US" sz="1800" dirty="0" err="1"/>
                        <a:t>Weizhen</a:t>
                      </a:r>
                      <a:r>
                        <a:rPr lang="en-US" sz="1800" dirty="0"/>
                        <a:t> Hou, </a:t>
                      </a:r>
                      <a:r>
                        <a:rPr lang="en-US" sz="1800" dirty="0" err="1"/>
                        <a:t>Xiong</a:t>
                      </a:r>
                      <a:r>
                        <a:rPr lang="en-US" sz="1800" dirty="0"/>
                        <a:t> Liu, Dave </a:t>
                      </a:r>
                      <a:r>
                        <a:rPr lang="en-US" sz="1800" dirty="0" err="1"/>
                        <a:t>Flittner</a:t>
                      </a:r>
                      <a:r>
                        <a:rPr lang="en-US" sz="1800" dirty="0"/>
                        <a:t>, </a:t>
                      </a:r>
                    </a:p>
                    <a:p>
                      <a:pPr algn="ctr"/>
                      <a:r>
                        <a:rPr lang="en-US" sz="1800" dirty="0"/>
                        <a:t>Jim </a:t>
                      </a:r>
                      <a:r>
                        <a:rPr lang="en-US" sz="1800" dirty="0" err="1"/>
                        <a:t>Carr</a:t>
                      </a:r>
                      <a:endParaRPr lang="en-US" sz="1800" dirty="0"/>
                    </a:p>
                  </a:txBody>
                  <a:tcPr marL="45720" marR="45720" marT="18288" marB="18288" anchor="ctr"/>
                </a:tc>
                <a:extLst>
                  <a:ext uri="{0D108BD9-81ED-4DB2-BD59-A6C34878D82A}">
                    <a16:rowId xmlns:a16="http://schemas.microsoft.com/office/drawing/2014/main" val="3194161440"/>
                  </a:ext>
                </a:extLst>
              </a:tr>
              <a:tr h="401574">
                <a:tc>
                  <a:txBody>
                    <a:bodyPr/>
                    <a:lstStyle/>
                    <a:p>
                      <a:pPr algn="ctr"/>
                      <a:r>
                        <a:rPr lang="en-US" sz="1800" b="1"/>
                        <a:t>Ozone profile</a:t>
                      </a:r>
                    </a:p>
                  </a:txBody>
                  <a:tcPr marL="45720" marR="45720" marT="18288" marB="18288" anchor="ctr"/>
                </a:tc>
                <a:tc>
                  <a:txBody>
                    <a:bodyPr/>
                    <a:lstStyle/>
                    <a:p>
                      <a:pPr algn="ctr"/>
                      <a:r>
                        <a:rPr lang="en-US" sz="1800" b="1" dirty="0" err="1"/>
                        <a:t>Junsung</a:t>
                      </a:r>
                      <a:r>
                        <a:rPr lang="en-US" sz="1800" b="1" dirty="0"/>
                        <a:t> Park</a:t>
                      </a:r>
                      <a:r>
                        <a:rPr lang="en-US" sz="1800" dirty="0"/>
                        <a:t>, </a:t>
                      </a:r>
                      <a:r>
                        <a:rPr lang="en-US" sz="1800" dirty="0" err="1"/>
                        <a:t>Xiong</a:t>
                      </a:r>
                      <a:r>
                        <a:rPr lang="en-US" sz="1800" dirty="0"/>
                        <a:t> Liu</a:t>
                      </a:r>
                    </a:p>
                  </a:txBody>
                  <a:tcPr marL="45720" marR="45720" marT="18288" marB="18288" anchor="ctr"/>
                </a:tc>
                <a:extLst>
                  <a:ext uri="{0D108BD9-81ED-4DB2-BD59-A6C34878D82A}">
                    <a16:rowId xmlns:a16="http://schemas.microsoft.com/office/drawing/2014/main" val="555868796"/>
                  </a:ext>
                </a:extLst>
              </a:tr>
              <a:tr h="401574">
                <a:tc>
                  <a:txBody>
                    <a:bodyPr/>
                    <a:lstStyle/>
                    <a:p>
                      <a:pPr algn="ctr"/>
                      <a:r>
                        <a:rPr lang="en-US" sz="1800" b="1"/>
                        <a:t>Total ozone</a:t>
                      </a:r>
                    </a:p>
                  </a:txBody>
                  <a:tcPr marL="45720" marR="45720" marT="18288" marB="18288" anchor="ctr"/>
                </a:tc>
                <a:tc>
                  <a:txBody>
                    <a:bodyPr/>
                    <a:lstStyle/>
                    <a:p>
                      <a:pPr algn="ctr"/>
                      <a:r>
                        <a:rPr lang="en-US" sz="1800" b="1" dirty="0" err="1"/>
                        <a:t>Junsung</a:t>
                      </a:r>
                      <a:r>
                        <a:rPr lang="en-US" sz="1800" b="1" dirty="0"/>
                        <a:t> Park</a:t>
                      </a:r>
                      <a:r>
                        <a:rPr lang="en-US" sz="1800" dirty="0"/>
                        <a:t>, </a:t>
                      </a:r>
                      <a:r>
                        <a:rPr lang="en-US" sz="1800" baseline="0" dirty="0"/>
                        <a:t>Xiong Liu</a:t>
                      </a:r>
                      <a:endParaRPr lang="en-US" sz="1800" dirty="0"/>
                    </a:p>
                  </a:txBody>
                  <a:tcPr marL="45720" marR="45720" marT="18288" marB="18288" anchor="ctr"/>
                </a:tc>
                <a:extLst>
                  <a:ext uri="{0D108BD9-81ED-4DB2-BD59-A6C34878D82A}">
                    <a16:rowId xmlns:a16="http://schemas.microsoft.com/office/drawing/2014/main" val="3304165603"/>
                  </a:ext>
                </a:extLst>
              </a:tr>
              <a:tr h="401574">
                <a:tc>
                  <a:txBody>
                    <a:bodyPr/>
                    <a:lstStyle/>
                    <a:p>
                      <a:pPr algn="ctr"/>
                      <a:r>
                        <a:rPr lang="en-US" sz="1800" b="1"/>
                        <a:t>Nitrogen dioxide</a:t>
                      </a:r>
                    </a:p>
                  </a:txBody>
                  <a:tcPr marL="45720" marR="45720" marT="18288" marB="18288" anchor="ctr"/>
                </a:tc>
                <a:tc>
                  <a:txBody>
                    <a:bodyPr/>
                    <a:lstStyle/>
                    <a:p>
                      <a:pPr algn="ctr"/>
                      <a:r>
                        <a:rPr lang="en-US" sz="1800" b="1" baseline="0" dirty="0"/>
                        <a:t>Caroline </a:t>
                      </a:r>
                      <a:r>
                        <a:rPr lang="en-US" sz="1800" b="1" baseline="0" dirty="0" err="1"/>
                        <a:t>Nowlan</a:t>
                      </a:r>
                      <a:r>
                        <a:rPr lang="en-US" sz="1800" baseline="0" dirty="0"/>
                        <a:t>, Gonzalo González Abad</a:t>
                      </a:r>
                      <a:endParaRPr lang="en-US" sz="1800" dirty="0"/>
                    </a:p>
                  </a:txBody>
                  <a:tcPr marL="45720" marR="45720" marT="18288" marB="18288" anchor="ctr"/>
                </a:tc>
                <a:extLst>
                  <a:ext uri="{0D108BD9-81ED-4DB2-BD59-A6C34878D82A}">
                    <a16:rowId xmlns:a16="http://schemas.microsoft.com/office/drawing/2014/main" val="2297871223"/>
                  </a:ext>
                </a:extLst>
              </a:tr>
              <a:tr h="401574">
                <a:tc>
                  <a:txBody>
                    <a:bodyPr/>
                    <a:lstStyle/>
                    <a:p>
                      <a:pPr algn="ctr"/>
                      <a:r>
                        <a:rPr lang="en-US" sz="1800" b="1"/>
                        <a:t>Formaldehyde</a:t>
                      </a:r>
                    </a:p>
                  </a:txBody>
                  <a:tcPr marL="45720" marR="45720" marT="18288" marB="18288" anchor="ctr"/>
                </a:tc>
                <a:tc>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1800" b="1" baseline="0" dirty="0"/>
                        <a:t>Gonzalo González Abad</a:t>
                      </a:r>
                      <a:r>
                        <a:rPr lang="en-US" sz="1800" baseline="0" dirty="0"/>
                        <a:t>, Caroline </a:t>
                      </a:r>
                      <a:r>
                        <a:rPr lang="en-US" sz="1800" baseline="0" dirty="0" err="1"/>
                        <a:t>Nowlan</a:t>
                      </a:r>
                      <a:endParaRPr lang="en-US" sz="1800" dirty="0"/>
                    </a:p>
                  </a:txBody>
                  <a:tcPr marL="45720" marR="45720" marT="18288" marB="18288" anchor="ctr"/>
                </a:tc>
                <a:extLst>
                  <a:ext uri="{0D108BD9-81ED-4DB2-BD59-A6C34878D82A}">
                    <a16:rowId xmlns:a16="http://schemas.microsoft.com/office/drawing/2014/main" val="2047173385"/>
                  </a:ext>
                </a:extLst>
              </a:tr>
              <a:tr h="401574">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Clouds</a:t>
                      </a:r>
                    </a:p>
                  </a:txBody>
                  <a:tcPr marL="45720" marR="45720" marT="18288" marB="18288"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err="1"/>
                        <a:t>Huiqun</a:t>
                      </a:r>
                      <a:r>
                        <a:rPr lang="en-US" sz="1800" b="1" dirty="0"/>
                        <a:t> (Helen) Wang</a:t>
                      </a:r>
                      <a:r>
                        <a:rPr lang="en-US" sz="1800" dirty="0"/>
                        <a:t>, </a:t>
                      </a:r>
                      <a:r>
                        <a:rPr lang="en-US" sz="1800" b="0" baseline="0" dirty="0"/>
                        <a:t>González Abad, </a:t>
                      </a:r>
                      <a:r>
                        <a:rPr lang="en-US" sz="1800" baseline="0" dirty="0"/>
                        <a:t>Caroline </a:t>
                      </a:r>
                      <a:r>
                        <a:rPr lang="en-US" sz="1800" baseline="0" dirty="0" err="1"/>
                        <a:t>Nowlan</a:t>
                      </a:r>
                      <a:r>
                        <a:rPr lang="en-US" sz="1800" baseline="0" dirty="0"/>
                        <a:t>, GSFC</a:t>
                      </a:r>
                      <a:endParaRPr lang="en-US" sz="1800" dirty="0"/>
                    </a:p>
                  </a:txBody>
                  <a:tcPr marL="45720" marR="45720" marT="18288" marB="18288" anchor="ctr"/>
                </a:tc>
                <a:extLst>
                  <a:ext uri="{0D108BD9-81ED-4DB2-BD59-A6C34878D82A}">
                    <a16:rowId xmlns:a16="http://schemas.microsoft.com/office/drawing/2014/main" val="1441257900"/>
                  </a:ext>
                </a:extLst>
              </a:tr>
              <a:tr h="401574">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Science Data Processing Center</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Operational Implementation &amp; Processing Pipeline</a:t>
                      </a:r>
                    </a:p>
                  </a:txBody>
                  <a:tcPr marL="45720" marR="45720" marT="18288" marB="18288"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John Houck</a:t>
                      </a:r>
                    </a:p>
                  </a:txBody>
                  <a:tcPr marL="45720" marR="45720" marT="18288" marB="18288" anchor="ctr"/>
                </a:tc>
                <a:extLst>
                  <a:ext uri="{0D108BD9-81ED-4DB2-BD59-A6C34878D82A}">
                    <a16:rowId xmlns:a16="http://schemas.microsoft.com/office/drawing/2014/main" val="29248138"/>
                  </a:ext>
                </a:extLst>
              </a:tr>
            </a:tbl>
          </a:graphicData>
        </a:graphic>
      </p:graphicFrame>
      <p:sp>
        <p:nvSpPr>
          <p:cNvPr id="7" name="Slide Number Placeholder 6">
            <a:extLst>
              <a:ext uri="{FF2B5EF4-FFF2-40B4-BE49-F238E27FC236}">
                <a16:creationId xmlns:a16="http://schemas.microsoft.com/office/drawing/2014/main" id="{CE387028-3E14-45FA-8547-679796073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16002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AD958DC-31EA-476B-8F22-AB0B69C3692C}"/>
              </a:ext>
            </a:extLst>
          </p:cNvPr>
          <p:cNvSpPr>
            <a:spLocks noGrp="1"/>
          </p:cNvSpPr>
          <p:nvPr>
            <p:ph idx="1"/>
          </p:nvPr>
        </p:nvSpPr>
        <p:spPr>
          <a:xfrm>
            <a:off x="-20782" y="1041364"/>
            <a:ext cx="12192000" cy="5861153"/>
          </a:xfrm>
        </p:spPr>
        <p:txBody>
          <a:bodyPr/>
          <a:lstStyle/>
          <a:p>
            <a:r>
              <a:rPr lang="en-US" sz="2400" b="1" dirty="0"/>
              <a:t>Launch-ready Science Data Processing Center (SDPC) V4 software completed in Mar 2023</a:t>
            </a:r>
          </a:p>
          <a:p>
            <a:r>
              <a:rPr lang="en-US" sz="2400" b="1" dirty="0"/>
              <a:t>Algorithm mostly based on OMI heritage algorithms except for new L0-1b processor including Imaging Navigation and Registration (INR) using GOES-R by </a:t>
            </a:r>
            <a:r>
              <a:rPr lang="en-US" sz="2400" b="1" dirty="0" err="1"/>
              <a:t>Carr</a:t>
            </a:r>
            <a:r>
              <a:rPr lang="en-US" sz="2400" b="1" dirty="0"/>
              <a:t> Astronautics</a:t>
            </a:r>
          </a:p>
          <a:p>
            <a:r>
              <a:rPr lang="en-US" sz="2400" b="1" dirty="0"/>
              <a:t>SAO trace gas algorithm (HCHO, NO</a:t>
            </a:r>
            <a:r>
              <a:rPr lang="en-US" sz="2400" b="1" baseline="-25000" dirty="0"/>
              <a:t>2</a:t>
            </a:r>
            <a:r>
              <a:rPr lang="en-US" sz="2400" b="1" dirty="0"/>
              <a:t>): spectral fitting to derive Slant Column Densities (SCDs), calculate air mass factor (AMFs) and derive Vertical Column Densities (VCDs) </a:t>
            </a:r>
          </a:p>
          <a:p>
            <a:pPr marL="914400" lvl="1">
              <a:spcBef>
                <a:spcPts val="0"/>
              </a:spcBef>
              <a:buFont typeface="Wingdings" pitchFamily="2" charset="2"/>
              <a:buChar char="ü"/>
            </a:pPr>
            <a:r>
              <a:rPr lang="en-US" sz="2000" dirty="0"/>
              <a:t>NO</a:t>
            </a:r>
            <a:r>
              <a:rPr lang="en-US" sz="2000" baseline="-25000" dirty="0"/>
              <a:t>2</a:t>
            </a:r>
            <a:r>
              <a:rPr lang="en-US" sz="2000" dirty="0"/>
              <a:t> requires stratospheric/tropospheric separation based on spatial filtering method (Geddes et al., 2018)</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Cloud algorithm: SAO O</a:t>
            </a:r>
            <a:r>
              <a:rPr kumimoji="0" lang="en-US" sz="2400" b="1" i="0" u="none" strike="noStrike" kern="1200" cap="none" spc="0" normalizeH="0" baseline="-25000" noProof="0" dirty="0">
                <a:ln>
                  <a:noFill/>
                </a:ln>
                <a:solidFill>
                  <a:prstClr val="black"/>
                </a:solidFill>
                <a:effectLst/>
                <a:uLnTx/>
                <a:uFillTx/>
                <a:latin typeface="Calibri"/>
                <a:ea typeface="+mn-ea"/>
                <a:cs typeface="+mn-cs"/>
              </a:rPr>
              <a:t>2</a:t>
            </a:r>
            <a:r>
              <a:rPr kumimoji="0" lang="en-US" sz="2400" b="1" i="0" u="none" strike="noStrike" kern="1200" cap="none" spc="0" normalizeH="0" baseline="0" noProof="0" dirty="0">
                <a:ln>
                  <a:noFill/>
                </a:ln>
                <a:solidFill>
                  <a:prstClr val="black"/>
                </a:solidFill>
                <a:effectLst/>
                <a:uLnTx/>
                <a:uFillTx/>
                <a:latin typeface="Calibri"/>
                <a:ea typeface="+mn-ea"/>
                <a:cs typeface="+mn-cs"/>
              </a:rPr>
              <a:t>-O</a:t>
            </a:r>
            <a:r>
              <a:rPr kumimoji="0" lang="en-US" sz="2400" b="1" i="0" u="none" strike="noStrike" kern="1200" cap="none" spc="0" normalizeH="0" baseline="-25000" noProof="0" dirty="0">
                <a:ln>
                  <a:noFill/>
                </a:ln>
                <a:solidFill>
                  <a:prstClr val="black"/>
                </a:solidFill>
                <a:effectLst/>
                <a:uLnTx/>
                <a:uFillTx/>
                <a:latin typeface="Calibri"/>
                <a:ea typeface="+mn-ea"/>
                <a:cs typeface="+mn-cs"/>
              </a:rPr>
              <a:t>2</a:t>
            </a:r>
            <a:r>
              <a:rPr kumimoji="0" lang="en-US" sz="2400" b="1" i="0" u="none" strike="noStrike" kern="1200" cap="none" spc="0" normalizeH="0" baseline="0" noProof="0" dirty="0">
                <a:ln>
                  <a:noFill/>
                </a:ln>
                <a:solidFill>
                  <a:prstClr val="black"/>
                </a:solidFill>
                <a:effectLst/>
                <a:uLnTx/>
                <a:uFillTx/>
                <a:latin typeface="Calibri"/>
                <a:ea typeface="+mn-ea"/>
                <a:cs typeface="+mn-cs"/>
              </a:rPr>
              <a:t> fitting + NASA GSFC’s O</a:t>
            </a:r>
            <a:r>
              <a:rPr kumimoji="0" lang="en-US" sz="2400" b="1" i="0" u="none" strike="noStrike" kern="1200" cap="none" spc="0" normalizeH="0" baseline="-25000" noProof="0" dirty="0">
                <a:ln>
                  <a:noFill/>
                </a:ln>
                <a:solidFill>
                  <a:prstClr val="black"/>
                </a:solidFill>
                <a:effectLst/>
                <a:uLnTx/>
                <a:uFillTx/>
                <a:latin typeface="Calibri"/>
                <a:ea typeface="+mn-ea"/>
                <a:cs typeface="+mn-cs"/>
              </a:rPr>
              <a:t>2</a:t>
            </a:r>
            <a:r>
              <a:rPr kumimoji="0" lang="en-US" sz="2400" b="1" i="0" u="none" strike="noStrike" kern="1200" cap="none" spc="0" normalizeH="0" baseline="0" noProof="0" dirty="0">
                <a:ln>
                  <a:noFill/>
                </a:ln>
                <a:solidFill>
                  <a:prstClr val="black"/>
                </a:solidFill>
                <a:effectLst/>
                <a:uLnTx/>
                <a:uFillTx/>
                <a:latin typeface="Calibri"/>
                <a:ea typeface="+mn-ea"/>
                <a:cs typeface="+mn-cs"/>
              </a:rPr>
              <a:t>-O</a:t>
            </a:r>
            <a:r>
              <a:rPr kumimoji="0" lang="en-US" sz="2400" b="1" i="0" u="none" strike="noStrike" kern="1200" cap="none" spc="0" normalizeH="0" baseline="-25000" noProof="0" dirty="0">
                <a:ln>
                  <a:noFill/>
                </a:ln>
                <a:solidFill>
                  <a:prstClr val="black"/>
                </a:solidFill>
                <a:effectLst/>
                <a:uLnTx/>
                <a:uFillTx/>
                <a:latin typeface="Calibri"/>
                <a:ea typeface="+mn-ea"/>
                <a:cs typeface="+mn-cs"/>
              </a:rPr>
              <a:t>2</a:t>
            </a:r>
            <a:r>
              <a:rPr kumimoji="0" lang="en-US" sz="2400" b="1" i="0" u="none" strike="noStrike" kern="1200" cap="none" spc="0" normalizeH="0" baseline="0" noProof="0" dirty="0">
                <a:ln>
                  <a:noFill/>
                </a:ln>
                <a:solidFill>
                  <a:prstClr val="black"/>
                </a:solidFill>
                <a:effectLst/>
                <a:uLnTx/>
                <a:uFillTx/>
                <a:latin typeface="Calibri"/>
                <a:ea typeface="+mn-ea"/>
                <a:cs typeface="+mn-cs"/>
              </a:rPr>
              <a:t> cloud at ~477/466 nm</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lang="en-US" sz="2400" b="1" dirty="0">
                <a:solidFill>
                  <a:prstClr val="black"/>
                </a:solidFill>
                <a:latin typeface="Calibri"/>
              </a:rPr>
              <a:t>Total ozone algorithm: heritage TOMS V8.5, using ozone absorbing and non ozone absorbing pairs to derive total ozone column</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lang="en-US" sz="2400" b="1" dirty="0">
                <a:solidFill>
                  <a:prstClr val="black"/>
                </a:solidFill>
                <a:latin typeface="Calibri"/>
              </a:rPr>
              <a:t>Ozone profile algorithm: heritage SAO OMI O</a:t>
            </a:r>
            <a:r>
              <a:rPr lang="en-US" sz="2400" b="1" baseline="-25000" dirty="0">
                <a:solidFill>
                  <a:prstClr val="black"/>
                </a:solidFill>
                <a:latin typeface="Calibri"/>
              </a:rPr>
              <a:t>3</a:t>
            </a:r>
            <a:r>
              <a:rPr lang="en-US" sz="2400" b="1" dirty="0">
                <a:solidFill>
                  <a:prstClr val="black"/>
                </a:solidFill>
                <a:latin typeface="Calibri"/>
              </a:rPr>
              <a:t> profile, using 290-340, 540-650 nm, retrieve O</a:t>
            </a:r>
            <a:r>
              <a:rPr lang="en-US" sz="2400" b="1" baseline="-25000" dirty="0">
                <a:solidFill>
                  <a:prstClr val="black"/>
                </a:solidFill>
                <a:latin typeface="Calibri"/>
              </a:rPr>
              <a:t>3</a:t>
            </a:r>
            <a:r>
              <a:rPr lang="en-US" sz="2400" b="1" dirty="0">
                <a:solidFill>
                  <a:prstClr val="black"/>
                </a:solidFill>
                <a:latin typeface="Calibri"/>
              </a:rPr>
              <a:t> profile at 24 layers, including total, stratospheric, tropospheric, and 0-2 km O</a:t>
            </a:r>
            <a:r>
              <a:rPr lang="en-US" sz="2400" b="1" baseline="-25000" dirty="0">
                <a:solidFill>
                  <a:prstClr val="black"/>
                </a:solidFill>
                <a:latin typeface="Calibri"/>
              </a:rPr>
              <a:t>3</a:t>
            </a:r>
          </a:p>
          <a:p>
            <a:r>
              <a:rPr lang="en-US" sz="2400" b="1" dirty="0"/>
              <a:t>Main L1-2 algorithms updates include:</a:t>
            </a:r>
          </a:p>
          <a:p>
            <a:pPr marL="914400" lvl="1">
              <a:spcBef>
                <a:spcPts val="0"/>
              </a:spcBef>
              <a:buFont typeface="Wingdings" pitchFamily="2" charset="2"/>
              <a:buChar char="ü"/>
            </a:pPr>
            <a:r>
              <a:rPr lang="en-US" sz="2000" dirty="0"/>
              <a:t>NASA GMAO’s GEOS-CF trace gas profiles and meteorology </a:t>
            </a:r>
          </a:p>
          <a:p>
            <a:pPr marL="914400" lvl="1">
              <a:spcBef>
                <a:spcPts val="0"/>
              </a:spcBef>
              <a:buFont typeface="Wingdings" pitchFamily="2" charset="2"/>
              <a:buChar char="ü"/>
            </a:pPr>
            <a:r>
              <a:rPr lang="en-US" sz="2000" dirty="0"/>
              <a:t>Hourly resolved monthly mean Geometry-dependent Lambertian Equivalent Reflectivity (GLER) climatology</a:t>
            </a:r>
          </a:p>
        </p:txBody>
      </p:sp>
      <p:sp>
        <p:nvSpPr>
          <p:cNvPr id="349" name="Google Shape;349;p9"/>
          <p:cNvSpPr txBox="1">
            <a:spLocks noGrp="1"/>
          </p:cNvSpPr>
          <p:nvPr>
            <p:ph type="title"/>
          </p:nvPr>
        </p:nvSpPr>
        <p:spPr>
          <a:xfrm>
            <a:off x="0" y="0"/>
            <a:ext cx="12192000" cy="975701"/>
          </a:xfrm>
        </p:spPr>
        <p:txBody>
          <a:bodyPr/>
          <a:lstStyle/>
          <a:p>
            <a:pPr lvl="0"/>
            <a:r>
              <a:rPr lang="en-US"/>
              <a:t>Science Algorithms</a:t>
            </a:r>
          </a:p>
        </p:txBody>
      </p:sp>
      <p:sp>
        <p:nvSpPr>
          <p:cNvPr id="4" name="Slide Number Placeholder 3">
            <a:extLst>
              <a:ext uri="{FF2B5EF4-FFF2-40B4-BE49-F238E27FC236}">
                <a16:creationId xmlns:a16="http://schemas.microsoft.com/office/drawing/2014/main" id="{8EFF4E15-C04F-4807-80D9-94AAA5C591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63102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97C03D88-187E-42EA-961A-2D859AE0061C}"/>
              </a:ext>
            </a:extLst>
          </p:cNvPr>
          <p:cNvSpPr>
            <a:spLocks noGrp="1"/>
          </p:cNvSpPr>
          <p:nvPr>
            <p:ph idx="1"/>
          </p:nvPr>
        </p:nvSpPr>
        <p:spPr>
          <a:xfrm>
            <a:off x="6391373" y="1114308"/>
            <a:ext cx="5800627" cy="3557251"/>
          </a:xfrm>
        </p:spPr>
        <p:txBody>
          <a:bodyPr/>
          <a:lstStyle/>
          <a:p>
            <a:pPr marL="227013" indent="-227013"/>
            <a:r>
              <a:rPr lang="en-US" sz="2200" dirty="0"/>
              <a:t>This example is for solar zenith angle =25, viewing zenith angle 45, relative azimuthal angle 86, Signal to noise Ratio (SNR) with 4 pixels coadded</a:t>
            </a:r>
          </a:p>
          <a:p>
            <a:pPr marL="227013" indent="-227013"/>
            <a:r>
              <a:rPr lang="en-US" sz="2200" dirty="0"/>
              <a:t>Add visible to improve retrieval sensitivity in the lower troposphere and help separate free tropospheric O</a:t>
            </a:r>
            <a:r>
              <a:rPr lang="en-US" sz="2200" baseline="-25000" dirty="0"/>
              <a:t>3</a:t>
            </a:r>
            <a:r>
              <a:rPr lang="en-US" sz="2200" dirty="0"/>
              <a:t> from boundary layer O</a:t>
            </a:r>
            <a:r>
              <a:rPr lang="en-US" sz="2200" baseline="-25000" dirty="0"/>
              <a:t>3</a:t>
            </a:r>
          </a:p>
          <a:p>
            <a:pPr marL="227013" indent="-227013"/>
            <a:r>
              <a:rPr lang="en-US" sz="2200" dirty="0"/>
              <a:t>Under ideal conditions: 3-5 total Degree of Freedom for Signal (DFS) with up to ~1.5 in the troposphere, and up to ~0.5 DFS in 0-2 km</a:t>
            </a:r>
          </a:p>
        </p:txBody>
      </p:sp>
      <p:sp>
        <p:nvSpPr>
          <p:cNvPr id="4" name="Title 3"/>
          <p:cNvSpPr>
            <a:spLocks noGrp="1"/>
          </p:cNvSpPr>
          <p:nvPr>
            <p:ph type="title"/>
          </p:nvPr>
        </p:nvSpPr>
        <p:spPr>
          <a:xfrm>
            <a:off x="0" y="0"/>
            <a:ext cx="12192000" cy="975701"/>
          </a:xfrm>
        </p:spPr>
        <p:txBody>
          <a:bodyPr/>
          <a:lstStyle/>
          <a:p>
            <a:r>
              <a:rPr lang="en-US"/>
              <a:t>Including Visible to Improve </a:t>
            </a:r>
            <a:br>
              <a:rPr lang="en-US"/>
            </a:br>
            <a:r>
              <a:rPr lang="en-US"/>
              <a:t>Tropospheric Ozone Retrieval Sensitivity</a:t>
            </a:r>
          </a:p>
        </p:txBody>
      </p:sp>
      <p:sp>
        <p:nvSpPr>
          <p:cNvPr id="2" name="Rectangle 1"/>
          <p:cNvSpPr/>
          <p:nvPr/>
        </p:nvSpPr>
        <p:spPr>
          <a:xfrm>
            <a:off x="0" y="4752601"/>
            <a:ext cx="12192000" cy="1744037"/>
          </a:xfrm>
          <a:prstGeom prst="rect">
            <a:avLst/>
          </a:prstGeom>
        </p:spPr>
        <p:txBody>
          <a:bodyPr/>
          <a:lstStyle/>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Adapted from OMI (Liu et al., 2010): </a:t>
            </a:r>
            <a:r>
              <a:rPr kumimoji="0" lang="en-US" sz="2000" b="0" i="0" u="none" strike="noStrike" kern="1200" cap="none" spc="0" normalizeH="0" baseline="0" noProof="0">
                <a:ln>
                  <a:noFill/>
                </a:ln>
                <a:solidFill>
                  <a:srgbClr val="013589"/>
                </a:solidFill>
                <a:effectLst/>
                <a:uLnTx/>
                <a:uFillTx/>
                <a:latin typeface="Calibri"/>
                <a:ea typeface="+mn-ea"/>
                <a:cs typeface="Arial"/>
                <a:sym typeface="Arial"/>
              </a:rPr>
              <a:t>Spectral fitting + VLIDORT + Optimal Estimation (OE) from Fitting windows: 293-345 nm, 540-650 nm</a:t>
            </a:r>
          </a:p>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Retrieve partial O</a:t>
            </a:r>
            <a:r>
              <a:rPr kumimoji="0" lang="en-US" sz="2000" b="0" i="0" u="none" strike="noStrike" kern="1200" cap="none" spc="0" normalizeH="0" baseline="-25000" noProof="0">
                <a:ln>
                  <a:noFill/>
                </a:ln>
                <a:solidFill>
                  <a:prstClr val="black"/>
                </a:solidFill>
                <a:effectLst/>
                <a:uLnTx/>
                <a:uFillTx/>
                <a:latin typeface="Calibri"/>
                <a:ea typeface="+mn-ea"/>
                <a:cs typeface="Arial"/>
                <a:sym typeface="Arial"/>
              </a:rPr>
              <a:t>3</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columns at ~24 layers (bottom layer is 0-2 km above the surface) as well as total, stratospheric, and tropospheric O</a:t>
            </a:r>
            <a:r>
              <a:rPr kumimoji="0" lang="en-US" sz="2000" b="0" i="0" u="none" strike="noStrike" kern="1200" cap="none" spc="0" normalizeH="0" baseline="-25000" noProof="0">
                <a:ln>
                  <a:noFill/>
                </a:ln>
                <a:solidFill>
                  <a:prstClr val="black"/>
                </a:solidFill>
                <a:effectLst/>
                <a:uLnTx/>
                <a:uFillTx/>
                <a:latin typeface="Calibri"/>
                <a:ea typeface="+mn-ea"/>
                <a:cs typeface="Arial"/>
                <a:sym typeface="Arial"/>
              </a:rPr>
              <a:t>3</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columns, other trace gases, and auxiliary parameters. </a:t>
            </a:r>
          </a:p>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A priori: a combination of tropopause-based climatology (</a:t>
            </a:r>
            <a:r>
              <a:rPr kumimoji="0" lang="en-US" sz="2000" b="0" i="0" u="none" strike="noStrike" kern="1200" cap="none" spc="0" normalizeH="0" baseline="0" noProof="0" err="1">
                <a:ln>
                  <a:noFill/>
                </a:ln>
                <a:solidFill>
                  <a:prstClr val="black"/>
                </a:solidFill>
                <a:effectLst/>
                <a:uLnTx/>
                <a:uFillTx/>
                <a:latin typeface="Calibri"/>
                <a:ea typeface="+mn-ea"/>
                <a:cs typeface="Arial"/>
                <a:sym typeface="Arial"/>
              </a:rPr>
              <a:t>Bak</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et al., 2013) with diurnally-resolved GEOS-CF data</a:t>
            </a:r>
          </a:p>
        </p:txBody>
      </p:sp>
      <p:pic>
        <p:nvPicPr>
          <p:cNvPr id="8" name="Picture 7">
            <a:extLst>
              <a:ext uri="{FF2B5EF4-FFF2-40B4-BE49-F238E27FC236}">
                <a16:creationId xmlns:a16="http://schemas.microsoft.com/office/drawing/2014/main" id="{908494AD-B0DF-AC4C-B3E4-DAA94276FBA5}"/>
              </a:ext>
            </a:extLst>
          </p:cNvPr>
          <p:cNvPicPr>
            <a:picLocks noChangeAspect="1"/>
          </p:cNvPicPr>
          <p:nvPr/>
        </p:nvPicPr>
        <p:blipFill rotWithShape="1">
          <a:blip r:embed="rId3">
            <a:extLst>
              <a:ext uri="{28A0092B-C50C-407E-A947-70E740481C1C}">
                <a14:useLocalDpi xmlns:a14="http://schemas.microsoft.com/office/drawing/2010/main" val="0"/>
              </a:ext>
            </a:extLst>
          </a:blip>
          <a:srcRect l="8691" t="37404" r="17167" b="24503"/>
          <a:stretch/>
        </p:blipFill>
        <p:spPr bwMode="auto">
          <a:xfrm>
            <a:off x="431460" y="1068607"/>
            <a:ext cx="6101315" cy="3699584"/>
          </a:xfrm>
          <a:prstGeom prst="rect">
            <a:avLst/>
          </a:prstGeom>
          <a:ln>
            <a:noFill/>
          </a:ln>
          <a:extLst>
            <a:ext uri="{FAA26D3D-D897-4be2-8F04-BA451C77F1D7}">
              <ma14:placeholderFlag xmlns="" xmlns:ma14="http://schemas.microsoft.com/office/mac/drawingml/2011/main"/>
            </a:ext>
            <a:ext uri="{53640926-AAD7-44d8-BBD7-CCE9431645EC}">
              <a14:shadowObscured xmlns="" xmlns:a14="http://schemas.microsoft.com/office/drawing/2010/main"/>
            </a:ext>
          </a:extLst>
        </p:spPr>
      </p:pic>
      <p:sp>
        <p:nvSpPr>
          <p:cNvPr id="3" name="Slide Number Placeholder 2">
            <a:extLst>
              <a:ext uri="{FF2B5EF4-FFF2-40B4-BE49-F238E27FC236}">
                <a16:creationId xmlns:a16="http://schemas.microsoft.com/office/drawing/2014/main" id="{27EB93FC-3D49-4271-8A60-E1B64CFC5B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46096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DD9AB-CA4F-42C3-82BA-9D1DB14D6EEA}"/>
              </a:ext>
            </a:extLst>
          </p:cNvPr>
          <p:cNvSpPr>
            <a:spLocks noGrp="1"/>
          </p:cNvSpPr>
          <p:nvPr>
            <p:ph type="title"/>
          </p:nvPr>
        </p:nvSpPr>
        <p:spPr>
          <a:xfrm>
            <a:off x="0" y="0"/>
            <a:ext cx="12191998" cy="975701"/>
          </a:xfrm>
        </p:spPr>
        <p:txBody>
          <a:bodyPr/>
          <a:lstStyle/>
          <a:p>
            <a:pPr lvl="0"/>
            <a:r>
              <a:rPr lang="en-US" dirty="0"/>
              <a:t>TEMPO Commissioning and </a:t>
            </a:r>
            <a:br>
              <a:rPr lang="en-US" dirty="0"/>
            </a:br>
            <a:r>
              <a:rPr lang="en-US" dirty="0"/>
              <a:t>Early Nominal Operation</a:t>
            </a:r>
          </a:p>
        </p:txBody>
      </p:sp>
      <p:grpSp>
        <p:nvGrpSpPr>
          <p:cNvPr id="8" name="Group 7">
            <a:extLst>
              <a:ext uri="{FF2B5EF4-FFF2-40B4-BE49-F238E27FC236}">
                <a16:creationId xmlns:a16="http://schemas.microsoft.com/office/drawing/2014/main" id="{470C5BDA-41DA-5A82-444E-4D8EF525DAFC}"/>
              </a:ext>
            </a:extLst>
          </p:cNvPr>
          <p:cNvGrpSpPr/>
          <p:nvPr/>
        </p:nvGrpSpPr>
        <p:grpSpPr>
          <a:xfrm>
            <a:off x="136528" y="1575213"/>
            <a:ext cx="11896269" cy="2099941"/>
            <a:chOff x="56227" y="4063167"/>
            <a:chExt cx="12073732" cy="2381222"/>
          </a:xfrm>
        </p:grpSpPr>
        <p:sp>
          <p:nvSpPr>
            <p:cNvPr id="39" name="TextBox 38">
              <a:extLst>
                <a:ext uri="{FF2B5EF4-FFF2-40B4-BE49-F238E27FC236}">
                  <a16:creationId xmlns:a16="http://schemas.microsoft.com/office/drawing/2014/main" id="{43ABDDF3-1D1F-4642-A2EA-D0830112B5F4}"/>
                </a:ext>
              </a:extLst>
            </p:cNvPr>
            <p:cNvSpPr txBox="1"/>
            <p:nvPr/>
          </p:nvSpPr>
          <p:spPr>
            <a:xfrm rot="19200000">
              <a:off x="56227" y="4378924"/>
              <a:ext cx="1077539"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Launch</a:t>
              </a:r>
            </a:p>
          </p:txBody>
        </p:sp>
        <p:sp>
          <p:nvSpPr>
            <p:cNvPr id="40" name="TextBox 39">
              <a:extLst>
                <a:ext uri="{FF2B5EF4-FFF2-40B4-BE49-F238E27FC236}">
                  <a16:creationId xmlns:a16="http://schemas.microsoft.com/office/drawing/2014/main" id="{6C4257BE-453F-4A5A-BBD2-5489285280E2}"/>
                </a:ext>
              </a:extLst>
            </p:cNvPr>
            <p:cNvSpPr txBox="1"/>
            <p:nvPr/>
          </p:nvSpPr>
          <p:spPr>
            <a:xfrm rot="19200000">
              <a:off x="2033621" y="4063167"/>
              <a:ext cx="1410514" cy="74786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Arial"/>
                  <a:sym typeface="Arial"/>
                </a:rPr>
                <a:t>TEMPO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Arial"/>
                  <a:sym typeface="Arial"/>
                </a:rPr>
                <a:t>Power On</a:t>
              </a:r>
            </a:p>
          </p:txBody>
        </p:sp>
        <p:sp>
          <p:nvSpPr>
            <p:cNvPr id="42" name="TextBox 41">
              <a:extLst>
                <a:ext uri="{FF2B5EF4-FFF2-40B4-BE49-F238E27FC236}">
                  <a16:creationId xmlns:a16="http://schemas.microsoft.com/office/drawing/2014/main" id="{CB7ACD97-E063-4AAA-973C-92933BA7DC8F}"/>
                </a:ext>
              </a:extLst>
            </p:cNvPr>
            <p:cNvSpPr txBox="1"/>
            <p:nvPr/>
          </p:nvSpPr>
          <p:spPr>
            <a:xfrm rot="19200000">
              <a:off x="5370953" y="4359353"/>
              <a:ext cx="1392945"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First Light</a:t>
              </a:r>
            </a:p>
          </p:txBody>
        </p:sp>
        <p:grpSp>
          <p:nvGrpSpPr>
            <p:cNvPr id="7" name="Group 6">
              <a:extLst>
                <a:ext uri="{FF2B5EF4-FFF2-40B4-BE49-F238E27FC236}">
                  <a16:creationId xmlns:a16="http://schemas.microsoft.com/office/drawing/2014/main" id="{551EDE38-5B96-170F-C139-12F646909253}"/>
                </a:ext>
              </a:extLst>
            </p:cNvPr>
            <p:cNvGrpSpPr/>
            <p:nvPr/>
          </p:nvGrpSpPr>
          <p:grpSpPr>
            <a:xfrm>
              <a:off x="147220" y="4333432"/>
              <a:ext cx="11982739" cy="2110957"/>
              <a:chOff x="147220" y="4333432"/>
              <a:chExt cx="11982739" cy="2110957"/>
            </a:xfrm>
          </p:grpSpPr>
          <p:sp>
            <p:nvSpPr>
              <p:cNvPr id="32" name="Rectangle 31">
                <a:extLst>
                  <a:ext uri="{FF2B5EF4-FFF2-40B4-BE49-F238E27FC236}">
                    <a16:creationId xmlns:a16="http://schemas.microsoft.com/office/drawing/2014/main" id="{5D7F8B68-F4F9-4452-85AA-2338261403B6}"/>
                  </a:ext>
                </a:extLst>
              </p:cNvPr>
              <p:cNvSpPr/>
              <p:nvPr/>
            </p:nvSpPr>
            <p:spPr>
              <a:xfrm>
                <a:off x="2341378" y="5546290"/>
                <a:ext cx="8156844" cy="320040"/>
              </a:xfrm>
              <a:prstGeom prst="rect">
                <a:avLst/>
              </a:prstGeom>
              <a:solidFill>
                <a:srgbClr val="ADBB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sym typeface="Arial"/>
                  </a:rPr>
                  <a:t>                                         TEMPO Commissioning</a:t>
                </a:r>
              </a:p>
            </p:txBody>
          </p:sp>
          <p:sp>
            <p:nvSpPr>
              <p:cNvPr id="33" name="Rectangle 32">
                <a:extLst>
                  <a:ext uri="{FF2B5EF4-FFF2-40B4-BE49-F238E27FC236}">
                    <a16:creationId xmlns:a16="http://schemas.microsoft.com/office/drawing/2014/main" id="{12A7A316-1D8A-4C86-8503-48EF52190D6D}"/>
                  </a:ext>
                </a:extLst>
              </p:cNvPr>
              <p:cNvSpPr/>
              <p:nvPr/>
            </p:nvSpPr>
            <p:spPr>
              <a:xfrm>
                <a:off x="209723" y="5544089"/>
                <a:ext cx="2133336" cy="64008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S/C Activity</a:t>
                </a:r>
                <a:b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b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(TEMPO Off)</a:t>
                </a:r>
              </a:p>
            </p:txBody>
          </p:sp>
          <p:sp>
            <p:nvSpPr>
              <p:cNvPr id="34" name="Rectangle 33">
                <a:extLst>
                  <a:ext uri="{FF2B5EF4-FFF2-40B4-BE49-F238E27FC236}">
                    <a16:creationId xmlns:a16="http://schemas.microsoft.com/office/drawing/2014/main" id="{6B5C7389-8A5F-4885-BBD8-EFA0C9095415}"/>
                  </a:ext>
                </a:extLst>
              </p:cNvPr>
              <p:cNvSpPr/>
              <p:nvPr/>
            </p:nvSpPr>
            <p:spPr>
              <a:xfrm>
                <a:off x="2343393" y="5862755"/>
                <a:ext cx="3813048" cy="32004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a:ea typeface="+mn-ea"/>
                    <a:cs typeface="+mn-cs"/>
                    <a:sym typeface="Arial"/>
                  </a:rPr>
                  <a:t>Activation</a:t>
                </a:r>
              </a:p>
            </p:txBody>
          </p:sp>
          <p:cxnSp>
            <p:nvCxnSpPr>
              <p:cNvPr id="35" name="Straight Connector 34">
                <a:extLst>
                  <a:ext uri="{FF2B5EF4-FFF2-40B4-BE49-F238E27FC236}">
                    <a16:creationId xmlns:a16="http://schemas.microsoft.com/office/drawing/2014/main" id="{F0093BEB-AFE6-49BE-B2D3-C475AB3CD867}"/>
                  </a:ext>
                </a:extLst>
              </p:cNvPr>
              <p:cNvCxnSpPr>
                <a:cxnSpLocks/>
              </p:cNvCxnSpPr>
              <p:nvPr/>
            </p:nvCxnSpPr>
            <p:spPr>
              <a:xfrm>
                <a:off x="2341378" y="4917486"/>
                <a:ext cx="0" cy="1274329"/>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740F2C0C-3A3F-42BC-9E48-8270D981BBC2}"/>
                  </a:ext>
                </a:extLst>
              </p:cNvPr>
              <p:cNvSpPr/>
              <p:nvPr/>
            </p:nvSpPr>
            <p:spPr>
              <a:xfrm>
                <a:off x="209722" y="5269769"/>
                <a:ext cx="5881639" cy="27432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sym typeface="Arial"/>
                  </a:rPr>
                  <a:t>        Outgassing</a:t>
                </a:r>
              </a:p>
            </p:txBody>
          </p:sp>
          <p:sp>
            <p:nvSpPr>
              <p:cNvPr id="37" name="Rectangle 36">
                <a:extLst>
                  <a:ext uri="{FF2B5EF4-FFF2-40B4-BE49-F238E27FC236}">
                    <a16:creationId xmlns:a16="http://schemas.microsoft.com/office/drawing/2014/main" id="{B39B526D-F65E-45ED-8671-182FC7E5F085}"/>
                  </a:ext>
                </a:extLst>
              </p:cNvPr>
              <p:cNvSpPr/>
              <p:nvPr/>
            </p:nvSpPr>
            <p:spPr>
              <a:xfrm>
                <a:off x="6149207" y="5861821"/>
                <a:ext cx="4333570" cy="32004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Instrument Characterization and Analysis</a:t>
                </a:r>
              </a:p>
            </p:txBody>
          </p:sp>
          <p:cxnSp>
            <p:nvCxnSpPr>
              <p:cNvPr id="38" name="Straight Connector 37">
                <a:extLst>
                  <a:ext uri="{FF2B5EF4-FFF2-40B4-BE49-F238E27FC236}">
                    <a16:creationId xmlns:a16="http://schemas.microsoft.com/office/drawing/2014/main" id="{D3D66BC0-FC2C-479E-9C3D-5C224688C0A8}"/>
                  </a:ext>
                </a:extLst>
              </p:cNvPr>
              <p:cNvCxnSpPr>
                <a:cxnSpLocks/>
              </p:cNvCxnSpPr>
              <p:nvPr/>
            </p:nvCxnSpPr>
            <p:spPr>
              <a:xfrm flipH="1">
                <a:off x="209723" y="4901194"/>
                <a:ext cx="8018" cy="1280667"/>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37ABBFC-A812-4706-8A33-42D0A502B9DF}"/>
                  </a:ext>
                </a:extLst>
              </p:cNvPr>
              <p:cNvCxnSpPr>
                <a:cxnSpLocks/>
              </p:cNvCxnSpPr>
              <p:nvPr/>
            </p:nvCxnSpPr>
            <p:spPr>
              <a:xfrm flipH="1">
                <a:off x="6096000" y="4901194"/>
                <a:ext cx="6014"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3" name="Arrow: Right 42">
                <a:extLst>
                  <a:ext uri="{FF2B5EF4-FFF2-40B4-BE49-F238E27FC236}">
                    <a16:creationId xmlns:a16="http://schemas.microsoft.com/office/drawing/2014/main" id="{49E7A36E-678D-473B-AF0A-7CFC3469F6D1}"/>
                  </a:ext>
                </a:extLst>
              </p:cNvPr>
              <p:cNvSpPr/>
              <p:nvPr/>
            </p:nvSpPr>
            <p:spPr>
              <a:xfrm>
                <a:off x="10481632" y="5279252"/>
                <a:ext cx="1648327" cy="1165137"/>
              </a:xfrm>
              <a:prstGeom prst="rightArrow">
                <a:avLst>
                  <a:gd name="adj1" fmla="val 54761"/>
                  <a:gd name="adj2" fmla="val 48734"/>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endParaRPr>
              </a:p>
            </p:txBody>
          </p:sp>
          <p:cxnSp>
            <p:nvCxnSpPr>
              <p:cNvPr id="44" name="Straight Connector 43">
                <a:extLst>
                  <a:ext uri="{FF2B5EF4-FFF2-40B4-BE49-F238E27FC236}">
                    <a16:creationId xmlns:a16="http://schemas.microsoft.com/office/drawing/2014/main" id="{B65202F6-29C9-4CDF-A546-913C43DF88BC}"/>
                  </a:ext>
                </a:extLst>
              </p:cNvPr>
              <p:cNvCxnSpPr>
                <a:cxnSpLocks/>
              </p:cNvCxnSpPr>
              <p:nvPr/>
            </p:nvCxnSpPr>
            <p:spPr>
              <a:xfrm flipH="1">
                <a:off x="10485565" y="4901196"/>
                <a:ext cx="8018"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9EEBFA7-5D82-48FD-ACE7-C8BBBACB0F28}"/>
                  </a:ext>
                </a:extLst>
              </p:cNvPr>
              <p:cNvSpPr txBox="1"/>
              <p:nvPr/>
            </p:nvSpPr>
            <p:spPr>
              <a:xfrm rot="19200000">
                <a:off x="10368366" y="4333432"/>
                <a:ext cx="81785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PLAR</a:t>
                </a:r>
              </a:p>
            </p:txBody>
          </p:sp>
          <p:sp>
            <p:nvSpPr>
              <p:cNvPr id="46" name="Rectangle 45">
                <a:extLst>
                  <a:ext uri="{FF2B5EF4-FFF2-40B4-BE49-F238E27FC236}">
                    <a16:creationId xmlns:a16="http://schemas.microsoft.com/office/drawing/2014/main" id="{142B41FA-AB79-4998-9873-FFBC59F3FFF8}"/>
                  </a:ext>
                </a:extLst>
              </p:cNvPr>
              <p:cNvSpPr/>
              <p:nvPr/>
            </p:nvSpPr>
            <p:spPr>
              <a:xfrm>
                <a:off x="10487816" y="5546290"/>
                <a:ext cx="1232953" cy="6285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sym typeface="Arial"/>
                  </a:rPr>
                  <a:t>Nominal Operations</a:t>
                </a:r>
              </a:p>
            </p:txBody>
          </p:sp>
          <p:sp>
            <p:nvSpPr>
              <p:cNvPr id="47" name="TextBox 46">
                <a:extLst>
                  <a:ext uri="{FF2B5EF4-FFF2-40B4-BE49-F238E27FC236}">
                    <a16:creationId xmlns:a16="http://schemas.microsoft.com/office/drawing/2014/main" id="{20B5D773-9874-45F0-959E-55F1286544A7}"/>
                  </a:ext>
                </a:extLst>
              </p:cNvPr>
              <p:cNvSpPr txBox="1"/>
              <p:nvPr/>
            </p:nvSpPr>
            <p:spPr>
              <a:xfrm>
                <a:off x="2352626" y="4912558"/>
                <a:ext cx="2169915" cy="45370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L+61 days (6/7/23)</a:t>
                </a:r>
              </a:p>
            </p:txBody>
          </p:sp>
          <p:sp>
            <p:nvSpPr>
              <p:cNvPr id="48" name="TextBox 47">
                <a:extLst>
                  <a:ext uri="{FF2B5EF4-FFF2-40B4-BE49-F238E27FC236}">
                    <a16:creationId xmlns:a16="http://schemas.microsoft.com/office/drawing/2014/main" id="{91A6D8B7-AC3C-4912-A777-4011EB1DEA8F}"/>
                  </a:ext>
                </a:extLst>
              </p:cNvPr>
              <p:cNvSpPr txBox="1"/>
              <p:nvPr/>
            </p:nvSpPr>
            <p:spPr>
              <a:xfrm>
                <a:off x="6104735" y="4901194"/>
                <a:ext cx="2877624" cy="45370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L+115 days (7/31-8/2/23)</a:t>
                </a:r>
              </a:p>
            </p:txBody>
          </p:sp>
          <p:sp>
            <p:nvSpPr>
              <p:cNvPr id="49" name="TextBox 48">
                <a:extLst>
                  <a:ext uri="{FF2B5EF4-FFF2-40B4-BE49-F238E27FC236}">
                    <a16:creationId xmlns:a16="http://schemas.microsoft.com/office/drawing/2014/main" id="{C35AD370-CD2B-44FA-890F-A75EA2E9D83E}"/>
                  </a:ext>
                </a:extLst>
              </p:cNvPr>
              <p:cNvSpPr txBox="1"/>
              <p:nvPr/>
            </p:nvSpPr>
            <p:spPr>
              <a:xfrm>
                <a:off x="10418003" y="4790770"/>
                <a:ext cx="1354831" cy="80270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L+194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(10/19/23)</a:t>
                </a:r>
              </a:p>
            </p:txBody>
          </p:sp>
          <p:sp>
            <p:nvSpPr>
              <p:cNvPr id="50" name="TextBox 49">
                <a:extLst>
                  <a:ext uri="{FF2B5EF4-FFF2-40B4-BE49-F238E27FC236}">
                    <a16:creationId xmlns:a16="http://schemas.microsoft.com/office/drawing/2014/main" id="{8C4AB5C4-3F1A-4792-80FB-20B6150C99EF}"/>
                  </a:ext>
                </a:extLst>
              </p:cNvPr>
              <p:cNvSpPr txBox="1"/>
              <p:nvPr/>
            </p:nvSpPr>
            <p:spPr>
              <a:xfrm>
                <a:off x="147220" y="4913346"/>
                <a:ext cx="1505222" cy="45370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L+0 (4/7/23)</a:t>
                </a:r>
              </a:p>
            </p:txBody>
          </p:sp>
          <p:grpSp>
            <p:nvGrpSpPr>
              <p:cNvPr id="51" name="Group 50">
                <a:extLst>
                  <a:ext uri="{FF2B5EF4-FFF2-40B4-BE49-F238E27FC236}">
                    <a16:creationId xmlns:a16="http://schemas.microsoft.com/office/drawing/2014/main" id="{CB0E63E5-D22A-4E82-B3A8-3D164AF473CA}"/>
                  </a:ext>
                </a:extLst>
              </p:cNvPr>
              <p:cNvGrpSpPr/>
              <p:nvPr/>
            </p:nvGrpSpPr>
            <p:grpSpPr>
              <a:xfrm rot="410590">
                <a:off x="1633962" y="5176961"/>
                <a:ext cx="516582" cy="1125414"/>
                <a:chOff x="2493544" y="2879498"/>
                <a:chExt cx="499312" cy="649706"/>
              </a:xfrm>
            </p:grpSpPr>
            <p:sp>
              <p:nvSpPr>
                <p:cNvPr id="52" name="Parallelogram 51">
                  <a:extLst>
                    <a:ext uri="{FF2B5EF4-FFF2-40B4-BE49-F238E27FC236}">
                      <a16:creationId xmlns:a16="http://schemas.microsoft.com/office/drawing/2014/main" id="{253055D1-7D21-4C9F-8D2B-7D0409BF526B}"/>
                    </a:ext>
                  </a:extLst>
                </p:cNvPr>
                <p:cNvSpPr/>
                <p:nvPr/>
              </p:nvSpPr>
              <p:spPr>
                <a:xfrm>
                  <a:off x="2493544" y="2879498"/>
                  <a:ext cx="499311" cy="649706"/>
                </a:xfrm>
                <a:prstGeom prst="parallelogram">
                  <a:avLst>
                    <a:gd name="adj" fmla="val 4758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prstClr val="black"/>
                      </a:solidFill>
                    </a:ln>
                    <a:solidFill>
                      <a:sysClr val="windowText" lastClr="000000"/>
                    </a:solidFill>
                    <a:effectLst/>
                    <a:uLnTx/>
                    <a:uFillTx/>
                    <a:latin typeface="Calibri"/>
                    <a:ea typeface="+mn-ea"/>
                    <a:cs typeface="+mn-cs"/>
                    <a:sym typeface="Arial"/>
                  </a:endParaRPr>
                </a:p>
              </p:txBody>
            </p:sp>
            <p:cxnSp>
              <p:nvCxnSpPr>
                <p:cNvPr id="53" name="Straight Connector 52">
                  <a:extLst>
                    <a:ext uri="{FF2B5EF4-FFF2-40B4-BE49-F238E27FC236}">
                      <a16:creationId xmlns:a16="http://schemas.microsoft.com/office/drawing/2014/main" id="{DC647DA6-8602-464C-86D8-E0F633AC22E6}"/>
                    </a:ext>
                  </a:extLst>
                </p:cNvPr>
                <p:cNvCxnSpPr>
                  <a:stCxn id="52" idx="0"/>
                </p:cNvCxnSpPr>
                <p:nvPr/>
              </p:nvCxnSpPr>
              <p:spPr>
                <a:xfrm flipH="1">
                  <a:off x="2493544" y="2879498"/>
                  <a:ext cx="249656" cy="649706"/>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325A7F2E-2341-4E5D-97A4-AB79D670CC6C}"/>
                    </a:ext>
                  </a:extLst>
                </p:cNvPr>
                <p:cNvCxnSpPr/>
                <p:nvPr/>
              </p:nvCxnSpPr>
              <p:spPr>
                <a:xfrm flipH="1">
                  <a:off x="2743200" y="2879498"/>
                  <a:ext cx="249656" cy="649706"/>
                </a:xfrm>
                <a:prstGeom prst="line">
                  <a:avLst/>
                </a:prstGeom>
              </p:spPr>
              <p:style>
                <a:lnRef idx="1">
                  <a:schemeClr val="dk1"/>
                </a:lnRef>
                <a:fillRef idx="0">
                  <a:schemeClr val="dk1"/>
                </a:fillRef>
                <a:effectRef idx="0">
                  <a:schemeClr val="dk1"/>
                </a:effectRef>
                <a:fontRef idx="minor">
                  <a:schemeClr val="tx1"/>
                </a:fontRef>
              </p:style>
            </p:cxnSp>
          </p:grpSp>
        </p:grpSp>
      </p:grpSp>
      <p:sp>
        <p:nvSpPr>
          <p:cNvPr id="4" name="Google Shape;406;p11">
            <a:extLst>
              <a:ext uri="{FF2B5EF4-FFF2-40B4-BE49-F238E27FC236}">
                <a16:creationId xmlns:a16="http://schemas.microsoft.com/office/drawing/2014/main" id="{C8C46B9B-61F3-E730-2D65-62618FE8727F}"/>
              </a:ext>
            </a:extLst>
          </p:cNvPr>
          <p:cNvSpPr txBox="1"/>
          <p:nvPr/>
        </p:nvSpPr>
        <p:spPr>
          <a:xfrm>
            <a:off x="51081" y="979601"/>
            <a:ext cx="12191998" cy="6250389"/>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TEMPO commissioning: SAO + </a:t>
            </a:r>
            <a:r>
              <a:rPr kumimoji="0" lang="en-US" sz="2200" b="1" i="0" u="none" strike="noStrike" kern="0" cap="none" spc="0" normalizeH="0" baseline="0" noProof="0" dirty="0" err="1">
                <a:ln>
                  <a:noFill/>
                </a:ln>
                <a:solidFill>
                  <a:srgbClr val="013589"/>
                </a:solidFill>
                <a:effectLst/>
                <a:uLnTx/>
                <a:uFillTx/>
                <a:latin typeface="Calibri"/>
                <a:ea typeface="+mn-ea"/>
                <a:cs typeface="Arial"/>
                <a:sym typeface="Helvetica Neue"/>
              </a:rPr>
              <a:t>LaRC</a:t>
            </a: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 + Intelsat + Maxar + Ball + </a:t>
            </a:r>
            <a:r>
              <a:rPr kumimoji="0" lang="en-US" sz="2200" b="1" i="0" u="none" strike="noStrike" kern="0" cap="none" spc="0" normalizeH="0" baseline="0" noProof="0" dirty="0" err="1">
                <a:ln>
                  <a:noFill/>
                </a:ln>
                <a:solidFill>
                  <a:srgbClr val="013589"/>
                </a:solidFill>
                <a:effectLst/>
                <a:uLnTx/>
                <a:uFillTx/>
                <a:latin typeface="Calibri"/>
                <a:ea typeface="+mn-ea"/>
                <a:cs typeface="Arial"/>
                <a:sym typeface="Helvetica Neue"/>
              </a:rPr>
              <a:t>Carr</a:t>
            </a: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 Astronautics</a:t>
            </a: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endParaRPr kumimoji="0" lang="en-US" sz="2000" b="1" i="0" u="none" strike="noStrike" kern="0" cap="none" spc="0" normalizeH="0" baseline="0" noProof="0" dirty="0">
              <a:ln>
                <a:noFill/>
              </a:ln>
              <a:solidFill>
                <a:srgbClr val="00B0F0"/>
              </a:solidFill>
              <a:effectLst/>
              <a:uLnTx/>
              <a:uFillTx/>
              <a:latin typeface="Calibri"/>
              <a:ea typeface="Helvetica Neue"/>
              <a:cs typeface="Helvetica Neue"/>
              <a:sym typeface="Helvetica Neue"/>
            </a:endParaRP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endParaRPr lang="en-US" sz="2000" b="1" kern="0" dirty="0">
              <a:solidFill>
                <a:srgbClr val="00B0F0"/>
              </a:solidFill>
              <a:latin typeface="Calibri"/>
              <a:ea typeface="Helvetica Neue"/>
              <a:cs typeface="Helvetica Neue"/>
              <a:sym typeface="Helvetica Neue"/>
            </a:endParaRP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endParaRPr kumimoji="0" lang="en-US" sz="2000" b="1" i="0" u="none" strike="noStrike" kern="0" cap="none" spc="0" normalizeH="0" baseline="0" noProof="0" dirty="0">
              <a:ln>
                <a:noFill/>
              </a:ln>
              <a:solidFill>
                <a:srgbClr val="00B0F0"/>
              </a:solidFill>
              <a:effectLst/>
              <a:uLnTx/>
              <a:uFillTx/>
              <a:latin typeface="Calibri"/>
              <a:ea typeface="Helvetica Neue"/>
              <a:cs typeface="Helvetica Neue"/>
              <a:sym typeface="Helvetica Neue"/>
            </a:endParaRP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endParaRPr lang="en-US" sz="2000" b="1" kern="0" dirty="0">
              <a:solidFill>
                <a:srgbClr val="00B0F0"/>
              </a:solidFill>
              <a:latin typeface="Calibri"/>
              <a:ea typeface="Helvetica Neue"/>
              <a:cs typeface="Helvetica Neue"/>
              <a:sym typeface="Helvetica Neue"/>
            </a:endParaRP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endParaRPr kumimoji="0" lang="en-US" sz="2000" b="1" i="0" u="none" strike="noStrike" kern="0" cap="none" spc="0" normalizeH="0" baseline="0" noProof="0" dirty="0">
              <a:ln>
                <a:noFill/>
              </a:ln>
              <a:solidFill>
                <a:srgbClr val="00B0F0"/>
              </a:solidFill>
              <a:effectLst/>
              <a:uLnTx/>
              <a:uFillTx/>
              <a:latin typeface="Calibri"/>
              <a:ea typeface="Helvetica Neue"/>
              <a:cs typeface="Helvetica Neue"/>
              <a:sym typeface="Helvetica Neue"/>
            </a:endParaRPr>
          </a:p>
          <a:p>
            <a:pPr marR="0" lvl="0" algn="l" defTabSz="914400" rtl="0" eaLnBrk="1" fontAlgn="auto" latinLnBrk="0" hangingPunct="1">
              <a:lnSpc>
                <a:spcPct val="100000"/>
              </a:lnSpc>
              <a:spcBef>
                <a:spcPts val="1200"/>
              </a:spcBef>
              <a:spcAft>
                <a:spcPts val="0"/>
              </a:spcAft>
              <a:buClrTx/>
              <a:buSzPts val="1800"/>
              <a:tabLst/>
              <a:defRPr/>
            </a:pPr>
            <a:endPar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endParaRPr>
          </a:p>
          <a:p>
            <a:pPr marL="285750" marR="0" lvl="0" indent="-285750" algn="l" defTabSz="914400" rtl="0" eaLnBrk="1" fontAlgn="auto" latinLnBrk="0" hangingPunct="1">
              <a:lnSpc>
                <a:spcPct val="100000"/>
              </a:lnSpc>
              <a:spcBef>
                <a:spcPts val="1200"/>
              </a:spcBef>
              <a:spcAft>
                <a:spcPts val="0"/>
              </a:spcAft>
              <a:buClrTx/>
              <a:buSzPts val="1800"/>
              <a:buFont typeface="Wingdings" panose="05000000000000000000" pitchFamily="2" charset="2"/>
              <a:buChar char="Ø"/>
              <a:tabLst/>
              <a:defRPr/>
            </a:pP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Nominal operation: after the Post Launch Acceptance Review (PLAR) on 10/18-19/2023</a:t>
            </a: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r>
              <a:rPr kumimoji="0" lang="en-US" sz="2000" b="1" i="0" u="none" strike="noStrike" kern="0" cap="none" spc="0" normalizeH="0" baseline="0" noProof="0" dirty="0">
                <a:ln>
                  <a:noFill/>
                </a:ln>
                <a:solidFill>
                  <a:srgbClr val="00B0F0"/>
                </a:solidFill>
                <a:effectLst/>
                <a:uLnTx/>
                <a:uFillTx/>
                <a:latin typeface="Calibri"/>
                <a:ea typeface="Helvetica Neue"/>
                <a:cs typeface="Helvetica Neue"/>
                <a:sym typeface="Helvetica Neue"/>
              </a:rPr>
              <a:t>Weekly commanding (2 weeks of commands, updated weekly)</a:t>
            </a: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r>
              <a:rPr kumimoji="0" lang="en-US" sz="2000" b="1" i="0" u="none" strike="noStrike" kern="0" cap="none" spc="0" normalizeH="0" baseline="0" noProof="0" dirty="0">
                <a:ln>
                  <a:noFill/>
                </a:ln>
                <a:solidFill>
                  <a:srgbClr val="00B0F0"/>
                </a:solidFill>
                <a:effectLst/>
                <a:uLnTx/>
                <a:uFillTx/>
                <a:latin typeface="Calibri"/>
                <a:ea typeface="Helvetica Neue"/>
                <a:cs typeface="Helvetica Neue"/>
                <a:sym typeface="Helvetica Neue"/>
              </a:rPr>
              <a:t>Optimize off-nominal twilight (city lights) observations</a:t>
            </a: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r>
              <a:rPr lang="en-US" sz="2000" b="1" kern="0" dirty="0">
                <a:solidFill>
                  <a:srgbClr val="00B0F0"/>
                </a:solidFill>
                <a:latin typeface="Calibri"/>
                <a:ea typeface="Helvetica Neue"/>
                <a:cs typeface="Helvetica Neue"/>
                <a:sym typeface="Helvetica Neue"/>
              </a:rPr>
              <a:t>No special observation (before public release) except during 2024 RRV Cal-Val Campaign (6/13-18/2024)</a:t>
            </a:r>
            <a:endParaRPr kumimoji="0" lang="en-US" sz="2000" b="1" i="0" u="none" strike="noStrike" kern="0" cap="none" spc="0" normalizeH="0" baseline="0" noProof="0" dirty="0">
              <a:ln>
                <a:noFill/>
              </a:ln>
              <a:solidFill>
                <a:srgbClr val="00B0F0"/>
              </a:solidFill>
              <a:effectLst/>
              <a:uLnTx/>
              <a:uFillTx/>
              <a:latin typeface="Calibri"/>
              <a:ea typeface="Helvetica Neue"/>
              <a:cs typeface="Helvetica Neue"/>
              <a:sym typeface="Helvetica Neue"/>
            </a:endParaRPr>
          </a:p>
          <a:p>
            <a:pPr marL="800100" lvl="1" indent="-342900">
              <a:buSzPts val="1800"/>
              <a:buFont typeface="Wingdings" pitchFamily="2" charset="2"/>
              <a:buChar char="ü"/>
              <a:defRPr/>
            </a:pPr>
            <a:r>
              <a:rPr lang="en-US" sz="2000" b="1" kern="0" dirty="0">
                <a:solidFill>
                  <a:srgbClr val="00B0F0"/>
                </a:solidFill>
                <a:latin typeface="Calibri"/>
                <a:ea typeface="Helvetica Neue"/>
                <a:cs typeface="Helvetica Neue"/>
                <a:sym typeface="Helvetica Neue"/>
              </a:rPr>
              <a:t>Several anomalies: </a:t>
            </a:r>
            <a:r>
              <a:rPr lang="en-US" sz="2000" dirty="0">
                <a:solidFill>
                  <a:srgbClr val="000090"/>
                </a:solidFill>
                <a:sym typeface="Helvetica Neue"/>
              </a:rPr>
              <a:t>Safe mode, </a:t>
            </a:r>
            <a:r>
              <a:rPr lang="en-US" sz="2000" dirty="0">
                <a:solidFill>
                  <a:srgbClr val="000090"/>
                </a:solidFill>
              </a:rPr>
              <a:t>scan mirror stopped advancing midway through scan, TEMPO simulator</a:t>
            </a:r>
            <a:endParaRPr lang="en-US" sz="2000" b="1" kern="0" dirty="0">
              <a:solidFill>
                <a:srgbClr val="00B0F0"/>
              </a:solidFill>
              <a:latin typeface="Calibri"/>
              <a:ea typeface="Helvetica Neue"/>
              <a:cs typeface="Helvetica Neue"/>
              <a:sym typeface="Helvetica Neue"/>
            </a:endParaRPr>
          </a:p>
          <a:p>
            <a:pPr marL="1257300" lvl="2" indent="-342900">
              <a:buSzPts val="1800"/>
              <a:buFont typeface="Wingdings" pitchFamily="2" charset="2"/>
              <a:buChar char="§"/>
              <a:defRPr/>
            </a:pPr>
            <a:r>
              <a:rPr kumimoji="0" lang="en-US" b="1" i="0" u="none" strike="noStrike" kern="0" cap="none" spc="0" normalizeH="0" baseline="0" noProof="0" dirty="0">
                <a:ln>
                  <a:noFill/>
                </a:ln>
                <a:solidFill>
                  <a:srgbClr val="FFC000"/>
                </a:solidFill>
                <a:effectLst/>
                <a:uLnTx/>
                <a:uFillTx/>
                <a:latin typeface="Calibri"/>
                <a:ea typeface="Helvetica Neue"/>
                <a:cs typeface="Helvetica Neue"/>
                <a:sym typeface="Helvetica Neue"/>
              </a:rPr>
              <a:t>TEMPO simulator </a:t>
            </a:r>
            <a:r>
              <a:rPr lang="en-US" b="1" kern="0" dirty="0">
                <a:solidFill>
                  <a:srgbClr val="FFC000"/>
                </a:solidFill>
                <a:latin typeface="Calibri"/>
                <a:ea typeface="Helvetica Neue"/>
                <a:cs typeface="Helvetica Neue"/>
                <a:sym typeface="Helvetica Neue"/>
              </a:rPr>
              <a:t>failure, 7/31/2024: no data on 8/7-8/21: </a:t>
            </a:r>
          </a:p>
          <a:p>
            <a:pPr marL="1714500" lvl="3" indent="-342900">
              <a:buSzPts val="1800"/>
              <a:buFont typeface="Wingdings" pitchFamily="2" charset="2"/>
              <a:buChar char="§"/>
              <a:defRPr/>
            </a:pPr>
            <a:r>
              <a:rPr lang="en-US" b="1" kern="0" dirty="0">
                <a:solidFill>
                  <a:srgbClr val="00B050"/>
                </a:solidFill>
                <a:latin typeface="Calibri"/>
                <a:ea typeface="Helvetica Neue"/>
                <a:cs typeface="Helvetica Neue"/>
                <a:sym typeface="Helvetica Neue"/>
              </a:rPr>
              <a:t>(1) Identified NI chassis failure, procured the replacement part and will try to fix the simulator next week. </a:t>
            </a:r>
          </a:p>
          <a:p>
            <a:pPr marL="1714500" lvl="3" indent="-342900">
              <a:buSzPts val="1800"/>
              <a:buFont typeface="Wingdings" pitchFamily="2" charset="2"/>
              <a:buChar char="§"/>
              <a:defRPr/>
            </a:pPr>
            <a:r>
              <a:rPr lang="en-US" b="1" kern="0" dirty="0">
                <a:solidFill>
                  <a:srgbClr val="00B050"/>
                </a:solidFill>
                <a:latin typeface="Calibri"/>
                <a:ea typeface="Helvetica Neue"/>
                <a:cs typeface="Helvetica Neue"/>
                <a:sym typeface="Helvetica Neue"/>
              </a:rPr>
              <a:t>(2) Got ESSP approval last week to command using only validated command blocks (CBMs) when simulator not working.</a:t>
            </a:r>
          </a:p>
          <a:p>
            <a:pPr marL="1257300" lvl="2" indent="-342900">
              <a:buSzPts val="1800"/>
              <a:buFont typeface="Wingdings" pitchFamily="2" charset="2"/>
              <a:buChar char="§"/>
              <a:defRPr/>
            </a:pPr>
            <a:endParaRPr kumimoji="0" lang="en-US" b="1" i="0" u="none" strike="noStrike" kern="0" cap="none" spc="0" normalizeH="0" baseline="0" noProof="0" dirty="0">
              <a:ln>
                <a:noFill/>
              </a:ln>
              <a:solidFill>
                <a:srgbClr val="FFC000"/>
              </a:solidFill>
              <a:effectLst/>
              <a:uLnTx/>
              <a:uFillTx/>
              <a:latin typeface="Calibri"/>
              <a:ea typeface="Helvetica Neue"/>
              <a:cs typeface="Helvetica Neue"/>
              <a:sym typeface="Helvetica Neue"/>
            </a:endParaRPr>
          </a:p>
          <a:p>
            <a:pPr marL="1257300" lvl="2" indent="-342900">
              <a:buSzPts val="1800"/>
              <a:buFont typeface="Wingdings" pitchFamily="2" charset="2"/>
              <a:buChar char="Ø"/>
              <a:defRPr/>
            </a:pPr>
            <a:endParaRPr kumimoji="0" lang="en-US" sz="2000" b="1" i="0" u="none" strike="noStrike" kern="0" cap="none" spc="0" normalizeH="0" baseline="0" noProof="0" dirty="0">
              <a:ln>
                <a:noFill/>
              </a:ln>
              <a:solidFill>
                <a:srgbClr val="00B0F0"/>
              </a:solidFill>
              <a:effectLst/>
              <a:uLnTx/>
              <a:uFillTx/>
              <a:latin typeface="Calibri"/>
              <a:ea typeface="Helvetica Neue"/>
              <a:cs typeface="Helvetica Neue"/>
              <a:sym typeface="Helvetica Neue"/>
            </a:endParaRPr>
          </a:p>
          <a:p>
            <a:pPr marL="800100" marR="0" lvl="1" indent="-342900" algn="l" defTabSz="914400" rtl="0" eaLnBrk="1" fontAlgn="auto" latinLnBrk="0" hangingPunct="1">
              <a:lnSpc>
                <a:spcPct val="100000"/>
              </a:lnSpc>
              <a:spcBef>
                <a:spcPts val="0"/>
              </a:spcBef>
              <a:spcAft>
                <a:spcPts val="0"/>
              </a:spcAft>
              <a:buClrTx/>
              <a:buSzPts val="1800"/>
              <a:buFont typeface="Wingdings" pitchFamily="2" charset="2"/>
              <a:buChar char="ü"/>
              <a:tabLst/>
              <a:defRPr/>
            </a:pPr>
            <a:endParaRPr kumimoji="0" lang="en-US" sz="2000" b="1" i="0" u="none" strike="noStrike" kern="0" cap="none" spc="0" normalizeH="0" baseline="0" noProof="0" dirty="0">
              <a:ln>
                <a:noFill/>
              </a:ln>
              <a:solidFill>
                <a:srgbClr val="00B050"/>
              </a:solidFill>
              <a:effectLst/>
              <a:uLnTx/>
              <a:uFillTx/>
              <a:latin typeface="Calibri"/>
              <a:ea typeface="Helvetica Neue"/>
              <a:cs typeface="Helvetica Neue"/>
              <a:sym typeface="Helvetica Neue"/>
            </a:endParaRPr>
          </a:p>
        </p:txBody>
      </p:sp>
      <p:sp>
        <p:nvSpPr>
          <p:cNvPr id="5" name="Slide Number Placeholder 4">
            <a:extLst>
              <a:ext uri="{FF2B5EF4-FFF2-40B4-BE49-F238E27FC236}">
                <a16:creationId xmlns:a16="http://schemas.microsoft.com/office/drawing/2014/main" id="{1FAF5193-1B0E-A820-382B-8F72F5BBF15D}"/>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68D81E8D-883B-FEF8-EA77-FA1F0C9AAB53}"/>
              </a:ext>
            </a:extLst>
          </p:cNvPr>
          <p:cNvSpPr/>
          <p:nvPr/>
        </p:nvSpPr>
        <p:spPr>
          <a:xfrm>
            <a:off x="2004697" y="6346545"/>
            <a:ext cx="8526132" cy="376980"/>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Successful TEMPO commissioning and early nominal operation! </a:t>
            </a:r>
          </a:p>
        </p:txBody>
      </p:sp>
    </p:spTree>
    <p:extLst>
      <p:ext uri="{BB962C8B-B14F-4D97-AF65-F5344CB8AC3E}">
        <p14:creationId xmlns:p14="http://schemas.microsoft.com/office/powerpoint/2010/main" val="1561686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3" name="Picture 2">
            <a:extLst>
              <a:ext uri="{FF2B5EF4-FFF2-40B4-BE49-F238E27FC236}">
                <a16:creationId xmlns:a16="http://schemas.microsoft.com/office/drawing/2014/main" id="{9EB8830D-6D9F-7CBB-19B1-51B72556C3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07" t="-2" r="6885" b="2663"/>
          <a:stretch/>
        </p:blipFill>
        <p:spPr bwMode="auto">
          <a:xfrm>
            <a:off x="5561973" y="1107054"/>
            <a:ext cx="6630025" cy="5304020"/>
          </a:xfrm>
          <a:prstGeom prst="rect">
            <a:avLst/>
          </a:prstGeom>
          <a:noFill/>
          <a:extLst>
            <a:ext uri="{909E8E84-426E-40DD-AFC4-6F175D3DCCD1}">
              <a14:hiddenFill xmlns:a14="http://schemas.microsoft.com/office/drawing/2010/main">
                <a:solidFill>
                  <a:srgbClr val="FFFFFF"/>
                </a:solidFill>
              </a14:hiddenFill>
            </a:ext>
          </a:extLst>
        </p:spPr>
      </p:pic>
      <p:sp>
        <p:nvSpPr>
          <p:cNvPr id="268" name="Google Shape;268;p2"/>
          <p:cNvSpPr txBox="1">
            <a:spLocks noGrp="1"/>
          </p:cNvSpPr>
          <p:nvPr>
            <p:ph type="title"/>
          </p:nvPr>
        </p:nvSpPr>
        <p:spPr>
          <a:xfrm>
            <a:off x="0" y="23650"/>
            <a:ext cx="12191999" cy="975701"/>
          </a:xfrm>
        </p:spPr>
        <p:txBody>
          <a:bodyPr/>
          <a:lstStyle/>
          <a:p>
            <a:pPr lvl="0"/>
            <a:r>
              <a:rPr lang="en-US" dirty="0"/>
              <a:t>TEMPO Scanning and Special Observations</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Google Shape;410;p55">
            <a:extLst>
              <a:ext uri="{FF2B5EF4-FFF2-40B4-BE49-F238E27FC236}">
                <a16:creationId xmlns:a16="http://schemas.microsoft.com/office/drawing/2014/main" id="{D1E0C0A0-7FC3-A397-93E0-0F102696D7BE}"/>
              </a:ext>
            </a:extLst>
          </p:cNvPr>
          <p:cNvSpPr txBox="1">
            <a:spLocks/>
          </p:cNvSpPr>
          <p:nvPr/>
        </p:nvSpPr>
        <p:spPr>
          <a:xfrm>
            <a:off x="160829" y="1437907"/>
            <a:ext cx="5644070" cy="5463517"/>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228600">
              <a:spcBef>
                <a:spcPts val="600"/>
              </a:spcBef>
              <a:buClr>
                <a:schemeClr val="dk1"/>
              </a:buClr>
              <a:buSzPts val="1400"/>
              <a:buFont typeface="Arial"/>
              <a:buNone/>
            </a:pPr>
            <a:r>
              <a:rPr lang="en-US" sz="2000" b="1" dirty="0">
                <a:latin typeface="Arial" panose="020B0604020202020204" pitchFamily="34" charset="0"/>
                <a:cs typeface="Arial" panose="020B0604020202020204" pitchFamily="34" charset="0"/>
              </a:rPr>
              <a:t>Nominal scans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2048 North/South pixels</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1181 East/West steps per hour</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 x 4.75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at center of field of regard</a:t>
            </a:r>
          </a:p>
          <a:p>
            <a:pPr marL="457200" indent="-228600">
              <a:spcBef>
                <a:spcPts val="800"/>
              </a:spcBef>
              <a:buClr>
                <a:schemeClr val="dk1"/>
              </a:buClr>
              <a:buSzPts val="1400"/>
              <a:buFont typeface="Arial"/>
              <a:buNone/>
            </a:pPr>
            <a:r>
              <a:rPr lang="en-US" sz="2000" b="1" dirty="0">
                <a:latin typeface="Arial" panose="020B0604020202020204" pitchFamily="34" charset="0"/>
                <a:cs typeface="Arial" panose="020B0604020202020204" pitchFamily="34" charset="0"/>
              </a:rPr>
              <a:t>Optimized scans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Higher temporal resolution AM and PM scans over coasts (40 minutes)</a:t>
            </a:r>
          </a:p>
          <a:p>
            <a:pPr marL="457200" lvl="0" indent="-228600" defTabSz="914400">
              <a:spcBef>
                <a:spcPts val="800"/>
              </a:spcBef>
              <a:buClr>
                <a:prstClr val="black"/>
              </a:buClr>
              <a:buSzPts val="1400"/>
              <a:buNone/>
              <a:defRPr/>
            </a:pPr>
            <a:r>
              <a:rPr lang="en-US" sz="2000" b="1" dirty="0">
                <a:solidFill>
                  <a:prstClr val="black"/>
                </a:solidFill>
                <a:latin typeface="Arial" panose="020B0604020202020204" pitchFamily="34" charset="0"/>
                <a:cs typeface="Arial" panose="020B0604020202020204" pitchFamily="34" charset="0"/>
              </a:rPr>
              <a:t>Twilight scans (city lights)</a:t>
            </a:r>
            <a:endParaRPr lang="en-US" sz="2000" dirty="0">
              <a:solidFill>
                <a:prstClr val="black"/>
              </a:solidFill>
              <a:latin typeface="Arial" panose="020B0604020202020204" pitchFamily="34" charset="0"/>
              <a:cs typeface="Arial" panose="020B0604020202020204" pitchFamily="34" charset="0"/>
            </a:endParaRPr>
          </a:p>
          <a:p>
            <a:pPr marL="548640" lvl="1" indent="-285750" defTabSz="914400">
              <a:lnSpc>
                <a:spcPct val="90000"/>
              </a:lnSpc>
              <a:spcBef>
                <a:spcPts val="400"/>
              </a:spcBef>
              <a:buSzPts val="1400"/>
              <a:buFont typeface="Wingdings" pitchFamily="2" charset="2"/>
              <a:buChar char="Ø"/>
              <a:defRPr/>
            </a:pPr>
            <a:r>
              <a:rPr lang="en-US" sz="1800" dirty="0">
                <a:solidFill>
                  <a:prstClr val="black"/>
                </a:solidFill>
                <a:latin typeface="Arial" panose="020B0604020202020204" pitchFamily="34" charset="0"/>
                <a:cs typeface="Arial" panose="020B0604020202020204" pitchFamily="34" charset="0"/>
              </a:rPr>
              <a:t>Performed during darkness (~Aug. 15-Apr. 15)</a:t>
            </a:r>
          </a:p>
          <a:p>
            <a:pPr marL="457200" indent="-228600">
              <a:spcBef>
                <a:spcPts val="800"/>
              </a:spcBef>
              <a:buClr>
                <a:schemeClr val="dk1"/>
              </a:buClr>
              <a:buSzPts val="1400"/>
              <a:buFont typeface="Arial"/>
              <a:buNone/>
            </a:pPr>
            <a:r>
              <a:rPr lang="en-US" sz="2000" b="1" dirty="0">
                <a:solidFill>
                  <a:srgbClr val="00B050"/>
                </a:solidFill>
                <a:latin typeface="Arial" panose="020B0604020202020204" pitchFamily="34" charset="0"/>
                <a:cs typeface="Arial" panose="020B0604020202020204" pitchFamily="34" charset="0"/>
              </a:rPr>
              <a:t>Special observations: </a:t>
            </a:r>
            <a:r>
              <a:rPr lang="en-US" sz="1800" dirty="0">
                <a:solidFill>
                  <a:srgbClr val="00B050"/>
                </a:solidFill>
                <a:latin typeface="Arial" panose="020B0604020202020204" pitchFamily="34" charset="0"/>
                <a:cs typeface="Arial" panose="020B0604020202020204" pitchFamily="34" charset="0"/>
              </a:rPr>
              <a:t>can be requested (after fixing simulator) with strong science justification</a:t>
            </a:r>
            <a:r>
              <a:rPr lang="en-US" sz="1800" b="1" dirty="0">
                <a:solidFill>
                  <a:srgbClr val="00B050"/>
                </a:solidFill>
                <a:latin typeface="Arial" panose="020B0604020202020204" pitchFamily="34" charset="0"/>
                <a:cs typeface="Arial" panose="020B0604020202020204" pitchFamily="34" charset="0"/>
              </a:rPr>
              <a:t> </a:t>
            </a:r>
          </a:p>
          <a:p>
            <a:pPr marL="457200" indent="-228600">
              <a:spcBef>
                <a:spcPts val="800"/>
              </a:spcBef>
              <a:buClr>
                <a:schemeClr val="dk1"/>
              </a:buClr>
              <a:buSzPts val="1400"/>
              <a:buNone/>
            </a:pPr>
            <a:r>
              <a:rPr lang="en-US" sz="1600" dirty="0">
                <a:solidFill>
                  <a:srgbClr val="00B050"/>
                </a:solidFill>
                <a:latin typeface="Arial" panose="020B0604020202020204" pitchFamily="34" charset="0"/>
                <a:cs typeface="Arial" panose="020B0604020202020204" pitchFamily="34" charset="0"/>
              </a:rPr>
              <a:t>https://</a:t>
            </a:r>
            <a:r>
              <a:rPr lang="en-US" sz="1600" dirty="0" err="1">
                <a:solidFill>
                  <a:srgbClr val="00B050"/>
                </a:solidFill>
                <a:latin typeface="Arial" panose="020B0604020202020204" pitchFamily="34" charset="0"/>
                <a:cs typeface="Arial" panose="020B0604020202020204" pitchFamily="34" charset="0"/>
              </a:rPr>
              <a:t>weather.ndc.nasa.gov</a:t>
            </a:r>
            <a:r>
              <a:rPr lang="en-US" sz="1600" dirty="0">
                <a:solidFill>
                  <a:srgbClr val="00B050"/>
                </a:solidFill>
                <a:latin typeface="Arial" panose="020B0604020202020204" pitchFamily="34" charset="0"/>
                <a:cs typeface="Arial" panose="020B0604020202020204" pitchFamily="34" charset="0"/>
              </a:rPr>
              <a:t>/tempo/</a:t>
            </a:r>
            <a:r>
              <a:rPr lang="en-US" sz="1600" dirty="0" err="1">
                <a:solidFill>
                  <a:srgbClr val="00B050"/>
                </a:solidFill>
                <a:latin typeface="Arial" panose="020B0604020202020204" pitchFamily="34" charset="0"/>
                <a:cs typeface="Arial" panose="020B0604020202020204" pitchFamily="34" charset="0"/>
              </a:rPr>
              <a:t>green_paper.html</a:t>
            </a:r>
            <a:endParaRPr lang="en-US" sz="1600" dirty="0">
              <a:solidFill>
                <a:srgbClr val="00B050"/>
              </a:solidFill>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High-time scans (5-10 mins) over selected longitudes (several hours, alternate hourly scan/1 hour high-time scans)</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Oversampling in the E/W</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Slightly change of field of regard</a:t>
            </a:r>
          </a:p>
        </p:txBody>
      </p:sp>
      <p:sp>
        <p:nvSpPr>
          <p:cNvPr id="2" name="Google Shape;320;p6">
            <a:extLst>
              <a:ext uri="{FF2B5EF4-FFF2-40B4-BE49-F238E27FC236}">
                <a16:creationId xmlns:a16="http://schemas.microsoft.com/office/drawing/2014/main" id="{2862EB99-AFA5-975E-00B8-7BC40EAFCAF2}"/>
              </a:ext>
            </a:extLst>
          </p:cNvPr>
          <p:cNvSpPr txBox="1"/>
          <p:nvPr/>
        </p:nvSpPr>
        <p:spPr>
          <a:xfrm>
            <a:off x="0" y="1066895"/>
            <a:ext cx="5905499" cy="461665"/>
          </a:xfrm>
          <a:prstGeom prst="rect">
            <a:avLst/>
          </a:prstGeom>
          <a:noFill/>
          <a:ln>
            <a:noFill/>
          </a:ln>
        </p:spPr>
        <p:txBody>
          <a:bodyPr spcFirstLastPara="1" wrap="square" lIns="91425" tIns="45700" rIns="91425" bIns="45700" anchor="t" anchorCtr="0">
            <a:spAutoFit/>
          </a:bodyPr>
          <a:lstStyle/>
          <a:p>
            <a:pPr marL="342900" marR="0" lvl="1" indent="-342900" algn="l" defTabSz="914400" rtl="0" eaLnBrk="1" fontAlgn="auto" latinLnBrk="0" hangingPunct="1">
              <a:lnSpc>
                <a:spcPct val="100000"/>
              </a:lnSpc>
              <a:spcBef>
                <a:spcPts val="0"/>
              </a:spcBef>
              <a:spcAft>
                <a:spcPts val="0"/>
              </a:spcAft>
              <a:buClrTx/>
              <a:buSzPts val="2400"/>
              <a:buFont typeface="Wingdings" pitchFamily="2" charset="2"/>
              <a:buChar char="q"/>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Operate on Intelsat 40e (IS-40e) at 91</a:t>
            </a:r>
            <a:r>
              <a:rPr kumimoji="0" lang="en-US" sz="2400" b="1" i="0" u="none" strike="noStrike" kern="0" cap="none" spc="0" normalizeH="0" baseline="30000" noProof="0" dirty="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 ∘ </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W</a:t>
            </a:r>
            <a:endParaRPr kumimoji="0" sz="14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7" name="Graphic 6" descr="Magnifying glass with solid fill">
            <a:extLst>
              <a:ext uri="{FF2B5EF4-FFF2-40B4-BE49-F238E27FC236}">
                <a16:creationId xmlns:a16="http://schemas.microsoft.com/office/drawing/2014/main" id="{0E98C38F-39A5-C64D-9734-6F1E4D8DF6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479532"/>
            <a:ext cx="606175" cy="606175"/>
          </a:xfrm>
          <a:prstGeom prst="rect">
            <a:avLst/>
          </a:prstGeom>
        </p:spPr>
      </p:pic>
    </p:spTree>
    <p:extLst>
      <p:ext uri="{BB962C8B-B14F-4D97-AF65-F5344CB8AC3E}">
        <p14:creationId xmlns:p14="http://schemas.microsoft.com/office/powerpoint/2010/main" val="372603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DD9AB-CA4F-42C3-82BA-9D1DB14D6EEA}"/>
              </a:ext>
            </a:extLst>
          </p:cNvPr>
          <p:cNvSpPr>
            <a:spLocks noGrp="1"/>
          </p:cNvSpPr>
          <p:nvPr>
            <p:ph type="title"/>
          </p:nvPr>
        </p:nvSpPr>
        <p:spPr>
          <a:xfrm>
            <a:off x="0" y="0"/>
            <a:ext cx="12191998" cy="975701"/>
          </a:xfrm>
        </p:spPr>
        <p:txBody>
          <a:bodyPr/>
          <a:lstStyle/>
          <a:p>
            <a:pPr lvl="0"/>
            <a:r>
              <a:rPr lang="en-US" dirty="0"/>
              <a:t>TEMPO Baseline Mission and Its Extension</a:t>
            </a:r>
          </a:p>
        </p:txBody>
      </p:sp>
      <p:sp>
        <p:nvSpPr>
          <p:cNvPr id="4" name="Google Shape;406;p11">
            <a:extLst>
              <a:ext uri="{FF2B5EF4-FFF2-40B4-BE49-F238E27FC236}">
                <a16:creationId xmlns:a16="http://schemas.microsoft.com/office/drawing/2014/main" id="{C8C46B9B-61F3-E730-2D65-62618FE8727F}"/>
              </a:ext>
            </a:extLst>
          </p:cNvPr>
          <p:cNvSpPr txBox="1"/>
          <p:nvPr/>
        </p:nvSpPr>
        <p:spPr>
          <a:xfrm>
            <a:off x="2" y="1088599"/>
            <a:ext cx="12191998" cy="4247276"/>
          </a:xfrm>
          <a:prstGeom prst="rect">
            <a:avLst/>
          </a:prstGeom>
          <a:noFill/>
          <a:ln>
            <a:noFill/>
          </a:ln>
        </p:spPr>
        <p:txBody>
          <a:bodyPr spcFirstLastPara="1" wrap="square" lIns="91425" tIns="45700" rIns="91425" bIns="45700" anchor="t" anchorCtr="0">
            <a:spAutoFit/>
          </a:bodyPr>
          <a:lstStyle/>
          <a:p>
            <a:pPr marL="342900" indent="-342900">
              <a:buSzPts val="1800"/>
              <a:buFont typeface="Wingdings" pitchFamily="2" charset="2"/>
              <a:buChar char="Ø"/>
              <a:defRPr/>
            </a:pPr>
            <a:r>
              <a:rPr lang="en-US" sz="2400" b="1" kern="0" dirty="0">
                <a:solidFill>
                  <a:srgbClr val="013589"/>
                </a:solidFill>
                <a:cs typeface="Arial"/>
                <a:sym typeface="Helvetica Neue"/>
              </a:rPr>
              <a:t>TEMPO cost-cap baseline mission</a:t>
            </a:r>
          </a:p>
          <a:p>
            <a:pPr marL="800100" lvl="1" indent="-342900">
              <a:buSzPts val="1800"/>
              <a:buFont typeface="Wingdings" pitchFamily="2" charset="2"/>
              <a:buChar char="ü"/>
              <a:defRPr/>
            </a:pPr>
            <a:r>
              <a:rPr lang="en-US" sz="2200" b="1" kern="0" dirty="0">
                <a:solidFill>
                  <a:srgbClr val="00B0F0"/>
                </a:solidFill>
                <a:cs typeface="Arial"/>
                <a:sym typeface="Helvetica Neue"/>
              </a:rPr>
              <a:t>Phase E: 20 months, 10/19/2023-6/18/2025</a:t>
            </a:r>
          </a:p>
          <a:p>
            <a:pPr marL="800100" lvl="1" indent="-342900">
              <a:buSzPts val="1800"/>
              <a:buFont typeface="Wingdings" pitchFamily="2" charset="2"/>
              <a:buChar char="ü"/>
              <a:defRPr/>
            </a:pPr>
            <a:r>
              <a:rPr lang="en-US" sz="2200" b="1" kern="0" dirty="0">
                <a:solidFill>
                  <a:srgbClr val="00B0F0"/>
                </a:solidFill>
                <a:cs typeface="Arial"/>
                <a:sym typeface="Helvetica Neue"/>
              </a:rPr>
              <a:t>Baseline mission review, ~60-90 days after baseline mission ending</a:t>
            </a:r>
          </a:p>
          <a:p>
            <a:pPr lvl="1">
              <a:buSzPts val="1800"/>
              <a:defRPr/>
            </a:pPr>
            <a:endParaRPr lang="en-US" sz="2200" b="1" kern="0" dirty="0">
              <a:solidFill>
                <a:srgbClr val="013589"/>
              </a:solidFill>
              <a:cs typeface="Arial"/>
              <a:sym typeface="Helvetica Neue"/>
            </a:endParaRPr>
          </a:p>
          <a:p>
            <a:pPr marL="342900" indent="-342900">
              <a:buSzPts val="1800"/>
              <a:buFont typeface="Wingdings" pitchFamily="2" charset="2"/>
              <a:buChar char="Ø"/>
              <a:defRPr/>
            </a:pPr>
            <a:r>
              <a:rPr lang="en-US" sz="2400" b="1" kern="0" dirty="0">
                <a:solidFill>
                  <a:srgbClr val="013589"/>
                </a:solidFill>
                <a:cs typeface="Arial"/>
                <a:sym typeface="Helvetica Neue"/>
              </a:rPr>
              <a:t>TEMPO mission extension via either </a:t>
            </a:r>
          </a:p>
          <a:p>
            <a:pPr marL="800100" lvl="1" indent="-342900">
              <a:buSzPts val="1800"/>
              <a:buFont typeface="Wingdings" pitchFamily="2" charset="2"/>
              <a:buChar char="ü"/>
              <a:defRPr/>
            </a:pPr>
            <a:r>
              <a:rPr lang="en-US" sz="2200" b="1" kern="0" dirty="0">
                <a:solidFill>
                  <a:srgbClr val="00B0F0"/>
                </a:solidFill>
                <a:cs typeface="Arial"/>
                <a:sym typeface="Helvetica Neue"/>
              </a:rPr>
              <a:t>Senior review: proposal due ~3/2026, funding starts FY2027, gap funding 6/2025-9/2026 based on PPBE26, or</a:t>
            </a:r>
          </a:p>
          <a:p>
            <a:pPr marL="800100" lvl="1" indent="-342900">
              <a:buSzPts val="1800"/>
              <a:buFont typeface="Wingdings" pitchFamily="2" charset="2"/>
              <a:buChar char="ü"/>
              <a:defRPr/>
            </a:pPr>
            <a:r>
              <a:rPr lang="en-US" sz="2200" b="1" kern="0" dirty="0">
                <a:solidFill>
                  <a:srgbClr val="00B0F0"/>
                </a:solidFill>
                <a:cs typeface="Arial"/>
                <a:sym typeface="Helvetica Neue"/>
              </a:rPr>
              <a:t>Out of cycle review: presentations</a:t>
            </a:r>
          </a:p>
          <a:p>
            <a:pPr marL="800100" lvl="1" indent="-342900">
              <a:buSzPts val="1800"/>
              <a:buFont typeface="Wingdings" pitchFamily="2" charset="2"/>
              <a:buChar char="ü"/>
              <a:defRPr/>
            </a:pPr>
            <a:r>
              <a:rPr lang="en-US" sz="2200" b="1" kern="0" dirty="0">
                <a:solidFill>
                  <a:srgbClr val="00B0F0"/>
                </a:solidFill>
                <a:cs typeface="Arial"/>
                <a:sym typeface="Helvetica Neue"/>
              </a:rPr>
              <a:t>NASA HQ decision in ~3-4 months</a:t>
            </a:r>
          </a:p>
          <a:p>
            <a:pPr marL="800100" lvl="1" indent="-342900">
              <a:buSzPts val="1800"/>
              <a:buFont typeface="Wingdings" pitchFamily="2" charset="2"/>
              <a:buChar char="ü"/>
              <a:defRPr/>
            </a:pPr>
            <a:endParaRPr lang="en-US" sz="2200" b="1" kern="0" dirty="0">
              <a:solidFill>
                <a:srgbClr val="00B0F0"/>
              </a:solidFill>
              <a:cs typeface="Arial"/>
              <a:sym typeface="Helvetica Neue"/>
            </a:endParaRPr>
          </a:p>
          <a:p>
            <a:pPr marL="342900" lvl="0" indent="-342900">
              <a:buSzPts val="1800"/>
              <a:buFont typeface="Wingdings" pitchFamily="2" charset="2"/>
              <a:buChar char="Ø"/>
              <a:defRPr/>
            </a:pPr>
            <a:r>
              <a:rPr lang="en-US" sz="2400" b="1" kern="0" dirty="0">
                <a:solidFill>
                  <a:srgbClr val="013589"/>
                </a:solidFill>
                <a:cs typeface="Arial"/>
                <a:sym typeface="Helvetica Neue"/>
              </a:rPr>
              <a:t>TEMPO is a great pathfinder for </a:t>
            </a:r>
            <a:r>
              <a:rPr lang="en-US" sz="2400" b="1" kern="0" dirty="0" err="1">
                <a:solidFill>
                  <a:srgbClr val="013589"/>
                </a:solidFill>
                <a:cs typeface="Arial"/>
                <a:sym typeface="Helvetica Neue"/>
              </a:rPr>
              <a:t>GeoXO</a:t>
            </a:r>
            <a:r>
              <a:rPr lang="en-US" sz="2400" b="1" kern="0" dirty="0">
                <a:solidFill>
                  <a:srgbClr val="013589"/>
                </a:solidFill>
                <a:cs typeface="Arial"/>
                <a:sym typeface="Helvetica Neue"/>
              </a:rPr>
              <a:t> ACX.</a:t>
            </a:r>
          </a:p>
          <a:p>
            <a:pPr lvl="1">
              <a:buSzPts val="1800"/>
              <a:defRPr/>
            </a:pPr>
            <a:endParaRPr lang="en-US" sz="2200" b="1" kern="0" dirty="0">
              <a:solidFill>
                <a:srgbClr val="00B0F0"/>
              </a:solidFill>
              <a:cs typeface="Arial"/>
              <a:sym typeface="Helvetica Neue"/>
            </a:endParaRPr>
          </a:p>
        </p:txBody>
      </p:sp>
      <p:sp>
        <p:nvSpPr>
          <p:cNvPr id="5" name="Slide Number Placeholder 4">
            <a:extLst>
              <a:ext uri="{FF2B5EF4-FFF2-40B4-BE49-F238E27FC236}">
                <a16:creationId xmlns:a16="http://schemas.microsoft.com/office/drawing/2014/main" id="{1FAF5193-1B0E-A820-382B-8F72F5BBF15D}"/>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822847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sz="3200" dirty="0"/>
              <a:t>TEMPO Baseline Data Products Release</a:t>
            </a:r>
            <a:br>
              <a:rPr lang="en-US" sz="3200" dirty="0"/>
            </a:br>
            <a:r>
              <a:rPr lang="en-US" sz="3200" dirty="0"/>
              <a:t> via NASA ASDC</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endParaRPr lang="en-US" dirty="0"/>
          </a:p>
        </p:txBody>
      </p:sp>
      <p:graphicFrame>
        <p:nvGraphicFramePr>
          <p:cNvPr id="5" name="Table 4">
            <a:extLst>
              <a:ext uri="{FF2B5EF4-FFF2-40B4-BE49-F238E27FC236}">
                <a16:creationId xmlns:a16="http://schemas.microsoft.com/office/drawing/2014/main" id="{1BD07796-EAF0-B86E-0F44-29CFCAD46085}"/>
              </a:ext>
            </a:extLst>
          </p:cNvPr>
          <p:cNvGraphicFramePr>
            <a:graphicFrameLocks noGrp="1"/>
          </p:cNvGraphicFramePr>
          <p:nvPr>
            <p:extLst>
              <p:ext uri="{D42A27DB-BD31-4B8C-83A1-F6EECF244321}">
                <p14:modId xmlns:p14="http://schemas.microsoft.com/office/powerpoint/2010/main" val="2484262838"/>
              </p:ext>
            </p:extLst>
          </p:nvPr>
        </p:nvGraphicFramePr>
        <p:xfrm>
          <a:off x="173854" y="1132743"/>
          <a:ext cx="11844291" cy="2194560"/>
        </p:xfrm>
        <a:graphic>
          <a:graphicData uri="http://schemas.openxmlformats.org/drawingml/2006/table">
            <a:tbl>
              <a:tblPr firstRow="1" bandRow="1">
                <a:tableStyleId>{5940675A-B579-460E-94D1-54222C63F5DA}</a:tableStyleId>
              </a:tblPr>
              <a:tblGrid>
                <a:gridCol w="2005769">
                  <a:extLst>
                    <a:ext uri="{9D8B030D-6E8A-4147-A177-3AD203B41FA5}">
                      <a16:colId xmlns:a16="http://schemas.microsoft.com/office/drawing/2014/main" val="3087290469"/>
                    </a:ext>
                  </a:extLst>
                </a:gridCol>
                <a:gridCol w="9838522">
                  <a:extLst>
                    <a:ext uri="{9D8B030D-6E8A-4147-A177-3AD203B41FA5}">
                      <a16:colId xmlns:a16="http://schemas.microsoft.com/office/drawing/2014/main" val="1565475734"/>
                    </a:ext>
                  </a:extLst>
                </a:gridCol>
              </a:tblGrid>
              <a:tr h="370840">
                <a:tc>
                  <a:txBody>
                    <a:bodyPr/>
                    <a:lstStyle/>
                    <a:p>
                      <a:r>
                        <a:rPr lang="en-US" dirty="0">
                          <a:solidFill>
                            <a:schemeClr val="bg1"/>
                          </a:solidFill>
                        </a:rPr>
                        <a:t>Public Release</a:t>
                      </a:r>
                    </a:p>
                  </a:txBody>
                  <a:tcPr>
                    <a:solidFill>
                      <a:schemeClr val="accent2"/>
                    </a:solidFill>
                  </a:tcPr>
                </a:tc>
                <a:tc>
                  <a:txBody>
                    <a:bodyPr/>
                    <a:lstStyle/>
                    <a:p>
                      <a:r>
                        <a:rPr lang="en-US" dirty="0">
                          <a:solidFill>
                            <a:schemeClr val="bg1"/>
                          </a:solidFill>
                        </a:rPr>
                        <a:t>Details</a:t>
                      </a:r>
                    </a:p>
                  </a:txBody>
                  <a:tcPr>
                    <a:solidFill>
                      <a:schemeClr val="accent2"/>
                    </a:solidFill>
                  </a:tcPr>
                </a:tc>
                <a:extLst>
                  <a:ext uri="{0D108BD9-81ED-4DB2-BD59-A6C34878D82A}">
                    <a16:rowId xmlns:a16="http://schemas.microsoft.com/office/drawing/2014/main" val="4060861373"/>
                  </a:ext>
                </a:extLst>
              </a:tr>
              <a:tr h="370840">
                <a:tc>
                  <a:txBody>
                    <a:bodyPr/>
                    <a:lstStyle/>
                    <a:p>
                      <a:r>
                        <a:rPr lang="en-US" dirty="0">
                          <a:solidFill>
                            <a:schemeClr val="tx1"/>
                          </a:solidFill>
                        </a:rPr>
                        <a:t>V01</a:t>
                      </a:r>
                    </a:p>
                  </a:txBody>
                  <a:tcPr/>
                </a:tc>
                <a:tc>
                  <a:txBody>
                    <a:bodyPr/>
                    <a:lstStyle/>
                    <a:p>
                      <a:r>
                        <a:rPr lang="en-US" baseline="0" dirty="0">
                          <a:solidFill>
                            <a:schemeClr val="tx1"/>
                          </a:solidFill>
                        </a:rPr>
                        <a:t>Limited 3 weeks released on February 5, 2024</a:t>
                      </a:r>
                    </a:p>
                  </a:txBody>
                  <a:tcPr/>
                </a:tc>
                <a:extLst>
                  <a:ext uri="{0D108BD9-81ED-4DB2-BD59-A6C34878D82A}">
                    <a16:rowId xmlns:a16="http://schemas.microsoft.com/office/drawing/2014/main" val="955298805"/>
                  </a:ext>
                </a:extLst>
              </a:tr>
              <a:tr h="370840">
                <a:tc>
                  <a:txBody>
                    <a:bodyPr/>
                    <a:lstStyle/>
                    <a:p>
                      <a:r>
                        <a:rPr lang="en-US" dirty="0">
                          <a:solidFill>
                            <a:schemeClr val="tx1"/>
                          </a:solidFill>
                        </a:rPr>
                        <a:t>V02</a:t>
                      </a:r>
                    </a:p>
                  </a:txBody>
                  <a:tcPr/>
                </a:tc>
                <a:tc>
                  <a:txBody>
                    <a:bodyPr/>
                    <a:lstStyle/>
                    <a:p>
                      <a:r>
                        <a:rPr lang="en-US" dirty="0">
                          <a:solidFill>
                            <a:schemeClr val="tx1"/>
                          </a:solidFill>
                        </a:rPr>
                        <a:t>Level 1 (radiances) released on February 27, 2024</a:t>
                      </a:r>
                    </a:p>
                  </a:txBody>
                  <a:tcPr/>
                </a:tc>
                <a:extLst>
                  <a:ext uri="{0D108BD9-81ED-4DB2-BD59-A6C34878D82A}">
                    <a16:rowId xmlns:a16="http://schemas.microsoft.com/office/drawing/2014/main" val="420817203"/>
                  </a:ext>
                </a:extLst>
              </a:tr>
              <a:tr h="370840">
                <a:tc>
                  <a:txBody>
                    <a:bodyPr/>
                    <a:lstStyle/>
                    <a:p>
                      <a:r>
                        <a:rPr lang="en-US" b="0" dirty="0">
                          <a:solidFill>
                            <a:schemeClr val="tx1"/>
                          </a:solidFill>
                        </a:rPr>
                        <a:t>V03</a:t>
                      </a:r>
                    </a:p>
                  </a:txBody>
                  <a:tcPr/>
                </a:tc>
                <a:tc>
                  <a:txBody>
                    <a:bodyPr/>
                    <a:lstStyle/>
                    <a:p>
                      <a:r>
                        <a:rPr lang="en-US" b="0" dirty="0">
                          <a:solidFill>
                            <a:schemeClr val="tx1"/>
                          </a:solidFill>
                        </a:rPr>
                        <a:t>Level 1 updated, Level 2/3 NO</a:t>
                      </a:r>
                      <a:r>
                        <a:rPr lang="en-US" b="0" baseline="-25000" dirty="0">
                          <a:solidFill>
                            <a:schemeClr val="tx1"/>
                          </a:solidFill>
                        </a:rPr>
                        <a:t>2</a:t>
                      </a:r>
                      <a:r>
                        <a:rPr lang="en-US" b="0" dirty="0">
                          <a:solidFill>
                            <a:schemeClr val="tx1"/>
                          </a:solidFill>
                        </a:rPr>
                        <a:t>, HCHO, total O</a:t>
                      </a:r>
                      <a:r>
                        <a:rPr lang="en-US" b="0" baseline="-25000" dirty="0">
                          <a:solidFill>
                            <a:schemeClr val="tx1"/>
                          </a:solidFill>
                        </a:rPr>
                        <a:t>3</a:t>
                      </a:r>
                      <a:r>
                        <a:rPr lang="en-US" b="0" dirty="0">
                          <a:solidFill>
                            <a:schemeClr val="tx1"/>
                          </a:solidFill>
                        </a:rPr>
                        <a:t> released on 5/20/2024 (5/13/2024 onwards). Reprocessing almost finished (08/2023-03/2024 done).</a:t>
                      </a:r>
                    </a:p>
                  </a:txBody>
                  <a:tcPr/>
                </a:tc>
                <a:extLst>
                  <a:ext uri="{0D108BD9-81ED-4DB2-BD59-A6C34878D82A}">
                    <a16:rowId xmlns:a16="http://schemas.microsoft.com/office/drawing/2014/main" val="2616522544"/>
                  </a:ext>
                </a:extLst>
              </a:tr>
            </a:tbl>
          </a:graphicData>
        </a:graphic>
      </p:graphicFrame>
      <p:sp>
        <p:nvSpPr>
          <p:cNvPr id="7" name="Rectangle 6">
            <a:extLst>
              <a:ext uri="{FF2B5EF4-FFF2-40B4-BE49-F238E27FC236}">
                <a16:creationId xmlns:a16="http://schemas.microsoft.com/office/drawing/2014/main" id="{F3B37DE9-02EA-8441-BAEC-3859106D49A8}"/>
              </a:ext>
            </a:extLst>
          </p:cNvPr>
          <p:cNvSpPr/>
          <p:nvPr/>
        </p:nvSpPr>
        <p:spPr>
          <a:xfrm>
            <a:off x="173854" y="3375175"/>
            <a:ext cx="5261175" cy="3262432"/>
          </a:xfrm>
          <a:prstGeom prst="rect">
            <a:avLst/>
          </a:prstGeom>
        </p:spPr>
        <p:txBody>
          <a:bodyPr wrap="square">
            <a:spAutoFit/>
          </a:bodyPr>
          <a:lstStyle/>
          <a:p>
            <a:pPr marL="342900" lvl="0" indent="-342900" defTabSz="609585">
              <a:buClr>
                <a:prstClr val="black"/>
              </a:buClr>
              <a:buSzPct val="100000"/>
              <a:buFont typeface="Wingdings" pitchFamily="2" charset="2"/>
              <a:buChar char="Ø"/>
              <a:defRPr/>
            </a:pPr>
            <a:r>
              <a:rPr lang="en-US" b="1" dirty="0">
                <a:solidFill>
                  <a:prstClr val="black"/>
                </a:solidFill>
                <a:latin typeface="Arial" panose="020B0604020202020204" pitchFamily="34" charset="0"/>
                <a:cs typeface="Arial" panose="020B0604020202020204" pitchFamily="34" charset="0"/>
              </a:rPr>
              <a:t>Multiple services/tools:</a:t>
            </a:r>
          </a:p>
          <a:p>
            <a:pPr marL="749286" lvl="1" indent="-215900" defTabSz="609585">
              <a:buClr>
                <a:prstClr val="black"/>
              </a:buClr>
              <a:buSzPts val="1400"/>
              <a:buFont typeface="Arial"/>
              <a:buChar char="–"/>
              <a:defRPr/>
            </a:pPr>
            <a:r>
              <a:rPr lang="en-US" sz="1500" dirty="0" err="1">
                <a:solidFill>
                  <a:prstClr val="black"/>
                </a:solidFill>
                <a:latin typeface="Arial" panose="020B0604020202020204" pitchFamily="34" charset="0"/>
                <a:cs typeface="Arial" panose="020B0604020202020204" pitchFamily="34" charset="0"/>
              </a:rPr>
              <a:t>Earthdata</a:t>
            </a:r>
            <a:r>
              <a:rPr lang="en-US" sz="1500" dirty="0">
                <a:solidFill>
                  <a:prstClr val="black"/>
                </a:solidFill>
                <a:latin typeface="Arial" panose="020B0604020202020204" pitchFamily="34" charset="0"/>
                <a:cs typeface="Arial" panose="020B0604020202020204" pitchFamily="34" charset="0"/>
              </a:rPr>
              <a:t> Search, </a:t>
            </a:r>
            <a:r>
              <a:rPr lang="en-US" sz="1500" dirty="0" err="1">
                <a:solidFill>
                  <a:prstClr val="black"/>
                </a:solidFill>
                <a:latin typeface="Arial" panose="020B0604020202020204" pitchFamily="34" charset="0"/>
                <a:cs typeface="Arial" panose="020B0604020202020204" pitchFamily="34" charset="0"/>
              </a:rPr>
              <a:t>OPeNDAP</a:t>
            </a:r>
            <a:endParaRPr lang="en-US" sz="1500" dirty="0">
              <a:solidFill>
                <a:prstClr val="black"/>
              </a:solidFill>
              <a:latin typeface="Arial" panose="020B0604020202020204" pitchFamily="34" charset="0"/>
              <a:cs typeface="Arial" panose="020B0604020202020204" pitchFamily="34" charset="0"/>
            </a:endParaRPr>
          </a:p>
          <a:p>
            <a:pPr marL="749286" lvl="1" indent="-215900" defTabSz="609585">
              <a:buClr>
                <a:prstClr val="black"/>
              </a:buClr>
              <a:buSzPts val="1400"/>
              <a:buFont typeface="Arial"/>
              <a:buChar char="–"/>
              <a:defRPr/>
            </a:pPr>
            <a:r>
              <a:rPr lang="en-US" sz="1500" dirty="0">
                <a:solidFill>
                  <a:prstClr val="black"/>
                </a:solidFill>
                <a:latin typeface="Arial" panose="020B0604020202020204" pitchFamily="34" charset="0"/>
                <a:cs typeface="Arial" panose="020B0604020202020204" pitchFamily="34" charset="0"/>
              </a:rPr>
              <a:t>NASA Worldview: all data products</a:t>
            </a:r>
          </a:p>
          <a:p>
            <a:pPr marL="749286" lvl="1" indent="-215900" defTabSz="609585">
              <a:buClr>
                <a:prstClr val="black"/>
              </a:buClr>
              <a:buSzPts val="1400"/>
              <a:buFont typeface="Arial"/>
              <a:buChar char="–"/>
              <a:defRPr/>
            </a:pPr>
            <a:r>
              <a:rPr lang="en-US" sz="1500" dirty="0">
                <a:solidFill>
                  <a:prstClr val="black"/>
                </a:solidFill>
                <a:latin typeface="Arial" panose="020B0604020202020204" pitchFamily="34" charset="0"/>
                <a:cs typeface="Arial" panose="020B0604020202020204" pitchFamily="34" charset="0"/>
              </a:rPr>
              <a:t>ArcGIS services: currently NO2</a:t>
            </a:r>
          </a:p>
          <a:p>
            <a:pPr marL="749286" lvl="1" indent="-215900" defTabSz="609585">
              <a:buClr>
                <a:prstClr val="black"/>
              </a:buClr>
              <a:buSzPts val="1400"/>
              <a:buFont typeface="Arial"/>
              <a:buChar char="–"/>
              <a:defRPr/>
            </a:pPr>
            <a:r>
              <a:rPr lang="en-US" sz="1500" dirty="0">
                <a:solidFill>
                  <a:prstClr val="black"/>
                </a:solidFill>
                <a:latin typeface="Arial" panose="020B0604020202020204" pitchFamily="34" charset="0"/>
                <a:cs typeface="Arial" panose="020B0604020202020204" pitchFamily="34" charset="0"/>
              </a:rPr>
              <a:t>RSIG (EPA)</a:t>
            </a:r>
          </a:p>
          <a:p>
            <a:pPr marL="749286" lvl="1" indent="-215900" defTabSz="609585">
              <a:buClr>
                <a:prstClr val="black"/>
              </a:buClr>
              <a:buSzPts val="1400"/>
              <a:buFont typeface="Arial"/>
              <a:buChar char="–"/>
              <a:defRPr/>
            </a:pPr>
            <a:r>
              <a:rPr lang="en-US" sz="1500" dirty="0">
                <a:solidFill>
                  <a:prstClr val="black"/>
                </a:solidFill>
                <a:latin typeface="Arial" panose="020B0604020202020204" pitchFamily="34" charset="0"/>
                <a:cs typeface="Arial" panose="020B0604020202020204" pitchFamily="34" charset="0"/>
              </a:rPr>
              <a:t>TEMPO-Lite (</a:t>
            </a:r>
            <a:r>
              <a:rPr lang="en-US" sz="1500" dirty="0" err="1">
                <a:solidFill>
                  <a:prstClr val="black"/>
                </a:solidFill>
                <a:latin typeface="Arial" panose="020B0604020202020204" pitchFamily="34" charset="0"/>
                <a:cs typeface="Arial" panose="020B0604020202020204" pitchFamily="34" charset="0"/>
              </a:rPr>
              <a:t>CfA</a:t>
            </a:r>
            <a:r>
              <a:rPr lang="en-US" sz="1500" dirty="0">
                <a:solidFill>
                  <a:prstClr val="black"/>
                </a:solidFill>
                <a:latin typeface="Arial" panose="020B0604020202020204" pitchFamily="34" charset="0"/>
                <a:cs typeface="Arial" panose="020B0604020202020204" pitchFamily="34" charset="0"/>
              </a:rPr>
              <a:t>): currently NO2</a:t>
            </a:r>
          </a:p>
          <a:p>
            <a:pPr marL="342900" lvl="0" indent="-342900" defTabSz="609585">
              <a:spcBef>
                <a:spcPts val="600"/>
              </a:spcBef>
              <a:buClr>
                <a:prstClr val="black"/>
              </a:buClr>
              <a:buSzPct val="100000"/>
              <a:buFont typeface="Wingdings" pitchFamily="2" charset="2"/>
              <a:buChar char="Ø"/>
              <a:defRPr/>
            </a:pPr>
            <a:r>
              <a:rPr lang="en-US" b="1" dirty="0">
                <a:solidFill>
                  <a:prstClr val="black"/>
                </a:solidFill>
                <a:latin typeface="Arial" panose="020B0604020202020204" pitchFamily="34" charset="0"/>
                <a:cs typeface="Arial" panose="020B0604020202020204" pitchFamily="34" charset="0"/>
              </a:rPr>
              <a:t>For more information check out:</a:t>
            </a:r>
          </a:p>
          <a:p>
            <a:pPr marL="749286" lvl="1" indent="-215900" defTabSz="609585">
              <a:buClr>
                <a:prstClr val="black"/>
              </a:buClr>
              <a:buSzPts val="1400"/>
              <a:buFont typeface="Arial"/>
              <a:buChar char="–"/>
              <a:defRPr/>
            </a:pPr>
            <a:r>
              <a:rPr lang="en-US" sz="1500" b="1" dirty="0">
                <a:solidFill>
                  <a:srgbClr val="FF0000"/>
                </a:solidFill>
                <a:latin typeface="Arial" panose="020B0604020202020204" pitchFamily="34" charset="0"/>
                <a:cs typeface="Arial" panose="020B0604020202020204" pitchFamily="34" charset="0"/>
              </a:rPr>
              <a:t>User Guide</a:t>
            </a:r>
          </a:p>
          <a:p>
            <a:pPr marL="749286" lvl="1" indent="-215900" defTabSz="609585">
              <a:buClr>
                <a:prstClr val="black"/>
              </a:buClr>
              <a:buSzPts val="1400"/>
              <a:buFont typeface="Arial"/>
              <a:buChar char="–"/>
              <a:defRPr/>
            </a:pPr>
            <a:r>
              <a:rPr lang="en-US" sz="1500" dirty="0">
                <a:solidFill>
                  <a:prstClr val="black"/>
                </a:solidFill>
                <a:latin typeface="Arial" panose="020B0604020202020204" pitchFamily="34" charset="0"/>
                <a:cs typeface="Arial" panose="020B0604020202020204" pitchFamily="34" charset="0"/>
              </a:rPr>
              <a:t>Daily operation log</a:t>
            </a:r>
          </a:p>
          <a:p>
            <a:pPr marL="749286" lvl="1" indent="-215900" defTabSz="609585">
              <a:buClr>
                <a:prstClr val="black"/>
              </a:buClr>
              <a:buSzPts val="1400"/>
              <a:buFont typeface="Arial"/>
              <a:buChar char="–"/>
              <a:defRPr/>
            </a:pPr>
            <a:r>
              <a:rPr lang="en-US" sz="1500" dirty="0">
                <a:solidFill>
                  <a:prstClr val="black"/>
                </a:solidFill>
                <a:latin typeface="Arial" panose="020B0604020202020204" pitchFamily="34" charset="0"/>
                <a:cs typeface="Arial" panose="020B0604020202020204" pitchFamily="34" charset="0"/>
              </a:rPr>
              <a:t>Validation plan</a:t>
            </a:r>
          </a:p>
          <a:p>
            <a:pPr marL="749286" lvl="1" indent="-215900" defTabSz="609585">
              <a:buClr>
                <a:prstClr val="black"/>
              </a:buClr>
              <a:buSzPts val="1400"/>
              <a:buFont typeface="Arial"/>
              <a:buChar char="–"/>
              <a:defRPr/>
            </a:pPr>
            <a:r>
              <a:rPr lang="en-US" sz="1500" dirty="0">
                <a:solidFill>
                  <a:prstClr val="black"/>
                </a:solidFill>
                <a:latin typeface="Arial" panose="020B0604020202020204" pitchFamily="34" charset="0"/>
                <a:cs typeface="Arial" panose="020B0604020202020204" pitchFamily="34" charset="0"/>
              </a:rPr>
              <a:t>Validation reports (coming soon)</a:t>
            </a:r>
          </a:p>
          <a:p>
            <a:pPr marL="749286" lvl="1" indent="-215900" defTabSz="609585">
              <a:buClr>
                <a:prstClr val="black"/>
              </a:buClr>
              <a:buSzPts val="1400"/>
              <a:buFont typeface="Arial"/>
              <a:buChar char="–"/>
              <a:defRPr/>
            </a:pPr>
            <a:r>
              <a:rPr lang="en-US" sz="1500" dirty="0">
                <a:solidFill>
                  <a:prstClr val="black"/>
                </a:solidFill>
                <a:latin typeface="Arial" panose="020B0604020202020204" pitchFamily="34" charset="0"/>
                <a:cs typeface="Arial" panose="020B0604020202020204" pitchFamily="34" charset="0"/>
              </a:rPr>
              <a:t>Algorithm Theoretical Basis Documents (drafts available upon request, to be reviewed soon)</a:t>
            </a:r>
          </a:p>
        </p:txBody>
      </p:sp>
      <p:pic>
        <p:nvPicPr>
          <p:cNvPr id="10" name="Picture 9" descr="A map of the united states&#10;&#10;Description automatically generated">
            <a:extLst>
              <a:ext uri="{FF2B5EF4-FFF2-40B4-BE49-F238E27FC236}">
                <a16:creationId xmlns:a16="http://schemas.microsoft.com/office/drawing/2014/main" id="{778816E0-D7BC-6D41-8A8A-84F61DB26E03}"/>
              </a:ext>
            </a:extLst>
          </p:cNvPr>
          <p:cNvPicPr>
            <a:picLocks noChangeAspect="1"/>
          </p:cNvPicPr>
          <p:nvPr/>
        </p:nvPicPr>
        <p:blipFill>
          <a:blip r:embed="rId2"/>
          <a:stretch>
            <a:fillRect/>
          </a:stretch>
        </p:blipFill>
        <p:spPr>
          <a:xfrm>
            <a:off x="6185874" y="3484345"/>
            <a:ext cx="5033506" cy="3038350"/>
          </a:xfrm>
          <a:prstGeom prst="rect">
            <a:avLst/>
          </a:prstGeom>
        </p:spPr>
      </p:pic>
      <p:sp>
        <p:nvSpPr>
          <p:cNvPr id="11" name="TextBox 10">
            <a:extLst>
              <a:ext uri="{FF2B5EF4-FFF2-40B4-BE49-F238E27FC236}">
                <a16:creationId xmlns:a16="http://schemas.microsoft.com/office/drawing/2014/main" id="{34CA97F8-0524-9E42-AF2B-61B208167695}"/>
              </a:ext>
            </a:extLst>
          </p:cNvPr>
          <p:cNvSpPr txBox="1"/>
          <p:nvPr/>
        </p:nvSpPr>
        <p:spPr>
          <a:xfrm>
            <a:off x="173854" y="6560731"/>
            <a:ext cx="1145649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Webinar recording for new users: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https://youtu.be/meySKqVuVT0?si=uiLTRXsgtKIGS_OT</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087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Baseline TEMPO Data Products</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5DCC3BFB-BA6A-7ED7-CD73-A6ABE1486339}"/>
              </a:ext>
            </a:extLst>
          </p:cNvPr>
          <p:cNvGraphicFramePr>
            <a:graphicFrameLocks noGrp="1"/>
          </p:cNvGraphicFramePr>
          <p:nvPr>
            <p:extLst>
              <p:ext uri="{D42A27DB-BD31-4B8C-83A1-F6EECF244321}">
                <p14:modId xmlns:p14="http://schemas.microsoft.com/office/powerpoint/2010/main" val="1125335147"/>
              </p:ext>
            </p:extLst>
          </p:nvPr>
        </p:nvGraphicFramePr>
        <p:xfrm>
          <a:off x="120077" y="1215278"/>
          <a:ext cx="8451270" cy="4572000"/>
        </p:xfrm>
        <a:graphic>
          <a:graphicData uri="http://schemas.openxmlformats.org/drawingml/2006/table">
            <a:tbl>
              <a:tblPr firstRow="1" bandRow="1">
                <a:tableStyleId>{5940675A-B579-460E-94D1-54222C63F5DA}</a:tableStyleId>
              </a:tblPr>
              <a:tblGrid>
                <a:gridCol w="828190">
                  <a:extLst>
                    <a:ext uri="{9D8B030D-6E8A-4147-A177-3AD203B41FA5}">
                      <a16:colId xmlns:a16="http://schemas.microsoft.com/office/drawing/2014/main" val="3087290469"/>
                    </a:ext>
                  </a:extLst>
                </a:gridCol>
                <a:gridCol w="3953933">
                  <a:extLst>
                    <a:ext uri="{9D8B030D-6E8A-4147-A177-3AD203B41FA5}">
                      <a16:colId xmlns:a16="http://schemas.microsoft.com/office/drawing/2014/main" val="1565475734"/>
                    </a:ext>
                  </a:extLst>
                </a:gridCol>
                <a:gridCol w="3669147">
                  <a:extLst>
                    <a:ext uri="{9D8B030D-6E8A-4147-A177-3AD203B41FA5}">
                      <a16:colId xmlns:a16="http://schemas.microsoft.com/office/drawing/2014/main" val="3300717969"/>
                    </a:ext>
                  </a:extLst>
                </a:gridCol>
              </a:tblGrid>
              <a:tr h="370840">
                <a:tc>
                  <a:txBody>
                    <a:bodyPr/>
                    <a:lstStyle/>
                    <a:p>
                      <a:r>
                        <a:rPr lang="en-US" dirty="0">
                          <a:solidFill>
                            <a:schemeClr val="bg1"/>
                          </a:solidFill>
                        </a:rPr>
                        <a:t>Level</a:t>
                      </a:r>
                    </a:p>
                  </a:txBody>
                  <a:tcPr>
                    <a:solidFill>
                      <a:schemeClr val="accent2"/>
                    </a:solidFill>
                  </a:tcPr>
                </a:tc>
                <a:tc>
                  <a:txBody>
                    <a:bodyPr/>
                    <a:lstStyle/>
                    <a:p>
                      <a:r>
                        <a:rPr lang="en-US" dirty="0">
                          <a:solidFill>
                            <a:schemeClr val="bg1"/>
                          </a:solidFill>
                        </a:rPr>
                        <a:t>Product</a:t>
                      </a:r>
                    </a:p>
                  </a:txBody>
                  <a:tcPr>
                    <a:solidFill>
                      <a:schemeClr val="accent2"/>
                    </a:solidFill>
                  </a:tcPr>
                </a:tc>
                <a:tc>
                  <a:txBody>
                    <a:bodyPr/>
                    <a:lstStyle/>
                    <a:p>
                      <a:r>
                        <a:rPr lang="en-US" dirty="0">
                          <a:solidFill>
                            <a:schemeClr val="bg1"/>
                          </a:solidFill>
                        </a:rPr>
                        <a:t>Validation Status</a:t>
                      </a:r>
                    </a:p>
                  </a:txBody>
                  <a:tcPr>
                    <a:solidFill>
                      <a:schemeClr val="accent2"/>
                    </a:solidFill>
                  </a:tcPr>
                </a:tc>
                <a:extLst>
                  <a:ext uri="{0D108BD9-81ED-4DB2-BD59-A6C34878D82A}">
                    <a16:rowId xmlns:a16="http://schemas.microsoft.com/office/drawing/2014/main" val="4060861373"/>
                  </a:ext>
                </a:extLst>
              </a:tr>
              <a:tr h="370840">
                <a:tc>
                  <a:txBody>
                    <a:bodyPr/>
                    <a:lstStyle/>
                    <a:p>
                      <a:r>
                        <a:rPr lang="en-US" dirty="0"/>
                        <a:t>L1</a:t>
                      </a:r>
                    </a:p>
                  </a:txBody>
                  <a:tcPr/>
                </a:tc>
                <a:tc>
                  <a:txBody>
                    <a:bodyPr/>
                    <a:lstStyle/>
                    <a:p>
                      <a:r>
                        <a:rPr lang="en-US" dirty="0"/>
                        <a:t>Irradiance </a:t>
                      </a:r>
                      <a:r>
                        <a:rPr lang="en-US" baseline="30000" dirty="0">
                          <a:solidFill>
                            <a:srgbClr val="00B050"/>
                          </a:solidFill>
                        </a:rPr>
                        <a:t>NRT</a:t>
                      </a:r>
                    </a:p>
                  </a:txBody>
                  <a:tcPr/>
                </a:tc>
                <a:tc>
                  <a:txBody>
                    <a:bodyPr/>
                    <a:lstStyle/>
                    <a:p>
                      <a:r>
                        <a:rPr lang="en-US" dirty="0"/>
                        <a:t>Beta</a:t>
                      </a:r>
                    </a:p>
                  </a:txBody>
                  <a:tcPr/>
                </a:tc>
                <a:extLst>
                  <a:ext uri="{0D108BD9-81ED-4DB2-BD59-A6C34878D82A}">
                    <a16:rowId xmlns:a16="http://schemas.microsoft.com/office/drawing/2014/main" val="955298805"/>
                  </a:ext>
                </a:extLst>
              </a:tr>
              <a:tr h="370840">
                <a:tc>
                  <a:txBody>
                    <a:bodyPr/>
                    <a:lstStyle/>
                    <a:p>
                      <a:endParaRPr lang="en-US" dirty="0"/>
                    </a:p>
                  </a:txBody>
                  <a:tcPr/>
                </a:tc>
                <a:tc>
                  <a:txBody>
                    <a:bodyPr/>
                    <a:lstStyle/>
                    <a:p>
                      <a:r>
                        <a:rPr lang="en-US" dirty="0"/>
                        <a:t>Radiance </a:t>
                      </a:r>
                      <a:r>
                        <a:rPr lang="en-US" baseline="30000" dirty="0">
                          <a:solidFill>
                            <a:srgbClr val="00B050"/>
                          </a:solidFill>
                        </a:rPr>
                        <a:t>NRT</a:t>
                      </a:r>
                      <a:endParaRPr lang="en-US" dirty="0"/>
                    </a:p>
                  </a:txBody>
                  <a:tcPr/>
                </a:tc>
                <a:tc>
                  <a:txBody>
                    <a:bodyPr/>
                    <a:lstStyle/>
                    <a:p>
                      <a:r>
                        <a:rPr lang="en-US" dirty="0"/>
                        <a:t>Beta</a:t>
                      </a:r>
                    </a:p>
                  </a:txBody>
                  <a:tcPr/>
                </a:tc>
                <a:extLst>
                  <a:ext uri="{0D108BD9-81ED-4DB2-BD59-A6C34878D82A}">
                    <a16:rowId xmlns:a16="http://schemas.microsoft.com/office/drawing/2014/main" val="420817203"/>
                  </a:ext>
                </a:extLst>
              </a:tr>
              <a:tr h="370840">
                <a:tc>
                  <a:txBody>
                    <a:bodyPr/>
                    <a:lstStyle/>
                    <a:p>
                      <a:endParaRPr lang="en-US"/>
                    </a:p>
                  </a:txBody>
                  <a:tcPr/>
                </a:tc>
                <a:tc>
                  <a:txBody>
                    <a:bodyPr/>
                    <a:lstStyle/>
                    <a:p>
                      <a:r>
                        <a:rPr lang="en-US" dirty="0"/>
                        <a:t>Radiance (twilight – city lights)</a:t>
                      </a:r>
                    </a:p>
                  </a:txBody>
                  <a:tcPr/>
                </a:tc>
                <a:tc>
                  <a:txBody>
                    <a:bodyPr/>
                    <a:lstStyle/>
                    <a:p>
                      <a:r>
                        <a:rPr lang="en-US" dirty="0"/>
                        <a:t>Beta</a:t>
                      </a:r>
                    </a:p>
                  </a:txBody>
                  <a:tcPr/>
                </a:tc>
                <a:extLst>
                  <a:ext uri="{0D108BD9-81ED-4DB2-BD59-A6C34878D82A}">
                    <a16:rowId xmlns:a16="http://schemas.microsoft.com/office/drawing/2014/main" val="2616522544"/>
                  </a:ext>
                </a:extLst>
              </a:tr>
              <a:tr h="370840">
                <a:tc>
                  <a:txBody>
                    <a:bodyPr/>
                    <a:lstStyle/>
                    <a:p>
                      <a:r>
                        <a:rPr lang="en-US" dirty="0"/>
                        <a:t>L2</a:t>
                      </a:r>
                    </a:p>
                  </a:txBody>
                  <a:tcPr/>
                </a:tc>
                <a:tc>
                  <a:txBody>
                    <a:bodyPr/>
                    <a:lstStyle/>
                    <a:p>
                      <a:r>
                        <a:rPr lang="en-US" dirty="0"/>
                        <a:t>Clouds </a:t>
                      </a:r>
                      <a:r>
                        <a:rPr lang="en-US" baseline="30000" dirty="0">
                          <a:solidFill>
                            <a:srgbClr val="00B050"/>
                          </a:solidFill>
                        </a:rPr>
                        <a:t>NRT</a:t>
                      </a:r>
                      <a:endParaRPr lang="en-US" dirty="0"/>
                    </a:p>
                  </a:txBody>
                  <a:tcPr/>
                </a:tc>
                <a:tc>
                  <a:txBody>
                    <a:bodyPr/>
                    <a:lstStyle/>
                    <a:p>
                      <a:r>
                        <a:rPr lang="en-US" dirty="0"/>
                        <a:t>Beta</a:t>
                      </a:r>
                    </a:p>
                  </a:txBody>
                  <a:tcPr/>
                </a:tc>
                <a:extLst>
                  <a:ext uri="{0D108BD9-81ED-4DB2-BD59-A6C34878D82A}">
                    <a16:rowId xmlns:a16="http://schemas.microsoft.com/office/drawing/2014/main" val="3127983339"/>
                  </a:ext>
                </a:extLst>
              </a:tr>
              <a:tr h="370840">
                <a:tc>
                  <a:txBody>
                    <a:bodyPr/>
                    <a:lstStyle/>
                    <a:p>
                      <a:endParaRPr lang="en-US"/>
                    </a:p>
                  </a:txBody>
                  <a:tcPr/>
                </a:tc>
                <a:tc>
                  <a:txBody>
                    <a:bodyPr/>
                    <a:lstStyle/>
                    <a:p>
                      <a:r>
                        <a:rPr lang="en-US" dirty="0"/>
                        <a:t>NO</a:t>
                      </a:r>
                      <a:r>
                        <a:rPr lang="en-US" baseline="-25000" dirty="0"/>
                        <a:t>2</a:t>
                      </a:r>
                      <a:r>
                        <a:rPr lang="en-US" baseline="0" dirty="0"/>
                        <a:t> </a:t>
                      </a:r>
                      <a:r>
                        <a:rPr lang="en-US" baseline="30000" dirty="0">
                          <a:solidFill>
                            <a:srgbClr val="00B050"/>
                          </a:solidFill>
                        </a:rPr>
                        <a:t>NRT</a:t>
                      </a:r>
                      <a:endParaRPr lang="en-US" baseline="-25000" dirty="0"/>
                    </a:p>
                  </a:txBody>
                  <a:tcPr/>
                </a:tc>
                <a:tc>
                  <a:txBody>
                    <a:bodyPr/>
                    <a:lstStyle/>
                    <a:p>
                      <a:r>
                        <a:rPr lang="en-US" dirty="0"/>
                        <a:t>Beta</a:t>
                      </a:r>
                    </a:p>
                  </a:txBody>
                  <a:tcPr/>
                </a:tc>
                <a:extLst>
                  <a:ext uri="{0D108BD9-81ED-4DB2-BD59-A6C34878D82A}">
                    <a16:rowId xmlns:a16="http://schemas.microsoft.com/office/drawing/2014/main" val="740295480"/>
                  </a:ext>
                </a:extLst>
              </a:tr>
              <a:tr h="370840">
                <a:tc>
                  <a:txBody>
                    <a:bodyPr/>
                    <a:lstStyle/>
                    <a:p>
                      <a:endParaRPr lang="en-US"/>
                    </a:p>
                  </a:txBody>
                  <a:tcPr/>
                </a:tc>
                <a:tc>
                  <a:txBody>
                    <a:bodyPr/>
                    <a:lstStyle/>
                    <a:p>
                      <a:r>
                        <a:rPr lang="en-US" dirty="0"/>
                        <a:t>HCHO </a:t>
                      </a:r>
                      <a:r>
                        <a:rPr lang="en-US" baseline="30000" dirty="0">
                          <a:solidFill>
                            <a:srgbClr val="00B050"/>
                          </a:solidFill>
                        </a:rPr>
                        <a:t>NRT</a:t>
                      </a:r>
                      <a:endParaRPr lang="en-US" dirty="0"/>
                    </a:p>
                  </a:txBody>
                  <a:tcPr/>
                </a:tc>
                <a:tc>
                  <a:txBody>
                    <a:bodyPr/>
                    <a:lstStyle/>
                    <a:p>
                      <a:r>
                        <a:rPr lang="en-US" dirty="0"/>
                        <a:t>Beta</a:t>
                      </a:r>
                    </a:p>
                  </a:txBody>
                  <a:tcPr/>
                </a:tc>
                <a:extLst>
                  <a:ext uri="{0D108BD9-81ED-4DB2-BD59-A6C34878D82A}">
                    <a16:rowId xmlns:a16="http://schemas.microsoft.com/office/drawing/2014/main" val="1579752086"/>
                  </a:ext>
                </a:extLst>
              </a:tr>
              <a:tr h="370840">
                <a:tc>
                  <a:txBody>
                    <a:bodyPr/>
                    <a:lstStyle/>
                    <a:p>
                      <a:endParaRPr lang="en-US"/>
                    </a:p>
                  </a:txBody>
                  <a:tcPr/>
                </a:tc>
                <a:tc>
                  <a:txBody>
                    <a:bodyPr/>
                    <a:lstStyle/>
                    <a:p>
                      <a:r>
                        <a:rPr lang="en-US" dirty="0"/>
                        <a:t>O</a:t>
                      </a:r>
                      <a:r>
                        <a:rPr lang="en-US" baseline="-25000" dirty="0"/>
                        <a:t>3</a:t>
                      </a:r>
                      <a:r>
                        <a:rPr lang="en-US" dirty="0"/>
                        <a:t> (total)</a:t>
                      </a:r>
                    </a:p>
                  </a:txBody>
                  <a:tcPr/>
                </a:tc>
                <a:tc>
                  <a:txBody>
                    <a:bodyPr/>
                    <a:lstStyle/>
                    <a:p>
                      <a:r>
                        <a:rPr lang="en-US" dirty="0"/>
                        <a:t>Beta</a:t>
                      </a:r>
                    </a:p>
                  </a:txBody>
                  <a:tcPr/>
                </a:tc>
                <a:extLst>
                  <a:ext uri="{0D108BD9-81ED-4DB2-BD59-A6C34878D82A}">
                    <a16:rowId xmlns:a16="http://schemas.microsoft.com/office/drawing/2014/main" val="3431818579"/>
                  </a:ext>
                </a:extLst>
              </a:tr>
              <a:tr h="370840">
                <a:tc>
                  <a:txBody>
                    <a:bodyPr/>
                    <a:lstStyle/>
                    <a:p>
                      <a:endParaRPr lang="en-US" dirty="0"/>
                    </a:p>
                  </a:txBody>
                  <a:tcPr/>
                </a:tc>
                <a:tc>
                  <a:txBody>
                    <a:bodyPr/>
                    <a:lstStyle/>
                    <a:p>
                      <a:r>
                        <a:rPr lang="en-US" dirty="0"/>
                        <a:t>O</a:t>
                      </a:r>
                      <a:r>
                        <a:rPr lang="en-US" baseline="-25000" dirty="0"/>
                        <a:t>3</a:t>
                      </a:r>
                      <a:r>
                        <a:rPr lang="en-US" dirty="0"/>
                        <a:t> (profile)</a:t>
                      </a:r>
                    </a:p>
                  </a:txBody>
                  <a:tcPr/>
                </a:tc>
                <a:tc>
                  <a:txBody>
                    <a:bodyPr/>
                    <a:lstStyle/>
                    <a:p>
                      <a:r>
                        <a:rPr lang="en-US" dirty="0"/>
                        <a:t>Production/Release on hold</a:t>
                      </a:r>
                    </a:p>
                  </a:txBody>
                  <a:tcPr/>
                </a:tc>
                <a:extLst>
                  <a:ext uri="{0D108BD9-81ED-4DB2-BD59-A6C34878D82A}">
                    <a16:rowId xmlns:a16="http://schemas.microsoft.com/office/drawing/2014/main" val="1404388326"/>
                  </a:ext>
                </a:extLst>
              </a:tr>
              <a:tr h="370840">
                <a:tc>
                  <a:txBody>
                    <a:bodyPr/>
                    <a:lstStyle/>
                    <a:p>
                      <a:r>
                        <a:rPr lang="en-US" dirty="0"/>
                        <a:t>L3</a:t>
                      </a:r>
                    </a:p>
                  </a:txBody>
                  <a:tcPr/>
                </a:tc>
                <a:tc>
                  <a:txBody>
                    <a:bodyPr/>
                    <a:lstStyle/>
                    <a:p>
                      <a:r>
                        <a:rPr lang="en-US" dirty="0"/>
                        <a:t>L2 gridded to 0.02° × 0.02°</a:t>
                      </a:r>
                    </a:p>
                  </a:txBody>
                  <a:tcPr/>
                </a:tc>
                <a:tc>
                  <a:txBody>
                    <a:bodyPr/>
                    <a:lstStyle/>
                    <a:p>
                      <a:endParaRPr lang="en-US" dirty="0"/>
                    </a:p>
                  </a:txBody>
                  <a:tcPr/>
                </a:tc>
                <a:extLst>
                  <a:ext uri="{0D108BD9-81ED-4DB2-BD59-A6C34878D82A}">
                    <a16:rowId xmlns:a16="http://schemas.microsoft.com/office/drawing/2014/main" val="1632175886"/>
                  </a:ext>
                </a:extLst>
              </a:tr>
            </a:tbl>
          </a:graphicData>
        </a:graphic>
      </p:graphicFrame>
      <p:sp>
        <p:nvSpPr>
          <p:cNvPr id="8" name="TextBox 7">
            <a:extLst>
              <a:ext uri="{FF2B5EF4-FFF2-40B4-BE49-F238E27FC236}">
                <a16:creationId xmlns:a16="http://schemas.microsoft.com/office/drawing/2014/main" id="{1C056D1C-38DC-C337-26B7-171CB28B424D}"/>
              </a:ext>
            </a:extLst>
          </p:cNvPr>
          <p:cNvSpPr txBox="1"/>
          <p:nvPr/>
        </p:nvSpPr>
        <p:spPr>
          <a:xfrm>
            <a:off x="361244" y="5974809"/>
            <a:ext cx="82101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1" i="1" u="none" strike="noStrike" kern="1200" cap="none" spc="0" normalizeH="0" baseline="0" noProof="0" dirty="0">
                <a:ln>
                  <a:noFill/>
                </a:ln>
                <a:solidFill>
                  <a:prstClr val="black"/>
                </a:solidFill>
                <a:effectLst/>
                <a:uLnTx/>
                <a:uFillTx/>
                <a:latin typeface="Calibri"/>
                <a:ea typeface="+mn-ea"/>
                <a:cs typeface="+mn-cs"/>
              </a:rPr>
              <a:t>Beta</a:t>
            </a:r>
            <a:r>
              <a:rPr kumimoji="0" lang="en-US" sz="1800" b="0" i="0" u="none" strike="noStrike" kern="1200" cap="none" spc="0" normalizeH="0" baseline="0" noProof="0" dirty="0">
                <a:ln>
                  <a:noFill/>
                </a:ln>
                <a:solidFill>
                  <a:prstClr val="black"/>
                </a:solidFill>
                <a:effectLst/>
                <a:uLnTx/>
                <a:uFillTx/>
                <a:latin typeface="Calibri"/>
                <a:ea typeface="+mn-ea"/>
                <a:cs typeface="+mn-cs"/>
              </a:rPr>
              <a:t>: “minimally validated”, publication “not recommended and highly discouraged”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Hope to go to </a:t>
            </a:r>
            <a:r>
              <a:rPr kumimoji="0" lang="en-US" sz="1800" b="1" i="1" u="none" strike="noStrike" kern="1200" cap="none" spc="0" normalizeH="0" baseline="0" noProof="0" dirty="0">
                <a:ln>
                  <a:noFill/>
                </a:ln>
                <a:solidFill>
                  <a:prstClr val="black"/>
                </a:solidFill>
                <a:effectLst/>
                <a:uLnTx/>
                <a:uFillTx/>
                <a:latin typeface="Calibri"/>
                <a:ea typeface="+mn-ea"/>
                <a:cs typeface="+mn-cs"/>
              </a:rPr>
              <a:t>provisional</a:t>
            </a:r>
            <a:r>
              <a:rPr kumimoji="0" lang="en-US" sz="1800" b="0" i="0" u="none" strike="noStrike" kern="1200" cap="none" spc="0" normalizeH="0" baseline="0" noProof="0" dirty="0">
                <a:ln>
                  <a:noFill/>
                </a:ln>
                <a:solidFill>
                  <a:prstClr val="black"/>
                </a:solidFill>
                <a:effectLst/>
                <a:uLnTx/>
                <a:uFillTx/>
                <a:latin typeface="Calibri"/>
                <a:ea typeface="+mn-ea"/>
                <a:cs typeface="+mn-cs"/>
              </a:rPr>
              <a:t> status after validation team approval</a:t>
            </a:r>
          </a:p>
        </p:txBody>
      </p:sp>
      <p:sp>
        <p:nvSpPr>
          <p:cNvPr id="9" name="TextBox 8">
            <a:extLst>
              <a:ext uri="{FF2B5EF4-FFF2-40B4-BE49-F238E27FC236}">
                <a16:creationId xmlns:a16="http://schemas.microsoft.com/office/drawing/2014/main" id="{FCE6977B-1C75-EB4D-95CE-E17C8ED4C545}"/>
              </a:ext>
            </a:extLst>
          </p:cNvPr>
          <p:cNvSpPr txBox="1"/>
          <p:nvPr/>
        </p:nvSpPr>
        <p:spPr>
          <a:xfrm>
            <a:off x="8687744" y="2377893"/>
            <a:ext cx="3416263" cy="2554545"/>
          </a:xfrm>
          <a:prstGeom prst="rect">
            <a:avLst/>
          </a:prstGeom>
          <a:no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latin typeface="Calibri"/>
              </a:rPr>
              <a:t>After several months of validation activities following the public release, </a:t>
            </a:r>
            <a:r>
              <a:rPr lang="en-US" sz="2000" b="1" dirty="0">
                <a:solidFill>
                  <a:srgbClr val="00B050"/>
                </a:solidFill>
                <a:latin typeface="Calibri"/>
              </a:rPr>
              <a:t>the validation team expect all released data products to reach provisional level after the public release of the validation report.</a:t>
            </a:r>
            <a:endParaRPr kumimoji="0" lang="en-US" sz="2000" b="1" i="0" u="none" strike="noStrike" kern="1200" cap="none" spc="0" normalizeH="0" baseline="0" noProof="0" dirty="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3553154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001155"/>
            <a:ext cx="12192000" cy="4942446"/>
          </a:xfrm>
        </p:spPr>
        <p:txBody>
          <a:bodyPr/>
          <a:lstStyle/>
          <a:p>
            <a:r>
              <a:rPr lang="en-US" sz="2800" b="1" dirty="0"/>
              <a:t>Priorities for V04: ~early next year</a:t>
            </a:r>
          </a:p>
          <a:p>
            <a:pPr lvl="1">
              <a:spcBef>
                <a:spcPts val="600"/>
              </a:spcBef>
            </a:pPr>
            <a:r>
              <a:rPr lang="en-US" sz="2400" b="1" dirty="0"/>
              <a:t>Radiances:</a:t>
            </a:r>
            <a:r>
              <a:rPr lang="en-US" sz="2400" dirty="0"/>
              <a:t> check and </a:t>
            </a:r>
            <a:r>
              <a:rPr lang="en-US" sz="2400" dirty="0">
                <a:sym typeface="Wingdings" pitchFamily="2" charset="2"/>
              </a:rPr>
              <a:t>improve </a:t>
            </a:r>
            <a:r>
              <a:rPr lang="en-US" sz="2400" dirty="0"/>
              <a:t>absolute calibration, include polarization correction</a:t>
            </a:r>
          </a:p>
          <a:p>
            <a:pPr lvl="1">
              <a:spcBef>
                <a:spcPts val="600"/>
              </a:spcBef>
            </a:pPr>
            <a:r>
              <a:rPr lang="en-US" sz="2400" b="1" dirty="0"/>
              <a:t>GEOS-CF meteorology and trace gases (as a priori):</a:t>
            </a:r>
            <a:r>
              <a:rPr lang="en-US" sz="2400" dirty="0"/>
              <a:t> V1</a:t>
            </a:r>
            <a:r>
              <a:rPr lang="en-US" sz="2400" dirty="0">
                <a:sym typeface="Wingdings" pitchFamily="2" charset="2"/>
              </a:rPr>
              <a:t>V2</a:t>
            </a:r>
            <a:endParaRPr lang="en-US" sz="2400" dirty="0"/>
          </a:p>
          <a:p>
            <a:pPr lvl="1">
              <a:spcBef>
                <a:spcPts val="600"/>
              </a:spcBef>
            </a:pPr>
            <a:r>
              <a:rPr lang="en-US" sz="2400" b="1" dirty="0"/>
              <a:t>Cloud</a:t>
            </a:r>
            <a:r>
              <a:rPr lang="en-US" sz="2400" b="1" dirty="0">
                <a:sym typeface="Wingdings" pitchFamily="2" charset="2"/>
              </a:rPr>
              <a:t>:</a:t>
            </a:r>
            <a:r>
              <a:rPr lang="en-US" sz="2400" dirty="0">
                <a:sym typeface="Wingdings" pitchFamily="2" charset="2"/>
              </a:rPr>
              <a:t> cloud fraction bias (L1b, GLER), de-striping, scene inhomogeneity</a:t>
            </a:r>
          </a:p>
          <a:p>
            <a:pPr lvl="1">
              <a:spcBef>
                <a:spcPts val="600"/>
              </a:spcBef>
            </a:pPr>
            <a:r>
              <a:rPr lang="en-US" sz="2400" b="1" dirty="0">
                <a:sym typeface="Wingdings" pitchFamily="2" charset="2"/>
              </a:rPr>
              <a:t>HCHO:</a:t>
            </a:r>
            <a:r>
              <a:rPr lang="en-US" sz="2400" dirty="0">
                <a:sym typeface="Wingdings" pitchFamily="2" charset="2"/>
              </a:rPr>
              <a:t> radiance reference and background correction, GLER, scene inhomogeneity</a:t>
            </a:r>
            <a:endParaRPr lang="en-US" sz="2400" dirty="0"/>
          </a:p>
          <a:p>
            <a:pPr lvl="1">
              <a:spcBef>
                <a:spcPts val="600"/>
              </a:spcBef>
            </a:pPr>
            <a:r>
              <a:rPr lang="en-US" sz="2400" b="1" dirty="0"/>
              <a:t>NO</a:t>
            </a:r>
            <a:r>
              <a:rPr lang="en-US" sz="2400" b="1" baseline="-25000" dirty="0"/>
              <a:t>2</a:t>
            </a:r>
            <a:r>
              <a:rPr lang="en-US" sz="2400" b="1" dirty="0">
                <a:sym typeface="Wingdings" pitchFamily="2" charset="2"/>
              </a:rPr>
              <a:t>:</a:t>
            </a:r>
            <a:r>
              <a:rPr lang="en-US" sz="2400" dirty="0">
                <a:sym typeface="Wingdings" pitchFamily="2" charset="2"/>
              </a:rPr>
              <a:t> GLER, de-striping, scene inhomogeneity</a:t>
            </a:r>
          </a:p>
          <a:p>
            <a:pPr lvl="1">
              <a:spcBef>
                <a:spcPts val="600"/>
              </a:spcBef>
            </a:pPr>
            <a:r>
              <a:rPr lang="en-US" sz="2400" b="1" dirty="0">
                <a:sym typeface="Wingdings" pitchFamily="2" charset="2"/>
              </a:rPr>
              <a:t>Total O</a:t>
            </a:r>
            <a:r>
              <a:rPr lang="en-US" sz="2400" b="1" baseline="-25000" dirty="0">
                <a:sym typeface="Wingdings" pitchFamily="2" charset="2"/>
              </a:rPr>
              <a:t>3</a:t>
            </a:r>
            <a:r>
              <a:rPr lang="en-US" sz="2400" b="1" dirty="0">
                <a:sym typeface="Wingdings" pitchFamily="2" charset="2"/>
              </a:rPr>
              <a:t>:</a:t>
            </a:r>
            <a:r>
              <a:rPr lang="en-US" sz="2400" dirty="0">
                <a:sym typeface="Wingdings" pitchFamily="2" charset="2"/>
              </a:rPr>
              <a:t> latitude-dependent bias</a:t>
            </a:r>
          </a:p>
          <a:p>
            <a:pPr lvl="1">
              <a:spcBef>
                <a:spcPts val="600"/>
              </a:spcBef>
            </a:pPr>
            <a:r>
              <a:rPr lang="en-US" sz="2400" b="1" dirty="0">
                <a:sym typeface="Wingdings" pitchFamily="2" charset="2"/>
              </a:rPr>
              <a:t>O</a:t>
            </a:r>
            <a:r>
              <a:rPr lang="en-US" sz="2400" b="1" baseline="-25000" dirty="0">
                <a:sym typeface="Wingdings" pitchFamily="2" charset="2"/>
              </a:rPr>
              <a:t>3</a:t>
            </a:r>
            <a:r>
              <a:rPr lang="en-US" sz="2400" b="1" dirty="0">
                <a:sym typeface="Wingdings" pitchFamily="2" charset="2"/>
              </a:rPr>
              <a:t> profile: </a:t>
            </a:r>
            <a:r>
              <a:rPr lang="en-US" sz="2400" dirty="0">
                <a:sym typeface="Wingdings" pitchFamily="2" charset="2"/>
              </a:rPr>
              <a:t>soft/empirical correction and optimization, validation and release of O</a:t>
            </a:r>
            <a:r>
              <a:rPr lang="en-US" sz="2400" baseline="-25000" dirty="0">
                <a:sym typeface="Wingdings" pitchFamily="2" charset="2"/>
              </a:rPr>
              <a:t>3</a:t>
            </a:r>
            <a:r>
              <a:rPr lang="en-US" sz="2400" dirty="0">
                <a:sym typeface="Wingdings" pitchFamily="2" charset="2"/>
              </a:rPr>
              <a:t> profile product (UV only first) </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62346"/>
            <a:ext cx="12192000" cy="975701"/>
          </a:xfrm>
        </p:spPr>
        <p:txBody>
          <a:bodyPr/>
          <a:lstStyle/>
          <a:p>
            <a:r>
              <a:rPr lang="en-US" dirty="0"/>
              <a:t>Baseline Data Products Updates</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45345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Baseline TEMPO Data Products</a:t>
            </a:r>
            <a:br>
              <a:rPr lang="en-US" dirty="0"/>
            </a:br>
            <a:r>
              <a:rPr lang="en-US" dirty="0"/>
              <a:t>+ </a:t>
            </a:r>
            <a:r>
              <a:rPr lang="en-US" dirty="0">
                <a:solidFill>
                  <a:srgbClr val="00B050"/>
                </a:solidFill>
              </a:rPr>
              <a:t>SNWG TEMPO NRT </a:t>
            </a:r>
            <a:r>
              <a:rPr lang="en-US" dirty="0"/>
              <a:t>+ </a:t>
            </a:r>
            <a:r>
              <a:rPr lang="en-US" dirty="0">
                <a:solidFill>
                  <a:srgbClr val="0070C0"/>
                </a:solidFill>
              </a:rPr>
              <a:t>TEMPO Enhanced</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5DCC3BFB-BA6A-7ED7-CD73-A6ABE1486339}"/>
              </a:ext>
            </a:extLst>
          </p:cNvPr>
          <p:cNvGraphicFramePr>
            <a:graphicFrameLocks noGrp="1"/>
          </p:cNvGraphicFramePr>
          <p:nvPr>
            <p:extLst>
              <p:ext uri="{D42A27DB-BD31-4B8C-83A1-F6EECF244321}">
                <p14:modId xmlns:p14="http://schemas.microsoft.com/office/powerpoint/2010/main" val="1500888792"/>
              </p:ext>
            </p:extLst>
          </p:nvPr>
        </p:nvGraphicFramePr>
        <p:xfrm>
          <a:off x="96928" y="1134254"/>
          <a:ext cx="8451270" cy="5669958"/>
        </p:xfrm>
        <a:graphic>
          <a:graphicData uri="http://schemas.openxmlformats.org/drawingml/2006/table">
            <a:tbl>
              <a:tblPr firstRow="1" bandRow="1">
                <a:tableStyleId>{5940675A-B579-460E-94D1-54222C63F5DA}</a:tableStyleId>
              </a:tblPr>
              <a:tblGrid>
                <a:gridCol w="828190">
                  <a:extLst>
                    <a:ext uri="{9D8B030D-6E8A-4147-A177-3AD203B41FA5}">
                      <a16:colId xmlns:a16="http://schemas.microsoft.com/office/drawing/2014/main" val="3087290469"/>
                    </a:ext>
                  </a:extLst>
                </a:gridCol>
                <a:gridCol w="3357515">
                  <a:extLst>
                    <a:ext uri="{9D8B030D-6E8A-4147-A177-3AD203B41FA5}">
                      <a16:colId xmlns:a16="http://schemas.microsoft.com/office/drawing/2014/main" val="1565475734"/>
                    </a:ext>
                  </a:extLst>
                </a:gridCol>
                <a:gridCol w="4265565">
                  <a:extLst>
                    <a:ext uri="{9D8B030D-6E8A-4147-A177-3AD203B41FA5}">
                      <a16:colId xmlns:a16="http://schemas.microsoft.com/office/drawing/2014/main" val="3300717969"/>
                    </a:ext>
                  </a:extLst>
                </a:gridCol>
              </a:tblGrid>
              <a:tr h="273471">
                <a:tc>
                  <a:txBody>
                    <a:bodyPr/>
                    <a:lstStyle/>
                    <a:p>
                      <a:r>
                        <a:rPr lang="en-US" sz="1800" dirty="0">
                          <a:solidFill>
                            <a:schemeClr val="bg1"/>
                          </a:solidFill>
                        </a:rPr>
                        <a:t>Level</a:t>
                      </a:r>
                    </a:p>
                  </a:txBody>
                  <a:tcPr>
                    <a:solidFill>
                      <a:schemeClr val="accent2"/>
                    </a:solidFill>
                  </a:tcPr>
                </a:tc>
                <a:tc>
                  <a:txBody>
                    <a:bodyPr/>
                    <a:lstStyle/>
                    <a:p>
                      <a:r>
                        <a:rPr lang="en-US" sz="1800" dirty="0">
                          <a:solidFill>
                            <a:schemeClr val="bg1"/>
                          </a:solidFill>
                        </a:rPr>
                        <a:t>Product</a:t>
                      </a:r>
                    </a:p>
                  </a:txBody>
                  <a:tcPr>
                    <a:solidFill>
                      <a:schemeClr val="accent2"/>
                    </a:solidFill>
                  </a:tcPr>
                </a:tc>
                <a:tc>
                  <a:txBody>
                    <a:bodyPr/>
                    <a:lstStyle/>
                    <a:p>
                      <a:r>
                        <a:rPr lang="en-US" sz="1800" dirty="0">
                          <a:solidFill>
                            <a:schemeClr val="bg1"/>
                          </a:solidFill>
                        </a:rPr>
                        <a:t>Lead developer</a:t>
                      </a:r>
                    </a:p>
                  </a:txBody>
                  <a:tcPr>
                    <a:solidFill>
                      <a:schemeClr val="accent2"/>
                    </a:solidFill>
                  </a:tcPr>
                </a:tc>
                <a:extLst>
                  <a:ext uri="{0D108BD9-81ED-4DB2-BD59-A6C34878D82A}">
                    <a16:rowId xmlns:a16="http://schemas.microsoft.com/office/drawing/2014/main" val="4060861373"/>
                  </a:ext>
                </a:extLst>
              </a:tr>
              <a:tr h="220228">
                <a:tc>
                  <a:txBody>
                    <a:bodyPr/>
                    <a:lstStyle/>
                    <a:p>
                      <a:r>
                        <a:rPr lang="en-US" sz="1600" dirty="0"/>
                        <a:t>L1</a:t>
                      </a:r>
                    </a:p>
                  </a:txBody>
                  <a:tcPr/>
                </a:tc>
                <a:tc>
                  <a:txBody>
                    <a:bodyPr/>
                    <a:lstStyle/>
                    <a:p>
                      <a:r>
                        <a:rPr lang="en-US" sz="1600" dirty="0"/>
                        <a:t>Irradiance </a:t>
                      </a:r>
                      <a:r>
                        <a:rPr lang="en-US" sz="1600" baseline="30000" dirty="0">
                          <a:solidFill>
                            <a:srgbClr val="00B050"/>
                          </a:solidFill>
                        </a:rPr>
                        <a:t>NRT</a:t>
                      </a:r>
                    </a:p>
                  </a:txBody>
                  <a:tcPr/>
                </a:tc>
                <a:tc>
                  <a:txBody>
                    <a:bodyPr/>
                    <a:lstStyle/>
                    <a:p>
                      <a:r>
                        <a:rPr lang="en-US" sz="1600" dirty="0" err="1"/>
                        <a:t>Heesung</a:t>
                      </a:r>
                      <a:r>
                        <a:rPr lang="en-US" sz="1600" dirty="0"/>
                        <a:t> Chong</a:t>
                      </a:r>
                    </a:p>
                  </a:txBody>
                  <a:tcPr/>
                </a:tc>
                <a:extLst>
                  <a:ext uri="{0D108BD9-81ED-4DB2-BD59-A6C34878D82A}">
                    <a16:rowId xmlns:a16="http://schemas.microsoft.com/office/drawing/2014/main" val="955298805"/>
                  </a:ext>
                </a:extLst>
              </a:tr>
              <a:tr h="132260">
                <a:tc>
                  <a:txBody>
                    <a:bodyPr/>
                    <a:lstStyle/>
                    <a:p>
                      <a:endParaRPr lang="en-US" sz="1600" dirty="0"/>
                    </a:p>
                  </a:txBody>
                  <a:tcPr/>
                </a:tc>
                <a:tc>
                  <a:txBody>
                    <a:bodyPr/>
                    <a:lstStyle/>
                    <a:p>
                      <a:r>
                        <a:rPr lang="en-US" sz="1600" dirty="0"/>
                        <a:t>Radiance </a:t>
                      </a:r>
                      <a:r>
                        <a:rPr lang="en-US" sz="1600" baseline="30000" dirty="0">
                          <a:solidFill>
                            <a:srgbClr val="00B050"/>
                          </a:solidFill>
                        </a:rPr>
                        <a:t>NRT</a:t>
                      </a:r>
                      <a:endParaRPr lang="en-US" sz="1600" dirty="0"/>
                    </a:p>
                  </a:txBody>
                  <a:tcPr/>
                </a:tc>
                <a:tc>
                  <a:txBody>
                    <a:bodyPr/>
                    <a:lstStyle/>
                    <a:p>
                      <a:r>
                        <a:rPr lang="en-US" sz="1600" dirty="0" err="1"/>
                        <a:t>Heesung</a:t>
                      </a:r>
                      <a:r>
                        <a:rPr lang="en-US" sz="1600" dirty="0"/>
                        <a:t> Chong</a:t>
                      </a:r>
                    </a:p>
                  </a:txBody>
                  <a:tcPr/>
                </a:tc>
                <a:extLst>
                  <a:ext uri="{0D108BD9-81ED-4DB2-BD59-A6C34878D82A}">
                    <a16:rowId xmlns:a16="http://schemas.microsoft.com/office/drawing/2014/main" val="420817203"/>
                  </a:ext>
                </a:extLst>
              </a:tr>
              <a:tr h="0">
                <a:tc>
                  <a:txBody>
                    <a:bodyPr/>
                    <a:lstStyle/>
                    <a:p>
                      <a:endParaRPr lang="en-US" sz="1600"/>
                    </a:p>
                  </a:txBody>
                  <a:tcPr/>
                </a:tc>
                <a:tc>
                  <a:txBody>
                    <a:bodyPr/>
                    <a:lstStyle/>
                    <a:p>
                      <a:r>
                        <a:rPr lang="en-US" sz="1600" dirty="0"/>
                        <a:t>Radiance (twilight – city lights)</a:t>
                      </a:r>
                    </a:p>
                  </a:txBody>
                  <a:tcPr/>
                </a:tc>
                <a:tc>
                  <a:txBody>
                    <a:bodyPr/>
                    <a:lstStyle/>
                    <a:p>
                      <a:r>
                        <a:rPr lang="en-US" sz="1600" dirty="0" err="1"/>
                        <a:t>Heesung</a:t>
                      </a:r>
                      <a:r>
                        <a:rPr lang="en-US" sz="1600" dirty="0"/>
                        <a:t> Chong/Jim </a:t>
                      </a:r>
                      <a:r>
                        <a:rPr lang="en-US" sz="1600" dirty="0" err="1"/>
                        <a:t>Carr</a:t>
                      </a:r>
                      <a:endParaRPr lang="en-US" sz="1600" dirty="0"/>
                    </a:p>
                  </a:txBody>
                  <a:tcPr/>
                </a:tc>
                <a:extLst>
                  <a:ext uri="{0D108BD9-81ED-4DB2-BD59-A6C34878D82A}">
                    <a16:rowId xmlns:a16="http://schemas.microsoft.com/office/drawing/2014/main" val="2616522544"/>
                  </a:ext>
                </a:extLst>
              </a:tr>
              <a:tr h="361374">
                <a:tc>
                  <a:txBody>
                    <a:bodyPr/>
                    <a:lstStyle/>
                    <a:p>
                      <a:r>
                        <a:rPr lang="en-US" sz="1600" dirty="0"/>
                        <a:t>L2</a:t>
                      </a:r>
                    </a:p>
                  </a:txBody>
                  <a:tcPr/>
                </a:tc>
                <a:tc>
                  <a:txBody>
                    <a:bodyPr/>
                    <a:lstStyle/>
                    <a:p>
                      <a:r>
                        <a:rPr lang="en-US" sz="1600" dirty="0"/>
                        <a:t>Clouds </a:t>
                      </a:r>
                      <a:r>
                        <a:rPr lang="en-US" sz="1600" baseline="30000" dirty="0">
                          <a:solidFill>
                            <a:srgbClr val="00B050"/>
                          </a:solidFill>
                        </a:rPr>
                        <a:t>NRT</a:t>
                      </a:r>
                      <a:endParaRPr lang="en-US" sz="1600" dirty="0"/>
                    </a:p>
                  </a:txBody>
                  <a:tcPr/>
                </a:tc>
                <a:tc>
                  <a:txBody>
                    <a:bodyPr/>
                    <a:lstStyle/>
                    <a:p>
                      <a:r>
                        <a:rPr lang="en-US" sz="1600" dirty="0" err="1"/>
                        <a:t>Huiqun</a:t>
                      </a:r>
                      <a:r>
                        <a:rPr lang="en-US" sz="1600" dirty="0"/>
                        <a:t> Wang</a:t>
                      </a:r>
                    </a:p>
                  </a:txBody>
                  <a:tcPr/>
                </a:tc>
                <a:extLst>
                  <a:ext uri="{0D108BD9-81ED-4DB2-BD59-A6C34878D82A}">
                    <a16:rowId xmlns:a16="http://schemas.microsoft.com/office/drawing/2014/main" val="3127983339"/>
                  </a:ext>
                </a:extLst>
              </a:tr>
              <a:tr h="0">
                <a:tc>
                  <a:txBody>
                    <a:bodyPr/>
                    <a:lstStyle/>
                    <a:p>
                      <a:endParaRPr lang="en-US" sz="1600"/>
                    </a:p>
                  </a:txBody>
                  <a:tcPr/>
                </a:tc>
                <a:tc>
                  <a:txBody>
                    <a:bodyPr/>
                    <a:lstStyle/>
                    <a:p>
                      <a:r>
                        <a:rPr lang="en-US" sz="1600" dirty="0"/>
                        <a:t>NO</a:t>
                      </a:r>
                      <a:r>
                        <a:rPr lang="en-US" sz="1600" baseline="-25000" dirty="0"/>
                        <a:t>2</a:t>
                      </a:r>
                      <a:r>
                        <a:rPr lang="en-US" sz="1600" baseline="0" dirty="0"/>
                        <a:t> </a:t>
                      </a:r>
                      <a:r>
                        <a:rPr lang="en-US" sz="1600" baseline="30000" dirty="0">
                          <a:solidFill>
                            <a:srgbClr val="00B050"/>
                          </a:solidFill>
                        </a:rPr>
                        <a:t>NRT</a:t>
                      </a:r>
                      <a:endParaRPr lang="en-US" sz="1600" baseline="-25000" dirty="0"/>
                    </a:p>
                  </a:txBody>
                  <a:tcPr/>
                </a:tc>
                <a:tc>
                  <a:txBody>
                    <a:bodyPr/>
                    <a:lstStyle/>
                    <a:p>
                      <a:r>
                        <a:rPr lang="en-US" sz="1600" dirty="0"/>
                        <a:t>Caroline </a:t>
                      </a:r>
                      <a:r>
                        <a:rPr lang="en-US" sz="1600" dirty="0" err="1"/>
                        <a:t>Nowlan</a:t>
                      </a:r>
                      <a:endParaRPr lang="en-US" sz="1600" dirty="0"/>
                    </a:p>
                  </a:txBody>
                  <a:tcPr/>
                </a:tc>
                <a:extLst>
                  <a:ext uri="{0D108BD9-81ED-4DB2-BD59-A6C34878D82A}">
                    <a16:rowId xmlns:a16="http://schemas.microsoft.com/office/drawing/2014/main" val="740295480"/>
                  </a:ext>
                </a:extLst>
              </a:tr>
              <a:tr h="0">
                <a:tc>
                  <a:txBody>
                    <a:bodyPr/>
                    <a:lstStyle/>
                    <a:p>
                      <a:endParaRPr lang="en-US" sz="1600"/>
                    </a:p>
                  </a:txBody>
                  <a:tcPr/>
                </a:tc>
                <a:tc>
                  <a:txBody>
                    <a:bodyPr/>
                    <a:lstStyle/>
                    <a:p>
                      <a:r>
                        <a:rPr lang="en-US" sz="1600" dirty="0"/>
                        <a:t>HCHO </a:t>
                      </a:r>
                      <a:r>
                        <a:rPr lang="en-US" sz="1600" baseline="30000" dirty="0">
                          <a:solidFill>
                            <a:srgbClr val="00B050"/>
                          </a:solidFill>
                        </a:rPr>
                        <a:t>NRT</a:t>
                      </a:r>
                      <a:endParaRPr lang="en-US" sz="1600" dirty="0"/>
                    </a:p>
                  </a:txBody>
                  <a:tcPr/>
                </a:tc>
                <a:tc>
                  <a:txBody>
                    <a:bodyPr/>
                    <a:lstStyle/>
                    <a:p>
                      <a:r>
                        <a:rPr lang="en-US" sz="1600" dirty="0"/>
                        <a:t>Gonzalo Gonzalez Abad</a:t>
                      </a:r>
                    </a:p>
                  </a:txBody>
                  <a:tcPr/>
                </a:tc>
                <a:extLst>
                  <a:ext uri="{0D108BD9-81ED-4DB2-BD59-A6C34878D82A}">
                    <a16:rowId xmlns:a16="http://schemas.microsoft.com/office/drawing/2014/main" val="1579752086"/>
                  </a:ext>
                </a:extLst>
              </a:tr>
              <a:tr h="248007">
                <a:tc>
                  <a:txBody>
                    <a:bodyPr/>
                    <a:lstStyle/>
                    <a:p>
                      <a:endParaRPr lang="en-US" sz="1600"/>
                    </a:p>
                  </a:txBody>
                  <a:tcPr/>
                </a:tc>
                <a:tc>
                  <a:txBody>
                    <a:bodyPr/>
                    <a:lstStyle/>
                    <a:p>
                      <a:r>
                        <a:rPr lang="en-US" sz="1600" dirty="0"/>
                        <a:t>O</a:t>
                      </a:r>
                      <a:r>
                        <a:rPr lang="en-US" sz="1600" baseline="-25000" dirty="0"/>
                        <a:t>3</a:t>
                      </a:r>
                      <a:r>
                        <a:rPr lang="en-US" sz="1600" dirty="0"/>
                        <a:t> (total)</a:t>
                      </a:r>
                    </a:p>
                  </a:txBody>
                  <a:tcPr/>
                </a:tc>
                <a:tc>
                  <a:txBody>
                    <a:bodyPr/>
                    <a:lstStyle/>
                    <a:p>
                      <a:r>
                        <a:rPr lang="en-US" sz="1600" dirty="0" err="1"/>
                        <a:t>Junsung</a:t>
                      </a:r>
                      <a:r>
                        <a:rPr lang="en-US" sz="1600" dirty="0"/>
                        <a:t> Park/Xiong Liu</a:t>
                      </a:r>
                    </a:p>
                  </a:txBody>
                  <a:tcPr/>
                </a:tc>
                <a:extLst>
                  <a:ext uri="{0D108BD9-81ED-4DB2-BD59-A6C34878D82A}">
                    <a16:rowId xmlns:a16="http://schemas.microsoft.com/office/drawing/2014/main" val="3431818579"/>
                  </a:ext>
                </a:extLst>
              </a:tr>
              <a:tr h="366393">
                <a:tc>
                  <a:txBody>
                    <a:bodyPr/>
                    <a:lstStyle/>
                    <a:p>
                      <a:endParaRPr lang="en-US" sz="1600" dirty="0"/>
                    </a:p>
                  </a:txBody>
                  <a:tcPr/>
                </a:tc>
                <a:tc>
                  <a:txBody>
                    <a:bodyPr/>
                    <a:lstStyle/>
                    <a:p>
                      <a:r>
                        <a:rPr lang="en-US" sz="1600" dirty="0"/>
                        <a:t>O</a:t>
                      </a:r>
                      <a:r>
                        <a:rPr lang="en-US" sz="1600" baseline="-25000" dirty="0"/>
                        <a:t>3</a:t>
                      </a:r>
                      <a:r>
                        <a:rPr lang="en-US" sz="1600" dirty="0"/>
                        <a:t> (profile)</a:t>
                      </a:r>
                    </a:p>
                  </a:txBody>
                  <a:tcPr/>
                </a:tc>
                <a:tc>
                  <a:txBody>
                    <a:bodyPr/>
                    <a:lstStyle/>
                    <a:p>
                      <a:r>
                        <a:rPr lang="en-US" sz="1600" dirty="0" err="1"/>
                        <a:t>Junsung</a:t>
                      </a:r>
                      <a:r>
                        <a:rPr lang="en-US" sz="1600" dirty="0"/>
                        <a:t> Park/Xiong Liu</a:t>
                      </a:r>
                    </a:p>
                  </a:txBody>
                  <a:tcPr/>
                </a:tc>
                <a:extLst>
                  <a:ext uri="{0D108BD9-81ED-4DB2-BD59-A6C34878D82A}">
                    <a16:rowId xmlns:a16="http://schemas.microsoft.com/office/drawing/2014/main" val="1404388326"/>
                  </a:ext>
                </a:extLst>
              </a:tr>
              <a:tr h="366393">
                <a:tc>
                  <a:txBody>
                    <a:bodyPr/>
                    <a:lstStyle/>
                    <a:p>
                      <a:pPr marL="285750" indent="-285750">
                        <a:buFont typeface="Wingdings" pitchFamily="2" charset="2"/>
                        <a:buChar char="ü"/>
                      </a:pPr>
                      <a:endParaRPr lang="en-US" sz="1600" dirty="0"/>
                    </a:p>
                  </a:txBody>
                  <a:tcPr/>
                </a:tc>
                <a:tc>
                  <a:txBody>
                    <a:bodyPr/>
                    <a:lstStyle/>
                    <a:p>
                      <a:pPr marL="285750" indent="-285750">
                        <a:buFont typeface="Wingdings" pitchFamily="2" charset="2"/>
                        <a:buChar char="ü"/>
                      </a:pPr>
                      <a:r>
                        <a:rPr lang="en-US" sz="1600" dirty="0">
                          <a:solidFill>
                            <a:srgbClr val="0070C0"/>
                          </a:solidFill>
                        </a:rPr>
                        <a:t>SO</a:t>
                      </a:r>
                      <a:r>
                        <a:rPr lang="en-US" sz="1600" baseline="-25000" dirty="0">
                          <a:solidFill>
                            <a:srgbClr val="0070C0"/>
                          </a:solidFill>
                        </a:rPr>
                        <a:t>2</a:t>
                      </a:r>
                      <a:r>
                        <a:rPr lang="en-US" sz="1600" dirty="0"/>
                        <a:t> </a:t>
                      </a:r>
                      <a:r>
                        <a:rPr lang="en-US" sz="1600" baseline="30000" dirty="0">
                          <a:solidFill>
                            <a:srgbClr val="0070C0"/>
                          </a:solidFill>
                        </a:rPr>
                        <a:t>NRT</a:t>
                      </a:r>
                      <a:endParaRPr lang="en-US" sz="1600" dirty="0">
                        <a:solidFill>
                          <a:srgbClr val="0070C0"/>
                        </a:solidFill>
                      </a:endParaRPr>
                    </a:p>
                  </a:txBody>
                  <a:tcPr/>
                </a:tc>
                <a:tc>
                  <a:txBody>
                    <a:bodyPr/>
                    <a:lstStyle/>
                    <a:p>
                      <a:r>
                        <a:rPr lang="en-US" sz="1600" dirty="0">
                          <a:solidFill>
                            <a:srgbClr val="0070C0"/>
                          </a:solidFill>
                        </a:rPr>
                        <a:t>GSFC: </a:t>
                      </a:r>
                      <a:r>
                        <a:rPr lang="en-US" sz="1600" dirty="0" err="1">
                          <a:solidFill>
                            <a:srgbClr val="0070C0"/>
                          </a:solidFill>
                        </a:rPr>
                        <a:t>Nickolay</a:t>
                      </a:r>
                      <a:r>
                        <a:rPr lang="en-US" sz="1600" dirty="0">
                          <a:solidFill>
                            <a:srgbClr val="0070C0"/>
                          </a:solidFill>
                        </a:rPr>
                        <a:t> </a:t>
                      </a:r>
                      <a:r>
                        <a:rPr lang="en-US" sz="1600" dirty="0" err="1">
                          <a:solidFill>
                            <a:srgbClr val="0070C0"/>
                          </a:solidFill>
                        </a:rPr>
                        <a:t>Krotkov</a:t>
                      </a:r>
                      <a:r>
                        <a:rPr lang="en-US" sz="1600" dirty="0">
                          <a:solidFill>
                            <a:srgbClr val="0070C0"/>
                          </a:solidFill>
                        </a:rPr>
                        <a:t>/Can Li</a:t>
                      </a:r>
                    </a:p>
                  </a:txBody>
                  <a:tcPr/>
                </a:tc>
                <a:extLst>
                  <a:ext uri="{0D108BD9-81ED-4DB2-BD59-A6C34878D82A}">
                    <a16:rowId xmlns:a16="http://schemas.microsoft.com/office/drawing/2014/main" val="960616131"/>
                  </a:ext>
                </a:extLst>
              </a:tr>
              <a:tr h="366393">
                <a:tc>
                  <a:txBody>
                    <a:bodyPr/>
                    <a:lstStyle/>
                    <a:p>
                      <a:endParaRPr lang="en-US" sz="1600" dirty="0"/>
                    </a:p>
                  </a:txBody>
                  <a:tcPr/>
                </a:tc>
                <a:tc>
                  <a:txBody>
                    <a:bodyPr/>
                    <a:lstStyle/>
                    <a:p>
                      <a:pPr marL="285750" indent="-285750">
                        <a:buFont typeface="Wingdings" pitchFamily="2" charset="2"/>
                        <a:buChar char="ü"/>
                      </a:pPr>
                      <a:r>
                        <a:rPr lang="en-US" sz="1600" dirty="0">
                          <a:solidFill>
                            <a:srgbClr val="0070C0"/>
                          </a:solidFill>
                        </a:rPr>
                        <a:t>UVAOD</a:t>
                      </a:r>
                    </a:p>
                  </a:txBody>
                  <a:tcPr/>
                </a:tc>
                <a:tc>
                  <a:txBody>
                    <a:bodyPr/>
                    <a:lstStyle/>
                    <a:p>
                      <a:r>
                        <a:rPr lang="en-US" sz="1600" dirty="0">
                          <a:solidFill>
                            <a:srgbClr val="0070C0"/>
                          </a:solidFill>
                        </a:rPr>
                        <a:t>GSFC: Omar Torres</a:t>
                      </a:r>
                    </a:p>
                  </a:txBody>
                  <a:tcPr/>
                </a:tc>
                <a:extLst>
                  <a:ext uri="{0D108BD9-81ED-4DB2-BD59-A6C34878D82A}">
                    <a16:rowId xmlns:a16="http://schemas.microsoft.com/office/drawing/2014/main" val="231488108"/>
                  </a:ext>
                </a:extLst>
              </a:tr>
              <a:tr h="366393">
                <a:tc>
                  <a:txBody>
                    <a:bodyPr/>
                    <a:lstStyle/>
                    <a:p>
                      <a:endParaRPr lang="en-US" sz="1600" dirty="0"/>
                    </a:p>
                  </a:txBody>
                  <a:tcPr/>
                </a:tc>
                <a:tc>
                  <a:txBody>
                    <a:bodyPr/>
                    <a:lstStyle/>
                    <a:p>
                      <a:pPr marL="285750" indent="-285750">
                        <a:buFont typeface="Wingdings" pitchFamily="2" charset="2"/>
                        <a:buChar char="ü"/>
                      </a:pPr>
                      <a:r>
                        <a:rPr lang="en-US" sz="1600" dirty="0">
                          <a:solidFill>
                            <a:srgbClr val="0070C0"/>
                          </a:solidFill>
                        </a:rPr>
                        <a:t>Aerosol height</a:t>
                      </a:r>
                    </a:p>
                  </a:txBody>
                  <a:tcPr/>
                </a:tc>
                <a:tc>
                  <a:txBody>
                    <a:bodyPr/>
                    <a:lstStyle/>
                    <a:p>
                      <a:r>
                        <a:rPr lang="en-US" sz="1600" dirty="0">
                          <a:solidFill>
                            <a:srgbClr val="0070C0"/>
                          </a:solidFill>
                        </a:rPr>
                        <a:t>Univ. Iowa: Jun Wang</a:t>
                      </a:r>
                    </a:p>
                  </a:txBody>
                  <a:tcPr/>
                </a:tc>
                <a:extLst>
                  <a:ext uri="{0D108BD9-81ED-4DB2-BD59-A6C34878D82A}">
                    <a16:rowId xmlns:a16="http://schemas.microsoft.com/office/drawing/2014/main" val="1262724747"/>
                  </a:ext>
                </a:extLst>
              </a:tr>
              <a:tr h="366393">
                <a:tc>
                  <a:txBody>
                    <a:bodyPr/>
                    <a:lstStyle/>
                    <a:p>
                      <a:endParaRPr lang="en-US" sz="1600" dirty="0"/>
                    </a:p>
                  </a:txBody>
                  <a:tcPr/>
                </a:tc>
                <a:tc>
                  <a:txBody>
                    <a:bodyPr/>
                    <a:lstStyle/>
                    <a:p>
                      <a:pPr marL="285750" indent="-285750">
                        <a:buFont typeface="Wingdings" pitchFamily="2" charset="2"/>
                        <a:buChar char="ü"/>
                      </a:pPr>
                      <a:r>
                        <a:rPr lang="en-US" sz="1600" dirty="0">
                          <a:solidFill>
                            <a:srgbClr val="0070C0"/>
                          </a:solidFill>
                        </a:rPr>
                        <a:t>CHOCHO</a:t>
                      </a:r>
                    </a:p>
                  </a:txBody>
                  <a:tcPr/>
                </a:tc>
                <a:tc>
                  <a:txBody>
                    <a:bodyPr/>
                    <a:lstStyle/>
                    <a:p>
                      <a:r>
                        <a:rPr lang="en-US" sz="1600" dirty="0">
                          <a:solidFill>
                            <a:srgbClr val="0070C0"/>
                          </a:solidFill>
                        </a:rPr>
                        <a:t>SAO: Gonzalo/Caroline (Postdoc)</a:t>
                      </a:r>
                    </a:p>
                  </a:txBody>
                  <a:tcPr/>
                </a:tc>
                <a:extLst>
                  <a:ext uri="{0D108BD9-81ED-4DB2-BD59-A6C34878D82A}">
                    <a16:rowId xmlns:a16="http://schemas.microsoft.com/office/drawing/2014/main" val="1630800491"/>
                  </a:ext>
                </a:extLst>
              </a:tr>
              <a:tr h="366393">
                <a:tc>
                  <a:txBody>
                    <a:bodyPr/>
                    <a:lstStyle/>
                    <a:p>
                      <a:endParaRPr lang="en-US" sz="1600" dirty="0"/>
                    </a:p>
                  </a:txBody>
                  <a:tcPr/>
                </a:tc>
                <a:tc>
                  <a:txBody>
                    <a:bodyPr/>
                    <a:lstStyle/>
                    <a:p>
                      <a:r>
                        <a:rPr lang="en-US" sz="1600" dirty="0">
                          <a:solidFill>
                            <a:srgbClr val="0070C0"/>
                          </a:solidFill>
                        </a:rPr>
                        <a:t>H2O</a:t>
                      </a:r>
                    </a:p>
                  </a:txBody>
                  <a:tcPr/>
                </a:tc>
                <a:tc>
                  <a:txBody>
                    <a:bodyPr/>
                    <a:lstStyle/>
                    <a:p>
                      <a:r>
                        <a:rPr lang="en-US" sz="1600" dirty="0">
                          <a:solidFill>
                            <a:srgbClr val="0070C0"/>
                          </a:solidFill>
                        </a:rPr>
                        <a:t>SAO: </a:t>
                      </a:r>
                      <a:r>
                        <a:rPr lang="en-US" sz="1600" dirty="0" err="1">
                          <a:solidFill>
                            <a:srgbClr val="0070C0"/>
                          </a:solidFill>
                        </a:rPr>
                        <a:t>Huiqun</a:t>
                      </a:r>
                      <a:r>
                        <a:rPr lang="en-US" sz="1600" dirty="0">
                          <a:solidFill>
                            <a:srgbClr val="0070C0"/>
                          </a:solidFill>
                        </a:rPr>
                        <a:t> Wang (Postdoc)</a:t>
                      </a:r>
                    </a:p>
                  </a:txBody>
                  <a:tcPr/>
                </a:tc>
                <a:extLst>
                  <a:ext uri="{0D108BD9-81ED-4DB2-BD59-A6C34878D82A}">
                    <a16:rowId xmlns:a16="http://schemas.microsoft.com/office/drawing/2014/main" val="2567700417"/>
                  </a:ext>
                </a:extLst>
              </a:tr>
              <a:tr h="366393">
                <a:tc>
                  <a:txBody>
                    <a:bodyPr/>
                    <a:lstStyle/>
                    <a:p>
                      <a:endParaRPr lang="en-US" sz="1600" dirty="0"/>
                    </a:p>
                  </a:txBody>
                  <a:tcPr/>
                </a:tc>
                <a:tc>
                  <a:txBody>
                    <a:bodyPr/>
                    <a:lstStyle/>
                    <a:p>
                      <a:r>
                        <a:rPr lang="en-US" sz="1600" dirty="0" err="1">
                          <a:solidFill>
                            <a:srgbClr val="0070C0"/>
                          </a:solidFill>
                        </a:rPr>
                        <a:t>BrO</a:t>
                      </a:r>
                      <a:endParaRPr lang="en-US" sz="1600" dirty="0">
                        <a:solidFill>
                          <a:srgbClr val="0070C0"/>
                        </a:solidFill>
                      </a:endParaRPr>
                    </a:p>
                  </a:txBody>
                  <a:tcPr/>
                </a:tc>
                <a:tc>
                  <a:txBody>
                    <a:bodyPr/>
                    <a:lstStyle/>
                    <a:p>
                      <a:r>
                        <a:rPr lang="en-US" sz="1600" dirty="0">
                          <a:solidFill>
                            <a:srgbClr val="0070C0"/>
                          </a:solidFill>
                        </a:rPr>
                        <a:t>SAO: </a:t>
                      </a:r>
                      <a:r>
                        <a:rPr lang="en-US" sz="1600" dirty="0" err="1">
                          <a:solidFill>
                            <a:srgbClr val="0070C0"/>
                          </a:solidFill>
                        </a:rPr>
                        <a:t>Heesung</a:t>
                      </a:r>
                      <a:r>
                        <a:rPr lang="en-US" sz="1600" dirty="0">
                          <a:solidFill>
                            <a:srgbClr val="0070C0"/>
                          </a:solidFill>
                        </a:rPr>
                        <a:t> Chong (Postdoc)</a:t>
                      </a:r>
                    </a:p>
                  </a:txBody>
                  <a:tcPr/>
                </a:tc>
                <a:extLst>
                  <a:ext uri="{0D108BD9-81ED-4DB2-BD59-A6C34878D82A}">
                    <a16:rowId xmlns:a16="http://schemas.microsoft.com/office/drawing/2014/main" val="660534026"/>
                  </a:ext>
                </a:extLst>
              </a:tr>
              <a:tr h="366393">
                <a:tc>
                  <a:txBody>
                    <a:bodyPr/>
                    <a:lstStyle/>
                    <a:p>
                      <a:r>
                        <a:rPr lang="en-US" sz="1600" dirty="0"/>
                        <a:t>L?</a:t>
                      </a:r>
                    </a:p>
                  </a:txBody>
                  <a:tcPr/>
                </a:tc>
                <a:tc>
                  <a:txBody>
                    <a:bodyPr/>
                    <a:lstStyle/>
                    <a:p>
                      <a:r>
                        <a:rPr lang="en-US" sz="1600" dirty="0">
                          <a:solidFill>
                            <a:srgbClr val="0070C0"/>
                          </a:solidFill>
                        </a:rPr>
                        <a:t>UVB</a:t>
                      </a:r>
                    </a:p>
                  </a:txBody>
                  <a:tcPr/>
                </a:tc>
                <a:tc>
                  <a:txBody>
                    <a:bodyPr/>
                    <a:lstStyle/>
                    <a:p>
                      <a:r>
                        <a:rPr lang="en-US" sz="1600" dirty="0">
                          <a:solidFill>
                            <a:srgbClr val="0070C0"/>
                          </a:solidFill>
                        </a:rPr>
                        <a:t>SAO?: Postdoc</a:t>
                      </a:r>
                    </a:p>
                  </a:txBody>
                  <a:tcPr/>
                </a:tc>
                <a:extLst>
                  <a:ext uri="{0D108BD9-81ED-4DB2-BD59-A6C34878D82A}">
                    <a16:rowId xmlns:a16="http://schemas.microsoft.com/office/drawing/2014/main" val="4237421600"/>
                  </a:ext>
                </a:extLst>
              </a:tr>
            </a:tbl>
          </a:graphicData>
        </a:graphic>
      </p:graphicFrame>
      <p:sp>
        <p:nvSpPr>
          <p:cNvPr id="11" name="TextBox 10">
            <a:extLst>
              <a:ext uri="{FF2B5EF4-FFF2-40B4-BE49-F238E27FC236}">
                <a16:creationId xmlns:a16="http://schemas.microsoft.com/office/drawing/2014/main" id="{49279B8C-23FA-AE9F-7600-0F849FD03E4B}"/>
              </a:ext>
            </a:extLst>
          </p:cNvPr>
          <p:cNvSpPr txBox="1"/>
          <p:nvPr/>
        </p:nvSpPr>
        <p:spPr>
          <a:xfrm>
            <a:off x="8701839" y="1134254"/>
            <a:ext cx="3339473" cy="1554272"/>
          </a:xfrm>
          <a:prstGeom prst="rect">
            <a:avLst/>
          </a:prstGeom>
          <a:no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B050"/>
                </a:solidFill>
                <a:effectLst/>
                <a:uLnTx/>
                <a:uFillTx/>
                <a:latin typeface="Calibri"/>
                <a:ea typeface="+mn-ea"/>
                <a:cs typeface="+mn-cs"/>
              </a:rPr>
              <a:t>SNWG C3 TEMPO NRT (2-3 </a:t>
            </a:r>
            <a:r>
              <a:rPr kumimoji="0" lang="en-US" b="1" i="0" u="none" strike="noStrike" kern="1200" cap="none" spc="0" normalizeH="0" baseline="0" noProof="0" dirty="0" err="1">
                <a:ln>
                  <a:noFill/>
                </a:ln>
                <a:solidFill>
                  <a:srgbClr val="00B050"/>
                </a:solidFill>
                <a:effectLst/>
                <a:uLnTx/>
                <a:uFillTx/>
                <a:latin typeface="Calibri"/>
                <a:ea typeface="+mn-ea"/>
                <a:cs typeface="+mn-cs"/>
              </a:rPr>
              <a:t>hrs</a:t>
            </a:r>
            <a:r>
              <a:rPr kumimoji="0" lang="en-US" b="1" i="0" u="none" strike="noStrike" kern="1200" cap="none" spc="0" normalizeH="0" baseline="0" noProof="0" dirty="0">
                <a:ln>
                  <a:noFill/>
                </a:ln>
                <a:solidFill>
                  <a:srgbClr val="00B05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B050"/>
                </a:solidFill>
                <a:effectLst/>
                <a:uLnTx/>
                <a:uFillTx/>
                <a:latin typeface="Calibri"/>
                <a:ea typeface="+mn-ea"/>
                <a:cs typeface="+mn-cs"/>
              </a:rPr>
              <a:t>Satellite needs working group </a:t>
            </a:r>
            <a:r>
              <a:rPr kumimoji="0" lang="en-US" b="1" i="0" u="none" strike="noStrike" kern="1200" cap="none" spc="0" normalizeH="0" baseline="0" noProof="0" dirty="0">
                <a:ln>
                  <a:noFill/>
                </a:ln>
                <a:solidFill>
                  <a:srgbClr val="00B050"/>
                </a:solidFill>
                <a:effectLst/>
                <a:uLnTx/>
                <a:uFillTx/>
                <a:latin typeface="Calibri"/>
                <a:ea typeface="+mn-ea"/>
                <a:cs typeface="+mn-cs"/>
              </a:rPr>
              <a:t>funded</a:t>
            </a:r>
            <a:r>
              <a:rPr kumimoji="0" lang="en-US" b="0" i="0" u="none" strike="noStrike" kern="1200" cap="none" spc="0" normalizeH="0" baseline="0" noProof="0" dirty="0">
                <a:ln>
                  <a:noFill/>
                </a:ln>
                <a:solidFill>
                  <a:srgbClr val="00B050"/>
                </a:solidFill>
                <a:effectLst/>
                <a:uLnTx/>
                <a:uFillTx/>
                <a:latin typeface="Calibri"/>
                <a:ea typeface="+mn-ea"/>
                <a:cs typeface="+mn-cs"/>
              </a:rPr>
              <a:t> TEMPO NRT products (public release ~</a:t>
            </a:r>
            <a:r>
              <a:rPr lang="en-US" dirty="0">
                <a:solidFill>
                  <a:srgbClr val="00B050"/>
                </a:solidFill>
                <a:latin typeface="Calibri"/>
              </a:rPr>
              <a:t>June</a:t>
            </a:r>
            <a:r>
              <a:rPr kumimoji="0" lang="en-US" b="0" i="0" u="none" strike="noStrike" kern="1200" cap="none" spc="0" normalizeH="0" baseline="0" noProof="0" dirty="0">
                <a:ln>
                  <a:noFill/>
                </a:ln>
                <a:solidFill>
                  <a:srgbClr val="00B050"/>
                </a:solidFill>
                <a:effectLst/>
                <a:uLnTx/>
                <a:uFillTx/>
                <a:latin typeface="Calibri"/>
                <a:ea typeface="+mn-ea"/>
                <a:cs typeface="+mn-cs"/>
              </a:rPr>
              <a:t> 2025)</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0" normalizeH="0" baseline="0" noProof="0" dirty="0">
                <a:ln>
                  <a:noFill/>
                </a:ln>
                <a:solidFill>
                  <a:srgbClr val="00B050"/>
                </a:solidFill>
                <a:effectLst/>
                <a:uLnTx/>
                <a:uFillTx/>
                <a:latin typeface="Calibri"/>
                <a:ea typeface="+mn-ea"/>
                <a:cs typeface="+mn-cs"/>
              </a:rPr>
              <a:t>NOAA to produce NRT aerosols</a:t>
            </a:r>
          </a:p>
        </p:txBody>
      </p:sp>
      <p:sp>
        <p:nvSpPr>
          <p:cNvPr id="13" name="TextBox 12">
            <a:extLst>
              <a:ext uri="{FF2B5EF4-FFF2-40B4-BE49-F238E27FC236}">
                <a16:creationId xmlns:a16="http://schemas.microsoft.com/office/drawing/2014/main" id="{EA144A83-AEDC-0A28-3A46-5F90FF238986}"/>
              </a:ext>
            </a:extLst>
          </p:cNvPr>
          <p:cNvSpPr txBox="1"/>
          <p:nvPr/>
        </p:nvSpPr>
        <p:spPr>
          <a:xfrm>
            <a:off x="8701839" y="2877671"/>
            <a:ext cx="3339473" cy="2031325"/>
          </a:xfrm>
          <a:prstGeom prst="rect">
            <a:avLst/>
          </a:prstGeom>
          <a:noFill/>
          <a:ln w="38100">
            <a:solidFill>
              <a:srgbClr val="0070C0"/>
            </a:solidFill>
          </a:ln>
        </p:spPr>
        <p:txBody>
          <a:bodyPr wrap="square" rtlCol="0">
            <a:spAutoFit/>
          </a:bodyPr>
          <a:lstStyle/>
          <a:p>
            <a:pPr lvl="0" algn="ctr">
              <a:defRPr/>
            </a:pPr>
            <a:r>
              <a:rPr kumimoji="0" lang="en-US" b="1" i="0" u="none" strike="noStrike" kern="1200" cap="none" spc="0" normalizeH="0" baseline="0" noProof="0" dirty="0">
                <a:ln>
                  <a:noFill/>
                </a:ln>
                <a:solidFill>
                  <a:srgbClr val="0070C0"/>
                </a:solidFill>
                <a:effectLst/>
                <a:uLnTx/>
                <a:uFillTx/>
                <a:latin typeface="Calibri"/>
                <a:ea typeface="+mn-ea"/>
                <a:cs typeface="+mn-cs"/>
              </a:rPr>
              <a:t>SNWG C4 TEMPO NRT SO</a:t>
            </a:r>
            <a:r>
              <a:rPr kumimoji="0" lang="en-US" b="1" i="0" u="none" strike="noStrike" kern="1200" cap="none" spc="0" normalizeH="0" baseline="-25000" noProof="0" dirty="0">
                <a:ln>
                  <a:noFill/>
                </a:ln>
                <a:solidFill>
                  <a:srgbClr val="0070C0"/>
                </a:solidFill>
                <a:effectLst/>
                <a:uLnTx/>
                <a:uFillTx/>
                <a:latin typeface="Calibri"/>
                <a:ea typeface="+mn-ea"/>
                <a:cs typeface="+mn-cs"/>
              </a:rPr>
              <a:t>2</a:t>
            </a:r>
            <a:r>
              <a:rPr lang="en-US" b="1" dirty="0">
                <a:solidFill>
                  <a:srgbClr val="0070C0"/>
                </a:solidFill>
              </a:rPr>
              <a:t> and </a:t>
            </a:r>
            <a:r>
              <a:rPr kumimoji="0" lang="en-US" b="1" i="0" u="none" strike="noStrike" kern="1200" cap="none" spc="0" normalizeH="0" baseline="0" noProof="0" dirty="0">
                <a:ln>
                  <a:noFill/>
                </a:ln>
                <a:solidFill>
                  <a:srgbClr val="0070C0"/>
                </a:solidFill>
                <a:effectLst/>
                <a:uLnTx/>
                <a:uFillTx/>
                <a:latin typeface="Calibri"/>
                <a:ea typeface="+mn-ea"/>
                <a:cs typeface="+mn-cs"/>
              </a:rPr>
              <a:t>Enhanced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Calibri"/>
                <a:ea typeface="+mn-ea"/>
                <a:cs typeface="+mn-cs"/>
              </a:rPr>
              <a:t>To be funded soon, SOW due in ~1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Calibri"/>
              </a:rPr>
              <a:t>SO2 NRT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SO2, UVAOD, Aerosol height, CHOCHO</a:t>
            </a:r>
            <a:r>
              <a:rPr lang="en-US" dirty="0">
                <a:solidFill>
                  <a:srgbClr val="0070C0"/>
                </a:solidFill>
                <a:latin typeface="Calibri"/>
              </a:rPr>
              <a:t>, H2O, </a:t>
            </a:r>
            <a:r>
              <a:rPr lang="en-US" dirty="0" err="1">
                <a:solidFill>
                  <a:srgbClr val="0070C0"/>
                </a:solidFill>
                <a:latin typeface="Calibri"/>
              </a:rPr>
              <a:t>BrO</a:t>
            </a:r>
            <a:r>
              <a:rPr lang="en-US" dirty="0">
                <a:solidFill>
                  <a:srgbClr val="0070C0"/>
                </a:solidFill>
                <a:latin typeface="Calibri"/>
              </a:rPr>
              <a:t>, UVB</a:t>
            </a:r>
            <a:endParaRPr kumimoji="0" lang="en-US" b="0" i="0" u="none" strike="noStrike" kern="1200" cap="none" spc="0" normalizeH="0" baseline="0" noProof="0" dirty="0">
              <a:ln>
                <a:noFill/>
              </a:ln>
              <a:solidFill>
                <a:srgbClr val="0070C0"/>
              </a:solidFill>
              <a:effectLst/>
              <a:uLnTx/>
              <a:uFillTx/>
              <a:latin typeface="Calibri"/>
              <a:ea typeface="+mn-ea"/>
              <a:cs typeface="+mn-cs"/>
            </a:endParaRPr>
          </a:p>
        </p:txBody>
      </p:sp>
      <p:sp>
        <p:nvSpPr>
          <p:cNvPr id="9" name="TextBox 8">
            <a:extLst>
              <a:ext uri="{FF2B5EF4-FFF2-40B4-BE49-F238E27FC236}">
                <a16:creationId xmlns:a16="http://schemas.microsoft.com/office/drawing/2014/main" id="{6EDDEDFD-26D1-1D45-BDCC-2EE416CED67D}"/>
              </a:ext>
            </a:extLst>
          </p:cNvPr>
          <p:cNvSpPr txBox="1"/>
          <p:nvPr/>
        </p:nvSpPr>
        <p:spPr>
          <a:xfrm>
            <a:off x="8701839" y="5120278"/>
            <a:ext cx="3339473" cy="1508105"/>
          </a:xfrm>
          <a:prstGeom prst="rect">
            <a:avLst/>
          </a:prstGeom>
          <a:no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Other research products</a:t>
            </a:r>
          </a:p>
          <a:p>
            <a:pPr lvl="0" algn="ctr">
              <a:defRPr/>
            </a:pPr>
            <a:r>
              <a:rPr lang="en-US" dirty="0">
                <a:solidFill>
                  <a:srgbClr val="0070C0"/>
                </a:solidFill>
                <a:latin typeface="Calibri"/>
              </a:rPr>
              <a:t>Ocean color, vegetation, SIF, </a:t>
            </a:r>
            <a:r>
              <a:rPr kumimoji="0" lang="en-US" b="0" i="0" u="none" strike="noStrike" kern="1200" cap="none" spc="0" normalizeH="0" baseline="0" noProof="0" dirty="0">
                <a:ln>
                  <a:noFill/>
                </a:ln>
                <a:solidFill>
                  <a:srgbClr val="0070C0"/>
                </a:solidFill>
                <a:effectLst/>
                <a:uLnTx/>
                <a:uFillTx/>
                <a:latin typeface="Calibri"/>
                <a:ea typeface="+mn-ea"/>
                <a:cs typeface="+mn-cs"/>
              </a:rPr>
              <a:t>HNO2, IO, NO</a:t>
            </a:r>
            <a:r>
              <a:rPr kumimoji="0" lang="en-US" b="0" i="0" u="none" strike="noStrike" kern="1200" cap="none" spc="0" normalizeH="0" baseline="-25000" noProof="0" dirty="0">
                <a:ln>
                  <a:noFill/>
                </a:ln>
                <a:solidFill>
                  <a:srgbClr val="0070C0"/>
                </a:solidFill>
                <a:effectLst/>
                <a:uLnTx/>
                <a:uFillTx/>
                <a:latin typeface="Calibri"/>
                <a:ea typeface="+mn-ea"/>
                <a:cs typeface="+mn-cs"/>
              </a:rPr>
              <a:t>3</a:t>
            </a:r>
            <a:r>
              <a:rPr kumimoji="0" lang="en-US" b="0" i="0" u="none" strike="noStrike" kern="1200" cap="none" spc="0" normalizeH="0" baseline="0" noProof="0" dirty="0">
                <a:ln>
                  <a:noFill/>
                </a:ln>
                <a:solidFill>
                  <a:srgbClr val="0070C0"/>
                </a:solidFill>
                <a:effectLst/>
                <a:uLnTx/>
                <a:uFillTx/>
                <a:latin typeface="Calibri"/>
                <a:ea typeface="+mn-ea"/>
                <a:cs typeface="+mn-cs"/>
              </a:rPr>
              <a:t>, surface albedo, surface concentrations, </a:t>
            </a:r>
            <a:r>
              <a:rPr lang="en-US" dirty="0">
                <a:solidFill>
                  <a:srgbClr val="0070C0"/>
                </a:solidFill>
              </a:rPr>
              <a:t>emissions, lighting </a:t>
            </a:r>
            <a:r>
              <a:rPr kumimoji="0" lang="en-US" b="0" i="0" u="none" strike="noStrike" kern="1200" cap="none" spc="0" normalizeH="0" baseline="0" noProof="0" dirty="0">
                <a:ln>
                  <a:noFill/>
                </a:ln>
                <a:solidFill>
                  <a:srgbClr val="0070C0"/>
                </a:solidFill>
                <a:effectLst/>
                <a:uLnTx/>
                <a:uFillTx/>
                <a:latin typeface="Calibri"/>
                <a:ea typeface="+mn-ea"/>
                <a:cs typeface="+mn-cs"/>
              </a:rPr>
              <a:t>types, etc.</a:t>
            </a:r>
          </a:p>
        </p:txBody>
      </p:sp>
    </p:spTree>
    <p:extLst>
      <p:ext uri="{BB962C8B-B14F-4D97-AF65-F5344CB8AC3E}">
        <p14:creationId xmlns:p14="http://schemas.microsoft.com/office/powerpoint/2010/main" val="2595613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88070</TotalTime>
  <Words>2776</Words>
  <Application>Microsoft Macintosh PowerPoint</Application>
  <PresentationFormat>Widescreen</PresentationFormat>
  <Paragraphs>362</Paragraphs>
  <Slides>26</Slides>
  <Notes>10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26</vt:i4>
      </vt:variant>
    </vt:vector>
  </HeadingPairs>
  <TitlesOfParts>
    <vt:vector size="46" baseType="lpstr">
      <vt:lpstr>Aptos</vt:lpstr>
      <vt:lpstr>Aptos Display</vt:lpstr>
      <vt:lpstr>Arial Rounded</vt:lpstr>
      <vt:lpstr>DengXian</vt:lpstr>
      <vt:lpstr>ＭＳ Ｐゴシック</vt:lpstr>
      <vt:lpstr>ヒラギノ角ゴ Pro W3</vt:lpstr>
      <vt:lpstr>Arial</vt:lpstr>
      <vt:lpstr>Arial Black</vt:lpstr>
      <vt:lpstr>Arial Narrow</vt:lpstr>
      <vt:lpstr>Arial Rounded MT Bold</vt:lpstr>
      <vt:lpstr>Calibri</vt:lpstr>
      <vt:lpstr>Courier New</vt:lpstr>
      <vt:lpstr>Helvetica</vt:lpstr>
      <vt:lpstr>Helvetica Neue</vt:lpstr>
      <vt:lpstr>Monotype Corsiva</vt:lpstr>
      <vt:lpstr>Times New Roman</vt:lpstr>
      <vt:lpstr>Wingdings</vt:lpstr>
      <vt:lpstr>Office Theme</vt:lpstr>
      <vt:lpstr>1_TEMPO Wide ORR MRR</vt:lpstr>
      <vt:lpstr>1_Office Theme</vt:lpstr>
      <vt:lpstr>PowerPoint Presentation</vt:lpstr>
      <vt:lpstr>PowerPoint Presentation</vt:lpstr>
      <vt:lpstr>TEMPO Commissioning and  Early Nominal Operation</vt:lpstr>
      <vt:lpstr>TEMPO Scanning and Special Observations</vt:lpstr>
      <vt:lpstr>TEMPO Baseline Mission and Its Extension</vt:lpstr>
      <vt:lpstr>TEMPO Baseline Data Products Release  via NASA ASDC</vt:lpstr>
      <vt:lpstr>Baseline TEMPO Data Products</vt:lpstr>
      <vt:lpstr>Baseline Data Products Updates</vt:lpstr>
      <vt:lpstr>Baseline TEMPO Data Products + SNWG TEMPO NRT + TEMPO Enhanced</vt:lpstr>
      <vt:lpstr>PowerPoint Presentation</vt:lpstr>
      <vt:lpstr>PowerPoint Presentation</vt:lpstr>
      <vt:lpstr>Geostationary Ocean Color from TEMPO</vt:lpstr>
      <vt:lpstr>Princeton fire, British Columbia</vt:lpstr>
      <vt:lpstr>PowerPoint Presentation</vt:lpstr>
      <vt:lpstr>Summary and Outlook</vt:lpstr>
      <vt:lpstr>PowerPoint Presentation</vt:lpstr>
      <vt:lpstr>PowerPoint Presentation</vt:lpstr>
      <vt:lpstr>Tropospheric Emissions:  Monitoring of Pollution</vt:lpstr>
      <vt:lpstr>Geostationary Air Quality Constellation</vt:lpstr>
      <vt:lpstr>Ground System Architecture Review</vt:lpstr>
      <vt:lpstr>TEMPO Instrument   First Light (8/1-2/2023)</vt:lpstr>
      <vt:lpstr>Field of Regard</vt:lpstr>
      <vt:lpstr>NO2 Tropospheric Column &amp;  HCHO Column Uncertainties</vt:lpstr>
      <vt:lpstr>TEMPO Software/Algorithm Teams</vt:lpstr>
      <vt:lpstr>Science Algorithms</vt:lpstr>
      <vt:lpstr>Including Visible to Improve  Tropospheric Ozone Retrieval Sensitivity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Microsoft Office User</cp:lastModifiedBy>
  <cp:revision>1030</cp:revision>
  <dcterms:created xsi:type="dcterms:W3CDTF">2021-11-05T03:06:55Z</dcterms:created>
  <dcterms:modified xsi:type="dcterms:W3CDTF">2024-08-26T18:30:13Z</dcterms:modified>
</cp:coreProperties>
</file>