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78" r:id="rId6"/>
    <p:sldMasterId id="2147483995" r:id="rId7"/>
    <p:sldMasterId id="2147484011" r:id="rId8"/>
    <p:sldMasterId id="2147484025" r:id="rId9"/>
  </p:sldMasterIdLst>
  <p:notesMasterIdLst>
    <p:notesMasterId r:id="rId32"/>
  </p:notesMasterIdLst>
  <p:handoutMasterIdLst>
    <p:handoutMasterId r:id="rId33"/>
  </p:handoutMasterIdLst>
  <p:sldIdLst>
    <p:sldId id="256" r:id="rId10"/>
    <p:sldId id="274" r:id="rId11"/>
    <p:sldId id="275" r:id="rId12"/>
    <p:sldId id="2856" r:id="rId13"/>
    <p:sldId id="277" r:id="rId14"/>
    <p:sldId id="790" r:id="rId15"/>
    <p:sldId id="1284" r:id="rId16"/>
    <p:sldId id="552" r:id="rId17"/>
    <p:sldId id="2864" r:id="rId18"/>
    <p:sldId id="1306" r:id="rId19"/>
    <p:sldId id="2861" r:id="rId20"/>
    <p:sldId id="300" r:id="rId21"/>
    <p:sldId id="1287" r:id="rId22"/>
    <p:sldId id="2863" r:id="rId23"/>
    <p:sldId id="2858" r:id="rId24"/>
    <p:sldId id="2862" r:id="rId25"/>
    <p:sldId id="597" r:id="rId26"/>
    <p:sldId id="1307" r:id="rId27"/>
    <p:sldId id="1304" r:id="rId28"/>
    <p:sldId id="272" r:id="rId29"/>
    <p:sldId id="2866" r:id="rId30"/>
    <p:sldId id="2865" r:id="rId31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06196"/>
    <a:srgbClr val="8197A6"/>
    <a:srgbClr val="F1666A"/>
    <a:srgbClr val="D9D9D9"/>
    <a:srgbClr val="053249"/>
    <a:srgbClr val="003249"/>
    <a:srgbClr val="335E6F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70" autoAdjust="0"/>
    <p:restoredTop sz="86378" autoAdjust="0"/>
  </p:normalViewPr>
  <p:slideViewPr>
    <p:cSldViewPr snapToGrid="0">
      <p:cViewPr varScale="1">
        <p:scale>
          <a:sx n="125" d="100"/>
          <a:sy n="125" d="100"/>
        </p:scale>
        <p:origin x="176" y="576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8/23/24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D/EOP has three</a:t>
            </a:r>
            <a:r>
              <a:rPr lang="en-GB" sz="1200" b="0" baseline="0" dirty="0"/>
              <a:t> main lines of activities: Earth Science, Copernicus and Meteorology</a:t>
            </a:r>
            <a:endParaRPr lang="en-GB" sz="1200" b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55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B151B-C3A1-0747-A504-D89FD31E116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254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721E4-069E-4981-83FA-C236C6FA51A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93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1963" y="693738"/>
            <a:ext cx="6161087" cy="3465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8B146-7595-4EB9-AEFB-0F37699198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19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4025" y="693738"/>
            <a:ext cx="6176963" cy="3465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8B146-7595-4EB9-AEFB-0F37699198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8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744538"/>
            <a:ext cx="663575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Copernicus?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Copernicus Main</a:t>
            </a:r>
            <a:r>
              <a:rPr lang="en-GB" b="1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Points: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Copernicus</a:t>
            </a:r>
            <a:r>
              <a:rPr lang="en-GB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 a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System for Global Monitoring of the Environment &amp; Security (formerly known as GMES)</a:t>
            </a:r>
            <a:endParaRPr lang="en-GB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Integrated “system of systems”, space &amp; in-situ</a:t>
            </a:r>
            <a:endParaRPr lang="en-GB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Led &amp; mainly financed by the European Union</a:t>
            </a:r>
            <a:endParaRPr lang="en-GB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Dawn of an operational phase in EO</a:t>
            </a:r>
            <a:endParaRPr lang="en-GB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Six Services + Full and Open Data Policy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ESA is the coordinator of the Copernicus</a:t>
            </a:r>
            <a:r>
              <a:rPr lang="en-GB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Space Component (6 Sentinels and the related Ground Segment)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altLang="en-US" dirty="0"/>
              <a:t>ESA is the development and procurement agency for the dedicated space infrastructure.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en-US" altLang="en-US" dirty="0"/>
              <a:t>ESA is responsible for the definition of the overall Copernicus Space Component architecture and its</a:t>
            </a:r>
            <a:r>
              <a:rPr lang="en-US" altLang="en-US" baseline="0" dirty="0"/>
              <a:t> future evolution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541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4938" y="739775"/>
            <a:ext cx="6586537" cy="3695700"/>
          </a:xfrm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b="0" dirty="0">
                <a:cs typeface="Times New Roman" pitchFamily="18" charset="0"/>
              </a:rPr>
              <a:t>Green = </a:t>
            </a:r>
            <a:r>
              <a:rPr lang="de-DE" altLang="en-US" b="0" dirty="0" err="1">
                <a:cs typeface="Times New Roman" pitchFamily="18" charset="0"/>
              </a:rPr>
              <a:t>launched</a:t>
            </a:r>
            <a:endParaRPr lang="de-DE" altLang="en-US" b="0" dirty="0">
              <a:cs typeface="Times New Roman" pitchFamily="18" charset="0"/>
            </a:endParaRPr>
          </a:p>
          <a:p>
            <a:pPr marL="0" indent="0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b="0" dirty="0">
                <a:cs typeface="Times New Roman" pitchFamily="18" charset="0"/>
              </a:rPr>
              <a:t>Blue</a:t>
            </a:r>
            <a:r>
              <a:rPr lang="de-DE" altLang="en-US" b="0" baseline="0" dirty="0">
                <a:cs typeface="Times New Roman" pitchFamily="18" charset="0"/>
              </a:rPr>
              <a:t> = </a:t>
            </a:r>
            <a:r>
              <a:rPr lang="de-DE" altLang="en-US" b="0" baseline="0" dirty="0" err="1">
                <a:cs typeface="Times New Roman" pitchFamily="18" charset="0"/>
              </a:rPr>
              <a:t>under</a:t>
            </a:r>
            <a:r>
              <a:rPr lang="de-DE" altLang="en-US" b="0" baseline="0" dirty="0">
                <a:cs typeface="Times New Roman" pitchFamily="18" charset="0"/>
              </a:rPr>
              <a:t> </a:t>
            </a:r>
            <a:r>
              <a:rPr lang="de-DE" altLang="en-US" b="0" baseline="0" dirty="0" err="1">
                <a:cs typeface="Times New Roman" pitchFamily="18" charset="0"/>
              </a:rPr>
              <a:t>development</a:t>
            </a:r>
            <a:r>
              <a:rPr lang="de-DE" altLang="en-US" b="0" baseline="0" dirty="0">
                <a:cs typeface="Times New Roman" pitchFamily="18" charset="0"/>
              </a:rPr>
              <a:t> / </a:t>
            </a:r>
            <a:r>
              <a:rPr lang="de-DE" altLang="en-US" b="0" baseline="0" dirty="0" err="1">
                <a:cs typeface="Times New Roman" pitchFamily="18" charset="0"/>
              </a:rPr>
              <a:t>to</a:t>
            </a:r>
            <a:r>
              <a:rPr lang="de-DE" altLang="en-US" b="0" baseline="0" dirty="0">
                <a:cs typeface="Times New Roman" pitchFamily="18" charset="0"/>
              </a:rPr>
              <a:t> </a:t>
            </a:r>
            <a:r>
              <a:rPr lang="de-DE" altLang="en-US" b="0" baseline="0" dirty="0" err="1">
                <a:cs typeface="Times New Roman" pitchFamily="18" charset="0"/>
              </a:rPr>
              <a:t>be</a:t>
            </a:r>
            <a:r>
              <a:rPr lang="de-DE" altLang="en-US" b="0" baseline="0" dirty="0">
                <a:cs typeface="Times New Roman" pitchFamily="18" charset="0"/>
              </a:rPr>
              <a:t> </a:t>
            </a:r>
            <a:r>
              <a:rPr lang="de-DE" altLang="en-US" b="0" baseline="0" dirty="0" err="1">
                <a:cs typeface="Times New Roman" pitchFamily="18" charset="0"/>
              </a:rPr>
              <a:t>developed</a:t>
            </a:r>
            <a:endParaRPr lang="de-DE" altLang="en-US" b="0" dirty="0">
              <a:cs typeface="Times New Roman" pitchFamily="18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A6DFB-C0BF-4D3E-AAB2-1A118FFC2FCD}" type="slidenum">
              <a: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infographic captures the key elements of the Copernicus EO</a:t>
            </a:r>
            <a:r>
              <a:rPr lang="en-US" baseline="0" dirty="0"/>
              <a:t> system </a:t>
            </a:r>
            <a:r>
              <a:rPr lang="en-US" baseline="0" dirty="0">
                <a:sym typeface="Wingdings" panose="05000000000000000000" pitchFamily="2" charset="2"/>
              </a:rPr>
              <a:t> explain a few</a:t>
            </a:r>
            <a:r>
              <a:rPr lang="en-US" baseline="0" dirty="0"/>
              <a:t>.</a:t>
            </a:r>
            <a:endParaRPr lang="en-US" dirty="0"/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Copernicus is the Reference Backbone for an integrated EO observing system and,</a:t>
            </a:r>
            <a:r>
              <a:rPr lang="en-US" baseline="0" dirty="0"/>
              <a:t> it is an excellent example of European global leadership in space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Copernicus</a:t>
            </a:r>
            <a:r>
              <a:rPr lang="en-US" baseline="0" dirty="0"/>
              <a:t> enables us to provide </a:t>
            </a:r>
            <a:r>
              <a:rPr lang="en-US" dirty="0"/>
              <a:t>a routine</a:t>
            </a:r>
            <a:r>
              <a:rPr lang="en-US" baseline="0" dirty="0"/>
              <a:t> health check of our planet.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1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3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2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4025" y="693738"/>
            <a:ext cx="6176963" cy="3465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8B146-7595-4EB9-AEFB-0F37699198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089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4025" y="693738"/>
            <a:ext cx="6176963" cy="34655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8B146-7595-4EB9-AEFB-0F376991984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620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70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jp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62.png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61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63.png"/><Relationship Id="rId9" Type="http://schemas.openxmlformats.org/officeDocument/2006/relationships/image" Target="../media/image14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jp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7.png"/><Relationship Id="rId26" Type="http://schemas.openxmlformats.org/officeDocument/2006/relationships/image" Target="../media/image32.png"/><Relationship Id="rId3" Type="http://schemas.openxmlformats.org/officeDocument/2006/relationships/image" Target="../media/image80.png"/><Relationship Id="rId21" Type="http://schemas.openxmlformats.org/officeDocument/2006/relationships/image" Target="../media/image74.pn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5" Type="http://schemas.openxmlformats.org/officeDocument/2006/relationships/image" Target="../media/image13.png"/><Relationship Id="rId2" Type="http://schemas.openxmlformats.org/officeDocument/2006/relationships/image" Target="../media/image79.jpe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29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5.png"/><Relationship Id="rId11" Type="http://schemas.openxmlformats.org/officeDocument/2006/relationships/image" Target="../media/image19.png"/><Relationship Id="rId24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70.png"/><Relationship Id="rId23" Type="http://schemas.openxmlformats.org/officeDocument/2006/relationships/image" Target="../media/image75.png"/><Relationship Id="rId28" Type="http://schemas.openxmlformats.org/officeDocument/2006/relationships/image" Target="../media/image76.em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67.png"/><Relationship Id="rId14" Type="http://schemas.openxmlformats.org/officeDocument/2006/relationships/image" Target="../media/image69.png"/><Relationship Id="rId22" Type="http://schemas.openxmlformats.org/officeDocument/2006/relationships/image" Target="../media/image14.png"/><Relationship Id="rId27" Type="http://schemas.openxmlformats.org/officeDocument/2006/relationships/image" Target="../media/image34.png"/><Relationship Id="rId30" Type="http://schemas.openxmlformats.org/officeDocument/2006/relationships/image" Target="../media/image7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et earth in space&#10;&#10;Description automatically generated">
            <a:extLst>
              <a:ext uri="{FF2B5EF4-FFF2-40B4-BE49-F238E27FC236}">
                <a16:creationId xmlns:a16="http://schemas.microsoft.com/office/drawing/2014/main" id="{C2E30629-97C4-F374-60CD-D70A8765F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" y="0"/>
            <a:ext cx="12193524" cy="685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Authors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3619" y="4442731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70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772" y="1666877"/>
            <a:ext cx="6643283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757" y="1666802"/>
            <a:ext cx="3805562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303" y="198867"/>
            <a:ext cx="9592620" cy="574516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4524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841" y="4966497"/>
            <a:ext cx="793203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1556" y="1666875"/>
            <a:ext cx="7931613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1841" y="5372102"/>
            <a:ext cx="793203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496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981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983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1957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2909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714" y="214301"/>
            <a:ext cx="8688211" cy="54364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36" descr="logo.png">
            <a:extLst>
              <a:ext uri="{FF2B5EF4-FFF2-40B4-BE49-F238E27FC236}">
                <a16:creationId xmlns:a16="http://schemas.microsoft.com/office/drawing/2014/main" id="{83D27B77-EE48-A54F-9111-F11FF5618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8" y="87367"/>
            <a:ext cx="1674617" cy="69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93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8004"/>
            <a:ext cx="11795829" cy="552915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6411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21388" y="3886215"/>
            <a:ext cx="10627380" cy="485748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5322" y="2490169"/>
            <a:ext cx="10625007" cy="748961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5650068"/>
            <a:ext cx="6706957" cy="102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5" tIns="60943" rIns="121885" bIns="60943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67" noProof="0"/>
              <a:t>Issue/Revision: 0.0</a:t>
            </a:r>
          </a:p>
          <a:p>
            <a:pPr>
              <a:spcBef>
                <a:spcPct val="50000"/>
              </a:spcBef>
            </a:pPr>
            <a:r>
              <a:rPr lang="en-US" sz="1067" noProof="0"/>
              <a:t>Reference: </a:t>
            </a:r>
          </a:p>
          <a:p>
            <a:pPr>
              <a:spcBef>
                <a:spcPct val="50000"/>
              </a:spcBef>
            </a:pPr>
            <a:r>
              <a:rPr lang="en-US" sz="1067" noProof="0"/>
              <a:t>Status: </a:t>
            </a:r>
          </a:p>
          <a:p>
            <a:pPr>
              <a:spcBef>
                <a:spcPct val="50000"/>
              </a:spcBef>
            </a:pPr>
            <a:r>
              <a:rPr lang="en-US" sz="1067" noProof="0"/>
              <a:t>ESA UNCLASSIFIED - For Official Use</a:t>
            </a:r>
            <a:endParaRPr lang="en-GB" sz="1067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683682" y="-2683670"/>
            <a:ext cx="6858001" cy="12225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412286" y="208265"/>
            <a:ext cx="1618354" cy="624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10415604" y="6532800"/>
            <a:ext cx="1600247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221852" y="6385584"/>
            <a:ext cx="11798546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59359" y="6553846"/>
            <a:ext cx="9094649" cy="149705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6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7"/>
            <a:ext cx="670695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8FFC1A-F6E9-7047-AD02-80612F1F1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73A6B-2C8F-044F-BAE6-A9200EF29A6B}"/>
              </a:ext>
            </a:extLst>
          </p:cNvPr>
          <p:cNvSpPr txBox="1"/>
          <p:nvPr userDrawn="1"/>
        </p:nvSpPr>
        <p:spPr>
          <a:xfrm>
            <a:off x="191970" y="4549005"/>
            <a:ext cx="752716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hangingPunct="0"/>
            <a:r>
              <a: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Zehner</a:t>
            </a:r>
            <a:endParaRPr lang="en-US" sz="2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ctr" hangingPunct="0"/>
            <a:endParaRPr lang="en-US" sz="2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ctr" hangingPunct="0"/>
            <a:r>
              <a: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Sentinel-5P, ALTIUS, and FLEX Missions Manager</a:t>
            </a:r>
          </a:p>
          <a:p>
            <a:pPr algn="ctr" hangingPunct="0"/>
            <a:r>
              <a: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ESA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IT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1EF00FF-2B71-6C4E-BA71-1377E9C4C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141" y="268693"/>
            <a:ext cx="8588258" cy="57451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979610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62" y="239705"/>
            <a:ext cx="9567431" cy="543649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78199" indent="-363946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03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31" y="3296495"/>
            <a:ext cx="10413798" cy="1764585"/>
          </a:xfr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31" y="1796297"/>
            <a:ext cx="10413798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383" indent="0">
              <a:buNone/>
              <a:defRPr sz="2400"/>
            </a:lvl2pPr>
            <a:lvl3pPr marL="1218776" indent="0">
              <a:buNone/>
              <a:defRPr sz="2133"/>
            </a:lvl3pPr>
            <a:lvl4pPr marL="1828165" indent="0">
              <a:buNone/>
              <a:defRPr sz="1867"/>
            </a:lvl4pPr>
            <a:lvl5pPr marL="2437550" indent="0">
              <a:buNone/>
              <a:defRPr sz="1867"/>
            </a:lvl5pPr>
            <a:lvl6pPr marL="3046936" indent="0">
              <a:buNone/>
              <a:defRPr sz="1867"/>
            </a:lvl6pPr>
            <a:lvl7pPr marL="3656315" indent="0">
              <a:buNone/>
              <a:defRPr sz="1867"/>
            </a:lvl7pPr>
            <a:lvl8pPr marL="4265707" indent="0">
              <a:buNone/>
              <a:defRPr sz="1867"/>
            </a:lvl8pPr>
            <a:lvl9pPr marL="4875095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0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515" y="1673225"/>
            <a:ext cx="520001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19817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52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54" y="1666800"/>
            <a:ext cx="5207801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383" indent="0">
              <a:buNone/>
              <a:defRPr sz="2667" b="1"/>
            </a:lvl2pPr>
            <a:lvl3pPr marL="1218776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0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5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304" y="1666879"/>
            <a:ext cx="5209427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383" indent="0">
              <a:buNone/>
              <a:defRPr sz="2667" b="1"/>
            </a:lvl2pPr>
            <a:lvl3pPr marL="1218776" indent="0">
              <a:buNone/>
              <a:defRPr sz="2400" b="1"/>
            </a:lvl3pPr>
            <a:lvl4pPr marL="1828165" indent="0">
              <a:buNone/>
              <a:defRPr sz="2133" b="1"/>
            </a:lvl4pPr>
            <a:lvl5pPr marL="2437550" indent="0">
              <a:buNone/>
              <a:defRPr sz="2133" b="1"/>
            </a:lvl5pPr>
            <a:lvl6pPr marL="3046936" indent="0">
              <a:buNone/>
              <a:defRPr sz="2133" b="1"/>
            </a:lvl6pPr>
            <a:lvl7pPr marL="3656315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5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0304" y="2174894"/>
            <a:ext cx="5212748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7858" y="2174412"/>
            <a:ext cx="5212748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1306" y="214305"/>
            <a:ext cx="9592620" cy="54364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97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1306" y="214305"/>
            <a:ext cx="9592620" cy="543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4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790" y="1666880"/>
            <a:ext cx="6643283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757" y="1666819"/>
            <a:ext cx="3805562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383" indent="0">
              <a:buNone/>
              <a:defRPr sz="1600"/>
            </a:lvl2pPr>
            <a:lvl3pPr marL="1218776" indent="0">
              <a:buNone/>
              <a:defRPr sz="1333"/>
            </a:lvl3pPr>
            <a:lvl4pPr marL="1828165" indent="0">
              <a:buNone/>
              <a:defRPr sz="1200"/>
            </a:lvl4pPr>
            <a:lvl5pPr marL="2437550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5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1306" y="214305"/>
            <a:ext cx="9592620" cy="54364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519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841" y="4997248"/>
            <a:ext cx="7932030" cy="379629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1556" y="1666877"/>
            <a:ext cx="7931613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383" indent="0">
              <a:buNone/>
              <a:defRPr sz="3733"/>
            </a:lvl2pPr>
            <a:lvl3pPr marL="1218776" indent="0">
              <a:buNone/>
              <a:defRPr sz="3200"/>
            </a:lvl3pPr>
            <a:lvl4pPr marL="1828165" indent="0">
              <a:buNone/>
              <a:defRPr sz="2667"/>
            </a:lvl4pPr>
            <a:lvl5pPr marL="2437550" indent="0">
              <a:buNone/>
              <a:defRPr sz="2667"/>
            </a:lvl5pPr>
            <a:lvl6pPr marL="3046936" indent="0">
              <a:buNone/>
              <a:defRPr sz="2667"/>
            </a:lvl6pPr>
            <a:lvl7pPr marL="3656315" indent="0">
              <a:buNone/>
              <a:defRPr sz="2667"/>
            </a:lvl7pPr>
            <a:lvl8pPr marL="4265707" indent="0">
              <a:buNone/>
              <a:defRPr sz="2667"/>
            </a:lvl8pPr>
            <a:lvl9pPr marL="4875095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1841" y="5372120"/>
            <a:ext cx="793203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383" indent="0">
              <a:buNone/>
              <a:defRPr sz="1600"/>
            </a:lvl2pPr>
            <a:lvl3pPr marL="1218776" indent="0">
              <a:buNone/>
              <a:defRPr sz="1333"/>
            </a:lvl3pPr>
            <a:lvl4pPr marL="1828165" indent="0">
              <a:buNone/>
              <a:defRPr sz="1200"/>
            </a:lvl4pPr>
            <a:lvl5pPr marL="2437550" indent="0">
              <a:buNone/>
              <a:defRPr sz="1200"/>
            </a:lvl5pPr>
            <a:lvl6pPr marL="3046936" indent="0">
              <a:buNone/>
              <a:defRPr sz="1200"/>
            </a:lvl6pPr>
            <a:lvl7pPr marL="3656315" indent="0">
              <a:buNone/>
              <a:defRPr sz="1200"/>
            </a:lvl7pPr>
            <a:lvl8pPr marL="4265707" indent="0">
              <a:buNone/>
              <a:defRPr sz="1200"/>
            </a:lvl8pPr>
            <a:lvl9pPr marL="4875095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0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5722141" y="6527819"/>
            <a:ext cx="781063" cy="565151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>
              <a:defRPr/>
            </a:pPr>
            <a:fld id="{8A06C2F6-B608-4AAD-BC19-C9F7439202B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1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7900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97857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2068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18486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8004"/>
            <a:ext cx="11795829" cy="5529155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480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714" y="214301"/>
            <a:ext cx="8688211" cy="543649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36" descr="logo.png">
            <a:extLst>
              <a:ext uri="{FF2B5EF4-FFF2-40B4-BE49-F238E27FC236}">
                <a16:creationId xmlns:a16="http://schemas.microsoft.com/office/drawing/2014/main" id="{83D27B77-EE48-A54F-9111-F11FF5618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58" y="87367"/>
            <a:ext cx="1674618" cy="695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56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9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1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7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3" y="5406992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11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19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9DCE5D3-3F74-4C13-8E09-44DB18F4C3D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04" name="Picture 103" descr="de.png">
              <a:extLst>
                <a:ext uri="{FF2B5EF4-FFF2-40B4-BE49-F238E27FC236}">
                  <a16:creationId xmlns:a16="http://schemas.microsoft.com/office/drawing/2014/main" id="{3A4260BD-01B7-4D8E-9922-2CE5028C2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at.png">
              <a:extLst>
                <a:ext uri="{FF2B5EF4-FFF2-40B4-BE49-F238E27FC236}">
                  <a16:creationId xmlns:a16="http://schemas.microsoft.com/office/drawing/2014/main" id="{6168E1F9-4609-4ED5-8068-D9D03D832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be.png">
              <a:extLst>
                <a:ext uri="{FF2B5EF4-FFF2-40B4-BE49-F238E27FC236}">
                  <a16:creationId xmlns:a16="http://schemas.microsoft.com/office/drawing/2014/main" id="{4502FBE0-65AF-4E59-B981-4E7624B38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dk.png">
              <a:extLst>
                <a:ext uri="{FF2B5EF4-FFF2-40B4-BE49-F238E27FC236}">
                  <a16:creationId xmlns:a16="http://schemas.microsoft.com/office/drawing/2014/main" id="{5237AD26-358E-4B70-ABCB-17594189F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es.png">
              <a:extLst>
                <a:ext uri="{FF2B5EF4-FFF2-40B4-BE49-F238E27FC236}">
                  <a16:creationId xmlns:a16="http://schemas.microsoft.com/office/drawing/2014/main" id="{F31C598F-B4E8-4CE6-A75F-EF9E80BC0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ee.png">
              <a:extLst>
                <a:ext uri="{FF2B5EF4-FFF2-40B4-BE49-F238E27FC236}">
                  <a16:creationId xmlns:a16="http://schemas.microsoft.com/office/drawing/2014/main" id="{1BB5D66F-A13A-456F-8BCB-735348E866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fi.png">
              <a:extLst>
                <a:ext uri="{FF2B5EF4-FFF2-40B4-BE49-F238E27FC236}">
                  <a16:creationId xmlns:a16="http://schemas.microsoft.com/office/drawing/2014/main" id="{48FF0F31-B335-43B6-AF7B-97C2F92A4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fr.png">
              <a:extLst>
                <a:ext uri="{FF2B5EF4-FFF2-40B4-BE49-F238E27FC236}">
                  <a16:creationId xmlns:a16="http://schemas.microsoft.com/office/drawing/2014/main" id="{03D4E83D-EB3D-4B40-9182-609C8B728A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gr.png">
              <a:extLst>
                <a:ext uri="{FF2B5EF4-FFF2-40B4-BE49-F238E27FC236}">
                  <a16:creationId xmlns:a16="http://schemas.microsoft.com/office/drawing/2014/main" id="{7D5313BF-5FD3-43AC-94FA-E20A45BFD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hu.png">
              <a:extLst>
                <a:ext uri="{FF2B5EF4-FFF2-40B4-BE49-F238E27FC236}">
                  <a16:creationId xmlns:a16="http://schemas.microsoft.com/office/drawing/2014/main" id="{2D3F3D11-359A-4CEF-9765-0CD6282C3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ie.png">
              <a:extLst>
                <a:ext uri="{FF2B5EF4-FFF2-40B4-BE49-F238E27FC236}">
                  <a16:creationId xmlns:a16="http://schemas.microsoft.com/office/drawing/2014/main" id="{22C8CA19-2746-4467-9F06-65339B404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it.png">
              <a:extLst>
                <a:ext uri="{FF2B5EF4-FFF2-40B4-BE49-F238E27FC236}">
                  <a16:creationId xmlns:a16="http://schemas.microsoft.com/office/drawing/2014/main" id="{2B02C6AE-3739-4CDD-AE6E-E0D1E55F8A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lu.png">
              <a:extLst>
                <a:ext uri="{FF2B5EF4-FFF2-40B4-BE49-F238E27FC236}">
                  <a16:creationId xmlns:a16="http://schemas.microsoft.com/office/drawing/2014/main" id="{913F4680-616C-46F9-89BE-5AF2D7D60E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no.png">
              <a:extLst>
                <a:ext uri="{FF2B5EF4-FFF2-40B4-BE49-F238E27FC236}">
                  <a16:creationId xmlns:a16="http://schemas.microsoft.com/office/drawing/2014/main" id="{4FA18458-E1F4-4763-9693-93AE905DEC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nl.png">
              <a:extLst>
                <a:ext uri="{FF2B5EF4-FFF2-40B4-BE49-F238E27FC236}">
                  <a16:creationId xmlns:a16="http://schemas.microsoft.com/office/drawing/2014/main" id="{377707AF-6025-4906-A247-F104B85597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pl.png">
              <a:extLst>
                <a:ext uri="{FF2B5EF4-FFF2-40B4-BE49-F238E27FC236}">
                  <a16:creationId xmlns:a16="http://schemas.microsoft.com/office/drawing/2014/main" id="{1CDBEA3F-04E3-448D-9444-69002565F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pt.png">
              <a:extLst>
                <a:ext uri="{FF2B5EF4-FFF2-40B4-BE49-F238E27FC236}">
                  <a16:creationId xmlns:a16="http://schemas.microsoft.com/office/drawing/2014/main" id="{FC6BD758-91DA-4984-9E3B-1FA7C53971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cz.png">
              <a:extLst>
                <a:ext uri="{FF2B5EF4-FFF2-40B4-BE49-F238E27FC236}">
                  <a16:creationId xmlns:a16="http://schemas.microsoft.com/office/drawing/2014/main" id="{ED125281-AF46-4287-A146-F3635458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ro.png">
              <a:extLst>
                <a:ext uri="{FF2B5EF4-FFF2-40B4-BE49-F238E27FC236}">
                  <a16:creationId xmlns:a16="http://schemas.microsoft.com/office/drawing/2014/main" id="{023C3C08-8275-4C29-AB23-8E66CB5F6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e.png">
              <a:extLst>
                <a:ext uri="{FF2B5EF4-FFF2-40B4-BE49-F238E27FC236}">
                  <a16:creationId xmlns:a16="http://schemas.microsoft.com/office/drawing/2014/main" id="{04EEA30F-14B9-4A5F-BD21-8D8CB273E9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ch.png">
              <a:extLst>
                <a:ext uri="{FF2B5EF4-FFF2-40B4-BE49-F238E27FC236}">
                  <a16:creationId xmlns:a16="http://schemas.microsoft.com/office/drawing/2014/main" id="{497E142F-4ECA-402A-9EC6-EAF6FA500C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uk.png">
              <a:extLst>
                <a:ext uri="{FF2B5EF4-FFF2-40B4-BE49-F238E27FC236}">
                  <a16:creationId xmlns:a16="http://schemas.microsoft.com/office/drawing/2014/main" id="{389DC824-14ED-4CE6-8596-C8B8033DA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D8205938-FBAB-448E-A36E-960A13B63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DCF2C81C-3B72-4DC0-B389-65A13D0B88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9" name="Picture 128" descr="ca.png">
              <a:extLst>
                <a:ext uri="{FF2B5EF4-FFF2-40B4-BE49-F238E27FC236}">
                  <a16:creationId xmlns:a16="http://schemas.microsoft.com/office/drawing/2014/main" id="{07A1F02F-1039-46EF-B315-10F9C5B3B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si.png">
              <a:extLst>
                <a:ext uri="{FF2B5EF4-FFF2-40B4-BE49-F238E27FC236}">
                  <a16:creationId xmlns:a16="http://schemas.microsoft.com/office/drawing/2014/main" id="{2970BF55-8B1A-4849-82ED-1C44F23F0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907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58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784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60" y="1673225"/>
            <a:ext cx="5804673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75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8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7"/>
            <a:ext cx="670695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8FFC1A-F6E9-7047-AD02-80612F1F1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73A6B-2C8F-044F-BAE6-A9200EF29A6B}"/>
              </a:ext>
            </a:extLst>
          </p:cNvPr>
          <p:cNvSpPr txBox="1"/>
          <p:nvPr userDrawn="1"/>
        </p:nvSpPr>
        <p:spPr>
          <a:xfrm>
            <a:off x="191970" y="4549005"/>
            <a:ext cx="752716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hangingPunct="0"/>
            <a:r>
              <a: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Zehner</a:t>
            </a:r>
            <a:endParaRPr lang="en-US" sz="2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ctr" hangingPunct="0"/>
            <a:endParaRPr lang="en-US" sz="2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ctr" hangingPunct="0"/>
            <a:r>
              <a: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Sentinel-5P, ALTIUS, and FLEX Missions Manager</a:t>
            </a:r>
          </a:p>
          <a:p>
            <a:pPr algn="ctr" hangingPunct="0"/>
            <a:r>
              <a:rPr lang="en-US" sz="2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ESA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IT" sz="24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1EF00FF-2B71-6C4E-BA71-1377E9C4C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141" y="268693"/>
            <a:ext cx="8588258" cy="57451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320473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8674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8839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066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848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6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9"/>
            <a:ext cx="2820471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5"/>
            <a:ext cx="2827111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6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266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2640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058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8167" y="1122363"/>
            <a:ext cx="9169004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194C"/>
                </a:solidFill>
              </a:defRPr>
            </a:lvl1pPr>
          </a:lstStyle>
          <a:p>
            <a:r>
              <a:rPr lang="pt-PT" dirty="0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8167" y="3602038"/>
            <a:ext cx="91690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53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987546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40492" y="1293993"/>
            <a:ext cx="10544354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94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2883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711" y="198867"/>
            <a:ext cx="8688211" cy="574516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024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31" y="3296484"/>
            <a:ext cx="10413798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31" y="1796295"/>
            <a:ext cx="10413798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9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711" y="198867"/>
            <a:ext cx="8688211" cy="574516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512" y="1673225"/>
            <a:ext cx="520001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19817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070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55" y="1666800"/>
            <a:ext cx="5207801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302" y="1666875"/>
            <a:ext cx="5209427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0303" y="2174877"/>
            <a:ext cx="5212748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7858" y="2174402"/>
            <a:ext cx="5212748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1303" y="198867"/>
            <a:ext cx="9592620" cy="574516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246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1303" y="214287"/>
            <a:ext cx="9592620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337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37.jpeg"/><Relationship Id="rId26" Type="http://schemas.openxmlformats.org/officeDocument/2006/relationships/image" Target="../media/image44.png"/><Relationship Id="rId39" Type="http://schemas.openxmlformats.org/officeDocument/2006/relationships/image" Target="../media/image57.png"/><Relationship Id="rId21" Type="http://schemas.openxmlformats.org/officeDocument/2006/relationships/image" Target="../media/image40.png"/><Relationship Id="rId34" Type="http://schemas.openxmlformats.org/officeDocument/2006/relationships/image" Target="../media/image52.png"/><Relationship Id="rId42" Type="http://schemas.openxmlformats.org/officeDocument/2006/relationships/image" Target="../media/image60.png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20" Type="http://schemas.openxmlformats.org/officeDocument/2006/relationships/image" Target="../media/image39.png"/><Relationship Id="rId29" Type="http://schemas.openxmlformats.org/officeDocument/2006/relationships/image" Target="../media/image47.pn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40" Type="http://schemas.openxmlformats.org/officeDocument/2006/relationships/image" Target="../media/image58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14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8.png"/><Relationship Id="rId31" Type="http://schemas.openxmlformats.org/officeDocument/2006/relationships/image" Target="../media/image49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41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36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9" Type="http://schemas.openxmlformats.org/officeDocument/2006/relationships/image" Target="../media/image76.emf"/><Relationship Id="rId21" Type="http://schemas.openxmlformats.org/officeDocument/2006/relationships/image" Target="../media/image17.png"/><Relationship Id="rId34" Type="http://schemas.openxmlformats.org/officeDocument/2006/relationships/image" Target="../media/image75.png"/><Relationship Id="rId42" Type="http://schemas.openxmlformats.org/officeDocument/2006/relationships/image" Target="../media/image78.png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5.png"/><Relationship Id="rId20" Type="http://schemas.openxmlformats.org/officeDocument/2006/relationships/image" Target="../media/image67.png"/><Relationship Id="rId29" Type="http://schemas.openxmlformats.org/officeDocument/2006/relationships/image" Target="../media/image27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1.png"/><Relationship Id="rId32" Type="http://schemas.openxmlformats.org/officeDocument/2006/relationships/image" Target="../media/image74.png"/><Relationship Id="rId37" Type="http://schemas.openxmlformats.org/officeDocument/2006/relationships/image" Target="../media/image32.png"/><Relationship Id="rId40" Type="http://schemas.openxmlformats.org/officeDocument/2006/relationships/image" Target="../media/image33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28" Type="http://schemas.openxmlformats.org/officeDocument/2006/relationships/image" Target="../media/image72.png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6.png"/><Relationship Id="rId31" Type="http://schemas.openxmlformats.org/officeDocument/2006/relationships/image" Target="../media/image7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Relationship Id="rId22" Type="http://schemas.openxmlformats.org/officeDocument/2006/relationships/image" Target="../media/image19.png"/><Relationship Id="rId27" Type="http://schemas.openxmlformats.org/officeDocument/2006/relationships/image" Target="../media/image71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65.png"/><Relationship Id="rId25" Type="http://schemas.openxmlformats.org/officeDocument/2006/relationships/image" Target="../media/image69.png"/><Relationship Id="rId33" Type="http://schemas.openxmlformats.org/officeDocument/2006/relationships/image" Target="../media/image14.png"/><Relationship Id="rId38" Type="http://schemas.openxmlformats.org/officeDocument/2006/relationships/image" Target="../media/image3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net earth in space&#10;&#10;Description automatically generated">
            <a:extLst>
              <a:ext uri="{FF2B5EF4-FFF2-40B4-BE49-F238E27FC236}">
                <a16:creationId xmlns:a16="http://schemas.microsoft.com/office/drawing/2014/main" id="{28FDC36D-F09D-65C4-8C1B-886D8339FD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" y="0"/>
            <a:ext cx="12193524" cy="6858000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5194582"/>
            <a:ext cx="11764800" cy="101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3"/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93" r:id="rId2"/>
    <p:sldLayoutId id="2147483994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57C72B-A73C-DD48-B423-6167B5468CF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1030" y="1167851"/>
            <a:ext cx="11695894" cy="48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2993" y="447363"/>
            <a:ext cx="670695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/>
          </a:p>
        </p:txBody>
      </p:sp>
    </p:spTree>
    <p:extLst>
      <p:ext uri="{BB962C8B-B14F-4D97-AF65-F5344CB8AC3E}">
        <p14:creationId xmlns:p14="http://schemas.microsoft.com/office/powerpoint/2010/main" val="23617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4028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1030" y="969600"/>
            <a:ext cx="11695894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2993" y="447372"/>
            <a:ext cx="6706957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85" tIns="60943" rIns="121885" bIns="60943"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1306" y="214305"/>
            <a:ext cx="9592620" cy="543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10412286" y="207247"/>
            <a:ext cx="1618354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68"/>
            <a:ext cx="12225338" cy="488951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5990120" y="6107606"/>
            <a:ext cx="6043780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85" tIns="60943" rIns="0" bIns="60943"/>
          <a:lstStyle/>
          <a:p>
            <a:pPr algn="r">
              <a:spcBef>
                <a:spcPct val="50000"/>
              </a:spcBef>
            </a:pPr>
            <a:r>
              <a:rPr lang="en-GB" sz="1067" noProof="1">
                <a:solidFill>
                  <a:schemeClr val="bg2"/>
                </a:solidFill>
              </a:rPr>
              <a:t> Slide  </a:t>
            </a:r>
            <a:fld id="{4630B4BB-2C40-48DB-9D8B-17679D651B0A}" type="slidenum">
              <a:rPr lang="en-GB" sz="1067" noProof="1" smtClean="0">
                <a:solidFill>
                  <a:schemeClr val="bg2"/>
                </a:solidFill>
              </a:rPr>
              <a:t>‹#›</a:t>
            </a:fld>
            <a:endParaRPr lang="en-GB" sz="1067" noProof="1"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4126473" y="6081792"/>
            <a:ext cx="3999832" cy="287288"/>
          </a:xfrm>
          <a:prstGeom prst="rect">
            <a:avLst/>
          </a:prstGeom>
        </p:spPr>
        <p:txBody>
          <a:bodyPr wrap="square" lIns="121885" tIns="60943" rIns="121885" bIns="60943">
            <a:spAutoFit/>
          </a:bodyPr>
          <a:lstStyle/>
          <a:p>
            <a:r>
              <a:rPr lang="en-GB" sz="1067" dirty="0">
                <a:solidFill>
                  <a:schemeClr val="bg2"/>
                </a:solidFill>
              </a:rPr>
              <a:t>	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200628" y="6538732"/>
            <a:ext cx="8928347" cy="149584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48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383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8776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16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755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0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6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14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266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6918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8109" indent="-55860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7495" indent="-55860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6886" indent="-55860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6274" indent="-55860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83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76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0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5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5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5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6" y="6202802"/>
            <a:ext cx="27507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31285938-38F2-4846-B949-8ED3F65A085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DB6E6CC2-7807-4FD6-AA1E-5C46DA61F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A75FE66F-444C-4159-A7A8-693E7C38E8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CD197BC2-76B4-45E8-B0BB-9CB9E8AC2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8565B5FE-9BAE-4C74-ADDD-8306CA06EB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F33CDE73-0BE9-4B9E-BBF4-FF6E545E1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F9DE7D19-ED42-4549-8822-EC672DB9B1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24C0DC79-9A98-4B70-A4C1-86222FF92B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B00A40A4-0C89-45BA-BC6C-152B88A942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75A0BD5-CF9D-4089-88DA-566FD0ABA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F5EB297F-BE6F-4096-B839-FDC87C167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8AD4E5D1-AA8C-4BB8-8201-ACDDE69C4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7C2F5ED7-A00D-4431-B7D2-80CE460BF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E86145C-7913-4A54-B8A4-44CEBDD4F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C22A356B-34D4-4D59-AC8D-4E9741927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86CB4C08-63C2-40CB-83B4-79F062AC1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BE070EF-FE90-4B25-A89B-2B372B3983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1609420E-D189-42D4-ABB8-20B1FC874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187AC689-BC73-4433-B1BA-E8B2D2C0E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756F4C07-9DF4-4B3F-901F-F91BA4065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F9DEBF6D-74FB-4043-8AB0-600A2B1DA4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009CFE73-0A48-4F59-8129-C507C462B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B5F268E8-665A-4E6C-A738-E4CA686E9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E8C43E4-1B55-4D84-9584-2E78F112E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2CB6886-10C5-4432-ADE2-0FB4F2BB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F0A6784-05AA-4784-B522-3ACC04A2EE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107D8C3C-402E-4012-B8C2-8EA8858421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5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2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146.png"/><Relationship Id="rId26" Type="http://schemas.openxmlformats.org/officeDocument/2006/relationships/image" Target="../media/image152.png"/><Relationship Id="rId3" Type="http://schemas.openxmlformats.org/officeDocument/2006/relationships/image" Target="../media/image136.gif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42.png"/><Relationship Id="rId17" Type="http://schemas.openxmlformats.org/officeDocument/2006/relationships/image" Target="../media/image145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9.png"/><Relationship Id="rId11" Type="http://schemas.openxmlformats.org/officeDocument/2006/relationships/image" Target="../media/image141.png"/><Relationship Id="rId24" Type="http://schemas.openxmlformats.org/officeDocument/2006/relationships/image" Target="../media/image151.png"/><Relationship Id="rId5" Type="http://schemas.openxmlformats.org/officeDocument/2006/relationships/image" Target="../media/image138.png"/><Relationship Id="rId15" Type="http://schemas.openxmlformats.org/officeDocument/2006/relationships/image" Target="../media/image21.png"/><Relationship Id="rId23" Type="http://schemas.openxmlformats.org/officeDocument/2006/relationships/image" Target="../media/image150.png"/><Relationship Id="rId28" Type="http://schemas.openxmlformats.org/officeDocument/2006/relationships/image" Target="../media/image85.png"/><Relationship Id="rId10" Type="http://schemas.openxmlformats.org/officeDocument/2006/relationships/image" Target="../media/image16.png"/><Relationship Id="rId19" Type="http://schemas.openxmlformats.org/officeDocument/2006/relationships/image" Target="../media/image147.png"/><Relationship Id="rId4" Type="http://schemas.openxmlformats.org/officeDocument/2006/relationships/image" Target="../media/image137.png"/><Relationship Id="rId9" Type="http://schemas.openxmlformats.org/officeDocument/2006/relationships/image" Target="../media/image140.png"/><Relationship Id="rId14" Type="http://schemas.openxmlformats.org/officeDocument/2006/relationships/image" Target="../media/image143.png"/><Relationship Id="rId22" Type="http://schemas.openxmlformats.org/officeDocument/2006/relationships/image" Target="../media/image149.png"/><Relationship Id="rId27" Type="http://schemas.openxmlformats.org/officeDocument/2006/relationships/image" Target="../media/image1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Applications/Observing_the_Earth/Copernicus/Sentinel-5P/Air_pollution_drops_in_India_following_lockdow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83.png"/><Relationship Id="rId3" Type="http://schemas.openxmlformats.org/officeDocument/2006/relationships/image" Target="../media/image11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33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8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1.png"/><Relationship Id="rId27" Type="http://schemas.openxmlformats.org/officeDocument/2006/relationships/image" Target="../media/image8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7.jpeg"/><Relationship Id="rId21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81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8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88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9" Type="http://schemas.openxmlformats.org/officeDocument/2006/relationships/image" Target="../media/image9.png"/><Relationship Id="rId21" Type="http://schemas.openxmlformats.org/officeDocument/2006/relationships/image" Target="../media/image22.png"/><Relationship Id="rId34" Type="http://schemas.openxmlformats.org/officeDocument/2006/relationships/image" Target="../media/image34.png"/><Relationship Id="rId7" Type="http://schemas.openxmlformats.org/officeDocument/2006/relationships/image" Target="../media/image9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5" Type="http://schemas.openxmlformats.org/officeDocument/2006/relationships/image" Target="../media/image27.png"/><Relationship Id="rId33" Type="http://schemas.openxmlformats.org/officeDocument/2006/relationships/image" Target="../media/image32.png"/><Relationship Id="rId38" Type="http://schemas.openxmlformats.org/officeDocument/2006/relationships/image" Target="../media/image106.png"/><Relationship Id="rId2" Type="http://schemas.openxmlformats.org/officeDocument/2006/relationships/image" Target="../media/image89.jpe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25.png"/><Relationship Id="rId32" Type="http://schemas.openxmlformats.org/officeDocument/2006/relationships/image" Target="../media/image13.png"/><Relationship Id="rId37" Type="http://schemas.openxmlformats.org/officeDocument/2006/relationships/image" Target="../media/image105.png"/><Relationship Id="rId5" Type="http://schemas.openxmlformats.org/officeDocument/2006/relationships/image" Target="../media/image92.png"/><Relationship Id="rId15" Type="http://schemas.openxmlformats.org/officeDocument/2006/relationships/image" Target="../media/image16.png"/><Relationship Id="rId23" Type="http://schemas.openxmlformats.org/officeDocument/2006/relationships/image" Target="../media/image102.png"/><Relationship Id="rId28" Type="http://schemas.openxmlformats.org/officeDocument/2006/relationships/image" Target="../media/image103.png"/><Relationship Id="rId36" Type="http://schemas.openxmlformats.org/officeDocument/2006/relationships/image" Target="../media/image33.png"/><Relationship Id="rId10" Type="http://schemas.openxmlformats.org/officeDocument/2006/relationships/image" Target="../media/image97.png"/><Relationship Id="rId19" Type="http://schemas.openxmlformats.org/officeDocument/2006/relationships/image" Target="../media/image100.png"/><Relationship Id="rId31" Type="http://schemas.openxmlformats.org/officeDocument/2006/relationships/image" Target="../media/image31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9.png"/><Relationship Id="rId22" Type="http://schemas.openxmlformats.org/officeDocument/2006/relationships/image" Target="../media/image101.png"/><Relationship Id="rId27" Type="http://schemas.openxmlformats.org/officeDocument/2006/relationships/image" Target="../media/image28.png"/><Relationship Id="rId30" Type="http://schemas.openxmlformats.org/officeDocument/2006/relationships/image" Target="../media/image104.png"/><Relationship Id="rId35" Type="http://schemas.openxmlformats.org/officeDocument/2006/relationships/image" Target="../media/image76.emf"/><Relationship Id="rId8" Type="http://schemas.openxmlformats.org/officeDocument/2006/relationships/image" Target="../media/image95.png"/><Relationship Id="rId3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png"/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microsoft.com/office/2007/relationships/hdphoto" Target="../media/hdphoto1.wdp"/><Relationship Id="rId9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24.png"/><Relationship Id="rId26" Type="http://schemas.openxmlformats.org/officeDocument/2006/relationships/image" Target="../media/image128.png"/><Relationship Id="rId39" Type="http://schemas.openxmlformats.org/officeDocument/2006/relationships/image" Target="../media/image15.png"/><Relationship Id="rId21" Type="http://schemas.microsoft.com/office/2007/relationships/hdphoto" Target="../media/hdphoto10.wdp"/><Relationship Id="rId34" Type="http://schemas.openxmlformats.org/officeDocument/2006/relationships/image" Target="../media/image11.png"/><Relationship Id="rId42" Type="http://schemas.openxmlformats.org/officeDocument/2006/relationships/image" Target="../media/image18.png"/><Relationship Id="rId47" Type="http://schemas.openxmlformats.org/officeDocument/2006/relationships/image" Target="../media/image23.png"/><Relationship Id="rId50" Type="http://schemas.openxmlformats.org/officeDocument/2006/relationships/image" Target="../media/image26.png"/><Relationship Id="rId55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3.png"/><Relationship Id="rId29" Type="http://schemas.microsoft.com/office/2007/relationships/hdphoto" Target="../media/hdphoto14.wdp"/><Relationship Id="rId11" Type="http://schemas.microsoft.com/office/2007/relationships/hdphoto" Target="../media/hdphoto5.wdp"/><Relationship Id="rId24" Type="http://schemas.openxmlformats.org/officeDocument/2006/relationships/image" Target="../media/image127.png"/><Relationship Id="rId32" Type="http://schemas.openxmlformats.org/officeDocument/2006/relationships/image" Target="../media/image131.png"/><Relationship Id="rId37" Type="http://schemas.openxmlformats.org/officeDocument/2006/relationships/image" Target="../media/image13.png"/><Relationship Id="rId40" Type="http://schemas.openxmlformats.org/officeDocument/2006/relationships/image" Target="../media/image16.png"/><Relationship Id="rId45" Type="http://schemas.openxmlformats.org/officeDocument/2006/relationships/image" Target="../media/image21.png"/><Relationship Id="rId53" Type="http://schemas.openxmlformats.org/officeDocument/2006/relationships/image" Target="../media/image81.png"/><Relationship Id="rId5" Type="http://schemas.microsoft.com/office/2007/relationships/hdphoto" Target="../media/hdphoto2.wdp"/><Relationship Id="rId19" Type="http://schemas.microsoft.com/office/2007/relationships/hdphoto" Target="../media/hdphoto9.wdp"/><Relationship Id="rId4" Type="http://schemas.openxmlformats.org/officeDocument/2006/relationships/image" Target="../media/image117.png"/><Relationship Id="rId9" Type="http://schemas.microsoft.com/office/2007/relationships/hdphoto" Target="../media/hdphoto4.wdp"/><Relationship Id="rId14" Type="http://schemas.openxmlformats.org/officeDocument/2006/relationships/image" Target="../media/image122.png"/><Relationship Id="rId22" Type="http://schemas.openxmlformats.org/officeDocument/2006/relationships/image" Target="../media/image126.png"/><Relationship Id="rId27" Type="http://schemas.microsoft.com/office/2007/relationships/hdphoto" Target="../media/hdphoto13.wdp"/><Relationship Id="rId30" Type="http://schemas.openxmlformats.org/officeDocument/2006/relationships/image" Target="../media/image130.png"/><Relationship Id="rId35" Type="http://schemas.openxmlformats.org/officeDocument/2006/relationships/image" Target="../media/image12.png"/><Relationship Id="rId43" Type="http://schemas.openxmlformats.org/officeDocument/2006/relationships/image" Target="../media/image19.png"/><Relationship Id="rId48" Type="http://schemas.openxmlformats.org/officeDocument/2006/relationships/image" Target="../media/image24.png"/><Relationship Id="rId56" Type="http://schemas.openxmlformats.org/officeDocument/2006/relationships/image" Target="../media/image82.png"/><Relationship Id="rId8" Type="http://schemas.openxmlformats.org/officeDocument/2006/relationships/image" Target="../media/image119.png"/><Relationship Id="rId51" Type="http://schemas.openxmlformats.org/officeDocument/2006/relationships/image" Target="../media/image27.png"/><Relationship Id="rId3" Type="http://schemas.openxmlformats.org/officeDocument/2006/relationships/image" Target="../media/image88.png"/><Relationship Id="rId12" Type="http://schemas.openxmlformats.org/officeDocument/2006/relationships/image" Target="../media/image121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38" Type="http://schemas.openxmlformats.org/officeDocument/2006/relationships/image" Target="../media/image14.png"/><Relationship Id="rId46" Type="http://schemas.openxmlformats.org/officeDocument/2006/relationships/image" Target="../media/image22.png"/><Relationship Id="rId20" Type="http://schemas.openxmlformats.org/officeDocument/2006/relationships/image" Target="../media/image125.png"/><Relationship Id="rId41" Type="http://schemas.openxmlformats.org/officeDocument/2006/relationships/image" Target="../media/image17.png"/><Relationship Id="rId54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8.pn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129.png"/><Relationship Id="rId36" Type="http://schemas.openxmlformats.org/officeDocument/2006/relationships/image" Target="../media/image33.png"/><Relationship Id="rId49" Type="http://schemas.openxmlformats.org/officeDocument/2006/relationships/image" Target="../media/image25.png"/><Relationship Id="rId57" Type="http://schemas.openxmlformats.org/officeDocument/2006/relationships/image" Target="../media/image83.png"/><Relationship Id="rId10" Type="http://schemas.openxmlformats.org/officeDocument/2006/relationships/image" Target="../media/image120.png"/><Relationship Id="rId31" Type="http://schemas.microsoft.com/office/2007/relationships/hdphoto" Target="../media/hdphoto15.wdp"/><Relationship Id="rId44" Type="http://schemas.openxmlformats.org/officeDocument/2006/relationships/image" Target="../media/image20.png"/><Relationship Id="rId5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DC6F7E-C434-E74A-A65F-3461E43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056" y="317500"/>
            <a:ext cx="8470309" cy="553998"/>
          </a:xfrm>
        </p:spPr>
        <p:txBody>
          <a:bodyPr/>
          <a:lstStyle/>
          <a:p>
            <a:r>
              <a:rPr lang="it-IT" b="1" dirty="0"/>
              <a:t>Sentinel-5P Mission Status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705604" y="2542438"/>
            <a:ext cx="184731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FED6CDA-9392-7E44-B4DE-7F718F8A919F}"/>
              </a:ext>
            </a:extLst>
          </p:cNvPr>
          <p:cNvSpPr txBox="1">
            <a:spLocks noChangeArrowheads="1"/>
          </p:cNvSpPr>
          <p:nvPr/>
        </p:nvSpPr>
        <p:spPr>
          <a:xfrm>
            <a:off x="16671" y="37807"/>
            <a:ext cx="8801255" cy="6957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377">
              <a:defRPr/>
            </a:pPr>
            <a:r>
              <a:rPr lang="it-IT" sz="3192" b="1" dirty="0">
                <a:solidFill>
                  <a:prstClr val="white"/>
                </a:solidFill>
                <a:latin typeface="Verdana" charset="0"/>
                <a:ea typeface="MS PGothic" charset="0"/>
              </a:rPr>
              <a:t>Sentinel-5P </a:t>
            </a:r>
            <a:r>
              <a:rPr lang="it-IT" sz="3192" b="1" dirty="0" err="1">
                <a:solidFill>
                  <a:prstClr val="white"/>
                </a:solidFill>
                <a:latin typeface="Verdana" charset="0"/>
                <a:ea typeface="MS PGothic" charset="0"/>
              </a:rPr>
              <a:t>Ozone</a:t>
            </a:r>
            <a:r>
              <a:rPr lang="it-IT" sz="3192" b="1" dirty="0">
                <a:solidFill>
                  <a:prstClr val="white"/>
                </a:solidFill>
                <a:latin typeface="Verdana" charset="0"/>
                <a:ea typeface="MS PGothic" charset="0"/>
              </a:rPr>
              <a:t> </a:t>
            </a:r>
            <a:r>
              <a:rPr lang="it-IT" sz="3192" b="1" dirty="0" err="1">
                <a:solidFill>
                  <a:prstClr val="white"/>
                </a:solidFill>
                <a:latin typeface="Verdana" charset="0"/>
                <a:ea typeface="MS PGothic" charset="0"/>
              </a:rPr>
              <a:t>Monitoring</a:t>
            </a:r>
            <a:endParaRPr lang="it-IT" sz="3192" b="1" dirty="0">
              <a:solidFill>
                <a:prstClr val="white"/>
              </a:solidFill>
              <a:latin typeface="Verdana" charset="0"/>
              <a:ea typeface="MS PGothic" charset="0"/>
            </a:endParaRPr>
          </a:p>
          <a:p>
            <a:pPr defTabSz="914377">
              <a:defRPr/>
            </a:pPr>
            <a:r>
              <a:rPr lang="it-IT" sz="3200" dirty="0" err="1">
                <a:solidFill>
                  <a:prstClr val="white"/>
                </a:solidFill>
              </a:rPr>
              <a:t>Ozone</a:t>
            </a:r>
            <a:r>
              <a:rPr lang="it-IT" sz="3200" dirty="0">
                <a:solidFill>
                  <a:prstClr val="white"/>
                </a:solidFill>
              </a:rPr>
              <a:t> </a:t>
            </a:r>
            <a:r>
              <a:rPr lang="it-IT" sz="3200" dirty="0" err="1">
                <a:solidFill>
                  <a:prstClr val="white"/>
                </a:solidFill>
              </a:rPr>
              <a:t>Hole</a:t>
            </a:r>
            <a:r>
              <a:rPr lang="it-IT" sz="3200" dirty="0">
                <a:solidFill>
                  <a:prstClr val="white"/>
                </a:solidFill>
              </a:rPr>
              <a:t> Opening </a:t>
            </a:r>
            <a:r>
              <a:rPr lang="it-IT" sz="3200" dirty="0" err="1">
                <a:solidFill>
                  <a:prstClr val="white"/>
                </a:solidFill>
              </a:rPr>
              <a:t>during</a:t>
            </a:r>
            <a:r>
              <a:rPr lang="it-IT" sz="3200" dirty="0">
                <a:solidFill>
                  <a:prstClr val="white"/>
                </a:solidFill>
              </a:rPr>
              <a:t> 2022</a:t>
            </a:r>
            <a:r>
              <a:rPr lang="it-IT" sz="2400" dirty="0"/>
              <a:t> </a:t>
            </a:r>
          </a:p>
          <a:p>
            <a:pPr defTabSz="914377">
              <a:defRPr/>
            </a:pPr>
            <a:endParaRPr lang="it-IT" sz="3192" b="1" dirty="0">
              <a:solidFill>
                <a:prstClr val="white"/>
              </a:solidFill>
              <a:latin typeface="Verdana" charset="0"/>
              <a:ea typeface="MS PGothic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CA3932-4901-0449-B10D-83B12AFD61C1}"/>
              </a:ext>
            </a:extLst>
          </p:cNvPr>
          <p:cNvSpPr/>
          <p:nvPr/>
        </p:nvSpPr>
        <p:spPr>
          <a:xfrm>
            <a:off x="1733082" y="6198384"/>
            <a:ext cx="7799987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5858" fontAlgn="auto">
              <a:spcBef>
                <a:spcPts val="797"/>
              </a:spcBef>
              <a:spcAft>
                <a:spcPts val="0"/>
              </a:spcAft>
              <a:defRPr/>
            </a:pPr>
            <a:r>
              <a:rPr lang="en-US" sz="1329" i="1" dirty="0">
                <a:solidFill>
                  <a:prstClr val="white"/>
                </a:solidFill>
                <a:latin typeface="Calibri" panose="020F0502020204030204" pitchFamily="34" charset="0"/>
              </a:rPr>
              <a:t>Copyright: Contains modified Copernicus Sentinel data (2022) / processed by DLR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711C2-0BCB-E149-AD8D-57DCED1C650D}"/>
              </a:ext>
            </a:extLst>
          </p:cNvPr>
          <p:cNvSpPr/>
          <p:nvPr/>
        </p:nvSpPr>
        <p:spPr>
          <a:xfrm>
            <a:off x="16671" y="1225320"/>
            <a:ext cx="12158753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67" dirty="0" err="1">
                <a:solidFill>
                  <a:prstClr val="black"/>
                </a:solidFill>
                <a:latin typeface="Calibri" panose="020F0502020204030204"/>
              </a:rPr>
              <a:t>https</a:t>
            </a:r>
            <a:r>
              <a:rPr lang="it-IT" sz="1467" dirty="0">
                <a:solidFill>
                  <a:prstClr val="black"/>
                </a:solidFill>
                <a:latin typeface="Calibri" panose="020F0502020204030204"/>
              </a:rPr>
              <a:t>://</a:t>
            </a:r>
            <a:r>
              <a:rPr lang="it-IT" sz="1467" dirty="0" err="1">
                <a:solidFill>
                  <a:prstClr val="black"/>
                </a:solidFill>
                <a:latin typeface="Calibri" panose="020F0502020204030204"/>
              </a:rPr>
              <a:t>www.esa.int</a:t>
            </a:r>
            <a:r>
              <a:rPr lang="it-IT" sz="1467" dirty="0">
                <a:solidFill>
                  <a:prstClr val="black"/>
                </a:solidFill>
                <a:latin typeface="Calibri" panose="020F0502020204030204"/>
              </a:rPr>
              <a:t>/Applications/</a:t>
            </a:r>
            <a:r>
              <a:rPr lang="it-IT" sz="1467" dirty="0" err="1">
                <a:solidFill>
                  <a:prstClr val="black"/>
                </a:solidFill>
                <a:latin typeface="Calibri" panose="020F0502020204030204"/>
              </a:rPr>
              <a:t>Observing_the_Earth</a:t>
            </a:r>
            <a:r>
              <a:rPr lang="it-IT" sz="1467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it-IT" sz="1467" dirty="0" err="1">
                <a:solidFill>
                  <a:prstClr val="black"/>
                </a:solidFill>
                <a:latin typeface="Calibri" panose="020F0502020204030204"/>
              </a:rPr>
              <a:t>Copernicus</a:t>
            </a:r>
            <a:r>
              <a:rPr lang="it-IT" sz="1467" dirty="0">
                <a:solidFill>
                  <a:prstClr val="black"/>
                </a:solidFill>
                <a:latin typeface="Calibri" panose="020F0502020204030204"/>
              </a:rPr>
              <a:t>/Sentinel-5P/</a:t>
            </a:r>
            <a:r>
              <a:rPr lang="it-IT" sz="1467" dirty="0" err="1">
                <a:solidFill>
                  <a:prstClr val="black"/>
                </a:solidFill>
                <a:latin typeface="Calibri" panose="020F0502020204030204"/>
              </a:rPr>
              <a:t>How_do_satellites_monitor_the_ozone_layer</a:t>
            </a:r>
            <a:endParaRPr lang="it-IT" sz="14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2209_025_AR_EN.mp4" descr="2209_025_AR_EN.mp4">
            <a:hlinkClick r:id="" action="ppaction://media"/>
            <a:extLst>
              <a:ext uri="{FF2B5EF4-FFF2-40B4-BE49-F238E27FC236}">
                <a16:creationId xmlns:a16="http://schemas.microsoft.com/office/drawing/2014/main" id="{13CEA6C6-D3DB-9247-A83C-4EB2FBCB7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646" y="1543420"/>
            <a:ext cx="8101131" cy="45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18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705604" y="2542438"/>
            <a:ext cx="184731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FED6CDA-9392-7E44-B4DE-7F718F8A919F}"/>
              </a:ext>
            </a:extLst>
          </p:cNvPr>
          <p:cNvSpPr txBox="1">
            <a:spLocks noChangeArrowheads="1"/>
          </p:cNvSpPr>
          <p:nvPr/>
        </p:nvSpPr>
        <p:spPr>
          <a:xfrm>
            <a:off x="33295" y="218785"/>
            <a:ext cx="8801255" cy="6957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19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Sentinel-5P </a:t>
            </a:r>
            <a:r>
              <a:rPr kumimoji="0" lang="it-IT" sz="3192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Ozone</a:t>
            </a:r>
            <a:r>
              <a:rPr kumimoji="0" lang="it-IT" sz="319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</a:t>
            </a:r>
            <a:r>
              <a:rPr kumimoji="0" lang="it-IT" sz="3192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Monitoring</a:t>
            </a:r>
            <a:endParaRPr kumimoji="0" lang="it-IT" sz="3192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MS PGothic" charset="0"/>
              <a:cs typeface="Verdana"/>
            </a:endParaRPr>
          </a:p>
        </p:txBody>
      </p:sp>
      <p:pic>
        <p:nvPicPr>
          <p:cNvPr id="5" name="Picture 4" descr="A graph of the global warming&#10;&#10;Description automatically generated with medium confidence">
            <a:extLst>
              <a:ext uri="{FF2B5EF4-FFF2-40B4-BE49-F238E27FC236}">
                <a16:creationId xmlns:a16="http://schemas.microsoft.com/office/drawing/2014/main" id="{CF42BBC7-E054-1E49-8097-FAA62D646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1322613"/>
            <a:ext cx="10564584" cy="475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0492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5BFFCB1-D3A0-3B44-87AF-567609498844}"/>
              </a:ext>
            </a:extLst>
          </p:cNvPr>
          <p:cNvSpPr/>
          <p:nvPr/>
        </p:nvSpPr>
        <p:spPr>
          <a:xfrm>
            <a:off x="16670" y="0"/>
            <a:ext cx="12190379" cy="6858000"/>
          </a:xfrm>
          <a:prstGeom prst="rect">
            <a:avLst/>
          </a:prstGeom>
          <a:gradFill flip="none" rotWithShape="1">
            <a:gsLst>
              <a:gs pos="0">
                <a:srgbClr val="9B9B9C">
                  <a:shade val="30000"/>
                  <a:satMod val="115000"/>
                </a:srgbClr>
              </a:gs>
              <a:gs pos="50000">
                <a:srgbClr val="9B9B9C">
                  <a:shade val="67500"/>
                  <a:satMod val="115000"/>
                </a:srgbClr>
              </a:gs>
              <a:gs pos="100000">
                <a:srgbClr val="9B9B9C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8D29D7-0778-E340-ACDF-5F712F8C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1" y="709096"/>
            <a:ext cx="12204071" cy="62603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FA23F5C-566D-8948-A16D-EAA6DC837F97}"/>
              </a:ext>
            </a:extLst>
          </p:cNvPr>
          <p:cNvGrpSpPr/>
          <p:nvPr/>
        </p:nvGrpSpPr>
        <p:grpSpPr>
          <a:xfrm>
            <a:off x="213036" y="6539576"/>
            <a:ext cx="8892844" cy="146715"/>
            <a:chOff x="172269" y="6621494"/>
            <a:chExt cx="6826666" cy="111519"/>
          </a:xfrm>
        </p:grpSpPr>
        <p:pic>
          <p:nvPicPr>
            <p:cNvPr id="17" name="Picture 16" descr="at.png">
              <a:extLst>
                <a:ext uri="{FF2B5EF4-FFF2-40B4-BE49-F238E27FC236}">
                  <a16:creationId xmlns:a16="http://schemas.microsoft.com/office/drawing/2014/main" id="{3A6690A0-BB92-7B4B-8312-856E9092F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be.png">
              <a:extLst>
                <a:ext uri="{FF2B5EF4-FFF2-40B4-BE49-F238E27FC236}">
                  <a16:creationId xmlns:a16="http://schemas.microsoft.com/office/drawing/2014/main" id="{7F895FC0-AEF9-9B4B-94C3-88EE98174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ca.png">
              <a:extLst>
                <a:ext uri="{FF2B5EF4-FFF2-40B4-BE49-F238E27FC236}">
                  <a16:creationId xmlns:a16="http://schemas.microsoft.com/office/drawing/2014/main" id="{64589341-175D-844F-A1E6-8EDE72C218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ch.png">
              <a:extLst>
                <a:ext uri="{FF2B5EF4-FFF2-40B4-BE49-F238E27FC236}">
                  <a16:creationId xmlns:a16="http://schemas.microsoft.com/office/drawing/2014/main" id="{B4C0F337-8924-A746-A59E-320FA5614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cz.png">
              <a:extLst>
                <a:ext uri="{FF2B5EF4-FFF2-40B4-BE49-F238E27FC236}">
                  <a16:creationId xmlns:a16="http://schemas.microsoft.com/office/drawing/2014/main" id="{FED5035B-70E2-6441-A67E-7FD87290C8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de.png">
              <a:extLst>
                <a:ext uri="{FF2B5EF4-FFF2-40B4-BE49-F238E27FC236}">
                  <a16:creationId xmlns:a16="http://schemas.microsoft.com/office/drawing/2014/main" id="{0E71D1B9-D8FC-6849-B9D6-9B1A1BB59E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dk.png">
              <a:extLst>
                <a:ext uri="{FF2B5EF4-FFF2-40B4-BE49-F238E27FC236}">
                  <a16:creationId xmlns:a16="http://schemas.microsoft.com/office/drawing/2014/main" id="{A799121C-F609-1D4A-912F-B953A82EB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ee.png">
              <a:extLst>
                <a:ext uri="{FF2B5EF4-FFF2-40B4-BE49-F238E27FC236}">
                  <a16:creationId xmlns:a16="http://schemas.microsoft.com/office/drawing/2014/main" id="{3C19D29E-27CB-3240-A39A-7C64B5105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es.png">
              <a:extLst>
                <a:ext uri="{FF2B5EF4-FFF2-40B4-BE49-F238E27FC236}">
                  <a16:creationId xmlns:a16="http://schemas.microsoft.com/office/drawing/2014/main" id="{9F8FFEC9-3B7C-9F40-8F16-5BF1E522C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fi.png">
              <a:extLst>
                <a:ext uri="{FF2B5EF4-FFF2-40B4-BE49-F238E27FC236}">
                  <a16:creationId xmlns:a16="http://schemas.microsoft.com/office/drawing/2014/main" id="{946AD9AF-EA26-8149-AF55-8101AF02A8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fr.png">
              <a:extLst>
                <a:ext uri="{FF2B5EF4-FFF2-40B4-BE49-F238E27FC236}">
                  <a16:creationId xmlns:a16="http://schemas.microsoft.com/office/drawing/2014/main" id="{7AA46ABB-03D3-DE41-B9E7-2A27768742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gr.png">
              <a:extLst>
                <a:ext uri="{FF2B5EF4-FFF2-40B4-BE49-F238E27FC236}">
                  <a16:creationId xmlns:a16="http://schemas.microsoft.com/office/drawing/2014/main" id="{50998AD2-DBA2-CD45-93DB-CB2B752644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hu.png">
              <a:extLst>
                <a:ext uri="{FF2B5EF4-FFF2-40B4-BE49-F238E27FC236}">
                  <a16:creationId xmlns:a16="http://schemas.microsoft.com/office/drawing/2014/main" id="{6C3CCD94-96E9-CF45-A296-81D755B1E0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ie.png">
              <a:extLst>
                <a:ext uri="{FF2B5EF4-FFF2-40B4-BE49-F238E27FC236}">
                  <a16:creationId xmlns:a16="http://schemas.microsoft.com/office/drawing/2014/main" id="{369DD25A-2116-C245-953C-CBD06AFA6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it.png">
              <a:extLst>
                <a:ext uri="{FF2B5EF4-FFF2-40B4-BE49-F238E27FC236}">
                  <a16:creationId xmlns:a16="http://schemas.microsoft.com/office/drawing/2014/main" id="{4823C108-0D44-0D45-BD45-DF11A36C5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lu.png">
              <a:extLst>
                <a:ext uri="{FF2B5EF4-FFF2-40B4-BE49-F238E27FC236}">
                  <a16:creationId xmlns:a16="http://schemas.microsoft.com/office/drawing/2014/main" id="{CE7F5EB6-9F27-C54E-BBEF-654DF4A9E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nl.png">
              <a:extLst>
                <a:ext uri="{FF2B5EF4-FFF2-40B4-BE49-F238E27FC236}">
                  <a16:creationId xmlns:a16="http://schemas.microsoft.com/office/drawing/2014/main" id="{C31B74A7-9B03-1F43-9DFD-8D035AAC94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no.png">
              <a:extLst>
                <a:ext uri="{FF2B5EF4-FFF2-40B4-BE49-F238E27FC236}">
                  <a16:creationId xmlns:a16="http://schemas.microsoft.com/office/drawing/2014/main" id="{BCEDA557-EE42-934C-8836-3E9DABD4C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pl.png">
              <a:extLst>
                <a:ext uri="{FF2B5EF4-FFF2-40B4-BE49-F238E27FC236}">
                  <a16:creationId xmlns:a16="http://schemas.microsoft.com/office/drawing/2014/main" id="{0AD19592-3DAD-CA49-82EC-5A0D3E19D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pt.png">
              <a:extLst>
                <a:ext uri="{FF2B5EF4-FFF2-40B4-BE49-F238E27FC236}">
                  <a16:creationId xmlns:a16="http://schemas.microsoft.com/office/drawing/2014/main" id="{5251F70F-6900-414D-9D2F-7E04E4F5D1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ro.png">
              <a:extLst>
                <a:ext uri="{FF2B5EF4-FFF2-40B4-BE49-F238E27FC236}">
                  <a16:creationId xmlns:a16="http://schemas.microsoft.com/office/drawing/2014/main" id="{D0AA4E31-31AF-3D49-82F5-CCBF84AA2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se.png">
              <a:extLst>
                <a:ext uri="{FF2B5EF4-FFF2-40B4-BE49-F238E27FC236}">
                  <a16:creationId xmlns:a16="http://schemas.microsoft.com/office/drawing/2014/main" id="{9B7747C1-1834-D047-83A2-4594C322FA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uk.png">
              <a:extLst>
                <a:ext uri="{FF2B5EF4-FFF2-40B4-BE49-F238E27FC236}">
                  <a16:creationId xmlns:a16="http://schemas.microsoft.com/office/drawing/2014/main" id="{B17AE02A-B62F-FF49-8228-7C6B13C927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si.png">
              <a:extLst>
                <a:ext uri="{FF2B5EF4-FFF2-40B4-BE49-F238E27FC236}">
                  <a16:creationId xmlns:a16="http://schemas.microsoft.com/office/drawing/2014/main" id="{A38B6B13-9BE0-8841-8548-E559058EED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F7F3681-E846-3C4B-8AB0-37382DB7098C}"/>
              </a:ext>
            </a:extLst>
          </p:cNvPr>
          <p:cNvSpPr txBox="1"/>
          <p:nvPr/>
        </p:nvSpPr>
        <p:spPr>
          <a:xfrm>
            <a:off x="9950404" y="6462086"/>
            <a:ext cx="217784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esEsa" panose="02000506030000020004" pitchFamily="50" charset="0"/>
                <a:ea typeface="+mn-ea"/>
                <a:cs typeface="Arial" panose="020B0604020202020204" pitchFamily="34" charset="0"/>
              </a:rPr>
              <a:t>European Space Agency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85EA10-6614-1B45-AFD4-041B88F0E084}"/>
              </a:ext>
            </a:extLst>
          </p:cNvPr>
          <p:cNvSpPr txBox="1"/>
          <p:nvPr/>
        </p:nvSpPr>
        <p:spPr>
          <a:xfrm>
            <a:off x="68077" y="6231799"/>
            <a:ext cx="46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67E84626-11DE-9345-96CB-0B2487FA156C}"/>
              </a:ext>
            </a:extLst>
          </p:cNvPr>
          <p:cNvSpPr txBox="1">
            <a:spLocks/>
          </p:cNvSpPr>
          <p:nvPr/>
        </p:nvSpPr>
        <p:spPr>
          <a:xfrm>
            <a:off x="207452" y="111424"/>
            <a:ext cx="10497392" cy="584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206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282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6pPr>
            <a:lvl7pPr marL="685647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7pPr>
            <a:lvl8pPr marL="1028471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8pPr>
            <a:lvl9pPr marL="1371294" algn="l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Dropping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Air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Pollution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in Europe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during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COVID Lockdown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F65AA6E-3A76-5B40-A4F7-113906A3FF1F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6733" t="28956" r="16294" b="28994"/>
          <a:stretch/>
        </p:blipFill>
        <p:spPr>
          <a:xfrm>
            <a:off x="10718537" y="121921"/>
            <a:ext cx="1409713" cy="5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91705" y="1224305"/>
            <a:ext cx="12693227" cy="33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it-IT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http://www.esa.int/Applications/Observing_the_Earth/Copernicus/Sentinel-5P/Air_pollution_drops_in_India_following_lockdown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389727-334D-F54D-8920-46A0077FBD33}"/>
              </a:ext>
            </a:extLst>
          </p:cNvPr>
          <p:cNvSpPr/>
          <p:nvPr/>
        </p:nvSpPr>
        <p:spPr>
          <a:xfrm>
            <a:off x="2329728" y="6084786"/>
            <a:ext cx="6913493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Copyright: Contains modified Copernicus Sentinel data (2019/20) / processed by ESA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BCCB2E2-E045-DA4C-8F79-606EEA9B3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96" y="272002"/>
            <a:ext cx="8745836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COVID-19 impact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as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‘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seen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’ by Sentinel-5P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D7F765-CF73-7D41-B7AE-B567C3CB7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07" y="1600841"/>
            <a:ext cx="6854615" cy="43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81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15089" y="6105489"/>
            <a:ext cx="5519936" cy="302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Credits: contains modified Copernicus data (2021) processed by DLR</a:t>
            </a:r>
          </a:p>
        </p:txBody>
      </p:sp>
      <p:pic>
        <p:nvPicPr>
          <p:cNvPr id="2" name="S5P_SO2_LaSoufriere-2D_07APR2021-14APR2021__EOC-VoD_slowINPULS.mp4" descr="S5P_SO2_LaSoufriere-2D_07APR2021-14APR2021__EOC-VoD_slowINPULS.mp4">
            <a:hlinkClick r:id="" action="ppaction://media"/>
            <a:extLst>
              <a:ext uri="{FF2B5EF4-FFF2-40B4-BE49-F238E27FC236}">
                <a16:creationId xmlns:a16="http://schemas.microsoft.com/office/drawing/2014/main" id="{034F81E7-E1B6-164C-A808-26EA2D947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469" y="1325639"/>
            <a:ext cx="11582400" cy="464886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DCAB118-FF0F-8F4D-95DB-ECAA87DF438C}"/>
              </a:ext>
            </a:extLst>
          </p:cNvPr>
          <p:cNvSpPr txBox="1">
            <a:spLocks noChangeArrowheads="1"/>
          </p:cNvSpPr>
          <p:nvPr/>
        </p:nvSpPr>
        <p:spPr>
          <a:xfrm>
            <a:off x="90678" y="-4980"/>
            <a:ext cx="8825321" cy="6976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Sentinel-5P Air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Pollution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Monitoring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MS PGothic" charset="0"/>
              <a:cs typeface="Verdana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Vulcano – La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Soufriere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MS PGothic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952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29199" y="98634"/>
            <a:ext cx="8593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err="1">
                <a:solidFill>
                  <a:prstClr val="black"/>
                </a:solidFill>
                <a:latin typeface="Calibri"/>
                <a:ea typeface="MS PGothic" charset="-128"/>
              </a:rPr>
              <a:t>Meteosat</a:t>
            </a:r>
            <a:r>
              <a:rPr lang="en-GB" sz="3200" b="1" dirty="0">
                <a:solidFill>
                  <a:prstClr val="black"/>
                </a:solidFill>
                <a:latin typeface="Calibri"/>
                <a:ea typeface="MS PGothic" charset="-128"/>
              </a:rPr>
              <a:t> / S5P Fire Emissions Product Derivation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89363" y="1805359"/>
            <a:ext cx="610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dirty="0">
                <a:solidFill>
                  <a:prstClr val="white"/>
                </a:solidFill>
                <a:latin typeface="Calibri"/>
                <a:ea typeface="MS PGothic" charset="-128"/>
              </a:rPr>
              <a:t>AOD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1559" y="891053"/>
            <a:ext cx="112522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prstClr val="black"/>
                </a:solidFill>
                <a:latin typeface="Calibri"/>
                <a:ea typeface="MS PGothic" charset="-128"/>
              </a:rPr>
              <a:t>Emissions are derived from coefficients linking </a:t>
            </a:r>
            <a:r>
              <a:rPr lang="en-CA" dirty="0" err="1">
                <a:solidFill>
                  <a:prstClr val="black"/>
                </a:solidFill>
                <a:latin typeface="Calibri"/>
                <a:ea typeface="MS PGothic" charset="-128"/>
              </a:rPr>
              <a:t>Meteosat</a:t>
            </a:r>
            <a:r>
              <a:rPr lang="en-CA" dirty="0">
                <a:solidFill>
                  <a:prstClr val="black"/>
                </a:solidFill>
                <a:latin typeface="Calibri"/>
                <a:ea typeface="MS PGothic" charset="-128"/>
              </a:rPr>
              <a:t>-derived Fire Radiative Energy (FRE) totals to atmospheric species (CO) for different biomes - Nguyen et al. (</a:t>
            </a:r>
            <a:r>
              <a:rPr lang="en-CA" i="1" dirty="0">
                <a:solidFill>
                  <a:prstClr val="black"/>
                </a:solidFill>
                <a:latin typeface="Calibri"/>
                <a:ea typeface="MS PGothic" charset="-128"/>
              </a:rPr>
              <a:t>ACPD</a:t>
            </a:r>
            <a:r>
              <a:rPr lang="en-CA" dirty="0">
                <a:solidFill>
                  <a:prstClr val="black"/>
                </a:solidFill>
                <a:latin typeface="Calibri"/>
                <a:ea typeface="MS PGothic" charset="-128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9476A8-B0EA-49AD-B50C-FADB97BE41FF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279" y="2513245"/>
            <a:ext cx="2342691" cy="17543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24E1F5-DB7D-42A6-A5C3-C228E8F444C3}"/>
              </a:ext>
            </a:extLst>
          </p:cNvPr>
          <p:cNvSpPr txBox="1"/>
          <p:nvPr/>
        </p:nvSpPr>
        <p:spPr>
          <a:xfrm>
            <a:off x="247720" y="4267572"/>
            <a:ext cx="2517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MS PGothic" charset="-128"/>
              </a:rPr>
              <a:t>Sentinel-5P Total Column 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66D0E-A880-4C76-8D0F-3B31D1A2FE1C}"/>
              </a:ext>
            </a:extLst>
          </p:cNvPr>
          <p:cNvSpPr txBox="1"/>
          <p:nvPr/>
        </p:nvSpPr>
        <p:spPr>
          <a:xfrm>
            <a:off x="243006" y="2263398"/>
            <a:ext cx="2608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  <a:ea typeface="MS PGothic" charset="-128"/>
              </a:rPr>
              <a:t>VIIRS RGB Image showing plumes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28FEAB-922C-451C-9983-73699C082B8D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279" y="4509903"/>
            <a:ext cx="2429261" cy="1754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717204-4351-496B-92F0-3C68B58D73F8}"/>
              </a:ext>
            </a:extLst>
          </p:cNvPr>
          <p:cNvSpPr txBox="1"/>
          <p:nvPr/>
        </p:nvSpPr>
        <p:spPr>
          <a:xfrm>
            <a:off x="6733715" y="1537383"/>
            <a:ext cx="5232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ea typeface="MS PGothic" charset="-128"/>
              </a:rPr>
              <a:t>Applied to LSA SAF FRP-PIXEL record (2004-2019) across whole Africa (NH and SH)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/>
                <a:ea typeface="MS PGothic" charset="-128"/>
              </a:rPr>
              <a:t>CO emissions very close to GFED4.1s - derived using completely different datasets and methods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prstClr val="black"/>
              </a:solidFill>
              <a:latin typeface="Calibri"/>
              <a:ea typeface="MS PGothic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black"/>
              </a:solidFill>
              <a:latin typeface="Calibri"/>
              <a:ea typeface="MS PGothic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FFF034-E60D-4D04-9868-EC0E326C58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66" y="1990997"/>
            <a:ext cx="3169970" cy="4423210"/>
          </a:xfrm>
          <a:prstGeom prst="rect">
            <a:avLst/>
          </a:prstGeom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B0C9433A-B21E-45F4-ABB3-8ACA42D0834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77" y="2781221"/>
            <a:ext cx="4829992" cy="363298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01450C9-66B3-4EE5-960F-3329F20E2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531" y="64752"/>
            <a:ext cx="1090576" cy="830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1C9C14-C6E1-47BC-9A8E-80D2C0F6884E}"/>
              </a:ext>
            </a:extLst>
          </p:cNvPr>
          <p:cNvSpPr txBox="1"/>
          <p:nvPr/>
        </p:nvSpPr>
        <p:spPr>
          <a:xfrm>
            <a:off x="3150015" y="1605304"/>
            <a:ext cx="364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err="1">
                <a:solidFill>
                  <a:prstClr val="black"/>
                </a:solidFill>
                <a:latin typeface="Calibri"/>
                <a:ea typeface="MS PGothic" charset="-128"/>
              </a:rPr>
              <a:t>Coeffs</a:t>
            </a:r>
            <a:r>
              <a:rPr lang="en-GB" b="1" dirty="0">
                <a:solidFill>
                  <a:prstClr val="black"/>
                </a:solidFill>
                <a:latin typeface="Calibri"/>
                <a:ea typeface="MS PGothic" charset="-128"/>
              </a:rPr>
              <a:t> for Six different “fire biomes”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91FC0-FE1D-47CB-A591-B1ED0FB6684F}"/>
              </a:ext>
            </a:extLst>
          </p:cNvPr>
          <p:cNvSpPr txBox="1"/>
          <p:nvPr/>
        </p:nvSpPr>
        <p:spPr>
          <a:xfrm>
            <a:off x="259526" y="176419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prstClr val="black"/>
                </a:solidFill>
                <a:latin typeface="Calibri"/>
                <a:ea typeface="MS PGothic" charset="-128"/>
              </a:rPr>
              <a:t>Example for Three Fires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49235E-97C2-4C71-B43C-1C960C120ABD}"/>
              </a:ext>
            </a:extLst>
          </p:cNvPr>
          <p:cNvCxnSpPr>
            <a:cxnSpLocks/>
          </p:cNvCxnSpPr>
          <p:nvPr/>
        </p:nvCxnSpPr>
        <p:spPr>
          <a:xfrm flipH="1" flipV="1">
            <a:off x="1506573" y="5963969"/>
            <a:ext cx="266161" cy="507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8A5D59C-D736-4B5C-939F-0544E8D6C830}"/>
              </a:ext>
            </a:extLst>
          </p:cNvPr>
          <p:cNvSpPr txBox="1"/>
          <p:nvPr/>
        </p:nvSpPr>
        <p:spPr>
          <a:xfrm>
            <a:off x="117211" y="6471873"/>
            <a:ext cx="513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prstClr val="black"/>
                </a:solidFill>
                <a:latin typeface="Calibri"/>
                <a:ea typeface="MS PGothic" charset="-128"/>
              </a:rPr>
              <a:t>Meteosat</a:t>
            </a:r>
            <a:r>
              <a:rPr lang="en-GB" dirty="0">
                <a:solidFill>
                  <a:prstClr val="black"/>
                </a:solidFill>
                <a:latin typeface="Calibri"/>
                <a:ea typeface="MS PGothic" charset="-128"/>
              </a:rPr>
              <a:t> Active Fire pixels from which FRE is derived</a:t>
            </a:r>
          </a:p>
        </p:txBody>
      </p:sp>
    </p:spTree>
    <p:extLst>
      <p:ext uri="{BB962C8B-B14F-4D97-AF65-F5344CB8AC3E}">
        <p14:creationId xmlns:p14="http://schemas.microsoft.com/office/powerpoint/2010/main" val="2988071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264055" y="165278"/>
            <a:ext cx="10396802" cy="553998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en-GB" sz="2800" b="1" kern="0" cap="all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SENTINEL-5p APPLICATIONS DURING WILDFIRES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DD0BFEF-48E6-470F-83DA-1768BB2B7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605" y="1161238"/>
            <a:ext cx="2462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A6239EB-1605-42E1-9BE0-D17750DFF846}"/>
              </a:ext>
            </a:extLst>
          </p:cNvPr>
          <p:cNvSpPr txBox="1"/>
          <p:nvPr/>
        </p:nvSpPr>
        <p:spPr>
          <a:xfrm>
            <a:off x="1168135" y="1080665"/>
            <a:ext cx="979593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Wildfire emission measurements over Western USA (30 Aug 2021)</a:t>
            </a:r>
            <a:endParaRPr b="1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E1036-1A2C-4733-8550-A9110CCDCFBF}"/>
              </a:ext>
            </a:extLst>
          </p:cNvPr>
          <p:cNvSpPr/>
          <p:nvPr/>
        </p:nvSpPr>
        <p:spPr>
          <a:xfrm>
            <a:off x="3189554" y="6194931"/>
            <a:ext cx="5753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i="1" dirty="0">
                <a:solidFill>
                  <a:schemeClr val="bg1"/>
                </a:solidFill>
                <a:latin typeface="+mn-lt"/>
              </a:rPr>
              <a:t>Copyright: contains modified Copernicus Sentinel data (2021), processed by KNMI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31978-CC7F-4AEF-AAFE-E942A0F52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1" y="1593762"/>
            <a:ext cx="5906233" cy="4456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2CE3A-E4BD-4F0A-98FB-71B78DA3D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128" y="1622903"/>
            <a:ext cx="5867608" cy="44269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C360C7-85DE-4FC7-9495-3BC640DBD621}"/>
              </a:ext>
            </a:extLst>
          </p:cNvPr>
          <p:cNvSpPr/>
          <p:nvPr/>
        </p:nvSpPr>
        <p:spPr>
          <a:xfrm>
            <a:off x="114461" y="1506545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NO2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1E971-A1B6-4C2E-98F7-C63D62AB4140}"/>
              </a:ext>
            </a:extLst>
          </p:cNvPr>
          <p:cNvSpPr/>
          <p:nvPr/>
        </p:nvSpPr>
        <p:spPr>
          <a:xfrm>
            <a:off x="6111514" y="1532477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CO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639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71312" y="6278187"/>
            <a:ext cx="5519936" cy="30213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Credits: contains  modified Copernicus data (2019/20) processed by SRON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CAB118-FF0F-8F4D-95DB-ECAA87DF438C}"/>
              </a:ext>
            </a:extLst>
          </p:cNvPr>
          <p:cNvSpPr txBox="1">
            <a:spLocks noChangeArrowheads="1"/>
          </p:cNvSpPr>
          <p:nvPr/>
        </p:nvSpPr>
        <p:spPr>
          <a:xfrm>
            <a:off x="90679" y="-4980"/>
            <a:ext cx="8825321" cy="6976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Sentinel-5P Air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Pollution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Monitoring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charset="0"/>
              <a:ea typeface="MS PGothic" charset="0"/>
              <a:cs typeface="Verdana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Bush-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Fire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Emissions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in Australia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801076-2EF9-FA4E-B224-A6BF9C37D314}"/>
              </a:ext>
            </a:extLst>
          </p:cNvPr>
          <p:cNvSpPr/>
          <p:nvPr/>
        </p:nvSpPr>
        <p:spPr>
          <a:xfrm>
            <a:off x="7738466" y="2054719"/>
            <a:ext cx="4354287" cy="403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bushfires (Nov. 2019 – Jan. 2020) released CO equivalent to 715 million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CO2 in just three months 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der Velde, I.R., van der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G.R.,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Houweling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S. 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Vast CO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release from Australian fires in 2019–2020 constrained by satellite. 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597, 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366–369 (2021). 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doi.org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/10.1038/s41586-021-03712-y</a:t>
            </a: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T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C9CA87-CE4C-9448-B24D-C9E36AEF9831}"/>
              </a:ext>
            </a:extLst>
          </p:cNvPr>
          <p:cNvSpPr/>
          <p:nvPr/>
        </p:nvSpPr>
        <p:spPr>
          <a:xfrm>
            <a:off x="90677" y="1147835"/>
            <a:ext cx="11932120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https://www.esa.int/Applications/Observing_the_Earth/Aerosols_released_from_Australian_bushfires_triggers_algal_blooms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6C8EB-CB39-B445-95A2-ED1CA37E4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" y="1923305"/>
            <a:ext cx="7390559" cy="4239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482BF1-F16D-3445-B184-AC8942136713}"/>
              </a:ext>
            </a:extLst>
          </p:cNvPr>
          <p:cNvSpPr txBox="1"/>
          <p:nvPr/>
        </p:nvSpPr>
        <p:spPr>
          <a:xfrm>
            <a:off x="-23303" y="5833315"/>
            <a:ext cx="5573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Sentinel-5P Aerosol Absorbing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</a:t>
            </a:r>
            <a:r>
              <a:rPr kumimoji="0" lang="en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ndex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5C8E4-3A0E-474C-A795-34B4126EF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1893225"/>
            <a:ext cx="7556360" cy="42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5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705604" y="2542438"/>
            <a:ext cx="184731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59C60-F5B6-7B4E-9C3C-C6FEA982FC2E}"/>
              </a:ext>
            </a:extLst>
          </p:cNvPr>
          <p:cNvSpPr txBox="1"/>
          <p:nvPr/>
        </p:nvSpPr>
        <p:spPr>
          <a:xfrm>
            <a:off x="3667408" y="6169789"/>
            <a:ext cx="3931331" cy="46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3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FED6CDA-9392-7E44-B4DE-7F718F8A919F}"/>
              </a:ext>
            </a:extLst>
          </p:cNvPr>
          <p:cNvSpPr txBox="1">
            <a:spLocks noChangeArrowheads="1"/>
          </p:cNvSpPr>
          <p:nvPr/>
        </p:nvSpPr>
        <p:spPr>
          <a:xfrm>
            <a:off x="-215180" y="33382"/>
            <a:ext cx="8175159" cy="6957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Sentinel-5P GHG </a:t>
            </a:r>
            <a:r>
              <a:rPr kumimoji="0" lang="it-IT" sz="266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Methane</a:t>
            </a:r>
            <a:r>
              <a:rPr kumimoji="0" lang="it-IT" sz="26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</a:t>
            </a:r>
            <a:r>
              <a:rPr kumimoji="0" lang="it-IT" sz="266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Monitoring</a:t>
            </a:r>
            <a:r>
              <a:rPr kumimoji="0" lang="it-IT" sz="26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</a:t>
            </a:r>
            <a:r>
              <a:rPr kumimoji="0" lang="it-IT" sz="266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Coal</a:t>
            </a:r>
            <a:r>
              <a:rPr kumimoji="0" lang="it-IT" sz="26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</a:t>
            </a:r>
            <a:r>
              <a:rPr kumimoji="0" lang="it-IT" sz="266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Mines</a:t>
            </a:r>
            <a:r>
              <a:rPr kumimoji="0" lang="it-IT" sz="26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over Poland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CA3932-4901-0449-B10D-83B12AFD61C1}"/>
              </a:ext>
            </a:extLst>
          </p:cNvPr>
          <p:cNvSpPr/>
          <p:nvPr/>
        </p:nvSpPr>
        <p:spPr>
          <a:xfrm>
            <a:off x="5435088" y="6006089"/>
            <a:ext cx="7799987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Copyright: Contains modified Copernicus Sentinel data (2018-20)</a:t>
            </a:r>
          </a:p>
          <a:p>
            <a:pPr marL="0" marR="0" lvl="0" indent="0" algn="ctr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processed by University of Leicester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711C2-0BCB-E149-AD8D-57DCED1C650D}"/>
              </a:ext>
            </a:extLst>
          </p:cNvPr>
          <p:cNvSpPr/>
          <p:nvPr/>
        </p:nvSpPr>
        <p:spPr>
          <a:xfrm>
            <a:off x="482877" y="1168009"/>
            <a:ext cx="118720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https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://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www.esa.int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/Applications/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Observing_the_Earth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Copernicus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/Sentinel-5P/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Methane_detected_over_Poland_s_coal_mines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60091-C503-904E-9808-01A8A8AC6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71" y="1506566"/>
            <a:ext cx="6079373" cy="4310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0ABE37-324D-C04B-A25A-081C5573E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4" y="1506564"/>
            <a:ext cx="6096000" cy="4310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9CF573-9C7C-8B49-9415-E4C060A61D99}"/>
              </a:ext>
            </a:extLst>
          </p:cNvPr>
          <p:cNvSpPr txBox="1"/>
          <p:nvPr/>
        </p:nvSpPr>
        <p:spPr>
          <a:xfrm>
            <a:off x="1607829" y="6031938"/>
            <a:ext cx="4504841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97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map shows the clusters of both underground and surface coal mines in Europe. </a:t>
            </a:r>
            <a:endParaRPr kumimoji="0" lang="en-IT" sz="1197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33512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5FE3F3-2D88-F742-A6DA-93D3DB5C3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" y="1748481"/>
            <a:ext cx="7184344" cy="4068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705604" y="2542438"/>
            <a:ext cx="184731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FED6CDA-9392-7E44-B4DE-7F718F8A919F}"/>
              </a:ext>
            </a:extLst>
          </p:cNvPr>
          <p:cNvSpPr txBox="1">
            <a:spLocks noChangeArrowheads="1"/>
          </p:cNvSpPr>
          <p:nvPr/>
        </p:nvSpPr>
        <p:spPr>
          <a:xfrm>
            <a:off x="33294" y="58809"/>
            <a:ext cx="8175159" cy="6957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Sentinel-5P GHG  </a:t>
            </a:r>
            <a:r>
              <a:rPr kumimoji="0" lang="it-IT" sz="266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Methane</a:t>
            </a:r>
            <a:r>
              <a:rPr kumimoji="0" lang="it-IT" sz="26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Monitoring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Synergy with </a:t>
            </a:r>
            <a:r>
              <a:rPr kumimoji="0" lang="it-IT" sz="266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GHGSat</a:t>
            </a:r>
            <a:r>
              <a:rPr kumimoji="0" lang="it-IT" sz="26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 (ESA TPM Mission)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CA3932-4901-0449-B10D-83B12AFD61C1}"/>
              </a:ext>
            </a:extLst>
          </p:cNvPr>
          <p:cNvSpPr/>
          <p:nvPr/>
        </p:nvSpPr>
        <p:spPr>
          <a:xfrm>
            <a:off x="-274527" y="5751096"/>
            <a:ext cx="7799987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9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Copyright: Contains modified Copernicus Sentinel data (2021) / processed by SRON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8711C2-0BCB-E149-AD8D-57DCED1C650D}"/>
              </a:ext>
            </a:extLst>
          </p:cNvPr>
          <p:cNvSpPr/>
          <p:nvPr/>
        </p:nvSpPr>
        <p:spPr>
          <a:xfrm>
            <a:off x="33293" y="1168582"/>
            <a:ext cx="11872083" cy="595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Methane</a:t>
            </a:r>
            <a:r>
              <a:rPr kumimoji="0" lang="it-IT" sz="18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it-IT" sz="1867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Concentration</a:t>
            </a:r>
            <a:r>
              <a:rPr kumimoji="0" lang="it-IT" sz="18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it-IT" sz="1867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Emissions</a:t>
            </a:r>
            <a:r>
              <a:rPr kumimoji="0" lang="it-IT" sz="18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from </a:t>
            </a:r>
            <a:r>
              <a:rPr kumimoji="0" lang="it-IT" sz="1867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land</a:t>
            </a:r>
            <a:r>
              <a:rPr kumimoji="0" lang="it-IT" sz="18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it-IT" sz="1867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fills</a:t>
            </a:r>
            <a:r>
              <a:rPr kumimoji="0" lang="it-IT" sz="18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it-IT" sz="1867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close</a:t>
            </a:r>
            <a:r>
              <a:rPr kumimoji="0" lang="it-IT" sz="18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to Madrid: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https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://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www.esa.int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/Applications/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Observing_the_Earth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Satellites_detect_large_methane_emissions_from_Madrid_landfills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3C16D-CEB9-6846-8FEA-CA4A9FB10B5F}"/>
              </a:ext>
            </a:extLst>
          </p:cNvPr>
          <p:cNvSpPr txBox="1"/>
          <p:nvPr/>
        </p:nvSpPr>
        <p:spPr>
          <a:xfrm>
            <a:off x="3872402" y="3260186"/>
            <a:ext cx="880369" cy="3379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59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Madrid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F78F8-FDAA-E94F-A54D-578A3C5722C6}"/>
              </a:ext>
            </a:extLst>
          </p:cNvPr>
          <p:cNvSpPr txBox="1"/>
          <p:nvPr/>
        </p:nvSpPr>
        <p:spPr>
          <a:xfrm>
            <a:off x="7217638" y="5413018"/>
            <a:ext cx="4722768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GHGSat Methane Measurements (Oct. 13 2021)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copyright GHGSat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7D40C-9714-5045-8695-25C869039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463" y="1926107"/>
            <a:ext cx="4609364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463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13036" y="6539577"/>
            <a:ext cx="8892844" cy="146715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35" name="TextBox 13"/>
          <p:cNvSpPr txBox="1"/>
          <p:nvPr/>
        </p:nvSpPr>
        <p:spPr>
          <a:xfrm>
            <a:off x="9830182" y="6433606"/>
            <a:ext cx="2224889" cy="307766"/>
          </a:xfrm>
          <a:prstGeom prst="rect">
            <a:avLst/>
          </a:prstGeom>
          <a:noFill/>
        </p:spPr>
        <p:txBody>
          <a:bodyPr wrap="square" lIns="121909" tIns="60955" rIns="121909" bIns="60955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50" charset="0"/>
                <a:cs typeface="Arial" panose="020B0604020202020204" pitchFamily="34" charset="0"/>
              </a:rPr>
              <a:t>European Space Agency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5C1AC83-005D-5A4F-9969-22E144F2D4E1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5" t="14296" r="3881" b="75712"/>
          <a:stretch/>
        </p:blipFill>
        <p:spPr>
          <a:xfrm>
            <a:off x="10337521" y="379231"/>
            <a:ext cx="1742707" cy="6852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2EDC05A-329B-2646-9802-39BE3ECF2246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6733" t="28956" r="16294" b="28994"/>
          <a:stretch/>
        </p:blipFill>
        <p:spPr>
          <a:xfrm>
            <a:off x="10717282" y="116630"/>
            <a:ext cx="1409713" cy="555415"/>
          </a:xfrm>
          <a:prstGeom prst="rect">
            <a:avLst/>
          </a:prstGeom>
        </p:spPr>
      </p:pic>
      <p:pic>
        <p:nvPicPr>
          <p:cNvPr id="2" name="Content Placeholder 5" descr="A screen shot of the earth&#10;&#10;Description automatically generated with low confidence">
            <a:extLst>
              <a:ext uri="{FF2B5EF4-FFF2-40B4-BE49-F238E27FC236}">
                <a16:creationId xmlns:a16="http://schemas.microsoft.com/office/drawing/2014/main" id="{900FA23D-6C7A-7468-D287-28D82A74553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70" y="-2125213"/>
            <a:ext cx="12191999" cy="898321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3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80" y="169314"/>
            <a:ext cx="10676633" cy="552487"/>
          </a:xfrm>
        </p:spPr>
        <p:txBody>
          <a:bodyPr/>
          <a:lstStyle/>
          <a:p>
            <a:r>
              <a:rPr lang="en-GB" dirty="0"/>
              <a:t>Sentinel-2 Mapping High-resolution Methane Emissions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CC3CE-DCAD-3D41-93CC-A41DD993D365}"/>
              </a:ext>
            </a:extLst>
          </p:cNvPr>
          <p:cNvSpPr/>
          <p:nvPr/>
        </p:nvSpPr>
        <p:spPr>
          <a:xfrm>
            <a:off x="2248651" y="5227775"/>
            <a:ext cx="7615390" cy="260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1931"/>
            <a:r>
              <a:rPr lang="en-GB" sz="1097" i="1" dirty="0">
                <a:solidFill>
                  <a:srgbClr val="335E6E"/>
                </a:solidFill>
                <a:latin typeface="Calibri" panose="020F0502020204030204" pitchFamily="34" charset="0"/>
                <a:ea typeface="MS PGothic" charset="-128"/>
              </a:rPr>
              <a:t>Copyright: Contains modified Copernicus Sentinel data (2020) processed by </a:t>
            </a:r>
            <a:r>
              <a:rPr lang="en-GB" sz="1097" i="1" dirty="0" err="1">
                <a:solidFill>
                  <a:srgbClr val="335E6E"/>
                </a:solidFill>
                <a:latin typeface="Calibri" panose="020F0502020204030204" pitchFamily="34" charset="0"/>
                <a:ea typeface="MS PGothic" charset="-128"/>
              </a:rPr>
              <a:t>Kayrros</a:t>
            </a:r>
            <a:endParaRPr lang="en-GB" sz="1097" i="1" dirty="0">
              <a:solidFill>
                <a:srgbClr val="335E6E"/>
              </a:solidFill>
              <a:latin typeface="Calibri" panose="020F0502020204030204" pitchFamily="34" charset="0"/>
              <a:ea typeface="MS PGothic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05269-C1BF-F04B-AF2A-ED264F93375C}"/>
              </a:ext>
            </a:extLst>
          </p:cNvPr>
          <p:cNvSpPr/>
          <p:nvPr/>
        </p:nvSpPr>
        <p:spPr>
          <a:xfrm>
            <a:off x="23802" y="6050733"/>
            <a:ext cx="11238042" cy="27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1931"/>
            <a:r>
              <a:rPr lang="en-GB" sz="1197" i="1" dirty="0">
                <a:solidFill>
                  <a:srgbClr val="335E6E"/>
                </a:solidFill>
                <a:ea typeface="MS PGothic" charset="-128"/>
              </a:rPr>
              <a:t>https://</a:t>
            </a:r>
            <a:r>
              <a:rPr lang="en-GB" sz="1197" i="1" dirty="0" err="1">
                <a:solidFill>
                  <a:srgbClr val="335E6E"/>
                </a:solidFill>
                <a:ea typeface="MS PGothic" charset="-128"/>
              </a:rPr>
              <a:t>www.esa.int</a:t>
            </a:r>
            <a:r>
              <a:rPr lang="en-GB" sz="1197" i="1" dirty="0">
                <a:solidFill>
                  <a:srgbClr val="335E6E"/>
                </a:solidFill>
                <a:ea typeface="MS PGothic" charset="-128"/>
              </a:rPr>
              <a:t>/Applications/</a:t>
            </a:r>
            <a:r>
              <a:rPr lang="en-GB" sz="1197" i="1" dirty="0" err="1">
                <a:solidFill>
                  <a:srgbClr val="335E6E"/>
                </a:solidFill>
                <a:ea typeface="MS PGothic" charset="-128"/>
              </a:rPr>
              <a:t>Observing_the_Earth</a:t>
            </a:r>
            <a:r>
              <a:rPr lang="en-GB" sz="1197" i="1" dirty="0">
                <a:solidFill>
                  <a:srgbClr val="335E6E"/>
                </a:solidFill>
                <a:ea typeface="MS PGothic" charset="-128"/>
              </a:rPr>
              <a:t>/Copernicus/Sentinel-5P/</a:t>
            </a:r>
            <a:r>
              <a:rPr lang="en-GB" sz="1197" i="1" dirty="0" err="1">
                <a:solidFill>
                  <a:srgbClr val="335E6E"/>
                </a:solidFill>
                <a:ea typeface="MS PGothic" charset="-128"/>
              </a:rPr>
              <a:t>Monitoring_methane_emissions_from_gas_pipelines</a:t>
            </a:r>
            <a:endParaRPr lang="x-none" sz="1197" i="1" dirty="0">
              <a:solidFill>
                <a:srgbClr val="335E6E"/>
              </a:solidFill>
              <a:ea typeface="MS PGothic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C9B9A-6C2E-4A41-BE77-4C69CE1AF965}"/>
              </a:ext>
            </a:extLst>
          </p:cNvPr>
          <p:cNvSpPr txBox="1"/>
          <p:nvPr/>
        </p:nvSpPr>
        <p:spPr>
          <a:xfrm>
            <a:off x="699439" y="5348978"/>
            <a:ext cx="184227" cy="36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1"/>
            <a:endParaRPr lang="x-none" sz="1795" dirty="0">
              <a:solidFill>
                <a:srgbClr val="335E6E"/>
              </a:solidFill>
              <a:ea typeface="MS PGothic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4388B7-5CA7-C949-8DBA-816DEA4E7586}"/>
              </a:ext>
            </a:extLst>
          </p:cNvPr>
          <p:cNvSpPr/>
          <p:nvPr/>
        </p:nvSpPr>
        <p:spPr>
          <a:xfrm>
            <a:off x="598373" y="1228248"/>
            <a:ext cx="11182294" cy="429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974" indent="-341974" algn="just" defTabSz="911931">
              <a:buFont typeface="Arial"/>
              <a:buChar char="•"/>
            </a:pPr>
            <a:r>
              <a:rPr lang="en-US" sz="2194" dirty="0">
                <a:solidFill>
                  <a:srgbClr val="335E6E"/>
                </a:solidFill>
                <a:latin typeface="Calibri" panose="020F0502020204030204" pitchFamily="34" charset="0"/>
                <a:ea typeface="MS PGothic" charset="-128"/>
                <a:cs typeface="Calibri" panose="020F0502020204030204" pitchFamily="34" charset="0"/>
              </a:rPr>
              <a:t>Sentinel-2 used to detect individual methane leakages from natural gas facilities worldwide.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EBAE0D-43D4-9540-9A76-C96F2F77D2DF}"/>
              </a:ext>
            </a:extLst>
          </p:cNvPr>
          <p:cNvSpPr txBox="1">
            <a:spLocks/>
          </p:cNvSpPr>
          <p:nvPr/>
        </p:nvSpPr>
        <p:spPr>
          <a:xfrm>
            <a:off x="223559" y="207676"/>
            <a:ext cx="10473287" cy="572949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1931"/>
            <a:endParaRPr lang="en-GB" sz="2992" dirty="0">
              <a:solidFill>
                <a:srgbClr val="335E6E"/>
              </a:solidFill>
            </a:endParaRPr>
          </a:p>
        </p:txBody>
      </p:sp>
      <p:pic>
        <p:nvPicPr>
          <p:cNvPr id="10" name="Picture 2" descr="Methane hotspots over a gas pipeline in Kazakhstan">
            <a:extLst>
              <a:ext uri="{FF2B5EF4-FFF2-40B4-BE49-F238E27FC236}">
                <a16:creationId xmlns:a16="http://schemas.microsoft.com/office/drawing/2014/main" id="{B64E59E1-A41C-1645-A359-C6A81F69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206" y="2115757"/>
            <a:ext cx="6904879" cy="30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mission hotspots from the Yamal-Europe and ‘Brotherhood’ pipelines">
            <a:extLst>
              <a:ext uri="{FF2B5EF4-FFF2-40B4-BE49-F238E27FC236}">
                <a16:creationId xmlns:a16="http://schemas.microsoft.com/office/drawing/2014/main" id="{831BA573-0832-774A-9DC4-EB4C7F57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0086" y="2076400"/>
            <a:ext cx="4735233" cy="315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8330E-9344-EF46-8243-5B2E50499037}"/>
              </a:ext>
            </a:extLst>
          </p:cNvPr>
          <p:cNvSpPr txBox="1"/>
          <p:nvPr/>
        </p:nvSpPr>
        <p:spPr>
          <a:xfrm>
            <a:off x="2659887" y="4771216"/>
            <a:ext cx="771580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/>
            <a:r>
              <a:rPr lang="en-IT" sz="1795" b="1" dirty="0">
                <a:solidFill>
                  <a:srgbClr val="FEFFFF"/>
                </a:solidFill>
                <a:ea typeface="MS PGothic" charset="-128"/>
              </a:rPr>
              <a:t>S5P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877BD-1510-5646-86AC-4BA8E20E09BF}"/>
              </a:ext>
            </a:extLst>
          </p:cNvPr>
          <p:cNvSpPr txBox="1"/>
          <p:nvPr/>
        </p:nvSpPr>
        <p:spPr>
          <a:xfrm>
            <a:off x="6189520" y="4789860"/>
            <a:ext cx="771580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/>
            <a:r>
              <a:rPr lang="en-IT" sz="1795" b="1" dirty="0">
                <a:solidFill>
                  <a:srgbClr val="FEFFFF"/>
                </a:solidFill>
                <a:ea typeface="MS PGothic" charset="-128"/>
              </a:rPr>
              <a:t>S2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97F42-3853-0D4B-B162-0AC1A7F0F5C9}"/>
              </a:ext>
            </a:extLst>
          </p:cNvPr>
          <p:cNvSpPr txBox="1"/>
          <p:nvPr/>
        </p:nvSpPr>
        <p:spPr>
          <a:xfrm>
            <a:off x="10522922" y="4789860"/>
            <a:ext cx="771580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/>
            <a:r>
              <a:rPr lang="en-IT" sz="1795" b="1" dirty="0">
                <a:solidFill>
                  <a:srgbClr val="FEFFFF"/>
                </a:solidFill>
                <a:ea typeface="MS PGothic" charset="-128"/>
              </a:rPr>
              <a:t>S5P</a:t>
            </a:r>
          </a:p>
        </p:txBody>
      </p:sp>
    </p:spTree>
    <p:extLst>
      <p:ext uri="{BB962C8B-B14F-4D97-AF65-F5344CB8AC3E}">
        <p14:creationId xmlns:p14="http://schemas.microsoft.com/office/powerpoint/2010/main" val="38754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80" y="169168"/>
            <a:ext cx="10676633" cy="552780"/>
          </a:xfrm>
        </p:spPr>
        <p:txBody>
          <a:bodyPr/>
          <a:lstStyle/>
          <a:p>
            <a:r>
              <a:rPr lang="en-GB" dirty="0"/>
              <a:t>3 Sentinels to detect Methane Emissions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05269-C1BF-F04B-AF2A-ED264F93375C}"/>
              </a:ext>
            </a:extLst>
          </p:cNvPr>
          <p:cNvSpPr/>
          <p:nvPr/>
        </p:nvSpPr>
        <p:spPr>
          <a:xfrm>
            <a:off x="23802" y="6050733"/>
            <a:ext cx="11238042" cy="27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1931"/>
            <a:r>
              <a:rPr lang="en-GB" sz="1197" i="1" dirty="0">
                <a:solidFill>
                  <a:srgbClr val="335E6E"/>
                </a:solidFill>
                <a:ea typeface="MS PGothic" charset="-128"/>
              </a:rPr>
              <a:t>https://</a:t>
            </a:r>
            <a:r>
              <a:rPr lang="en-GB" sz="1197" i="1" dirty="0" err="1">
                <a:solidFill>
                  <a:srgbClr val="335E6E"/>
                </a:solidFill>
                <a:ea typeface="MS PGothic" charset="-128"/>
              </a:rPr>
              <a:t>www.esa.int</a:t>
            </a:r>
            <a:r>
              <a:rPr lang="en-GB" sz="1197" i="1" dirty="0">
                <a:solidFill>
                  <a:srgbClr val="335E6E"/>
                </a:solidFill>
                <a:ea typeface="MS PGothic" charset="-128"/>
              </a:rPr>
              <a:t>/Applications/</a:t>
            </a:r>
            <a:r>
              <a:rPr lang="en-GB" sz="1197" i="1" dirty="0" err="1">
                <a:solidFill>
                  <a:srgbClr val="335E6E"/>
                </a:solidFill>
                <a:ea typeface="MS PGothic" charset="-128"/>
              </a:rPr>
              <a:t>Observing_the_Earth</a:t>
            </a:r>
            <a:r>
              <a:rPr lang="en-GB" sz="1197" i="1" dirty="0">
                <a:solidFill>
                  <a:srgbClr val="335E6E"/>
                </a:solidFill>
                <a:ea typeface="MS PGothic" charset="-128"/>
              </a:rPr>
              <a:t>/Copernicus/</a:t>
            </a:r>
            <a:r>
              <a:rPr lang="en-GB" sz="1197" i="1" dirty="0" err="1">
                <a:solidFill>
                  <a:srgbClr val="335E6E"/>
                </a:solidFill>
                <a:ea typeface="MS PGothic" charset="-128"/>
              </a:rPr>
              <a:t>Trio_of_Sentinel_satellites_map_methane_super</a:t>
            </a:r>
            <a:r>
              <a:rPr lang="en-GB" sz="1197" i="1" dirty="0">
                <a:solidFill>
                  <a:srgbClr val="335E6E"/>
                </a:solidFill>
                <a:ea typeface="MS PGothic" charset="-128"/>
              </a:rPr>
              <a:t>-emitters</a:t>
            </a:r>
            <a:endParaRPr lang="x-none" sz="1197" i="1" dirty="0">
              <a:solidFill>
                <a:srgbClr val="335E6E"/>
              </a:solidFill>
              <a:ea typeface="MS PGothic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C9B9A-6C2E-4A41-BE77-4C69CE1AF965}"/>
              </a:ext>
            </a:extLst>
          </p:cNvPr>
          <p:cNvSpPr txBox="1"/>
          <p:nvPr/>
        </p:nvSpPr>
        <p:spPr>
          <a:xfrm>
            <a:off x="699439" y="5348978"/>
            <a:ext cx="184227" cy="36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1"/>
            <a:endParaRPr lang="x-none" sz="1795" dirty="0">
              <a:solidFill>
                <a:srgbClr val="335E6E"/>
              </a:solidFill>
              <a:ea typeface="MS PGothic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EBAE0D-43D4-9540-9A76-C96F2F77D2DF}"/>
              </a:ext>
            </a:extLst>
          </p:cNvPr>
          <p:cNvSpPr txBox="1">
            <a:spLocks/>
          </p:cNvSpPr>
          <p:nvPr/>
        </p:nvSpPr>
        <p:spPr>
          <a:xfrm>
            <a:off x="223559" y="207676"/>
            <a:ext cx="10473287" cy="572949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1931"/>
            <a:endParaRPr lang="en-GB" sz="2992" dirty="0">
              <a:solidFill>
                <a:srgbClr val="335E6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8330E-9344-EF46-8243-5B2E50499037}"/>
              </a:ext>
            </a:extLst>
          </p:cNvPr>
          <p:cNvSpPr txBox="1"/>
          <p:nvPr/>
        </p:nvSpPr>
        <p:spPr>
          <a:xfrm>
            <a:off x="2659887" y="4771216"/>
            <a:ext cx="771580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/>
            <a:r>
              <a:rPr lang="en-IT" sz="1795" b="1" dirty="0">
                <a:solidFill>
                  <a:srgbClr val="FEFFFF"/>
                </a:solidFill>
                <a:ea typeface="MS PGothic" charset="-128"/>
              </a:rPr>
              <a:t>S5P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877BD-1510-5646-86AC-4BA8E20E09BF}"/>
              </a:ext>
            </a:extLst>
          </p:cNvPr>
          <p:cNvSpPr txBox="1"/>
          <p:nvPr/>
        </p:nvSpPr>
        <p:spPr>
          <a:xfrm>
            <a:off x="6189520" y="4789860"/>
            <a:ext cx="771580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/>
            <a:r>
              <a:rPr lang="en-IT" sz="1795" b="1" dirty="0">
                <a:solidFill>
                  <a:srgbClr val="FEFFFF"/>
                </a:solidFill>
                <a:ea typeface="MS PGothic" charset="-128"/>
              </a:rPr>
              <a:t>S2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97F42-3853-0D4B-B162-0AC1A7F0F5C9}"/>
              </a:ext>
            </a:extLst>
          </p:cNvPr>
          <p:cNvSpPr txBox="1"/>
          <p:nvPr/>
        </p:nvSpPr>
        <p:spPr>
          <a:xfrm>
            <a:off x="10522922" y="4789860"/>
            <a:ext cx="771580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931"/>
            <a:r>
              <a:rPr lang="en-IT" sz="1795" b="1" dirty="0">
                <a:solidFill>
                  <a:srgbClr val="FEFFFF"/>
                </a:solidFill>
                <a:ea typeface="MS PGothic" charset="-128"/>
              </a:rPr>
              <a:t>S5P</a:t>
            </a:r>
          </a:p>
        </p:txBody>
      </p:sp>
      <p:pic>
        <p:nvPicPr>
          <p:cNvPr id="14" name="Picture 13" descr="A collage of a red line&#10;&#10;Description automatically generated with medium confidence">
            <a:extLst>
              <a:ext uri="{FF2B5EF4-FFF2-40B4-BE49-F238E27FC236}">
                <a16:creationId xmlns:a16="http://schemas.microsoft.com/office/drawing/2014/main" id="{F7E36492-59BC-0A8B-5171-9EBEF10F9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88" y="917197"/>
            <a:ext cx="8883491" cy="49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F0B17DB-CE07-D74B-87F3-B9799E8B5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0" y="349364"/>
            <a:ext cx="12056201" cy="533544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Sentinel-5 Precursor Outlook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F7011-6BE3-D114-BA27-058D6379E461}"/>
              </a:ext>
            </a:extLst>
          </p:cNvPr>
          <p:cNvSpPr txBox="1"/>
          <p:nvPr/>
        </p:nvSpPr>
        <p:spPr>
          <a:xfrm>
            <a:off x="609600" y="1843950"/>
            <a:ext cx="112376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Funding for operations until end of 2027</a:t>
            </a: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Continuous improvement of algorithms/products (e.g. SO</a:t>
            </a:r>
            <a:r>
              <a:rPr lang="en-US" sz="2400" baseline="-250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Methane) </a:t>
            </a: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Adding new products into the Sentinel-5P PAL (e.g. </a:t>
            </a:r>
            <a:r>
              <a:rPr lang="en-GB" sz="2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</a:t>
            </a:r>
            <a:r>
              <a:rPr lang="en-GB" sz="2400" b="0" i="0" u="none" strike="noStrike" dirty="0">
                <a:effectLst/>
                <a:latin typeface="Arial" panose="020B0604020202020204" pitchFamily="34" charset="0"/>
              </a:rPr>
              <a:t>itrous </a:t>
            </a:r>
            <a:r>
              <a:rPr lang="en-GB" sz="2400" dirty="0">
                <a:latin typeface="Arial" panose="020B0604020202020204" pitchFamily="34" charset="0"/>
              </a:rPr>
              <a:t>A</a:t>
            </a:r>
            <a:r>
              <a:rPr lang="en-GB" sz="2400" b="0" i="0" u="none" strike="noStrike" dirty="0">
                <a:effectLst/>
                <a:latin typeface="Arial" panose="020B0604020202020204" pitchFamily="34" charset="0"/>
              </a:rPr>
              <a:t>cid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</a:rPr>
              <a:t>(HONO</a:t>
            </a:r>
            <a:r>
              <a:rPr lang="en-GB" sz="2400" b="0" i="0" u="none" strike="noStrike" dirty="0">
                <a:effectLst/>
                <a:latin typeface="Arial" panose="020B0604020202020204" pitchFamily="34" charset="0"/>
              </a:rPr>
              <a:t>)</a:t>
            </a:r>
            <a:r>
              <a:rPr lang="en-US" sz="2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) </a:t>
            </a: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16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70933" y="-12899"/>
            <a:ext cx="12479602" cy="687089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:\Users\ALAHCEM\Downloads\maxresdefault Cropp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1" y="735019"/>
            <a:ext cx="9421931" cy="54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00" y="-12899"/>
            <a:ext cx="2024741" cy="999747"/>
          </a:xfrm>
          <a:prstGeom prst="rect">
            <a:avLst/>
          </a:prstGeom>
        </p:spPr>
      </p:pic>
      <p:sp>
        <p:nvSpPr>
          <p:cNvPr id="28" name="Title 3"/>
          <p:cNvSpPr txBox="1">
            <a:spLocks/>
          </p:cNvSpPr>
          <p:nvPr/>
        </p:nvSpPr>
        <p:spPr>
          <a:xfrm>
            <a:off x="270084" y="53291"/>
            <a:ext cx="10593332" cy="615537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4" tIns="60952" rIns="121904" bIns="60952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1219170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Copernicus – a new Phase in EO</a:t>
            </a:r>
            <a:endParaRPr lang="en-US" sz="32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454" y="835695"/>
            <a:ext cx="7616297" cy="5427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sz="26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European Earth Observation System </a:t>
            </a:r>
          </a:p>
          <a:p>
            <a:pPr marL="380981" indent="-380981" defTabSz="1219170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Led by the EU</a:t>
            </a:r>
          </a:p>
          <a:p>
            <a:pPr marL="380981" indent="-380981" defTabSz="1219170">
              <a:buFont typeface="Arial" panose="020B0604020202020204" pitchFamily="34" charset="0"/>
              <a:buChar char="•"/>
              <a:defRPr/>
            </a:pPr>
            <a:r>
              <a:rPr lang="en-US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EU-ESA Collaboration</a:t>
            </a:r>
          </a:p>
          <a:p>
            <a:pPr defTabSz="1219170">
              <a:defRPr/>
            </a:pPr>
            <a:endParaRPr lang="en-US" sz="2667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en-US" sz="26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European response to </a:t>
            </a:r>
          </a:p>
          <a:p>
            <a:pPr defTabSz="1219170">
              <a:defRPr/>
            </a:pPr>
            <a:r>
              <a:rPr lang="en-US" sz="26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 needs: </a:t>
            </a:r>
          </a:p>
          <a:p>
            <a:pPr defTabSz="1219170">
              <a:defRPr/>
            </a:pPr>
            <a:endParaRPr lang="en-US" sz="2667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81" indent="-380981" defTabSz="1219170">
              <a:buFont typeface="Arial" pitchFamily="34" charset="0"/>
              <a:buChar char="•"/>
              <a:defRPr/>
            </a:pPr>
            <a:r>
              <a:rPr lang="en-US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manage the environment</a:t>
            </a:r>
          </a:p>
          <a:p>
            <a:pPr marL="380981" indent="-380981" defTabSz="1219170">
              <a:buFont typeface="Arial" pitchFamily="34" charset="0"/>
              <a:buChar char="•"/>
              <a:defRPr/>
            </a:pPr>
            <a:r>
              <a:rPr lang="en-US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mitigate the effects of climate change</a:t>
            </a:r>
          </a:p>
          <a:p>
            <a:pPr marL="380981" indent="-380981" defTabSz="1219170">
              <a:buFont typeface="Arial" pitchFamily="34" charset="0"/>
              <a:buChar char="•"/>
              <a:defRPr/>
            </a:pPr>
            <a:r>
              <a:rPr lang="en-US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ensure civil security</a:t>
            </a:r>
          </a:p>
          <a:p>
            <a:pPr defTabSz="1219170">
              <a:defRPr/>
            </a:pPr>
            <a:endParaRPr lang="en-US" sz="2667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en-US" sz="26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European independence, contribution to global system (GEOSS)</a:t>
            </a:r>
            <a:endParaRPr lang="en-GB" sz="2667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3036" y="6539577"/>
            <a:ext cx="8892844" cy="146715"/>
            <a:chOff x="172269" y="6621494"/>
            <a:chExt cx="6826666" cy="111519"/>
          </a:xfrm>
        </p:grpSpPr>
        <p:pic>
          <p:nvPicPr>
            <p:cNvPr id="9" name="Picture 8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68077" y="6231799"/>
            <a:ext cx="46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36" name="TextBox 13"/>
          <p:cNvSpPr txBox="1"/>
          <p:nvPr/>
        </p:nvSpPr>
        <p:spPr>
          <a:xfrm>
            <a:off x="9830177" y="6433606"/>
            <a:ext cx="2224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defTabSz="1219170"/>
            <a:r>
              <a:rPr lang="en-GB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50" charset="0"/>
                <a:cs typeface="Arial" panose="020B0604020202020204" pitchFamily="34" charset="0"/>
              </a:rPr>
              <a:t>European Space Agency</a:t>
            </a:r>
          </a:p>
        </p:txBody>
      </p:sp>
    </p:spTree>
    <p:extLst>
      <p:ext uri="{BB962C8B-B14F-4D97-AF65-F5344CB8AC3E}">
        <p14:creationId xmlns:p14="http://schemas.microsoft.com/office/powerpoint/2010/main" val="188838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5ED7F5-6B9A-4415-A58E-DE07047B4D9C}"/>
              </a:ext>
            </a:extLst>
          </p:cNvPr>
          <p:cNvSpPr/>
          <p:nvPr/>
        </p:nvSpPr>
        <p:spPr>
          <a:xfrm>
            <a:off x="16669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GB" sz="24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026" name="Picture 2" descr="Copernicus. -och nya satelliter och sensorer i Sentinelprogrammet - PDF  Free Download">
            <a:extLst>
              <a:ext uri="{FF2B5EF4-FFF2-40B4-BE49-F238E27FC236}">
                <a16:creationId xmlns:a16="http://schemas.microsoft.com/office/drawing/2014/main" id="{5D03B03F-FA32-427D-94C9-63F6ED274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1159" r="12734" b="7248"/>
          <a:stretch/>
        </p:blipFill>
        <p:spPr bwMode="auto">
          <a:xfrm>
            <a:off x="2233086" y="-1"/>
            <a:ext cx="7759169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D8F1AF-8878-4870-A3DC-71B618BAB4B3}"/>
              </a:ext>
            </a:extLst>
          </p:cNvPr>
          <p:cNvSpPr/>
          <p:nvPr/>
        </p:nvSpPr>
        <p:spPr>
          <a:xfrm>
            <a:off x="16669" y="6538914"/>
            <a:ext cx="12192000" cy="31908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GB" sz="24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028" name="Picture 4" descr="Photos of Earth From Space That Will Make You Feel Small">
            <a:extLst>
              <a:ext uri="{FF2B5EF4-FFF2-40B4-BE49-F238E27FC236}">
                <a16:creationId xmlns:a16="http://schemas.microsoft.com/office/drawing/2014/main" id="{278A59F4-92CB-4EF3-BD17-6447F5EF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0" t="29193" r="13868" b="19721"/>
          <a:stretch/>
        </p:blipFill>
        <p:spPr bwMode="auto">
          <a:xfrm>
            <a:off x="4001239" y="2202241"/>
            <a:ext cx="3925140" cy="33066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67C17D0-5C68-4CCA-8626-8522831FF192}"/>
              </a:ext>
            </a:extLst>
          </p:cNvPr>
          <p:cNvSpPr txBox="1"/>
          <p:nvPr/>
        </p:nvSpPr>
        <p:spPr>
          <a:xfrm>
            <a:off x="117758" y="725254"/>
            <a:ext cx="211532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GB" sz="2800" b="1" kern="0" dirty="0">
                <a:solidFill>
                  <a:srgbClr val="FFFF0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The first generation of ESA developed Sentinel satellites </a:t>
            </a:r>
            <a:br>
              <a:rPr lang="en-GB" sz="2800" b="1" kern="0" dirty="0">
                <a:solidFill>
                  <a:srgbClr val="FFFF0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</a:br>
            <a:r>
              <a:rPr lang="en-GB" sz="2800" b="1" kern="0" dirty="0">
                <a:solidFill>
                  <a:srgbClr val="FFFF0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1 to 6</a:t>
            </a:r>
            <a:endParaRPr lang="en-GB" sz="2800" b="1" dirty="0">
              <a:solidFill>
                <a:srgbClr val="FFFF00"/>
              </a:solidFill>
              <a:latin typeface="Verdana" charset="0"/>
              <a:ea typeface="MS PGothic" charset="-128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E5F8ACA-4FAD-4C25-BA5A-C13CCE5BC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118" y="-1705660"/>
            <a:ext cx="2996638" cy="1404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96999AF-6AA7-4DD5-8A38-D1840D7D1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2390" flipH="1">
            <a:off x="1633148" y="-1122754"/>
            <a:ext cx="1974195" cy="1008000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32AA15FD-BDB8-4DFC-864B-EC064C8F8394}"/>
              </a:ext>
            </a:extLst>
          </p:cNvPr>
          <p:cNvSpPr txBox="1">
            <a:spLocks/>
          </p:cNvSpPr>
          <p:nvPr/>
        </p:nvSpPr>
        <p:spPr>
          <a:xfrm>
            <a:off x="-3204" y="-58279"/>
            <a:ext cx="8193545" cy="5616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0">
                <a:solidFill>
                  <a:srgbClr val="335E6F"/>
                </a:solidFill>
                <a:latin typeface="+mj-lt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ESA Built Copernicus Space Component</a:t>
            </a:r>
            <a:endParaRPr lang="en-GB" kern="0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D4B303F-17B2-49EC-9FCD-7D2216AC4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16632">
            <a:off x="6560615" y="6540659"/>
            <a:ext cx="2002482" cy="216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1B4AE-05C4-463A-8F3C-73F37AF152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84251" flipH="1">
            <a:off x="3602733" y="7166494"/>
            <a:ext cx="2236988" cy="1487543"/>
          </a:xfrm>
          <a:prstGeom prst="rect">
            <a:avLst/>
          </a:prstGeom>
        </p:spPr>
      </p:pic>
      <p:pic>
        <p:nvPicPr>
          <p:cNvPr id="36" name="Picture 2" descr="Copernicus programme">
            <a:extLst>
              <a:ext uri="{FF2B5EF4-FFF2-40B4-BE49-F238E27FC236}">
                <a16:creationId xmlns:a16="http://schemas.microsoft.com/office/drawing/2014/main" id="{849FF108-08EF-4887-91B8-71204553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5078">
            <a:off x="5351791" y="-1215801"/>
            <a:ext cx="2108417" cy="95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87406B-F28B-4795-AD47-F3F6C5EED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4256" y="-1510540"/>
            <a:ext cx="1387393" cy="1249229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09209578-360A-4302-89F8-FBA58E5EB1D5}"/>
              </a:ext>
            </a:extLst>
          </p:cNvPr>
          <p:cNvGrpSpPr/>
          <p:nvPr/>
        </p:nvGrpSpPr>
        <p:grpSpPr>
          <a:xfrm>
            <a:off x="970327" y="7141044"/>
            <a:ext cx="1884140" cy="1196396"/>
            <a:chOff x="2134397" y="2305591"/>
            <a:chExt cx="1884140" cy="1196396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A671B7A-D640-4C91-AEAA-DE1D11AF9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022" r="-1" b="28453"/>
            <a:stretch/>
          </p:blipFill>
          <p:spPr>
            <a:xfrm rot="4050015">
              <a:off x="2921244" y="2359789"/>
              <a:ext cx="899742" cy="1294844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AA28D16-0685-48F2-AA5D-B923676A9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019771">
              <a:off x="1966633" y="2473355"/>
              <a:ext cx="1196396" cy="860868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06BE99C-DA66-4586-8F74-FD7C607E506E}"/>
              </a:ext>
            </a:extLst>
          </p:cNvPr>
          <p:cNvGrpSpPr>
            <a:grpSpLocks noChangeAspect="1"/>
          </p:cNvGrpSpPr>
          <p:nvPr/>
        </p:nvGrpSpPr>
        <p:grpSpPr>
          <a:xfrm>
            <a:off x="243358" y="6569736"/>
            <a:ext cx="8660215" cy="129618"/>
            <a:chOff x="1076500" y="4469696"/>
            <a:chExt cx="9628745" cy="144114"/>
          </a:xfrm>
        </p:grpSpPr>
        <p:pic>
          <p:nvPicPr>
            <p:cNvPr id="94" name="Picture 93" descr="de.png">
              <a:extLst>
                <a:ext uri="{FF2B5EF4-FFF2-40B4-BE49-F238E27FC236}">
                  <a16:creationId xmlns:a16="http://schemas.microsoft.com/office/drawing/2014/main" id="{B608B30F-87C0-4904-8F08-7BBE2F765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at.png">
              <a:extLst>
                <a:ext uri="{FF2B5EF4-FFF2-40B4-BE49-F238E27FC236}">
                  <a16:creationId xmlns:a16="http://schemas.microsoft.com/office/drawing/2014/main" id="{19D37043-F0A0-46BC-A381-6EBCF25B26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be.png">
              <a:extLst>
                <a:ext uri="{FF2B5EF4-FFF2-40B4-BE49-F238E27FC236}">
                  <a16:creationId xmlns:a16="http://schemas.microsoft.com/office/drawing/2014/main" id="{AEE19654-7815-4D90-9EF0-0C1C02C5E6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dk.png">
              <a:extLst>
                <a:ext uri="{FF2B5EF4-FFF2-40B4-BE49-F238E27FC236}">
                  <a16:creationId xmlns:a16="http://schemas.microsoft.com/office/drawing/2014/main" id="{FEF2D7EA-72AA-4E3E-B18C-B8A03B5B0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s.png">
              <a:extLst>
                <a:ext uri="{FF2B5EF4-FFF2-40B4-BE49-F238E27FC236}">
                  <a16:creationId xmlns:a16="http://schemas.microsoft.com/office/drawing/2014/main" id="{14AF9A9E-F8D7-4630-BA78-8EF78E7EC9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ee.png">
              <a:extLst>
                <a:ext uri="{FF2B5EF4-FFF2-40B4-BE49-F238E27FC236}">
                  <a16:creationId xmlns:a16="http://schemas.microsoft.com/office/drawing/2014/main" id="{7729D54B-B910-49D9-882B-902AD3F0BA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i.png">
              <a:extLst>
                <a:ext uri="{FF2B5EF4-FFF2-40B4-BE49-F238E27FC236}">
                  <a16:creationId xmlns:a16="http://schemas.microsoft.com/office/drawing/2014/main" id="{EC2C61AC-0046-4884-BF2B-8539F0E37C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fr.png">
              <a:extLst>
                <a:ext uri="{FF2B5EF4-FFF2-40B4-BE49-F238E27FC236}">
                  <a16:creationId xmlns:a16="http://schemas.microsoft.com/office/drawing/2014/main" id="{431343AA-7AFC-4D9F-96D9-ABE5C74D7D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gr.png">
              <a:extLst>
                <a:ext uri="{FF2B5EF4-FFF2-40B4-BE49-F238E27FC236}">
                  <a16:creationId xmlns:a16="http://schemas.microsoft.com/office/drawing/2014/main" id="{CB7C1AE7-7D6A-464E-8127-8401B0DA5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hu.png">
              <a:extLst>
                <a:ext uri="{FF2B5EF4-FFF2-40B4-BE49-F238E27FC236}">
                  <a16:creationId xmlns:a16="http://schemas.microsoft.com/office/drawing/2014/main" id="{338030A9-1526-44F0-8E75-E1F2D1DD14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e.png">
              <a:extLst>
                <a:ext uri="{FF2B5EF4-FFF2-40B4-BE49-F238E27FC236}">
                  <a16:creationId xmlns:a16="http://schemas.microsoft.com/office/drawing/2014/main" id="{E2C901C4-E46E-4A97-A005-698EF5FE09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it.png">
              <a:extLst>
                <a:ext uri="{FF2B5EF4-FFF2-40B4-BE49-F238E27FC236}">
                  <a16:creationId xmlns:a16="http://schemas.microsoft.com/office/drawing/2014/main" id="{41FC794F-8C8A-4E25-BFB8-F2AA7D95C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lu.png">
              <a:extLst>
                <a:ext uri="{FF2B5EF4-FFF2-40B4-BE49-F238E27FC236}">
                  <a16:creationId xmlns:a16="http://schemas.microsoft.com/office/drawing/2014/main" id="{7A35A5B1-0358-48C2-B56B-9E0A77D1EF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o.png">
              <a:extLst>
                <a:ext uri="{FF2B5EF4-FFF2-40B4-BE49-F238E27FC236}">
                  <a16:creationId xmlns:a16="http://schemas.microsoft.com/office/drawing/2014/main" id="{63C2684A-5EA1-4AA7-9D19-40C7932DB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nl.png">
              <a:extLst>
                <a:ext uri="{FF2B5EF4-FFF2-40B4-BE49-F238E27FC236}">
                  <a16:creationId xmlns:a16="http://schemas.microsoft.com/office/drawing/2014/main" id="{5DA91953-2E79-4B34-B838-45B6F3456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l.png">
              <a:extLst>
                <a:ext uri="{FF2B5EF4-FFF2-40B4-BE49-F238E27FC236}">
                  <a16:creationId xmlns:a16="http://schemas.microsoft.com/office/drawing/2014/main" id="{F40CA916-C7FD-4DF3-A159-B23B8150F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pt.png">
              <a:extLst>
                <a:ext uri="{FF2B5EF4-FFF2-40B4-BE49-F238E27FC236}">
                  <a16:creationId xmlns:a16="http://schemas.microsoft.com/office/drawing/2014/main" id="{4734A4FB-AB95-48D5-B3F2-B6D5639A6E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cz.png">
              <a:extLst>
                <a:ext uri="{FF2B5EF4-FFF2-40B4-BE49-F238E27FC236}">
                  <a16:creationId xmlns:a16="http://schemas.microsoft.com/office/drawing/2014/main" id="{9EF8B021-8DBF-4617-BA64-D70B47C1B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ro.png">
              <a:extLst>
                <a:ext uri="{FF2B5EF4-FFF2-40B4-BE49-F238E27FC236}">
                  <a16:creationId xmlns:a16="http://schemas.microsoft.com/office/drawing/2014/main" id="{92BC737A-55F7-424C-A23F-416133F107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se.png">
              <a:extLst>
                <a:ext uri="{FF2B5EF4-FFF2-40B4-BE49-F238E27FC236}">
                  <a16:creationId xmlns:a16="http://schemas.microsoft.com/office/drawing/2014/main" id="{B21A46CE-B358-4D5C-ABB0-91C2C78F9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ch.png">
              <a:extLst>
                <a:ext uri="{FF2B5EF4-FFF2-40B4-BE49-F238E27FC236}">
                  <a16:creationId xmlns:a16="http://schemas.microsoft.com/office/drawing/2014/main" id="{67ED6F8B-DE70-48C5-BC1D-29269020F3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uk.png">
              <a:extLst>
                <a:ext uri="{FF2B5EF4-FFF2-40B4-BE49-F238E27FC236}">
                  <a16:creationId xmlns:a16="http://schemas.microsoft.com/office/drawing/2014/main" id="{C012A2B6-7582-4875-95C7-32C8F1078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0F038FEF-FF67-45AA-9371-9F8BDDCB38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58B6196A-EEA5-4649-BFBA-03F8E6D559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8" name="Picture 117" descr="ca.png">
              <a:extLst>
                <a:ext uri="{FF2B5EF4-FFF2-40B4-BE49-F238E27FC236}">
                  <a16:creationId xmlns:a16="http://schemas.microsoft.com/office/drawing/2014/main" id="{15F64C59-C8B0-499B-8E25-4FFF8AF591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si.png">
              <a:extLst>
                <a:ext uri="{FF2B5EF4-FFF2-40B4-BE49-F238E27FC236}">
                  <a16:creationId xmlns:a16="http://schemas.microsoft.com/office/drawing/2014/main" id="{7F93A357-B6D1-4B00-B81B-F80569C7F4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79A58CF2-54FE-4067-AAAE-1343ED73E872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914" y="6585917"/>
            <a:ext cx="1636920" cy="10591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9367BF3-8CBE-422F-BA65-D8B2CF5FA41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158" y="-216085"/>
            <a:ext cx="2093892" cy="1314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6EBEE3DF-C6AB-446C-859F-174AB84E3A88}"/>
              </a:ext>
            </a:extLst>
          </p:cNvPr>
          <p:cNvSpPr txBox="1"/>
          <p:nvPr/>
        </p:nvSpPr>
        <p:spPr>
          <a:xfrm>
            <a:off x="9259952" y="3822535"/>
            <a:ext cx="287535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/>
            <a:r>
              <a:rPr lang="en-GB" sz="2800" b="1" kern="0" dirty="0">
                <a:solidFill>
                  <a:srgbClr val="FFFF00"/>
                </a:solidFill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Providing systematic observations of land, water and atmosphere worldwide</a:t>
            </a:r>
          </a:p>
        </p:txBody>
      </p:sp>
    </p:spTree>
    <p:extLst>
      <p:ext uri="{BB962C8B-B14F-4D97-AF65-F5344CB8AC3E}">
        <p14:creationId xmlns:p14="http://schemas.microsoft.com/office/powerpoint/2010/main" val="257471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0" presetClass="path" presetSubtype="0" accel="22222" decel="7777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3.7037E-6 C 0.0845 0.06968 0.19831 0.12153 0.28346 0.18843 L 0.42552 0.32709 L 0.47877 0.40787 L 0.51081 0.49954 C 0.51367 0.53079 0.51575 0.56274 0.5194 0.59561 C 0.51784 0.61875 0.51627 0.6426 0.51523 0.66505 C 0.51315 0.68982 0.50963 0.71366 0.50729 0.73843 C 0.50208 0.75764 0.49648 0.77686 0.49153 0.79676 L 0.46237 0.87732 L 0.40482 0.9588 C 0.39088 0.96598 0.37656 0.97871 0.36315 0.98588 L 0.31484 1.00834 L 0.24479 1.01088 L 0.1582 0.97963 L 0.09909 0.92824 L 0.05599 0.85996 C 0.04674 0.82223 0.04075 0.78403 0.03177 0.74699 C 0.0289 0.70556 0.02695 0.65209 0.03099 0.60834 C 0.03515 0.56505 0.04336 0.52524 0.05651 0.48704 C 0.07109 0.44861 0.08476 0.41343 0.11758 0.38079 C 0.13867 0.35533 0.15794 0.33774 0.18047 0.32246 C 0.20286 0.30741 0.24023 0.29746 0.2694 0.29769 " pathEditMode="relative" rAng="0" ptsTypes="AAAAAAAAAAAAAAAAAAAAAAA">
                                      <p:cBhvr>
                                        <p:cTn id="11" dur="2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50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22222" decel="7777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13 -0.00023 C 0.04714 0.11598 0.1862 0.44584 0.22592 0.5588 L 0.23842 0.68195 L 0.23086 0.78773 C 0.2224 0.81621 0.21172 0.8426 0.20378 0.87246 C 0.19414 0.88959 0.18516 0.90648 0.17566 0.92199 C 0.16641 0.93936 0.15469 0.9544 0.14388 0.97037 C 0.13282 0.97871 0.12149 0.98889 0.1112 0.99653 L 0.0599 1.02755 L -0.0138 1.02662 C -0.02721 1.01551 -0.04218 1.00926 -0.05559 1.00255 L -0.10195 0.96482 L -0.15677 0.88936 L -0.21276 0.76829 L -0.24023 0.66158 L -0.25013 0.55996 C -0.24362 0.51922 -0.2345 0.48426 -0.22929 0.44398 C -0.21601 0.4088 -0.19869 0.36505 -0.18059 0.33727 C -0.16171 0.30672 -0.1414 0.28542 -0.11679 0.27176 C -0.09244 0.25718 -0.0694 0.24699 -0.03216 0.25695 C -0.00612 0.26019 0.0142 0.26783 0.03698 0.28241 C 0.05977 0.29422 0.20677 0.46459 0.23125 0.50394 " pathEditMode="relative" rAng="2340000" ptsTypes="AAAAAAAAAAAAAAAAAAAAAA">
                                      <p:cBhvr>
                                        <p:cTn id="13" dur="2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5851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22222" decel="7777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45833E-6 -0.00093 C 0.01797 0.05903 0.12747 0.23333 0.16302 0.32292 C 0.19883 0.41343 0.20482 0.47361 0.21419 0.53819 C 0.22357 0.60255 0.21979 0.66319 0.21953 0.71134 L 0.19062 0.82338 L 0.16302 0.91829 C 0.14948 0.93958 0.13424 0.95856 0.12148 0.98102 C 0.10924 0.99143 0.09726 1.00185 0.08555 1.00995 C 0.07305 1.0206 0.05976 1.02778 0.04622 1.03542 C 0.03502 1.03727 0.022 1.03981 0.01068 1.04143 L -0.04401 1.03819 L -0.1125 0.99352 C -0.12344 0.97569 -0.13646 0.96065 -0.14714 0.9456 L -0.20417 0.81181 C -0.21432 0.76806 -0.22448 0.72662 -0.2207 0.67338 C -0.21693 0.61968 -0.21589 0.55 -0.18151 0.4919 C -0.16602 0.45208 -0.15013 0.43426 -0.1362 0.41759 C -0.1224 0.40093 -0.10794 0.38657 -0.0862 0.37893 C -0.04792 0.36088 -0.02201 0.37361 0.01068 0.37639 C 0.04349 0.3787 0.07331 0.41782 0.10286 0.43681 C 0.12695 0.47083 0.14726 0.49444 0.16185 0.53287 C 0.17604 0.5706 0.18737 0.61968 0.1888 0.66435 C 0.19792 0.72407 0.17044 0.80463 0.15325 0.83472 " pathEditMode="relative" rAng="3540000" ptsTypes="AAAAAAAAAAAAAAAAAAAAAAA">
                                      <p:cBhvr>
                                        <p:cTn id="15" dur="2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5747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22222" decel="77778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1081 -0.00162 C -0.04648 -0.02269 -0.18242 -0.1301 -0.23138 -0.19491 C -0.27995 -0.25926 -0.28828 -0.32686 -0.30469 -0.38843 C -0.32031 -0.447 -0.32357 -0.50903 -0.32839 -0.55579 L -0.31211 -0.6757 L -0.29453 -0.77848 C -0.28424 -0.80371 -0.27096 -0.82709 -0.2612 -0.8544 C -0.25013 -0.8676 -0.23971 -0.88287 -0.22878 -0.89445 C -0.21784 -0.90903 -0.20534 -0.92014 -0.19271 -0.93241 C -0.18242 -0.9375 -0.17031 -0.94375 -0.15898 -0.95024 L -0.10495 -0.96667 L -0.03294 -0.94491 C -0.02005 -0.93125 -0.00638 -0.92061 0.00573 -0.90903 L 0.07617 -0.79769 C 0.09076 -0.75787 0.10521 -0.72061 0.10716 -0.66783 C 0.10951 -0.61505 0.1155 -0.54491 0.08841 -0.47616 C 0.07747 -0.43264 0.0638 -0.41042 0.05182 -0.38774 C 0.04023 -0.36713 0.02747 -0.34838 0.00677 -0.33287 C -0.01745 -0.30649 -0.07357 -0.25162 -0.09466 -0.2301 " pathEditMode="relative" rAng="13680000" ptsTypes="AAAAAAAAAAAAAAAAAAA">
                                      <p:cBhvr>
                                        <p:cTn id="17" dur="2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5062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22222" decel="7777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0.00091 -0.00093 C -0.04128 -0.03264 -0.09623 -0.19005 -0.11224 -0.28102 C -0.13021 -0.37893 -0.11771 -0.50972 -0.10951 -0.5919 C -0.10052 -0.6419 -0.08151 -0.72477 -0.06159 -0.76898 C -0.04167 -0.80694 -0.03373 -0.83171 0.01888 -0.87176 C 0.05091 -0.89305 0.10156 -0.91574 0.14232 -0.91018 C 0.18372 -0.9037 0.23984 -0.84676 0.26927 -0.80324 C 0.2983 -0.75949 0.31028 -0.7081 0.31758 -0.64907 C 0.32487 -0.59074 0.32448 -0.52338 0.31289 -0.45093 C 0.30182 -0.43079 0.25911 -0.31805 0.2388 -0.30324 C 0.20599 -0.27384 0.10521 -0.17014 0.04687 -0.20417 C -0.01055 -0.20995 -0.07513 -0.29792 -0.1056 -0.3368 C -0.11992 -0.3618 -0.12774 -0.42245 -0.13568 -0.43796 " pathEditMode="relative" rAng="13680000" ptsTypes="AAAAAAAAAAAAA">
                                      <p:cBhvr>
                                        <p:cTn id="1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5125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22222" decel="7777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1.25E-6 -2.22222E-6 C 0.0069 -0.11504 0.01458 -0.22963 0.02174 -0.34491 L 0.04674 -0.50231 L 0.09271 -0.6412 L 0.18099 -0.77083 L 0.2832 -0.85023 L 0.39948 -0.86481 L 0.49857 -0.83171 L 0.56862 -0.74282 L 0.60091 -0.56481 C 0.59857 -0.51389 0.59674 -0.46296 0.59466 -0.41134 L 0.56732 -0.31342 C 0.53919 -0.26319 0.51237 -0.24606 0.47995 -0.22963 L 0.38776 -0.21875 C 0.36849 -0.22291 0.34935 -0.21574 0.33008 -0.21967 L 0.26055 -0.24328 L 0.19193 -0.3162 L 0.13958 -0.45 L 0.11146 -0.57616 C 0.10612 -0.61759 0.09674 -0.67847 0.09596 -0.70347 " pathEditMode="relative" rAng="0" ptsTypes="AAAAAAAAAAAAAAAAAAAA">
                                      <p:cBhvr>
                                        <p:cTn id="21" dur="2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9" y="-432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22222" decel="7777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0.00039 -0.00069 C 0.06537 0.01019 0.12995 0.02408 0.19466 0.03635 C 0.22396 0.05024 0.25365 0.06528 0.28334 0.0801 L 0.3612 0.15949 L 0.43438 0.31644 L 0.47839 0.49861 L 0.47201 0.70672 C 0.44714 0.80394 0.41693 0.87176 0.35508 0.92431 C 0.30755 0.97431 0.2168 0.95857 0.15794 0.93125 C 0.11966 0.89098 0.07435 0.81297 0.05495 0.74699 C 0.04505 0.71598 0.02956 0.60857 0.03985 0.52662 C 0.0513 0.42361 0.07578 0.38102 0.14128 0.32662 " pathEditMode="relative" rAng="5400000" ptsTypes="AAAAAAAAAAAA">
                                      <p:cBhvr>
                                        <p:cTn id="23" dur="2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4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AHCEM\Downloads\2948902_orig Croppe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20077" y="836355"/>
            <a:ext cx="1558632" cy="544026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370" y="863183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S-1</a:t>
            </a:r>
          </a:p>
        </p:txBody>
      </p:sp>
      <p:pic>
        <p:nvPicPr>
          <p:cNvPr id="6" name="Picture 2" descr="C:\Users\ALAHCEM\Desktop\Sentinels\Cropped\Sentinel-1 Croppe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1" y="1349880"/>
            <a:ext cx="1190889" cy="893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70877" y="2234239"/>
            <a:ext cx="1558632" cy="356234"/>
          </a:xfrm>
          <a:prstGeom prst="rect">
            <a:avLst/>
          </a:prstGeom>
          <a:noFill/>
          <a:effectLst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9872" y="3125335"/>
            <a:ext cx="1299028" cy="727961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667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Apr 2014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49867" y="3916736"/>
            <a:ext cx="1299035" cy="712973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Apr 2016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929856" y="836355"/>
            <a:ext cx="1558632" cy="544026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4634" y="864241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29856" y="2235298"/>
            <a:ext cx="1558632" cy="602455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Res. Optical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052139" y="3126394"/>
            <a:ext cx="1299028" cy="726903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Jun 2015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052134" y="3917791"/>
            <a:ext cx="1299035" cy="711916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Mar 2017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636740" y="836355"/>
            <a:ext cx="1558632" cy="544026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68256" y="864241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36740" y="2235295"/>
            <a:ext cx="1558632" cy="848677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Res. Optical &amp; Altimetry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755760" y="3126394"/>
            <a:ext cx="1299028" cy="726903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Feb 2016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780807" y="3917791"/>
            <a:ext cx="1299035" cy="711916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25 Apr 2018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342892" y="835216"/>
            <a:ext cx="1558632" cy="402997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64248" y="863193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63212" y="2234249"/>
            <a:ext cx="1558632" cy="848677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(GEO)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472072" y="3125348"/>
            <a:ext cx="1299028" cy="727949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endParaRPr lang="en-GB" sz="5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&gt;2025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472067" y="3916746"/>
            <a:ext cx="1299035" cy="71296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 defTabSz="1219140">
              <a:defRPr/>
            </a:pPr>
            <a:endParaRPr lang="en-GB" sz="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050494" y="836355"/>
            <a:ext cx="1558632" cy="3252824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71851" y="864241"/>
            <a:ext cx="11812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S-5P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94956" y="2235297"/>
            <a:ext cx="1558632" cy="848677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(LEO)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59356" y="3126392"/>
            <a:ext cx="1299028" cy="726904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Oct 2017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753937" y="836357"/>
            <a:ext cx="1558632" cy="4958113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85454" y="864241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74257" y="2235297"/>
            <a:ext cx="1558632" cy="848677"/>
          </a:xfrm>
          <a:prstGeom prst="rect">
            <a:avLst/>
          </a:prstGeom>
          <a:noFill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Chemistry (LEO)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872959" y="3126394"/>
            <a:ext cx="1299028" cy="72690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 defTabSz="1219140">
              <a:defRPr/>
            </a:pPr>
            <a:endParaRPr lang="en-GB" sz="5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 defTabSz="1219140">
              <a:defRPr/>
            </a:pP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872954" y="3917793"/>
            <a:ext cx="1299035" cy="711917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 defTabSz="1219140">
              <a:defRPr/>
            </a:pPr>
            <a:endParaRPr lang="en-GB" sz="5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446302" y="836355"/>
            <a:ext cx="1558632" cy="421926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1219140">
              <a:defRPr/>
            </a:pPr>
            <a:endParaRPr lang="en-GB" sz="32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687979" y="864241"/>
            <a:ext cx="1074057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3200" b="1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446302" y="2235298"/>
            <a:ext cx="1558632" cy="356234"/>
          </a:xfrm>
          <a:prstGeom prst="rect">
            <a:avLst/>
          </a:prstGeom>
          <a:noFill/>
          <a:effectLst/>
        </p:spPr>
        <p:txBody>
          <a:bodyPr wrap="square" lIns="48000" tIns="48000" rIns="121899" bIns="60949" rtlCol="0">
            <a:spAutoFit/>
          </a:bodyPr>
          <a:lstStyle/>
          <a:p>
            <a:pPr algn="ctr" defTabSz="1219140">
              <a:defRPr/>
            </a:pPr>
            <a:r>
              <a:rPr lang="en-GB" sz="1600" dirty="0">
                <a:solidFill>
                  <a:srgbClr val="005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Altimetry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575478" y="3917794"/>
            <a:ext cx="1299035" cy="711919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 defTabSz="1219140">
              <a:defRPr/>
            </a:pPr>
            <a:endParaRPr lang="en-GB" sz="533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1027" name="Picture 3" descr="C:\Users\ALAHCEM\Desktop\Sentinels\Cropped\Sentinel-2 Cropped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18" y="1350953"/>
            <a:ext cx="1190889" cy="894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28" name="Picture 4" descr="C:\Users\ALAHCEM\Desktop\Sentinels\Cropped\Sentinel-3 Cropped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40" y="1352275"/>
            <a:ext cx="1190889" cy="893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29" name="Picture 5" descr="C:\Users\ALAHCEM\Desktop\Sentinels\Cropped\Sentinel-4 Cropped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47" y="1349904"/>
            <a:ext cx="1191255" cy="894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30" name="Picture 6" descr="C:\Users\ALAHCEM\Desktop\Sentinels\Cropped\Sentinel-5P Cropped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252" y="1352275"/>
            <a:ext cx="1191255" cy="893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31" name="Picture 7" descr="C:\Users\ALAHCEM\Desktop\Sentinels\Cropped\Sentinel-6 Cropped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77" y="1356721"/>
            <a:ext cx="1191255" cy="893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pic>
        <p:nvPicPr>
          <p:cNvPr id="1032" name="Picture 8" descr="C:\Users\ALAHCEM\Desktop\Sentinels\Cropped\Sentinel-5 Cropped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97" y="1352275"/>
            <a:ext cx="1200149" cy="901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bg1"/>
            </a:solidFill>
          </a:ln>
          <a:effectLst/>
        </p:spPr>
      </p:pic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207451" y="193760"/>
            <a:ext cx="10063003" cy="584749"/>
          </a:xfrm>
        </p:spPr>
        <p:txBody>
          <a:bodyPr/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Copernicus – Sentinels Status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01" y="-12899"/>
            <a:ext cx="2024741" cy="999747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349867" y="4683984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059655" y="4683984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&gt;2024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041855" y="5457021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2026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755755" y="4683984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&gt;2025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755755" y="5457021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2027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8872951" y="4683983"/>
            <a:ext cx="1299035" cy="712972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GB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2030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333650" y="5457021"/>
            <a:ext cx="1299035" cy="712973"/>
          </a:xfrm>
          <a:prstGeom prst="roundRect">
            <a:avLst/>
          </a:prstGeom>
          <a:solidFill>
            <a:srgbClr val="002060">
              <a:alpha val="74000"/>
            </a:srgbClr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algn="ctr" defTabSz="1219140">
              <a:defRPr/>
            </a:pPr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2026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" y="6379244"/>
            <a:ext cx="12190379" cy="4787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BF89F979-A13D-7F4E-9EE2-07357DCD20AB}"/>
              </a:ext>
            </a:extLst>
          </p:cNvPr>
          <p:cNvSpPr/>
          <p:nvPr/>
        </p:nvSpPr>
        <p:spPr>
          <a:xfrm>
            <a:off x="10521603" y="3125861"/>
            <a:ext cx="1299028" cy="726904"/>
          </a:xfrm>
          <a:prstGeom prst="roundRect">
            <a:avLst/>
          </a:prstGeom>
          <a:solidFill>
            <a:srgbClr val="00CC66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9" tIns="47989" rIns="47989" bIns="47989" rtlCol="0" anchor="t" anchorCtr="0"/>
          <a:lstStyle/>
          <a:p>
            <a:pPr algn="ctr" defTabSz="1219140">
              <a:defRPr/>
            </a:pPr>
            <a:r>
              <a:rPr lang="en-GB" sz="1867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GB" sz="9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>
              <a:defRPr/>
            </a:pPr>
            <a:r>
              <a:rPr lang="en-GB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Nov 2020</a:t>
            </a:r>
          </a:p>
        </p:txBody>
      </p:sp>
    </p:spTree>
    <p:extLst>
      <p:ext uri="{BB962C8B-B14F-4D97-AF65-F5344CB8AC3E}">
        <p14:creationId xmlns:p14="http://schemas.microsoft.com/office/powerpoint/2010/main" val="11404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7228" y="-10053"/>
            <a:ext cx="12189820" cy="68680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10"/>
            <a:endParaRPr lang="en-GB" sz="32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8078" y="805916"/>
            <a:ext cx="11986984" cy="5704125"/>
          </a:xfrm>
          <a:prstGeom prst="roundRect">
            <a:avLst>
              <a:gd name="adj" fmla="val 3916"/>
            </a:avLst>
          </a:prstGeom>
          <a:gradFill flip="none" rotWithShape="1">
            <a:gsLst>
              <a:gs pos="0">
                <a:srgbClr val="420016"/>
              </a:gs>
              <a:gs pos="70000">
                <a:srgbClr val="800000"/>
              </a:gs>
            </a:gsLst>
            <a:lin ang="2700000" scaled="1"/>
            <a:tileRect/>
          </a:gradFill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tIns="0" rIns="48000" rtlCol="0" anchor="t" anchorCtr="0"/>
          <a:lstStyle/>
          <a:p>
            <a:pPr algn="ctr" defTabSz="1219110"/>
            <a:endParaRPr lang="en-GB" sz="2667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01" y="-12899"/>
            <a:ext cx="2024741" cy="99974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99939" y="115572"/>
            <a:ext cx="10731327" cy="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9" rIns="91424" bIns="4571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1219110">
              <a:defRPr/>
            </a:pPr>
            <a:r>
              <a:rPr lang="en-GB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Copernicus – continue global leadership in EO</a:t>
            </a:r>
          </a:p>
        </p:txBody>
      </p:sp>
      <p:pic>
        <p:nvPicPr>
          <p:cNvPr id="1028" name="Picture 4" descr="Afbeeldingsresultaat voor speed meter transparent background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1" y="3320541"/>
            <a:ext cx="1037400" cy="10374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88786" y="971614"/>
            <a:ext cx="346378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10"/>
            <a:r>
              <a:rPr lang="fr-FR" sz="5333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 700.000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4197" y="3006106"/>
            <a:ext cx="11240821" cy="1111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73114" y="3305876"/>
            <a:ext cx="4306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/>
            <a:r>
              <a:rPr lang="fr-FR" sz="3200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250 TB </a:t>
            </a:r>
            <a:r>
              <a:rPr 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satellite data </a:t>
            </a:r>
            <a:r>
              <a:rPr lang="fr-FR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distributed</a:t>
            </a:r>
            <a:r>
              <a:rPr 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fr-FR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fr-FR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099652" y="1171952"/>
            <a:ext cx="8024" cy="161266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181176" y="906683"/>
            <a:ext cx="779649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10"/>
            <a:r>
              <a:rPr lang="fr-FR" sz="3733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r-FR" sz="3733" b="1" dirty="0" err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3733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services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076" y="1752374"/>
            <a:ext cx="3280204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10"/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registered</a:t>
            </a:r>
            <a:r>
              <a:rPr 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endParaRPr lang="fr-FR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9110"/>
            <a:endParaRPr lang="fr-FR" sz="26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9110"/>
            <a:r>
              <a:rPr lang="fr-FR" sz="26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tip of the iceberg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73115" y="4785592"/>
            <a:ext cx="3868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/>
            <a:r>
              <a:rPr lang="fr-FR" sz="3200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full, free &amp; open </a:t>
            </a:r>
            <a:r>
              <a:rPr lang="fr-FR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fr-FR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endParaRPr lang="fr-FR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722392" y="3193064"/>
            <a:ext cx="0" cy="278131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Afbeeldingsresultaat voor document logo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1" y="4710625"/>
            <a:ext cx="1305584" cy="13055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4"/>
          <p:cNvCxnSpPr/>
          <p:nvPr/>
        </p:nvCxnSpPr>
        <p:spPr>
          <a:xfrm flipV="1">
            <a:off x="424280" y="4639733"/>
            <a:ext cx="5113039" cy="324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2" descr="Afbeeldingsresultaat voor cloud symbol transparent background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49" y="1565424"/>
            <a:ext cx="1063477" cy="10634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sresultaat voor climate change transparent background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034" y="1748638"/>
            <a:ext cx="766257" cy="7523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fbeeldingsresultaat voor red alert icon transparent background"/>
          <p:cNvPicPr>
            <a:picLocks noChangeAspect="1" noChangeArrowheads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368" y="1748003"/>
            <a:ext cx="711839" cy="7118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fbeeldingsresultaat voor waves icon transparent background"/>
          <p:cNvPicPr>
            <a:picLocks noChangeAspect="1" noChangeArrowheads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86" y="1694574"/>
            <a:ext cx="822729" cy="8227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Afbeeldingsresultaat voor icon land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44" y="1622541"/>
            <a:ext cx="782948" cy="7991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Afbeeldingsresultaat voor lock transparent background"/>
          <p:cNvPicPr>
            <a:picLocks noChangeAspect="1" noChangeArrowheads="1"/>
          </p:cNvPicPr>
          <p:nvPr/>
        </p:nvPicPr>
        <p:blipFill>
          <a:blip r:embed="rId1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808" y="1714987"/>
            <a:ext cx="711084" cy="7110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BCE754E-2FBB-5D48-8CDC-09CB33635584}"/>
              </a:ext>
            </a:extLst>
          </p:cNvPr>
          <p:cNvSpPr txBox="1"/>
          <p:nvPr/>
        </p:nvSpPr>
        <p:spPr>
          <a:xfrm>
            <a:off x="8311105" y="2494394"/>
            <a:ext cx="1069485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10"/>
            <a:r>
              <a:rPr lang="en-US" sz="18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fr-FR" sz="186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62AC5A-22B5-124F-9F14-4B9C625F53C1}"/>
              </a:ext>
            </a:extLst>
          </p:cNvPr>
          <p:cNvSpPr txBox="1"/>
          <p:nvPr/>
        </p:nvSpPr>
        <p:spPr>
          <a:xfrm>
            <a:off x="7049152" y="2490497"/>
            <a:ext cx="1080679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10"/>
            <a:r>
              <a:rPr lang="en-US" sz="18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endParaRPr lang="fr-FR" sz="186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FBD595-BD0F-C44F-BE43-920B01A7497B}"/>
              </a:ext>
            </a:extLst>
          </p:cNvPr>
          <p:cNvSpPr txBox="1"/>
          <p:nvPr/>
        </p:nvSpPr>
        <p:spPr>
          <a:xfrm>
            <a:off x="10341702" y="2486712"/>
            <a:ext cx="1395248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1219110"/>
            <a:r>
              <a:rPr lang="en-US" sz="18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fr-FR" sz="186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2590F2-A3A5-8841-A487-5B665B6B0544}"/>
              </a:ext>
            </a:extLst>
          </p:cNvPr>
          <p:cNvSpPr txBox="1"/>
          <p:nvPr/>
        </p:nvSpPr>
        <p:spPr>
          <a:xfrm>
            <a:off x="4055766" y="2487741"/>
            <a:ext cx="1395248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10"/>
            <a:r>
              <a:rPr lang="en-US" sz="18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endParaRPr lang="fr-FR" sz="186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14D5E6-7E1A-F54E-86C3-79241C0B9391}"/>
              </a:ext>
            </a:extLst>
          </p:cNvPr>
          <p:cNvSpPr txBox="1"/>
          <p:nvPr/>
        </p:nvSpPr>
        <p:spPr>
          <a:xfrm>
            <a:off x="5275646" y="2484153"/>
            <a:ext cx="1754656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10"/>
            <a:r>
              <a:rPr lang="en-US" sz="18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endParaRPr lang="fr-FR" sz="186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989CD1-709D-4043-8EF5-0A610356B2B1}"/>
              </a:ext>
            </a:extLst>
          </p:cNvPr>
          <p:cNvSpPr txBox="1"/>
          <p:nvPr/>
        </p:nvSpPr>
        <p:spPr>
          <a:xfrm>
            <a:off x="8987013" y="2486713"/>
            <a:ext cx="1685568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1219110"/>
            <a:r>
              <a:rPr lang="en-US" sz="186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Disaster</a:t>
            </a:r>
            <a:endParaRPr lang="fr-FR" sz="186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871769" y="3028908"/>
            <a:ext cx="5816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10"/>
            <a:r>
              <a:rPr lang="fr-FR" sz="3200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FR" sz="3200" b="1" dirty="0" err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fr-FR" sz="3200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satellites </a:t>
            </a:r>
            <a:r>
              <a:rPr lang="fr-FR" sz="3200" b="1" dirty="0" err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flying</a:t>
            </a:r>
            <a:endParaRPr lang="fr-FR" sz="3200" b="1" dirty="0">
              <a:solidFill>
                <a:srgbClr val="FFEB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5965030" y="3474711"/>
          <a:ext cx="5730266" cy="1721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892">
                  <a:extLst>
                    <a:ext uri="{9D8B030D-6E8A-4147-A177-3AD203B41FA5}">
                      <a16:colId xmlns:a16="http://schemas.microsoft.com/office/drawing/2014/main" val="3383877273"/>
                    </a:ext>
                  </a:extLst>
                </a:gridCol>
                <a:gridCol w="772892">
                  <a:extLst>
                    <a:ext uri="{9D8B030D-6E8A-4147-A177-3AD203B41FA5}">
                      <a16:colId xmlns:a16="http://schemas.microsoft.com/office/drawing/2014/main" val="941613383"/>
                    </a:ext>
                  </a:extLst>
                </a:gridCol>
                <a:gridCol w="772892">
                  <a:extLst>
                    <a:ext uri="{9D8B030D-6E8A-4147-A177-3AD203B41FA5}">
                      <a16:colId xmlns:a16="http://schemas.microsoft.com/office/drawing/2014/main" val="489653235"/>
                    </a:ext>
                  </a:extLst>
                </a:gridCol>
                <a:gridCol w="772892">
                  <a:extLst>
                    <a:ext uri="{9D8B030D-6E8A-4147-A177-3AD203B41FA5}">
                      <a16:colId xmlns:a16="http://schemas.microsoft.com/office/drawing/2014/main" val="3181365897"/>
                    </a:ext>
                  </a:extLst>
                </a:gridCol>
                <a:gridCol w="908988">
                  <a:extLst>
                    <a:ext uri="{9D8B030D-6E8A-4147-A177-3AD203B41FA5}">
                      <a16:colId xmlns:a16="http://schemas.microsoft.com/office/drawing/2014/main" val="3657319256"/>
                    </a:ext>
                  </a:extLst>
                </a:gridCol>
                <a:gridCol w="876813">
                  <a:extLst>
                    <a:ext uri="{9D8B030D-6E8A-4147-A177-3AD203B41FA5}">
                      <a16:colId xmlns:a16="http://schemas.microsoft.com/office/drawing/2014/main" val="2730586701"/>
                    </a:ext>
                  </a:extLst>
                </a:gridCol>
                <a:gridCol w="852897">
                  <a:extLst>
                    <a:ext uri="{9D8B030D-6E8A-4147-A177-3AD203B41FA5}">
                      <a16:colId xmlns:a16="http://schemas.microsoft.com/office/drawing/2014/main" val="909505068"/>
                    </a:ext>
                  </a:extLst>
                </a:gridCol>
              </a:tblGrid>
              <a:tr h="652956"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  <a:endParaRPr lang="en-GB" sz="2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S2</a:t>
                      </a:r>
                      <a:endParaRPr lang="en-GB" sz="2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</a:t>
                      </a:r>
                      <a:endParaRPr lang="en-GB" sz="2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S4</a:t>
                      </a:r>
                      <a:endParaRPr lang="en-GB" sz="2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S5P</a:t>
                      </a:r>
                      <a:endParaRPr lang="en-GB" sz="2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</a:t>
                      </a:r>
                      <a:endParaRPr lang="en-GB" sz="2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S6</a:t>
                      </a:r>
                      <a:endParaRPr lang="en-GB" sz="21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161194"/>
                  </a:ext>
                </a:extLst>
              </a:tr>
              <a:tr h="1068475">
                <a:tc>
                  <a:txBody>
                    <a:bodyPr/>
                    <a:lstStyle/>
                    <a:p>
                      <a:pPr algn="ctr"/>
                      <a:r>
                        <a:rPr lang="en-GB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●●</a:t>
                      </a:r>
                    </a:p>
                  </a:txBody>
                  <a:tcPr marL="121920" marR="12192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●●</a:t>
                      </a:r>
                    </a:p>
                  </a:txBody>
                  <a:tcPr marL="121920" marR="12192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●●</a:t>
                      </a:r>
                    </a:p>
                  </a:txBody>
                  <a:tcPr marL="121920" marR="12192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en-GB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948563"/>
                  </a:ext>
                </a:extLst>
              </a:tr>
            </a:tbl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13" y="4074865"/>
            <a:ext cx="757856" cy="757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70" y="4081413"/>
            <a:ext cx="779587" cy="779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4186">
            <a:off x="7387196" y="4045318"/>
            <a:ext cx="769927" cy="7699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16" y="3941795"/>
            <a:ext cx="1045308" cy="10453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886" y="3884247"/>
            <a:ext cx="1194648" cy="1194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803" y="3941795"/>
            <a:ext cx="1139092" cy="11390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038" y="3971352"/>
            <a:ext cx="967153" cy="9671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Rectangle 59"/>
          <p:cNvSpPr/>
          <p:nvPr/>
        </p:nvSpPr>
        <p:spPr>
          <a:xfrm>
            <a:off x="5630450" y="5395495"/>
            <a:ext cx="6320395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10"/>
            <a:r>
              <a:rPr lang="fr-FR" sz="3467" b="1" dirty="0" err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preparing</a:t>
            </a:r>
            <a:r>
              <a:rPr lang="fr-FR" sz="3467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467" b="1" dirty="0" err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r>
              <a:rPr lang="fr-FR" sz="3467" b="1" dirty="0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4.0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5907473" y="5308601"/>
            <a:ext cx="5829481" cy="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13036" y="6539577"/>
            <a:ext cx="8892844" cy="146715"/>
            <a:chOff x="172269" y="6621494"/>
            <a:chExt cx="6826666" cy="111519"/>
          </a:xfrm>
        </p:grpSpPr>
        <p:pic>
          <p:nvPicPr>
            <p:cNvPr id="59" name="Picture 58" descr="at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b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ca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ch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85" name="TextBox 84"/>
          <p:cNvSpPr txBox="1"/>
          <p:nvPr/>
        </p:nvSpPr>
        <p:spPr>
          <a:xfrm>
            <a:off x="68077" y="6231799"/>
            <a:ext cx="46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/>
            <a:r>
              <a:rPr lang="en-GB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sp>
        <p:nvSpPr>
          <p:cNvPr id="86" name="TextBox 13"/>
          <p:cNvSpPr txBox="1"/>
          <p:nvPr/>
        </p:nvSpPr>
        <p:spPr>
          <a:xfrm>
            <a:off x="9830175" y="6433605"/>
            <a:ext cx="2224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 defTabSz="1219110"/>
            <a:r>
              <a:rPr lang="en-GB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sEsa" panose="02000506030000020004" pitchFamily="50" charset="0"/>
                <a:cs typeface="Arial" panose="020B0604020202020204" pitchFamily="34" charset="0"/>
              </a:rPr>
              <a:t>European Space Agency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F133C1-64E6-494E-A56E-49EAB870CC4C}"/>
              </a:ext>
            </a:extLst>
          </p:cNvPr>
          <p:cNvSpPr/>
          <p:nvPr/>
        </p:nvSpPr>
        <p:spPr>
          <a:xfrm>
            <a:off x="10930784" y="4681365"/>
            <a:ext cx="433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10"/>
            <a:r>
              <a:rPr lang="en-GB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6886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44047"/>
          <p:cNvCxnSpPr>
            <a:cxnSpLocks noChangeShapeType="1"/>
          </p:cNvCxnSpPr>
          <p:nvPr/>
        </p:nvCxnSpPr>
        <p:spPr bwMode="auto">
          <a:xfrm>
            <a:off x="8447703" y="4523763"/>
            <a:ext cx="203695" cy="0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78FAB239-C332-F245-ACC6-6BC74427E0BB}"/>
              </a:ext>
            </a:extLst>
          </p:cNvPr>
          <p:cNvSpPr txBox="1">
            <a:spLocks/>
          </p:cNvSpPr>
          <p:nvPr/>
        </p:nvSpPr>
        <p:spPr bwMode="auto">
          <a:xfrm>
            <a:off x="33295" y="9234"/>
            <a:ext cx="10818100" cy="100699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588" tIns="60793" rIns="121588" bIns="60793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837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200" b="0" kern="120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l" defTabSz="90923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Sentinel-5 Precursor: </a:t>
            </a:r>
          </a:p>
          <a:p>
            <a:pPr marL="0" marR="0" lvl="0" indent="0" algn="l" defTabSz="90923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atmospheric Sentinel 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4C59D-219A-D541-859D-DC89D695A005}"/>
              </a:ext>
            </a:extLst>
          </p:cNvPr>
          <p:cNvSpPr txBox="1"/>
          <p:nvPr/>
        </p:nvSpPr>
        <p:spPr>
          <a:xfrm>
            <a:off x="33295" y="1419315"/>
            <a:ext cx="6553069" cy="459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965" marR="0" lvl="0" indent="-379965" algn="l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Launched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13 October 2017, </a:t>
            </a:r>
            <a:r>
              <a:rPr kumimoji="0" lang="en-GB" sz="119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Plesetks</a:t>
            </a:r>
            <a:endParaRPr kumimoji="0" lang="en-GB" sz="11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Launcher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n-GB" sz="119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Rockot</a:t>
            </a:r>
            <a:endParaRPr kumimoji="0" lang="en-GB" sz="11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 Payload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TROPOMI (co-funded by The Netherlands and ESA) - </a:t>
            </a:r>
            <a:r>
              <a:rPr kumimoji="0" lang="en-US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Hyper-spectral push-broom imaging spectrometer, 4 spectrometers with 2D detectors with 4000 spectral channels </a:t>
            </a:r>
            <a:endParaRPr kumimoji="0" lang="en-GB" sz="11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Orbit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 Altitude of 820 km, 227 orbit repeat cycle</a:t>
            </a:r>
          </a:p>
          <a:p>
            <a:pPr marL="379965" marR="0" lvl="0" indent="-37996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Daily Global Coverage:</a:t>
            </a:r>
            <a:r>
              <a:rPr kumimoji="0" lang="en-US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13:30 ascending node crossing time </a:t>
            </a:r>
          </a:p>
          <a:p>
            <a:pPr marL="379965" marR="0" lvl="0" indent="-37996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Spatial Sampling: </a:t>
            </a:r>
            <a:r>
              <a:rPr kumimoji="0" lang="en-US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 x 3.5 km (mission requirement: 7 x 7 km)</a:t>
            </a:r>
            <a:endParaRPr kumimoji="0" lang="en-GB" sz="11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 Control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ESOC</a:t>
            </a:r>
          </a:p>
          <a:p>
            <a:pPr marL="379965" marR="0" lvl="0" indent="-37996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 Mission Planning: 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KNMI</a:t>
            </a:r>
          </a:p>
          <a:p>
            <a:pPr marL="379965" marR="0" lvl="0" indent="-379965" algn="l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 Stations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Svalbard (NOR) and Inuvik (Canada)</a:t>
            </a:r>
            <a:endParaRPr kumimoji="0" lang="en-GB" sz="119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Operational Data Processing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DLR (on behalf of ESA)</a:t>
            </a:r>
          </a:p>
          <a:p>
            <a:pPr marL="379965" marR="0" lvl="0" indent="-379965" algn="l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 Design Life Time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~7 years</a:t>
            </a:r>
          </a:p>
          <a:p>
            <a:pPr marL="379965" marR="0" lvl="0" indent="-37996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co-funding during Routine Operations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(e.g. on Algorithm Development/QA Monitoring): Belgium, Germany,  and The Netherlands</a:t>
            </a:r>
          </a:p>
          <a:p>
            <a:pPr marL="379965" marR="0" lvl="0" indent="-37996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User: </a:t>
            </a:r>
            <a:r>
              <a:rPr kumimoji="0" lang="en-GB" sz="11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Copernicus Atmosphere Monitoring Service (ECMWF)</a:t>
            </a:r>
            <a:endParaRPr kumimoji="0" lang="en-GB" sz="11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79965" marR="0" lvl="0" indent="-379965" algn="l" defTabSz="1215888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7" descr="Screen Shot 2018-11-22 at 18.22.40.png">
            <a:extLst>
              <a:ext uri="{FF2B5EF4-FFF2-40B4-BE49-F238E27FC236}">
                <a16:creationId xmlns:a16="http://schemas.microsoft.com/office/drawing/2014/main" id="{B9138F4F-EABD-3D4B-A714-16CB5449A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63" y="1217308"/>
            <a:ext cx="6776303" cy="48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Aeolus Mission Objectives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69" y="18701"/>
            <a:ext cx="12315987" cy="68392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481" tIns="60741" rIns="121481" bIns="60741" rtlCol="0" anchor="ctr"/>
          <a:lstStyle/>
          <a:p>
            <a:pPr marL="0" marR="0" lvl="0" indent="0" algn="just" defTabSz="12158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39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299520" y="378226"/>
            <a:ext cx="7932365" cy="675297"/>
          </a:xfrm>
          <a:prstGeom prst="rect">
            <a:avLst/>
          </a:prstGeom>
          <a:noFill/>
          <a:ln>
            <a:noFill/>
          </a:ln>
        </p:spPr>
        <p:txBody>
          <a:bodyPr vert="horz" wrap="square" lIns="121588" tIns="60793" rIns="121588" bIns="60793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837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200" b="0" kern="120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l" defTabSz="909239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Sentinel-5 Precursor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50" y="0"/>
            <a:ext cx="2019220" cy="99702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9520" y="1528190"/>
            <a:ext cx="6464792" cy="4705063"/>
          </a:xfrm>
          <a:prstGeom prst="roundRect">
            <a:avLst/>
          </a:prstGeom>
          <a:solidFill>
            <a:srgbClr val="445469"/>
          </a:solidFill>
          <a:ln w="12700"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1215888" rtl="0" eaLnBrk="1" fontAlgn="base" latinLnBrk="0" hangingPunct="1">
              <a:lnSpc>
                <a:spcPct val="100000"/>
              </a:lnSpc>
              <a:spcBef>
                <a:spcPts val="199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Arial" charset="0"/>
                <a:cs typeface="Arial" charset="0"/>
              </a:rPr>
              <a:t>     </a:t>
            </a:r>
            <a:r>
              <a:rPr kumimoji="0" lang="en-GB" sz="3192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Arial" charset="0"/>
                <a:cs typeface="Arial" charset="0"/>
              </a:rPr>
              <a:t>Mission Objectives</a:t>
            </a:r>
          </a:p>
          <a:p>
            <a:pPr marL="455958" marR="0" lvl="0" indent="-455958" algn="l" defTabSz="1215888" rtl="0" eaLnBrk="1" fontAlgn="base" latinLnBrk="0" hangingPunct="1">
              <a:lnSpc>
                <a:spcPct val="100000"/>
              </a:lnSpc>
              <a:spcBef>
                <a:spcPts val="1596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12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Arial" charset="0"/>
                <a:cs typeface="Arial" charset="0"/>
              </a:rPr>
              <a:t>Ozone, Air Quality, and Climate Monitoring and Forecasting</a:t>
            </a:r>
          </a:p>
          <a:p>
            <a:pPr marL="455958" marR="0" lvl="0" indent="-455958" algn="l" defTabSz="1215888" rtl="0" eaLnBrk="1" fontAlgn="base" latinLnBrk="0" hangingPunct="1">
              <a:lnSpc>
                <a:spcPct val="100000"/>
              </a:lnSpc>
              <a:spcBef>
                <a:spcPts val="1596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12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Arial" charset="0"/>
                <a:cs typeface="Arial" charset="0"/>
              </a:rPr>
              <a:t>Extending the time series of GOME, SCIAMACHY, OMI, GOME2 measurements</a:t>
            </a:r>
          </a:p>
          <a:p>
            <a:pPr marL="455958" marR="0" lvl="0" indent="-455958" algn="l" defTabSz="1215888" rtl="0" eaLnBrk="1" fontAlgn="base" latinLnBrk="0" hangingPunct="1">
              <a:lnSpc>
                <a:spcPct val="100000"/>
              </a:lnSpc>
              <a:spcBef>
                <a:spcPts val="1596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12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Arial" charset="0"/>
                <a:cs typeface="Arial" charset="0"/>
              </a:rPr>
              <a:t>Precursor of the Copernicus Sentinel-4 and Sentinel-5 missions</a:t>
            </a:r>
          </a:p>
          <a:p>
            <a:pPr marL="455958" marR="0" lvl="0" indent="-455958" algn="l" defTabSz="1215888" rtl="0" eaLnBrk="1" fontAlgn="base" latinLnBrk="0" hangingPunct="1">
              <a:lnSpc>
                <a:spcPct val="100000"/>
              </a:lnSpc>
              <a:spcBef>
                <a:spcPts val="1596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9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Arial" charset="0"/>
              <a:cs typeface="Arial" charset="0"/>
            </a:endParaRP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501D8DD9-E35F-AD4A-B3C7-9E434E7EF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86" y="1140568"/>
            <a:ext cx="5653011" cy="51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40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F0B17DB-CE07-D74B-87F3-B9799E8B5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0" y="349364"/>
            <a:ext cx="12056201" cy="533544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MS PGothic" charset="0"/>
                <a:cs typeface="Verdana"/>
              </a:rPr>
              <a:t>Sentinel-5 Precursor Products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F7011-6BE3-D114-BA27-058D6379E461}"/>
              </a:ext>
            </a:extLst>
          </p:cNvPr>
          <p:cNvSpPr txBox="1"/>
          <p:nvPr/>
        </p:nvSpPr>
        <p:spPr>
          <a:xfrm>
            <a:off x="0" y="1326347"/>
            <a:ext cx="1189236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Operational Products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forward processing and reprocessed over instrument lifetime -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Level 1B Radiance/Irradiance, Level 2 Methane, Tropospheric Ozone (Offline); Aerosol Absorbing Index, Aerosol Layer Height, Carbon Monoxide, Cloud, Formaldehyde, Nitrogen Dioxide, Ozone Profile, Sulphur Dioxide, and Total Ozone products (Offline and Near Real Time)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available at 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Copernicus Data Space Ecosystem -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https://dataspace.copernicus.eu/</a:t>
            </a:r>
            <a:r>
              <a:rPr kumimoji="0" lang="en-IT" sz="1400" b="0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Pre-operational Products via the S5P PAL (product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Laboratory)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forward processing and reprocessed over instrument lifetime -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Aerosol Optical Thickness, Bromine Monoxide, Glyoxal, Sun-Induced Fluorescence, Water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Vapour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and a Sulphur Dioxide product using the new Covariance-Based Retrieval Algorithm (COBRA)) are being provided to the public via: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https://data-portal.s5p-pal.com</a:t>
            </a:r>
            <a:endParaRPr lang="en-GB" sz="1400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400" u="sng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Difference between Pre-operational and Operational Products: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data quality is not operationally checked by the Sentinel-5P Mission Performance Centre, Offline data provision only</a:t>
            </a: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If agreed and financed by the EC pre-operational products could become operational (core) products in the furu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400" u="sng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Level 3 Products via PAL: 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srgbClr val="00619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https://maps.s5p-pal.com/</a:t>
            </a:r>
          </a:p>
          <a:p>
            <a:pPr marL="178905" marR="0" lvl="0" indent="-178905" algn="l" defTabSz="1219170" rtl="0" eaLnBrk="1" fontAlgn="base" latinLnBrk="0" hangingPunct="1">
              <a:lnSpc>
                <a:spcPct val="100000"/>
              </a:lnSpc>
              <a:spcBef>
                <a:spcPts val="797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2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5p_Mission_Status_290324" id="{E4067675-BE6A-7747-B2C4-771052606CC4}" vid="{1880CE75-EC9D-7E46-A14C-1324A01C479C}"/>
    </a:ext>
  </a:extLst>
</a:theme>
</file>

<file path=ppt/theme/theme3.xml><?xml version="1.0" encoding="utf-8"?>
<a:theme xmlns:a="http://schemas.openxmlformats.org/drawingml/2006/main" name="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2D91B5-ED7D-4179-8776-ED16A4DF2949}" vid="{3AEE5ACF-C280-4F8F-BB9E-6344961359F0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2024-05-27T22:00:00+00:00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ddc99d1b-0883-4f2c-a8e6-6d8ebaa0e5d6"/>
    <ds:schemaRef ds:uri="http://schemas.microsoft.com/sharepoint/v4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66</TotalTime>
  <Words>1581</Words>
  <Application>Microsoft Macintosh PowerPoint</Application>
  <PresentationFormat>Custom</PresentationFormat>
  <Paragraphs>240</Paragraphs>
  <Slides>22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MS PGothic</vt:lpstr>
      <vt:lpstr>Arial</vt:lpstr>
      <vt:lpstr>Calibri</vt:lpstr>
      <vt:lpstr>NotesEsa</vt:lpstr>
      <vt:lpstr>Times New Roman</vt:lpstr>
      <vt:lpstr>Verdana</vt:lpstr>
      <vt:lpstr>Wingdings</vt:lpstr>
      <vt:lpstr>ESA_Presentation_DARK</vt:lpstr>
      <vt:lpstr>NEW ESA Presentation 16-9</vt:lpstr>
      <vt:lpstr>1_NEW ESA Presentation 16-9</vt:lpstr>
      <vt:lpstr>1_ESA_Presentation_CLEAR</vt:lpstr>
      <vt:lpstr>Tema do Office</vt:lpstr>
      <vt:lpstr>Sentinel-5P Mission Status</vt:lpstr>
      <vt:lpstr>PowerPoint Presentation</vt:lpstr>
      <vt:lpstr>PowerPoint Presentation</vt:lpstr>
      <vt:lpstr>PowerPoint Presentation</vt:lpstr>
      <vt:lpstr>Copernicus – Sentinels Status</vt:lpstr>
      <vt:lpstr>PowerPoint Presentation</vt:lpstr>
      <vt:lpstr>PowerPoint Presentation</vt:lpstr>
      <vt:lpstr>Aeolus Mission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Sentinel-2 Mapping High-resolution Methane Emissions</vt:lpstr>
      <vt:lpstr>3 Sentinels to detect Methane Emissions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Matteo Corona</dc:creator>
  <cp:keywords/>
  <dc:description/>
  <cp:lastModifiedBy>Claus Zehner</cp:lastModifiedBy>
  <cp:revision>13</cp:revision>
  <cp:lastPrinted>2008-08-26T16:26:23Z</cp:lastPrinted>
  <dcterms:created xsi:type="dcterms:W3CDTF">2024-05-28T10:26:18Z</dcterms:created>
  <dcterms:modified xsi:type="dcterms:W3CDTF">2024-08-23T13:09:34Z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Matteo Corona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2024-05-27T22:00:00Z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