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96" r:id="rId3"/>
    <p:sldId id="297" r:id="rId4"/>
    <p:sldId id="303" r:id="rId5"/>
    <p:sldId id="301" r:id="rId6"/>
    <p:sldId id="280" r:id="rId7"/>
    <p:sldId id="305" r:id="rId8"/>
    <p:sldId id="295" r:id="rId9"/>
    <p:sldId id="293" r:id="rId10"/>
    <p:sldId id="294" r:id="rId11"/>
    <p:sldId id="306" r:id="rId12"/>
    <p:sldId id="290" r:id="rId13"/>
    <p:sldId id="300" r:id="rId14"/>
    <p:sldId id="298" r:id="rId15"/>
  </p:sldIdLst>
  <p:sldSz cx="12195175" cy="6859588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8" y="-56"/>
      </p:cViewPr>
      <p:guideLst>
        <p:guide orient="horz" pos="2161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4" d="100"/>
          <a:sy n="114" d="100"/>
        </p:scale>
        <p:origin x="-1722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70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89F42B47-E3E4-4BEC-832A-5B040640931E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0514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705" y="9720514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3B480F1B-A9B0-4102-A965-E217D5DC8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95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21.09.2019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5284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0726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0726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18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183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9626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>
                <a:solidFill>
                  <a:prstClr val="black"/>
                </a:solidFill>
              </a:rPr>
              <a:pPr/>
              <a:t>4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18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183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9329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5532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288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5" descr="Folie_1-01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78399" y="1573200"/>
            <a:ext cx="10864800" cy="741600"/>
          </a:xfrm>
        </p:spPr>
        <p:txBody>
          <a:bodyPr/>
          <a:lstStyle>
            <a:lvl1pPr>
              <a:tabLst>
                <a:tab pos="2038350" algn="l"/>
              </a:tabLst>
              <a:defRPr b="1">
                <a:latin typeface="Corbel" panose="020B0503020204020204" pitchFamily="34" charset="0"/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16" name="Rectangle 3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78399" y="2430000"/>
            <a:ext cx="10864800" cy="1152000"/>
          </a:xfr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686868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de-DE" noProof="0" dirty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5999" y="1591200"/>
            <a:ext cx="11228211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50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5482800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067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5482800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70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 </a:t>
            </a:r>
            <a:endParaRPr lang="en-GB" dirty="0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5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4859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2243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6000" y="2141999"/>
            <a:ext cx="5482800" cy="37872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6224400" y="2142000"/>
            <a:ext cx="5482800" cy="37872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47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38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68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63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" descr="Folie-0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7"/>
          <a:stretch>
            <a:fillRect/>
          </a:stretch>
        </p:blipFill>
        <p:spPr bwMode="auto">
          <a:xfrm>
            <a:off x="1588" y="6143625"/>
            <a:ext cx="121856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999" y="648000"/>
            <a:ext cx="11221200" cy="7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112212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  <a:br>
              <a:rPr lang="de-DE" noProof="0" dirty="0"/>
            </a:br>
            <a:endParaRPr lang="de-DE" noProof="0" dirty="0"/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927970" y="116540"/>
            <a:ext cx="27717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100" b="0" dirty="0">
                <a:solidFill>
                  <a:srgbClr val="898989"/>
                </a:solidFill>
                <a:latin typeface="+mn-lt"/>
                <a:cs typeface="Arial" pitchFamily="34" charset="0"/>
              </a:rPr>
              <a:t>Institut für Methodik der Fernerkundung</a:t>
            </a:r>
          </a:p>
        </p:txBody>
      </p:sp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61" r:id="rId5"/>
    <p:sldLayoutId id="2147483658" r:id="rId6"/>
    <p:sldLayoutId id="2147483655" r:id="rId7"/>
    <p:sldLayoutId id="2147483656" r:id="rId8"/>
    <p:sldLayoutId id="2147483662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Corbel" panose="020B0503020204020204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0"/>
        </a:spcAft>
        <a:buFont typeface="Corbel" panose="020B0503020204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gif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757475" y="1060954"/>
            <a:ext cx="10896560" cy="741600"/>
          </a:xfrm>
        </p:spPr>
        <p:txBody>
          <a:bodyPr/>
          <a:lstStyle/>
          <a:p>
            <a:r>
              <a:rPr lang="en-US" dirty="0" smtClean="0"/>
              <a:t>Geolocation improvement for </a:t>
            </a:r>
            <a:r>
              <a:rPr lang="en-US" dirty="0"/>
              <a:t>EPIC/DSCOVR</a:t>
            </a:r>
            <a:endParaRPr lang="de-DE" dirty="0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777403" y="1917754"/>
            <a:ext cx="10864800" cy="1512040"/>
          </a:xfrm>
        </p:spPr>
        <p:txBody>
          <a:bodyPr/>
          <a:lstStyle/>
          <a:p>
            <a:r>
              <a:rPr lang="de-DE" dirty="0"/>
              <a:t>Víctor Molina García, </a:t>
            </a:r>
            <a:r>
              <a:rPr lang="de-DE" u="sng" dirty="0"/>
              <a:t>Ronny Lutz</a:t>
            </a:r>
            <a:r>
              <a:rPr lang="de-DE" dirty="0"/>
              <a:t>, Diego Loyola</a:t>
            </a:r>
            <a:endParaRPr lang="de-DE" sz="2800" dirty="0"/>
          </a:p>
          <a:p>
            <a:pPr>
              <a:spcBef>
                <a:spcPts val="0"/>
              </a:spcBef>
            </a:pPr>
            <a:endParaRPr lang="de-DE" sz="2800" dirty="0" smtClean="0"/>
          </a:p>
          <a:p>
            <a:pPr>
              <a:spcBef>
                <a:spcPts val="0"/>
              </a:spcBef>
            </a:pPr>
            <a:r>
              <a:rPr lang="de-DE" sz="2000" dirty="0" smtClean="0"/>
              <a:t>German Aerospace Center (DLR)</a:t>
            </a:r>
            <a:endParaRPr lang="de-DE" sz="2000" dirty="0"/>
          </a:p>
          <a:p>
            <a:pPr>
              <a:spcBef>
                <a:spcPts val="0"/>
              </a:spcBef>
            </a:pPr>
            <a:r>
              <a:rPr lang="de-DE" sz="2000" dirty="0" smtClean="0"/>
              <a:t>Earth Observation Center (EOC)</a:t>
            </a:r>
          </a:p>
          <a:p>
            <a:pPr>
              <a:spcBef>
                <a:spcPts val="0"/>
              </a:spcBef>
            </a:pPr>
            <a:r>
              <a:rPr lang="de-DE" sz="2000" dirty="0" smtClean="0"/>
              <a:t>Institut </a:t>
            </a:r>
            <a:r>
              <a:rPr lang="de-DE" sz="2000" dirty="0"/>
              <a:t>für Methodik der </a:t>
            </a:r>
            <a:r>
              <a:rPr lang="de-DE" sz="2000" dirty="0" smtClean="0"/>
              <a:t>Fernerkundung</a:t>
            </a:r>
          </a:p>
          <a:p>
            <a:pPr>
              <a:spcBef>
                <a:spcPts val="0"/>
              </a:spcBef>
            </a:pPr>
            <a:endParaRPr lang="de-DE" sz="2000" dirty="0"/>
          </a:p>
          <a:p>
            <a:pPr>
              <a:spcBef>
                <a:spcPts val="0"/>
              </a:spcBef>
            </a:pPr>
            <a:r>
              <a:rPr lang="de-DE" sz="2000" dirty="0" smtClean="0"/>
              <a:t>Joint </a:t>
            </a:r>
            <a:r>
              <a:rPr lang="de-DE" sz="2000" dirty="0" err="1" smtClean="0"/>
              <a:t>Geostationary</a:t>
            </a:r>
            <a:r>
              <a:rPr lang="de-DE" sz="2000" dirty="0" smtClean="0"/>
              <a:t> Science Team Meeting</a:t>
            </a:r>
          </a:p>
          <a:p>
            <a:pPr>
              <a:spcBef>
                <a:spcPts val="0"/>
              </a:spcBef>
            </a:pPr>
            <a:r>
              <a:rPr lang="de-DE" sz="2000" dirty="0" smtClean="0"/>
              <a:t>Harvard-Smithsonian Center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Astrophysics</a:t>
            </a:r>
            <a:endParaRPr lang="de-DE" sz="2000" dirty="0" smtClean="0"/>
          </a:p>
          <a:p>
            <a:pPr>
              <a:spcBef>
                <a:spcPts val="0"/>
              </a:spcBef>
            </a:pPr>
            <a:r>
              <a:rPr lang="de-DE" sz="2000" dirty="0" smtClean="0"/>
              <a:t>Cambridge, MA, USA</a:t>
            </a:r>
          </a:p>
          <a:p>
            <a:pPr>
              <a:spcBef>
                <a:spcPts val="0"/>
              </a:spcBef>
            </a:pPr>
            <a:r>
              <a:rPr lang="de-DE" sz="2000" dirty="0" smtClean="0"/>
              <a:t>26-27 September 2019</a:t>
            </a:r>
            <a:endParaRPr lang="de-DE" sz="20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739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OCRA/ROCINN</a:t>
            </a:r>
            <a:r>
              <a:rPr lang="en-US" dirty="0"/>
              <a:t>: Retrieval of Cloud </a:t>
            </a:r>
            <a:r>
              <a:rPr lang="en-US" dirty="0" smtClean="0"/>
              <a:t>Properties from EPIC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EFD62CF8-3B86-4318-8F65-0B27FB1AC252}"/>
              </a:ext>
              <a:ext uri="{C183D7F6-B498-43B3-948B-1728B52AA6E4}">
                <adec:decorative xmlns="" xmlns:adec="http://schemas.microsoft.com/office/drawing/2017/decorative" xmlns:lc="http://schemas.openxmlformats.org/drawingml/2006/lockedCanvas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0479" y="1269554"/>
            <a:ext cx="4320480" cy="4320480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="" xmlns:a16="http://schemas.microsoft.com/office/drawing/2014/main" xmlns:lc="http://schemas.openxmlformats.org/drawingml/2006/lockedCanvas" id="{8F871920-3C3D-4119-95E0-A56A01FED232}"/>
              </a:ext>
            </a:extLst>
          </p:cNvPr>
          <p:cNvSpPr txBox="1"/>
          <p:nvPr/>
        </p:nvSpPr>
        <p:spPr>
          <a:xfrm>
            <a:off x="3980480" y="5581834"/>
            <a:ext cx="4320480" cy="4924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1600" dirty="0">
                <a:latin typeface="Corbel" panose="020B0503020204020204" pitchFamily="34" charset="0"/>
                <a:cs typeface="Arial" pitchFamily="34" charset="0"/>
              </a:rPr>
              <a:t>EPIC L1B 2018/01/30 05:32:37 UTC (v02)</a:t>
            </a:r>
          </a:p>
          <a:p>
            <a:pPr algn="ctr"/>
            <a:r>
              <a:rPr lang="en-IE" sz="1600" dirty="0">
                <a:latin typeface="Corbel" panose="020B0503020204020204" pitchFamily="34" charset="0"/>
                <a:cs typeface="Arial" pitchFamily="34" charset="0"/>
              </a:rPr>
              <a:t>Credit: NASA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A9F80696-B3AF-421F-8599-918425615DD4}"/>
              </a:ext>
            </a:extLst>
          </p:cNvPr>
          <p:cNvSpPr/>
          <p:nvPr/>
        </p:nvSpPr>
        <p:spPr>
          <a:xfrm>
            <a:off x="5170305" y="2088844"/>
            <a:ext cx="1964617" cy="19646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xmlns:lc="http://schemas.openxmlformats.org/drawingml/2006/lockedCanvas" id="{267C6545-37B2-4E8C-BEFF-50177F68F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7" y="1814018"/>
            <a:ext cx="3265200" cy="3265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1" name="TextBox 17">
            <a:extLst>
              <a:ext uri="{FF2B5EF4-FFF2-40B4-BE49-F238E27FC236}">
                <a16:creationId xmlns="" xmlns:a16="http://schemas.microsoft.com/office/drawing/2014/main" xmlns:lc="http://schemas.openxmlformats.org/drawingml/2006/lockedCanvas" id="{A3C8EE3B-D6BC-4C27-BD40-971D03030B1A}"/>
              </a:ext>
            </a:extLst>
          </p:cNvPr>
          <p:cNvSpPr txBox="1"/>
          <p:nvPr/>
        </p:nvSpPr>
        <p:spPr>
          <a:xfrm>
            <a:off x="696986" y="5180052"/>
            <a:ext cx="32834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b="1" dirty="0" smtClean="0">
                <a:latin typeface="Corbel" panose="020B0503020204020204" pitchFamily="34" charset="0"/>
                <a:cs typeface="Arial" pitchFamily="34" charset="0"/>
              </a:rPr>
              <a:t>OCRA radiometric </a:t>
            </a:r>
            <a:r>
              <a:rPr lang="en-IE" b="1" dirty="0">
                <a:latin typeface="Corbel" panose="020B0503020204020204" pitchFamily="34" charset="0"/>
                <a:cs typeface="Arial" pitchFamily="34" charset="0"/>
              </a:rPr>
              <a:t>cloud fraction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267C6545-37B2-4E8C-BEFF-50177F68F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4971" y="1813793"/>
            <a:ext cx="3270102" cy="32701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23" name="TextBox 17">
            <a:extLst>
              <a:ext uri="{FF2B5EF4-FFF2-40B4-BE49-F238E27FC236}">
                <a16:creationId xmlns="" xmlns:a16="http://schemas.microsoft.com/office/drawing/2014/main" xmlns:lc="http://schemas.openxmlformats.org/drawingml/2006/lockedCanvas" id="{A3C8EE3B-D6BC-4C27-BD40-971D03030B1A}"/>
              </a:ext>
            </a:extLst>
          </p:cNvPr>
          <p:cNvSpPr txBox="1"/>
          <p:nvPr/>
        </p:nvSpPr>
        <p:spPr>
          <a:xfrm>
            <a:off x="4484971" y="5180052"/>
            <a:ext cx="32701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b="1" dirty="0" smtClean="0">
                <a:latin typeface="Corbel" panose="020B0503020204020204" pitchFamily="34" charset="0"/>
                <a:cs typeface="Arial" pitchFamily="34" charset="0"/>
              </a:rPr>
              <a:t>ROCINN cloud </a:t>
            </a:r>
            <a:r>
              <a:rPr lang="en-IE" b="1" dirty="0">
                <a:latin typeface="Corbel" panose="020B0503020204020204" pitchFamily="34" charset="0"/>
                <a:cs typeface="Arial" pitchFamily="34" charset="0"/>
              </a:rPr>
              <a:t>optical thickness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xmlns:lc="http://schemas.openxmlformats.org/drawingml/2006/lockedCanvas" id="{3A7797A6-F047-492F-A573-F0278EEB7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1395" y="1814951"/>
            <a:ext cx="3268800" cy="3268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5" name="TextBox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EF22D586-3197-4633-98A9-3ADDC42D9DAB}"/>
              </a:ext>
            </a:extLst>
          </p:cNvPr>
          <p:cNvSpPr txBox="1"/>
          <p:nvPr/>
        </p:nvSpPr>
        <p:spPr>
          <a:xfrm>
            <a:off x="8378194" y="5180052"/>
            <a:ext cx="30571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b="1" dirty="0" smtClean="0">
                <a:latin typeface="Corbel" panose="020B0503020204020204" pitchFamily="34" charset="0"/>
                <a:cs typeface="Arial" pitchFamily="34" charset="0"/>
              </a:rPr>
              <a:t>ROCINN cloud-top </a:t>
            </a:r>
            <a:r>
              <a:rPr lang="en-IE" b="1" dirty="0">
                <a:latin typeface="Corbel" panose="020B0503020204020204" pitchFamily="34" charset="0"/>
                <a:cs typeface="Arial" pitchFamily="34" charset="0"/>
              </a:rPr>
              <a:t>height / km</a:t>
            </a:r>
          </a:p>
        </p:txBody>
      </p:sp>
    </p:spTree>
    <p:extLst>
      <p:ext uri="{BB962C8B-B14F-4D97-AF65-F5344CB8AC3E}">
        <p14:creationId xmlns:p14="http://schemas.microsoft.com/office/powerpoint/2010/main" val="397784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further</a:t>
            </a:r>
            <a:r>
              <a:rPr lang="de-DE" dirty="0" smtClean="0"/>
              <a:t> </a:t>
            </a:r>
            <a:r>
              <a:rPr lang="de-DE" dirty="0" err="1" smtClean="0"/>
              <a:t>reading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46" y="1773610"/>
            <a:ext cx="918474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Additional </a:t>
            </a:r>
            <a:r>
              <a:rPr lang="de-DE" dirty="0" err="1" smtClean="0"/>
              <a:t>slides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28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289299"/>
            <a:ext cx="3744415" cy="4897066"/>
          </a:xfrm>
        </p:spPr>
        <p:txBody>
          <a:bodyPr/>
          <a:lstStyle/>
          <a:p>
            <a:r>
              <a:rPr lang="en-US" sz="1600" dirty="0"/>
              <a:t>Channel description:</a:t>
            </a:r>
            <a:br>
              <a:rPr lang="en-US" sz="1600" dirty="0"/>
            </a:br>
            <a:endParaRPr lang="en-US" sz="1600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sz="1600" dirty="0"/>
              <a:t>2 </a:t>
            </a:r>
            <a:r>
              <a:rPr lang="de-DE" sz="1600" dirty="0" err="1"/>
              <a:t>channels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oxygen</a:t>
            </a:r>
            <a:r>
              <a:rPr lang="de-DE" sz="1600" dirty="0"/>
              <a:t> B-band</a:t>
            </a:r>
            <a:br>
              <a:rPr lang="de-DE" sz="1600" dirty="0"/>
            </a:br>
            <a:r>
              <a:rPr lang="de-DE" sz="1600" dirty="0"/>
              <a:t>(</a:t>
            </a:r>
            <a:r>
              <a:rPr lang="de-DE" sz="1600" dirty="0" err="1"/>
              <a:t>absorption</a:t>
            </a:r>
            <a:r>
              <a:rPr lang="de-DE" sz="1600" dirty="0"/>
              <a:t> </a:t>
            </a:r>
            <a:r>
              <a:rPr lang="de-DE" sz="1600" dirty="0" err="1"/>
              <a:t>peak</a:t>
            </a:r>
            <a:r>
              <a:rPr lang="de-DE" sz="1600" dirty="0"/>
              <a:t> plus </a:t>
            </a:r>
            <a:r>
              <a:rPr lang="de-DE" sz="1600" dirty="0" err="1"/>
              <a:t>reference</a:t>
            </a:r>
            <a:r>
              <a:rPr lang="de-DE" sz="1600" dirty="0"/>
              <a:t>)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sz="1600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sz="1600" dirty="0"/>
              <a:t>2 </a:t>
            </a:r>
            <a:r>
              <a:rPr lang="de-DE" sz="1600" dirty="0" err="1"/>
              <a:t>channels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oxygen</a:t>
            </a:r>
            <a:r>
              <a:rPr lang="de-DE" sz="1600" dirty="0"/>
              <a:t> A-band</a:t>
            </a:r>
            <a:br>
              <a:rPr lang="de-DE" sz="1600" dirty="0"/>
            </a:br>
            <a:r>
              <a:rPr lang="de-DE" sz="1600" dirty="0"/>
              <a:t>(</a:t>
            </a:r>
            <a:r>
              <a:rPr lang="de-DE" sz="1600" dirty="0" err="1"/>
              <a:t>absorption</a:t>
            </a:r>
            <a:r>
              <a:rPr lang="de-DE" sz="1600" dirty="0"/>
              <a:t> </a:t>
            </a:r>
            <a:r>
              <a:rPr lang="de-DE" sz="1600" dirty="0" err="1"/>
              <a:t>peak</a:t>
            </a:r>
            <a:r>
              <a:rPr lang="de-DE" sz="1600" dirty="0"/>
              <a:t> plus </a:t>
            </a:r>
            <a:r>
              <a:rPr lang="de-DE" sz="1600" dirty="0" err="1"/>
              <a:t>reference</a:t>
            </a:r>
            <a:r>
              <a:rPr lang="de-DE" sz="1600" dirty="0"/>
              <a:t>)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sz="1600" dirty="0"/>
          </a:p>
          <a:p>
            <a:r>
              <a:rPr lang="de-DE" sz="1600" dirty="0" err="1"/>
              <a:t>Estimation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cloud</a:t>
            </a:r>
            <a:r>
              <a:rPr lang="de-DE" sz="1600" dirty="0"/>
              <a:t> </a:t>
            </a:r>
            <a:r>
              <a:rPr lang="de-DE" sz="1600" dirty="0" err="1"/>
              <a:t>properties</a:t>
            </a:r>
            <a:r>
              <a:rPr lang="de-DE" sz="1600" dirty="0"/>
              <a:t>:</a:t>
            </a:r>
          </a:p>
          <a:p>
            <a:endParaRPr lang="de-DE" sz="1600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sz="1600" dirty="0"/>
              <a:t>Cloud </a:t>
            </a:r>
            <a:r>
              <a:rPr lang="de-DE" sz="1600" dirty="0" err="1"/>
              <a:t>optical</a:t>
            </a:r>
            <a:r>
              <a:rPr lang="de-DE" sz="1600" dirty="0"/>
              <a:t> </a:t>
            </a:r>
            <a:r>
              <a:rPr lang="de-DE" sz="1600" dirty="0" err="1"/>
              <a:t>thickness</a:t>
            </a:r>
            <a:endParaRPr lang="de-DE" sz="1600" dirty="0"/>
          </a:p>
          <a:p>
            <a:pPr lvl="1">
              <a:buFont typeface="Symbol" panose="05050102010706020507" pitchFamily="18" charset="2"/>
              <a:buChar char="-"/>
            </a:pPr>
            <a:endParaRPr lang="de-DE" sz="1600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sz="1600" dirty="0"/>
              <a:t>Cloud-top </a:t>
            </a:r>
            <a:r>
              <a:rPr lang="de-DE" sz="1600" dirty="0" err="1"/>
              <a:t>height</a:t>
            </a:r>
            <a:endParaRPr lang="de-DE" sz="1600" dirty="0"/>
          </a:p>
          <a:p>
            <a:pPr lvl="1">
              <a:buFont typeface="Symbol" panose="05050102010706020507" pitchFamily="18" charset="2"/>
              <a:buChar char="-"/>
            </a:pPr>
            <a:endParaRPr lang="de-DE" sz="1600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sz="1600" dirty="0"/>
              <a:t>Cloud </a:t>
            </a:r>
            <a:r>
              <a:rPr lang="de-DE" sz="1600" dirty="0" err="1" smtClean="0"/>
              <a:t>fraction</a:t>
            </a:r>
            <a:endParaRPr lang="de-DE" sz="1600" dirty="0"/>
          </a:p>
          <a:p>
            <a:pPr marL="0" indent="0">
              <a:buNone/>
            </a:pPr>
            <a:endParaRPr lang="de-DE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Corbel" panose="020B0503020204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049199"/>
              </p:ext>
            </p:extLst>
          </p:nvPr>
        </p:nvGraphicFramePr>
        <p:xfrm>
          <a:off x="4297387" y="1485575"/>
          <a:ext cx="7488833" cy="4628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2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78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815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959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Band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Central</a:t>
                      </a:r>
                      <a:r>
                        <a:rPr lang="de-DE" sz="1600" baseline="0" dirty="0"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1600" noProof="0" dirty="0">
                          <a:latin typeface="Corbel" panose="020B0503020204020204" pitchFamily="34" charset="0"/>
                        </a:rPr>
                        <a:t>wavelength</a:t>
                      </a:r>
                      <a:r>
                        <a:rPr lang="de-DE" sz="1600" dirty="0">
                          <a:latin typeface="Corbel" panose="020B0503020204020204" pitchFamily="34" charset="0"/>
                        </a:rPr>
                        <a:t> / </a:t>
                      </a:r>
                      <a:r>
                        <a:rPr lang="de-DE" sz="1600" dirty="0" err="1">
                          <a:latin typeface="Corbel" panose="020B0503020204020204" pitchFamily="34" charset="0"/>
                        </a:rPr>
                        <a:t>nm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>
                          <a:latin typeface="Corbel" panose="020B0503020204020204" pitchFamily="34" charset="0"/>
                        </a:rPr>
                        <a:t>Band </a:t>
                      </a:r>
                      <a:r>
                        <a:rPr lang="de-DE" sz="1600" baseline="0" dirty="0" err="1">
                          <a:latin typeface="Corbel" panose="020B0503020204020204" pitchFamily="34" charset="0"/>
                        </a:rPr>
                        <a:t>width</a:t>
                      </a:r>
                      <a:r>
                        <a:rPr lang="de-DE" sz="1600" baseline="0" dirty="0">
                          <a:latin typeface="Corbel" panose="020B0503020204020204" pitchFamily="34" charset="0"/>
                        </a:rPr>
                        <a:t> / </a:t>
                      </a:r>
                      <a:r>
                        <a:rPr lang="de-DE" sz="1600" baseline="0" dirty="0" err="1">
                          <a:latin typeface="Corbel" panose="020B0503020204020204" pitchFamily="34" charset="0"/>
                        </a:rPr>
                        <a:t>nm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>
                          <a:latin typeface="Corbel" panose="020B0503020204020204" pitchFamily="34" charset="0"/>
                        </a:rPr>
                        <a:t>Use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959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1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317.5 ± 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1.0 ± 0.2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latin typeface="Corbel" panose="020B0503020204020204" pitchFamily="34" charset="0"/>
                        </a:rPr>
                        <a:t>Ozone</a:t>
                      </a:r>
                      <a:r>
                        <a:rPr lang="de-DE" sz="1600" dirty="0">
                          <a:latin typeface="Corbel" panose="020B0503020204020204" pitchFamily="34" charset="0"/>
                        </a:rPr>
                        <a:t>, </a:t>
                      </a:r>
                      <a:r>
                        <a:rPr lang="de-DE" sz="1600" dirty="0" err="1">
                          <a:latin typeface="Corbel" panose="020B0503020204020204" pitchFamily="34" charset="0"/>
                        </a:rPr>
                        <a:t>sulphur</a:t>
                      </a:r>
                      <a:r>
                        <a:rPr lang="de-DE" sz="1600" dirty="0"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de-DE" sz="1600" dirty="0" err="1">
                          <a:latin typeface="Corbel" panose="020B0503020204020204" pitchFamily="34" charset="0"/>
                        </a:rPr>
                        <a:t>dioxide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59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2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325.0 ± 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2.0 ± 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latin typeface="Corbel" panose="020B0503020204020204" pitchFamily="34" charset="0"/>
                        </a:rPr>
                        <a:t>Ozone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959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3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340.0 ± 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3.0 ± 0.6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latin typeface="Corbel" panose="020B0503020204020204" pitchFamily="34" charset="0"/>
                        </a:rPr>
                        <a:t>Ozone</a:t>
                      </a:r>
                      <a:r>
                        <a:rPr lang="de-DE" sz="1600" dirty="0">
                          <a:latin typeface="Corbel" panose="020B0503020204020204" pitchFamily="34" charset="0"/>
                        </a:rPr>
                        <a:t>, </a:t>
                      </a:r>
                      <a:r>
                        <a:rPr lang="de-DE" sz="1600" dirty="0" err="1">
                          <a:latin typeface="Corbel" panose="020B0503020204020204" pitchFamily="34" charset="0"/>
                        </a:rPr>
                        <a:t>aerosols</a:t>
                      </a:r>
                      <a:r>
                        <a:rPr lang="de-DE" sz="1600" dirty="0">
                          <a:latin typeface="Corbel" panose="020B0503020204020204" pitchFamily="34" charset="0"/>
                        </a:rPr>
                        <a:t>, </a:t>
                      </a:r>
                      <a:r>
                        <a:rPr lang="de-DE" sz="1600" dirty="0" err="1">
                          <a:latin typeface="Corbel" panose="020B0503020204020204" pitchFamily="34" charset="0"/>
                        </a:rPr>
                        <a:t>clouds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959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4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388.0 ± 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3.0 ± 0.6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Aerosols, clouds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959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5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443.0 ± 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3.0 ± 0.6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Aerosols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959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6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551.0 ± 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3.0 ± 0.6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Aerosols, vegetation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959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7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680.0 ± 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3.0 ± 0.6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Aerosols, clouds, vegetation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959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8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687.75 ± 0.20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0.80 ± 0.20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Aerosols, clouds, vegetation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959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9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764.0 ± 0.2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1.0 ± 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Clouds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287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orbel" panose="020B0503020204020204" pitchFamily="34" charset="0"/>
                        </a:rPr>
                        <a:t>10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779.5 ± 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2.0 ± 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effectLst/>
                          <a:latin typeface="Corbel" panose="020B0503020204020204" pitchFamily="34" charset="0"/>
                        </a:rPr>
                        <a:t>Clouds, vegetation</a:t>
                      </a:r>
                      <a:endParaRPr lang="en-US" sz="16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Additional </a:t>
            </a:r>
            <a:r>
              <a:rPr lang="de-DE" dirty="0" err="1" smtClean="0"/>
              <a:t>slide</a:t>
            </a:r>
            <a:r>
              <a:rPr lang="de-DE" dirty="0" smtClean="0"/>
              <a:t> – EPIC </a:t>
            </a:r>
            <a:r>
              <a:rPr lang="de-DE" dirty="0" err="1" smtClean="0"/>
              <a:t>channels</a:t>
            </a:r>
            <a:endParaRPr lang="en-US" dirty="0"/>
          </a:p>
        </p:txBody>
      </p:sp>
      <p:sp>
        <p:nvSpPr>
          <p:cNvPr id="2" name="Left Brace 1"/>
          <p:cNvSpPr/>
          <p:nvPr/>
        </p:nvSpPr>
        <p:spPr>
          <a:xfrm>
            <a:off x="3937347" y="4481752"/>
            <a:ext cx="288032" cy="748241"/>
          </a:xfrm>
          <a:prstGeom prst="leftBrac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45259" y="4609650"/>
            <a:ext cx="72008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600" dirty="0">
                <a:latin typeface="Corbel" panose="020B0503020204020204" pitchFamily="34" charset="0"/>
                <a:cs typeface="Arial" pitchFamily="34" charset="0"/>
              </a:rPr>
              <a:t>Oxygen B-band</a:t>
            </a:r>
            <a:endParaRPr lang="en-US" sz="1600" dirty="0"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7" name="Left Brace 16"/>
          <p:cNvSpPr/>
          <p:nvPr/>
        </p:nvSpPr>
        <p:spPr>
          <a:xfrm>
            <a:off x="3937347" y="5315339"/>
            <a:ext cx="288032" cy="748241"/>
          </a:xfrm>
          <a:prstGeom prst="leftBrac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145259" y="5443237"/>
            <a:ext cx="72008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600" dirty="0">
                <a:latin typeface="Corbel" panose="020B0503020204020204" pitchFamily="34" charset="0"/>
                <a:cs typeface="Arial" pitchFamily="34" charset="0"/>
              </a:rPr>
              <a:t>Oxygen A-band</a:t>
            </a:r>
            <a:endParaRPr lang="en-US" sz="1600" dirty="0">
              <a:latin typeface="Corbel" panose="020B05030202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pic>
        <p:nvPicPr>
          <p:cNvPr id="3074" name="Picture 2" descr="H:\Desktop\EGU2019\img\intro\20150716_epic_lunar_eclips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18" y="837506"/>
            <a:ext cx="9382125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86219" y="693490"/>
            <a:ext cx="2016224" cy="561662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25379" y="693490"/>
            <a:ext cx="2016224" cy="561662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289299"/>
            <a:ext cx="5544615" cy="48970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</a:rPr>
              <a:t>Mission:</a:t>
            </a:r>
            <a:br>
              <a:rPr lang="en-US" sz="1600" dirty="0">
                <a:latin typeface="Corbel" panose="020B0503020204020204" pitchFamily="34" charset="0"/>
              </a:rPr>
            </a:br>
            <a:endParaRPr lang="en-US" sz="1600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DE" sz="1600" dirty="0" err="1">
                <a:latin typeface="Corbel" panose="020B0503020204020204" pitchFamily="34" charset="0"/>
              </a:rPr>
              <a:t>Satellite</a:t>
            </a:r>
            <a:r>
              <a:rPr lang="de-DE" sz="1600" dirty="0">
                <a:latin typeface="Corbel" panose="020B0503020204020204" pitchFamily="34" charset="0"/>
              </a:rPr>
              <a:t>: DSCOVR (</a:t>
            </a:r>
            <a:r>
              <a:rPr lang="de-DE" sz="1600" dirty="0" err="1">
                <a:latin typeface="Corbel" panose="020B0503020204020204" pitchFamily="34" charset="0"/>
              </a:rPr>
              <a:t>Deep</a:t>
            </a:r>
            <a:r>
              <a:rPr lang="de-DE" sz="1600" dirty="0">
                <a:latin typeface="Corbel" panose="020B0503020204020204" pitchFamily="34" charset="0"/>
              </a:rPr>
              <a:t> Space </a:t>
            </a:r>
            <a:r>
              <a:rPr lang="de-DE" sz="1600" dirty="0" err="1">
                <a:latin typeface="Corbel" panose="020B0503020204020204" pitchFamily="34" charset="0"/>
              </a:rPr>
              <a:t>Climate</a:t>
            </a:r>
            <a:r>
              <a:rPr lang="de-DE" sz="1600" dirty="0">
                <a:latin typeface="Corbel" panose="020B0503020204020204" pitchFamily="34" charset="0"/>
              </a:rPr>
              <a:t> Observatory)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sz="1600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sz="1600" dirty="0">
                <a:latin typeface="Corbel" panose="020B0503020204020204" pitchFamily="34" charset="0"/>
              </a:rPr>
              <a:t>Launch </a:t>
            </a:r>
            <a:r>
              <a:rPr lang="de-DE" sz="1600" dirty="0" err="1">
                <a:latin typeface="Corbel" panose="020B0503020204020204" pitchFamily="34" charset="0"/>
              </a:rPr>
              <a:t>date</a:t>
            </a:r>
            <a:r>
              <a:rPr lang="de-DE" sz="1600" dirty="0">
                <a:latin typeface="Corbel" panose="020B0503020204020204" pitchFamily="34" charset="0"/>
              </a:rPr>
              <a:t>: </a:t>
            </a:r>
            <a:r>
              <a:rPr lang="de-DE" sz="1600" dirty="0"/>
              <a:t>11</a:t>
            </a:r>
            <a:r>
              <a:rPr lang="de-DE" sz="1600" baseline="30000" dirty="0"/>
              <a:t>th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February</a:t>
            </a:r>
            <a:r>
              <a:rPr lang="de-DE" sz="1600" dirty="0">
                <a:latin typeface="Corbel" panose="020B0503020204020204" pitchFamily="34" charset="0"/>
              </a:rPr>
              <a:t> 2015</a:t>
            </a:r>
          </a:p>
          <a:p>
            <a:pPr lvl="2">
              <a:buFont typeface="Symbol" panose="05050102010706020507" pitchFamily="18" charset="2"/>
              <a:buChar char="-"/>
            </a:pPr>
            <a:endParaRPr lang="de-DE" sz="1600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sz="1600" dirty="0">
                <a:latin typeface="Corbel" panose="020B0503020204020204" pitchFamily="34" charset="0"/>
              </a:rPr>
              <a:t>Arrival </a:t>
            </a:r>
            <a:r>
              <a:rPr lang="de-DE" sz="1600" dirty="0" err="1">
                <a:latin typeface="Corbel" panose="020B0503020204020204" pitchFamily="34" charset="0"/>
              </a:rPr>
              <a:t>to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destination</a:t>
            </a:r>
            <a:r>
              <a:rPr lang="de-DE" sz="1600" dirty="0">
                <a:latin typeface="Corbel" panose="020B0503020204020204" pitchFamily="34" charset="0"/>
              </a:rPr>
              <a:t>: </a:t>
            </a:r>
            <a:r>
              <a:rPr lang="de-DE" sz="1600" dirty="0"/>
              <a:t>8</a:t>
            </a:r>
            <a:r>
              <a:rPr lang="de-DE" sz="1600" baseline="30000" dirty="0"/>
              <a:t>th</a:t>
            </a:r>
            <a:r>
              <a:rPr lang="de-DE" sz="1600" dirty="0"/>
              <a:t> June 2015</a:t>
            </a:r>
            <a:endParaRPr lang="de-DE" sz="1600" dirty="0">
              <a:latin typeface="Corbel" panose="020B0503020204020204" pitchFamily="34" charset="0"/>
            </a:endParaRPr>
          </a:p>
          <a:p>
            <a:pPr lvl="2">
              <a:buFont typeface="Symbol" panose="05050102010706020507" pitchFamily="18" charset="2"/>
              <a:buChar char="-"/>
            </a:pPr>
            <a:endParaRPr lang="de-DE" sz="1600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sz="1600" dirty="0">
                <a:latin typeface="Corbel" panose="020B0503020204020204" pitchFamily="34" charset="0"/>
              </a:rPr>
              <a:t>Location: </a:t>
            </a:r>
            <a:r>
              <a:rPr lang="de-DE" sz="1600" u="sng" dirty="0" err="1">
                <a:latin typeface="Corbel" panose="020B0503020204020204" pitchFamily="34" charset="0"/>
              </a:rPr>
              <a:t>Lagrangian</a:t>
            </a:r>
            <a:r>
              <a:rPr lang="de-DE" sz="1600" u="sng" dirty="0">
                <a:latin typeface="Corbel" panose="020B0503020204020204" pitchFamily="34" charset="0"/>
              </a:rPr>
              <a:t> </a:t>
            </a:r>
            <a:r>
              <a:rPr lang="de-DE" sz="1600" u="sng" dirty="0" err="1">
                <a:latin typeface="Corbel" panose="020B0503020204020204" pitchFamily="34" charset="0"/>
              </a:rPr>
              <a:t>point</a:t>
            </a:r>
            <a:r>
              <a:rPr lang="de-DE" sz="1600" u="sng" dirty="0">
                <a:latin typeface="Corbel" panose="020B0503020204020204" pitchFamily="34" charset="0"/>
              </a:rPr>
              <a:t> L1</a:t>
            </a:r>
            <a:br>
              <a:rPr lang="de-DE" sz="1600" u="sng" dirty="0">
                <a:latin typeface="Corbel" panose="020B0503020204020204" pitchFamily="34" charset="0"/>
              </a:rPr>
            </a:br>
            <a:r>
              <a:rPr lang="de-DE" sz="1600" dirty="0">
                <a:latin typeface="Corbel" panose="020B0503020204020204" pitchFamily="34" charset="0"/>
              </a:rPr>
              <a:t>(</a:t>
            </a:r>
            <a:r>
              <a:rPr lang="de-DE" sz="1600" dirty="0" err="1">
                <a:latin typeface="Corbel" panose="020B0503020204020204" pitchFamily="34" charset="0"/>
              </a:rPr>
              <a:t>approx</a:t>
            </a:r>
            <a:r>
              <a:rPr lang="de-DE" sz="1600" dirty="0">
                <a:latin typeface="Corbel" panose="020B0503020204020204" pitchFamily="34" charset="0"/>
              </a:rPr>
              <a:t>. 1.5 </a:t>
            </a:r>
            <a:r>
              <a:rPr lang="de-DE" sz="1600" dirty="0" err="1">
                <a:latin typeface="Corbel" panose="020B0503020204020204" pitchFamily="34" charset="0"/>
              </a:rPr>
              <a:t>million</a:t>
            </a:r>
            <a:r>
              <a:rPr lang="de-DE" sz="1600" dirty="0">
                <a:latin typeface="Corbel" panose="020B0503020204020204" pitchFamily="34" charset="0"/>
              </a:rPr>
              <a:t> km </a:t>
            </a:r>
            <a:r>
              <a:rPr lang="de-DE" sz="1600" dirty="0" err="1">
                <a:latin typeface="Corbel" panose="020B0503020204020204" pitchFamily="34" charset="0"/>
              </a:rPr>
              <a:t>distance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t</a:t>
            </a:r>
            <a:r>
              <a:rPr lang="de-DE" sz="1600" dirty="0" err="1"/>
              <a:t>o</a:t>
            </a:r>
            <a:r>
              <a:rPr lang="de-DE" sz="1600" dirty="0"/>
              <a:t> </a:t>
            </a:r>
            <a:r>
              <a:rPr lang="de-DE" sz="1600" dirty="0" err="1">
                <a:latin typeface="Corbel" panose="020B0503020204020204" pitchFamily="34" charset="0"/>
              </a:rPr>
              <a:t>the</a:t>
            </a:r>
            <a:r>
              <a:rPr lang="de-DE" sz="1600" dirty="0">
                <a:latin typeface="Corbel" panose="020B0503020204020204" pitchFamily="34" charset="0"/>
              </a:rPr>
              <a:t> Earth)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sz="1600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DE" sz="1600" dirty="0"/>
              <a:t>Sensor: EPIC (Earth </a:t>
            </a:r>
            <a:r>
              <a:rPr lang="de-DE" sz="1600" dirty="0" err="1"/>
              <a:t>Polychromatic</a:t>
            </a:r>
            <a:r>
              <a:rPr lang="de-DE" sz="1600" dirty="0"/>
              <a:t> Imaging </a:t>
            </a:r>
            <a:r>
              <a:rPr lang="de-DE" sz="1600" dirty="0" err="1"/>
              <a:t>Camera</a:t>
            </a:r>
            <a:r>
              <a:rPr lang="de-DE" sz="1600" dirty="0"/>
              <a:t>)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sz="1600" dirty="0">
              <a:latin typeface="Corbel" panose="020B0503020204020204" pitchFamily="34" charset="0"/>
            </a:endParaRPr>
          </a:p>
          <a:p>
            <a:pPr lvl="2">
              <a:buFont typeface="Symbol" panose="05050102010706020507" pitchFamily="18" charset="2"/>
              <a:buChar char="-"/>
            </a:pPr>
            <a:r>
              <a:rPr lang="de-DE" sz="1600" dirty="0"/>
              <a:t>10 </a:t>
            </a:r>
            <a:r>
              <a:rPr lang="de-DE" sz="1600" dirty="0" err="1"/>
              <a:t>channels</a:t>
            </a:r>
            <a:r>
              <a:rPr lang="de-DE" sz="1600" dirty="0"/>
              <a:t> UV / VIS / NIR</a:t>
            </a:r>
          </a:p>
          <a:p>
            <a:pPr lvl="2">
              <a:buFont typeface="Symbol" panose="05050102010706020507" pitchFamily="18" charset="2"/>
              <a:buChar char="-"/>
            </a:pPr>
            <a:endParaRPr lang="de-DE" sz="1600" dirty="0">
              <a:latin typeface="Corbel" panose="020B0503020204020204" pitchFamily="34" charset="0"/>
            </a:endParaRPr>
          </a:p>
          <a:p>
            <a:pPr lvl="2">
              <a:buFont typeface="Symbol" panose="05050102010706020507" pitchFamily="18" charset="2"/>
              <a:buChar char="-"/>
            </a:pPr>
            <a:r>
              <a:rPr lang="de-DE" sz="1600" dirty="0"/>
              <a:t>1 </a:t>
            </a:r>
            <a:r>
              <a:rPr lang="de-DE" sz="1600" dirty="0" err="1"/>
              <a:t>image</a:t>
            </a:r>
            <a:r>
              <a:rPr lang="de-DE" sz="1600" dirty="0"/>
              <a:t> </a:t>
            </a:r>
            <a:r>
              <a:rPr lang="de-DE" sz="1600" dirty="0" err="1"/>
              <a:t>every</a:t>
            </a:r>
            <a:r>
              <a:rPr lang="de-DE" sz="1600" dirty="0"/>
              <a:t> 2 </a:t>
            </a:r>
            <a:r>
              <a:rPr lang="de-DE" sz="1600" dirty="0" err="1"/>
              <a:t>hours</a:t>
            </a:r>
            <a:r>
              <a:rPr lang="de-DE" sz="1600" dirty="0"/>
              <a:t> (2048 x 2048 </a:t>
            </a:r>
            <a:r>
              <a:rPr lang="de-DE" sz="1600" dirty="0" err="1"/>
              <a:t>pixels</a:t>
            </a:r>
            <a:r>
              <a:rPr lang="de-DE" sz="1600" dirty="0"/>
              <a:t>)</a:t>
            </a:r>
          </a:p>
          <a:p>
            <a:pPr lvl="2">
              <a:buFont typeface="Symbol" panose="05050102010706020507" pitchFamily="18" charset="2"/>
              <a:buChar char="-"/>
            </a:pPr>
            <a:endParaRPr lang="de-DE" sz="1600" dirty="0">
              <a:latin typeface="Corbel" panose="020B0503020204020204" pitchFamily="34" charset="0"/>
            </a:endParaRPr>
          </a:p>
          <a:p>
            <a:pPr lvl="2">
              <a:buFont typeface="Symbol" panose="05050102010706020507" pitchFamily="18" charset="2"/>
              <a:buChar char="-"/>
            </a:pPr>
            <a:r>
              <a:rPr lang="de-DE" sz="1600" dirty="0"/>
              <a:t>12 x 12 km</a:t>
            </a:r>
            <a:r>
              <a:rPr lang="de-DE" sz="1600" baseline="30000" dirty="0"/>
              <a:t>2</a:t>
            </a:r>
            <a:r>
              <a:rPr lang="de-DE" sz="1600" dirty="0"/>
              <a:t> </a:t>
            </a:r>
            <a:r>
              <a:rPr lang="de-DE" sz="1600" dirty="0" err="1"/>
              <a:t>pixel</a:t>
            </a:r>
            <a:r>
              <a:rPr lang="de-DE" sz="1600" dirty="0"/>
              <a:t> </a:t>
            </a:r>
            <a:r>
              <a:rPr lang="de-DE" sz="1600" dirty="0" err="1"/>
              <a:t>size</a:t>
            </a:r>
            <a:r>
              <a:rPr lang="de-DE" sz="1600" dirty="0"/>
              <a:t> (</a:t>
            </a:r>
            <a:r>
              <a:rPr lang="de-DE" sz="1600" dirty="0" err="1"/>
              <a:t>subsatellite</a:t>
            </a:r>
            <a:r>
              <a:rPr lang="de-DE" sz="1600" dirty="0"/>
              <a:t> </a:t>
            </a:r>
            <a:r>
              <a:rPr lang="de-DE" sz="1600" dirty="0" err="1"/>
              <a:t>point</a:t>
            </a:r>
            <a:r>
              <a:rPr lang="de-DE" sz="1600" dirty="0"/>
              <a:t>)</a:t>
            </a:r>
            <a:endParaRPr lang="en-US" sz="1600" dirty="0">
              <a:latin typeface="Corbel" panose="020B05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7627" y="1198126"/>
            <a:ext cx="100811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rPr>
              <a:t>2015/07/16</a:t>
            </a:r>
            <a:endParaRPr lang="en-US" sz="1400" b="1" dirty="0">
              <a:solidFill>
                <a:schemeClr val="bg1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5499" y="6166098"/>
            <a:ext cx="655272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Corbel" panose="020B0503020204020204" pitchFamily="34" charset="0"/>
                <a:cs typeface="Arial" pitchFamily="34" charset="0"/>
              </a:rPr>
              <a:t>© NASA: https://www.nasa.gov/sites/default/files/styles/full_width/public/thumbnails/image/dscovrepicmoontransitfull.gif?itok=m-pCEXqi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41603" y="702321"/>
            <a:ext cx="5544616" cy="3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 – </a:t>
            </a:r>
            <a:r>
              <a:rPr lang="de-DE" dirty="0" smtClean="0"/>
              <a:t>OCRA/ROCINN Cloud </a:t>
            </a:r>
            <a:r>
              <a:rPr lang="de-DE" dirty="0" smtClean="0"/>
              <a:t>Products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smtClean="0"/>
              <a:t>EPIC/DSCOVR </a:t>
            </a:r>
            <a:endParaRPr lang="de-DE" dirty="0"/>
          </a:p>
        </p:txBody>
      </p:sp>
      <p:sp>
        <p:nvSpPr>
          <p:cNvPr id="3" name="Bogen 28"/>
          <p:cNvSpPr/>
          <p:nvPr/>
        </p:nvSpPr>
        <p:spPr bwMode="auto">
          <a:xfrm>
            <a:off x="-6791846" y="1196752"/>
            <a:ext cx="17850179" cy="11521280"/>
          </a:xfrm>
          <a:prstGeom prst="arc">
            <a:avLst>
              <a:gd name="adj1" fmla="val 15908147"/>
              <a:gd name="adj2" fmla="val 21119180"/>
            </a:avLst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>
              <a:solidFill>
                <a:srgbClr val="00000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" name="Textfeld 4"/>
          <p:cNvSpPr txBox="1"/>
          <p:nvPr/>
        </p:nvSpPr>
        <p:spPr>
          <a:xfrm>
            <a:off x="10762497" y="5625563"/>
            <a:ext cx="80769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2023+</a:t>
            </a:r>
            <a:endParaRPr lang="de-DE" sz="1600" b="1" dirty="0">
              <a:solidFill>
                <a:srgbClr val="000000"/>
              </a:solidFill>
              <a:latin typeface="Corbel" panose="020B0503020204020204" pitchFamily="34" charset="0"/>
              <a:ea typeface="ヒラギノ角ゴ Pro W3" charset="-128"/>
            </a:endParaRPr>
          </a:p>
        </p:txBody>
      </p:sp>
      <p:sp>
        <p:nvSpPr>
          <p:cNvPr id="5" name="Textfeld 5"/>
          <p:cNvSpPr txBox="1"/>
          <p:nvPr/>
        </p:nvSpPr>
        <p:spPr>
          <a:xfrm>
            <a:off x="913011" y="981522"/>
            <a:ext cx="73782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1995</a:t>
            </a:r>
            <a:endParaRPr lang="de-DE" sz="1600" b="1" dirty="0">
              <a:solidFill>
                <a:srgbClr val="000000"/>
              </a:solidFill>
              <a:latin typeface="Corbel" panose="020B0503020204020204" pitchFamily="34" charset="0"/>
              <a:ea typeface="ヒラギノ角ゴ Pro W3" charset="-128"/>
            </a:endParaRPr>
          </a:p>
        </p:txBody>
      </p:sp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82" y="1383255"/>
            <a:ext cx="1828057" cy="1254451"/>
          </a:xfrm>
          <a:prstGeom prst="rect">
            <a:avLst/>
          </a:prstGeom>
        </p:spPr>
      </p:pic>
      <p:sp>
        <p:nvSpPr>
          <p:cNvPr id="8" name="Textfeld 9"/>
          <p:cNvSpPr txBox="1"/>
          <p:nvPr/>
        </p:nvSpPr>
        <p:spPr>
          <a:xfrm>
            <a:off x="48915" y="2701003"/>
            <a:ext cx="1406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GOME/ERS-2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1995-2011</a:t>
            </a:r>
            <a:endParaRPr lang="de-DE" sz="1600" dirty="0">
              <a:solidFill>
                <a:srgbClr val="000000"/>
              </a:solidFill>
              <a:latin typeface="Corbel" panose="020B0503020204020204" pitchFamily="34" charset="0"/>
              <a:ea typeface="ヒラギノ角ゴ Pro W3" charset="-128"/>
            </a:endParaRPr>
          </a:p>
        </p:txBody>
      </p:sp>
      <p:sp>
        <p:nvSpPr>
          <p:cNvPr id="9" name="Textfeld 10"/>
          <p:cNvSpPr txBox="1"/>
          <p:nvPr/>
        </p:nvSpPr>
        <p:spPr>
          <a:xfrm>
            <a:off x="1489075" y="2917027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SCIAMACHY/ENVISAT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2002-2012</a:t>
            </a:r>
            <a:endParaRPr lang="de-DE" sz="1600" dirty="0">
              <a:solidFill>
                <a:srgbClr val="000000"/>
              </a:solidFill>
              <a:latin typeface="Corbel" panose="020B0503020204020204" pitchFamily="34" charset="0"/>
              <a:ea typeface="ヒラギノ角ゴ Pro W3" charset="-128"/>
            </a:endParaRPr>
          </a:p>
        </p:txBody>
      </p:sp>
      <p:pic>
        <p:nvPicPr>
          <p:cNvPr id="10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65" y="1332428"/>
            <a:ext cx="2020090" cy="1521302"/>
          </a:xfrm>
          <a:prstGeom prst="rect">
            <a:avLst/>
          </a:prstGeom>
        </p:spPr>
      </p:pic>
      <p:sp>
        <p:nvSpPr>
          <p:cNvPr id="11" name="Textfeld 12"/>
          <p:cNvSpPr txBox="1"/>
          <p:nvPr/>
        </p:nvSpPr>
        <p:spPr>
          <a:xfrm>
            <a:off x="2795942" y="3861842"/>
            <a:ext cx="3085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GOME-2/</a:t>
            </a:r>
            <a:r>
              <a:rPr lang="de-DE" sz="1600" dirty="0" err="1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MetOp</a:t>
            </a: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-A </a:t>
            </a:r>
            <a:r>
              <a:rPr lang="de-DE" sz="1600" dirty="0" err="1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since</a:t>
            </a: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 2007</a:t>
            </a:r>
            <a:endParaRPr lang="de-DE" sz="1600" dirty="0">
              <a:solidFill>
                <a:srgbClr val="000000"/>
              </a:solidFill>
              <a:latin typeface="Corbel" panose="020B0503020204020204" pitchFamily="34" charset="0"/>
              <a:ea typeface="ヒラギノ角ゴ Pro W3" charset="-128"/>
            </a:endParaRPr>
          </a:p>
        </p:txBody>
      </p:sp>
      <p:pic>
        <p:nvPicPr>
          <p:cNvPr id="12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07" y="1635090"/>
            <a:ext cx="2429235" cy="2154744"/>
          </a:xfrm>
          <a:prstGeom prst="rect">
            <a:avLst/>
          </a:prstGeom>
        </p:spPr>
      </p:pic>
      <p:sp>
        <p:nvSpPr>
          <p:cNvPr id="13" name="Textfeld 14"/>
          <p:cNvSpPr txBox="1"/>
          <p:nvPr/>
        </p:nvSpPr>
        <p:spPr>
          <a:xfrm>
            <a:off x="2795943" y="414987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GOME-2/</a:t>
            </a:r>
            <a:r>
              <a:rPr lang="de-DE" sz="1600" dirty="0" err="1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MetOp</a:t>
            </a: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-B </a:t>
            </a:r>
            <a:r>
              <a:rPr lang="de-DE" sz="1600" dirty="0" err="1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since</a:t>
            </a: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 2012</a:t>
            </a:r>
            <a:endParaRPr lang="de-DE" sz="1600" dirty="0">
              <a:solidFill>
                <a:srgbClr val="000000"/>
              </a:solidFill>
              <a:latin typeface="Corbel" panose="020B0503020204020204" pitchFamily="34" charset="0"/>
              <a:ea typeface="ヒラギノ角ゴ Pro W3" charset="-128"/>
            </a:endParaRPr>
          </a:p>
        </p:txBody>
      </p:sp>
      <p:sp>
        <p:nvSpPr>
          <p:cNvPr id="15" name="Textfeld 16"/>
          <p:cNvSpPr txBox="1"/>
          <p:nvPr/>
        </p:nvSpPr>
        <p:spPr>
          <a:xfrm>
            <a:off x="7825779" y="2227144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TROPOMI/Sentinel-5P </a:t>
            </a:r>
            <a:r>
              <a:rPr lang="de-DE" sz="1600" dirty="0" err="1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since</a:t>
            </a: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 2017</a:t>
            </a:r>
          </a:p>
        </p:txBody>
      </p:sp>
      <p:pic>
        <p:nvPicPr>
          <p:cNvPr id="16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573" y="2560266"/>
            <a:ext cx="2580270" cy="2021656"/>
          </a:xfrm>
          <a:prstGeom prst="rect">
            <a:avLst/>
          </a:prstGeom>
        </p:spPr>
      </p:pic>
      <p:sp>
        <p:nvSpPr>
          <p:cNvPr id="19" name="Textfeld 20"/>
          <p:cNvSpPr txBox="1"/>
          <p:nvPr/>
        </p:nvSpPr>
        <p:spPr>
          <a:xfrm>
            <a:off x="2793122" y="4459392"/>
            <a:ext cx="2772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GOME-2/</a:t>
            </a:r>
            <a:r>
              <a:rPr lang="de-DE" sz="1600" dirty="0" err="1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MetOp</a:t>
            </a: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-C </a:t>
            </a:r>
            <a:r>
              <a:rPr lang="de-DE" sz="1600" dirty="0" err="1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since</a:t>
            </a: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 2018</a:t>
            </a:r>
            <a:endParaRPr lang="de-DE" sz="1600" dirty="0">
              <a:solidFill>
                <a:srgbClr val="000000"/>
              </a:solidFill>
              <a:latin typeface="Corbel" panose="020B0503020204020204" pitchFamily="34" charset="0"/>
              <a:ea typeface="ヒラギノ角ゴ Pro W3" charset="-128"/>
            </a:endParaRPr>
          </a:p>
        </p:txBody>
      </p:sp>
      <p:sp>
        <p:nvSpPr>
          <p:cNvPr id="22" name="Textfeld 24"/>
          <p:cNvSpPr txBox="1"/>
          <p:nvPr/>
        </p:nvSpPr>
        <p:spPr>
          <a:xfrm>
            <a:off x="9661475" y="3667304"/>
            <a:ext cx="2484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UVN/Sentinel-4 </a:t>
            </a:r>
            <a:r>
              <a:rPr lang="de-DE" sz="1600" dirty="0" err="1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from</a:t>
            </a:r>
            <a:r>
              <a:rPr lang="de-DE" sz="1600" dirty="0" smtClean="0">
                <a:solidFill>
                  <a:srgbClr val="000000"/>
                </a:solidFill>
                <a:latin typeface="Corbel" panose="020B0503020204020204" pitchFamily="34" charset="0"/>
                <a:ea typeface="ヒラギノ角ゴ Pro W3" charset="-128"/>
              </a:rPr>
              <a:t> 2023</a:t>
            </a:r>
          </a:p>
        </p:txBody>
      </p:sp>
      <p:pic>
        <p:nvPicPr>
          <p:cNvPr id="25" name="Grafik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01" y="4077866"/>
            <a:ext cx="2843090" cy="2306062"/>
          </a:xfrm>
          <a:prstGeom prst="rect">
            <a:avLst/>
          </a:prstGeom>
        </p:spPr>
      </p:pic>
      <p:sp>
        <p:nvSpPr>
          <p:cNvPr id="1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24979" y="5446018"/>
            <a:ext cx="6984776" cy="595521"/>
          </a:xfrm>
        </p:spPr>
        <p:txBody>
          <a:bodyPr/>
          <a:lstStyle/>
          <a:p>
            <a:pPr marL="0" indent="0">
              <a:buNone/>
            </a:pPr>
            <a:r>
              <a:rPr lang="de-DE" sz="2000" b="1" u="sng" dirty="0" smtClean="0"/>
              <a:t>Status:</a:t>
            </a:r>
            <a:r>
              <a:rPr lang="de-DE" sz="2000" b="1" dirty="0" smtClean="0"/>
              <a:t> operational </a:t>
            </a:r>
            <a:r>
              <a:rPr lang="de-DE" sz="2000" b="1" dirty="0" err="1" smtClean="0"/>
              <a:t>cloud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products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many</a:t>
            </a:r>
            <a:r>
              <a:rPr lang="de-DE" sz="2000" b="1" dirty="0" smtClean="0"/>
              <a:t> </a:t>
            </a:r>
            <a:r>
              <a:rPr lang="de-DE" sz="2000" b="1" dirty="0" smtClean="0"/>
              <a:t>UVN </a:t>
            </a:r>
            <a:r>
              <a:rPr lang="de-DE" sz="2000" b="1" dirty="0" err="1" smtClean="0"/>
              <a:t>sensors</a:t>
            </a:r>
            <a:endParaRPr lang="de-DE" sz="2000" b="1" dirty="0" smtClean="0"/>
          </a:p>
          <a:p>
            <a:pPr marL="0" indent="0">
              <a:buNone/>
            </a:pPr>
            <a:r>
              <a:rPr lang="de-DE" sz="2000" b="1" u="sng" dirty="0" smtClean="0"/>
              <a:t>Goal:</a:t>
            </a:r>
            <a:r>
              <a:rPr lang="de-DE" sz="2000" b="1" dirty="0" smtClean="0"/>
              <a:t> </a:t>
            </a:r>
            <a:r>
              <a:rPr lang="de-DE" sz="2000" b="1" dirty="0" err="1"/>
              <a:t>g</a:t>
            </a:r>
            <a:r>
              <a:rPr lang="de-DE" sz="2000" b="1" dirty="0" err="1" smtClean="0"/>
              <a:t>enerate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cloud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products</a:t>
            </a:r>
            <a:r>
              <a:rPr lang="de-DE" sz="2000" b="1" dirty="0" smtClean="0"/>
              <a:t> also </a:t>
            </a:r>
            <a:r>
              <a:rPr lang="de-DE" sz="2000" b="1" dirty="0" err="1" smtClean="0"/>
              <a:t>for</a:t>
            </a:r>
            <a:r>
              <a:rPr lang="de-DE" sz="2000" b="1" dirty="0" smtClean="0"/>
              <a:t> EPIC/DSCOVR</a:t>
            </a:r>
            <a:endParaRPr lang="de-DE" sz="2000" b="1" dirty="0"/>
          </a:p>
          <a:p>
            <a:pPr lvl="2">
              <a:buFont typeface="Symbol" panose="05050102010706020507" pitchFamily="18" charset="2"/>
              <a:buChar char="-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5564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31" y="2853730"/>
            <a:ext cx="1819657" cy="10800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 – Cloud </a:t>
            </a:r>
            <a:r>
              <a:rPr lang="de-DE" dirty="0" err="1" smtClean="0"/>
              <a:t>Retrieval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OCRA &amp; ROCINN 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1683" y="2366191"/>
            <a:ext cx="2400000" cy="16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4211" y="4238399"/>
            <a:ext cx="2400000" cy="16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4210" y="794801"/>
            <a:ext cx="2400001" cy="162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4594256" y="4120778"/>
            <a:ext cx="1145381" cy="965200"/>
            <a:chOff x="3119" y="1298"/>
            <a:chExt cx="1043" cy="608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3119" y="1298"/>
              <a:ext cx="1043" cy="608"/>
            </a:xfrm>
            <a:custGeom>
              <a:avLst/>
              <a:gdLst>
                <a:gd name="G0" fmla="*/ 1 0 0"/>
                <a:gd name="G1" fmla="+- G0 0 16667"/>
                <a:gd name="G2" fmla="*/ 1 0 0"/>
                <a:gd name="G3" fmla="+- 50000 0 16667"/>
                <a:gd name="G4" fmla="?: G3 16667 50000"/>
                <a:gd name="G5" fmla="?: G1 G2 G3"/>
                <a:gd name="G6" fmla="min 4604 2686"/>
                <a:gd name="G7" fmla="*/ G6 G5 1"/>
                <a:gd name="G8" fmla="*/ G7 1 34464"/>
                <a:gd name="G9" fmla="+- 4604 0 G8"/>
                <a:gd name="G10" fmla="+- 2686 0 G8"/>
                <a:gd name="G11" fmla="*/ G8 29289 1"/>
                <a:gd name="G12" fmla="*/ G11 1 34464"/>
                <a:gd name="G13" fmla="+- 4604 0 G12"/>
                <a:gd name="G14" fmla="+- 2686 0 G12"/>
                <a:gd name="G15" fmla="*/ 4604 1 2"/>
                <a:gd name="G16" fmla="*/ 2686 1 2"/>
                <a:gd name="G17" fmla="+- 2686 0 0"/>
                <a:gd name="G18" fmla="+- 4604 0 0"/>
                <a:gd name="G19" fmla="+- 180 0 0"/>
                <a:gd name="G20" fmla="+- 90 0 0"/>
                <a:gd name="G21" fmla="+- 270 0 0"/>
                <a:gd name="G22" fmla="+- 90 0 0"/>
                <a:gd name="G23" fmla="*/ 1 0 0"/>
                <a:gd name="G24" fmla="+- 90 0 0"/>
                <a:gd name="G25" fmla="+- 90 0 0"/>
                <a:gd name="G26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2598"/>
                  </a:moveTo>
                  <a:lnTo>
                    <a:pt x="2598" y="2598"/>
                  </a:lnTo>
                  <a:lnTo>
                    <a:pt x="180" y="90"/>
                  </a:lnTo>
                  <a:lnTo>
                    <a:pt x="2006" y="0"/>
                  </a:lnTo>
                  <a:lnTo>
                    <a:pt x="2598" y="2598"/>
                  </a:lnTo>
                  <a:lnTo>
                    <a:pt x="270" y="90"/>
                  </a:lnTo>
                  <a:lnTo>
                    <a:pt x="4604" y="88"/>
                  </a:lnTo>
                  <a:lnTo>
                    <a:pt x="2598" y="2598"/>
                  </a:ln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360" cap="flat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1" name="Group 4"/>
            <p:cNvGrpSpPr>
              <a:grpSpLocks/>
            </p:cNvGrpSpPr>
            <p:nvPr/>
          </p:nvGrpSpPr>
          <p:grpSpPr bwMode="auto">
            <a:xfrm>
              <a:off x="3186" y="1342"/>
              <a:ext cx="908" cy="526"/>
              <a:chOff x="3186" y="1342"/>
              <a:chExt cx="908" cy="526"/>
            </a:xfrm>
          </p:grpSpPr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6" y="1420"/>
                <a:ext cx="104" cy="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6" y="1549"/>
                <a:ext cx="104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3" y="1483"/>
                <a:ext cx="104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4" y="1628"/>
                <a:ext cx="106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4" y="1763"/>
                <a:ext cx="106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0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0" y="1682"/>
                <a:ext cx="104" cy="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1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6" y="1682"/>
                <a:ext cx="104" cy="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9" name="AutoShape 12"/>
              <p:cNvCxnSpPr>
                <a:cxnSpLocks noChangeShapeType="1"/>
              </p:cNvCxnSpPr>
              <p:nvPr/>
            </p:nvCxnSpPr>
            <p:spPr bwMode="auto">
              <a:xfrm>
                <a:off x="3292" y="1470"/>
                <a:ext cx="291" cy="210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AutoShape 13"/>
              <p:cNvCxnSpPr>
                <a:cxnSpLocks noChangeShapeType="1"/>
              </p:cNvCxnSpPr>
              <p:nvPr/>
            </p:nvCxnSpPr>
            <p:spPr bwMode="auto">
              <a:xfrm>
                <a:off x="3292" y="1602"/>
                <a:ext cx="291" cy="213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AutoShape 14"/>
              <p:cNvCxnSpPr>
                <a:cxnSpLocks noChangeShapeType="1"/>
              </p:cNvCxnSpPr>
              <p:nvPr/>
            </p:nvCxnSpPr>
            <p:spPr bwMode="auto">
              <a:xfrm>
                <a:off x="3292" y="1735"/>
                <a:ext cx="291" cy="80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AutoShape 15"/>
              <p:cNvCxnSpPr>
                <a:cxnSpLocks noChangeShapeType="1"/>
              </p:cNvCxnSpPr>
              <p:nvPr/>
            </p:nvCxnSpPr>
            <p:spPr bwMode="auto">
              <a:xfrm>
                <a:off x="3292" y="1602"/>
                <a:ext cx="291" cy="78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AutoShape 16"/>
              <p:cNvCxnSpPr>
                <a:cxnSpLocks noChangeShapeType="1"/>
              </p:cNvCxnSpPr>
              <p:nvPr/>
            </p:nvCxnSpPr>
            <p:spPr bwMode="auto">
              <a:xfrm flipV="1">
                <a:off x="3292" y="1525"/>
                <a:ext cx="290" cy="65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AutoShape 17"/>
              <p:cNvCxnSpPr>
                <a:cxnSpLocks noChangeShapeType="1"/>
              </p:cNvCxnSpPr>
              <p:nvPr/>
            </p:nvCxnSpPr>
            <p:spPr bwMode="auto">
              <a:xfrm>
                <a:off x="3292" y="1470"/>
                <a:ext cx="290" cy="65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AutoShape 18"/>
              <p:cNvCxnSpPr>
                <a:cxnSpLocks noChangeShapeType="1"/>
              </p:cNvCxnSpPr>
              <p:nvPr/>
            </p:nvCxnSpPr>
            <p:spPr bwMode="auto">
              <a:xfrm>
                <a:off x="3292" y="1470"/>
                <a:ext cx="291" cy="345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AutoShape 19"/>
              <p:cNvCxnSpPr>
                <a:cxnSpLocks noChangeShapeType="1"/>
              </p:cNvCxnSpPr>
              <p:nvPr/>
            </p:nvCxnSpPr>
            <p:spPr bwMode="auto">
              <a:xfrm flipV="1">
                <a:off x="3292" y="1682"/>
                <a:ext cx="291" cy="52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AutoShape 20"/>
              <p:cNvCxnSpPr>
                <a:cxnSpLocks noChangeShapeType="1"/>
              </p:cNvCxnSpPr>
              <p:nvPr/>
            </p:nvCxnSpPr>
            <p:spPr bwMode="auto">
              <a:xfrm flipV="1">
                <a:off x="3292" y="1536"/>
                <a:ext cx="290" cy="197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AutoShape 21"/>
              <p:cNvCxnSpPr>
                <a:cxnSpLocks noChangeShapeType="1"/>
              </p:cNvCxnSpPr>
              <p:nvPr/>
            </p:nvCxnSpPr>
            <p:spPr bwMode="auto">
              <a:xfrm>
                <a:off x="3689" y="1536"/>
                <a:ext cx="300" cy="197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AutoShape 22"/>
              <p:cNvCxnSpPr>
                <a:cxnSpLocks noChangeShapeType="1"/>
              </p:cNvCxnSpPr>
              <p:nvPr/>
            </p:nvCxnSpPr>
            <p:spPr bwMode="auto">
              <a:xfrm>
                <a:off x="3692" y="1682"/>
                <a:ext cx="297" cy="52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AutoShape 23"/>
              <p:cNvCxnSpPr>
                <a:cxnSpLocks noChangeShapeType="1"/>
              </p:cNvCxnSpPr>
              <p:nvPr/>
            </p:nvCxnSpPr>
            <p:spPr bwMode="auto">
              <a:xfrm flipV="1">
                <a:off x="3692" y="1723"/>
                <a:ext cx="297" cy="80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pic>
            <p:nvPicPr>
              <p:cNvPr id="31" name="Picture 24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3" y="1342"/>
                <a:ext cx="104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2" name="AutoShape 25"/>
              <p:cNvCxnSpPr>
                <a:cxnSpLocks noChangeShapeType="1"/>
              </p:cNvCxnSpPr>
              <p:nvPr/>
            </p:nvCxnSpPr>
            <p:spPr bwMode="auto">
              <a:xfrm flipV="1">
                <a:off x="3292" y="1396"/>
                <a:ext cx="290" cy="205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AutoShape 26"/>
              <p:cNvCxnSpPr>
                <a:cxnSpLocks noChangeShapeType="1"/>
              </p:cNvCxnSpPr>
              <p:nvPr/>
            </p:nvCxnSpPr>
            <p:spPr bwMode="auto">
              <a:xfrm flipV="1">
                <a:off x="3292" y="1384"/>
                <a:ext cx="290" cy="73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27"/>
              <p:cNvCxnSpPr>
                <a:cxnSpLocks noChangeShapeType="1"/>
              </p:cNvCxnSpPr>
              <p:nvPr/>
            </p:nvCxnSpPr>
            <p:spPr bwMode="auto">
              <a:xfrm flipV="1">
                <a:off x="3292" y="1384"/>
                <a:ext cx="290" cy="338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AutoShape 28"/>
              <p:cNvCxnSpPr>
                <a:cxnSpLocks noChangeShapeType="1"/>
              </p:cNvCxnSpPr>
              <p:nvPr/>
            </p:nvCxnSpPr>
            <p:spPr bwMode="auto">
              <a:xfrm>
                <a:off x="3689" y="1396"/>
                <a:ext cx="300" cy="338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pic>
            <p:nvPicPr>
              <p:cNvPr id="36" name="Picture 29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0" y="1554"/>
                <a:ext cx="104" cy="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7" name="AutoShape 30"/>
              <p:cNvCxnSpPr>
                <a:cxnSpLocks noChangeShapeType="1"/>
              </p:cNvCxnSpPr>
              <p:nvPr/>
            </p:nvCxnSpPr>
            <p:spPr bwMode="auto">
              <a:xfrm>
                <a:off x="3689" y="1536"/>
                <a:ext cx="300" cy="70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31"/>
              <p:cNvCxnSpPr>
                <a:cxnSpLocks noChangeShapeType="1"/>
              </p:cNvCxnSpPr>
              <p:nvPr/>
            </p:nvCxnSpPr>
            <p:spPr bwMode="auto">
              <a:xfrm flipV="1">
                <a:off x="3692" y="1596"/>
                <a:ext cx="297" cy="73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32"/>
              <p:cNvCxnSpPr>
                <a:cxnSpLocks noChangeShapeType="1"/>
              </p:cNvCxnSpPr>
              <p:nvPr/>
            </p:nvCxnSpPr>
            <p:spPr bwMode="auto">
              <a:xfrm flipV="1">
                <a:off x="3692" y="1607"/>
                <a:ext cx="297" cy="208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33"/>
              <p:cNvCxnSpPr>
                <a:cxnSpLocks noChangeShapeType="1"/>
              </p:cNvCxnSpPr>
              <p:nvPr/>
            </p:nvCxnSpPr>
            <p:spPr bwMode="auto">
              <a:xfrm>
                <a:off x="3689" y="1396"/>
                <a:ext cx="300" cy="210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pic>
            <p:nvPicPr>
              <p:cNvPr id="41" name="Picture 34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0" y="1432"/>
                <a:ext cx="104" cy="1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2" name="AutoShape 35"/>
              <p:cNvCxnSpPr>
                <a:cxnSpLocks noChangeShapeType="1"/>
              </p:cNvCxnSpPr>
              <p:nvPr/>
            </p:nvCxnSpPr>
            <p:spPr bwMode="auto">
              <a:xfrm flipV="1">
                <a:off x="3689" y="1483"/>
                <a:ext cx="300" cy="52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AutoShape 36"/>
              <p:cNvCxnSpPr>
                <a:cxnSpLocks noChangeShapeType="1"/>
              </p:cNvCxnSpPr>
              <p:nvPr/>
            </p:nvCxnSpPr>
            <p:spPr bwMode="auto">
              <a:xfrm flipV="1">
                <a:off x="3692" y="1483"/>
                <a:ext cx="297" cy="197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AutoShape 37"/>
              <p:cNvCxnSpPr>
                <a:cxnSpLocks noChangeShapeType="1"/>
              </p:cNvCxnSpPr>
              <p:nvPr/>
            </p:nvCxnSpPr>
            <p:spPr bwMode="auto">
              <a:xfrm flipV="1">
                <a:off x="3692" y="1472"/>
                <a:ext cx="297" cy="332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AutoShape 38"/>
              <p:cNvCxnSpPr>
                <a:cxnSpLocks noChangeShapeType="1"/>
              </p:cNvCxnSpPr>
              <p:nvPr/>
            </p:nvCxnSpPr>
            <p:spPr bwMode="auto">
              <a:xfrm>
                <a:off x="3689" y="1396"/>
                <a:ext cx="300" cy="86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6" name="AutoShape 39"/>
          <p:cNvSpPr>
            <a:spLocks noChangeArrowheads="1"/>
          </p:cNvSpPr>
          <p:nvPr/>
        </p:nvSpPr>
        <p:spPr bwMode="auto">
          <a:xfrm>
            <a:off x="2209155" y="3937045"/>
            <a:ext cx="1626431" cy="644877"/>
          </a:xfrm>
          <a:custGeom>
            <a:avLst/>
            <a:gdLst>
              <a:gd name="T0" fmla="*/ 1301750 w 1301750"/>
              <a:gd name="T1" fmla="*/ 197644 h 395287"/>
              <a:gd name="T2" fmla="*/ 650875 w 1301750"/>
              <a:gd name="T3" fmla="*/ 395287 h 395287"/>
              <a:gd name="T4" fmla="*/ 0 w 1301750"/>
              <a:gd name="T5" fmla="*/ 197644 h 395287"/>
              <a:gd name="T6" fmla="*/ 650875 w 1301750"/>
              <a:gd name="T7" fmla="*/ 0 h 3952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301750"/>
              <a:gd name="T13" fmla="*/ 0 h 395287"/>
              <a:gd name="T14" fmla="*/ 1301750 w 1301750"/>
              <a:gd name="T15" fmla="*/ 395287 h 395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01750" h="395287">
                <a:moveTo>
                  <a:pt x="0" y="0"/>
                </a:moveTo>
                <a:lnTo>
                  <a:pt x="3616" y="0"/>
                </a:lnTo>
                <a:lnTo>
                  <a:pt x="3616" y="1099"/>
                </a:lnTo>
                <a:lnTo>
                  <a:pt x="0" y="10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625475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077913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524000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1970088" indent="-17303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4272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8844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3416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7988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smtClean="0">
                <a:solidFill>
                  <a:srgbClr val="00B050"/>
                </a:solidFill>
                <a:latin typeface="Corbel" panose="020B0503020204020204" pitchFamily="34" charset="0"/>
                <a:cs typeface="ヒラギノ角ゴ Pro W3"/>
              </a:rPr>
              <a:t>ROCINN</a:t>
            </a:r>
          </a:p>
          <a:p>
            <a:pPr eaLnBrk="1" hangingPunct="1">
              <a:buFontTx/>
              <a:buNone/>
            </a:pPr>
            <a:r>
              <a:rPr lang="en-US" altLang="en-US" sz="1600" b="1" dirty="0" smtClean="0">
                <a:solidFill>
                  <a:srgbClr val="00B050"/>
                </a:solidFill>
                <a:latin typeface="Corbel" panose="020B0503020204020204" pitchFamily="34" charset="0"/>
                <a:cs typeface="ヒラギノ角ゴ Pro W3"/>
              </a:rPr>
              <a:t>(CRB+CAL)</a:t>
            </a:r>
            <a:endParaRPr lang="en-US" altLang="en-US" sz="2000" b="1" dirty="0">
              <a:solidFill>
                <a:srgbClr val="00B050"/>
              </a:solidFill>
              <a:latin typeface="Corbel" panose="020B0503020204020204" pitchFamily="34" charset="0"/>
              <a:cs typeface="ヒラギノ角ゴ Pro W3"/>
            </a:endParaRPr>
          </a:p>
        </p:txBody>
      </p:sp>
      <p:cxnSp>
        <p:nvCxnSpPr>
          <p:cNvPr id="47" name="AutoShape 40"/>
          <p:cNvCxnSpPr>
            <a:cxnSpLocks noChangeShapeType="1"/>
          </p:cNvCxnSpPr>
          <p:nvPr/>
        </p:nvCxnSpPr>
        <p:spPr bwMode="auto">
          <a:xfrm flipV="1">
            <a:off x="3361283" y="2065635"/>
            <a:ext cx="1085323" cy="13533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8" name="AutoShape 41"/>
          <p:cNvSpPr>
            <a:spLocks noChangeArrowheads="1"/>
          </p:cNvSpPr>
          <p:nvPr/>
        </p:nvSpPr>
        <p:spPr bwMode="auto">
          <a:xfrm>
            <a:off x="1993130" y="2270409"/>
            <a:ext cx="1819657" cy="583321"/>
          </a:xfrm>
          <a:custGeom>
            <a:avLst/>
            <a:gdLst>
              <a:gd name="T0" fmla="*/ 617538 w 617538"/>
              <a:gd name="T1" fmla="*/ 166688 h 333375"/>
              <a:gd name="T2" fmla="*/ 308769 w 617538"/>
              <a:gd name="T3" fmla="*/ 333375 h 333375"/>
              <a:gd name="T4" fmla="*/ 0 w 617538"/>
              <a:gd name="T5" fmla="*/ 166688 h 333375"/>
              <a:gd name="T6" fmla="*/ 308769 w 617538"/>
              <a:gd name="T7" fmla="*/ 0 h 3333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617538"/>
              <a:gd name="T13" fmla="*/ 0 h 333375"/>
              <a:gd name="T14" fmla="*/ 617538 w 617538"/>
              <a:gd name="T15" fmla="*/ 333375 h 333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7538" h="333375">
                <a:moveTo>
                  <a:pt x="0" y="0"/>
                </a:moveTo>
                <a:lnTo>
                  <a:pt x="1715" y="0"/>
                </a:lnTo>
                <a:lnTo>
                  <a:pt x="1715" y="928"/>
                </a:lnTo>
                <a:lnTo>
                  <a:pt x="0" y="92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buChar char="-"/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625475" indent="-179388" eaLnBrk="0" hangingPunct="0">
              <a:buChar char="-"/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077913" indent="-179388" eaLnBrk="0" hangingPunct="0">
              <a:buChar char="-"/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524000" indent="-179388" eaLnBrk="0" hangingPunct="0">
              <a:buChar char="-"/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1970088" indent="-173038" eaLnBrk="0" hangingPunct="0">
              <a:buChar char="-"/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4272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8844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3416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7988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en-US" sz="1600" dirty="0" smtClean="0">
                <a:solidFill>
                  <a:srgbClr val="FF0000"/>
                </a:solidFill>
                <a:latin typeface="Corbel" panose="020B0503020204020204" pitchFamily="34" charset="0"/>
                <a:cs typeface="ヒラギノ角ゴ Pro W3"/>
              </a:rPr>
              <a:t>R</a:t>
            </a:r>
            <a:r>
              <a:rPr lang="de-DE" altLang="en-US" sz="1600" dirty="0" smtClean="0">
                <a:solidFill>
                  <a:srgbClr val="00B050"/>
                </a:solidFill>
                <a:latin typeface="Corbel" panose="020B0503020204020204" pitchFamily="34" charset="0"/>
                <a:cs typeface="ヒラギノ角ゴ Pro W3"/>
              </a:rPr>
              <a:t>G</a:t>
            </a:r>
            <a:r>
              <a:rPr lang="de-DE" altLang="en-US" sz="1600" dirty="0" smtClean="0">
                <a:solidFill>
                  <a:srgbClr val="0070C0"/>
                </a:solidFill>
                <a:latin typeface="Corbel" panose="020B0503020204020204" pitchFamily="34" charset="0"/>
                <a:cs typeface="ヒラギノ角ゴ Pro W3"/>
              </a:rPr>
              <a:t>B</a:t>
            </a:r>
            <a:r>
              <a:rPr lang="de-DE" altLang="en-US" sz="1600" dirty="0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 </a:t>
            </a:r>
            <a:r>
              <a:rPr lang="de-DE" altLang="en-US" sz="1600" dirty="0" err="1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color</a:t>
            </a:r>
            <a:r>
              <a:rPr lang="de-DE" altLang="en-US" sz="1600" dirty="0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 </a:t>
            </a:r>
            <a:r>
              <a:rPr lang="de-DE" altLang="en-US" sz="1600" dirty="0" err="1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space</a:t>
            </a:r>
            <a:endParaRPr lang="en-US" altLang="en-US" sz="1600" dirty="0" smtClean="0">
              <a:solidFill>
                <a:srgbClr val="000000"/>
              </a:solidFill>
              <a:latin typeface="Corbel" panose="020B0503020204020204" pitchFamily="34" charset="0"/>
              <a:cs typeface="ヒラギノ角ゴ Pro W3"/>
            </a:endParaRPr>
          </a:p>
          <a:p>
            <a:pPr eaLnBrk="1" hangingPunct="1">
              <a:buFontTx/>
              <a:buNone/>
            </a:pPr>
            <a:r>
              <a:rPr lang="de-DE" altLang="en-US" sz="1600" dirty="0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UV       VIS      NIR</a:t>
            </a:r>
            <a:endParaRPr lang="en-US" altLang="en-US" sz="1600" dirty="0">
              <a:solidFill>
                <a:srgbClr val="000000"/>
              </a:solidFill>
              <a:latin typeface="Corbel" panose="020B0503020204020204" pitchFamily="34" charset="0"/>
              <a:cs typeface="ヒラギノ角ゴ Pro W3"/>
            </a:endParaRPr>
          </a:p>
        </p:txBody>
      </p:sp>
      <p:cxnSp>
        <p:nvCxnSpPr>
          <p:cNvPr id="49" name="AutoShape 44"/>
          <p:cNvCxnSpPr>
            <a:cxnSpLocks noChangeShapeType="1"/>
            <a:stCxn id="41" idx="3"/>
            <a:endCxn id="4" idx="1"/>
          </p:cNvCxnSpPr>
          <p:nvPr/>
        </p:nvCxnSpPr>
        <p:spPr bwMode="auto">
          <a:xfrm flipV="1">
            <a:off x="5664962" y="3177666"/>
            <a:ext cx="1296721" cy="1236800"/>
          </a:xfrm>
          <a:prstGeom prst="straightConnector1">
            <a:avLst/>
          </a:prstGeom>
          <a:noFill/>
          <a:ln w="190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0" name="AutoShape 48"/>
          <p:cNvCxnSpPr>
            <a:cxnSpLocks noChangeShapeType="1"/>
            <a:stCxn id="57" idx="3"/>
            <a:endCxn id="7" idx="1"/>
          </p:cNvCxnSpPr>
          <p:nvPr/>
        </p:nvCxnSpPr>
        <p:spPr bwMode="auto">
          <a:xfrm flipV="1">
            <a:off x="5887046" y="1606277"/>
            <a:ext cx="3427164" cy="324025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1" name="AutoShape 51"/>
          <p:cNvSpPr>
            <a:spLocks noChangeArrowheads="1"/>
          </p:cNvSpPr>
          <p:nvPr/>
        </p:nvSpPr>
        <p:spPr bwMode="auto">
          <a:xfrm>
            <a:off x="2065139" y="4532854"/>
            <a:ext cx="1520842" cy="337100"/>
          </a:xfrm>
          <a:custGeom>
            <a:avLst/>
            <a:gdLst>
              <a:gd name="T0" fmla="*/ 1252538 w 1252538"/>
              <a:gd name="T1" fmla="*/ 166688 h 333375"/>
              <a:gd name="T2" fmla="*/ 626269 w 1252538"/>
              <a:gd name="T3" fmla="*/ 333375 h 333375"/>
              <a:gd name="T4" fmla="*/ 0 w 1252538"/>
              <a:gd name="T5" fmla="*/ 166688 h 333375"/>
              <a:gd name="T6" fmla="*/ 626269 w 1252538"/>
              <a:gd name="T7" fmla="*/ 0 h 3333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252538"/>
              <a:gd name="T13" fmla="*/ 0 h 333375"/>
              <a:gd name="T14" fmla="*/ 1252538 w 1252538"/>
              <a:gd name="T15" fmla="*/ 333375 h 333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52538" h="333375">
                <a:moveTo>
                  <a:pt x="0" y="0"/>
                </a:moveTo>
                <a:lnTo>
                  <a:pt x="3480" y="0"/>
                </a:lnTo>
                <a:lnTo>
                  <a:pt x="3480" y="928"/>
                </a:lnTo>
                <a:lnTo>
                  <a:pt x="0" y="92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625475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077913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524000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1970088" indent="-17303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4272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8844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3416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7988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O2 A-Band, NIR</a:t>
            </a:r>
            <a:endParaRPr lang="en-US" altLang="en-US" sz="1600" dirty="0">
              <a:solidFill>
                <a:srgbClr val="000000"/>
              </a:solidFill>
              <a:latin typeface="Corbel" panose="020B0503020204020204" pitchFamily="34" charset="0"/>
              <a:cs typeface="ヒラギノ角ゴ Pro W3"/>
            </a:endParaRPr>
          </a:p>
        </p:txBody>
      </p:sp>
      <p:pic>
        <p:nvPicPr>
          <p:cNvPr id="52" name="Picture 5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69" y="2565698"/>
            <a:ext cx="1668462" cy="16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" name="Picture 5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6" y="1485578"/>
            <a:ext cx="1038225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" name="AutoShape 56"/>
          <p:cNvSpPr>
            <a:spLocks noChangeArrowheads="1"/>
          </p:cNvSpPr>
          <p:nvPr/>
        </p:nvSpPr>
        <p:spPr bwMode="auto">
          <a:xfrm>
            <a:off x="2367056" y="1951019"/>
            <a:ext cx="850211" cy="398655"/>
          </a:xfrm>
          <a:custGeom>
            <a:avLst/>
            <a:gdLst>
              <a:gd name="T0" fmla="*/ 976312 w 976312"/>
              <a:gd name="T1" fmla="*/ 197644 h 395288"/>
              <a:gd name="T2" fmla="*/ 488156 w 976312"/>
              <a:gd name="T3" fmla="*/ 395288 h 395288"/>
              <a:gd name="T4" fmla="*/ 0 w 976312"/>
              <a:gd name="T5" fmla="*/ 197644 h 395288"/>
              <a:gd name="T6" fmla="*/ 488156 w 976312"/>
              <a:gd name="T7" fmla="*/ 0 h 39528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76312"/>
              <a:gd name="T13" fmla="*/ 0 h 395288"/>
              <a:gd name="T14" fmla="*/ 976312 w 976312"/>
              <a:gd name="T15" fmla="*/ 395288 h 395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76312" h="395288">
                <a:moveTo>
                  <a:pt x="0" y="0"/>
                </a:moveTo>
                <a:lnTo>
                  <a:pt x="2714" y="0"/>
                </a:lnTo>
                <a:lnTo>
                  <a:pt x="2714" y="1099"/>
                </a:lnTo>
                <a:lnTo>
                  <a:pt x="0" y="10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625475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077913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524000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1970088" indent="-17303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4272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8844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3416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7988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smtClean="0">
                <a:solidFill>
                  <a:srgbClr val="00B0F0"/>
                </a:solidFill>
                <a:latin typeface="Corbel" panose="020B0503020204020204" pitchFamily="34" charset="0"/>
                <a:cs typeface="ヒラギノ角ゴ Pro W3"/>
              </a:rPr>
              <a:t>OCRA</a:t>
            </a:r>
          </a:p>
        </p:txBody>
      </p:sp>
      <p:grpSp>
        <p:nvGrpSpPr>
          <p:cNvPr id="55" name="Group 57"/>
          <p:cNvGrpSpPr>
            <a:grpSpLocks/>
          </p:cNvGrpSpPr>
          <p:nvPr/>
        </p:nvGrpSpPr>
        <p:grpSpPr bwMode="auto">
          <a:xfrm>
            <a:off x="4369395" y="1413570"/>
            <a:ext cx="1657350" cy="965200"/>
            <a:chOff x="1852" y="2646"/>
            <a:chExt cx="1044" cy="608"/>
          </a:xfrm>
        </p:grpSpPr>
        <p:sp>
          <p:nvSpPr>
            <p:cNvPr id="56" name="AutoShape 58"/>
            <p:cNvSpPr>
              <a:spLocks noChangeArrowheads="1"/>
            </p:cNvSpPr>
            <p:nvPr/>
          </p:nvSpPr>
          <p:spPr bwMode="auto">
            <a:xfrm>
              <a:off x="1852" y="2646"/>
              <a:ext cx="1044" cy="608"/>
            </a:xfrm>
            <a:custGeom>
              <a:avLst/>
              <a:gdLst>
                <a:gd name="G0" fmla="*/ 1 0 0"/>
                <a:gd name="G1" fmla="+- G0 0 16667"/>
                <a:gd name="G2" fmla="*/ 1 0 0"/>
                <a:gd name="G3" fmla="+- 50000 0 16667"/>
                <a:gd name="G4" fmla="?: G3 16667 50000"/>
                <a:gd name="G5" fmla="?: G1 G2 G3"/>
                <a:gd name="G6" fmla="min 4608 2686"/>
                <a:gd name="G7" fmla="*/ G6 G5 1"/>
                <a:gd name="G8" fmla="*/ G7 1 34464"/>
                <a:gd name="G9" fmla="+- 4608 0 G8"/>
                <a:gd name="G10" fmla="+- 2686 0 G8"/>
                <a:gd name="G11" fmla="*/ G8 29289 1"/>
                <a:gd name="G12" fmla="*/ G11 1 34464"/>
                <a:gd name="G13" fmla="+- 4608 0 G12"/>
                <a:gd name="G14" fmla="+- 2686 0 G12"/>
                <a:gd name="G15" fmla="*/ 4608 1 2"/>
                <a:gd name="G16" fmla="*/ 2686 1 2"/>
                <a:gd name="G17" fmla="+- 2686 0 0"/>
                <a:gd name="G18" fmla="+- 4608 0 0"/>
                <a:gd name="G19" fmla="+- 180 0 0"/>
                <a:gd name="G20" fmla="+- 90 0 0"/>
                <a:gd name="G21" fmla="+- 270 0 0"/>
                <a:gd name="G22" fmla="+- 90 0 0"/>
                <a:gd name="G23" fmla="*/ 1 0 0"/>
                <a:gd name="G24" fmla="+- 90 0 0"/>
                <a:gd name="G25" fmla="+- 90 0 0"/>
                <a:gd name="G26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2598"/>
                  </a:moveTo>
                  <a:lnTo>
                    <a:pt x="2598" y="2598"/>
                  </a:lnTo>
                  <a:lnTo>
                    <a:pt x="180" y="90"/>
                  </a:lnTo>
                  <a:lnTo>
                    <a:pt x="2010" y="0"/>
                  </a:lnTo>
                  <a:lnTo>
                    <a:pt x="2598" y="2598"/>
                  </a:lnTo>
                  <a:lnTo>
                    <a:pt x="270" y="90"/>
                  </a:lnTo>
                  <a:lnTo>
                    <a:pt x="4608" y="88"/>
                  </a:lnTo>
                  <a:lnTo>
                    <a:pt x="2598" y="2598"/>
                  </a:ln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360" cap="flat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57" name="Picture 5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" y="2762"/>
              <a:ext cx="419" cy="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8" name="Picture 6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" y="2762"/>
              <a:ext cx="419" cy="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cxnSp>
        <p:nvCxnSpPr>
          <p:cNvPr id="59" name="AutoShape 61"/>
          <p:cNvCxnSpPr>
            <a:cxnSpLocks noChangeShapeType="1"/>
            <a:endCxn id="18" idx="1"/>
          </p:cNvCxnSpPr>
          <p:nvPr/>
        </p:nvCxnSpPr>
        <p:spPr bwMode="auto">
          <a:xfrm>
            <a:off x="4225379" y="4455741"/>
            <a:ext cx="442454" cy="357187"/>
          </a:xfrm>
          <a:prstGeom prst="straightConnector1">
            <a:avLst/>
          </a:prstGeom>
          <a:noFill/>
          <a:ln w="190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0" name="AutoShape 64"/>
          <p:cNvCxnSpPr>
            <a:cxnSpLocks noChangeShapeType="1"/>
            <a:stCxn id="17" idx="3"/>
            <a:endCxn id="5" idx="1"/>
          </p:cNvCxnSpPr>
          <p:nvPr/>
        </p:nvCxnSpPr>
        <p:spPr bwMode="auto">
          <a:xfrm>
            <a:off x="5664962" y="4812928"/>
            <a:ext cx="3649249" cy="236946"/>
          </a:xfrm>
          <a:prstGeom prst="straightConnector1">
            <a:avLst/>
          </a:prstGeom>
          <a:noFill/>
          <a:ln w="190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1" name="Elbow Connector 2"/>
          <p:cNvCxnSpPr>
            <a:cxnSpLocks noChangeShapeType="1"/>
            <a:endCxn id="12" idx="1"/>
          </p:cNvCxnSpPr>
          <p:nvPr/>
        </p:nvCxnSpPr>
        <p:spPr bwMode="auto">
          <a:xfrm rot="5400000">
            <a:off x="4168697" y="2395309"/>
            <a:ext cx="2500038" cy="1501765"/>
          </a:xfrm>
          <a:prstGeom prst="bentConnector4">
            <a:avLst>
              <a:gd name="adj1" fmla="val 48365"/>
              <a:gd name="adj2" fmla="val 115222"/>
            </a:avLst>
          </a:prstGeom>
          <a:noFill/>
          <a:ln w="19050" algn="ctr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AutoShape 49"/>
          <p:cNvCxnSpPr>
            <a:cxnSpLocks noChangeShapeType="1"/>
            <a:endCxn id="13" idx="3"/>
          </p:cNvCxnSpPr>
          <p:nvPr/>
        </p:nvCxnSpPr>
        <p:spPr bwMode="auto">
          <a:xfrm>
            <a:off x="3361283" y="4190628"/>
            <a:ext cx="1420759" cy="411957"/>
          </a:xfrm>
          <a:prstGeom prst="straightConnector1">
            <a:avLst/>
          </a:prstGeom>
          <a:noFill/>
          <a:ln w="190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63" name="Picture 5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21" y="4892551"/>
            <a:ext cx="1109662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" name="AutoShape 43"/>
          <p:cNvSpPr>
            <a:spLocks noChangeArrowheads="1"/>
          </p:cNvSpPr>
          <p:nvPr/>
        </p:nvSpPr>
        <p:spPr bwMode="auto">
          <a:xfrm>
            <a:off x="9662129" y="2311059"/>
            <a:ext cx="1675757" cy="398655"/>
          </a:xfrm>
          <a:custGeom>
            <a:avLst/>
            <a:gdLst>
              <a:gd name="T0" fmla="*/ 1752600 w 1752600"/>
              <a:gd name="T1" fmla="*/ 197644 h 395287"/>
              <a:gd name="T2" fmla="*/ 876300 w 1752600"/>
              <a:gd name="T3" fmla="*/ 395287 h 395287"/>
              <a:gd name="T4" fmla="*/ 0 w 1752600"/>
              <a:gd name="T5" fmla="*/ 197644 h 395287"/>
              <a:gd name="T6" fmla="*/ 876300 w 1752600"/>
              <a:gd name="T7" fmla="*/ 0 h 3952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752600"/>
              <a:gd name="T13" fmla="*/ 0 h 395287"/>
              <a:gd name="T14" fmla="*/ 1752600 w 1752600"/>
              <a:gd name="T15" fmla="*/ 395287 h 395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52600" h="395287">
                <a:moveTo>
                  <a:pt x="0" y="0"/>
                </a:moveTo>
                <a:lnTo>
                  <a:pt x="4869" y="0"/>
                </a:lnTo>
                <a:lnTo>
                  <a:pt x="4869" y="1099"/>
                </a:lnTo>
                <a:lnTo>
                  <a:pt x="0" y="10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buChar char="-"/>
              <a:tabLst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625475" indent="-179388" eaLnBrk="0" hangingPunct="0">
              <a:buChar char="-"/>
              <a:tabLst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077913" indent="-179388" eaLnBrk="0" hangingPunct="0">
              <a:buChar char="-"/>
              <a:tabLst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524000" indent="-179388" eaLnBrk="0" hangingPunct="0">
              <a:buChar char="-"/>
              <a:tabLst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1970088" indent="-173038" eaLnBrk="0" hangingPunct="0">
              <a:buChar char="-"/>
              <a:tabLst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4272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8844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3416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7988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262699"/>
                </a:solidFill>
                <a:latin typeface="Corbel" panose="020B0503020204020204" pitchFamily="34" charset="0"/>
                <a:cs typeface="ヒラギノ角ゴ Pro W3"/>
              </a:rPr>
              <a:t>Cloud fraction</a:t>
            </a:r>
          </a:p>
        </p:txBody>
      </p:sp>
      <p:sp>
        <p:nvSpPr>
          <p:cNvPr id="65" name="AutoShape 45"/>
          <p:cNvSpPr>
            <a:spLocks noChangeArrowheads="1"/>
          </p:cNvSpPr>
          <p:nvPr/>
        </p:nvSpPr>
        <p:spPr bwMode="auto">
          <a:xfrm>
            <a:off x="7144468" y="3933850"/>
            <a:ext cx="2275280" cy="706432"/>
          </a:xfrm>
          <a:custGeom>
            <a:avLst/>
            <a:gdLst>
              <a:gd name="T0" fmla="*/ 2049463 w 2049463"/>
              <a:gd name="T1" fmla="*/ 197644 h 395287"/>
              <a:gd name="T2" fmla="*/ 1024732 w 2049463"/>
              <a:gd name="T3" fmla="*/ 395287 h 395287"/>
              <a:gd name="T4" fmla="*/ 0 w 2049463"/>
              <a:gd name="T5" fmla="*/ 197644 h 395287"/>
              <a:gd name="T6" fmla="*/ 1024732 w 2049463"/>
              <a:gd name="T7" fmla="*/ 0 h 3952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049463"/>
              <a:gd name="T13" fmla="*/ 0 h 395287"/>
              <a:gd name="T14" fmla="*/ 2049463 w 2049463"/>
              <a:gd name="T15" fmla="*/ 395287 h 395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49463" h="395287">
                <a:moveTo>
                  <a:pt x="0" y="0"/>
                </a:moveTo>
                <a:lnTo>
                  <a:pt x="5694" y="0"/>
                </a:lnTo>
                <a:lnTo>
                  <a:pt x="5694" y="1099"/>
                </a:lnTo>
                <a:lnTo>
                  <a:pt x="0" y="10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625475" indent="-179388" eaLnBrk="0" hangingPunct="0"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077913" indent="-179388" eaLnBrk="0" hangingPunct="0"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524000" indent="-179388" eaLnBrk="0" hangingPunct="0"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1970088" indent="-173038" eaLnBrk="0" hangingPunct="0"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4272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8844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3416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7988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262699"/>
                </a:solidFill>
                <a:latin typeface="Corbel" panose="020B0503020204020204" pitchFamily="34" charset="0"/>
                <a:cs typeface="ヒラギノ角ゴ Pro W3"/>
              </a:rPr>
              <a:t>Cloud-top </a:t>
            </a:r>
            <a:r>
              <a:rPr lang="en-US" altLang="en-US" sz="2000" dirty="0" smtClean="0">
                <a:solidFill>
                  <a:srgbClr val="262699"/>
                </a:solidFill>
                <a:latin typeface="Corbel" panose="020B0503020204020204" pitchFamily="34" charset="0"/>
                <a:cs typeface="ヒラギノ角ゴ Pro W3"/>
              </a:rPr>
              <a:t>pressure/</a:t>
            </a:r>
          </a:p>
          <a:p>
            <a:pPr eaLnBrk="1" hangingPunct="1">
              <a:buFontTx/>
              <a:buNone/>
            </a:pPr>
            <a:r>
              <a:rPr lang="de-DE" altLang="en-US" sz="2000" dirty="0" smtClean="0">
                <a:solidFill>
                  <a:srgbClr val="262699"/>
                </a:solidFill>
                <a:latin typeface="Corbel" panose="020B0503020204020204" pitchFamily="34" charset="0"/>
                <a:cs typeface="ヒラギノ角ゴ Pro W3"/>
              </a:rPr>
              <a:t>Cloud-top </a:t>
            </a:r>
            <a:r>
              <a:rPr lang="de-DE" altLang="en-US" sz="2000" dirty="0" err="1" smtClean="0">
                <a:solidFill>
                  <a:srgbClr val="262699"/>
                </a:solidFill>
                <a:latin typeface="Corbel" panose="020B0503020204020204" pitchFamily="34" charset="0"/>
                <a:cs typeface="ヒラギノ角ゴ Pro W3"/>
              </a:rPr>
              <a:t>height</a:t>
            </a:r>
            <a:endParaRPr lang="en-US" altLang="en-US" sz="2000" dirty="0">
              <a:solidFill>
                <a:srgbClr val="262699"/>
              </a:solidFill>
              <a:latin typeface="Corbel" panose="020B0503020204020204" pitchFamily="34" charset="0"/>
              <a:cs typeface="ヒラギノ角ゴ Pro W3"/>
            </a:endParaRPr>
          </a:p>
        </p:txBody>
      </p:sp>
      <p:sp>
        <p:nvSpPr>
          <p:cNvPr id="66" name="AutoShape 63"/>
          <p:cNvSpPr>
            <a:spLocks noChangeArrowheads="1"/>
          </p:cNvSpPr>
          <p:nvPr/>
        </p:nvSpPr>
        <p:spPr bwMode="auto">
          <a:xfrm>
            <a:off x="9472504" y="5734050"/>
            <a:ext cx="2066889" cy="706432"/>
          </a:xfrm>
          <a:custGeom>
            <a:avLst/>
            <a:gdLst>
              <a:gd name="T0" fmla="*/ 2108200 w 2108200"/>
              <a:gd name="T1" fmla="*/ 197644 h 395287"/>
              <a:gd name="T2" fmla="*/ 1054100 w 2108200"/>
              <a:gd name="T3" fmla="*/ 395287 h 395287"/>
              <a:gd name="T4" fmla="*/ 0 w 2108200"/>
              <a:gd name="T5" fmla="*/ 197644 h 395287"/>
              <a:gd name="T6" fmla="*/ 1054100 w 2108200"/>
              <a:gd name="T7" fmla="*/ 0 h 3952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08200"/>
              <a:gd name="T13" fmla="*/ 0 h 395287"/>
              <a:gd name="T14" fmla="*/ 2108200 w 2108200"/>
              <a:gd name="T15" fmla="*/ 395287 h 395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8200" h="395287">
                <a:moveTo>
                  <a:pt x="0" y="0"/>
                </a:moveTo>
                <a:lnTo>
                  <a:pt x="5855" y="0"/>
                </a:lnTo>
                <a:lnTo>
                  <a:pt x="5855" y="1099"/>
                </a:lnTo>
                <a:lnTo>
                  <a:pt x="0" y="10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625475" indent="-179388" eaLnBrk="0" hangingPunct="0"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077913" indent="-179388" eaLnBrk="0" hangingPunct="0"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524000" indent="-179388" eaLnBrk="0" hangingPunct="0"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1970088" indent="-173038" eaLnBrk="0" hangingPunct="0"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4272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8844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3416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7988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 smtClean="0">
                <a:solidFill>
                  <a:srgbClr val="262699"/>
                </a:solidFill>
                <a:latin typeface="Corbel" panose="020B0503020204020204" pitchFamily="34" charset="0"/>
                <a:cs typeface="ヒラギノ角ゴ Pro W3"/>
              </a:rPr>
              <a:t>Optical thickness/</a:t>
            </a:r>
          </a:p>
          <a:p>
            <a:pPr eaLnBrk="1" hangingPunct="1">
              <a:buFontTx/>
              <a:buNone/>
            </a:pPr>
            <a:r>
              <a:rPr lang="de-DE" altLang="en-US" sz="2000" dirty="0" smtClean="0">
                <a:solidFill>
                  <a:srgbClr val="262699"/>
                </a:solidFill>
                <a:latin typeface="Corbel" panose="020B0503020204020204" pitchFamily="34" charset="0"/>
                <a:cs typeface="ヒラギノ角ゴ Pro W3"/>
              </a:rPr>
              <a:t>Cloud </a:t>
            </a:r>
            <a:r>
              <a:rPr lang="de-DE" altLang="en-US" sz="2000" dirty="0" err="1" smtClean="0">
                <a:solidFill>
                  <a:srgbClr val="262699"/>
                </a:solidFill>
                <a:latin typeface="Corbel" panose="020B0503020204020204" pitchFamily="34" charset="0"/>
                <a:cs typeface="ヒラギノ角ゴ Pro W3"/>
              </a:rPr>
              <a:t>albedo</a:t>
            </a:r>
            <a:endParaRPr lang="en-US" altLang="en-US" sz="2000" dirty="0">
              <a:solidFill>
                <a:srgbClr val="262699"/>
              </a:solidFill>
              <a:latin typeface="Corbel" panose="020B0503020204020204" pitchFamily="34" charset="0"/>
              <a:cs typeface="ヒラギノ角ゴ Pro W3"/>
            </a:endParaRPr>
          </a:p>
        </p:txBody>
      </p:sp>
      <p:cxnSp>
        <p:nvCxnSpPr>
          <p:cNvPr id="80" name="AutoShape 44"/>
          <p:cNvCxnSpPr>
            <a:cxnSpLocks noChangeShapeType="1"/>
            <a:stCxn id="36" idx="3"/>
            <a:endCxn id="4" idx="1"/>
          </p:cNvCxnSpPr>
          <p:nvPr/>
        </p:nvCxnSpPr>
        <p:spPr bwMode="auto">
          <a:xfrm flipV="1">
            <a:off x="5664962" y="3177666"/>
            <a:ext cx="1296721" cy="1432062"/>
          </a:xfrm>
          <a:prstGeom prst="straightConnector1">
            <a:avLst/>
          </a:prstGeom>
          <a:noFill/>
          <a:ln w="190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3" name="Rectangle 102"/>
          <p:cNvSpPr/>
          <p:nvPr/>
        </p:nvSpPr>
        <p:spPr>
          <a:xfrm>
            <a:off x="2092548" y="2997746"/>
            <a:ext cx="318145" cy="1440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2611090" y="2997746"/>
            <a:ext cx="318145" cy="1440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115146" y="2997746"/>
            <a:ext cx="318145" cy="1440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3202210" y="3654189"/>
            <a:ext cx="318145" cy="1440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AutoShape 51"/>
          <p:cNvSpPr>
            <a:spLocks noChangeArrowheads="1"/>
          </p:cNvSpPr>
          <p:nvPr/>
        </p:nvSpPr>
        <p:spPr bwMode="auto">
          <a:xfrm>
            <a:off x="4441403" y="4964902"/>
            <a:ext cx="1464160" cy="583321"/>
          </a:xfrm>
          <a:custGeom>
            <a:avLst/>
            <a:gdLst>
              <a:gd name="T0" fmla="*/ 1252538 w 1252538"/>
              <a:gd name="T1" fmla="*/ 166688 h 333375"/>
              <a:gd name="T2" fmla="*/ 626269 w 1252538"/>
              <a:gd name="T3" fmla="*/ 333375 h 333375"/>
              <a:gd name="T4" fmla="*/ 0 w 1252538"/>
              <a:gd name="T5" fmla="*/ 166688 h 333375"/>
              <a:gd name="T6" fmla="*/ 626269 w 1252538"/>
              <a:gd name="T7" fmla="*/ 0 h 3333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252538"/>
              <a:gd name="T13" fmla="*/ 0 h 333375"/>
              <a:gd name="T14" fmla="*/ 1252538 w 1252538"/>
              <a:gd name="T15" fmla="*/ 333375 h 333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52538" h="333375">
                <a:moveTo>
                  <a:pt x="0" y="0"/>
                </a:moveTo>
                <a:lnTo>
                  <a:pt x="3480" y="0"/>
                </a:lnTo>
                <a:lnTo>
                  <a:pt x="3480" y="928"/>
                </a:lnTo>
                <a:lnTo>
                  <a:pt x="0" y="92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625475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077913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524000" indent="-17938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1970088" indent="-173038" eaLnBrk="0" hangingPunct="0"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4272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8844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3416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7988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tabLst>
                <a:tab pos="457200" algn="l"/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en-US" sz="1600" dirty="0" err="1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forward</a:t>
            </a:r>
            <a:r>
              <a:rPr lang="de-DE" altLang="en-US" sz="1600" dirty="0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 </a:t>
            </a:r>
            <a:r>
              <a:rPr lang="de-DE" altLang="en-US" sz="1600" dirty="0" err="1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model</a:t>
            </a:r>
            <a:endParaRPr lang="de-DE" altLang="en-US" sz="1600" dirty="0">
              <a:solidFill>
                <a:srgbClr val="000000"/>
              </a:solidFill>
              <a:latin typeface="Corbel" panose="020B0503020204020204" pitchFamily="34" charset="0"/>
              <a:cs typeface="ヒラギノ角ゴ Pro W3"/>
            </a:endParaRPr>
          </a:p>
          <a:p>
            <a:pPr eaLnBrk="1" hangingPunct="1">
              <a:buFontTx/>
              <a:buNone/>
            </a:pPr>
            <a:r>
              <a:rPr lang="de-DE" altLang="en-US" sz="1600" dirty="0" err="1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n</a:t>
            </a:r>
            <a:r>
              <a:rPr lang="de-DE" altLang="en-US" sz="1600" dirty="0" err="1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eural</a:t>
            </a:r>
            <a:r>
              <a:rPr lang="de-DE" altLang="en-US" sz="1600" dirty="0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 </a:t>
            </a:r>
            <a:r>
              <a:rPr lang="de-DE" altLang="en-US" sz="1600" dirty="0" err="1" smtClean="0">
                <a:solidFill>
                  <a:srgbClr val="000000"/>
                </a:solidFill>
                <a:latin typeface="Corbel" panose="020B0503020204020204" pitchFamily="34" charset="0"/>
                <a:cs typeface="ヒラギノ角ゴ Pro W3"/>
              </a:rPr>
              <a:t>network</a:t>
            </a:r>
            <a:endParaRPr lang="en-US" altLang="en-US" sz="1600" dirty="0">
              <a:solidFill>
                <a:srgbClr val="000000"/>
              </a:solidFill>
              <a:latin typeface="Corbel" panose="020B0503020204020204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8182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96987" y="648000"/>
            <a:ext cx="11010212" cy="738000"/>
          </a:xfrm>
        </p:spPr>
        <p:txBody>
          <a:bodyPr/>
          <a:lstStyle/>
          <a:p>
            <a:r>
              <a:rPr lang="de-DE" dirty="0" smtClean="0"/>
              <a:t>Motivation – Cloud Products </a:t>
            </a:r>
            <a:r>
              <a:rPr lang="de-DE" dirty="0" err="1" smtClean="0"/>
              <a:t>for</a:t>
            </a:r>
            <a:r>
              <a:rPr lang="de-DE" dirty="0" smtClean="0"/>
              <a:t> EPIC/DSCOVR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93473" y="1412623"/>
            <a:ext cx="6988290" cy="4733661"/>
          </a:xfrm>
        </p:spPr>
        <p:txBody>
          <a:bodyPr/>
          <a:lstStyle/>
          <a:p>
            <a:pPr marL="446400" lvl="1" indent="0">
              <a:spcAft>
                <a:spcPts val="1200"/>
              </a:spcAft>
              <a:buNone/>
            </a:pPr>
            <a:r>
              <a:rPr lang="de-DE" sz="1600" u="sng" dirty="0" smtClean="0"/>
              <a:t>Problem </a:t>
            </a:r>
            <a:r>
              <a:rPr lang="de-DE" sz="1600" u="sng" dirty="0" err="1" smtClean="0"/>
              <a:t>encountered</a:t>
            </a:r>
            <a:r>
              <a:rPr lang="de-DE" sz="1600" u="sng" dirty="0" smtClean="0"/>
              <a:t>: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600" dirty="0" err="1" smtClean="0"/>
              <a:t>Misalignment</a:t>
            </a:r>
            <a:r>
              <a:rPr lang="de-DE" sz="1600" dirty="0" smtClean="0"/>
              <a:t> </a:t>
            </a:r>
            <a:r>
              <a:rPr lang="de-DE" sz="1600" dirty="0"/>
              <a:t>of EPIC L1B images between the arrays of Earth coordinates and the arrays storing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 smtClean="0"/>
              <a:t>actual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measurement</a:t>
            </a:r>
            <a:r>
              <a:rPr lang="de-DE" sz="1600" dirty="0" smtClean="0"/>
              <a:t> </a:t>
            </a:r>
            <a:r>
              <a:rPr lang="de-DE" sz="1600" dirty="0" err="1" smtClean="0"/>
              <a:t>images</a:t>
            </a:r>
            <a:endParaRPr lang="de-DE" sz="1600" dirty="0" smtClean="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600" dirty="0" smtClean="0"/>
              <a:t>E.g. </a:t>
            </a:r>
            <a:r>
              <a:rPr lang="de-DE" sz="1600" dirty="0" err="1" smtClean="0"/>
              <a:t>ocean</a:t>
            </a:r>
            <a:r>
              <a:rPr lang="de-DE" sz="1600" dirty="0" smtClean="0"/>
              <a:t> </a:t>
            </a:r>
            <a:r>
              <a:rPr lang="de-DE" sz="1600" dirty="0" err="1"/>
              <a:t>pixels</a:t>
            </a:r>
            <a:r>
              <a:rPr lang="de-DE" sz="1600" dirty="0"/>
              <a:t> </a:t>
            </a:r>
            <a:r>
              <a:rPr lang="de-DE" sz="1600" dirty="0" err="1" smtClean="0"/>
              <a:t>could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wrongly</a:t>
            </a:r>
            <a:r>
              <a:rPr lang="de-DE" sz="1600" dirty="0" smtClean="0"/>
              <a:t> </a:t>
            </a:r>
            <a:r>
              <a:rPr lang="de-DE" sz="1600" dirty="0" err="1"/>
              <a:t>regridded</a:t>
            </a:r>
            <a:r>
              <a:rPr lang="de-DE" sz="1600" dirty="0"/>
              <a:t> </a:t>
            </a:r>
            <a:r>
              <a:rPr lang="de-DE" sz="1600" dirty="0" err="1"/>
              <a:t>into</a:t>
            </a:r>
            <a:r>
              <a:rPr lang="de-DE" sz="1600" dirty="0"/>
              <a:t> a </a:t>
            </a:r>
            <a:r>
              <a:rPr lang="de-DE" sz="1600" dirty="0" err="1"/>
              <a:t>land</a:t>
            </a:r>
            <a:r>
              <a:rPr lang="de-DE" sz="1600" dirty="0"/>
              <a:t> </a:t>
            </a:r>
            <a:r>
              <a:rPr lang="de-DE" sz="1600" dirty="0" err="1"/>
              <a:t>cell</a:t>
            </a:r>
            <a:r>
              <a:rPr lang="de-DE" sz="1600" dirty="0"/>
              <a:t> </a:t>
            </a:r>
            <a:r>
              <a:rPr lang="de-DE" sz="1600" dirty="0" err="1" smtClean="0"/>
              <a:t>when</a:t>
            </a:r>
            <a:r>
              <a:rPr lang="de-DE" sz="1600" dirty="0" smtClean="0"/>
              <a:t> </a:t>
            </a:r>
            <a:r>
              <a:rPr lang="de-DE" sz="1600" dirty="0" err="1" smtClean="0"/>
              <a:t>constructing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clear-sky</a:t>
            </a:r>
            <a:r>
              <a:rPr lang="de-DE" sz="1600" dirty="0" smtClean="0"/>
              <a:t> </a:t>
            </a:r>
            <a:r>
              <a:rPr lang="de-DE" sz="1600" dirty="0" err="1" smtClean="0"/>
              <a:t>composite</a:t>
            </a:r>
            <a:r>
              <a:rPr lang="de-DE" sz="1600" dirty="0" smtClean="0"/>
              <a:t> </a:t>
            </a:r>
            <a:r>
              <a:rPr lang="de-DE" sz="1600" dirty="0" err="1" smtClean="0"/>
              <a:t>map</a:t>
            </a:r>
            <a:endParaRPr lang="de-DE" sz="1600" dirty="0" smtClean="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446400" lvl="1" indent="0">
              <a:spcAft>
                <a:spcPts val="1200"/>
              </a:spcAft>
              <a:buNone/>
            </a:pPr>
            <a:r>
              <a:rPr lang="de-DE" sz="1600" u="sng" dirty="0" err="1" smtClean="0"/>
              <a:t>Proposed</a:t>
            </a:r>
            <a:r>
              <a:rPr lang="de-DE" sz="1600" u="sng" dirty="0" smtClean="0"/>
              <a:t> </a:t>
            </a:r>
            <a:r>
              <a:rPr lang="de-DE" sz="1600" u="sng" dirty="0" err="1" smtClean="0"/>
              <a:t>solution</a:t>
            </a:r>
            <a:r>
              <a:rPr lang="de-DE" sz="1600" u="sng" dirty="0" smtClean="0"/>
              <a:t>: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600" dirty="0" err="1" smtClean="0"/>
              <a:t>Develop</a:t>
            </a:r>
            <a:r>
              <a:rPr lang="de-DE" sz="1600" dirty="0" smtClean="0"/>
              <a:t> an </a:t>
            </a:r>
            <a:r>
              <a:rPr lang="de-DE" sz="1600" dirty="0" err="1" smtClean="0"/>
              <a:t>automated</a:t>
            </a:r>
            <a:r>
              <a:rPr lang="de-DE" sz="1600" dirty="0" smtClean="0"/>
              <a:t> </a:t>
            </a:r>
            <a:r>
              <a:rPr lang="de-DE" sz="1600" dirty="0" err="1" smtClean="0"/>
              <a:t>registration</a:t>
            </a:r>
            <a:r>
              <a:rPr lang="de-DE" sz="1600" dirty="0" smtClean="0"/>
              <a:t> </a:t>
            </a:r>
            <a:r>
              <a:rPr lang="de-DE" sz="1600" dirty="0" err="1" smtClean="0"/>
              <a:t>correction</a:t>
            </a:r>
            <a:endParaRPr lang="de-DE" sz="1600" dirty="0"/>
          </a:p>
        </p:txBody>
      </p:sp>
      <p:pic>
        <p:nvPicPr>
          <p:cNvPr id="9" name="Picture 4" descr="H:\Desktop\EGU2019\img\ocra\rgb_20160508\example\detail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788" y="1521841"/>
            <a:ext cx="3744416" cy="349157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58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96987" y="648000"/>
            <a:ext cx="11010212" cy="738000"/>
          </a:xfrm>
        </p:spPr>
        <p:txBody>
          <a:bodyPr/>
          <a:lstStyle/>
          <a:p>
            <a:r>
              <a:rPr lang="de-DE" dirty="0"/>
              <a:t>Automatic EPIC registration correction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93473" y="1412623"/>
            <a:ext cx="5404114" cy="4733661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Current state of EPIC registration quality:</a:t>
            </a:r>
          </a:p>
          <a:p>
            <a:pPr lvl="1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Misalignment of EPIC L1B images between the arrays of Earth coordinates and the arrays storing the actual measurement images</a:t>
            </a:r>
          </a:p>
          <a:p>
            <a:pPr lvl="1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Scientific issues for any development in which the arrays of Earth coordinates are required</a:t>
            </a:r>
          </a:p>
          <a:p>
            <a:pPr lvl="2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Selection of surface albedo from a reference map</a:t>
            </a:r>
          </a:p>
          <a:p>
            <a:pPr lvl="2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Generation of EPIC product mean maps</a:t>
            </a:r>
          </a:p>
          <a:p>
            <a:pPr indent="-180000">
              <a:spcAft>
                <a:spcPts val="1200"/>
              </a:spcAft>
            </a:pPr>
            <a:r>
              <a:rPr lang="de-DE" sz="1600" dirty="0"/>
              <a:t>Assumptions to fix the EPIC registration issue:</a:t>
            </a:r>
          </a:p>
          <a:p>
            <a:pPr lvl="1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The misalignment between the arrays of coordinates and the arrays of measurements is not extreme</a:t>
            </a:r>
          </a:p>
          <a:p>
            <a:pPr lvl="1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The correction can be performed by a specific transformation on the arrays of measurements, while keeping the arrays of coordinates unmodified</a:t>
            </a:r>
          </a:p>
          <a:p>
            <a:pPr indent="-180000">
              <a:spcAft>
                <a:spcPts val="1200"/>
              </a:spcAft>
            </a:pPr>
            <a:endParaRPr lang="de-DE" sz="1600" dirty="0"/>
          </a:p>
        </p:txBody>
      </p:sp>
      <p:pic>
        <p:nvPicPr>
          <p:cNvPr id="12" name="Picture 11" descr="A picture containing table, satellite, sitting&#10;&#10;Description automatically generated">
            <a:extLst>
              <a:ext uri="{FF2B5EF4-FFF2-40B4-BE49-F238E27FC236}">
                <a16:creationId xmlns:a16="http://schemas.microsoft.com/office/drawing/2014/main" xmlns="" id="{F483C704-CCCC-42BD-8EB9-132DC8DBE25A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90" y="1341562"/>
            <a:ext cx="4320480" cy="4320480"/>
          </a:xfrm>
          <a:prstGeom prst="rect">
            <a:avLst/>
          </a:prstGeom>
        </p:spPr>
      </p:pic>
      <p:pic>
        <p:nvPicPr>
          <p:cNvPr id="14" name="Picture 13" descr="A close up of a bug&#10;&#10;Description automatically generated">
            <a:extLst>
              <a:ext uri="{FF2B5EF4-FFF2-40B4-BE49-F238E27FC236}">
                <a16:creationId xmlns:a16="http://schemas.microsoft.com/office/drawing/2014/main" xmlns="" id="{C4A9FADA-18C5-4FA9-A4A3-C1164C3CE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0" y="1411200"/>
            <a:ext cx="3657607" cy="22860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86E2BA0-A178-4641-8DEF-725F56A9E157}"/>
              </a:ext>
            </a:extLst>
          </p:cNvPr>
          <p:cNvSpPr txBox="1"/>
          <p:nvPr/>
        </p:nvSpPr>
        <p:spPr>
          <a:xfrm>
            <a:off x="7033691" y="5653842"/>
            <a:ext cx="4320480" cy="4924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E" sz="1600" dirty="0">
                <a:latin typeface="Corbel" panose="020B0503020204020204" pitchFamily="34" charset="0"/>
                <a:cs typeface="Arial" pitchFamily="34" charset="0"/>
              </a:rPr>
              <a:t>EPIC L1B 2016/03/20 18:36:56 UTC (v02)</a:t>
            </a:r>
          </a:p>
          <a:p>
            <a:pPr algn="ctr"/>
            <a:r>
              <a:rPr lang="en-IE" sz="1600" dirty="0">
                <a:latin typeface="Corbel" panose="020B0503020204020204" pitchFamily="34" charset="0"/>
                <a:cs typeface="Arial" pitchFamily="34" charset="0"/>
              </a:rPr>
              <a:t>Credit: NASA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90DFA3A-18E6-4D6B-91CC-DE5507B71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0" y="3747600"/>
            <a:ext cx="3657607" cy="22860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7509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96987" y="648000"/>
            <a:ext cx="11010212" cy="738000"/>
          </a:xfrm>
        </p:spPr>
        <p:txBody>
          <a:bodyPr/>
          <a:lstStyle/>
          <a:p>
            <a:r>
              <a:rPr lang="de-DE" dirty="0"/>
              <a:t>Automatic EPIC registration correction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93473" y="1412624"/>
            <a:ext cx="5404114" cy="462038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How to select pairs of misaligned and correct pixels:</a:t>
            </a:r>
          </a:p>
          <a:p>
            <a:pPr lvl="1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Generate the theoretical coastline mask with the arrays of latitudes and longitudes</a:t>
            </a:r>
          </a:p>
          <a:p>
            <a:pPr lvl="1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Generate the radiometric coastline mask with the arrays of true reflectances</a:t>
            </a:r>
          </a:p>
          <a:p>
            <a:pPr lvl="2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Canny edge detector</a:t>
            </a:r>
          </a:p>
          <a:p>
            <a:pPr lvl="2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Polluted with the cloud borders</a:t>
            </a:r>
          </a:p>
          <a:p>
            <a:pPr lvl="1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Detect and describe features in the theoretical and radiometric coastlines by using the computer vision algorithm ORB (Oriented FAST and Rotated BRIEF)</a:t>
            </a:r>
          </a:p>
          <a:p>
            <a:pPr lvl="1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Find matching features from both images using a Brute Force Matcher and filter the results based on descriptor distance and pixel distance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04EE9B6-3E50-4CEE-B258-0B9D87086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30" y="1412624"/>
            <a:ext cx="3657607" cy="2286005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A8E748D-2CD0-427B-87ED-8DC0DF07F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30" y="3747007"/>
            <a:ext cx="3657607" cy="2286005"/>
          </a:xfrm>
          <a:prstGeom prst="rect">
            <a:avLst/>
          </a:prstGeom>
        </p:spPr>
      </p:pic>
      <p:pic>
        <p:nvPicPr>
          <p:cNvPr id="9" name="Picture 8" descr="A picture containing outdoor object, outdoor&#10;&#10;Description automatically generated">
            <a:extLst>
              <a:ext uri="{FF2B5EF4-FFF2-40B4-BE49-F238E27FC236}">
                <a16:creationId xmlns:a16="http://schemas.microsoft.com/office/drawing/2014/main" xmlns="" id="{50815758-8A09-4628-8BFD-A17EA80A8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08" y="1931292"/>
            <a:ext cx="5404114" cy="3154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E8DE37-93C2-4F33-A16D-34D412A7C3BD}"/>
              </a:ext>
            </a:extLst>
          </p:cNvPr>
          <p:cNvSpPr txBox="1"/>
          <p:nvPr/>
        </p:nvSpPr>
        <p:spPr>
          <a:xfrm>
            <a:off x="6332608" y="5085978"/>
            <a:ext cx="5404114" cy="4924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E" sz="1600" dirty="0">
                <a:latin typeface="Corbel" panose="020B0503020204020204" pitchFamily="34" charset="0"/>
                <a:cs typeface="Arial" pitchFamily="34" charset="0"/>
              </a:rPr>
              <a:t>Theoretical features (yellow circles) and</a:t>
            </a:r>
            <a:br>
              <a:rPr lang="en-IE" sz="1600" dirty="0">
                <a:latin typeface="Corbel" panose="020B0503020204020204" pitchFamily="34" charset="0"/>
                <a:cs typeface="Arial" pitchFamily="34" charset="0"/>
              </a:rPr>
            </a:br>
            <a:r>
              <a:rPr lang="en-IE" sz="1600" dirty="0">
                <a:latin typeface="Corbel" panose="020B0503020204020204" pitchFamily="34" charset="0"/>
                <a:cs typeface="Arial" pitchFamily="34" charset="0"/>
              </a:rPr>
              <a:t>radiometric features (green circles)</a:t>
            </a:r>
          </a:p>
        </p:txBody>
      </p:sp>
    </p:spTree>
    <p:extLst>
      <p:ext uri="{BB962C8B-B14F-4D97-AF65-F5344CB8AC3E}">
        <p14:creationId xmlns:p14="http://schemas.microsoft.com/office/powerpoint/2010/main" val="19175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96987" y="648000"/>
            <a:ext cx="11010212" cy="738000"/>
          </a:xfrm>
        </p:spPr>
        <p:txBody>
          <a:bodyPr/>
          <a:lstStyle/>
          <a:p>
            <a:r>
              <a:rPr lang="de-DE" dirty="0"/>
              <a:t>Automatic EPIC registration correction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93473" y="1412623"/>
            <a:ext cx="5404114" cy="462038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How to fix the EPIC registration issue:</a:t>
            </a:r>
          </a:p>
          <a:p>
            <a:pPr lvl="1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Misregistration model that describes how a pixel location is degradated by specific sensor or algorithm issues</a:t>
            </a:r>
          </a:p>
          <a:p>
            <a:pPr lvl="2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Radial distortion correction around a center of distortion</a:t>
            </a:r>
          </a:p>
          <a:p>
            <a:pPr lvl="2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Rotation around a center of rotation</a:t>
            </a:r>
          </a:p>
          <a:p>
            <a:pPr lvl="2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Shift</a:t>
            </a:r>
          </a:p>
          <a:p>
            <a:pPr lvl="1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Gauss-Newton optimisation with regularisation term (Tikhonov) over the transformation parameters when used for the pairs of matching features found by using the computer vision techniques</a:t>
            </a:r>
          </a:p>
          <a:p>
            <a:pPr lvl="2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A priori knowledge from image inspection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sz="1600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AC88F71-C515-4C80-B134-E736C8451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99" y="1864800"/>
            <a:ext cx="5402878" cy="33768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3386C2E-2948-48C8-8AC1-533364476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00" y="1864800"/>
            <a:ext cx="5402878" cy="33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8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96987" y="648000"/>
            <a:ext cx="11010212" cy="738000"/>
          </a:xfrm>
        </p:spPr>
        <p:txBody>
          <a:bodyPr/>
          <a:lstStyle/>
          <a:p>
            <a:r>
              <a:rPr lang="de-DE" dirty="0"/>
              <a:t>Automatic EPIC registration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2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693473" y="1412624"/>
                <a:ext cx="5404114" cy="4393434"/>
              </a:xfrm>
            </p:spPr>
            <p:txBody>
              <a:bodyPr/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1600" dirty="0"/>
                  <a:t>Basic conclusions from EPIC registration correction:</a:t>
                </a:r>
                <a:endParaRPr lang="de-DE" sz="1600" dirty="0"/>
              </a:p>
              <a:p>
                <a:pPr lvl="1"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de-DE" sz="1600" dirty="0"/>
                  <a:t>The radial distortion parameter does not change significantly over the images, and is approximately</a:t>
                </a:r>
                <a:br>
                  <a:rPr lang="de-DE" sz="1600" dirty="0"/>
                </a:br>
                <a:r>
                  <a:rPr lang="de-DE" sz="1600" dirty="0"/>
                  <a:t>equal to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/>
                      </a:rPr>
                      <m:t>−5</m:t>
                    </m:r>
                    <m:r>
                      <a:rPr lang="de-DE" sz="16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de-DE" sz="16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de-DE" sz="1600" dirty="0"/>
                  <a:t> (barrel distortion)</a:t>
                </a:r>
              </a:p>
              <a:p>
                <a:pPr lvl="1"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de-DE" sz="1600" dirty="0"/>
                  <a:t>The rotation angle does not change significantly</a:t>
                </a:r>
                <a:br>
                  <a:rPr lang="de-DE" sz="1600" dirty="0"/>
                </a:br>
                <a:r>
                  <a:rPr lang="de-DE" sz="1600" dirty="0"/>
                  <a:t>over the images, and is approximately equal to</a:t>
                </a:r>
                <a14:m>
                  <m:oMath xmlns:m="http://schemas.openxmlformats.org/officeDocument/2006/math">
                    <m:r>
                      <a:rPr lang="de-DE" sz="1600">
                        <a:latin typeface="Cambria Math"/>
                      </a:rPr>
                      <m:t> +</m:t>
                    </m:r>
                    <m:r>
                      <a:rPr lang="de-DE" sz="1600" i="1">
                        <a:latin typeface="Cambria Math"/>
                      </a:rPr>
                      <m:t>0.5°</m:t>
                    </m:r>
                  </m:oMath>
                </a14:m>
                <a:endParaRPr lang="de-DE" sz="1600" dirty="0"/>
              </a:p>
              <a:p>
                <a:pPr lvl="1"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de-DE" sz="1600" dirty="0"/>
                  <a:t>The shift is image-dependent but it shows an oscillating behaviour whose period is similar to DSCOVR Lissajous orbit period around the Lagrangian point L1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1600" dirty="0"/>
                  <a:t>Performance of EPIC registration correction:</a:t>
                </a:r>
                <a:endParaRPr lang="de-DE" sz="1600" dirty="0"/>
              </a:p>
              <a:p>
                <a:pPr lvl="1"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de-DE" sz="1600" dirty="0"/>
                  <a:t>Misalignment before correction: ~5.0 pixels</a:t>
                </a:r>
              </a:p>
              <a:p>
                <a:pPr lvl="1"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de-DE" sz="1600" dirty="0"/>
                  <a:t>Misalignment after correction: ~1.5 pixels</a:t>
                </a:r>
              </a:p>
              <a:p>
                <a:pPr lvl="1"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de-DE" sz="1600"/>
                  <a:t>Computation time per image: ~15 seconds</a:t>
                </a:r>
                <a:endParaRPr lang="de-DE" sz="1600" dirty="0"/>
              </a:p>
            </p:txBody>
          </p:sp>
        </mc:Choice>
        <mc:Fallback xmlns="">
          <p:sp>
            <p:nvSpPr>
              <p:cNvPr id="8" name="Text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693473" y="1412624"/>
                <a:ext cx="5404114" cy="4393434"/>
              </a:xfrm>
              <a:blipFill>
                <a:blip r:embed="rId3"/>
                <a:stretch>
                  <a:fillRect l="-2370" t="-1528" r="-903" b="-13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table, satellite, sitting&#10;&#10;Description automatically generated">
            <a:extLst>
              <a:ext uri="{FF2B5EF4-FFF2-40B4-BE49-F238E27FC236}">
                <a16:creationId xmlns:a16="http://schemas.microsoft.com/office/drawing/2014/main" xmlns="" id="{DE9B06C1-7CC6-4A39-949F-FB72FEBA9DD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90" y="1341562"/>
            <a:ext cx="4320480" cy="4320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D796B8-F003-47B4-AEA8-971E47F4DFD9}"/>
              </a:ext>
            </a:extLst>
          </p:cNvPr>
          <p:cNvSpPr txBox="1"/>
          <p:nvPr/>
        </p:nvSpPr>
        <p:spPr>
          <a:xfrm>
            <a:off x="7033691" y="5653842"/>
            <a:ext cx="4320480" cy="4924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E" sz="1600" dirty="0">
                <a:latin typeface="Corbel" panose="020B0503020204020204" pitchFamily="34" charset="0"/>
                <a:cs typeface="Arial" pitchFamily="34" charset="0"/>
              </a:rPr>
              <a:t>EPIC L1B 2016/03/20 18:36:56 UTC (v02)</a:t>
            </a:r>
          </a:p>
          <a:p>
            <a:pPr algn="ctr"/>
            <a:r>
              <a:rPr lang="en-IE" sz="1600" dirty="0">
                <a:latin typeface="Corbel" panose="020B0503020204020204" pitchFamily="34" charset="0"/>
                <a:cs typeface="Arial" pitchFamily="34" charset="0"/>
              </a:rPr>
              <a:t>Credit: NASA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9CE409-CBDC-4F1B-9179-0F38B52CCBC8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4400" y="1342800"/>
            <a:ext cx="4320480" cy="4320480"/>
          </a:xfrm>
          <a:prstGeom prst="rect">
            <a:avLst/>
          </a:prstGeom>
        </p:spPr>
      </p:pic>
      <p:pic>
        <p:nvPicPr>
          <p:cNvPr id="12" name="Picture 11" descr="A close up of a bug&#10;&#10;Description automatically generated">
            <a:extLst>
              <a:ext uri="{FF2B5EF4-FFF2-40B4-BE49-F238E27FC236}">
                <a16:creationId xmlns:a16="http://schemas.microsoft.com/office/drawing/2014/main" xmlns="" id="{8A98A405-A1E1-48AF-ABD7-B0485C5A4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0" y="1411200"/>
            <a:ext cx="3657607" cy="22860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83A9C1-DE69-422E-A0F1-5F3E1CDE02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0" y="3747600"/>
            <a:ext cx="3657607" cy="22860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D275459-D964-4871-991C-D3964CDB58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00" y="1411200"/>
            <a:ext cx="3657607" cy="22860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93A35FE-920F-4DA3-9FA7-FFEB107CBF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00" y="3747600"/>
            <a:ext cx="3657607" cy="22860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08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DLR_Praesentation_16zu9_D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DE2498D0-3598-44CB-A722-F7100AAE4BC6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DLR_Praesentation_16zu9_DE</Template>
  <TotalTime>0</TotalTime>
  <Words>694</Words>
  <Application>Microsoft Office PowerPoint</Application>
  <PresentationFormat>Custom</PresentationFormat>
  <Paragraphs>183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DLR_Praesentation_16zu9_DE</vt:lpstr>
      <vt:lpstr>Geolocation improvement for EPIC/DSCOVR</vt:lpstr>
      <vt:lpstr>Introduction</vt:lpstr>
      <vt:lpstr>Motivation – OCRA/ROCINN Cloud Products from EPIC/DSCOVR </vt:lpstr>
      <vt:lpstr>Motivation – Cloud Retrieval with OCRA &amp; ROCINN </vt:lpstr>
      <vt:lpstr>Motivation – Cloud Products for EPIC/DSCOVR</vt:lpstr>
      <vt:lpstr>Automatic EPIC registration correction</vt:lpstr>
      <vt:lpstr>Automatic EPIC registration correction</vt:lpstr>
      <vt:lpstr>Automatic EPIC registration correction</vt:lpstr>
      <vt:lpstr>Automatic EPIC registration correction</vt:lpstr>
      <vt:lpstr>OCRA/ROCINN: Retrieval of Cloud Properties from EPIC</vt:lpstr>
      <vt:lpstr>Reference for further reading</vt:lpstr>
      <vt:lpstr>Additional slides</vt:lpstr>
      <vt:lpstr>Additional slide – EPIC channels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geolocation correction</dc:title>
  <dc:creator>Ronny Lutz</dc:creator>
  <cp:lastModifiedBy>Loyola, Diego</cp:lastModifiedBy>
  <cp:revision>172</cp:revision>
  <cp:lastPrinted>2017-07-07T16:01:23Z</cp:lastPrinted>
  <dcterms:created xsi:type="dcterms:W3CDTF">2017-06-27T12:24:57Z</dcterms:created>
  <dcterms:modified xsi:type="dcterms:W3CDTF">2019-09-21T16:34:17Z</dcterms:modified>
</cp:coreProperties>
</file>