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0" r:id="rId1"/>
    <p:sldMasterId id="2147483904" r:id="rId2"/>
    <p:sldMasterId id="2147483914" r:id="rId3"/>
    <p:sldMasterId id="2147483930" r:id="rId4"/>
  </p:sldMasterIdLst>
  <p:notesMasterIdLst>
    <p:notesMasterId r:id="rId27"/>
  </p:notesMasterIdLst>
  <p:handoutMasterIdLst>
    <p:handoutMasterId r:id="rId28"/>
  </p:handoutMasterIdLst>
  <p:sldIdLst>
    <p:sldId id="638" r:id="rId5"/>
    <p:sldId id="531" r:id="rId6"/>
    <p:sldId id="635" r:id="rId7"/>
    <p:sldId id="623" r:id="rId8"/>
    <p:sldId id="624" r:id="rId9"/>
    <p:sldId id="625" r:id="rId10"/>
    <p:sldId id="626" r:id="rId11"/>
    <p:sldId id="627" r:id="rId12"/>
    <p:sldId id="628" r:id="rId13"/>
    <p:sldId id="629" r:id="rId14"/>
    <p:sldId id="630" r:id="rId15"/>
    <p:sldId id="640" r:id="rId16"/>
    <p:sldId id="649" r:id="rId17"/>
    <p:sldId id="639" r:id="rId18"/>
    <p:sldId id="643" r:id="rId19"/>
    <p:sldId id="645" r:id="rId20"/>
    <p:sldId id="650" r:id="rId21"/>
    <p:sldId id="647" r:id="rId22"/>
    <p:sldId id="648" r:id="rId23"/>
    <p:sldId id="646" r:id="rId24"/>
    <p:sldId id="644" r:id="rId25"/>
    <p:sldId id="631" r:id="rId2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95">
          <p15:clr>
            <a:srgbClr val="A4A3A4"/>
          </p15:clr>
        </p15:guide>
        <p15:guide id="2" pos="23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9009"/>
    <a:srgbClr val="900A81"/>
    <a:srgbClr val="F2F2F2"/>
    <a:srgbClr val="FF0908"/>
    <a:srgbClr val="FF633F"/>
    <a:srgbClr val="60E5E4"/>
    <a:srgbClr val="56D3E5"/>
    <a:srgbClr val="FFFF99"/>
    <a:srgbClr val="0000A9"/>
    <a:srgbClr val="D00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6210" autoAdjust="0"/>
  </p:normalViewPr>
  <p:slideViewPr>
    <p:cSldViewPr snapToGrid="0" snapToObjects="1">
      <p:cViewPr varScale="1">
        <p:scale>
          <a:sx n="113" d="100"/>
          <a:sy n="113" d="100"/>
        </p:scale>
        <p:origin x="-832" y="-104"/>
      </p:cViewPr>
      <p:guideLst>
        <p:guide orient="horz" pos="1695"/>
        <p:guide pos="23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FC760B-9890-E842-A713-EB448D2A7118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8574D13-B0B8-C04B-AA2F-39F6D9D4DA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1737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8DE2623-D16B-CD4C-ACE8-BC0236EAA7D7}" type="datetimeFigureOut">
              <a:rPr lang="en-US" smtClean="0"/>
              <a:t>9/25/19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21A562-6C37-CE41-99D8-994A808E33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5060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8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9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04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9431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935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2974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802220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81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hart - N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AE00922-7687-EA47-9BC8-EBC78CD432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5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9EB7-37CD-184F-8177-10F4323B87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48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FD43C-9671-9142-B952-87839909E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31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BBC80-3139-074B-9352-BBD952473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917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07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4B7AA-7926-BD49-9304-5C26217F09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60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96636-75F1-C94E-8902-390190C2BA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7771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15F8C-AFF0-2C4F-92E7-2E16770884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102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114C1-6901-BF43-80DE-B3F7186D97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944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03070-96D0-704A-AE04-A203F0D341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35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DA735-46DB-5443-BF80-BA58BA3F41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1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45113-FB9A-AC40-ABC8-4DFDF41523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632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1A2C-5E41-E942-A7B9-240022715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42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75BD9-1BAF-CB4B-ABD3-0F4B17E8D8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81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2749-1743-E24D-A5E3-3AAF8280A8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9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8026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0929B-9AD9-AF43-830D-E917709250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64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26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8/27/19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ACC-11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550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61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O PPT Cover Image B v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923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410200"/>
          </a:xfrm>
          <a:prstGeom prst="rect">
            <a:avLst/>
          </a:prstGeom>
        </p:spPr>
        <p:txBody>
          <a:bodyPr/>
          <a:lstStyle>
            <a:lvl1pPr marL="342900" indent="-342900">
              <a:buClrTx/>
              <a:buFont typeface="Wingdings" charset="2"/>
              <a:buChar char="Ø"/>
              <a:defRPr b="1">
                <a:latin typeface="+mn-lt"/>
              </a:defRPr>
            </a:lvl1pPr>
            <a:lvl2pPr marL="742950" indent="-285750">
              <a:buClr>
                <a:srgbClr val="0000A9"/>
              </a:buClr>
              <a:buFont typeface="Arial"/>
              <a:buChar char="•"/>
              <a:defRPr b="0">
                <a:latin typeface="+mn-lt"/>
              </a:defRPr>
            </a:lvl2pPr>
            <a:lvl3pPr>
              <a:defRPr b="0">
                <a:latin typeface="+mn-lt"/>
              </a:defRPr>
            </a:lvl3pPr>
            <a:lvl4pPr>
              <a:defRPr b="0">
                <a:latin typeface="+mn-lt"/>
              </a:defRPr>
            </a:lvl4pPr>
            <a:lvl5pPr>
              <a:defRPr b="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3522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64651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40522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144317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7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4187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72" y="274638"/>
            <a:ext cx="5972807" cy="638108"/>
          </a:xfrm>
          <a:prstGeom prst="rect">
            <a:avLst/>
          </a:prstGeom>
        </p:spPr>
        <p:txBody>
          <a:bodyPr vert="horz" lIns="91326" tIns="45664" rIns="91326" bIns="45664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066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878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D2DF-2FA7-D542-9882-A5D5130A4A1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3320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694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0220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87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9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0"/>
          <p:cNvSpPr txBox="1">
            <a:spLocks/>
          </p:cNvSpPr>
          <p:nvPr userDrawn="1"/>
        </p:nvSpPr>
        <p:spPr>
          <a:xfrm>
            <a:off x="0" y="3101187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FFFF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800" b="1" dirty="0">
                <a:solidFill>
                  <a:srgbClr val="000090"/>
                </a:solidFill>
                <a:latin typeface="Arial Rounded MT Bold"/>
                <a:cs typeface="Arial Rounded MT Bold"/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5870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TEMPO Logo FINAL med r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804" y="2512038"/>
            <a:ext cx="1926392" cy="183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8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O ppt Banner v7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6"/>
            <a:ext cx="9144000" cy="10637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5972807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484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7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theme" Target="../theme/theme2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3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theme" Target="../theme/theme4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121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913" r:id="rId8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843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82B05002-7CF6-7743-BD24-A5E601EC20AB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04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44" r:id="rId16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O ppt Banner v6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112609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609" y="650402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7330" y="65040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12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20" Type="http://schemas.openxmlformats.org/officeDocument/2006/relationships/image" Target="../media/image47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Relationship Id="rId25" Type="http://schemas.openxmlformats.org/officeDocument/2006/relationships/image" Target="../media/image52.png"/><Relationship Id="rId26" Type="http://schemas.openxmlformats.org/officeDocument/2006/relationships/image" Target="../media/image53.png"/><Relationship Id="rId27" Type="http://schemas.openxmlformats.org/officeDocument/2006/relationships/image" Target="../media/image54.png"/><Relationship Id="rId10" Type="http://schemas.openxmlformats.org/officeDocument/2006/relationships/image" Target="../media/image37.png"/><Relationship Id="rId11" Type="http://schemas.openxmlformats.org/officeDocument/2006/relationships/image" Target="../media/image38.jpeg"/><Relationship Id="rId12" Type="http://schemas.openxmlformats.org/officeDocument/2006/relationships/image" Target="../media/image39.emf"/><Relationship Id="rId13" Type="http://schemas.openxmlformats.org/officeDocument/2006/relationships/image" Target="../media/image40.jpg"/><Relationship Id="rId14" Type="http://schemas.openxmlformats.org/officeDocument/2006/relationships/image" Target="../media/image41.jp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png"/><Relationship Id="rId18" Type="http://schemas.openxmlformats.org/officeDocument/2006/relationships/image" Target="../media/image45.png"/><Relationship Id="rId19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emf"/><Relationship Id="rId7" Type="http://schemas.openxmlformats.org/officeDocument/2006/relationships/image" Target="../media/image34.png"/><Relationship Id="rId8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20" Type="http://schemas.openxmlformats.org/officeDocument/2006/relationships/image" Target="../media/image47.png"/><Relationship Id="rId21" Type="http://schemas.openxmlformats.org/officeDocument/2006/relationships/image" Target="../media/image48.png"/><Relationship Id="rId22" Type="http://schemas.openxmlformats.org/officeDocument/2006/relationships/image" Target="../media/image49.png"/><Relationship Id="rId23" Type="http://schemas.openxmlformats.org/officeDocument/2006/relationships/image" Target="../media/image50.png"/><Relationship Id="rId24" Type="http://schemas.openxmlformats.org/officeDocument/2006/relationships/image" Target="../media/image51.png"/><Relationship Id="rId25" Type="http://schemas.openxmlformats.org/officeDocument/2006/relationships/image" Target="../media/image52.png"/><Relationship Id="rId26" Type="http://schemas.openxmlformats.org/officeDocument/2006/relationships/image" Target="../media/image53.png"/><Relationship Id="rId27" Type="http://schemas.openxmlformats.org/officeDocument/2006/relationships/image" Target="../media/image54.png"/><Relationship Id="rId10" Type="http://schemas.openxmlformats.org/officeDocument/2006/relationships/image" Target="../media/image37.png"/><Relationship Id="rId11" Type="http://schemas.openxmlformats.org/officeDocument/2006/relationships/image" Target="../media/image38.jpeg"/><Relationship Id="rId12" Type="http://schemas.openxmlformats.org/officeDocument/2006/relationships/image" Target="../media/image39.emf"/><Relationship Id="rId13" Type="http://schemas.openxmlformats.org/officeDocument/2006/relationships/image" Target="../media/image40.jpg"/><Relationship Id="rId14" Type="http://schemas.openxmlformats.org/officeDocument/2006/relationships/image" Target="../media/image41.jp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png"/><Relationship Id="rId18" Type="http://schemas.openxmlformats.org/officeDocument/2006/relationships/image" Target="../media/image45.png"/><Relationship Id="rId19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emf"/><Relationship Id="rId7" Type="http://schemas.openxmlformats.org/officeDocument/2006/relationships/image" Target="../media/image34.png"/><Relationship Id="rId8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hyperlink" Target="http://www.ngdc.noaa.gov/eog/night_sat/spectra.html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png"/><Relationship Id="rId7" Type="http://schemas.microsoft.com/office/2007/relationships/hdphoto" Target="../media/hdphoto1.wdp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A618E4-CE10-E54D-9083-7D24D6944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1996" y="2257840"/>
            <a:ext cx="5018968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r>
              <a:rPr lang="en-US" sz="3200" b="1" dirty="0">
                <a:solidFill>
                  <a:srgbClr val="000090"/>
                </a:solidFill>
                <a:cs typeface="Arial" charset="0"/>
              </a:rPr>
              <a:t>TEMPO Status Update</a:t>
            </a:r>
          </a:p>
          <a:p>
            <a:pPr algn="r" eaLnBrk="1" hangingPunct="1">
              <a:spcBef>
                <a:spcPts val="600"/>
              </a:spcBef>
            </a:pPr>
            <a:r>
              <a:rPr lang="en-US" b="1" dirty="0">
                <a:solidFill>
                  <a:srgbClr val="000090"/>
                </a:solidFill>
                <a:cs typeface="Arial" charset="0"/>
              </a:rPr>
              <a:t>  </a:t>
            </a:r>
            <a:r>
              <a:rPr lang="en-US" dirty="0">
                <a:solidFill>
                  <a:srgbClr val="000090"/>
                </a:solidFill>
                <a:cs typeface="Arial" charset="0"/>
              </a:rPr>
              <a:t>Kelly Chance, TEMPO PI</a:t>
            </a:r>
          </a:p>
          <a:p>
            <a:pPr algn="r" eaLnBrk="1" hangingPunct="1">
              <a:spcBef>
                <a:spcPts val="600"/>
              </a:spcBef>
            </a:pPr>
            <a:r>
              <a:rPr lang="en-US" dirty="0">
                <a:solidFill>
                  <a:srgbClr val="000090"/>
                </a:solidFill>
                <a:cs typeface="Arial" charset="0"/>
              </a:rPr>
              <a:t>Steve Hall, TEMPO PM</a:t>
            </a:r>
          </a:p>
          <a:p>
            <a:pPr algn="r" eaLnBrk="1" hangingPunct="1">
              <a:spcBef>
                <a:spcPts val="600"/>
              </a:spcBef>
            </a:pPr>
            <a:endParaRPr lang="en-US" dirty="0">
              <a:cs typeface="Arial" charset="0"/>
            </a:endParaRPr>
          </a:p>
          <a:p>
            <a:pPr algn="r" eaLnBrk="1" hangingPunct="1">
              <a:spcBef>
                <a:spcPts val="600"/>
              </a:spcBef>
            </a:pPr>
            <a:r>
              <a:rPr lang="en-US" dirty="0">
                <a:solidFill>
                  <a:srgbClr val="000090"/>
                </a:solidFill>
                <a:cs typeface="Arial" charset="0"/>
              </a:rPr>
              <a:t>September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1B4EE82-65C7-D54D-B887-A8AE6266F7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311" y="73714"/>
            <a:ext cx="825653" cy="77978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A6F2ED10-0559-6044-A766-7181D66145B4}"/>
              </a:ext>
            </a:extLst>
          </p:cNvPr>
          <p:cNvCxnSpPr>
            <a:cxnSpLocks/>
          </p:cNvCxnSpPr>
          <p:nvPr/>
        </p:nvCxnSpPr>
        <p:spPr>
          <a:xfrm>
            <a:off x="7382436" y="241729"/>
            <a:ext cx="0" cy="4437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C9690AA-908B-6847-9647-C644F785BE79}"/>
              </a:ext>
            </a:extLst>
          </p:cNvPr>
          <p:cNvSpPr txBox="1"/>
          <p:nvPr/>
        </p:nvSpPr>
        <p:spPr>
          <a:xfrm>
            <a:off x="6024280" y="296570"/>
            <a:ext cx="13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00A9"/>
                </a:solidFill>
                <a:latin typeface="Helvetica" pitchFamily="2" charset="0"/>
              </a:rPr>
              <a:t>Tropospheric Emissions:</a:t>
            </a:r>
          </a:p>
          <a:p>
            <a:pPr algn="ctr"/>
            <a:r>
              <a:rPr lang="en-US" sz="800" dirty="0">
                <a:solidFill>
                  <a:srgbClr val="0000A9"/>
                </a:solidFill>
                <a:latin typeface="Helvetica" pitchFamily="2" charset="0"/>
              </a:rPr>
              <a:t>Monitoring of Pollution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C26CCF7-2416-F54B-8C58-3955DD80C2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6243" y="6109709"/>
            <a:ext cx="516077" cy="596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FCF77CC-F0EF-304B-B9DB-AAFEA0FDE8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2689" y="6113740"/>
            <a:ext cx="507410" cy="5074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E49F5A4-C478-5E4C-93E2-E3FCB58DF2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731" y="6225514"/>
            <a:ext cx="1024793" cy="2798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9888A8F-835F-2149-BDE0-D234D33247F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510" y="6113941"/>
            <a:ext cx="627809" cy="6217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0A92427-416E-FE48-A31E-73E7DD1A119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077" y="6157427"/>
            <a:ext cx="605460" cy="50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0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60120"/>
          </a:xfrm>
        </p:spPr>
        <p:txBody>
          <a:bodyPr anchor="ctr"/>
          <a:lstStyle/>
          <a:p>
            <a:r>
              <a:rPr lang="en-US" sz="4000" dirty="0" smtClean="0"/>
              <a:t>Next </a:t>
            </a:r>
            <a:r>
              <a:rPr lang="en-US" sz="4000" dirty="0"/>
              <a:t>s</a:t>
            </a:r>
            <a:r>
              <a:rPr lang="en-US" sz="4000" dirty="0" smtClean="0"/>
              <a:t>teps</a:t>
            </a:r>
            <a:endParaRPr lang="en-US" sz="4000" b="1" dirty="0">
              <a:ea typeface="ＭＳ Ｐゴシック" charset="-128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0" y="1327720"/>
            <a:ext cx="9144000" cy="510309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latin typeface="Arial"/>
                <a:cs typeface="Arial"/>
              </a:rPr>
              <a:t>Satellite owner-operator on contract, October 2019</a:t>
            </a:r>
          </a:p>
          <a:p>
            <a:r>
              <a:rPr lang="en-US" b="1" dirty="0" smtClean="0">
                <a:latin typeface="Arial"/>
                <a:cs typeface="Arial"/>
              </a:rPr>
              <a:t>Science Data Processing Center (SDPC) complete, late 2020</a:t>
            </a:r>
          </a:p>
          <a:p>
            <a:r>
              <a:rPr lang="en-US" b="1" dirty="0" smtClean="0">
                <a:latin typeface="Arial"/>
                <a:cs typeface="Arial"/>
              </a:rPr>
              <a:t>Host Integration Planning, 2019-2021</a:t>
            </a:r>
          </a:p>
          <a:p>
            <a:r>
              <a:rPr lang="en-US" b="1" dirty="0" smtClean="0">
                <a:latin typeface="Arial"/>
                <a:cs typeface="Arial"/>
              </a:rPr>
              <a:t>TEMPO Shipment to Maxar, 2021</a:t>
            </a:r>
          </a:p>
          <a:p>
            <a:r>
              <a:rPr lang="en-US" b="1" dirty="0" smtClean="0">
                <a:latin typeface="Arial"/>
                <a:cs typeface="Arial"/>
              </a:rPr>
              <a:t>Host Integration and Environmental Testing, 2021- 2022</a:t>
            </a:r>
          </a:p>
          <a:p>
            <a:r>
              <a:rPr lang="en-US" b="1" dirty="0" smtClean="0">
                <a:latin typeface="Arial"/>
                <a:cs typeface="Arial"/>
              </a:rPr>
              <a:t>Launch, 2022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31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9103"/>
            <a:ext cx="5972807" cy="960120"/>
          </a:xfrm>
        </p:spPr>
        <p:txBody>
          <a:bodyPr anchor="ctr"/>
          <a:lstStyle/>
          <a:p>
            <a:r>
              <a:rPr lang="en-US" dirty="0" smtClean="0">
                <a:ea typeface="ＭＳ Ｐゴシック" charset="-128"/>
              </a:rPr>
              <a:t>TEMPO hourly sweep </a:t>
            </a:r>
            <a:r>
              <a:rPr lang="en-US" dirty="0">
                <a:ea typeface="ＭＳ Ｐゴシック" charset="-128"/>
              </a:rPr>
              <a:t/>
            </a:r>
            <a:br>
              <a:rPr lang="en-US" dirty="0">
                <a:ea typeface="ＭＳ Ｐゴシック" charset="-128"/>
              </a:rPr>
            </a:br>
            <a:r>
              <a:rPr lang="en-US" dirty="0">
                <a:ea typeface="ＭＳ Ｐゴシック" charset="-128"/>
              </a:rPr>
              <a:t>(GEO </a:t>
            </a:r>
            <a:r>
              <a:rPr lang="en-US" dirty="0" smtClean="0">
                <a:ea typeface="ＭＳ Ｐゴシック" charset="-128"/>
              </a:rPr>
              <a:t>@ 92.85W</a:t>
            </a:r>
            <a:r>
              <a:rPr lang="en-US" dirty="0">
                <a:ea typeface="ＭＳ Ｐゴシック" charset="-128"/>
              </a:rPr>
              <a:t>)</a:t>
            </a:r>
            <a:endParaRPr lang="en-US" b="1" dirty="0">
              <a:ea typeface="ＭＳ Ｐゴシック" charset="-128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>
          <a:xfrm>
            <a:off x="7086600" y="6621140"/>
            <a:ext cx="20574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60823" y="2217898"/>
            <a:ext cx="2811978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FF"/>
                </a:solidFill>
                <a:latin typeface="Arial Narrow"/>
                <a:cs typeface="Arial Narrow"/>
              </a:rPr>
              <a:t>   Boresight: 33.8</a:t>
            </a:r>
            <a:r>
              <a:rPr lang="en-US" sz="1800" b="1" baseline="30000" dirty="0">
                <a:solidFill>
                  <a:srgbClr val="0000FF"/>
                </a:solidFill>
                <a:latin typeface="Arial Narrow"/>
                <a:cs typeface="Arial Narrow"/>
              </a:rPr>
              <a:t>o</a:t>
            </a:r>
            <a:r>
              <a:rPr lang="en-US" sz="1800" b="1" dirty="0">
                <a:solidFill>
                  <a:srgbClr val="0000FF"/>
                </a:solidFill>
                <a:latin typeface="Arial Narrow"/>
                <a:cs typeface="Arial Narrow"/>
              </a:rPr>
              <a:t>N, </a:t>
            </a:r>
            <a:r>
              <a:rPr lang="en-US" sz="18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92.85</a:t>
            </a:r>
            <a:r>
              <a:rPr lang="en-US" sz="1800" b="1" baseline="30000" dirty="0" smtClean="0">
                <a:solidFill>
                  <a:srgbClr val="0000FF"/>
                </a:solidFill>
                <a:latin typeface="Arial Narrow"/>
                <a:cs typeface="Arial Narrow"/>
              </a:rPr>
              <a:t>o</a:t>
            </a:r>
            <a:r>
              <a:rPr lang="en-US" sz="18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W     </a:t>
            </a:r>
            <a:endParaRPr lang="en-US" sz="1800" b="1" dirty="0">
              <a:solidFill>
                <a:srgbClr val="0000FF"/>
              </a:solidFill>
              <a:latin typeface="Arial Narrow"/>
              <a:cs typeface="Arial Narrow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FF"/>
                </a:solidFill>
                <a:latin typeface="Arial Narrow"/>
                <a:cs typeface="Arial Narrow"/>
              </a:rPr>
              <a:t>~ 2034 good N/S pixels</a:t>
            </a:r>
          </a:p>
          <a:p>
            <a:pPr marL="214313" indent="-214313">
              <a:lnSpc>
                <a:spcPct val="150000"/>
              </a:lnSpc>
              <a:buFont typeface="Arial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 Narrow"/>
                <a:cs typeface="Arial Narrow"/>
              </a:rPr>
              <a:t>~ 1282 scans/</a:t>
            </a:r>
            <a:r>
              <a:rPr lang="en-US" sz="18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hour</a:t>
            </a:r>
            <a:endParaRPr lang="en-US" sz="1800" b="1" dirty="0">
              <a:solidFill>
                <a:srgbClr val="0000FF"/>
              </a:solidFill>
              <a:latin typeface="Arial Narrow"/>
              <a:cs typeface="Arial Narrow"/>
            </a:endParaRPr>
          </a:p>
          <a:p>
            <a:pPr marL="214313" indent="-214313">
              <a:lnSpc>
                <a:spcPct val="150000"/>
              </a:lnSpc>
              <a:buFont typeface="Arial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 Narrow"/>
                <a:cs typeface="Arial Narrow"/>
              </a:rPr>
              <a:t>~ 2.6 M pixels/</a:t>
            </a:r>
            <a:r>
              <a:rPr lang="en-US" sz="1800" b="1" dirty="0" smtClean="0">
                <a:solidFill>
                  <a:srgbClr val="0000FF"/>
                </a:solidFill>
                <a:latin typeface="Arial Narrow"/>
                <a:cs typeface="Arial Narrow"/>
              </a:rPr>
              <a:t>hour</a:t>
            </a:r>
            <a:endParaRPr lang="en-US" sz="1800" b="1" dirty="0">
              <a:solidFill>
                <a:srgbClr val="0000FF"/>
              </a:solidFill>
              <a:latin typeface="Arial Narrow"/>
              <a:cs typeface="Arial Narrow"/>
            </a:endParaRPr>
          </a:p>
          <a:p>
            <a:pPr marL="214313" indent="-214313">
              <a:lnSpc>
                <a:spcPct val="150000"/>
              </a:lnSpc>
              <a:buFont typeface="Arial"/>
              <a:buChar char="•"/>
            </a:pPr>
            <a:r>
              <a:rPr lang="en-US" sz="1800" b="1" dirty="0">
                <a:solidFill>
                  <a:srgbClr val="0000FF"/>
                </a:solidFill>
                <a:latin typeface="Arial Narrow"/>
                <a:cs typeface="Arial Narrow"/>
              </a:rPr>
              <a:t>Data rate: ~31.2 </a:t>
            </a:r>
            <a:r>
              <a:rPr lang="en-US" sz="1800" b="1" dirty="0" err="1">
                <a:solidFill>
                  <a:srgbClr val="0000FF"/>
                </a:solidFill>
                <a:latin typeface="Arial Narrow"/>
                <a:cs typeface="Arial Narrow"/>
              </a:rPr>
              <a:t>Mbs</a:t>
            </a:r>
            <a:endParaRPr lang="en-US" sz="1800" b="1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2F9C0F0-9C19-E14E-AE3A-D279CEB538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78" y="1791528"/>
            <a:ext cx="5926045" cy="445461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474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3644" y="19723"/>
            <a:ext cx="6325644" cy="961490"/>
          </a:xfrm>
        </p:spPr>
        <p:txBody>
          <a:bodyPr anchor="ctr"/>
          <a:lstStyle/>
          <a:p>
            <a:r>
              <a:rPr lang="en-US" b="1" dirty="0">
                <a:ea typeface="ＭＳ Ｐゴシック" charset="-128"/>
              </a:rPr>
              <a:t>TEMPO footprint  (GEO @92.85º W)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811179"/>
              </p:ext>
            </p:extLst>
          </p:nvPr>
        </p:nvGraphicFramePr>
        <p:xfrm>
          <a:off x="4018906" y="1587739"/>
          <a:ext cx="5042024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51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56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37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37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3713">
                  <a:extLst>
                    <a:ext uri="{9D8B030D-6E8A-4147-A177-3AD203B41FA5}">
                      <a16:colId xmlns:a16="http://schemas.microsoft.com/office/drawing/2014/main" xmlns="" val="469542859"/>
                    </a:ext>
                  </a:extLst>
                </a:gridCol>
              </a:tblGrid>
              <a:tr h="58784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Location</a:t>
                      </a:r>
                    </a:p>
                  </a:txBody>
                  <a:tcPr marB="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N/S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(km)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E/W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(km)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GSA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(km</a:t>
                      </a:r>
                      <a:r>
                        <a:rPr lang="en-US" baseline="300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VZA (</a:t>
                      </a:r>
                      <a:r>
                        <a:rPr lang="en-US" baseline="300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Boresight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39.3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17558926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36.5</a:t>
                      </a:r>
                      <a:r>
                        <a:rPr lang="en-US" baseline="300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N, 100</a:t>
                      </a:r>
                      <a:r>
                        <a:rPr lang="en-US" baseline="300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W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10.1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42.4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Washington,</a:t>
                      </a:r>
                      <a:r>
                        <a:rPr lang="en-US" baseline="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DC</a:t>
                      </a:r>
                      <a:endParaRPr lang="en-US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11.3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48.0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Seattle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6.2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16.8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61.7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Los Angeles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11.3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48.0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Boston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5.5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13.0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53.7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Miami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4.9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8.6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33.2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San Juan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9.2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37.4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08824239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Mexico City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7.7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23.9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Can. </a:t>
                      </a:r>
                      <a:r>
                        <a:rPr lang="en-US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oil </a:t>
                      </a: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sands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5.6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20.8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67.0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591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Juneau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6.1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9.1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33.3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75.3</a:t>
                      </a:r>
                    </a:p>
                  </a:txBody>
                  <a:tcPr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459390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76ADF3E-5E9B-464C-BBC2-9BE1F09DDB92}"/>
              </a:ext>
            </a:extLst>
          </p:cNvPr>
          <p:cNvSpPr/>
          <p:nvPr/>
        </p:nvSpPr>
        <p:spPr>
          <a:xfrm>
            <a:off x="4018907" y="1149238"/>
            <a:ext cx="5042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Boresight at 33.76</a:t>
            </a:r>
            <a:r>
              <a:rPr lang="en-US" sz="2000" b="1" baseline="30000" dirty="0">
                <a:solidFill>
                  <a:srgbClr val="0000FF"/>
                </a:solidFill>
                <a:latin typeface="Arial Narrow"/>
                <a:cs typeface="Arial Narrow"/>
              </a:rPr>
              <a:t>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92.85</a:t>
            </a:r>
            <a:r>
              <a:rPr lang="en-US" sz="2000" b="1" baseline="30000" dirty="0">
                <a:solidFill>
                  <a:srgbClr val="0000FF"/>
                </a:solidFill>
                <a:latin typeface="Arial Narrow"/>
                <a:cs typeface="Arial Narrow"/>
              </a:rPr>
              <a:t>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98C3E35-C217-1E43-AD6F-5DF595CD45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1" t="14308" r="5554" b="12077"/>
          <a:stretch/>
        </p:blipFill>
        <p:spPr>
          <a:xfrm>
            <a:off x="0" y="1544229"/>
            <a:ext cx="3975171" cy="47069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792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13818"/>
            <a:ext cx="5972807" cy="960120"/>
          </a:xfrm>
        </p:spPr>
        <p:txBody>
          <a:bodyPr anchor="ctr"/>
          <a:lstStyle/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Los Angeles coverage</a:t>
            </a:r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3938"/>
            <a:ext cx="9144000" cy="61012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8960000">
            <a:off x="2015643" y="3555218"/>
            <a:ext cx="58858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rgbClr val="FFFF00"/>
                </a:solidFill>
                <a:latin typeface="Arial"/>
                <a:cs typeface="Arial"/>
              </a:rPr>
              <a:t>Every hour!</a:t>
            </a:r>
            <a:endParaRPr lang="en-US" sz="8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8/27/19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699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60120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Typical TEMPO-range spectra (from ESA GOME-1)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7" name="Picture 6" descr="GOME-TEMPO-16jun201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10512" r="12746" b="6994"/>
          <a:stretch/>
        </p:blipFill>
        <p:spPr>
          <a:xfrm>
            <a:off x="803272" y="1063858"/>
            <a:ext cx="7518486" cy="579414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07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19781"/>
            <a:ext cx="5972807" cy="960120"/>
          </a:xfrm>
        </p:spPr>
        <p:txBody>
          <a:bodyPr anchor="ctr"/>
          <a:lstStyle/>
          <a:p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Baseline and threshold </a:t>
            </a:r>
            <a:b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data 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roducts</a:t>
            </a:r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830011"/>
              </p:ext>
            </p:extLst>
          </p:nvPr>
        </p:nvGraphicFramePr>
        <p:xfrm>
          <a:off x="1723096" y="1203685"/>
          <a:ext cx="4933950" cy="2805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4650"/>
                <a:gridCol w="1644650"/>
                <a:gridCol w="1644650"/>
              </a:tblGrid>
              <a:tr h="3187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Species/Products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Required </a:t>
                      </a:r>
                      <a:r>
                        <a:rPr lang="en-US" sz="1400" dirty="0" smtClean="0">
                          <a:effectLst/>
                        </a:rPr>
                        <a:t>Precision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Cambria"/>
                          <a:cs typeface="Times New Roman"/>
                        </a:rPr>
                        <a:t>Temporal Revisit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0-2 km O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(Selected Scenes) </a:t>
                      </a:r>
                      <a:r>
                        <a:rPr lang="en-US" sz="1200" dirty="0" smtClean="0">
                          <a:solidFill>
                            <a:srgbClr val="FFFF00"/>
                          </a:solidFill>
                          <a:effectLst/>
                        </a:rPr>
                        <a:t>Baseline only</a:t>
                      </a:r>
                      <a:endParaRPr lang="en-US" sz="1200" dirty="0">
                        <a:solidFill>
                          <a:srgbClr val="FFFF00"/>
                        </a:solidFill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 ppbv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 hour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Tropospheric O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 ppbv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hour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O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3%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hour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Tropospheric NO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1.0 × 10</a:t>
                      </a:r>
                      <a:r>
                        <a:rPr lang="en-US" sz="1200" baseline="30000" dirty="0">
                          <a:effectLst/>
                        </a:rPr>
                        <a:t>15</a:t>
                      </a:r>
                      <a:r>
                        <a:rPr lang="en-US" sz="1200" dirty="0">
                          <a:effectLst/>
                        </a:rPr>
                        <a:t> molecules cm</a:t>
                      </a:r>
                      <a:r>
                        <a:rPr lang="en-US" sz="1200" baseline="30000" dirty="0">
                          <a:effectLst/>
                        </a:rPr>
                        <a:t>-2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hour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Tropospheric H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CO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1.0 × 10</a:t>
                      </a:r>
                      <a:r>
                        <a:rPr lang="en-US" sz="1200" baseline="30000" dirty="0">
                          <a:effectLst/>
                        </a:rPr>
                        <a:t>16</a:t>
                      </a:r>
                      <a:r>
                        <a:rPr lang="en-US" sz="1200" dirty="0">
                          <a:effectLst/>
                        </a:rPr>
                        <a:t> molecules cm</a:t>
                      </a:r>
                      <a:r>
                        <a:rPr lang="en-US" sz="1200" baseline="30000" dirty="0">
                          <a:effectLst/>
                        </a:rPr>
                        <a:t>-2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 hour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Tropospheric SO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1.0 × 10</a:t>
                      </a:r>
                      <a:r>
                        <a:rPr lang="en-US" sz="1200" baseline="30000" dirty="0">
                          <a:effectLst/>
                        </a:rPr>
                        <a:t>16</a:t>
                      </a:r>
                      <a:r>
                        <a:rPr lang="en-US" sz="1200" dirty="0">
                          <a:effectLst/>
                        </a:rPr>
                        <a:t> molecules cm</a:t>
                      </a:r>
                      <a:r>
                        <a:rPr lang="en-US" sz="1200" baseline="30000" dirty="0">
                          <a:effectLst/>
                        </a:rPr>
                        <a:t>-2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 hour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Tropospheric C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H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4.0 × 10</a:t>
                      </a:r>
                      <a:r>
                        <a:rPr lang="en-US" sz="1200" baseline="30000" dirty="0">
                          <a:effectLst/>
                        </a:rPr>
                        <a:t>14</a:t>
                      </a:r>
                      <a:r>
                        <a:rPr lang="en-US" sz="1200" dirty="0">
                          <a:effectLst/>
                        </a:rPr>
                        <a:t> molecules cm</a:t>
                      </a:r>
                      <a:r>
                        <a:rPr lang="en-US" sz="1200" baseline="30000" dirty="0">
                          <a:effectLst/>
                        </a:rPr>
                        <a:t>-2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 hour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Aerosol Optical Depth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0.10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hour</a:t>
                      </a:r>
                      <a:endParaRPr lang="en-US" sz="1200" dirty="0">
                        <a:effectLst/>
                        <a:latin typeface="Cambria"/>
                        <a:ea typeface="Cambria"/>
                        <a:cs typeface="Times New Roman"/>
                      </a:endParaRPr>
                    </a:p>
                  </a:txBody>
                  <a:tcPr marL="8890" marR="8890" marT="8890" marB="8890" anchor="ctr"/>
                </a:tc>
              </a:tr>
            </a:tbl>
          </a:graphicData>
        </a:graphic>
      </p:graphicFrame>
      <p:sp>
        <p:nvSpPr>
          <p:cNvPr id="8" name="Content Placeholder 5"/>
          <p:cNvSpPr txBox="1">
            <a:spLocks/>
          </p:cNvSpPr>
          <p:nvPr/>
        </p:nvSpPr>
        <p:spPr>
          <a:xfrm>
            <a:off x="199802" y="4100126"/>
            <a:ext cx="8721906" cy="27901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0090"/>
                </a:solidFill>
                <a:latin typeface="Arial"/>
                <a:cs typeface="Arial"/>
              </a:rPr>
              <a:t>Minimal set of products sufficient for constraining air quality</a:t>
            </a:r>
          </a:p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0090"/>
                </a:solidFill>
                <a:latin typeface="Arial"/>
                <a:cs typeface="Arial"/>
              </a:rPr>
              <a:t>Across Greater North America (GNA): 18°N to 58°N near 100°W, 67°W to 125°W near 42°N</a:t>
            </a:r>
          </a:p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0090"/>
                </a:solidFill>
                <a:latin typeface="Arial"/>
                <a:cs typeface="Arial"/>
              </a:rPr>
              <a:t>Data products at urban-regional spatial scales</a:t>
            </a:r>
          </a:p>
          <a:p>
            <a:pPr lvl="1">
              <a:spcBef>
                <a:spcPts val="0"/>
              </a:spcBef>
            </a:pPr>
            <a:r>
              <a:rPr lang="en-US" sz="1200" b="1" dirty="0" smtClean="0">
                <a:solidFill>
                  <a:srgbClr val="000090"/>
                </a:solidFill>
                <a:latin typeface="Arial"/>
                <a:cs typeface="Arial"/>
              </a:rPr>
              <a:t>Baseline ≤ 60 km</a:t>
            </a:r>
            <a:r>
              <a:rPr lang="en-US" sz="1200" b="1" baseline="30000" dirty="0" smtClean="0">
                <a:solidFill>
                  <a:srgbClr val="000090"/>
                </a:solidFill>
                <a:latin typeface="Arial"/>
                <a:cs typeface="Arial"/>
              </a:rPr>
              <a:t>2</a:t>
            </a:r>
            <a:r>
              <a:rPr lang="en-US" sz="12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1200" b="1" dirty="0" smtClean="0">
                <a:solidFill>
                  <a:srgbClr val="000090"/>
                </a:solidFill>
                <a:latin typeface="Arial"/>
                <a:cs typeface="Arial"/>
              </a:rPr>
              <a:t>at center of Field Of Regard (FOR)</a:t>
            </a:r>
          </a:p>
          <a:p>
            <a:pPr lvl="1">
              <a:spcBef>
                <a:spcPts val="0"/>
              </a:spcBef>
            </a:pPr>
            <a:r>
              <a:rPr lang="en-US" sz="1200" b="1" dirty="0" smtClean="0">
                <a:solidFill>
                  <a:srgbClr val="000090"/>
                </a:solidFill>
                <a:latin typeface="Arial"/>
                <a:cs typeface="Arial"/>
              </a:rPr>
              <a:t>Threshold </a:t>
            </a:r>
            <a:r>
              <a:rPr lang="en-US" sz="1200" b="1" dirty="0">
                <a:solidFill>
                  <a:srgbClr val="000090"/>
                </a:solidFill>
                <a:latin typeface="Arial"/>
                <a:cs typeface="Arial"/>
              </a:rPr>
              <a:t> ≤ </a:t>
            </a:r>
            <a:r>
              <a:rPr lang="en-US" sz="1200" b="1" dirty="0" smtClean="0">
                <a:solidFill>
                  <a:srgbClr val="000090"/>
                </a:solidFill>
                <a:latin typeface="Arial"/>
                <a:cs typeface="Arial"/>
              </a:rPr>
              <a:t>300 km</a:t>
            </a:r>
            <a:r>
              <a:rPr lang="en-US" sz="1200" b="1" baseline="30000" dirty="0" smtClean="0">
                <a:solidFill>
                  <a:srgbClr val="000090"/>
                </a:solidFill>
                <a:latin typeface="Arial"/>
                <a:cs typeface="Arial"/>
              </a:rPr>
              <a:t>2 </a:t>
            </a:r>
            <a:r>
              <a:rPr lang="en-US" sz="1200" b="1" dirty="0" smtClean="0">
                <a:solidFill>
                  <a:srgbClr val="000090"/>
                </a:solidFill>
                <a:latin typeface="Arial"/>
                <a:cs typeface="Arial"/>
              </a:rPr>
              <a:t>at center </a:t>
            </a:r>
            <a:r>
              <a:rPr lang="en-US" sz="1200" b="1" dirty="0">
                <a:solidFill>
                  <a:srgbClr val="000090"/>
                </a:solidFill>
                <a:latin typeface="Arial"/>
                <a:cs typeface="Arial"/>
              </a:rPr>
              <a:t>of </a:t>
            </a:r>
            <a:r>
              <a:rPr lang="en-US" sz="1200" b="1" dirty="0" smtClean="0">
                <a:solidFill>
                  <a:srgbClr val="000090"/>
                </a:solidFill>
                <a:latin typeface="Arial"/>
                <a:cs typeface="Arial"/>
              </a:rPr>
              <a:t>FOR</a:t>
            </a:r>
          </a:p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0090"/>
                </a:solidFill>
                <a:latin typeface="Arial"/>
                <a:cs typeface="Arial"/>
              </a:rPr>
              <a:t>Temporal scales to resolve diurnal changes in pollutant distributions </a:t>
            </a:r>
          </a:p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0090"/>
                </a:solidFill>
                <a:latin typeface="Arial"/>
                <a:cs typeface="Arial"/>
              </a:rPr>
              <a:t>Geolocation uncertainty of less than 4 km </a:t>
            </a:r>
          </a:p>
          <a:p>
            <a:pPr>
              <a:spcBef>
                <a:spcPts val="0"/>
              </a:spcBef>
            </a:pPr>
            <a:r>
              <a:rPr lang="en-US" sz="1600" b="1" dirty="0" smtClean="0">
                <a:solidFill>
                  <a:srgbClr val="000090"/>
                </a:solidFill>
                <a:latin typeface="Arial"/>
                <a:cs typeface="Arial"/>
              </a:rPr>
              <a:t>Mission duration, subject to instrument availability</a:t>
            </a:r>
          </a:p>
          <a:p>
            <a:pPr lvl="1">
              <a:spcBef>
                <a:spcPts val="0"/>
              </a:spcBef>
            </a:pPr>
            <a:r>
              <a:rPr lang="en-US" sz="1200" b="1" dirty="0" smtClean="0">
                <a:solidFill>
                  <a:srgbClr val="000090"/>
                </a:solidFill>
                <a:latin typeface="Arial"/>
                <a:cs typeface="Arial"/>
              </a:rPr>
              <a:t>Baseline 20 months</a:t>
            </a:r>
          </a:p>
          <a:p>
            <a:pPr lvl="1">
              <a:spcBef>
                <a:spcPts val="0"/>
              </a:spcBef>
            </a:pPr>
            <a:r>
              <a:rPr lang="en-US" sz="1200" b="1" dirty="0" smtClean="0">
                <a:solidFill>
                  <a:srgbClr val="000090"/>
                </a:solidFill>
                <a:latin typeface="Arial"/>
                <a:cs typeface="Arial"/>
              </a:rPr>
              <a:t>Threshold 12 months</a:t>
            </a:r>
            <a:endParaRPr lang="en-US" sz="1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869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293706"/>
              </p:ext>
            </p:extLst>
          </p:nvPr>
        </p:nvGraphicFramePr>
        <p:xfrm>
          <a:off x="1" y="1020628"/>
          <a:ext cx="9143999" cy="585216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80633"/>
                <a:gridCol w="2294467"/>
                <a:gridCol w="1299163"/>
                <a:gridCol w="3869736"/>
              </a:tblGrid>
              <a:tr h="260082"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Team Member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Institution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Role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1" dirty="0" smtClean="0">
                          <a:latin typeface="Arial"/>
                          <a:cs typeface="Arial"/>
                        </a:rPr>
                        <a:t>Responsibility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K. Chance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SAO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PI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Overall science development; Level 1b, H</a:t>
                      </a:r>
                      <a:r>
                        <a:rPr lang="en-US" sz="800" b="1" baseline="-250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CO, C</a:t>
                      </a:r>
                      <a:r>
                        <a:rPr lang="en-US" sz="800" b="1" baseline="-250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</a:t>
                      </a:r>
                      <a:r>
                        <a:rPr lang="en-US" sz="800" b="1" baseline="-250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lang="en-US" sz="800" b="1" baseline="-250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lang="en-US" sz="800" b="1" baseline="-250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X. Liu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SAO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Deputy</a:t>
                      </a:r>
                      <a:r>
                        <a:rPr lang="en-US" sz="800" b="1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PI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Science development, data processing; O</a:t>
                      </a:r>
                      <a:r>
                        <a:rPr lang="en-US" sz="800" b="1" baseline="-250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profile, tropospheric O</a:t>
                      </a:r>
                      <a:r>
                        <a:rPr lang="en-US" sz="800" b="1" baseline="-250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lang="en-US" sz="800" b="1" baseline="-25000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J. Al-Saadi</a:t>
                      </a:r>
                      <a:endParaRPr lang="en-US" sz="800" b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LaRC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Deputy PS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Project science</a:t>
                      </a:r>
                      <a:r>
                        <a:rPr lang="en-US" sz="800" b="0" baseline="0" dirty="0" smtClean="0">
                          <a:latin typeface="Arial"/>
                          <a:cs typeface="Arial"/>
                        </a:rPr>
                        <a:t> development</a:t>
                      </a:r>
                      <a:endParaRPr lang="en-US" sz="800" b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J. Carr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Carr Astronautics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Co-I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INR Modeling and algorithm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M. Chin</a:t>
                      </a:r>
                      <a:endParaRPr lang="en-US" sz="800" b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Aerosol science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R.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Cohen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U.C.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Berkeley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800" baseline="-25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v</a:t>
                      </a:r>
                      <a:r>
                        <a:rPr lang="en-US" sz="800" dirty="0" smtClean="0">
                          <a:latin typeface="Arial"/>
                          <a:cs typeface="Arial"/>
                        </a:rPr>
                        <a:t>alidation, atmospheric chemistry modeling, process studies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D. Edwards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NCAR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VOC science, synergy with carbon monoxide measurements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Fishman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St. Louis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U.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AQ impact on agriculture and the biosphere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D. Flittner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LaRC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Project Scientist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Overall project development;</a:t>
                      </a:r>
                      <a:r>
                        <a:rPr lang="en-US" sz="800" b="1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STM; instrument cal./char.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Herman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UMBC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Validation (PANDORA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measurements)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D. Jacob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Harvard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Science requirements, atmospheric modeling, process studies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S. Janz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GSFC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Instrument calibration and characterization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J. Joiner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GSFC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Cloud, total O</a:t>
                      </a:r>
                      <a:r>
                        <a:rPr lang="en-US" sz="800" b="1" baseline="-250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, TOA shortwave flux research product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N. Krotkov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GSFC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800" b="1" baseline="-250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, SO</a:t>
                      </a:r>
                      <a:r>
                        <a:rPr lang="en-US" sz="800" b="1" baseline="-250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, UVB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M. Newchurch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U. Alabama Huntsville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Validation (O</a:t>
                      </a:r>
                      <a:r>
                        <a:rPr lang="en-US" sz="800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dirty="0" smtClean="0">
                          <a:latin typeface="Arial"/>
                          <a:cs typeface="Arial"/>
                        </a:rPr>
                        <a:t> sondes, O</a:t>
                      </a:r>
                      <a:r>
                        <a:rPr lang="en-US" sz="800" baseline="-25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lidar)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R.B. Pierce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NOAA/NESDIS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AQ modeling, data assimilation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R. Spurr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RT Solutions, Inc.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Radiative transfer modeling for algorithm development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R. Suleiman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SAO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Co-I, Data Mgr.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Managing science data processing, BrO, H</a:t>
                      </a:r>
                      <a:r>
                        <a:rPr lang="en-US" sz="800" b="1" baseline="-250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O, and L3 products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Szykman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EPA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AIRNow AQI development, validation (PANDORA measurements)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O. Torres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GSFC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UV aerosol product, AI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J. Wang</a:t>
                      </a:r>
                      <a:endParaRPr lang="en-US" sz="800" b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U. Nebraska</a:t>
                      </a:r>
                      <a:endParaRPr lang="en-US" sz="800" b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Co-I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dirty="0" smtClean="0">
                          <a:latin typeface="Arial"/>
                          <a:cs typeface="Arial"/>
                        </a:rPr>
                        <a:t>Synergy w/GOES-R ABI, aerosol research products</a:t>
                      </a:r>
                      <a:endParaRPr lang="en-US" sz="800" b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J.</a:t>
                      </a:r>
                      <a:r>
                        <a:rPr lang="en-US" sz="800" b="1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Geddes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Boston</a:t>
                      </a:r>
                      <a:r>
                        <a:rPr lang="en-US" sz="800" b="1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University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Collaborator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800" b="1" baseline="-250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separation algorithm</a:t>
                      </a:r>
                      <a:endParaRPr lang="en-US" sz="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1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R.</a:t>
                      </a:r>
                      <a:r>
                        <a:rPr lang="en-US" sz="800" b="1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Martin</a:t>
                      </a:r>
                      <a:endParaRPr lang="en-US" sz="8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Wash.</a:t>
                      </a:r>
                      <a:r>
                        <a:rPr lang="en-US" sz="800" b="1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U. St. Louis</a:t>
                      </a:r>
                      <a:endParaRPr lang="en-US" sz="800" b="1" dirty="0" smtClean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Col-I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lang="en-US" sz="800" b="1" baseline="-2500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800" b="1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 separation algorithm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itle 3"/>
          <p:cNvSpPr txBox="1">
            <a:spLocks/>
          </p:cNvSpPr>
          <p:nvPr/>
        </p:nvSpPr>
        <p:spPr bwMode="auto">
          <a:xfrm>
            <a:off x="2057348" y="12576"/>
            <a:ext cx="5972807" cy="9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9D9D9"/>
                </a:solidFill>
                <a:latin typeface="Arial Rounded MT Bold"/>
                <a:ea typeface="ＭＳ Ｐゴシック" charset="0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 smtClean="0">
                <a:solidFill>
                  <a:srgbClr val="FFFFFF">
                    <a:lumMod val="85000"/>
                  </a:srgbClr>
                </a:solidFill>
              </a:rPr>
              <a:t>TEMPO </a:t>
            </a:r>
            <a:r>
              <a:rPr lang="en-US" sz="3200" dirty="0">
                <a:solidFill>
                  <a:srgbClr val="FFFFFF">
                    <a:lumMod val="85000"/>
                  </a:srgbClr>
                </a:solidFill>
              </a:rPr>
              <a:t>S</a:t>
            </a:r>
            <a:r>
              <a:rPr lang="en-US" sz="3200" dirty="0" smtClean="0">
                <a:solidFill>
                  <a:srgbClr val="FFFFFF">
                    <a:lumMod val="85000"/>
                  </a:srgbClr>
                </a:solidFill>
              </a:rPr>
              <a:t>cience Team, U.S.</a:t>
            </a:r>
            <a:endParaRPr lang="en-US" sz="3200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6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15114"/>
            <a:ext cx="5972807" cy="960120"/>
          </a:xfrm>
        </p:spPr>
        <p:txBody>
          <a:bodyPr anchor="ctr"/>
          <a:lstStyle/>
          <a:p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</a:rPr>
              <a:t>www.</a:t>
            </a:r>
            <a:r>
              <a:rPr lang="en-US" sz="4400" b="1" dirty="0" smtClean="0">
                <a:solidFill>
                  <a:schemeClr val="bg1">
                    <a:lumMod val="85000"/>
                  </a:schemeClr>
                </a:solidFill>
              </a:rPr>
              <a:t>epa</a:t>
            </a:r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</a:rPr>
              <a:t>.gov</a:t>
            </a:r>
            <a:r>
              <a:rPr lang="en-US" sz="4400" dirty="0">
                <a:solidFill>
                  <a:schemeClr val="bg1">
                    <a:lumMod val="85000"/>
                  </a:schemeClr>
                </a:solidFill>
              </a:rPr>
              <a:t>/</a:t>
            </a:r>
            <a:r>
              <a:rPr lang="en-US" sz="4400" b="1" dirty="0" smtClean="0">
                <a:solidFill>
                  <a:schemeClr val="bg1">
                    <a:lumMod val="85000"/>
                  </a:schemeClr>
                </a:solidFill>
              </a:rPr>
              <a:t>rs</a:t>
            </a:r>
            <a:r>
              <a:rPr lang="en-US" sz="4400" dirty="0" smtClean="0">
                <a:solidFill>
                  <a:schemeClr val="bg1">
                    <a:lumMod val="85000"/>
                  </a:schemeClr>
                </a:solidFill>
              </a:rPr>
              <a:t>ig</a:t>
            </a:r>
            <a:endParaRPr lang="en-US" sz="4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5" name="Picture 4" descr="Screen Shot 2014-06-05 at 2.4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49" y="2168926"/>
            <a:ext cx="7705102" cy="45289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06738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  <a:latin typeface="Arial"/>
                <a:cs typeface="Arial"/>
              </a:rPr>
              <a:t>TEMPO will use the EPA’s Remote Sensing Information Gateway (RSIG) for subsetting, visualization, and product distribution – </a:t>
            </a:r>
            <a:r>
              <a:rPr lang="en-US" sz="2400" b="1" i="1" dirty="0" smtClean="0">
                <a:solidFill>
                  <a:srgbClr val="000090"/>
                </a:solidFill>
                <a:latin typeface="Arial"/>
                <a:cs typeface="Arial"/>
              </a:rPr>
              <a:t>to make TEMPO YOUR instrument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8/27/19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7570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609" y="1144730"/>
            <a:ext cx="1215136" cy="119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e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0" y="2746114"/>
            <a:ext cx="1086612" cy="118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noaa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774" y="1090903"/>
            <a:ext cx="1182116" cy="118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cseal_540_139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99" y="2839155"/>
            <a:ext cx="1150747" cy="1150747"/>
          </a:xfrm>
          <a:prstGeom prst="rect">
            <a:avLst/>
          </a:prstGeom>
        </p:spPr>
      </p:pic>
      <p:pic>
        <p:nvPicPr>
          <p:cNvPr id="11" name="Picture 10" descr="UMBC_Sea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" y="4097639"/>
            <a:ext cx="1168400" cy="1168400"/>
          </a:xfrm>
          <a:prstGeom prst="rect">
            <a:avLst/>
          </a:prstGeom>
        </p:spPr>
      </p:pic>
      <p:pic>
        <p:nvPicPr>
          <p:cNvPr id="12" name="Picture 6" descr="logo_large"/>
          <p:cNvPicPr>
            <a:picLocks noChangeAspect="1" noChangeArrowheads="1"/>
          </p:cNvPicPr>
          <p:nvPr/>
        </p:nvPicPr>
        <p:blipFill>
          <a:blip r:embed="rId8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98" y="2567341"/>
            <a:ext cx="1454147" cy="131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arr-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907" y="5092657"/>
            <a:ext cx="1489036" cy="925429"/>
          </a:xfrm>
          <a:prstGeom prst="rect">
            <a:avLst/>
          </a:prstGeom>
        </p:spPr>
      </p:pic>
      <p:pic>
        <p:nvPicPr>
          <p:cNvPr id="14" name="Picture 13" descr="homepage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0063" r="72155" b="8352"/>
          <a:stretch/>
        </p:blipFill>
        <p:spPr>
          <a:xfrm>
            <a:off x="5406892" y="4817570"/>
            <a:ext cx="1520438" cy="1421056"/>
          </a:xfrm>
          <a:prstGeom prst="rect">
            <a:avLst/>
          </a:prstGeom>
        </p:spPr>
      </p:pic>
      <p:pic>
        <p:nvPicPr>
          <p:cNvPr id="15" name="Picture 15" descr="ncar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853" y="4733671"/>
            <a:ext cx="1467845" cy="99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lu_4c.ep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62" y="2202700"/>
            <a:ext cx="1188788" cy="1636181"/>
          </a:xfrm>
          <a:prstGeom prst="rect">
            <a:avLst/>
          </a:prstGeom>
        </p:spPr>
      </p:pic>
      <p:pic>
        <p:nvPicPr>
          <p:cNvPr id="17" name="Picture 16" descr="new-uah-logo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12483" r="4605" b="11597"/>
          <a:stretch/>
        </p:blipFill>
        <p:spPr>
          <a:xfrm>
            <a:off x="2783990" y="2709531"/>
            <a:ext cx="1905382" cy="800924"/>
          </a:xfrm>
          <a:prstGeom prst="rect">
            <a:avLst/>
          </a:prstGeom>
          <a:solidFill>
            <a:schemeClr val="accent2">
              <a:tint val="20000"/>
              <a:alpha val="0"/>
            </a:schemeClr>
          </a:solidFill>
        </p:spPr>
      </p:pic>
      <p:pic>
        <p:nvPicPr>
          <p:cNvPr id="9" name="Picture 8" descr="escudounam_azul_m2008_jpg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01" y="1143060"/>
            <a:ext cx="945804" cy="1120107"/>
          </a:xfrm>
          <a:prstGeom prst="rect">
            <a:avLst/>
          </a:prstGeom>
        </p:spPr>
      </p:pic>
      <p:pic>
        <p:nvPicPr>
          <p:cNvPr id="18" name="Picture 17" descr="LOGO_INECC_2014.svg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060"/>
            <a:ext cx="2032000" cy="786384"/>
          </a:xfrm>
          <a:prstGeom prst="rect">
            <a:avLst/>
          </a:prstGeom>
        </p:spPr>
      </p:pic>
      <p:sp>
        <p:nvSpPr>
          <p:cNvPr id="21" name="Title 3"/>
          <p:cNvSpPr>
            <a:spLocks noGrp="1"/>
          </p:cNvSpPr>
          <p:nvPr>
            <p:ph type="title"/>
          </p:nvPr>
        </p:nvSpPr>
        <p:spPr>
          <a:xfrm>
            <a:off x="1904948" y="11340"/>
            <a:ext cx="5972807" cy="960120"/>
          </a:xfrm>
        </p:spPr>
        <p:txBody>
          <a:bodyPr anchor="ctr"/>
          <a:lstStyle/>
          <a:p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</a:rPr>
              <a:t>The end!</a:t>
            </a:r>
            <a:endParaRPr lang="en-US" sz="5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05350" y="3574920"/>
            <a:ext cx="1792572" cy="10200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1930" y="6397350"/>
            <a:ext cx="4986528" cy="3505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1650" y="1962068"/>
            <a:ext cx="2159000" cy="457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27193" y="1207610"/>
            <a:ext cx="1051620" cy="10516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81427" y="3840655"/>
            <a:ext cx="1007278" cy="10072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10692" y="5714921"/>
            <a:ext cx="1099439" cy="9178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2"/>
          <a:srcRect l="11328" r="14978" b="35467"/>
          <a:stretch/>
        </p:blipFill>
        <p:spPr>
          <a:xfrm>
            <a:off x="6388950" y="2567341"/>
            <a:ext cx="1221742" cy="11798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44971" y="4057836"/>
            <a:ext cx="1930400" cy="6949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609" y="5419154"/>
            <a:ext cx="1188720" cy="11978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2601" y="5128181"/>
            <a:ext cx="1978152" cy="11734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10160" y="4370560"/>
            <a:ext cx="2022332" cy="67950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Picture 1" descr="WUSL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31" y="1104647"/>
            <a:ext cx="1152144" cy="11521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4203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609" y="1144730"/>
            <a:ext cx="1215136" cy="119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e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0" y="2746114"/>
            <a:ext cx="1086612" cy="118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" descr="noaa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774" y="1090903"/>
            <a:ext cx="1182116" cy="118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ucseal_540_139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99" y="2839155"/>
            <a:ext cx="1150747" cy="1150747"/>
          </a:xfrm>
          <a:prstGeom prst="rect">
            <a:avLst/>
          </a:prstGeom>
        </p:spPr>
      </p:pic>
      <p:pic>
        <p:nvPicPr>
          <p:cNvPr id="11" name="Picture 10" descr="UMBC_Sea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" y="4097639"/>
            <a:ext cx="1168400" cy="1168400"/>
          </a:xfrm>
          <a:prstGeom prst="rect">
            <a:avLst/>
          </a:prstGeom>
        </p:spPr>
      </p:pic>
      <p:pic>
        <p:nvPicPr>
          <p:cNvPr id="12" name="Picture 6" descr="logo_large"/>
          <p:cNvPicPr>
            <a:picLocks noChangeAspect="1" noChangeArrowheads="1"/>
          </p:cNvPicPr>
          <p:nvPr/>
        </p:nvPicPr>
        <p:blipFill>
          <a:blip r:embed="rId8"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298" y="2567341"/>
            <a:ext cx="1454147" cy="131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arr-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907" y="5092657"/>
            <a:ext cx="1489036" cy="925429"/>
          </a:xfrm>
          <a:prstGeom prst="rect">
            <a:avLst/>
          </a:prstGeom>
        </p:spPr>
      </p:pic>
      <p:pic>
        <p:nvPicPr>
          <p:cNvPr id="14" name="Picture 13" descr="homepage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" t="10063" r="72155" b="8352"/>
          <a:stretch/>
        </p:blipFill>
        <p:spPr>
          <a:xfrm>
            <a:off x="5406892" y="4817570"/>
            <a:ext cx="1520438" cy="1421056"/>
          </a:xfrm>
          <a:prstGeom prst="rect">
            <a:avLst/>
          </a:prstGeom>
        </p:spPr>
      </p:pic>
      <p:pic>
        <p:nvPicPr>
          <p:cNvPr id="15" name="Picture 15" descr="ncar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853" y="4733671"/>
            <a:ext cx="1467845" cy="999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lu_4c.ep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62" y="2202700"/>
            <a:ext cx="1188788" cy="1636181"/>
          </a:xfrm>
          <a:prstGeom prst="rect">
            <a:avLst/>
          </a:prstGeom>
        </p:spPr>
      </p:pic>
      <p:pic>
        <p:nvPicPr>
          <p:cNvPr id="17" name="Picture 16" descr="new-uah-logo.jp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12483" r="4605" b="11597"/>
          <a:stretch/>
        </p:blipFill>
        <p:spPr>
          <a:xfrm>
            <a:off x="2783990" y="2709531"/>
            <a:ext cx="1905382" cy="800924"/>
          </a:xfrm>
          <a:prstGeom prst="rect">
            <a:avLst/>
          </a:prstGeom>
          <a:solidFill>
            <a:schemeClr val="accent2">
              <a:tint val="20000"/>
              <a:alpha val="0"/>
            </a:schemeClr>
          </a:solidFill>
        </p:spPr>
      </p:pic>
      <p:pic>
        <p:nvPicPr>
          <p:cNvPr id="9" name="Picture 8" descr="escudounam_azul_m2008_jpg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01" y="1143060"/>
            <a:ext cx="945804" cy="1120107"/>
          </a:xfrm>
          <a:prstGeom prst="rect">
            <a:avLst/>
          </a:prstGeom>
        </p:spPr>
      </p:pic>
      <p:pic>
        <p:nvPicPr>
          <p:cNvPr id="18" name="Picture 17" descr="LOGO_INECC_2014.svg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060"/>
            <a:ext cx="2032000" cy="786384"/>
          </a:xfrm>
          <a:prstGeom prst="rect">
            <a:avLst/>
          </a:prstGeom>
        </p:spPr>
      </p:pic>
      <p:sp>
        <p:nvSpPr>
          <p:cNvPr id="21" name="Title 3"/>
          <p:cNvSpPr>
            <a:spLocks noGrp="1"/>
          </p:cNvSpPr>
          <p:nvPr>
            <p:ph type="title"/>
          </p:nvPr>
        </p:nvSpPr>
        <p:spPr>
          <a:xfrm>
            <a:off x="1904948" y="11340"/>
            <a:ext cx="5972807" cy="960120"/>
          </a:xfrm>
        </p:spPr>
        <p:txBody>
          <a:bodyPr anchor="ctr"/>
          <a:lstStyle/>
          <a:p>
            <a:r>
              <a:rPr lang="en-US" sz="5400" dirty="0" smtClean="0">
                <a:solidFill>
                  <a:schemeClr val="bg1">
                    <a:lumMod val="85000"/>
                  </a:schemeClr>
                </a:solidFill>
              </a:rPr>
              <a:t>Backups</a:t>
            </a:r>
            <a:endParaRPr lang="en-US" sz="54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05350" y="3574920"/>
            <a:ext cx="1792572" cy="10200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1930" y="6397350"/>
            <a:ext cx="4986528" cy="3505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1650" y="1962068"/>
            <a:ext cx="2159000" cy="4572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27193" y="1207610"/>
            <a:ext cx="1051620" cy="105162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81427" y="3840655"/>
            <a:ext cx="1007278" cy="10072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610692" y="5714921"/>
            <a:ext cx="1099439" cy="91782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2"/>
          <a:srcRect l="11328" r="14978" b="35467"/>
          <a:stretch/>
        </p:blipFill>
        <p:spPr>
          <a:xfrm>
            <a:off x="6388950" y="2567341"/>
            <a:ext cx="1221742" cy="11798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44971" y="4057836"/>
            <a:ext cx="1930400" cy="69494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609" y="5419154"/>
            <a:ext cx="1188720" cy="11978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2601" y="5128181"/>
            <a:ext cx="1978152" cy="11734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10160" y="4370560"/>
            <a:ext cx="2022332" cy="67950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2" name="Picture 1" descr="WUSL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431" y="1104647"/>
            <a:ext cx="1152144" cy="115214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0293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60120"/>
          </a:xfrm>
        </p:spPr>
        <p:txBody>
          <a:bodyPr anchor="ctr"/>
          <a:lstStyle/>
          <a:p>
            <a:r>
              <a:rPr lang="en-US" sz="4800" b="1" dirty="0" smtClean="0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Agenda</a:t>
            </a:r>
            <a:endParaRPr lang="en-US" sz="4800" b="1" dirty="0">
              <a:solidFill>
                <a:schemeClr val="bg1">
                  <a:lumMod val="85000"/>
                </a:schemeClr>
              </a:solidFill>
              <a:ea typeface="ＭＳ Ｐゴシック" charset="-12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-1" y="1687060"/>
            <a:ext cx="9144001" cy="45725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4000" b="1" dirty="0" smtClean="0">
                <a:latin typeface="Arial"/>
                <a:cs typeface="Arial"/>
              </a:rPr>
              <a:t>Project Overview</a:t>
            </a:r>
          </a:p>
          <a:p>
            <a:pPr>
              <a:buFont typeface="Wingdings" charset="2"/>
              <a:buChar char="Ø"/>
            </a:pPr>
            <a:r>
              <a:rPr lang="en-US" sz="4000" b="1" dirty="0" smtClean="0">
                <a:latin typeface="Arial"/>
                <a:cs typeface="Arial"/>
              </a:rPr>
              <a:t>Project Team </a:t>
            </a:r>
          </a:p>
          <a:p>
            <a:pPr>
              <a:buFont typeface="Wingdings" charset="2"/>
              <a:buChar char="Ø"/>
            </a:pPr>
            <a:r>
              <a:rPr lang="en-US" sz="4000" b="1" dirty="0" smtClean="0">
                <a:latin typeface="Arial"/>
                <a:cs typeface="Arial"/>
              </a:rPr>
              <a:t>Host Selection</a:t>
            </a:r>
          </a:p>
          <a:p>
            <a:pPr>
              <a:buFont typeface="Wingdings" charset="2"/>
              <a:buChar char="Ø"/>
            </a:pPr>
            <a:r>
              <a:rPr lang="en-US" sz="4000" b="1" dirty="0" smtClean="0">
                <a:latin typeface="Arial"/>
                <a:cs typeface="Arial"/>
              </a:rPr>
              <a:t>Flight Hardware Status</a:t>
            </a:r>
          </a:p>
          <a:p>
            <a:pPr>
              <a:buFont typeface="Wingdings" charset="2"/>
              <a:buChar char="Ø"/>
            </a:pPr>
            <a:r>
              <a:rPr lang="en-US" sz="4000" b="1" dirty="0" smtClean="0">
                <a:latin typeface="Arial"/>
                <a:cs typeface="Arial"/>
              </a:rPr>
              <a:t>Ground System Status</a:t>
            </a:r>
          </a:p>
          <a:p>
            <a:pPr>
              <a:buFont typeface="Wingdings" charset="2"/>
              <a:buChar char="Ø"/>
            </a:pPr>
            <a:r>
              <a:rPr lang="en-US" sz="4000" b="1" dirty="0" smtClean="0">
                <a:latin typeface="Arial"/>
                <a:cs typeface="Arial"/>
              </a:rPr>
              <a:t>Next Steps</a:t>
            </a:r>
            <a:endParaRPr lang="en-US" sz="4000" b="1" dirty="0">
              <a:latin typeface="Arial"/>
              <a:cs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3308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200099"/>
              </p:ext>
            </p:extLst>
          </p:nvPr>
        </p:nvGraphicFramePr>
        <p:xfrm>
          <a:off x="0" y="1606236"/>
          <a:ext cx="9143999" cy="4306324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80633"/>
                <a:gridCol w="2294467"/>
                <a:gridCol w="1299163"/>
                <a:gridCol w="3869736"/>
              </a:tblGrid>
              <a:tr h="265673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atin typeface="Arial"/>
                          <a:cs typeface="Arial"/>
                        </a:rPr>
                        <a:t>Team Member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atin typeface="Arial"/>
                          <a:cs typeface="Arial"/>
                        </a:rPr>
                        <a:t>Institution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atin typeface="Arial"/>
                          <a:cs typeface="Arial"/>
                        </a:rPr>
                        <a:t>Role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>
                          <a:latin typeface="Arial"/>
                          <a:cs typeface="Arial"/>
                        </a:rPr>
                        <a:t>Responsibility</a:t>
                      </a:r>
                      <a:endParaRPr lang="en-US" sz="800" b="1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673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Chris McLinden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Environment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Canada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Canadian air quality coordination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673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Michel Grutter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de la Mora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UNAM, Mexico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Mexican air quality coordination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5673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Gabriel Vazquez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UNAM, Mexico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Mexican air quality, algorithm physics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673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Amparo Martinez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INECC, Mexico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Mexican environmental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pollution and health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5673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Victor Hugo Paramo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Figeuroa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INECC, Mexico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Mexican environmental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pollution and health</a:t>
                      </a:r>
                      <a:endParaRPr lang="en-US" sz="800" dirty="0" smtClean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673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Brian Kerridge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Rutherford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Appleton Laboratory, UK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Ozone profiling studies,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a</a:t>
                      </a:r>
                      <a:r>
                        <a:rPr lang="en-US" sz="800" dirty="0" smtClean="0">
                          <a:latin typeface="Arial"/>
                          <a:cs typeface="Arial"/>
                        </a:rPr>
                        <a:t>lgorithm development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5548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Paul Palmer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Edinburgh U.,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800" dirty="0" smtClean="0">
                          <a:latin typeface="Arial"/>
                          <a:cs typeface="Arial"/>
                        </a:rPr>
                        <a:t>UK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Atmospheric modeling, process studies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197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Alfonso Saiz-Lopez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CSIC, Spain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Atmospheric modeling, process studies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775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Juan Carlos Antuña Marrero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GOAC, Cuba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Cuban Science team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lead, </a:t>
                      </a:r>
                      <a:r>
                        <a:rPr lang="en-US" sz="800" dirty="0" smtClean="0">
                          <a:latin typeface="Arial"/>
                          <a:cs typeface="Arial"/>
                        </a:rPr>
                        <a:t>Cuban air quality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7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Osvaldo Cuesta</a:t>
                      </a:r>
                      <a:endParaRPr lang="en-US" sz="8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GOAC, Cuba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TEMPO validation, Cuban air quality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01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dirty="0" smtClean="0">
                          <a:solidFill>
                            <a:schemeClr val="dk1"/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René Estevan Arredondo</a:t>
                      </a:r>
                      <a:endParaRPr lang="en-US" sz="800" b="1" kern="1200" dirty="0" smtClean="0">
                        <a:solidFill>
                          <a:schemeClr val="dk1"/>
                        </a:solidFill>
                        <a:effectLst/>
                        <a:latin typeface="Arial"/>
                        <a:ea typeface="+mn-ea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GOAC,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Cuba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TEMPO validation, Cuban air quality</a:t>
                      </a: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5673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 Kim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Yonsei U.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Collaborators,</a:t>
                      </a:r>
                    </a:p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Science Advisory Panel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Korean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GEMS, CEOS constellation of GEO pollution monitoring</a:t>
                      </a:r>
                      <a:endParaRPr lang="en-US" sz="800" dirty="0" smtClean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673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C.T. McElroy</a:t>
                      </a:r>
                      <a:endParaRPr lang="en-US" sz="800" b="0" i="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York U. Canada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CSA PHEOS, CEOS constellation of GEO pollution monitoring</a:t>
                      </a:r>
                      <a:endParaRPr lang="en-US" sz="800" dirty="0" smtClean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946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B. Veihelmann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ESA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ESA Sentinel-4, CEOS constellation of GEO pollution monitoring</a:t>
                      </a:r>
                      <a:endParaRPr lang="en-US" sz="800" dirty="0" smtClean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04302"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J.P. Veefkind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800" dirty="0" smtClean="0">
                          <a:latin typeface="Arial"/>
                          <a:cs typeface="Arial"/>
                        </a:rPr>
                        <a:t>KNMI</a:t>
                      </a:r>
                      <a:endParaRPr lang="en-US" sz="800" dirty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 smtClean="0">
                          <a:latin typeface="Arial"/>
                          <a:cs typeface="Arial"/>
                        </a:rPr>
                        <a:t>ESA Sentinel-5P</a:t>
                      </a:r>
                      <a:r>
                        <a:rPr lang="en-US" sz="800" baseline="0" dirty="0" smtClean="0">
                          <a:latin typeface="Arial"/>
                          <a:cs typeface="Arial"/>
                        </a:rPr>
                        <a:t> (TROPOMI)</a:t>
                      </a:r>
                      <a:endParaRPr lang="en-US" sz="800" dirty="0" smtClean="0">
                        <a:latin typeface="Arial"/>
                        <a:cs typeface="Arial"/>
                      </a:endParaRPr>
                    </a:p>
                  </a:txBody>
                  <a:tcPr marT="27432" marB="2743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itle 3"/>
          <p:cNvSpPr txBox="1">
            <a:spLocks/>
          </p:cNvSpPr>
          <p:nvPr/>
        </p:nvSpPr>
        <p:spPr bwMode="auto">
          <a:xfrm>
            <a:off x="2057348" y="12576"/>
            <a:ext cx="5972807" cy="96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D9D9D9"/>
                </a:solidFill>
                <a:latin typeface="Arial Rounded MT Bold"/>
                <a:ea typeface="ＭＳ Ｐゴシック" charset="0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dirty="0" smtClean="0">
                <a:solidFill>
                  <a:srgbClr val="FFFFFF">
                    <a:lumMod val="85000"/>
                  </a:srgbClr>
                </a:solidFill>
              </a:rPr>
              <a:t>TEMPO </a:t>
            </a:r>
            <a:r>
              <a:rPr lang="en-US" dirty="0">
                <a:solidFill>
                  <a:srgbClr val="FFFFFF">
                    <a:lumMod val="85000"/>
                  </a:srgbClr>
                </a:solidFill>
              </a:rPr>
              <a:t>S</a:t>
            </a:r>
            <a:r>
              <a:rPr lang="en-US" dirty="0" smtClean="0">
                <a:solidFill>
                  <a:srgbClr val="FFFFFF">
                    <a:lumMod val="85000"/>
                  </a:srgbClr>
                </a:solidFill>
              </a:rPr>
              <a:t>cience Team, non-U.S.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Times New Roman"/>
              </a:rPr>
              <a:t>9/26/19</a:t>
            </a:r>
            <a:endParaRPr lang="en-US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41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4948" y="-40104"/>
            <a:ext cx="5972807" cy="1029368"/>
          </a:xfrm>
        </p:spPr>
        <p:txBody>
          <a:bodyPr/>
          <a:lstStyle/>
          <a:p>
            <a:r>
              <a:rPr lang="en-US" sz="3200" dirty="0" smtClean="0"/>
              <a:t>City lights</a:t>
            </a:r>
            <a:br>
              <a:rPr lang="en-US" sz="3200" dirty="0" smtClean="0"/>
            </a:br>
            <a:r>
              <a:rPr lang="en-US" sz="3200" dirty="0" smtClean="0"/>
              <a:t>spectroscopic signatures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061199" y="1139829"/>
            <a:ext cx="6938954" cy="5623185"/>
            <a:chOff x="1300009" y="1237533"/>
            <a:chExt cx="6577746" cy="5358615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009" y="1665289"/>
              <a:ext cx="6577746" cy="49308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 descr="C:\Users\Jim Carr\Desktop\Harvard SAO\Radiometric Model\Data\Rainbow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808" b="60403"/>
            <a:stretch/>
          </p:blipFill>
          <p:spPr bwMode="auto">
            <a:xfrm>
              <a:off x="2782387" y="1237533"/>
              <a:ext cx="2908119" cy="481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665764" y="2171825"/>
            <a:ext cx="2865665" cy="269422"/>
          </a:xfrm>
          <a:prstGeom prst="rect">
            <a:avLst/>
          </a:prstGeom>
          <a:noFill/>
          <a:ln w="254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47207" y="4841421"/>
            <a:ext cx="1436914" cy="824593"/>
          </a:xfrm>
          <a:prstGeom prst="rect">
            <a:avLst/>
          </a:prstGeom>
          <a:noFill/>
          <a:ln w="254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05883" y="4838705"/>
            <a:ext cx="1436914" cy="824593"/>
          </a:xfrm>
          <a:prstGeom prst="rect">
            <a:avLst/>
          </a:prstGeom>
          <a:noFill/>
          <a:ln w="25400"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89354" y="4847766"/>
            <a:ext cx="6511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Calibri"/>
              </a:rPr>
              <a:t>TEMPO </a:t>
            </a:r>
          </a:p>
          <a:p>
            <a:r>
              <a:rPr lang="en-US" sz="1100" b="1" dirty="0" smtClean="0">
                <a:solidFill>
                  <a:prstClr val="black"/>
                </a:solidFill>
                <a:latin typeface="Calibri"/>
              </a:rPr>
              <a:t>Visible</a:t>
            </a:r>
            <a:endParaRPr lang="en-US" sz="11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63894" y="4847766"/>
            <a:ext cx="813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Calibri"/>
              </a:rPr>
              <a:t>TEMPO </a:t>
            </a:r>
          </a:p>
          <a:p>
            <a:r>
              <a:rPr lang="en-US" sz="1100" b="1" dirty="0" smtClean="0">
                <a:solidFill>
                  <a:prstClr val="black"/>
                </a:solidFill>
                <a:latin typeface="Calibri"/>
              </a:rPr>
              <a:t>Ultraviolet</a:t>
            </a:r>
            <a:endParaRPr lang="en-US" sz="11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25352" y="2180896"/>
            <a:ext cx="19207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prstClr val="black"/>
                </a:solidFill>
                <a:latin typeface="Calibri"/>
              </a:rPr>
              <a:t>VIIRS – Day-Night Band (DNB)</a:t>
            </a:r>
            <a:endParaRPr lang="en-US" sz="11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65132" y="3494676"/>
            <a:ext cx="280855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A9"/>
            </a:solidFill>
          </a:ln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prstClr val="black"/>
                </a:solidFill>
                <a:latin typeface="Calibri"/>
              </a:rPr>
              <a:t>Laboratory Spectra of Lighting </a:t>
            </a:r>
            <a:r>
              <a:rPr lang="en-US" sz="900" b="1" dirty="0" smtClean="0">
                <a:solidFill>
                  <a:prstClr val="black"/>
                </a:solidFill>
                <a:latin typeface="Calibri"/>
              </a:rPr>
              <a:t>Types (C. Elvidge): </a:t>
            </a:r>
            <a:r>
              <a:rPr lang="en-US" sz="900" u="sng" dirty="0">
                <a:solidFill>
                  <a:prstClr val="black"/>
                </a:solidFill>
                <a:latin typeface="Calibri"/>
                <a:hlinkClick r:id="rId4"/>
              </a:rPr>
              <a:t>http://</a:t>
            </a:r>
            <a:r>
              <a:rPr lang="en-US" sz="900" u="sng" dirty="0" smtClean="0">
                <a:solidFill>
                  <a:prstClr val="black"/>
                </a:solidFill>
                <a:latin typeface="Calibri"/>
                <a:hlinkClick r:id="rId4"/>
              </a:rPr>
              <a:t>www.ngdc.noaa.gov/eog/night_sat/spectra.html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74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60120"/>
          </a:xfrm>
        </p:spPr>
        <p:txBody>
          <a:bodyPr anchor="ctr"/>
          <a:lstStyle/>
          <a:p>
            <a:r>
              <a:rPr lang="en-US" sz="4000" dirty="0" smtClean="0"/>
              <a:t>TEMPO </a:t>
            </a:r>
            <a:r>
              <a:rPr lang="en-US" sz="4000" dirty="0"/>
              <a:t>Organization</a:t>
            </a:r>
            <a:endParaRPr lang="en-US" sz="4000" b="1" dirty="0">
              <a:solidFill>
                <a:schemeClr val="bg1">
                  <a:lumMod val="85000"/>
                </a:schemeClr>
              </a:solidFill>
              <a:ea typeface="ＭＳ Ｐゴシック" charset="-128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828801" y="1"/>
            <a:ext cx="6308208" cy="975701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D9D9D9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endParaRPr lang="en-US" sz="3600" dirty="0"/>
          </a:p>
        </p:txBody>
      </p:sp>
      <p:sp>
        <p:nvSpPr>
          <p:cNvPr id="6" name="Slide Number Placeholder 5"/>
          <p:cNvSpPr txBox="1">
            <a:spLocks/>
          </p:cNvSpPr>
          <p:nvPr/>
        </p:nvSpPr>
        <p:spPr>
          <a:xfrm>
            <a:off x="7086600" y="6621140"/>
            <a:ext cx="20574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0E24C6-B8C2-40F0-BF2D-44D0E3E3802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87DC8F0-5AB2-5A43-8BFD-73EC86D150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03" y="1015966"/>
            <a:ext cx="7499634" cy="560517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4124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60120"/>
          </a:xfrm>
        </p:spPr>
        <p:txBody>
          <a:bodyPr anchor="ctr"/>
          <a:lstStyle/>
          <a:p>
            <a:r>
              <a:rPr lang="en-US" dirty="0" smtClean="0"/>
              <a:t>Tropospheric </a:t>
            </a:r>
            <a:r>
              <a:rPr lang="en-US" dirty="0"/>
              <a:t>Emissions: </a:t>
            </a:r>
            <a:br>
              <a:rPr lang="en-US" dirty="0"/>
            </a:br>
            <a:r>
              <a:rPr lang="en-US" dirty="0"/>
              <a:t>Monitoring of Pollution (TEMPO</a:t>
            </a:r>
            <a:r>
              <a:rPr lang="en-US" dirty="0" smtClean="0"/>
              <a:t>)</a:t>
            </a:r>
            <a:endParaRPr lang="en-US" b="1" dirty="0">
              <a:ea typeface="ＭＳ Ｐゴシック" charset="-128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480278" y="3593624"/>
            <a:ext cx="4540154" cy="28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400"/>
              </a:spcAft>
            </a:pPr>
            <a:r>
              <a:rPr lang="en-US" sz="1600" b="1" u="sng" dirty="0">
                <a:cs typeface="Arial" charset="0"/>
              </a:rPr>
              <a:t>Project Team</a:t>
            </a:r>
            <a:endParaRPr lang="en-US" sz="1600" b="1" dirty="0">
              <a:cs typeface="Arial" charset="0"/>
            </a:endParaRPr>
          </a:p>
          <a:p>
            <a:r>
              <a:rPr lang="en-US" sz="1150" b="1" dirty="0">
                <a:cs typeface="Arial" charset="0"/>
              </a:rPr>
              <a:t>Smithsonian Astrophysical Observatory: </a:t>
            </a:r>
            <a:r>
              <a:rPr lang="en-US" sz="1150" dirty="0">
                <a:cs typeface="Arial" charset="0"/>
              </a:rPr>
              <a:t>Principal Investigator, Science Team, Science Data Processing, Instrument Ops Center</a:t>
            </a:r>
          </a:p>
          <a:p>
            <a:pPr marL="137160" lvl="1"/>
            <a:r>
              <a:rPr lang="en-US" sz="1150" dirty="0">
                <a:cs typeface="Arial" charset="0"/>
              </a:rPr>
              <a:t>Principal Investigator: Dr. Kelly Chance, Deputy PI: Dr. Xiong Liu </a:t>
            </a:r>
            <a:endParaRPr lang="en-US" sz="1150" b="1" dirty="0">
              <a:cs typeface="Arial" charset="0"/>
            </a:endParaRPr>
          </a:p>
          <a:p>
            <a:r>
              <a:rPr lang="en-US" sz="1150" b="1" dirty="0">
                <a:cs typeface="Arial" charset="0"/>
              </a:rPr>
              <a:t>NASA Langley: </a:t>
            </a:r>
            <a:r>
              <a:rPr lang="en-US" sz="1150" dirty="0">
                <a:cs typeface="Arial" charset="0"/>
              </a:rPr>
              <a:t>Project Management, Systems Engineering, Safety/Mission Assurance, Spacecraft hosting services</a:t>
            </a:r>
            <a:endParaRPr lang="en-US" sz="1150" b="1" dirty="0">
              <a:cs typeface="Arial" charset="0"/>
            </a:endParaRPr>
          </a:p>
          <a:p>
            <a:pPr indent="-205740"/>
            <a:r>
              <a:rPr lang="en-US" sz="1150" b="1" dirty="0">
                <a:cs typeface="Arial" charset="0"/>
              </a:rPr>
              <a:t>Ball Aerospace: </a:t>
            </a:r>
            <a:r>
              <a:rPr lang="en-US" sz="1150" dirty="0">
                <a:cs typeface="Arial" charset="0"/>
              </a:rPr>
              <a:t>Instrument developer and spacecraft integration support</a:t>
            </a:r>
          </a:p>
          <a:p>
            <a:pPr indent="-205740"/>
            <a:r>
              <a:rPr lang="en-US" sz="1150" b="1" dirty="0">
                <a:cs typeface="Arial" charset="0"/>
              </a:rPr>
              <a:t>Maxar Technologies (formerly Space Systems Loral)</a:t>
            </a:r>
            <a:r>
              <a:rPr lang="en-US" sz="1150" dirty="0">
                <a:cs typeface="Arial" charset="0"/>
              </a:rPr>
              <a:t>:  Spacecraft hosting services	</a:t>
            </a:r>
            <a:endParaRPr lang="en-US" sz="1150" b="1" dirty="0">
              <a:ea typeface="ヒラギノ角ゴ Pro W3" charset="0"/>
              <a:cs typeface="ヒラギノ角ゴ Pro W3" charset="0"/>
            </a:endParaRPr>
          </a:p>
          <a:p>
            <a:pPr indent="-205740"/>
            <a:r>
              <a:rPr lang="en-US" sz="1150" b="1" dirty="0">
                <a:ea typeface="ヒラギノ角ゴ Pro W3" charset="0"/>
                <a:cs typeface="ヒラギノ角ゴ Pro W3" charset="0"/>
              </a:rPr>
              <a:t>USAF Space and Missile Systems Center (SMC): </a:t>
            </a:r>
            <a:r>
              <a:rPr lang="en-US" sz="1150" dirty="0">
                <a:ea typeface="ヒラギノ角ゴ Pro W3" charset="0"/>
                <a:cs typeface="ヒラギノ角ゴ Pro W3" charset="0"/>
              </a:rPr>
              <a:t>Hosted Payload Solutions (HoPS) Contract Administrator</a:t>
            </a:r>
            <a:endParaRPr lang="en-US" sz="1150" dirty="0">
              <a:cs typeface="Arial" charset="0"/>
            </a:endParaRPr>
          </a:p>
          <a:p>
            <a:r>
              <a:rPr lang="en-US" sz="1150" b="1" dirty="0">
                <a:cs typeface="Arial" charset="0"/>
              </a:rPr>
              <a:t>Science Team and International Science Advisory: </a:t>
            </a:r>
          </a:p>
          <a:p>
            <a:r>
              <a:rPr lang="en-US" sz="1150" dirty="0">
                <a:cs typeface="Arial" charset="0"/>
              </a:rPr>
              <a:t>NOAA, EPA, GSFC, NCAR, Harvard, St. Louis U, UC Berkley, U Alabama, U of Iowa, UMBC, </a:t>
            </a:r>
            <a:r>
              <a:rPr lang="en-US" sz="1150" dirty="0">
                <a:cs typeface="Arial" pitchFamily="34" charset="0"/>
              </a:rPr>
              <a:t>Dalhousie U, </a:t>
            </a:r>
            <a:r>
              <a:rPr lang="en-US" sz="1150" dirty="0">
                <a:cs typeface="Arial" charset="0"/>
              </a:rPr>
              <a:t>Carr Astro, Radiative Trans </a:t>
            </a:r>
            <a:r>
              <a:rPr lang="en-US" sz="1150" dirty="0" smtClean="0">
                <a:cs typeface="Arial" charset="0"/>
              </a:rPr>
              <a:t>Solutions</a:t>
            </a:r>
            <a:r>
              <a:rPr lang="en-US" sz="1150" dirty="0">
                <a:cs typeface="Arial" pitchFamily="34" charset="0"/>
              </a:rPr>
              <a:t>; </a:t>
            </a:r>
          </a:p>
          <a:p>
            <a:r>
              <a:rPr lang="en-US" sz="1150" dirty="0">
                <a:cs typeface="Arial" pitchFamily="34" charset="0"/>
              </a:rPr>
              <a:t>South Korea (</a:t>
            </a:r>
            <a:r>
              <a:rPr lang="en-US" sz="1150" dirty="0">
                <a:cs typeface="Arial" charset="0"/>
              </a:rPr>
              <a:t>GEMS) &amp; Europe (Sentinel)</a:t>
            </a:r>
            <a:r>
              <a:rPr lang="en-US" sz="1000" dirty="0">
                <a:cs typeface="Arial" charset="0"/>
              </a:rPr>
              <a:t/>
            </a:r>
            <a:br>
              <a:rPr lang="en-US" sz="1000" dirty="0">
                <a:cs typeface="Arial" charset="0"/>
              </a:rPr>
            </a:br>
            <a:endParaRPr lang="en-US" sz="1000" dirty="0">
              <a:cs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398506" y="3668575"/>
            <a:ext cx="4002560" cy="279400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ts val="900"/>
              </a:lnSpc>
              <a:spcAft>
                <a:spcPts val="300"/>
              </a:spcAft>
            </a:pPr>
            <a:r>
              <a:rPr lang="en-US" sz="1600" b="1" dirty="0">
                <a:cs typeface="Arial" charset="0"/>
              </a:rPr>
              <a:t>Project Approach:  </a:t>
            </a:r>
            <a:r>
              <a:rPr lang="en-US" sz="1200" b="1" dirty="0">
                <a:cs typeface="Arial" charset="0"/>
              </a:rPr>
              <a:t>2 Class C Projects – One Mission</a:t>
            </a:r>
          </a:p>
          <a:p>
            <a:pPr eaLnBrk="1" hangingPunct="1">
              <a:spcAft>
                <a:spcPts val="300"/>
              </a:spcAft>
              <a:buClr>
                <a:srgbClr val="000000"/>
              </a:buClr>
              <a:buSzPct val="100000"/>
            </a:pPr>
            <a:r>
              <a:rPr lang="en-US" sz="1200" u="sng" dirty="0">
                <a:cs typeface="Arial" charset="0"/>
              </a:rPr>
              <a:t>Instrument Project.</a:t>
            </a:r>
          </a:p>
          <a:p>
            <a:pPr marL="128588" indent="-128588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100" dirty="0">
                <a:cs typeface="Arial" charset="0"/>
              </a:rPr>
              <a:t>Earth Venture Instrument-1 (competitively selected)</a:t>
            </a:r>
          </a:p>
          <a:p>
            <a:pPr marL="128588" indent="-128588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100" dirty="0">
                <a:cs typeface="Arial" charset="0"/>
              </a:rPr>
              <a:t>Investigation is led by Principal Investigator &amp; is cost capped</a:t>
            </a:r>
          </a:p>
          <a:p>
            <a:pPr marL="128588" indent="-128588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cs typeface="Arial" charset="0"/>
              </a:rPr>
              <a:t>Instrument delivered to the Government November 2018</a:t>
            </a:r>
          </a:p>
          <a:p>
            <a:pPr marL="128588" indent="-128588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100" dirty="0">
                <a:cs typeface="Arial" charset="0"/>
              </a:rPr>
              <a:t>Measurements built on heritage from 5 spectrometers flown in LEO and operational algorithms</a:t>
            </a:r>
          </a:p>
          <a:p>
            <a:pPr>
              <a:spcAft>
                <a:spcPts val="300"/>
              </a:spcAft>
              <a:buClr>
                <a:srgbClr val="000000"/>
              </a:buClr>
              <a:buSzPct val="100000"/>
            </a:pPr>
            <a:r>
              <a:rPr lang="en-US" sz="1200" u="sng" dirty="0">
                <a:solidFill>
                  <a:srgbClr val="000000"/>
                </a:solidFill>
                <a:cs typeface="Arial" charset="0"/>
              </a:rPr>
              <a:t>Mission Project.</a:t>
            </a:r>
          </a:p>
          <a:p>
            <a:pPr marL="128588" indent="-128588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100" dirty="0">
                <a:ea typeface="ヒラギノ角ゴ Pro W3" charset="0"/>
                <a:cs typeface="ヒラギノ角ゴ Pro W3" charset="0"/>
              </a:rPr>
              <a:t>Directed project </a:t>
            </a:r>
          </a:p>
          <a:p>
            <a:pPr marL="128588" indent="-128588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100" dirty="0">
                <a:ea typeface="ヒラギノ角ゴ Pro W3" charset="0"/>
                <a:cs typeface="ヒラギノ角ゴ Pro W3" charset="0"/>
              </a:rPr>
              <a:t>Procure commercial satellite hosting services</a:t>
            </a:r>
          </a:p>
          <a:p>
            <a:pPr marL="221456" lvl="1" indent="-92869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cs typeface="Arial" charset="0"/>
              </a:rPr>
              <a:t>I&amp;T with commercial satellite </a:t>
            </a:r>
          </a:p>
          <a:p>
            <a:pPr marL="221456" lvl="1" indent="-92869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cs typeface="Arial" charset="0"/>
              </a:rPr>
              <a:t>Launch services to GEO</a:t>
            </a:r>
          </a:p>
          <a:p>
            <a:pPr marL="221456" lvl="1" indent="-92869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cs typeface="Arial" charset="0"/>
              </a:rPr>
              <a:t>On-orbit and data transmission services</a:t>
            </a:r>
          </a:p>
          <a:p>
            <a:pPr marL="221456" lvl="1" indent="-92869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100" dirty="0">
                <a:solidFill>
                  <a:srgbClr val="000000"/>
                </a:solidFill>
                <a:cs typeface="Arial" charset="0"/>
              </a:rPr>
              <a:t>Contract awarded 2019</a:t>
            </a:r>
          </a:p>
          <a:p>
            <a:pPr marL="221456" lvl="1" indent="-92869"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100" dirty="0">
                <a:ea typeface="ヒラギノ角ゴ Pro W3" charset="0"/>
                <a:cs typeface="ヒラギノ角ゴ Pro W3" charset="0"/>
              </a:rPr>
              <a:t>On-Orbit Availability:  2022</a:t>
            </a:r>
          </a:p>
          <a:p>
            <a:pPr marL="128588" indent="-128588">
              <a:lnSpc>
                <a:spcPts val="9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1000" dirty="0">
              <a:ea typeface="ヒラギノ角ゴ Pro W3" charset="0"/>
              <a:cs typeface="ヒラギノ角ゴ Pro W3" charset="0"/>
            </a:endParaRPr>
          </a:p>
          <a:p>
            <a:pPr marL="128588" lvl="1" indent="-128588" eaLnBrk="0" hangingPunct="0">
              <a:lnSpc>
                <a:spcPts val="900"/>
              </a:lnSpc>
              <a:buFont typeface="Arial" pitchFamily="34" charset="0"/>
              <a:buChar char="•"/>
            </a:pPr>
            <a:endParaRPr lang="en-US" sz="1000" dirty="0">
              <a:solidFill>
                <a:srgbClr val="000000"/>
              </a:solidFill>
              <a:cs typeface="Arial" charset="0"/>
            </a:endParaRPr>
          </a:p>
          <a:p>
            <a:pPr marL="128588" lvl="1" indent="-128588" eaLnBrk="0" hangingPunct="0">
              <a:lnSpc>
                <a:spcPct val="90000"/>
              </a:lnSpc>
              <a:buFont typeface="Arial" pitchFamily="34" charset="0"/>
              <a:buChar char="•"/>
            </a:pPr>
            <a:endParaRPr lang="en-US" sz="9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893" y="1252024"/>
            <a:ext cx="3960418" cy="2421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b="1" u="sng" dirty="0">
                <a:cs typeface="Arial" charset="0"/>
              </a:rPr>
              <a:t>Science Objectives: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200" dirty="0"/>
              <a:t>Collect simultaneous high temporal and spatial resolution measurements of pollutants over Greater North America 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200" dirty="0"/>
              <a:t>Measure the key elements in tropospheric ozone chemistry and aerosol cycles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200" dirty="0"/>
              <a:t>Observe aerosols and gases for quantifying and tracking evolution of pollution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200" dirty="0"/>
              <a:t>Integrate observations from TEMPO and other platforms in models to improve representation of processes</a:t>
            </a:r>
          </a:p>
          <a:p>
            <a:pPr marL="214313" indent="-214313">
              <a:buFont typeface="Arial" pitchFamily="34" charset="0"/>
              <a:buChar char="•"/>
            </a:pPr>
            <a:r>
              <a:rPr lang="en-US" sz="1200" dirty="0"/>
              <a:t>Serve as the North American geostationary </a:t>
            </a:r>
            <a:r>
              <a:rPr lang="en-US" sz="1200" dirty="0" err="1" smtClean="0"/>
              <a:t>Acomponent</a:t>
            </a:r>
            <a:r>
              <a:rPr lang="en-US" sz="1200" dirty="0" smtClean="0"/>
              <a:t> </a:t>
            </a:r>
            <a:r>
              <a:rPr lang="en-US" sz="1200" dirty="0"/>
              <a:t>of an international constellation for air quality monitoring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BB5F787-321A-1745-99EC-B32160377D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588" y="1131332"/>
            <a:ext cx="4253519" cy="239758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310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60120"/>
          </a:xfrm>
        </p:spPr>
        <p:txBody>
          <a:bodyPr anchor="ctr"/>
          <a:lstStyle/>
          <a:p>
            <a:r>
              <a:rPr lang="en-US" sz="4000" dirty="0" smtClean="0"/>
              <a:t>TEMPO </a:t>
            </a:r>
            <a:r>
              <a:rPr lang="en-US" sz="4000" dirty="0"/>
              <a:t>Team Map</a:t>
            </a:r>
            <a:endParaRPr lang="en-US" sz="4000" b="1" dirty="0">
              <a:solidFill>
                <a:schemeClr val="bg1">
                  <a:lumMod val="85000"/>
                </a:schemeClr>
              </a:solidFill>
              <a:ea typeface="ＭＳ Ｐゴシック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76FF5F5-0056-CE4D-BE56-CC436DFEC9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5230"/>
            <a:ext cx="9144000" cy="591608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758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60120"/>
          </a:xfrm>
        </p:spPr>
        <p:txBody>
          <a:bodyPr anchor="ctr"/>
          <a:lstStyle/>
          <a:p>
            <a:r>
              <a:rPr lang="en-US" sz="3200" dirty="0" smtClean="0"/>
              <a:t>Maxar </a:t>
            </a:r>
            <a:r>
              <a:rPr lang="en-US" sz="3200" dirty="0"/>
              <a:t>Technologies</a:t>
            </a:r>
            <a:br>
              <a:rPr lang="en-US" sz="3200" dirty="0"/>
            </a:br>
            <a:r>
              <a:rPr lang="en-US" sz="3200" dirty="0"/>
              <a:t>Palo Alto, CA</a:t>
            </a:r>
            <a:endParaRPr lang="en-US" sz="3200" b="1" dirty="0">
              <a:solidFill>
                <a:schemeClr val="bg1">
                  <a:lumMod val="85000"/>
                </a:schemeClr>
              </a:solidFill>
              <a:ea typeface="ＭＳ Ｐゴシック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4500" y="1794208"/>
            <a:ext cx="5144205" cy="3296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7520B2B-38FB-DE4A-9A72-188A5DE11DC3}"/>
              </a:ext>
            </a:extLst>
          </p:cNvPr>
          <p:cNvSpPr txBox="1"/>
          <p:nvPr/>
        </p:nvSpPr>
        <p:spPr>
          <a:xfrm>
            <a:off x="0" y="1318004"/>
            <a:ext cx="37935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itchFamily="2" charset="2"/>
              <a:buChar char="Ø"/>
            </a:pPr>
            <a:r>
              <a:rPr lang="en-US" sz="2000" dirty="0">
                <a:latin typeface="Arial"/>
                <a:cs typeface="Arial"/>
              </a:rPr>
              <a:t>Contract for TEMPO Hosting Services awarded to Maxar Technologies (formerly Space Systems Loral) </a:t>
            </a:r>
          </a:p>
          <a:p>
            <a:pPr marL="516731" lvl="1" indent="-258366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Awarded June 2019</a:t>
            </a:r>
          </a:p>
          <a:p>
            <a:pPr marL="516731" lvl="1" indent="-258366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Initial face to face, September 2019</a:t>
            </a:r>
          </a:p>
          <a:p>
            <a:pPr marL="59543" indent="-258366">
              <a:buFont typeface="Wingdings" pitchFamily="2" charset="2"/>
              <a:buChar char="Ø"/>
            </a:pPr>
            <a:r>
              <a:rPr lang="en-US" sz="2000" dirty="0">
                <a:latin typeface="Arial"/>
                <a:cs typeface="Arial"/>
              </a:rPr>
              <a:t>Maxar to build the </a:t>
            </a:r>
            <a:r>
              <a:rPr lang="en-US" sz="2000" dirty="0" smtClean="0">
                <a:latin typeface="Arial"/>
                <a:cs typeface="Arial"/>
              </a:rPr>
              <a:t>host</a:t>
            </a:r>
          </a:p>
          <a:p>
            <a:pPr marL="233363"/>
            <a:r>
              <a:rPr lang="en-US" sz="2000" dirty="0" smtClean="0">
                <a:latin typeface="Arial"/>
                <a:cs typeface="Arial"/>
              </a:rPr>
              <a:t>spacecraft </a:t>
            </a:r>
            <a:r>
              <a:rPr lang="en-US" sz="2000" dirty="0">
                <a:latin typeface="Arial"/>
                <a:cs typeface="Arial"/>
              </a:rPr>
              <a:t>and integrate TEMPO</a:t>
            </a:r>
          </a:p>
          <a:p>
            <a:pPr marL="349250" indent="-257175">
              <a:buFont typeface="Wingdings" pitchFamily="2" charset="2"/>
              <a:buChar char="Ø"/>
            </a:pPr>
            <a:r>
              <a:rPr lang="en-US" sz="2000" dirty="0">
                <a:latin typeface="Arial"/>
                <a:cs typeface="Arial"/>
              </a:rPr>
              <a:t>Spacecraft “owner-operator” not yet on contract</a:t>
            </a:r>
          </a:p>
          <a:p>
            <a:pPr marL="516731" lvl="1" indent="-258366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Targeting mid-October 2019</a:t>
            </a:r>
          </a:p>
          <a:p>
            <a:pPr marL="516731" lvl="1" indent="-258366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Will set the: final spacecraft configuration, final orbital location, and launch </a:t>
            </a:r>
            <a:r>
              <a:rPr lang="en-US" sz="2000" dirty="0" smtClean="0">
                <a:latin typeface="Arial"/>
                <a:cs typeface="Arial"/>
              </a:rPr>
              <a:t>date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878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60120"/>
          </a:xfrm>
        </p:spPr>
        <p:txBody>
          <a:bodyPr anchor="ctr"/>
          <a:lstStyle/>
          <a:p>
            <a:pPr>
              <a:defRPr/>
            </a:pP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Calibri" pitchFamily="34" charset="0"/>
              </a:rPr>
              <a:t>TEMPO’s 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Calibri" pitchFamily="34" charset="0"/>
              </a:rPr>
              <a:t>h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Calibri" pitchFamily="34" charset="0"/>
              </a:rPr>
              <a:t>osting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Calibri" pitchFamily="34" charset="0"/>
              </a:rPr>
              <a:t/>
            </a:r>
            <a:br>
              <a:rPr lang="en-US" sz="3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Calibri" pitchFamily="34" charset="0"/>
              </a:rPr>
            </a:b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Calibri" pitchFamily="34" charset="0"/>
              </a:rPr>
              <a:t>contract </a:t>
            </a:r>
            <a:r>
              <a:rPr lang="en-US" sz="32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Calibri" pitchFamily="34" charset="0"/>
              </a:rPr>
              <a:t>r</a:t>
            </a:r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ヒラギノ角ゴ Pro W3"/>
                <a:cs typeface="Calibri" pitchFamily="34" charset="0"/>
              </a:rPr>
              <a:t>elationships</a:t>
            </a:r>
            <a:endParaRPr lang="en-US" sz="3200" b="1" dirty="0">
              <a:solidFill>
                <a:schemeClr val="bg1">
                  <a:lumMod val="85000"/>
                </a:schemeClr>
              </a:solidFill>
              <a:ea typeface="ＭＳ Ｐゴシック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B015E17-7062-7C4A-8215-6CA6A3A616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604" y="1968173"/>
            <a:ext cx="1546565" cy="866076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7086600" y="6621140"/>
            <a:ext cx="20574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533FF3-D8AA-4AF8-A4ED-F8A93B44938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23">
            <a:extLst>
              <a:ext uri="{FF2B5EF4-FFF2-40B4-BE49-F238E27FC236}">
                <a16:creationId xmlns="" xmlns:a16="http://schemas.microsoft.com/office/drawing/2014/main" id="{3143C383-E0C2-2946-B51A-F9842527B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8604" y="4482710"/>
            <a:ext cx="1546565" cy="93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30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1932EF"/>
              </a:buClr>
              <a:buNone/>
            </a:pPr>
            <a:r>
              <a:rPr lang="en-US" altLang="en-US" sz="1100" b="1" dirty="0">
                <a:latin typeface="+mn-lt"/>
              </a:rPr>
              <a:t>Contract with Maxar is FFP and includes:</a:t>
            </a:r>
          </a:p>
          <a:p>
            <a:pPr algn="ctr" eaLnBrk="1" hangingPunct="1">
              <a:spcBef>
                <a:spcPct val="0"/>
              </a:spcBef>
              <a:buClr>
                <a:srgbClr val="1932EF"/>
              </a:buClr>
              <a:buNone/>
            </a:pPr>
            <a:r>
              <a:rPr lang="en-US" altLang="en-US" sz="1100" b="1" dirty="0">
                <a:latin typeface="+mn-lt"/>
              </a:rPr>
              <a:t>I&amp;T, launch services, operations services, and data services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13B1A5EA-AEC8-2A40-82AA-29B02CCB2CC3}"/>
              </a:ext>
            </a:extLst>
          </p:cNvPr>
          <p:cNvCxnSpPr>
            <a:cxnSpLocks/>
          </p:cNvCxnSpPr>
          <p:nvPr/>
        </p:nvCxnSpPr>
        <p:spPr bwMode="auto">
          <a:xfrm>
            <a:off x="2498749" y="3500237"/>
            <a:ext cx="1146316" cy="24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37">
            <a:extLst>
              <a:ext uri="{FF2B5EF4-FFF2-40B4-BE49-F238E27FC236}">
                <a16:creationId xmlns="" xmlns:a16="http://schemas.microsoft.com/office/drawing/2014/main" id="{F75DB5EB-68C6-E44F-B00D-50CB910DE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218" y="3524951"/>
            <a:ext cx="12373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rPr>
              <a:t>Prime Provides Via Sub- Contractor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200" b="1" dirty="0">
              <a:solidFill>
                <a:srgbClr val="000000"/>
              </a:solidFill>
              <a:latin typeface="Calibri" panose="020F0502020204030204" pitchFamily="34" charset="0"/>
              <a:ea typeface="ヒラギノ角ゴ Pro W3"/>
              <a:cs typeface="ヒラギノ角ゴ Pro W3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0245AF6C-DAD5-3141-9A46-36961F5EBA9A}"/>
              </a:ext>
            </a:extLst>
          </p:cNvPr>
          <p:cNvCxnSpPr>
            <a:cxnSpLocks/>
          </p:cNvCxnSpPr>
          <p:nvPr/>
        </p:nvCxnSpPr>
        <p:spPr bwMode="auto">
          <a:xfrm>
            <a:off x="5444170" y="3502639"/>
            <a:ext cx="12089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6589C7F-A93B-9A47-857A-5CBC60E2DA43}"/>
              </a:ext>
            </a:extLst>
          </p:cNvPr>
          <p:cNvSpPr/>
          <p:nvPr/>
        </p:nvSpPr>
        <p:spPr>
          <a:xfrm>
            <a:off x="3731362" y="1793419"/>
            <a:ext cx="1689127" cy="38429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37">
            <a:extLst>
              <a:ext uri="{FF2B5EF4-FFF2-40B4-BE49-F238E27FC236}">
                <a16:creationId xmlns="" xmlns:a16="http://schemas.microsoft.com/office/drawing/2014/main" id="{46445774-B457-4B4A-8D63-6744DB681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923" y="1820113"/>
            <a:ext cx="16627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400" b="1" u="sng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rPr>
              <a:t>Prime Contractor</a:t>
            </a:r>
          </a:p>
        </p:txBody>
      </p:sp>
      <p:pic>
        <p:nvPicPr>
          <p:cNvPr id="14" name="Picture 12">
            <a:extLst>
              <a:ext uri="{FF2B5EF4-FFF2-40B4-BE49-F238E27FC236}">
                <a16:creationId xmlns="" xmlns:a16="http://schemas.microsoft.com/office/drawing/2014/main" id="{A13FF63F-2637-EF4F-A2E6-84BA1B2CC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794" y="3107681"/>
            <a:ext cx="1516461" cy="116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33">
            <a:extLst>
              <a:ext uri="{FF2B5EF4-FFF2-40B4-BE49-F238E27FC236}">
                <a16:creationId xmlns="" xmlns:a16="http://schemas.microsoft.com/office/drawing/2014/main" id="{C265E593-82A9-4B44-8CF1-E753B725F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1923" y="2684561"/>
            <a:ext cx="16599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b="1" dirty="0">
                <a:solidFill>
                  <a:srgbClr val="111147"/>
                </a:solidFill>
                <a:latin typeface="+mn-lt"/>
                <a:ea typeface="ヒラギノ角ゴ Pro W3"/>
                <a:cs typeface="ヒラギノ角ゴ Pro W3"/>
              </a:rPr>
              <a:t>Maxar Builds Customized Commercial Spacecraft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29A094E-95AA-2D43-AD44-AB0576AB3649}"/>
              </a:ext>
            </a:extLst>
          </p:cNvPr>
          <p:cNvGrpSpPr/>
          <p:nvPr/>
        </p:nvGrpSpPr>
        <p:grpSpPr>
          <a:xfrm>
            <a:off x="6668177" y="1793419"/>
            <a:ext cx="1694183" cy="3842918"/>
            <a:chOff x="6173904" y="1793419"/>
            <a:chExt cx="1694183" cy="3842918"/>
          </a:xfrm>
        </p:grpSpPr>
        <p:pic>
          <p:nvPicPr>
            <p:cNvPr id="17" name="Picture 13">
              <a:extLst>
                <a:ext uri="{FF2B5EF4-FFF2-40B4-BE49-F238E27FC236}">
                  <a16:creationId xmlns="" xmlns:a16="http://schemas.microsoft.com/office/drawing/2014/main" id="{CD8634EB-3B3C-5A4C-A2B6-D131D6A5D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2106" y="2385419"/>
              <a:ext cx="1357055" cy="1116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2115FB39-8945-544C-B232-A8F0DC203F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73640" y="3327221"/>
              <a:ext cx="1558682" cy="600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 dirty="0">
                  <a:solidFill>
                    <a:srgbClr val="000000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rPr>
                <a:t>Data Transmission Services &amp; Commercial Ops Services</a:t>
              </a:r>
            </a:p>
          </p:txBody>
        </p:sp>
        <p:sp>
          <p:nvSpPr>
            <p:cNvPr id="19" name="TextBox 33">
              <a:extLst>
                <a:ext uri="{FF2B5EF4-FFF2-40B4-BE49-F238E27FC236}">
                  <a16:creationId xmlns="" xmlns:a16="http://schemas.microsoft.com/office/drawing/2014/main" id="{D6DC87F1-E4C3-944C-89E6-FEA3FE6668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5571" y="5165028"/>
              <a:ext cx="1482232" cy="4308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b="1" dirty="0">
                  <a:solidFill>
                    <a:srgbClr val="0C0C32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rPr>
                <a:t>Commercial  Launch Services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EAD02EF3-91D6-3744-841A-D116197BC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9839" y="4228775"/>
              <a:ext cx="1376906" cy="96950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3EAB7A34-7FAC-1142-831A-6599CC49B301}"/>
                </a:ext>
              </a:extLst>
            </p:cNvPr>
            <p:cNvSpPr/>
            <p:nvPr/>
          </p:nvSpPr>
          <p:spPr>
            <a:xfrm>
              <a:off x="6173904" y="1793419"/>
              <a:ext cx="1694183" cy="38429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TextBox 37">
              <a:extLst>
                <a:ext uri="{FF2B5EF4-FFF2-40B4-BE49-F238E27FC236}">
                  <a16:creationId xmlns="" xmlns:a16="http://schemas.microsoft.com/office/drawing/2014/main" id="{D100EFA5-D018-8742-8279-E6CCCDF0BB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7744" y="1821221"/>
              <a:ext cx="167034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400" b="1" u="sng" dirty="0">
                  <a:solidFill>
                    <a:srgbClr val="000000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rPr>
                <a:t>Sub-Contractors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E11C085-23BF-3040-B22B-442CBDAFEEF3}"/>
              </a:ext>
            </a:extLst>
          </p:cNvPr>
          <p:cNvGrpSpPr/>
          <p:nvPr/>
        </p:nvGrpSpPr>
        <p:grpSpPr>
          <a:xfrm>
            <a:off x="726189" y="1793419"/>
            <a:ext cx="1689127" cy="3842918"/>
            <a:chOff x="1245176" y="1793419"/>
            <a:chExt cx="1689127" cy="3842918"/>
          </a:xfrm>
        </p:grpSpPr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8A32C777-387A-8A40-82EC-C0FA475140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9638" y="2638394"/>
              <a:ext cx="154583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rPr>
                <a:t>TEMPO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 dirty="0">
                  <a:solidFill>
                    <a:srgbClr val="000000"/>
                  </a:solidFill>
                  <a:latin typeface="Calibri" panose="020F0502020204030204" pitchFamily="34" charset="0"/>
                  <a:ea typeface="ヒラギノ角ゴ Pro W3"/>
                  <a:cs typeface="ヒラギノ角ゴ Pro W3"/>
                </a:rPr>
                <a:t>Hosted Payload</a:t>
              </a:r>
            </a:p>
          </p:txBody>
        </p:sp>
        <p:pic>
          <p:nvPicPr>
            <p:cNvPr id="25" name="Picture 2">
              <a:extLst>
                <a:ext uri="{FF2B5EF4-FFF2-40B4-BE49-F238E27FC236}">
                  <a16:creationId xmlns="" xmlns:a16="http://schemas.microsoft.com/office/drawing/2014/main" id="{B5A91565-4B33-DC49-9D69-C363C4DB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9309" y="3141326"/>
              <a:ext cx="1234546" cy="1263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1FAFCCAB-2FDF-CA46-8956-17A51B2F9104}"/>
                </a:ext>
              </a:extLst>
            </p:cNvPr>
            <p:cNvSpPr/>
            <p:nvPr/>
          </p:nvSpPr>
          <p:spPr>
            <a:xfrm>
              <a:off x="1245176" y="1793419"/>
              <a:ext cx="1689127" cy="38429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A94625F2-E971-D548-8C74-6C6683794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0209" y="1917427"/>
              <a:ext cx="553916" cy="527759"/>
            </a:xfrm>
            <a:prstGeom prst="rect">
              <a:avLst/>
            </a:prstGeom>
          </p:spPr>
        </p:pic>
      </p:grpSp>
      <p:sp>
        <p:nvSpPr>
          <p:cNvPr id="28" name="TextBox 37">
            <a:extLst>
              <a:ext uri="{FF2B5EF4-FFF2-40B4-BE49-F238E27FC236}">
                <a16:creationId xmlns="" xmlns:a16="http://schemas.microsoft.com/office/drawing/2014/main" id="{94C8EB9A-16D6-2843-9E1E-B9225E27E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49" y="3524951"/>
            <a:ext cx="12352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/>
                <a:cs typeface="ヒラギノ角ゴ Pro W3"/>
              </a:rPr>
              <a:t>NASA Buys Hosting Services via USAF Contract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87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60120"/>
          </a:xfrm>
        </p:spPr>
        <p:txBody>
          <a:bodyPr anchor="ctr"/>
          <a:lstStyle/>
          <a:p>
            <a:r>
              <a:rPr lang="en-US" sz="3200" dirty="0" smtClean="0"/>
              <a:t>TEMPO </a:t>
            </a:r>
            <a:r>
              <a:rPr lang="en-US" sz="3200" dirty="0"/>
              <a:t>c</a:t>
            </a:r>
            <a:r>
              <a:rPr lang="en-US" sz="3200" dirty="0" smtClean="0"/>
              <a:t>oncept </a:t>
            </a:r>
            <a:r>
              <a:rPr lang="en-US" sz="3200" dirty="0"/>
              <a:t>of </a:t>
            </a:r>
            <a:r>
              <a:rPr lang="en-US" sz="3200" dirty="0" smtClean="0"/>
              <a:t>operations</a:t>
            </a:r>
            <a:endParaRPr lang="en-US" sz="3200" b="1" dirty="0">
              <a:solidFill>
                <a:schemeClr val="bg1">
                  <a:lumMod val="85000"/>
                </a:schemeClr>
              </a:solidFill>
              <a:ea typeface="ＭＳ Ｐゴシック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263B882-C8CC-4D4F-8F4B-E7065CBF41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78" y="1034893"/>
            <a:ext cx="7617890" cy="582310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4310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60120"/>
          </a:xfrm>
        </p:spPr>
        <p:txBody>
          <a:bodyPr anchor="ctr"/>
          <a:lstStyle/>
          <a:p>
            <a:r>
              <a:rPr lang="en-US" sz="4000" b="1" dirty="0" smtClean="0">
                <a:solidFill>
                  <a:schemeClr val="bg1">
                    <a:lumMod val="85000"/>
                  </a:schemeClr>
                </a:solidFill>
                <a:ea typeface="ＭＳ Ｐゴシック" charset="-128"/>
              </a:rPr>
              <a:t>Flight hardware status</a:t>
            </a:r>
            <a:endParaRPr lang="en-US" sz="4000" b="1" dirty="0">
              <a:solidFill>
                <a:schemeClr val="bg1">
                  <a:lumMod val="85000"/>
                </a:schemeClr>
              </a:solidFill>
              <a:ea typeface="ＭＳ Ｐゴシック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01029" y="0"/>
            <a:ext cx="6231987" cy="964406"/>
          </a:xfrm>
          <a:prstGeom prst="rect">
            <a:avLst/>
          </a:prstGeom>
        </p:spPr>
        <p:txBody>
          <a:bodyPr vert="horz"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D9D9D9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endParaRPr lang="en-US" sz="36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="" xmlns:a16="http://schemas.microsoft.com/office/drawing/2014/main" id="{73DC1C5F-1394-1A40-B90F-818272612A97}"/>
              </a:ext>
            </a:extLst>
          </p:cNvPr>
          <p:cNvSpPr txBox="1">
            <a:spLocks/>
          </p:cNvSpPr>
          <p:nvPr/>
        </p:nvSpPr>
        <p:spPr>
          <a:xfrm>
            <a:off x="1" y="1262243"/>
            <a:ext cx="9144000" cy="201665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/>
                <a:cs typeface="Arial"/>
              </a:rPr>
              <a:t>TEMPO instrument was built by Ball Aerospace in Boulder CO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Accepted by the government, November 2018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Instrument is safely in storage in Boulder CO and tested quarterly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/>
                <a:cs typeface="Arial"/>
              </a:rPr>
              <a:t>Will be shipped b Ball Aerospace to Maxar</a:t>
            </a:r>
          </a:p>
          <a:p>
            <a:pPr marL="792163" lvl="1" indent="0">
              <a:buNone/>
              <a:tabLst>
                <a:tab pos="738188" algn="l"/>
              </a:tabLst>
            </a:pPr>
            <a:r>
              <a:rPr lang="en-US" sz="2000" dirty="0" smtClean="0">
                <a:latin typeface="Arial"/>
                <a:cs typeface="Arial"/>
              </a:rPr>
              <a:t>(Palo Alto, CA) when needed for integration</a:t>
            </a:r>
          </a:p>
          <a:p>
            <a:pPr marL="0" indent="0">
              <a:buFont typeface="Arial"/>
              <a:buNone/>
            </a:pPr>
            <a:endParaRPr lang="en-US" sz="700" dirty="0">
              <a:latin typeface="Arial"/>
              <a:cs typeface="Arial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660012" y="1174988"/>
            <a:ext cx="7021592" cy="40207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98C7239-F497-374C-8119-60B6E56DD413}"/>
              </a:ext>
            </a:extLst>
          </p:cNvPr>
          <p:cNvSpPr txBox="1"/>
          <p:nvPr/>
        </p:nvSpPr>
        <p:spPr>
          <a:xfrm>
            <a:off x="3013364" y="4209695"/>
            <a:ext cx="1503471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TEMPO </a:t>
            </a:r>
            <a:r>
              <a:rPr lang="en-US" sz="1800" dirty="0" smtClean="0">
                <a:latin typeface="Arial"/>
                <a:cs typeface="Arial"/>
              </a:rPr>
              <a:t>instrument </a:t>
            </a:r>
            <a:r>
              <a:rPr lang="en-US" sz="1800" dirty="0">
                <a:latin typeface="Arial"/>
                <a:cs typeface="Arial"/>
              </a:rPr>
              <a:t>in </a:t>
            </a:r>
            <a:r>
              <a:rPr lang="en-US" sz="1800" dirty="0" smtClean="0">
                <a:latin typeface="Arial"/>
                <a:cs typeface="Arial"/>
              </a:rPr>
              <a:t>storage </a:t>
            </a:r>
            <a:r>
              <a:rPr lang="en-US" sz="1800" dirty="0">
                <a:latin typeface="Arial"/>
                <a:cs typeface="Arial"/>
              </a:rPr>
              <a:t>at Ball Aerospace</a:t>
            </a:r>
          </a:p>
        </p:txBody>
      </p:sp>
      <p:sp>
        <p:nvSpPr>
          <p:cNvPr id="10" name="Slide Number Placeholder 8"/>
          <p:cNvSpPr txBox="1">
            <a:spLocks/>
          </p:cNvSpPr>
          <p:nvPr/>
        </p:nvSpPr>
        <p:spPr>
          <a:xfrm>
            <a:off x="7086600" y="6621140"/>
            <a:ext cx="2057400" cy="1828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533FF3-D8AA-4AF8-A4ED-F8A93B44938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856246-F39F-2B4F-9DE4-73AF531EBA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700" y="3625273"/>
            <a:ext cx="4309004" cy="323272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4746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4948" y="20648"/>
            <a:ext cx="5972807" cy="960120"/>
          </a:xfrm>
        </p:spPr>
        <p:txBody>
          <a:bodyPr anchor="ctr"/>
          <a:lstStyle/>
          <a:p>
            <a:r>
              <a:rPr lang="en-US" sz="4000" dirty="0" smtClean="0"/>
              <a:t>Ground </a:t>
            </a:r>
            <a:r>
              <a:rPr lang="en-US" sz="4000" dirty="0"/>
              <a:t>System </a:t>
            </a:r>
            <a:r>
              <a:rPr lang="en-US" sz="4000" dirty="0" smtClean="0"/>
              <a:t>status </a:t>
            </a:r>
            <a:endParaRPr lang="en-US" sz="4000" b="1" dirty="0">
              <a:solidFill>
                <a:schemeClr val="bg1">
                  <a:lumMod val="85000"/>
                </a:schemeClr>
              </a:solidFill>
              <a:ea typeface="ＭＳ Ｐゴシック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01029" y="0"/>
            <a:ext cx="6231987" cy="964406"/>
          </a:xfrm>
          <a:prstGeom prst="rect">
            <a:avLst/>
          </a:prstGeom>
        </p:spPr>
        <p:txBody>
          <a:bodyPr vert="horz"/>
          <a:lstStyle>
            <a:lvl1pPr algn="ctr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D9D9D9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="" xmlns:a16="http://schemas.microsoft.com/office/drawing/2014/main" id="{73DC1C5F-1394-1A40-B90F-818272612A97}"/>
              </a:ext>
            </a:extLst>
          </p:cNvPr>
          <p:cNvSpPr txBox="1">
            <a:spLocks/>
          </p:cNvSpPr>
          <p:nvPr/>
        </p:nvSpPr>
        <p:spPr>
          <a:xfrm>
            <a:off x="1" y="1153764"/>
            <a:ext cx="9144000" cy="413090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/>
                <a:cs typeface="Arial"/>
              </a:rPr>
              <a:t>Instrument Operations Center (IOC) software complete</a:t>
            </a:r>
          </a:p>
          <a:p>
            <a:r>
              <a:rPr lang="en-US" sz="2400" dirty="0" smtClean="0">
                <a:latin typeface="Arial"/>
                <a:cs typeface="Arial"/>
              </a:rPr>
              <a:t>IOC system-level testing </a:t>
            </a:r>
            <a:r>
              <a:rPr lang="en-US" sz="2400" dirty="0" err="1" smtClean="0">
                <a:latin typeface="Arial"/>
                <a:cs typeface="Arial"/>
              </a:rPr>
              <a:t>andaAcceptance</a:t>
            </a:r>
            <a:r>
              <a:rPr lang="en-US" sz="2400" dirty="0" smtClean="0">
                <a:latin typeface="Arial"/>
                <a:cs typeface="Arial"/>
              </a:rPr>
              <a:t>, Sep-Oct 2019</a:t>
            </a:r>
          </a:p>
          <a:p>
            <a:r>
              <a:rPr lang="en-US" sz="2400" dirty="0" smtClean="0">
                <a:latin typeface="Arial"/>
                <a:cs typeface="Arial"/>
              </a:rPr>
              <a:t>IOC will integrate with Host ground systems prior to launch</a:t>
            </a:r>
          </a:p>
          <a:p>
            <a:r>
              <a:rPr lang="en-US" sz="2400" dirty="0" smtClean="0">
                <a:latin typeface="Arial"/>
                <a:cs typeface="Arial"/>
              </a:rPr>
              <a:t>Science Data Processing Center (SDPC) version 1 software completed, April 2019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EDDAA56-3814-1147-8864-8BF3A84A24F1}"/>
              </a:ext>
            </a:extLst>
          </p:cNvPr>
          <p:cNvSpPr txBox="1"/>
          <p:nvPr/>
        </p:nvSpPr>
        <p:spPr>
          <a:xfrm>
            <a:off x="1541802" y="4361337"/>
            <a:ext cx="246577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TEMPO </a:t>
            </a:r>
            <a:r>
              <a:rPr lang="en-US" sz="1800" dirty="0" smtClean="0"/>
              <a:t>instrument </a:t>
            </a:r>
            <a:r>
              <a:rPr lang="en-US" dirty="0"/>
              <a:t>s</a:t>
            </a:r>
            <a:r>
              <a:rPr lang="en-US" sz="1800" dirty="0" smtClean="0"/>
              <a:t>imulator </a:t>
            </a:r>
            <a:r>
              <a:rPr lang="en-US" dirty="0"/>
              <a:t>i</a:t>
            </a:r>
            <a:r>
              <a:rPr lang="en-US" sz="1800" dirty="0" smtClean="0"/>
              <a:t>ntegrated </a:t>
            </a:r>
            <a:r>
              <a:rPr lang="en-US" sz="1800" dirty="0"/>
              <a:t>at SAO</a:t>
            </a:r>
          </a:p>
        </p:txBody>
      </p:sp>
      <p:sp>
        <p:nvSpPr>
          <p:cNvPr id="9" name="Slide Number Placeholder 7"/>
          <p:cNvSpPr txBox="1">
            <a:spLocks/>
          </p:cNvSpPr>
          <p:nvPr/>
        </p:nvSpPr>
        <p:spPr>
          <a:xfrm>
            <a:off x="7086600" y="6621140"/>
            <a:ext cx="2057400" cy="1828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533FF3-D8AA-4AF8-A4ED-F8A93B44938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4B9F0B8-1AC3-794E-8372-F5D60D6EA9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091" y="3354920"/>
            <a:ext cx="4691159" cy="351837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9/26/19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D65-9821-2B49-88CD-D477606C3ED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4124721"/>
      </p:ext>
    </p:extLst>
  </p:cSld>
  <p:clrMapOvr>
    <a:masterClrMapping/>
  </p:clrMapOvr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8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8000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–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33427</TotalTime>
  <Words>1666</Words>
  <Application>Microsoft Macintosh PowerPoint</Application>
  <PresentationFormat>On-screen Show (4:3)</PresentationFormat>
  <Paragraphs>423</Paragraphs>
  <Slides>22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5_Office Theme</vt:lpstr>
      <vt:lpstr>2_Office Theme</vt:lpstr>
      <vt:lpstr>4_Default Design</vt:lpstr>
      <vt:lpstr>7_Office Theme</vt:lpstr>
      <vt:lpstr>PowerPoint Presentation</vt:lpstr>
      <vt:lpstr>Agenda</vt:lpstr>
      <vt:lpstr>Tropospheric Emissions:  Monitoring of Pollution (TEMPO)</vt:lpstr>
      <vt:lpstr>TEMPO Team Map</vt:lpstr>
      <vt:lpstr>Maxar Technologies Palo Alto, CA</vt:lpstr>
      <vt:lpstr>TEMPO’s hosting contract relationships</vt:lpstr>
      <vt:lpstr>TEMPO concept of operations</vt:lpstr>
      <vt:lpstr>Flight hardware status</vt:lpstr>
      <vt:lpstr>Ground System status </vt:lpstr>
      <vt:lpstr>Next steps</vt:lpstr>
      <vt:lpstr>TEMPO hourly sweep  (GEO @ 92.85W)</vt:lpstr>
      <vt:lpstr>TEMPO footprint  (GEO @92.85º W)</vt:lpstr>
      <vt:lpstr>Los Angeles coverage</vt:lpstr>
      <vt:lpstr>Typical TEMPO-range spectra (from ESA GOME-1)</vt:lpstr>
      <vt:lpstr>Baseline and threshold  data products</vt:lpstr>
      <vt:lpstr>PowerPoint Presentation</vt:lpstr>
      <vt:lpstr>www.epa.gov/rsig</vt:lpstr>
      <vt:lpstr>The end!</vt:lpstr>
      <vt:lpstr>Backups</vt:lpstr>
      <vt:lpstr>PowerPoint Presentation</vt:lpstr>
      <vt:lpstr>City lights spectroscopic signatures</vt:lpstr>
      <vt:lpstr>TEMPO Organization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NASA ODIN</dc:creator>
  <cp:lastModifiedBy>Kelly Chance</cp:lastModifiedBy>
  <cp:revision>804</cp:revision>
  <cp:lastPrinted>2016-01-26T17:57:51Z</cp:lastPrinted>
  <dcterms:created xsi:type="dcterms:W3CDTF">2013-01-29T19:06:19Z</dcterms:created>
  <dcterms:modified xsi:type="dcterms:W3CDTF">2019-09-25T20:26:36Z</dcterms:modified>
</cp:coreProperties>
</file>