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80" r:id="rId22"/>
    <p:sldId id="282" r:id="rId23"/>
    <p:sldId id="275" r:id="rId24"/>
    <p:sldId id="276" r:id="rId2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43"/>
  </p:normalViewPr>
  <p:slideViewPr>
    <p:cSldViewPr snapToGrid="0" snapToObjects="1">
      <p:cViewPr varScale="1">
        <p:scale>
          <a:sx n="138" d="100"/>
          <a:sy n="138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039DC-2113-6540-B3CE-1B68A322F325}" type="datetimeFigureOut">
              <a:rPr lang="en-US" smtClean="0"/>
              <a:t>9/9/17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4D7C-964D-B945-82FB-B99D3055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6FB2343-66A6-A943-97B0-C14A116D0D56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4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RossThickLiSparse Reciprocal kernel combination: describe BRDF as weighted sum of 3 kernels representing isotropic, volume and surface scattering. 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Retrieval of three parameters were made every 16 days from clear-sky measurements over the same area, assuming constant surface characteristic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2454EA4F-B2E2-6542-8420-CB84EDE4CB08}" type="slidenum">
              <a:rPr lang="en-US" altLang="en-US" sz="1200" b="0">
                <a:latin typeface="Times New Roman" charset="0"/>
              </a:rPr>
              <a:pPr eaLnBrk="1" hangingPunct="1"/>
              <a:t>7</a:t>
            </a:fld>
            <a:endParaRPr lang="en-US" altLang="en-US" sz="12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87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3DF7B333-EEB4-9643-B93A-5142CFFDEBFB}" type="slidenum">
              <a:rPr lang="en-US" altLang="en-US" sz="1200" b="0">
                <a:latin typeface="Times New Roman" charset="0"/>
              </a:rPr>
              <a:pPr eaLnBrk="1" hangingPunct="1"/>
              <a:t>10</a:t>
            </a:fld>
            <a:endParaRPr lang="en-US" altLang="en-US" sz="12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03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4A5DF74F-F406-8742-8174-2B15C699BD43}" type="slidenum">
              <a:rPr lang="en-US" altLang="en-US" sz="1200" b="0">
                <a:latin typeface="Times New Roman" charset="0"/>
              </a:rPr>
              <a:pPr eaLnBrk="1" hangingPunct="1"/>
              <a:t>13</a:t>
            </a:fld>
            <a:endParaRPr lang="en-US" altLang="en-US" sz="12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84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BF0A6B46-9819-244E-8802-1E8BBBFE52FE}" type="slidenum">
              <a:rPr lang="en-US" altLang="en-US" sz="1200" b="0">
                <a:solidFill>
                  <a:srgbClr val="000000"/>
                </a:solidFill>
                <a:latin typeface="Times New Roman" charset="0"/>
              </a:rPr>
              <a:pPr eaLnBrk="1" hangingPunct="1"/>
              <a:t>14</a:t>
            </a:fld>
            <a:endParaRPr lang="en-US" altLang="en-US" sz="1200" b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9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96" indent="0" algn="ctr">
              <a:buNone/>
              <a:defRPr/>
            </a:lvl2pPr>
            <a:lvl3pPr marL="761992" indent="0" algn="ctr">
              <a:buNone/>
              <a:defRPr/>
            </a:lvl3pPr>
            <a:lvl4pPr marL="1142989" indent="0" algn="ctr">
              <a:buNone/>
              <a:defRPr/>
            </a:lvl4pPr>
            <a:lvl5pPr marL="1523985" indent="0" algn="ctr">
              <a:buNone/>
              <a:defRPr/>
            </a:lvl5pPr>
            <a:lvl6pPr marL="1904981" indent="0" algn="ctr">
              <a:buNone/>
              <a:defRPr/>
            </a:lvl6pPr>
            <a:lvl7pPr marL="2285977" indent="0" algn="ctr">
              <a:buNone/>
              <a:defRPr/>
            </a:lvl7pPr>
            <a:lvl8pPr marL="2666973" indent="0" algn="ctr">
              <a:buNone/>
              <a:defRPr/>
            </a:lvl8pPr>
            <a:lvl9pPr marL="30479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9398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58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44500"/>
            <a:ext cx="2019300" cy="463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44500"/>
            <a:ext cx="5905500" cy="463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394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538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96" indent="0">
              <a:buNone/>
              <a:defRPr sz="1500"/>
            </a:lvl2pPr>
            <a:lvl3pPr marL="761992" indent="0">
              <a:buNone/>
              <a:defRPr sz="1333"/>
            </a:lvl3pPr>
            <a:lvl4pPr marL="1142989" indent="0">
              <a:buNone/>
              <a:defRPr sz="1167"/>
            </a:lvl4pPr>
            <a:lvl5pPr marL="1523985" indent="0">
              <a:buNone/>
              <a:defRPr sz="1167"/>
            </a:lvl5pPr>
            <a:lvl6pPr marL="1904981" indent="0">
              <a:buNone/>
              <a:defRPr sz="1167"/>
            </a:lvl6pPr>
            <a:lvl7pPr marL="2285977" indent="0">
              <a:buNone/>
              <a:defRPr sz="1167"/>
            </a:lvl7pPr>
            <a:lvl8pPr marL="2666973" indent="0">
              <a:buNone/>
              <a:defRPr sz="1167"/>
            </a:lvl8pPr>
            <a:lvl9pPr marL="3047970" indent="0">
              <a:buNone/>
              <a:defRPr sz="11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251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561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7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851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7968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825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906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445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7619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67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380996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761992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142989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523985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285747" indent="-285747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19119" indent="-238123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952490" indent="-190498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333487" indent="-190498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1714483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2095479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476475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2857471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238468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964" y="380664"/>
            <a:ext cx="7772400" cy="1225021"/>
          </a:xfrm>
        </p:spPr>
        <p:txBody>
          <a:bodyPr/>
          <a:lstStyle/>
          <a:p>
            <a:r>
              <a:rPr lang="en-US" dirty="0" smtClean="0"/>
              <a:t>TEMPO and GOES-R Synergy</a:t>
            </a:r>
            <a:br>
              <a:rPr lang="en-US" dirty="0" smtClean="0"/>
            </a:br>
            <a:r>
              <a:rPr lang="en-US" dirty="0" smtClean="0"/>
              <a:t>How strong is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049" t="73835" r="54813" b="16980"/>
          <a:stretch/>
        </p:blipFill>
        <p:spPr>
          <a:xfrm>
            <a:off x="1164165" y="3449149"/>
            <a:ext cx="2060224" cy="74553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1266172" y="1883325"/>
            <a:ext cx="6389984" cy="1460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80996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761992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142989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1523985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1904981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6pPr>
            <a:lvl7pPr marL="2285977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7pPr>
            <a:lvl8pPr marL="2666973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8pPr>
            <a:lvl9pPr marL="304797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9pPr>
          </a:lstStyle>
          <a:p>
            <a:pPr defTabSz="914400"/>
            <a:r>
              <a:rPr lang="en-US" kern="0" dirty="0" smtClean="0"/>
              <a:t>Jun Wang, </a:t>
            </a:r>
            <a:r>
              <a:rPr lang="en-US" kern="0" dirty="0" err="1" smtClean="0"/>
              <a:t>Weizhen</a:t>
            </a:r>
            <a:r>
              <a:rPr lang="en-US" kern="0" dirty="0" smtClean="0"/>
              <a:t> </a:t>
            </a:r>
            <a:r>
              <a:rPr lang="en-US" kern="0" dirty="0" err="1" smtClean="0"/>
              <a:t>Hou</a:t>
            </a:r>
            <a:r>
              <a:rPr lang="en-US" kern="0" dirty="0" smtClean="0"/>
              <a:t>, </a:t>
            </a:r>
            <a:r>
              <a:rPr lang="en-US" kern="0" dirty="0" err="1" smtClean="0"/>
              <a:t>Xiong</a:t>
            </a:r>
            <a:r>
              <a:rPr lang="en-US" kern="0" dirty="0" smtClean="0"/>
              <a:t> Liu, Kelly Chance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396" y="126741"/>
            <a:ext cx="75084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TEMPO Aerosol Workshop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7536439" y="228531"/>
            <a:ext cx="130554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333" b="1" dirty="0"/>
              <a:t>11 Sept. 2017 </a:t>
            </a:r>
            <a:endParaRPr lang="en-US" sz="1333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733" y="3014217"/>
            <a:ext cx="1989667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6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40800" cy="952500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Boundary surface conditions for aerosol retrieval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Vis/NIR ratio</a:t>
            </a:r>
          </a:p>
        </p:txBody>
      </p:sp>
      <p:pic>
        <p:nvPicPr>
          <p:cNvPr id="137218" name="Picture 3" descr="brdf_contou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37463" r="8264" b="24037"/>
          <a:stretch>
            <a:fillRect/>
          </a:stretch>
        </p:blipFill>
        <p:spPr bwMode="auto">
          <a:xfrm flipH="1">
            <a:off x="889000" y="1686720"/>
            <a:ext cx="3365500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 descr="brdf_contou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37341" r="8887" b="23991"/>
          <a:stretch>
            <a:fillRect/>
          </a:stretch>
        </p:blipFill>
        <p:spPr bwMode="auto">
          <a:xfrm flipH="1">
            <a:off x="4472782" y="1676136"/>
            <a:ext cx="3365500" cy="21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0" name="Group 5"/>
          <p:cNvGrpSpPr>
            <a:grpSpLocks/>
          </p:cNvGrpSpPr>
          <p:nvPr/>
        </p:nvGrpSpPr>
        <p:grpSpPr bwMode="auto">
          <a:xfrm>
            <a:off x="1016000" y="1714515"/>
            <a:ext cx="3175000" cy="2149724"/>
            <a:chOff x="533400" y="1992334"/>
            <a:chExt cx="3810000" cy="2579666"/>
          </a:xfrm>
        </p:grpSpPr>
        <p:grpSp>
          <p:nvGrpSpPr>
            <p:cNvPr id="137234" name="Group 6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7236" name="TextBox 8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7237" name="TextBox 9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240" name="TextBox 12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7235" name="TextBox 7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grpSp>
        <p:nvGrpSpPr>
          <p:cNvPr id="137221" name="Group 13"/>
          <p:cNvGrpSpPr>
            <a:grpSpLocks/>
          </p:cNvGrpSpPr>
          <p:nvPr/>
        </p:nvGrpSpPr>
        <p:grpSpPr bwMode="auto">
          <a:xfrm>
            <a:off x="4572000" y="1714515"/>
            <a:ext cx="3175000" cy="2149724"/>
            <a:chOff x="533400" y="1992334"/>
            <a:chExt cx="3810000" cy="2579666"/>
          </a:xfrm>
        </p:grpSpPr>
        <p:grpSp>
          <p:nvGrpSpPr>
            <p:cNvPr id="137227" name="Group 14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7229" name="TextBox 16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7230" name="TextBox 17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233" name="TextBox 20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7228" name="TextBox 15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pic>
        <p:nvPicPr>
          <p:cNvPr id="137222" name="Picture 21" descr="brdf_contou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76196" r="8264" b="18221"/>
          <a:stretch>
            <a:fillRect/>
          </a:stretch>
        </p:blipFill>
        <p:spPr bwMode="auto">
          <a:xfrm>
            <a:off x="1587500" y="3810000"/>
            <a:ext cx="582215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Box 22"/>
          <p:cNvSpPr txBox="1">
            <a:spLocks noChangeArrowheads="1"/>
          </p:cNvSpPr>
          <p:nvPr/>
        </p:nvSpPr>
        <p:spPr bwMode="auto">
          <a:xfrm>
            <a:off x="762001" y="4381500"/>
            <a:ext cx="7492999" cy="12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38115" indent="-238115" eaLnBrk="1" hangingPunct="1">
              <a:buFont typeface="Arial"/>
              <a:buChar char="•"/>
              <a:defRPr/>
            </a:pPr>
            <a:r>
              <a:rPr lang="en-US" sz="1500" dirty="0"/>
              <a:t>Vis/NIR ratio shows strong and somewhat complex angular variations.</a:t>
            </a:r>
          </a:p>
          <a:p>
            <a:pPr marL="238115" indent="-238115" eaLnBrk="1" hangingPunct="1">
              <a:buFont typeface="Arial"/>
              <a:buChar char="•"/>
              <a:defRPr/>
            </a:pPr>
            <a:endParaRPr lang="en-US" sz="1500" dirty="0"/>
          </a:p>
          <a:p>
            <a:pPr marL="238115" indent="-238115" eaLnBrk="1" hangingPunct="1">
              <a:buFont typeface="Arial"/>
              <a:buChar char="•"/>
              <a:defRPr/>
            </a:pPr>
            <a:r>
              <a:rPr lang="en-US" sz="1500" dirty="0"/>
              <a:t>Using NIR at one angle to estimate Vis at another angle appear to be very challenging: too many combinations and hard to parameterize.</a:t>
            </a:r>
          </a:p>
          <a:p>
            <a:pPr eaLnBrk="1" hangingPunct="1">
              <a:defRPr/>
            </a:pPr>
            <a:r>
              <a:rPr lang="en-US" sz="1500" dirty="0"/>
              <a:t> </a:t>
            </a:r>
          </a:p>
        </p:txBody>
      </p:sp>
      <p:sp>
        <p:nvSpPr>
          <p:cNvPr id="137224" name="TextBox 22"/>
          <p:cNvSpPr txBox="1">
            <a:spLocks noChangeArrowheads="1"/>
          </p:cNvSpPr>
          <p:nvPr/>
        </p:nvSpPr>
        <p:spPr bwMode="auto">
          <a:xfrm>
            <a:off x="762001" y="889001"/>
            <a:ext cx="11876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SZA = 40°</a:t>
            </a:r>
          </a:p>
        </p:txBody>
      </p:sp>
      <p:sp>
        <p:nvSpPr>
          <p:cNvPr id="137225" name="TextBox 2"/>
          <p:cNvSpPr txBox="1">
            <a:spLocks noChangeArrowheads="1"/>
          </p:cNvSpPr>
          <p:nvPr/>
        </p:nvSpPr>
        <p:spPr bwMode="auto">
          <a:xfrm>
            <a:off x="2095500" y="1270001"/>
            <a:ext cx="11569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Vegetation</a:t>
            </a:r>
          </a:p>
        </p:txBody>
      </p:sp>
      <p:sp>
        <p:nvSpPr>
          <p:cNvPr id="137226" name="TextBox 24"/>
          <p:cNvSpPr txBox="1">
            <a:spLocks noChangeArrowheads="1"/>
          </p:cNvSpPr>
          <p:nvPr/>
        </p:nvSpPr>
        <p:spPr bwMode="auto">
          <a:xfrm>
            <a:off x="5905500" y="1270001"/>
            <a:ext cx="5357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558329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3" descr="brdf_contour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40701" r="8882" b="28792"/>
          <a:stretch>
            <a:fillRect/>
          </a:stretch>
        </p:blipFill>
        <p:spPr bwMode="auto">
          <a:xfrm flipH="1">
            <a:off x="4699000" y="1944688"/>
            <a:ext cx="3302000" cy="17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6" name="Picture 4" descr="brdf_contour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38503" r="10216" b="28549"/>
          <a:stretch>
            <a:fillRect/>
          </a:stretch>
        </p:blipFill>
        <p:spPr bwMode="auto">
          <a:xfrm flipH="1">
            <a:off x="952500" y="1714501"/>
            <a:ext cx="3302000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67" name="Group 5"/>
          <p:cNvGrpSpPr>
            <a:grpSpLocks/>
          </p:cNvGrpSpPr>
          <p:nvPr/>
        </p:nvGrpSpPr>
        <p:grpSpPr bwMode="auto">
          <a:xfrm>
            <a:off x="1016000" y="1714515"/>
            <a:ext cx="3175000" cy="2149724"/>
            <a:chOff x="533400" y="1992334"/>
            <a:chExt cx="3810000" cy="2579666"/>
          </a:xfrm>
        </p:grpSpPr>
        <p:grpSp>
          <p:nvGrpSpPr>
            <p:cNvPr id="139281" name="Group 6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9283" name="TextBox 8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9284" name="TextBox 9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287" name="TextBox 12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9282" name="TextBox 7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grpSp>
        <p:nvGrpSpPr>
          <p:cNvPr id="139268" name="Group 5"/>
          <p:cNvGrpSpPr>
            <a:grpSpLocks/>
          </p:cNvGrpSpPr>
          <p:nvPr/>
        </p:nvGrpSpPr>
        <p:grpSpPr bwMode="auto">
          <a:xfrm>
            <a:off x="4762500" y="1787277"/>
            <a:ext cx="3175000" cy="2149723"/>
            <a:chOff x="533400" y="1992334"/>
            <a:chExt cx="3810000" cy="2579666"/>
          </a:xfrm>
        </p:grpSpPr>
        <p:grpSp>
          <p:nvGrpSpPr>
            <p:cNvPr id="139274" name="Group 6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9276" name="TextBox 8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9277" name="TextBox 9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280" name="TextBox 12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9275" name="TextBox 7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sp>
        <p:nvSpPr>
          <p:cNvPr id="139269" name="TextBox 24"/>
          <p:cNvSpPr txBox="1">
            <a:spLocks noChangeArrowheads="1"/>
          </p:cNvSpPr>
          <p:nvPr/>
        </p:nvSpPr>
        <p:spPr bwMode="auto">
          <a:xfrm>
            <a:off x="2095500" y="1270001"/>
            <a:ext cx="11569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Vegetation</a:t>
            </a:r>
          </a:p>
        </p:txBody>
      </p:sp>
      <p:sp>
        <p:nvSpPr>
          <p:cNvPr id="139270" name="TextBox 25"/>
          <p:cNvSpPr txBox="1">
            <a:spLocks noChangeArrowheads="1"/>
          </p:cNvSpPr>
          <p:nvPr/>
        </p:nvSpPr>
        <p:spPr bwMode="auto">
          <a:xfrm>
            <a:off x="5905500" y="1270001"/>
            <a:ext cx="5357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Soil</a:t>
            </a:r>
          </a:p>
        </p:txBody>
      </p:sp>
      <p:sp>
        <p:nvSpPr>
          <p:cNvPr id="139271" name="TextBox 26"/>
          <p:cNvSpPr txBox="1">
            <a:spLocks noChangeArrowheads="1"/>
          </p:cNvSpPr>
          <p:nvPr/>
        </p:nvSpPr>
        <p:spPr bwMode="auto">
          <a:xfrm>
            <a:off x="762001" y="889001"/>
            <a:ext cx="11876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SZA = 60°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254000"/>
            <a:ext cx="4629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ＭＳ Ｐゴシック" pitchFamily="34" charset="-128"/>
                <a:cs typeface="ＭＳ Ｐゴシック" charset="-128"/>
              </a:rPr>
              <a:t>Angular dependence of Vis/NIR ratio</a:t>
            </a:r>
            <a:endParaRPr lang="en-US" sz="1500" b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39273" name="Picture 21" descr="brdf_contou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76196" r="8264" b="18221"/>
          <a:stretch>
            <a:fillRect/>
          </a:stretch>
        </p:blipFill>
        <p:spPr bwMode="auto">
          <a:xfrm>
            <a:off x="1587500" y="3873500"/>
            <a:ext cx="582215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8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90500"/>
            <a:ext cx="6858000" cy="3771636"/>
          </a:xfrm>
        </p:spPr>
        <p:txBody>
          <a:bodyPr/>
          <a:lstStyle/>
          <a:p>
            <a:pPr defTabSz="761970">
              <a:defRPr/>
            </a:pPr>
            <a:r>
              <a:rPr lang="en-US" sz="1500" dirty="0">
                <a:latin typeface="Helvetica"/>
                <a:ea typeface="ＭＳ Ｐゴシック" pitchFamily="34" charset="-128"/>
              </a:rPr>
              <a:t>If we apply minimum composite method to derive surface reflectance  respectively at TEMPO and GOES-R geometry, what is their synergy in aerosol retrievals?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40290" name="Picture 13" descr="Dual_A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25500"/>
            <a:ext cx="4963583" cy="416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4572000" y="3365500"/>
            <a:ext cx="1397000" cy="635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4572000" y="3683000"/>
            <a:ext cx="1397000" cy="381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1968501" y="2032001"/>
            <a:ext cx="9428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GOES-R</a:t>
            </a:r>
          </a:p>
        </p:txBody>
      </p:sp>
      <p:sp>
        <p:nvSpPr>
          <p:cNvPr id="140294" name="TextBox 6"/>
          <p:cNvSpPr txBox="1">
            <a:spLocks noChangeArrowheads="1"/>
          </p:cNvSpPr>
          <p:nvPr/>
        </p:nvSpPr>
        <p:spPr bwMode="auto">
          <a:xfrm>
            <a:off x="6604001" y="2032001"/>
            <a:ext cx="8675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14462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8" descr="geos-R_abledoerr0.2_newbands_corr_Page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76501" r="8948" b="18275"/>
          <a:stretch>
            <a:fillRect/>
          </a:stretch>
        </p:blipFill>
        <p:spPr bwMode="auto">
          <a:xfrm>
            <a:off x="2603500" y="2349500"/>
            <a:ext cx="4191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Box 12"/>
          <p:cNvSpPr txBox="1">
            <a:spLocks noChangeArrowheads="1"/>
          </p:cNvSpPr>
          <p:nvPr/>
        </p:nvSpPr>
        <p:spPr bwMode="auto">
          <a:xfrm>
            <a:off x="762000" y="2667001"/>
            <a:ext cx="870051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FF"/>
                </a:solidFill>
              </a:rPr>
              <a:t>0.47 um</a:t>
            </a:r>
          </a:p>
        </p:txBody>
      </p:sp>
      <p:pic>
        <p:nvPicPr>
          <p:cNvPr id="141315" name="Picture 8" descr="geos-R_abledoerr0.2_newbands_corr_Page_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40855" r="11723" b="29137"/>
          <a:stretch>
            <a:fillRect/>
          </a:stretch>
        </p:blipFill>
        <p:spPr bwMode="auto">
          <a:xfrm>
            <a:off x="4572000" y="689240"/>
            <a:ext cx="311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6" descr="geos-R_abledoerr0.2_newbands_corr_Page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41010" r="11588" b="29289"/>
          <a:stretch>
            <a:fillRect/>
          </a:stretch>
        </p:blipFill>
        <p:spPr bwMode="auto">
          <a:xfrm>
            <a:off x="1143000" y="698500"/>
            <a:ext cx="317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7" name="Group 10"/>
          <p:cNvGrpSpPr>
            <a:grpSpLocks/>
          </p:cNvGrpSpPr>
          <p:nvPr/>
        </p:nvGrpSpPr>
        <p:grpSpPr bwMode="auto">
          <a:xfrm>
            <a:off x="1242239" y="508017"/>
            <a:ext cx="2975201" cy="1046412"/>
            <a:chOff x="653134" y="1992334"/>
            <a:chExt cx="3569363" cy="1255487"/>
          </a:xfrm>
        </p:grpSpPr>
        <p:sp>
          <p:nvSpPr>
            <p:cNvPr id="141354" name="TextBox 5"/>
            <p:cNvSpPr txBox="1">
              <a:spLocks noChangeArrowheads="1"/>
            </p:cNvSpPr>
            <p:nvPr/>
          </p:nvSpPr>
          <p:spPr bwMode="auto">
            <a:xfrm rot="2301836">
              <a:off x="3069792" y="2125063"/>
              <a:ext cx="842332" cy="36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chemeClr val="bg1"/>
                  </a:solidFill>
                </a:rPr>
                <a:t> </a:t>
              </a:r>
              <a:r>
                <a:rPr lang="en-US" altLang="en-US" sz="1000">
                  <a:solidFill>
                    <a:schemeClr val="bg1"/>
                  </a:solidFill>
                  <a:sym typeface="Wingdings" charset="2"/>
                </a:rPr>
                <a:t> </a:t>
              </a:r>
              <a:r>
                <a:rPr lang="en-US" altLang="en-US" sz="1000">
                  <a:solidFill>
                    <a:schemeClr val="bg1"/>
                  </a:solidFill>
                </a:rPr>
                <a:t>Azimuth</a:t>
              </a:r>
            </a:p>
            <a:p>
              <a:pPr algn="ctr" eaLnBrk="1" hangingPunct="1"/>
              <a:r>
                <a:rPr lang="en-US" altLang="en-US" sz="100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141355" name="TextBox 6"/>
            <p:cNvSpPr txBox="1">
              <a:spLocks noChangeArrowheads="1"/>
            </p:cNvSpPr>
            <p:nvPr/>
          </p:nvSpPr>
          <p:spPr bwMode="auto">
            <a:xfrm>
              <a:off x="2344396" y="2025134"/>
              <a:ext cx="169236" cy="184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9574556">
              <a:off x="943119" y="1992334"/>
              <a:ext cx="726175" cy="553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1000" dirty="0">
                <a:solidFill>
                  <a:schemeClr val="bg1"/>
                </a:solidFill>
                <a:ea typeface="ＭＳ Ｐゴシック" charset="0"/>
                <a:cs typeface="ＭＳ Ｐゴシック" charset="0"/>
              </a:endParaRPr>
            </a:p>
            <a:p>
              <a:pPr marL="142520" indent="-142520" algn="ctr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schemeClr val="bg1"/>
                  </a:solidFill>
                  <a:ea typeface="ＭＳ Ｐゴシック" charset="0"/>
                  <a:cs typeface="ＭＳ Ｐゴシック" charset="0"/>
                </a:rPr>
                <a:t>Azimuth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chemeClr val="bg1"/>
                  </a:solidFill>
                  <a:ea typeface="ＭＳ Ｐゴシック" charset="0"/>
                  <a:cs typeface="ＭＳ Ｐゴシック" charset="0"/>
                </a:rPr>
                <a:t>120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3874958">
              <a:off x="4005267" y="3030591"/>
              <a:ext cx="249840" cy="184620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chemeClr val="bg1"/>
                  </a:solidFill>
                  <a:ea typeface="ＭＳ Ｐゴシック" charset="0"/>
                  <a:cs typeface="ＭＳ Ｐゴシック" charset="0"/>
                  <a:sym typeface="Wingdings"/>
                </a:rPr>
                <a:t>30    </a:t>
              </a:r>
              <a:endParaRPr lang="en-US" sz="1000" dirty="0">
                <a:solidFill>
                  <a:schemeClr val="bg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1358" name="TextBox 9"/>
            <p:cNvSpPr txBox="1">
              <a:spLocks noChangeArrowheads="1"/>
            </p:cNvSpPr>
            <p:nvPr/>
          </p:nvSpPr>
          <p:spPr bwMode="auto">
            <a:xfrm rot="18258962">
              <a:off x="618507" y="3026203"/>
              <a:ext cx="253873" cy="184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chemeClr val="bg1"/>
                  </a:solidFill>
                </a:rPr>
                <a:t>150</a:t>
              </a:r>
            </a:p>
          </p:txBody>
        </p:sp>
      </p:grpSp>
      <p:grpSp>
        <p:nvGrpSpPr>
          <p:cNvPr id="141318" name="Group 18"/>
          <p:cNvGrpSpPr>
            <a:grpSpLocks/>
          </p:cNvGrpSpPr>
          <p:nvPr/>
        </p:nvGrpSpPr>
        <p:grpSpPr bwMode="auto">
          <a:xfrm>
            <a:off x="4671239" y="508017"/>
            <a:ext cx="2975201" cy="1046412"/>
            <a:chOff x="653134" y="1992334"/>
            <a:chExt cx="3569363" cy="1255487"/>
          </a:xfrm>
        </p:grpSpPr>
        <p:sp>
          <p:nvSpPr>
            <p:cNvPr id="141349" name="TextBox 20"/>
            <p:cNvSpPr txBox="1">
              <a:spLocks noChangeArrowheads="1"/>
            </p:cNvSpPr>
            <p:nvPr/>
          </p:nvSpPr>
          <p:spPr bwMode="auto">
            <a:xfrm rot="2301836">
              <a:off x="3069792" y="2125063"/>
              <a:ext cx="842332" cy="36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rgbClr val="FFFFFF"/>
                  </a:solidFill>
                </a:rPr>
                <a:t> </a:t>
              </a:r>
              <a:r>
                <a:rPr lang="en-US" altLang="en-US" sz="1000">
                  <a:solidFill>
                    <a:srgbClr val="FFFFFF"/>
                  </a:solidFill>
                  <a:sym typeface="Wingdings" charset="2"/>
                </a:rPr>
                <a:t> </a:t>
              </a:r>
              <a:r>
                <a:rPr lang="en-US" altLang="en-US" sz="1000">
                  <a:solidFill>
                    <a:srgbClr val="FFFFFF"/>
                  </a:solidFill>
                </a:rPr>
                <a:t>Azimuth</a:t>
              </a:r>
            </a:p>
            <a:p>
              <a:pPr algn="ctr" eaLnBrk="1" hangingPunct="1"/>
              <a:r>
                <a:rPr lang="en-US" altLang="en-US" sz="1000">
                  <a:solidFill>
                    <a:srgbClr val="FFFFFF"/>
                  </a:solidFill>
                </a:rPr>
                <a:t>60</a:t>
              </a:r>
            </a:p>
          </p:txBody>
        </p:sp>
        <p:sp>
          <p:nvSpPr>
            <p:cNvPr id="141350" name="TextBox 21"/>
            <p:cNvSpPr txBox="1">
              <a:spLocks noChangeArrowheads="1"/>
            </p:cNvSpPr>
            <p:nvPr/>
          </p:nvSpPr>
          <p:spPr bwMode="auto">
            <a:xfrm>
              <a:off x="2344396" y="2025134"/>
              <a:ext cx="169236" cy="184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rgbClr val="FFFFFF"/>
                  </a:solidFill>
                </a:rPr>
                <a:t>90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9574556">
              <a:off x="943119" y="1992334"/>
              <a:ext cx="726175" cy="553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10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marL="142520" indent="-142520" algn="ctr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Azimuth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120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3874958">
              <a:off x="4005267" y="3030591"/>
              <a:ext cx="249840" cy="184620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  <a:sym typeface="Wingdings"/>
                </a:rPr>
                <a:t>30    </a:t>
              </a:r>
              <a:endParaRPr lang="en-US" sz="10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1353" name="TextBox 24"/>
            <p:cNvSpPr txBox="1">
              <a:spLocks noChangeArrowheads="1"/>
            </p:cNvSpPr>
            <p:nvPr/>
          </p:nvSpPr>
          <p:spPr bwMode="auto">
            <a:xfrm rot="18258962">
              <a:off x="618507" y="3026203"/>
              <a:ext cx="253873" cy="184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rgbClr val="FFFFFF"/>
                  </a:solidFill>
                </a:rPr>
                <a:t>150</a:t>
              </a:r>
            </a:p>
          </p:txBody>
        </p:sp>
      </p:grpSp>
      <p:pic>
        <p:nvPicPr>
          <p:cNvPr id="141319" name="Picture 7" descr="geos-R_abledoerr0.2_newbands_corr_Page_3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77420" r="9528" b="18459"/>
          <a:stretch>
            <a:fillRect/>
          </a:stretch>
        </p:blipFill>
        <p:spPr bwMode="auto">
          <a:xfrm>
            <a:off x="2476500" y="5270500"/>
            <a:ext cx="431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0" name="TextBox 12"/>
          <p:cNvSpPr txBox="1">
            <a:spLocks noChangeArrowheads="1"/>
          </p:cNvSpPr>
          <p:nvPr/>
        </p:nvSpPr>
        <p:spPr bwMode="auto">
          <a:xfrm>
            <a:off x="7366000" y="2676261"/>
            <a:ext cx="870051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FF"/>
                </a:solidFill>
              </a:rPr>
              <a:t>0.65 um</a:t>
            </a:r>
          </a:p>
        </p:txBody>
      </p:sp>
      <p:cxnSp>
        <p:nvCxnSpPr>
          <p:cNvPr id="141321" name="Straight Arrow Connector 6"/>
          <p:cNvCxnSpPr>
            <a:cxnSpLocks noChangeShapeType="1"/>
          </p:cNvCxnSpPr>
          <p:nvPr/>
        </p:nvCxnSpPr>
        <p:spPr bwMode="auto">
          <a:xfrm flipV="1">
            <a:off x="1079500" y="2447396"/>
            <a:ext cx="317500" cy="25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22" name="Straight Arrow Connector 52"/>
          <p:cNvCxnSpPr>
            <a:cxnSpLocks noChangeShapeType="1"/>
          </p:cNvCxnSpPr>
          <p:nvPr/>
        </p:nvCxnSpPr>
        <p:spPr bwMode="auto">
          <a:xfrm flipH="1" flipV="1">
            <a:off x="7556500" y="2447396"/>
            <a:ext cx="317500" cy="31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1323" name="Group 12"/>
          <p:cNvGrpSpPr>
            <a:grpSpLocks/>
          </p:cNvGrpSpPr>
          <p:nvPr/>
        </p:nvGrpSpPr>
        <p:grpSpPr bwMode="auto">
          <a:xfrm>
            <a:off x="1079500" y="3048001"/>
            <a:ext cx="6731000" cy="2159000"/>
            <a:chOff x="381000" y="3581400"/>
            <a:chExt cx="8077200" cy="2590800"/>
          </a:xfrm>
        </p:grpSpPr>
        <p:pic>
          <p:nvPicPr>
            <p:cNvPr id="141328" name="Picture 5" descr="geos-R_abledoerr0.2_newbands_corr_Page_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8" t="40668" r="10144" b="28958"/>
            <a:stretch>
              <a:fillRect/>
            </a:stretch>
          </p:blipFill>
          <p:spPr bwMode="auto">
            <a:xfrm>
              <a:off x="387998" y="3733800"/>
              <a:ext cx="3879202" cy="2077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1329" name="Group 13"/>
            <p:cNvGrpSpPr>
              <a:grpSpLocks/>
            </p:cNvGrpSpPr>
            <p:nvPr/>
          </p:nvGrpSpPr>
          <p:grpSpPr bwMode="auto">
            <a:xfrm>
              <a:off x="457200" y="3581419"/>
              <a:ext cx="3810000" cy="2579669"/>
              <a:chOff x="533400" y="1992334"/>
              <a:chExt cx="3810000" cy="2579666"/>
            </a:xfrm>
          </p:grpSpPr>
          <p:grpSp>
            <p:nvGrpSpPr>
              <p:cNvPr id="141342" name="Group 14"/>
              <p:cNvGrpSpPr>
                <a:grpSpLocks/>
              </p:cNvGrpSpPr>
              <p:nvPr/>
            </p:nvGrpSpPr>
            <p:grpSpPr bwMode="auto">
              <a:xfrm>
                <a:off x="653112" y="1992334"/>
                <a:ext cx="3569408" cy="1255487"/>
                <a:chOff x="653112" y="1992334"/>
                <a:chExt cx="3569408" cy="1255487"/>
              </a:xfrm>
            </p:grpSpPr>
            <p:sp>
              <p:nvSpPr>
                <p:cNvPr id="141344" name="TextBox 16"/>
                <p:cNvSpPr txBox="1">
                  <a:spLocks noChangeArrowheads="1"/>
                </p:cNvSpPr>
                <p:nvPr/>
              </p:nvSpPr>
              <p:spPr bwMode="auto">
                <a:xfrm rot="2301836">
                  <a:off x="3069688" y="2125033"/>
                  <a:ext cx="84253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000"/>
                    <a:t> </a:t>
                  </a:r>
                  <a:r>
                    <a:rPr lang="en-US" altLang="en-US" sz="1000">
                      <a:sym typeface="Wingdings" charset="2"/>
                    </a:rPr>
                    <a:t> </a:t>
                  </a:r>
                  <a:r>
                    <a:rPr lang="en-US" altLang="en-US" sz="1000"/>
                    <a:t>Azimuth</a:t>
                  </a:r>
                </a:p>
                <a:p>
                  <a:pPr algn="ctr" eaLnBrk="1" hangingPunct="1"/>
                  <a:r>
                    <a:rPr lang="en-US" altLang="en-US" sz="1000"/>
                    <a:t>60</a:t>
                  </a:r>
                </a:p>
              </p:txBody>
            </p:sp>
            <p:sp>
              <p:nvSpPr>
                <p:cNvPr id="141345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344374" y="2025134"/>
                  <a:ext cx="169278" cy="184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000"/>
                    <a:t>90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 rot="19574556">
                  <a:off x="942543" y="1992334"/>
                  <a:ext cx="726354" cy="553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endParaRPr lang="en-US" sz="1000" dirty="0">
                    <a:ea typeface="ＭＳ Ｐゴシック" charset="0"/>
                    <a:cs typeface="ＭＳ Ｐゴシック" charset="0"/>
                  </a:endParaRPr>
                </a:p>
                <a:p>
                  <a:pPr marL="142520" indent="-142520" algn="ctr">
                    <a:buFont typeface="Wingdings" charset="0"/>
                    <a:buChar char="ß"/>
                    <a:defRPr/>
                  </a:pPr>
                  <a:r>
                    <a:rPr lang="en-US" sz="1000" dirty="0">
                      <a:ea typeface="ＭＳ Ｐゴシック" charset="0"/>
                      <a:cs typeface="ＭＳ Ｐゴシック" charset="0"/>
                    </a:rPr>
                    <a:t>Azimuth</a:t>
                  </a:r>
                </a:p>
                <a:p>
                  <a:pPr algn="ctr">
                    <a:defRPr/>
                  </a:pPr>
                  <a:r>
                    <a:rPr lang="en-US" sz="1000" dirty="0">
                      <a:ea typeface="ＭＳ Ｐゴシック" charset="0"/>
                      <a:cs typeface="ＭＳ Ｐゴシック" charset="0"/>
                    </a:rPr>
                    <a:t>120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rot="3874958">
                  <a:off x="4005267" y="3030568"/>
                  <a:ext cx="249840" cy="184666"/>
                </a:xfrm>
                <a:prstGeom prst="rect">
                  <a:avLst/>
                </a:prstGeom>
                <a:solidFill>
                  <a:schemeClr val="bg1"/>
                </a:solidFill>
                <a:scene3d>
                  <a:camera prst="orthographicFront">
                    <a:rot lat="0" lon="0" rev="3900000"/>
                  </a:camera>
                  <a:lightRig rig="threePt" dir="t"/>
                </a:scene3d>
              </p:spPr>
              <p:txBody>
                <a:bodyPr lIns="0" tIns="0" rIns="0" bIns="0">
                  <a:spAutoFit/>
                  <a:flatTx/>
                </a:bodyPr>
                <a:lstStyle/>
                <a:p>
                  <a:pPr algn="ctr">
                    <a:defRPr/>
                  </a:pPr>
                  <a:r>
                    <a:rPr lang="en-US" sz="1000" dirty="0">
                      <a:ea typeface="ＭＳ Ｐゴシック" charset="0"/>
                      <a:cs typeface="ＭＳ Ｐゴシック" charset="0"/>
                      <a:sym typeface="Wingdings"/>
                    </a:rPr>
                    <a:t>30    </a:t>
                  </a:r>
                  <a:endParaRPr lang="en-US" sz="1000" dirty="0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348" name="TextBox 20"/>
                <p:cNvSpPr txBox="1">
                  <a:spLocks noChangeArrowheads="1"/>
                </p:cNvSpPr>
                <p:nvPr/>
              </p:nvSpPr>
              <p:spPr bwMode="auto">
                <a:xfrm rot="18258962">
                  <a:off x="618487" y="3026181"/>
                  <a:ext cx="253915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000"/>
                    <a:t>150</a:t>
                  </a:r>
                </a:p>
              </p:txBody>
            </p:sp>
          </p:grpSp>
          <p:sp>
            <p:nvSpPr>
              <p:cNvPr id="141343" name="TextBox 15"/>
              <p:cNvSpPr txBox="1">
                <a:spLocks noChangeArrowheads="1"/>
              </p:cNvSpPr>
              <p:nvPr/>
            </p:nvSpPr>
            <p:spPr bwMode="auto">
              <a:xfrm>
                <a:off x="533400" y="4202668"/>
                <a:ext cx="38100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000"/>
                  <a:t>75    60     45     30    15      0     15     30    45    60    75</a:t>
                </a:r>
              </a:p>
              <a:p>
                <a:pPr algn="ctr" eaLnBrk="1" hangingPunct="1"/>
                <a:r>
                  <a:rPr lang="en-US" altLang="en-US" sz="1000">
                    <a:sym typeface="Wingdings" charset="2"/>
                  </a:rPr>
                  <a:t>  </a:t>
                </a:r>
                <a:r>
                  <a:rPr lang="en-US" altLang="en-US" sz="1000"/>
                  <a:t>VZA (°) </a:t>
                </a:r>
                <a:r>
                  <a:rPr lang="en-US" altLang="en-US" sz="1000">
                    <a:sym typeface="Wingdings" charset="2"/>
                  </a:rPr>
                  <a:t></a:t>
                </a:r>
                <a:endParaRPr lang="en-US" altLang="en-US" sz="1000"/>
              </a:p>
            </p:txBody>
          </p:sp>
        </p:grpSp>
        <p:grpSp>
          <p:nvGrpSpPr>
            <p:cNvPr id="141330" name="Group 4"/>
            <p:cNvGrpSpPr>
              <a:grpSpLocks/>
            </p:cNvGrpSpPr>
            <p:nvPr/>
          </p:nvGrpSpPr>
          <p:grpSpPr bwMode="auto">
            <a:xfrm>
              <a:off x="4572000" y="3592533"/>
              <a:ext cx="3810000" cy="2579667"/>
              <a:chOff x="4953000" y="3592533"/>
              <a:chExt cx="3810000" cy="2579667"/>
            </a:xfrm>
          </p:grpSpPr>
          <p:pic>
            <p:nvPicPr>
              <p:cNvPr id="141333" name="Picture 7" descr="geos-R_abledoerr0.2_newbands_corr_Page_3.pn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11" t="40509" r="11478" b="28998"/>
              <a:stretch>
                <a:fillRect/>
              </a:stretch>
            </p:blipFill>
            <p:spPr bwMode="auto">
              <a:xfrm>
                <a:off x="4974336" y="3752088"/>
                <a:ext cx="3715608" cy="208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1334" name="Group 13"/>
              <p:cNvGrpSpPr>
                <a:grpSpLocks/>
              </p:cNvGrpSpPr>
              <p:nvPr/>
            </p:nvGrpSpPr>
            <p:grpSpPr bwMode="auto">
              <a:xfrm>
                <a:off x="4953000" y="3592533"/>
                <a:ext cx="3810000" cy="2579667"/>
                <a:chOff x="533400" y="1992336"/>
                <a:chExt cx="3810000" cy="2579664"/>
              </a:xfrm>
            </p:grpSpPr>
            <p:grpSp>
              <p:nvGrpSpPr>
                <p:cNvPr id="141335" name="Group 14"/>
                <p:cNvGrpSpPr>
                  <a:grpSpLocks/>
                </p:cNvGrpSpPr>
                <p:nvPr/>
              </p:nvGrpSpPr>
              <p:grpSpPr bwMode="auto">
                <a:xfrm>
                  <a:off x="653112" y="1992336"/>
                  <a:ext cx="3569408" cy="1255485"/>
                  <a:chOff x="653112" y="1992336"/>
                  <a:chExt cx="3569408" cy="1255485"/>
                </a:xfrm>
              </p:grpSpPr>
              <p:sp>
                <p:nvSpPr>
                  <p:cNvPr id="141337" name="TextBox 16"/>
                  <p:cNvSpPr txBox="1">
                    <a:spLocks noChangeArrowheads="1"/>
                  </p:cNvSpPr>
                  <p:nvPr/>
                </p:nvSpPr>
                <p:spPr bwMode="auto">
                  <a:xfrm rot="2301836">
                    <a:off x="3069688" y="2125033"/>
                    <a:ext cx="842539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000"/>
                      <a:t> </a:t>
                    </a:r>
                    <a:r>
                      <a:rPr lang="en-US" altLang="en-US" sz="1000">
                        <a:sym typeface="Wingdings" charset="2"/>
                      </a:rPr>
                      <a:t> </a:t>
                    </a:r>
                    <a:r>
                      <a:rPr lang="en-US" altLang="en-US" sz="1000"/>
                      <a:t>Azimuth</a:t>
                    </a:r>
                  </a:p>
                  <a:p>
                    <a:pPr algn="ctr" eaLnBrk="1" hangingPunct="1"/>
                    <a:r>
                      <a:rPr lang="en-US" altLang="en-US" sz="1000"/>
                      <a:t>60</a:t>
                    </a:r>
                  </a:p>
                </p:txBody>
              </p:sp>
              <p:sp>
                <p:nvSpPr>
                  <p:cNvPr id="141338" name="Text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44374" y="2025134"/>
                    <a:ext cx="169278" cy="1846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000"/>
                      <a:t>90</a:t>
                    </a: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 rot="19574556">
                    <a:off x="942543" y="1992336"/>
                    <a:ext cx="726354" cy="5539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>
                      <a:defRPr/>
                    </a:pPr>
                    <a:endParaRPr lang="en-US" sz="1000" dirty="0">
                      <a:ea typeface="ＭＳ Ｐゴシック" charset="0"/>
                      <a:cs typeface="ＭＳ Ｐゴシック" charset="0"/>
                    </a:endParaRPr>
                  </a:p>
                  <a:p>
                    <a:pPr marL="142520" indent="-142520" algn="ctr">
                      <a:buFont typeface="Wingdings" charset="0"/>
                      <a:buChar char="ß"/>
                      <a:defRPr/>
                    </a:pPr>
                    <a:r>
                      <a:rPr lang="en-US" sz="1000" dirty="0">
                        <a:ea typeface="ＭＳ Ｐゴシック" charset="0"/>
                        <a:cs typeface="ＭＳ Ｐゴシック" charset="0"/>
                      </a:rPr>
                      <a:t>Azimuth</a:t>
                    </a:r>
                  </a:p>
                  <a:p>
                    <a:pPr algn="ctr">
                      <a:defRPr/>
                    </a:pPr>
                    <a:r>
                      <a:rPr lang="en-US" sz="1000" dirty="0">
                        <a:ea typeface="ＭＳ Ｐゴシック" charset="0"/>
                        <a:cs typeface="ＭＳ Ｐゴシック" charset="0"/>
                      </a:rPr>
                      <a:t>120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 rot="3874958">
                    <a:off x="4005267" y="3030568"/>
                    <a:ext cx="249840" cy="184666"/>
                  </a:xfrm>
                  <a:prstGeom prst="rect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0" lon="0" rev="3900000"/>
                    </a:camera>
                    <a:lightRig rig="threePt" dir="t"/>
                  </a:scene3d>
                </p:spPr>
                <p:txBody>
                  <a:bodyPr lIns="0" tIns="0" rIns="0" bIns="0">
                    <a:spAutoFit/>
                    <a:flatTx/>
                  </a:bodyPr>
                  <a:lstStyle/>
                  <a:p>
                    <a:pPr algn="ctr">
                      <a:defRPr/>
                    </a:pPr>
                    <a:r>
                      <a:rPr lang="en-US" sz="1000" dirty="0">
                        <a:ea typeface="ＭＳ Ｐゴシック" charset="0"/>
                        <a:cs typeface="ＭＳ Ｐゴシック" charset="0"/>
                        <a:sym typeface="Wingdings"/>
                      </a:rPr>
                      <a:t>30    </a:t>
                    </a:r>
                    <a:endParaRPr lang="en-US" sz="1000" dirty="0"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41341" name="TextBox 20"/>
                  <p:cNvSpPr txBox="1">
                    <a:spLocks noChangeArrowheads="1"/>
                  </p:cNvSpPr>
                  <p:nvPr/>
                </p:nvSpPr>
                <p:spPr bwMode="auto">
                  <a:xfrm rot="18258962">
                    <a:off x="618487" y="3026181"/>
                    <a:ext cx="253915" cy="1846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Helvetica" charset="0"/>
                        <a:ea typeface="ＭＳ Ｐゴシック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000"/>
                      <a:t>150</a:t>
                    </a:r>
                  </a:p>
                </p:txBody>
              </p:sp>
            </p:grpSp>
            <p:sp>
              <p:nvSpPr>
                <p:cNvPr id="141336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33400" y="4202668"/>
                  <a:ext cx="3810000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en-US" sz="1000"/>
                    <a:t>75    60     45     30    15      0     15     30    45    60    75</a:t>
                  </a:r>
                </a:p>
                <a:p>
                  <a:pPr algn="ctr" eaLnBrk="1" hangingPunct="1"/>
                  <a:r>
                    <a:rPr lang="en-US" altLang="en-US" sz="1000">
                      <a:sym typeface="Wingdings" charset="2"/>
                    </a:rPr>
                    <a:t>  </a:t>
                  </a:r>
                  <a:r>
                    <a:rPr lang="en-US" altLang="en-US" sz="1000"/>
                    <a:t>VZA (°) </a:t>
                  </a:r>
                  <a:r>
                    <a:rPr lang="en-US" altLang="en-US" sz="1000">
                      <a:sym typeface="Wingdings" charset="2"/>
                    </a:rPr>
                    <a:t></a:t>
                  </a:r>
                  <a:endParaRPr lang="en-US" altLang="en-US" sz="1000"/>
                </a:p>
              </p:txBody>
            </p:sp>
          </p:grpSp>
        </p:grpSp>
        <p:cxnSp>
          <p:nvCxnSpPr>
            <p:cNvPr id="141331" name="Straight Arrow Connector 50"/>
            <p:cNvCxnSpPr>
              <a:cxnSpLocks noChangeShapeType="1"/>
            </p:cNvCxnSpPr>
            <p:nvPr/>
          </p:nvCxnSpPr>
          <p:spPr bwMode="auto">
            <a:xfrm>
              <a:off x="381000" y="3581400"/>
              <a:ext cx="3048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332" name="Straight Arrow Connector 54"/>
            <p:cNvCxnSpPr>
              <a:cxnSpLocks noChangeShapeType="1"/>
            </p:cNvCxnSpPr>
            <p:nvPr/>
          </p:nvCxnSpPr>
          <p:spPr bwMode="auto">
            <a:xfrm flipH="1">
              <a:off x="8077200" y="3581400"/>
              <a:ext cx="381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8" name="Title 1"/>
          <p:cNvSpPr txBox="1">
            <a:spLocks/>
          </p:cNvSpPr>
          <p:nvPr/>
        </p:nvSpPr>
        <p:spPr bwMode="auto">
          <a:xfrm>
            <a:off x="2857500" y="2794000"/>
            <a:ext cx="330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012" tIns="38006" rIns="76012" bIns="38006" anchor="ctr"/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TOA reflectance</a:t>
            </a:r>
          </a:p>
        </p:txBody>
      </p:sp>
      <p:sp>
        <p:nvSpPr>
          <p:cNvPr id="141325" name="TextBox 13"/>
          <p:cNvSpPr txBox="1">
            <a:spLocks noChangeArrowheads="1"/>
          </p:cNvSpPr>
          <p:nvPr/>
        </p:nvSpPr>
        <p:spPr bwMode="auto">
          <a:xfrm>
            <a:off x="-952501" y="190501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62" name="Title 1"/>
          <p:cNvSpPr txBox="1">
            <a:spLocks/>
          </p:cNvSpPr>
          <p:nvPr/>
        </p:nvSpPr>
        <p:spPr bwMode="auto">
          <a:xfrm>
            <a:off x="2857500" y="635000"/>
            <a:ext cx="330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012" tIns="38006" rIns="76012" bIns="38006" anchor="ctr"/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reflectance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27000"/>
            <a:ext cx="6985000" cy="8890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At shorter wavelength, aerosol effect rivals sfc. BRDF effect on reflectance at TOA  </a:t>
            </a:r>
          </a:p>
        </p:txBody>
      </p:sp>
    </p:spTree>
    <p:extLst>
      <p:ext uri="{BB962C8B-B14F-4D97-AF65-F5344CB8AC3E}">
        <p14:creationId xmlns:p14="http://schemas.microsoft.com/office/powerpoint/2010/main" val="1127786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0" y="-127000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Implication of BRDF for AOD retrievals</a:t>
            </a:r>
          </a:p>
        </p:txBody>
      </p:sp>
      <p:pic>
        <p:nvPicPr>
          <p:cNvPr id="143362" name="Picture 9" descr="geos-R_abledoerr0.2_newbands_corr_Page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38585" r="11600" b="24452"/>
          <a:stretch>
            <a:fillRect/>
          </a:stretch>
        </p:blipFill>
        <p:spPr bwMode="auto">
          <a:xfrm>
            <a:off x="1043782" y="1705240"/>
            <a:ext cx="2393156" cy="16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11" descr="geocape_abledoerr0.2_newbands_corr_Page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38826" r="11620" b="23833"/>
          <a:stretch>
            <a:fillRect/>
          </a:stretch>
        </p:blipFill>
        <p:spPr bwMode="auto">
          <a:xfrm>
            <a:off x="3421062" y="1705240"/>
            <a:ext cx="2440782" cy="166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3" descr="joint_geos-R_geocape_abledoerr0.2_newbands_corr_bivza_Page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39407" r="11510" b="25328"/>
          <a:stretch>
            <a:fillRect/>
          </a:stretch>
        </p:blipFill>
        <p:spPr bwMode="auto">
          <a:xfrm>
            <a:off x="5877719" y="1705240"/>
            <a:ext cx="248708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90406" y="889000"/>
            <a:ext cx="1514459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GOES-R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470, 640, 860 nm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31949" y="896938"/>
            <a:ext cx="1899179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TEMPO/GEO-CAPE</a:t>
            </a:r>
          </a:p>
          <a:p>
            <a:pPr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340, 380, 470, 640 nm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82449" y="896938"/>
            <a:ext cx="1612562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GOES-R + 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TEMPO/GEO-CAPE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8196" y="3131345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43024" y="3126053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00342" y="3132667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grpSp>
        <p:nvGrpSpPr>
          <p:cNvPr id="143371" name="Group 20"/>
          <p:cNvGrpSpPr>
            <a:grpSpLocks/>
          </p:cNvGrpSpPr>
          <p:nvPr/>
        </p:nvGrpSpPr>
        <p:grpSpPr bwMode="auto">
          <a:xfrm>
            <a:off x="1060764" y="1520047"/>
            <a:ext cx="2389262" cy="1015985"/>
            <a:chOff x="525378" y="3914520"/>
            <a:chExt cx="2678066" cy="1076727"/>
          </a:xfrm>
        </p:grpSpPr>
        <p:sp>
          <p:nvSpPr>
            <p:cNvPr id="52" name="TextBox 51"/>
            <p:cNvSpPr txBox="1"/>
            <p:nvPr/>
          </p:nvSpPr>
          <p:spPr>
            <a:xfrm rot="2301836">
              <a:off x="2322938" y="4116637"/>
              <a:ext cx="677382" cy="3261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60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74632" y="4058909"/>
              <a:ext cx="147335" cy="1630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90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9574556">
              <a:off x="724359" y="3914520"/>
              <a:ext cx="647914" cy="4892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3874958">
              <a:off x="2986610" y="4774413"/>
              <a:ext cx="261179" cy="172489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8258962">
              <a:off x="507144" y="4783727"/>
              <a:ext cx="208958" cy="1724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150</a:t>
              </a:r>
            </a:p>
          </p:txBody>
        </p:sp>
      </p:grpSp>
      <p:grpSp>
        <p:nvGrpSpPr>
          <p:cNvPr id="143372" name="Group 21"/>
          <p:cNvGrpSpPr>
            <a:grpSpLocks/>
          </p:cNvGrpSpPr>
          <p:nvPr/>
        </p:nvGrpSpPr>
        <p:grpSpPr bwMode="auto">
          <a:xfrm>
            <a:off x="3490962" y="1494912"/>
            <a:ext cx="2390541" cy="1017305"/>
            <a:chOff x="525375" y="3914478"/>
            <a:chExt cx="2678022" cy="1076766"/>
          </a:xfrm>
        </p:grpSpPr>
        <p:sp>
          <p:nvSpPr>
            <p:cNvPr id="47" name="TextBox 46"/>
            <p:cNvSpPr txBox="1"/>
            <p:nvPr/>
          </p:nvSpPr>
          <p:spPr>
            <a:xfrm rot="2301836">
              <a:off x="2315502" y="4117040"/>
              <a:ext cx="691375" cy="3257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60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74681" y="4058686"/>
              <a:ext cx="147253" cy="1628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90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9574556">
              <a:off x="724245" y="3914478"/>
              <a:ext cx="647557" cy="4886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3874958">
              <a:off x="2986610" y="4774458"/>
              <a:ext cx="261179" cy="172394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8258962">
              <a:off x="507225" y="4783927"/>
              <a:ext cx="208694" cy="1723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150</a:t>
              </a:r>
            </a:p>
          </p:txBody>
        </p:sp>
      </p:grpSp>
      <p:grpSp>
        <p:nvGrpSpPr>
          <p:cNvPr id="143373" name="Group 27"/>
          <p:cNvGrpSpPr>
            <a:grpSpLocks/>
          </p:cNvGrpSpPr>
          <p:nvPr/>
        </p:nvGrpSpPr>
        <p:grpSpPr bwMode="auto">
          <a:xfrm>
            <a:off x="5915868" y="1471097"/>
            <a:ext cx="2459418" cy="1017308"/>
            <a:chOff x="525380" y="3914478"/>
            <a:chExt cx="2758035" cy="1076769"/>
          </a:xfrm>
        </p:grpSpPr>
        <p:sp>
          <p:nvSpPr>
            <p:cNvPr id="42" name="TextBox 41"/>
            <p:cNvSpPr txBox="1"/>
            <p:nvPr/>
          </p:nvSpPr>
          <p:spPr>
            <a:xfrm rot="2301836">
              <a:off x="2322327" y="4117040"/>
              <a:ext cx="677710" cy="3257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60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73756" y="4058686"/>
              <a:ext cx="147406" cy="1628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90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9574556">
              <a:off x="724458" y="3914478"/>
              <a:ext cx="648228" cy="4886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srgbClr val="FFFFFF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874958">
              <a:off x="3066539" y="4774371"/>
              <a:ext cx="261179" cy="172573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258962">
              <a:off x="507320" y="4783838"/>
              <a:ext cx="208694" cy="172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150</a:t>
              </a:r>
            </a:p>
          </p:txBody>
        </p:sp>
      </p:grpSp>
      <p:pic>
        <p:nvPicPr>
          <p:cNvPr id="143374" name="Picture 13" descr="joint_geos-R_geocape_abledoerr0.2_newbands_corr_bivza_Page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77188" r="8948" b="15506"/>
          <a:stretch>
            <a:fillRect/>
          </a:stretch>
        </p:blipFill>
        <p:spPr bwMode="auto">
          <a:xfrm>
            <a:off x="2475178" y="3517636"/>
            <a:ext cx="4532313" cy="5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80521" y="1531938"/>
            <a:ext cx="1022786" cy="307587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Calibri" charset="0"/>
              </a:rPr>
              <a:t>SZA = 40°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76500" y="3690938"/>
            <a:ext cx="4762500" cy="43595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defTabSz="380044"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0.80                    0.85                      0                      0.95                     1.0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Degree of Freedom for retrieving AOD        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9000" y="4318000"/>
            <a:ext cx="7366000" cy="1000084"/>
          </a:xfrm>
          <a:prstGeom prst="rect">
            <a:avLst/>
          </a:prstGeom>
          <a:noFill/>
        </p:spPr>
        <p:txBody>
          <a:bodyPr lIns="76012" tIns="38006" rIns="76012" bIns="38006">
            <a:spAutoFit/>
          </a:bodyPr>
          <a:lstStyle>
            <a:lvl1pPr marL="2857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500">
                <a:solidFill>
                  <a:srgbClr val="000000"/>
                </a:solidFill>
              </a:rPr>
              <a:t>TEMPO/GEO-CAPE UV wavelengths improve DOFs in AOD retrieval.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500">
                <a:solidFill>
                  <a:srgbClr val="000000"/>
                </a:solidFill>
              </a:rPr>
              <a:t>Strong synergy between GOES-R and TEMPO/GEO-CAPE during the time when one of them is at the direction close to the Sun’s illumination angle. 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500">
                <a:solidFill>
                  <a:srgbClr val="000000"/>
                </a:solidFill>
              </a:rPr>
              <a:t>BRDF is considered with uncertainty of 20%.  </a:t>
            </a:r>
          </a:p>
        </p:txBody>
      </p:sp>
    </p:spTree>
    <p:extLst>
      <p:ext uri="{BB962C8B-B14F-4D97-AF65-F5344CB8AC3E}">
        <p14:creationId xmlns:p14="http://schemas.microsoft.com/office/powerpoint/2010/main" val="1942226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2" descr="geocape_abledoerr0.2_newbands_corr_Page_7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40694" r="6270" b="29005"/>
          <a:stretch>
            <a:fillRect/>
          </a:stretch>
        </p:blipFill>
        <p:spPr bwMode="auto">
          <a:xfrm>
            <a:off x="3397250" y="1778000"/>
            <a:ext cx="26352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-30427"/>
            <a:ext cx="6477000" cy="889001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Impact on fine-mode AOD retrieval</a:t>
            </a:r>
          </a:p>
        </p:txBody>
      </p:sp>
      <p:pic>
        <p:nvPicPr>
          <p:cNvPr id="145411" name="Picture 10" descr="geos-R_abledoerr0.2_newbands_corr_Page_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40691" r="11774" b="28889"/>
          <a:stretch>
            <a:fillRect/>
          </a:stretch>
        </p:blipFill>
        <p:spPr bwMode="auto">
          <a:xfrm>
            <a:off x="1045105" y="1778000"/>
            <a:ext cx="2383896" cy="137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14" descr="joint_geos-R_geocape_abledoerr0.2_newbands_corr_bivza_Page_3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40918" r="12589" b="29343"/>
          <a:stretch>
            <a:fillRect/>
          </a:stretch>
        </p:blipFill>
        <p:spPr bwMode="auto">
          <a:xfrm>
            <a:off x="5892271" y="1766095"/>
            <a:ext cx="2362729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90406" y="889000"/>
            <a:ext cx="1514459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GOES-R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470, 640, 860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1949" y="896938"/>
            <a:ext cx="1899179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TEMPO/GEO-CAPE</a:t>
            </a:r>
          </a:p>
          <a:p>
            <a:pPr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340, 380, 470, 640 nm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2449" y="896938"/>
            <a:ext cx="1612562" cy="538419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/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GOES-R + 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TEMPO/GEO-CAPE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8196" y="3131345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024" y="3126053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0342" y="3132667"/>
            <a:ext cx="224580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75   60   45   30   15   0   15   30   45   60   75</a:t>
            </a:r>
          </a:p>
          <a:p>
            <a:pPr algn="ctr" eaLnBrk="1" hangingPunct="1"/>
            <a:r>
              <a:rPr lang="en-US" altLang="en-US" sz="1000" b="0">
                <a:solidFill>
                  <a:srgbClr val="000000"/>
                </a:solidFill>
                <a:latin typeface="Calibri" charset="0"/>
              </a:rPr>
              <a:t>VZA (°)</a:t>
            </a:r>
          </a:p>
        </p:txBody>
      </p:sp>
      <p:grpSp>
        <p:nvGrpSpPr>
          <p:cNvPr id="145419" name="Group 20"/>
          <p:cNvGrpSpPr>
            <a:grpSpLocks/>
          </p:cNvGrpSpPr>
          <p:nvPr/>
        </p:nvGrpSpPr>
        <p:grpSpPr bwMode="auto">
          <a:xfrm>
            <a:off x="1060764" y="1520047"/>
            <a:ext cx="2389262" cy="1015985"/>
            <a:chOff x="525378" y="3914520"/>
            <a:chExt cx="2678066" cy="1076727"/>
          </a:xfrm>
        </p:grpSpPr>
        <p:sp>
          <p:nvSpPr>
            <p:cNvPr id="17" name="TextBox 16"/>
            <p:cNvSpPr txBox="1"/>
            <p:nvPr/>
          </p:nvSpPr>
          <p:spPr>
            <a:xfrm rot="2301836">
              <a:off x="2322938" y="4116637"/>
              <a:ext cx="677382" cy="3261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60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4632" y="4058909"/>
              <a:ext cx="147335" cy="1630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90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9574556">
              <a:off x="724359" y="3914520"/>
              <a:ext cx="647914" cy="4892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74958">
              <a:off x="2986610" y="4774413"/>
              <a:ext cx="261179" cy="172489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8258962">
              <a:off x="507144" y="4783727"/>
              <a:ext cx="208958" cy="1724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150</a:t>
              </a:r>
            </a:p>
          </p:txBody>
        </p:sp>
      </p:grpSp>
      <p:grpSp>
        <p:nvGrpSpPr>
          <p:cNvPr id="145420" name="Group 21"/>
          <p:cNvGrpSpPr>
            <a:grpSpLocks/>
          </p:cNvGrpSpPr>
          <p:nvPr/>
        </p:nvGrpSpPr>
        <p:grpSpPr bwMode="auto">
          <a:xfrm>
            <a:off x="3490962" y="1494912"/>
            <a:ext cx="2390541" cy="1017305"/>
            <a:chOff x="525375" y="3914478"/>
            <a:chExt cx="2678022" cy="1076766"/>
          </a:xfrm>
        </p:grpSpPr>
        <p:sp>
          <p:nvSpPr>
            <p:cNvPr id="23" name="TextBox 22"/>
            <p:cNvSpPr txBox="1"/>
            <p:nvPr/>
          </p:nvSpPr>
          <p:spPr>
            <a:xfrm rot="2301836">
              <a:off x="2315502" y="4117040"/>
              <a:ext cx="691375" cy="3257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60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74681" y="4058686"/>
              <a:ext cx="147253" cy="1628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90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9574556">
              <a:off x="724245" y="3914478"/>
              <a:ext cx="647557" cy="4886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3874958">
              <a:off x="2986610" y="4774458"/>
              <a:ext cx="261179" cy="172394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8258962">
              <a:off x="507225" y="4783927"/>
              <a:ext cx="208694" cy="1723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150</a:t>
              </a:r>
            </a:p>
          </p:txBody>
        </p:sp>
      </p:grpSp>
      <p:grpSp>
        <p:nvGrpSpPr>
          <p:cNvPr id="145421" name="Group 27"/>
          <p:cNvGrpSpPr>
            <a:grpSpLocks/>
          </p:cNvGrpSpPr>
          <p:nvPr/>
        </p:nvGrpSpPr>
        <p:grpSpPr bwMode="auto">
          <a:xfrm>
            <a:off x="5915868" y="1471097"/>
            <a:ext cx="2459418" cy="1017308"/>
            <a:chOff x="525380" y="3914478"/>
            <a:chExt cx="2758035" cy="1076769"/>
          </a:xfrm>
        </p:grpSpPr>
        <p:sp>
          <p:nvSpPr>
            <p:cNvPr id="29" name="TextBox 28"/>
            <p:cNvSpPr txBox="1"/>
            <p:nvPr/>
          </p:nvSpPr>
          <p:spPr>
            <a:xfrm rot="2301836">
              <a:off x="2322327" y="4117040"/>
              <a:ext cx="677710" cy="3257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  <a:sym typeface="Wingdings"/>
                </a:rPr>
                <a:t>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60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73756" y="4058686"/>
              <a:ext cx="147406" cy="1628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90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9574556">
              <a:off x="724458" y="3914478"/>
              <a:ext cx="648228" cy="4886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endParaRPr lang="en-US" sz="1000" dirty="0">
                <a:solidFill>
                  <a:srgbClr val="FFFFFF"/>
                </a:solidFill>
                <a:latin typeface="Calibri"/>
              </a:endParaRPr>
            </a:p>
            <a:p>
              <a:pPr marL="142520" indent="-142520" algn="ctr" defTabSz="380044">
                <a:buFont typeface="Wingdings" charset="0"/>
                <a:buChar char="ß"/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Azimuth</a:t>
              </a:r>
            </a:p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120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3874958">
              <a:off x="3066539" y="4774371"/>
              <a:ext cx="261179" cy="172573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3900000"/>
              </a:camera>
              <a:lightRig rig="threePt" dir="t"/>
            </a:scene3d>
          </p:spPr>
          <p:txBody>
            <a:bodyPr lIns="0" tIns="0" rIns="0" bIns="0">
              <a:spAutoFit/>
              <a:flatTx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  <a:sym typeface="Wingdings"/>
                </a:rPr>
                <a:t>30    </a:t>
              </a:r>
              <a:endParaRPr lang="en-US" sz="1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8258962">
              <a:off x="507320" y="4783838"/>
              <a:ext cx="208694" cy="172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 defTabSz="380044">
                <a:defRPr/>
              </a:pP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150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80521" y="1531938"/>
            <a:ext cx="1022786" cy="307587"/>
          </a:xfrm>
          <a:prstGeom prst="rect">
            <a:avLst/>
          </a:prstGeom>
          <a:noFill/>
        </p:spPr>
        <p:txBody>
          <a:bodyPr wrap="none" lIns="76012" tIns="38006" rIns="76012" bIns="38006">
            <a:spAutoFit/>
          </a:bodyPr>
          <a:lstStyle>
            <a:lvl1pPr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4556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Calibri" charset="0"/>
              </a:rPr>
              <a:t>SZA = 40°</a:t>
            </a:r>
          </a:p>
        </p:txBody>
      </p:sp>
      <p:pic>
        <p:nvPicPr>
          <p:cNvPr id="145423" name="Picture 13" descr="joint_geos-R_geocape_abledoerr0.2_newbands_corr_bivza_Page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77188" r="8948" b="15506"/>
          <a:stretch>
            <a:fillRect/>
          </a:stretch>
        </p:blipFill>
        <p:spPr bwMode="auto">
          <a:xfrm>
            <a:off x="2475178" y="3517636"/>
            <a:ext cx="4532313" cy="5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476500" y="3690938"/>
            <a:ext cx="4762500" cy="43595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defTabSz="380044"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0.80                    0.85                      0                      0.95                     1.0</a:t>
            </a:r>
          </a:p>
          <a:p>
            <a:pPr algn="ctr" defTabSz="380044"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Degree of Freedom for retrieving AOD        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9000" y="4189678"/>
            <a:ext cx="7366000" cy="1461749"/>
          </a:xfrm>
          <a:prstGeom prst="rect">
            <a:avLst/>
          </a:prstGeom>
          <a:noFill/>
        </p:spPr>
        <p:txBody>
          <a:bodyPr lIns="76012" tIns="38006" rIns="76012" bIns="38006">
            <a:spAutoFit/>
          </a:bodyPr>
          <a:lstStyle/>
          <a:p>
            <a:pPr marL="238115" indent="-238115" defTabSz="380044"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Helvetica"/>
                <a:cs typeface="Helvetica"/>
              </a:rPr>
              <a:t>BRDF appears to have less impact on retrieval of fine-mode AOD</a:t>
            </a:r>
          </a:p>
          <a:p>
            <a:pPr marL="238115" indent="-238115" defTabSz="380044"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Helvetica"/>
                <a:cs typeface="Helvetica"/>
              </a:rPr>
              <a:t>TEMPO/GEO-CAPE, due to its UV wavelength, is more sensitive for change of fine-mode AOD.</a:t>
            </a:r>
          </a:p>
          <a:p>
            <a:pPr marL="238115" indent="-238115" defTabSz="380044"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Helvetica"/>
                <a:cs typeface="Helvetica"/>
              </a:rPr>
              <a:t>Overall, synergy of GOES and TEMPO/GEO-CAPE can improve the retrieval of fine-mode AOD as well. Large spectral range offers more characterization of particle size.   </a:t>
            </a:r>
          </a:p>
        </p:txBody>
      </p:sp>
    </p:spTree>
    <p:extLst>
      <p:ext uri="{BB962C8B-B14F-4D97-AF65-F5344CB8AC3E}">
        <p14:creationId xmlns:p14="http://schemas.microsoft.com/office/powerpoint/2010/main" val="242514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Content Placeholder 2"/>
          <p:cNvSpPr>
            <a:spLocks noGrp="1"/>
          </p:cNvSpPr>
          <p:nvPr>
            <p:ph idx="1"/>
          </p:nvPr>
        </p:nvSpPr>
        <p:spPr>
          <a:xfrm>
            <a:off x="158044" y="63500"/>
            <a:ext cx="7842956" cy="3429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0090"/>
                </a:solidFill>
                <a:ea typeface="ＭＳ Ｐゴシック" charset="-128"/>
              </a:rPr>
              <a:t>Move to the N-America continents. Examine the retrieval improvement by GOES+TEMPO synergy as a function of time and space?</a:t>
            </a:r>
            <a:endParaRPr lang="en-US" altLang="en-US" dirty="0">
              <a:solidFill>
                <a:srgbClr val="000000"/>
              </a:solidFill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Develop GEO satellite simulator based upon MODIS BRDF for surface, GEOS-</a:t>
            </a:r>
            <a:r>
              <a:rPr lang="en-US" altLang="en-US" dirty="0" err="1">
                <a:solidFill>
                  <a:schemeClr val="tx1"/>
                </a:solidFill>
                <a:ea typeface="ＭＳ Ｐゴシック" charset="-128"/>
              </a:rPr>
              <a:t>Chem</a:t>
            </a: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 for atmosphere, and VLIDORT for radiative transfer calculation. Examine the retrieval over the TEMPO/GOES-E overlap regions. </a:t>
            </a:r>
          </a:p>
          <a:p>
            <a:pPr marL="0" indent="0">
              <a:buNone/>
            </a:pPr>
            <a:endParaRPr lang="en-US" altLang="en-US" dirty="0">
              <a:ea typeface="ＭＳ Ｐゴシック" charset="-128"/>
            </a:endParaRPr>
          </a:p>
        </p:txBody>
      </p:sp>
      <p:pic>
        <p:nvPicPr>
          <p:cNvPr id="146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21928" r="24355" b="150"/>
          <a:stretch>
            <a:fillRect/>
          </a:stretch>
        </p:blipFill>
        <p:spPr bwMode="auto">
          <a:xfrm>
            <a:off x="2077155" y="1707293"/>
            <a:ext cx="4950002" cy="3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5969000" y="3111501"/>
            <a:ext cx="3016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46436" name="TextBox 5"/>
          <p:cNvSpPr txBox="1">
            <a:spLocks noChangeArrowheads="1"/>
          </p:cNvSpPr>
          <p:nvPr/>
        </p:nvSpPr>
        <p:spPr bwMode="auto">
          <a:xfrm>
            <a:off x="5080000" y="2921001"/>
            <a:ext cx="3016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46437" name="TextBox 6"/>
          <p:cNvSpPr txBox="1">
            <a:spLocks noChangeArrowheads="1"/>
          </p:cNvSpPr>
          <p:nvPr/>
        </p:nvSpPr>
        <p:spPr bwMode="auto">
          <a:xfrm>
            <a:off x="5715000" y="1841501"/>
            <a:ext cx="3016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46438" name="TextBox 8"/>
          <p:cNvSpPr txBox="1">
            <a:spLocks noChangeArrowheads="1"/>
          </p:cNvSpPr>
          <p:nvPr/>
        </p:nvSpPr>
        <p:spPr bwMode="auto">
          <a:xfrm>
            <a:off x="3111500" y="2540001"/>
            <a:ext cx="3016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46439" name="TextBox 9"/>
          <p:cNvSpPr txBox="1">
            <a:spLocks noChangeArrowheads="1"/>
          </p:cNvSpPr>
          <p:nvPr/>
        </p:nvSpPr>
        <p:spPr bwMode="auto">
          <a:xfrm>
            <a:off x="952500" y="5406761"/>
            <a:ext cx="4572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500 hPa</a:t>
            </a:r>
          </a:p>
        </p:txBody>
      </p:sp>
      <p:sp>
        <p:nvSpPr>
          <p:cNvPr id="146440" name="TextBox 10"/>
          <p:cNvSpPr txBox="1">
            <a:spLocks noChangeArrowheads="1"/>
          </p:cNvSpPr>
          <p:nvPr/>
        </p:nvSpPr>
        <p:spPr bwMode="auto">
          <a:xfrm>
            <a:off x="6921500" y="5380303"/>
            <a:ext cx="4572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1 Sep. 2012</a:t>
            </a:r>
          </a:p>
        </p:txBody>
      </p:sp>
    </p:spTree>
    <p:extLst>
      <p:ext uri="{BB962C8B-B14F-4D97-AF65-F5344CB8AC3E}">
        <p14:creationId xmlns:p14="http://schemas.microsoft.com/office/powerpoint/2010/main" val="11878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REFL_W100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5820833" cy="46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01865"/>
            <a:ext cx="6858000" cy="10543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333" dirty="0"/>
              <a:t>Satellite simulator for TEMPO/GEO-CAPE</a:t>
            </a:r>
            <a:endParaRPr lang="en-US" sz="2667" dirty="0"/>
          </a:p>
        </p:txBody>
      </p:sp>
      <p:sp>
        <p:nvSpPr>
          <p:cNvPr id="147459" name="Rectangle 10"/>
          <p:cNvSpPr>
            <a:spLocks noChangeArrowheads="1"/>
          </p:cNvSpPr>
          <p:nvPr/>
        </p:nvSpPr>
        <p:spPr bwMode="auto">
          <a:xfrm>
            <a:off x="932708" y="889000"/>
            <a:ext cx="3774180" cy="5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500"/>
              <a:t>1 Sep. 2012; SZA &gt; 75° is masked out; </a:t>
            </a:r>
          </a:p>
          <a:p>
            <a:pPr algn="ctr" eaLnBrk="1" hangingPunct="1"/>
            <a:r>
              <a:rPr lang="en-US" altLang="en-US" sz="1500"/>
              <a:t>cloud is not considered  </a:t>
            </a:r>
          </a:p>
        </p:txBody>
      </p:sp>
      <p:pic>
        <p:nvPicPr>
          <p:cNvPr id="14746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33360" r="38109" b="23708"/>
          <a:stretch>
            <a:fillRect/>
          </a:stretch>
        </p:blipFill>
        <p:spPr bwMode="auto">
          <a:xfrm>
            <a:off x="5863167" y="1524000"/>
            <a:ext cx="2391833" cy="171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Box 3"/>
          <p:cNvSpPr txBox="1">
            <a:spLocks noChangeArrowheads="1"/>
          </p:cNvSpPr>
          <p:nvPr/>
        </p:nvSpPr>
        <p:spPr bwMode="auto">
          <a:xfrm>
            <a:off x="6858000" y="1215761"/>
            <a:ext cx="6531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Terra</a:t>
            </a:r>
          </a:p>
        </p:txBody>
      </p:sp>
      <p:pic>
        <p:nvPicPr>
          <p:cNvPr id="14746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8" r="34468" b="23923"/>
          <a:stretch>
            <a:fillRect/>
          </a:stretch>
        </p:blipFill>
        <p:spPr bwMode="auto">
          <a:xfrm>
            <a:off x="5842000" y="3514990"/>
            <a:ext cx="2413000" cy="169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extBox 16"/>
          <p:cNvSpPr txBox="1">
            <a:spLocks noChangeArrowheads="1"/>
          </p:cNvSpPr>
          <p:nvPr/>
        </p:nvSpPr>
        <p:spPr bwMode="auto">
          <a:xfrm>
            <a:off x="6858001" y="3238501"/>
            <a:ext cx="665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Aqua</a:t>
            </a:r>
          </a:p>
        </p:txBody>
      </p:sp>
    </p:spTree>
    <p:extLst>
      <p:ext uri="{BB962C8B-B14F-4D97-AF65-F5344CB8AC3E}">
        <p14:creationId xmlns:p14="http://schemas.microsoft.com/office/powerpoint/2010/main" val="2066075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 descr="Overlaped_REFL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44500"/>
            <a:ext cx="7143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TextBox 4"/>
          <p:cNvSpPr txBox="1">
            <a:spLocks noChangeArrowheads="1"/>
          </p:cNvSpPr>
          <p:nvPr/>
        </p:nvSpPr>
        <p:spPr bwMode="auto">
          <a:xfrm>
            <a:off x="2413000" y="635001"/>
            <a:ext cx="4343758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Overlap area between GEO@75W and @100W</a:t>
            </a:r>
          </a:p>
        </p:txBody>
      </p:sp>
    </p:spTree>
    <p:extLst>
      <p:ext uri="{BB962C8B-B14F-4D97-AF65-F5344CB8AC3E}">
        <p14:creationId xmlns:p14="http://schemas.microsoft.com/office/powerpoint/2010/main" val="525370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016000" y="3937000"/>
            <a:ext cx="6996907" cy="12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 err="1"/>
              <a:t>Jacobian</a:t>
            </a:r>
            <a:r>
              <a:rPr lang="en-US" sz="1500" dirty="0"/>
              <a:t> of radiance </a:t>
            </a:r>
            <a:r>
              <a:rPr lang="en-US" sz="1500" dirty="0" err="1"/>
              <a:t>w.r.t</a:t>
            </a:r>
            <a:r>
              <a:rPr lang="en-US" sz="1500" dirty="0"/>
              <a:t>. AOD are now analyzed spatially as a function of time. They can be used to: </a:t>
            </a:r>
          </a:p>
          <a:p>
            <a:pPr marL="285739" indent="-285739" eaLnBrk="1" hangingPunct="1">
              <a:buFontTx/>
              <a:buAutoNum type="arabicParenBoth"/>
              <a:defRPr/>
            </a:pPr>
            <a:r>
              <a:rPr lang="en-US" sz="1500" dirty="0"/>
              <a:t>analyze the GOES and TEMPO/GEO-CAPE synergy in retrievals; </a:t>
            </a:r>
          </a:p>
          <a:p>
            <a:pPr marL="285739" indent="-285739" eaLnBrk="1" hangingPunct="1">
              <a:buFontTx/>
              <a:buAutoNum type="arabicParenBoth"/>
              <a:defRPr/>
            </a:pPr>
            <a:r>
              <a:rPr lang="en-US" sz="1500" dirty="0"/>
              <a:t>for OSSE studies looking at the GOES and TEMPO/GEO-CAPE synergy for improving emission estimate.  </a:t>
            </a:r>
          </a:p>
        </p:txBody>
      </p:sp>
      <p:pic>
        <p:nvPicPr>
          <p:cNvPr id="151554" name="Picture 4" descr="TEMPO201209011730_W075_Jacob_4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5621" r="4251" b="14558"/>
          <a:stretch>
            <a:fillRect/>
          </a:stretch>
        </p:blipFill>
        <p:spPr bwMode="auto">
          <a:xfrm>
            <a:off x="762000" y="1375834"/>
            <a:ext cx="3618178" cy="240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10" descr="delta_Jacob_470_650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6781" r="3612" b="15558"/>
          <a:stretch>
            <a:fillRect/>
          </a:stretch>
        </p:blipFill>
        <p:spPr bwMode="auto">
          <a:xfrm>
            <a:off x="4572000" y="1329532"/>
            <a:ext cx="3810000" cy="24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Box 11"/>
          <p:cNvSpPr txBox="1">
            <a:spLocks noChangeArrowheads="1"/>
          </p:cNvSpPr>
          <p:nvPr/>
        </p:nvSpPr>
        <p:spPr bwMode="auto">
          <a:xfrm>
            <a:off x="6794501" y="1248834"/>
            <a:ext cx="11641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(J</a:t>
            </a:r>
            <a:r>
              <a:rPr lang="en-US" altLang="en-US" sz="1500" baseline="-25000"/>
              <a:t>470</a:t>
            </a:r>
            <a:r>
              <a:rPr lang="en-US" altLang="en-US" sz="1500"/>
              <a:t> – J</a:t>
            </a:r>
            <a:r>
              <a:rPr lang="en-US" altLang="en-US" sz="1500" baseline="-25000"/>
              <a:t>650</a:t>
            </a:r>
            <a:r>
              <a:rPr lang="en-US" altLang="en-US" sz="1500"/>
              <a:t>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1054365"/>
          </a:xfrm>
        </p:spPr>
        <p:txBody>
          <a:bodyPr>
            <a:normAutofit/>
          </a:bodyPr>
          <a:lstStyle/>
          <a:p>
            <a:r>
              <a:rPr lang="en-US" altLang="en-US" sz="2333"/>
              <a:t>Spatial Distribution of Jacobians</a:t>
            </a:r>
          </a:p>
        </p:txBody>
      </p:sp>
    </p:spTree>
    <p:extLst>
      <p:ext uri="{BB962C8B-B14F-4D97-AF65-F5344CB8AC3E}">
        <p14:creationId xmlns:p14="http://schemas.microsoft.com/office/powerpoint/2010/main" val="1599409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82" y="0"/>
            <a:ext cx="7772400" cy="952500"/>
          </a:xfrm>
        </p:spPr>
        <p:txBody>
          <a:bodyPr/>
          <a:lstStyle/>
          <a:p>
            <a:r>
              <a:rPr lang="en-US" dirty="0" smtClean="0"/>
              <a:t>Get back to the old &amp; good days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8"/>
          <a:stretch/>
        </p:blipFill>
        <p:spPr>
          <a:xfrm>
            <a:off x="348031" y="1438454"/>
            <a:ext cx="9086123" cy="168856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93"/>
          <a:stretch/>
        </p:blipFill>
        <p:spPr bwMode="auto">
          <a:xfrm>
            <a:off x="-673613" y="857956"/>
            <a:ext cx="9662438" cy="5804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031" y="3233403"/>
            <a:ext cx="7757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“When </a:t>
            </a:r>
            <a:r>
              <a:rPr lang="en-US" sz="1600" b="1" dirty="0"/>
              <a:t>compared to polar-orbiters like MODIS and MISR, one advantage of geostationary </a:t>
            </a:r>
            <a:r>
              <a:rPr lang="en-US" sz="1600" b="1" dirty="0" smtClean="0"/>
              <a:t>satellites </a:t>
            </a:r>
            <a:r>
              <a:rPr lang="en-US" sz="1600" b="1" dirty="0"/>
              <a:t>is their high temporal resolution, through which </a:t>
            </a:r>
            <a:r>
              <a:rPr lang="en-US" sz="1600" b="1" dirty="0">
                <a:solidFill>
                  <a:srgbClr val="FF0000"/>
                </a:solidFill>
              </a:rPr>
              <a:t>observations over a wide range of scattering angles become available even for the same dust layer on the same </a:t>
            </a:r>
            <a:r>
              <a:rPr lang="en-US" sz="1600" b="1" dirty="0" smtClean="0">
                <a:solidFill>
                  <a:srgbClr val="FF0000"/>
                </a:solidFill>
              </a:rPr>
              <a:t>day</a:t>
            </a:r>
            <a:r>
              <a:rPr lang="en-US" sz="1600" b="1" dirty="0" smtClean="0"/>
              <a:t>”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412735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27000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Analyze of DOFs for AOD</a:t>
            </a:r>
            <a:b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75W</a:t>
            </a:r>
          </a:p>
        </p:txBody>
      </p:sp>
      <p:pic>
        <p:nvPicPr>
          <p:cNvPr id="152578" name="Picture 4" descr="A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3" y="920750"/>
            <a:ext cx="630766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49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-190500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Summary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158044" y="508000"/>
            <a:ext cx="8432800" cy="4699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At large VZA or SZA, BRDF model fitting has large errors, and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minimum composite method </a:t>
            </a:r>
            <a:r>
              <a:rPr lang="en-US" altLang="en-US" dirty="0">
                <a:ea typeface="ＭＳ Ｐゴシック" charset="-128"/>
              </a:rPr>
              <a:t>is recommended to derive the surface visible reflectance for TEMPO and/or GOES aerosol retrieval.</a:t>
            </a:r>
          </a:p>
          <a:p>
            <a:r>
              <a:rPr lang="en-US" altLang="en-US" dirty="0">
                <a:ea typeface="ＭＳ Ｐゴシック" charset="-128"/>
              </a:rPr>
              <a:t>Deriving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TEMPO VIS/GOES-R NIR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ratio</a:t>
            </a:r>
            <a:r>
              <a:rPr lang="en-US" altLang="en-US" dirty="0">
                <a:ea typeface="ＭＳ Ｐゴシック" charset="-128"/>
              </a:rPr>
              <a:t> have potential, but needs to consider the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directional difference</a:t>
            </a:r>
            <a:r>
              <a:rPr lang="en-US" altLang="en-US" dirty="0">
                <a:ea typeface="ＭＳ Ｐゴシック" charset="-128"/>
              </a:rPr>
              <a:t>. </a:t>
            </a:r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solidFill>
                  <a:srgbClr val="FF0000"/>
                </a:solidFill>
                <a:ea typeface="ＭＳ Ｐゴシック" charset="-128"/>
              </a:rPr>
              <a:t>Strong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synergy </a:t>
            </a:r>
            <a:r>
              <a:rPr lang="en-US" altLang="en-US" dirty="0">
                <a:ea typeface="ＭＳ Ｐゴシック" charset="-128"/>
              </a:rPr>
              <a:t>exists between TEMPO and GOES for improving AOD and fine-mode AOD retrievals. TEMPO: UV channels, low </a:t>
            </a:r>
            <a:r>
              <a:rPr lang="en-US" altLang="en-US" dirty="0" err="1">
                <a:ea typeface="ＭＳ Ｐゴシック" charset="-128"/>
              </a:rPr>
              <a:t>sfc</a:t>
            </a:r>
            <a:r>
              <a:rPr lang="en-US" altLang="en-US" dirty="0">
                <a:ea typeface="ＭＳ Ｐゴシック" charset="-128"/>
              </a:rPr>
              <a:t>. reflectance + high sensitivity to aerosols; GOES: add a different viewing angle and measurements.  Significant improvement </a:t>
            </a:r>
            <a:r>
              <a:rPr lang="en-US" altLang="en-US" dirty="0" smtClean="0">
                <a:ea typeface="ＭＳ Ｐゴシック" charset="-128"/>
              </a:rPr>
              <a:t>in times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TEMPO is near the sun illumination angle while GOES is not</a:t>
            </a:r>
            <a:r>
              <a:rPr lang="en-US" altLang="en-US" dirty="0">
                <a:ea typeface="ＭＳ Ｐゴシック" charset="-128"/>
              </a:rPr>
              <a:t>.</a:t>
            </a:r>
          </a:p>
          <a:p>
            <a:r>
              <a:rPr lang="en-US" altLang="en-US" dirty="0">
                <a:ea typeface="ＭＳ Ｐゴシック" charset="-128"/>
              </a:rPr>
              <a:t>Given strong geometry dependence in the aerosol retrieval, we need to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study  the distribution of aerosol retrieval improvement in GEO-CAPE/TEMPO and GOES-R series overlap regions as a function of time.</a:t>
            </a: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335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7A0F6-41AA-864C-9586-E2440CA25BC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147380" y="2991556"/>
            <a:ext cx="4826000" cy="13476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Thank you !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4" y="1524000"/>
            <a:ext cx="3414889" cy="293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3552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3" descr="AOD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44500"/>
            <a:ext cx="7228417" cy="510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251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5" descr="REFL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98500"/>
            <a:ext cx="7620000" cy="53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Box 6"/>
          <p:cNvSpPr txBox="1">
            <a:spLocks noChangeArrowheads="1"/>
          </p:cNvSpPr>
          <p:nvPr/>
        </p:nvSpPr>
        <p:spPr bwMode="auto">
          <a:xfrm>
            <a:off x="3747510" y="190500"/>
            <a:ext cx="1774658" cy="5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500"/>
              <a:t>GEO at 100W@</a:t>
            </a:r>
          </a:p>
          <a:p>
            <a:pPr algn="ctr" eaLnBrk="1" hangingPunct="1"/>
            <a:r>
              <a:rPr lang="en-US" altLang="en-US" sz="1500"/>
              <a:t>ln(I</a:t>
            </a:r>
            <a:r>
              <a:rPr lang="en-US" altLang="en-US" sz="1500" baseline="-25000"/>
              <a:t>SFC</a:t>
            </a:r>
            <a:r>
              <a:rPr lang="en-US" altLang="en-US" sz="1500"/>
              <a:t>/I</a:t>
            </a:r>
            <a:r>
              <a:rPr lang="en-US" altLang="en-US" sz="1500" baseline="-25000"/>
              <a:t>TOA</a:t>
            </a:r>
            <a:r>
              <a:rPr lang="en-US" altLang="en-US" sz="1500"/>
              <a:t>) ~ AOD</a:t>
            </a:r>
          </a:p>
        </p:txBody>
      </p:sp>
    </p:spTree>
    <p:extLst>
      <p:ext uri="{BB962C8B-B14F-4D97-AF65-F5344CB8AC3E}">
        <p14:creationId xmlns:p14="http://schemas.microsoft.com/office/powerpoint/2010/main" val="233983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-125"/>
          <a:stretch>
            <a:fillRect/>
          </a:stretch>
        </p:blipFill>
        <p:spPr bwMode="auto">
          <a:xfrm>
            <a:off x="1149704" y="518172"/>
            <a:ext cx="6244519" cy="468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9426" y="5280584"/>
            <a:ext cx="3556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solidFill>
                  <a:schemeClr val="tx1"/>
                </a:solidFill>
              </a:rPr>
              <a:t>Geo-CAPE meeting, Maryland, 2009</a:t>
            </a:r>
          </a:p>
        </p:txBody>
      </p:sp>
    </p:spTree>
    <p:extLst>
      <p:ext uri="{BB962C8B-B14F-4D97-AF65-F5344CB8AC3E}">
        <p14:creationId xmlns:p14="http://schemas.microsoft.com/office/powerpoint/2010/main" val="115141976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52500"/>
          </a:xfrm>
        </p:spPr>
        <p:txBody>
          <a:bodyPr/>
          <a:lstStyle/>
          <a:p>
            <a:r>
              <a:rPr lang="en-US" sz="2400" dirty="0" smtClean="0"/>
              <a:t>After a decade:</a:t>
            </a:r>
            <a:endParaRPr lang="en-US" sz="24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43598" r="21004" b="30992"/>
          <a:stretch/>
        </p:blipFill>
        <p:spPr bwMode="auto">
          <a:xfrm>
            <a:off x="547510" y="1182995"/>
            <a:ext cx="7467602" cy="165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577" y="2986723"/>
            <a:ext cx="818162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2575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FF0000"/>
                </a:solidFill>
                <a:latin typeface="Helvetica"/>
                <a:ea typeface="ＭＳ Ｐゴシック" pitchFamily="34" charset="-128"/>
                <a:cs typeface="ＭＳ Ｐゴシック" charset="0"/>
              </a:rPr>
              <a:t>Linearly and coupled scattering and </a:t>
            </a:r>
            <a:r>
              <a:rPr lang="en-US" kern="0" dirty="0" err="1">
                <a:solidFill>
                  <a:srgbClr val="FF0000"/>
                </a:solidFill>
                <a:latin typeface="Helvetica"/>
                <a:ea typeface="ＭＳ Ｐゴシック" pitchFamily="34" charset="-128"/>
                <a:cs typeface="ＭＳ Ｐゴシック" charset="0"/>
              </a:rPr>
              <a:t>radiative</a:t>
            </a:r>
            <a:r>
              <a:rPr lang="en-US" kern="0" dirty="0">
                <a:solidFill>
                  <a:srgbClr val="FF0000"/>
                </a:solidFill>
                <a:latin typeface="Helvetica"/>
                <a:ea typeface="ＭＳ Ｐゴシック" pitchFamily="34" charset="-128"/>
                <a:cs typeface="ＭＳ Ｐゴシック" charset="0"/>
              </a:rPr>
              <a:t> transfer codes, optimization code included. </a:t>
            </a:r>
          </a:p>
          <a:p>
            <a:pPr marL="284163" indent="-282575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FF0000"/>
                </a:solidFill>
                <a:latin typeface="Helvetica"/>
                <a:ea typeface="ＭＳ Ｐゴシック" pitchFamily="34" charset="-128"/>
                <a:cs typeface="ＭＳ Ｐゴシック" charset="0"/>
              </a:rPr>
              <a:t>Joint retrieval reduces AOD and fine-mode AOD uncertainties respectively from 30% to 10% and from 40% to 20</a:t>
            </a:r>
            <a:r>
              <a:rPr lang="en-US" kern="0" dirty="0" smtClean="0">
                <a:solidFill>
                  <a:srgbClr val="FF0000"/>
                </a:solidFill>
                <a:latin typeface="Helvetica"/>
                <a:ea typeface="ＭＳ Ｐゴシック" pitchFamily="34" charset="-128"/>
                <a:cs typeface="ＭＳ Ｐゴシック" charset="0"/>
              </a:rPr>
              <a:t>%.</a:t>
            </a:r>
            <a:endParaRPr lang="en-US" kern="0" dirty="0">
              <a:solidFill>
                <a:srgbClr val="FF0000"/>
              </a:solidFill>
              <a:latin typeface="Helvetica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6"/>
          <a:stretch/>
        </p:blipFill>
        <p:spPr>
          <a:xfrm>
            <a:off x="404988" y="788240"/>
            <a:ext cx="7924800" cy="3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774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11" y="0"/>
            <a:ext cx="7556500" cy="9525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theory and algorithm now are tested with </a:t>
            </a:r>
            <a:b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AERONET multiple spectral and polarization data</a:t>
            </a:r>
          </a:p>
        </p:txBody>
      </p:sp>
      <p:pic>
        <p:nvPicPr>
          <p:cNvPr id="829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9170" r="7362" b="43129"/>
          <a:stretch>
            <a:fillRect/>
          </a:stretch>
        </p:blipFill>
        <p:spPr bwMode="auto">
          <a:xfrm>
            <a:off x="952500" y="1016000"/>
            <a:ext cx="709877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38417" r="8232" b="21700"/>
          <a:stretch>
            <a:fillRect/>
          </a:stretch>
        </p:blipFill>
        <p:spPr bwMode="auto">
          <a:xfrm>
            <a:off x="952501" y="3238500"/>
            <a:ext cx="7045854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1108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032" y="14553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Boundary surface conditions for aerosol retrieval</a:t>
            </a:r>
            <a:b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Surface bi-directional reflectance (BRDF)</a:t>
            </a: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318000" y="952500"/>
            <a:ext cx="3619500" cy="381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Surface reflectance has strong angular dependence.</a:t>
            </a:r>
          </a:p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131075" name="Content Placeholder 3" descr="brdfspru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413000"/>
            <a:ext cx="476382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3619500" y="1968500"/>
            <a:ext cx="6032500" cy="5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Backscattering                     Forward scattering</a:t>
            </a:r>
          </a:p>
          <a:p>
            <a:pPr eaLnBrk="1" hangingPunct="1"/>
            <a:r>
              <a:rPr lang="en-US" altLang="en-US" sz="1500"/>
              <a:t>(sun is behind)                        facing the sun</a:t>
            </a:r>
          </a:p>
        </p:txBody>
      </p:sp>
      <p:pic>
        <p:nvPicPr>
          <p:cNvPr id="131077" name="Picture 5" descr="Ang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25500"/>
            <a:ext cx="3365500" cy="30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483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-254000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How do we get BRDF from space?</a:t>
            </a:r>
          </a:p>
        </p:txBody>
      </p:sp>
      <p:grpSp>
        <p:nvGrpSpPr>
          <p:cNvPr id="132098" name="Group 7"/>
          <p:cNvGrpSpPr>
            <a:grpSpLocks/>
          </p:cNvGrpSpPr>
          <p:nvPr/>
        </p:nvGrpSpPr>
        <p:grpSpPr bwMode="auto">
          <a:xfrm>
            <a:off x="3238500" y="571500"/>
            <a:ext cx="5397500" cy="2169825"/>
            <a:chOff x="2971800" y="1295400"/>
            <a:chExt cx="6934200" cy="2603843"/>
          </a:xfrm>
        </p:grpSpPr>
        <p:sp>
          <p:nvSpPr>
            <p:cNvPr id="6" name="TextBox 5"/>
            <p:cNvSpPr txBox="1"/>
            <p:nvPr/>
          </p:nvSpPr>
          <p:spPr>
            <a:xfrm>
              <a:off x="2971800" y="1295400"/>
              <a:ext cx="6934200" cy="2603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500" dirty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MODIS-type land algorithm (</a:t>
              </a:r>
              <a:r>
                <a:rPr lang="en-US" sz="1500" dirty="0" err="1">
                  <a:ea typeface="ＭＳ Ｐゴシック" charset="0"/>
                  <a:cs typeface="ＭＳ Ｐゴシック" charset="0"/>
                </a:rPr>
                <a:t>Schaaf</a:t>
              </a:r>
              <a:r>
                <a:rPr lang="en-US" sz="1500" dirty="0">
                  <a:ea typeface="ＭＳ Ｐゴシック" charset="0"/>
                  <a:cs typeface="ＭＳ Ｐゴシック" charset="0"/>
                </a:rPr>
                <a:t> et al., 2002)</a:t>
              </a:r>
              <a:endParaRPr lang="en-US" sz="1500" dirty="0">
                <a:solidFill>
                  <a:srgbClr val="0000FF"/>
                </a:solidFill>
                <a:ea typeface="ＭＳ Ｐゴシック" charset="0"/>
                <a:cs typeface="ＭＳ Ｐゴシック" charset="0"/>
              </a:endParaRPr>
            </a:p>
            <a:p>
              <a:pPr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  <a:p>
              <a:pPr marL="238115" indent="-238115">
                <a:buFont typeface="Arial"/>
                <a:buChar char="•"/>
                <a:defRPr/>
              </a:pPr>
              <a:r>
                <a:rPr lang="en-US" sz="1500" dirty="0" err="1">
                  <a:ea typeface="ＭＳ Ｐゴシック" charset="0"/>
                  <a:cs typeface="ＭＳ Ｐゴシック" charset="0"/>
                </a:rPr>
                <a:t>RossThickLiSparse</a:t>
              </a:r>
              <a:r>
                <a:rPr lang="en-US" sz="1500" dirty="0">
                  <a:ea typeface="ＭＳ Ｐゴシック" charset="0"/>
                  <a:cs typeface="ＭＳ Ｐゴシック" charset="0"/>
                </a:rPr>
                <a:t> RTLS </a:t>
              </a:r>
              <a:r>
                <a:rPr lang="en-US" sz="1500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Reciprocal</a:t>
              </a:r>
              <a:r>
                <a:rPr lang="en-US" sz="1500" dirty="0">
                  <a:ea typeface="ＭＳ Ｐゴシック" charset="0"/>
                  <a:cs typeface="ＭＳ Ｐゴシック" charset="0"/>
                </a:rPr>
                <a:t> kernel combination:</a:t>
              </a:r>
            </a:p>
            <a:p>
              <a:pPr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  <a:p>
              <a:pPr marL="238115" indent="-238115">
                <a:buFont typeface="Arial"/>
                <a:buChar char="•"/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  <a:p>
              <a:pPr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  <a:p>
              <a:pPr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  <a:p>
              <a:pPr marL="238115" indent="-238115">
                <a:buFont typeface="Arial"/>
                <a:buChar char="•"/>
                <a:defRPr/>
              </a:pPr>
              <a:r>
                <a:rPr lang="en-US" sz="1500" dirty="0">
                  <a:ea typeface="ＭＳ Ｐゴシック" charset="0"/>
                  <a:cs typeface="ＭＳ Ｐゴシック" charset="0"/>
                </a:rPr>
                <a:t>Retrieving 3 parameters every 16 days</a:t>
              </a:r>
            </a:p>
            <a:p>
              <a:pPr>
                <a:defRPr/>
              </a:pPr>
              <a:endParaRPr lang="en-US" sz="1500" dirty="0"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3210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" t="37029" r="10466" b="38377"/>
            <a:stretch>
              <a:fillRect/>
            </a:stretch>
          </p:blipFill>
          <p:spPr bwMode="auto">
            <a:xfrm>
              <a:off x="3332560" y="2314394"/>
              <a:ext cx="5492059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209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58583"/>
            <a:ext cx="2476500" cy="20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9"/>
          <p:cNvSpPr txBox="1">
            <a:spLocks noChangeArrowheads="1"/>
          </p:cNvSpPr>
          <p:nvPr/>
        </p:nvSpPr>
        <p:spPr bwMode="auto">
          <a:xfrm>
            <a:off x="1143000" y="3185584"/>
            <a:ext cx="61106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bg1"/>
                </a:solidFill>
              </a:rPr>
              <a:t>GEO</a:t>
            </a:r>
          </a:p>
        </p:txBody>
      </p:sp>
      <p:grpSp>
        <p:nvGrpSpPr>
          <p:cNvPr id="132101" name="Group 13"/>
          <p:cNvGrpSpPr>
            <a:grpSpLocks/>
          </p:cNvGrpSpPr>
          <p:nvPr/>
        </p:nvGrpSpPr>
        <p:grpSpPr bwMode="auto">
          <a:xfrm>
            <a:off x="1206500" y="635000"/>
            <a:ext cx="1968500" cy="2058458"/>
            <a:chOff x="533400" y="762000"/>
            <a:chExt cx="2362200" cy="2469573"/>
          </a:xfrm>
        </p:grpSpPr>
        <p:pic>
          <p:nvPicPr>
            <p:cNvPr id="13210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62000"/>
              <a:ext cx="2362200" cy="246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4" name="TextBox 10"/>
            <p:cNvSpPr txBox="1">
              <a:spLocks noChangeArrowheads="1"/>
            </p:cNvSpPr>
            <p:nvPr/>
          </p:nvSpPr>
          <p:spPr bwMode="auto">
            <a:xfrm>
              <a:off x="609600" y="2819400"/>
              <a:ext cx="694806" cy="38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bg1"/>
                  </a:solidFill>
                </a:rPr>
                <a:t>LEO</a:t>
              </a:r>
            </a:p>
          </p:txBody>
        </p:sp>
      </p:grpSp>
      <p:sp>
        <p:nvSpPr>
          <p:cNvPr id="132102" name="TextBox 12"/>
          <p:cNvSpPr txBox="1">
            <a:spLocks noChangeArrowheads="1"/>
          </p:cNvSpPr>
          <p:nvPr/>
        </p:nvSpPr>
        <p:spPr bwMode="auto">
          <a:xfrm>
            <a:off x="3498144" y="2741325"/>
            <a:ext cx="48260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FF"/>
                </a:solidFill>
              </a:rPr>
              <a:t>GOES-type algorithm </a:t>
            </a:r>
          </a:p>
          <a:p>
            <a:pPr eaLnBrk="1" hangingPunct="1"/>
            <a:r>
              <a:rPr lang="en-US" altLang="en-US" sz="1500" dirty="0">
                <a:solidFill>
                  <a:srgbClr val="0000FF"/>
                </a:solidFill>
              </a:rPr>
              <a:t>(Knapp et al., 2005; Wang et al., 2003):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1500" dirty="0"/>
              <a:t>Minimum composite method: taking second minimum reflectance every 15-20 days.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1500" dirty="0"/>
              <a:t>Composite time window can be moving sequentially with date.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1500" dirty="0"/>
              <a:t>Surface reflectance is obtained at exact GOES reviewing geometry and schedule.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901597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-254000"/>
            <a:ext cx="6477000" cy="9525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Questions</a:t>
            </a:r>
          </a:p>
        </p:txBody>
      </p:sp>
      <p:sp>
        <p:nvSpPr>
          <p:cNvPr id="135170" name="Content Placeholder 2"/>
          <p:cNvSpPr>
            <a:spLocks noGrp="1"/>
          </p:cNvSpPr>
          <p:nvPr>
            <p:ph idx="1"/>
          </p:nvPr>
        </p:nvSpPr>
        <p:spPr>
          <a:xfrm>
            <a:off x="124179" y="508000"/>
            <a:ext cx="8929510" cy="2032000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ea typeface="ＭＳ Ｐゴシック" charset="-128"/>
              </a:rPr>
              <a:t>Can we </a:t>
            </a:r>
            <a:r>
              <a:rPr lang="en-US" altLang="en-US" dirty="0" smtClean="0">
                <a:solidFill>
                  <a:srgbClr val="000000"/>
                </a:solidFill>
                <a:ea typeface="ＭＳ Ｐゴシック" charset="-128"/>
              </a:rPr>
              <a:t>derive </a:t>
            </a:r>
            <a:r>
              <a:rPr lang="en-US" altLang="en-US" dirty="0">
                <a:solidFill>
                  <a:srgbClr val="000000"/>
                </a:solidFill>
                <a:ea typeface="ＭＳ Ｐゴシック" charset="-128"/>
              </a:rPr>
              <a:t>TEMPO visible reflectance from GOES-R 2.3 </a:t>
            </a:r>
            <a:r>
              <a:rPr lang="en-US" altLang="en-US" dirty="0" err="1">
                <a:solidFill>
                  <a:srgbClr val="000000"/>
                </a:solidFill>
                <a:ea typeface="ＭＳ Ｐゴシック" charset="-128"/>
              </a:rPr>
              <a:t>μm</a:t>
            </a:r>
            <a:r>
              <a:rPr lang="en-US" altLang="en-US" dirty="0">
                <a:solidFill>
                  <a:srgbClr val="000000"/>
                </a:solidFill>
                <a:ea typeface="ＭＳ Ｐゴシック" charset="-128"/>
              </a:rPr>
              <a:t>?</a:t>
            </a:r>
          </a:p>
          <a:p>
            <a:r>
              <a:rPr lang="en-US" altLang="en-US" dirty="0">
                <a:solidFill>
                  <a:srgbClr val="000000"/>
                </a:solidFill>
                <a:ea typeface="ＭＳ Ｐゴシック" charset="-128"/>
              </a:rPr>
              <a:t>If we apply minimum composite method to derive surface reflectance  respectively at TEMPO and GOES-R geometry, what is their synergy in aerosol retrievals? </a:t>
            </a:r>
          </a:p>
        </p:txBody>
      </p:sp>
      <p:pic>
        <p:nvPicPr>
          <p:cNvPr id="135171" name="Picture 4" descr="brdf_sza40vza0_0.05x0.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29901" r="18852" b="29008"/>
          <a:stretch>
            <a:fillRect/>
          </a:stretch>
        </p:blipFill>
        <p:spPr bwMode="auto">
          <a:xfrm>
            <a:off x="2413000" y="3238500"/>
            <a:ext cx="4409282" cy="23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333500" y="1587500"/>
            <a:ext cx="6477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012" tIns="38006" rIns="76012" bIns="38006" anchor="ctr"/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  <p:sp>
        <p:nvSpPr>
          <p:cNvPr id="135173" name="Content Placeholder 2"/>
          <p:cNvSpPr txBox="1">
            <a:spLocks/>
          </p:cNvSpPr>
          <p:nvPr/>
        </p:nvSpPr>
        <p:spPr bwMode="auto">
          <a:xfrm>
            <a:off x="1047750" y="2286000"/>
            <a:ext cx="7048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76012" tIns="38006" rIns="76012" bIns="38006"/>
          <a:lstStyle>
            <a:lvl1pPr marL="341313" indent="-341313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MODIS BRDF in first week of Sep. 2012.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Start with two locations, then move to N-America continent.</a:t>
            </a:r>
          </a:p>
        </p:txBody>
      </p:sp>
    </p:spTree>
    <p:extLst>
      <p:ext uri="{BB962C8B-B14F-4D97-AF65-F5344CB8AC3E}">
        <p14:creationId xmlns:p14="http://schemas.microsoft.com/office/powerpoint/2010/main" val="1112554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756" y="63500"/>
            <a:ext cx="8026400" cy="952500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Boundary surface conditions for aerosol retrieval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BRDF</a:t>
            </a:r>
          </a:p>
        </p:txBody>
      </p:sp>
      <p:sp>
        <p:nvSpPr>
          <p:cNvPr id="136194" name="TextBox 26"/>
          <p:cNvSpPr txBox="1">
            <a:spLocks noChangeArrowheads="1"/>
          </p:cNvSpPr>
          <p:nvPr/>
        </p:nvSpPr>
        <p:spPr bwMode="auto">
          <a:xfrm>
            <a:off x="1143000" y="4318000"/>
            <a:ext cx="6794500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12" tIns="38006" rIns="76012" bIns="38006">
            <a:spAutoFit/>
          </a:bodyPr>
          <a:lstStyle>
            <a:lvl1pPr marL="2857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500" dirty="0"/>
              <a:t>RTLS model is not valid at large VZA or </a:t>
            </a:r>
            <a:r>
              <a:rPr lang="en-US" altLang="en-US" sz="1500" dirty="0" smtClean="0"/>
              <a:t>SZA</a:t>
            </a:r>
            <a:endParaRPr lang="en-US" altLang="en-US" sz="1500" dirty="0"/>
          </a:p>
        </p:txBody>
      </p:sp>
      <p:pic>
        <p:nvPicPr>
          <p:cNvPr id="136195" name="Picture 3" descr="brdf_contours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37035" b="28932"/>
          <a:stretch>
            <a:fillRect/>
          </a:stretch>
        </p:blipFill>
        <p:spPr bwMode="auto">
          <a:xfrm flipH="1">
            <a:off x="768615" y="1587500"/>
            <a:ext cx="3676385" cy="19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Box 12"/>
          <p:cNvSpPr txBox="1">
            <a:spLocks noChangeArrowheads="1"/>
          </p:cNvSpPr>
          <p:nvPr/>
        </p:nvSpPr>
        <p:spPr bwMode="auto">
          <a:xfrm>
            <a:off x="1905000" y="1206501"/>
            <a:ext cx="1937651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0.65 um, vegetation</a:t>
            </a:r>
          </a:p>
        </p:txBody>
      </p:sp>
      <p:grpSp>
        <p:nvGrpSpPr>
          <p:cNvPr id="136197" name="Group 16"/>
          <p:cNvGrpSpPr>
            <a:grpSpLocks/>
          </p:cNvGrpSpPr>
          <p:nvPr/>
        </p:nvGrpSpPr>
        <p:grpSpPr bwMode="auto">
          <a:xfrm>
            <a:off x="1206500" y="1660277"/>
            <a:ext cx="3175000" cy="2149723"/>
            <a:chOff x="533400" y="1992334"/>
            <a:chExt cx="3810000" cy="2579666"/>
          </a:xfrm>
        </p:grpSpPr>
        <p:grpSp>
          <p:nvGrpSpPr>
            <p:cNvPr id="136210" name="Group 10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6212" name="TextBox 5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6213" name="TextBox 6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216" name="TextBox 9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6211" name="TextBox 13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pic>
        <p:nvPicPr>
          <p:cNvPr id="136198" name="Picture 15" descr="brdf_contours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5" b="29004"/>
          <a:stretch>
            <a:fillRect/>
          </a:stretch>
        </p:blipFill>
        <p:spPr bwMode="auto">
          <a:xfrm flipH="1">
            <a:off x="4213490" y="1651000"/>
            <a:ext cx="4016375" cy="188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199" name="Group 17"/>
          <p:cNvGrpSpPr>
            <a:grpSpLocks/>
          </p:cNvGrpSpPr>
          <p:nvPr/>
        </p:nvGrpSpPr>
        <p:grpSpPr bwMode="auto">
          <a:xfrm>
            <a:off x="4635500" y="1660277"/>
            <a:ext cx="3175000" cy="2149723"/>
            <a:chOff x="533400" y="1992334"/>
            <a:chExt cx="3810000" cy="2579666"/>
          </a:xfrm>
        </p:grpSpPr>
        <p:grpSp>
          <p:nvGrpSpPr>
            <p:cNvPr id="136203" name="Group 18"/>
            <p:cNvGrpSpPr>
              <a:grpSpLocks/>
            </p:cNvGrpSpPr>
            <p:nvPr/>
          </p:nvGrpSpPr>
          <p:grpSpPr bwMode="auto">
            <a:xfrm>
              <a:off x="653112" y="1992334"/>
              <a:ext cx="3569408" cy="1255487"/>
              <a:chOff x="653112" y="1992334"/>
              <a:chExt cx="3569408" cy="1255487"/>
            </a:xfrm>
          </p:grpSpPr>
          <p:sp>
            <p:nvSpPr>
              <p:cNvPr id="136205" name="TextBox 20"/>
              <p:cNvSpPr txBox="1">
                <a:spLocks noChangeArrowheads="1"/>
              </p:cNvSpPr>
              <p:nvPr/>
            </p:nvSpPr>
            <p:spPr bwMode="auto">
              <a:xfrm rot="2301836">
                <a:off x="3069688" y="2125033"/>
                <a:ext cx="842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 </a:t>
                </a:r>
                <a:r>
                  <a:rPr lang="en-US" altLang="en-US" sz="1000">
                    <a:sym typeface="Wingdings" charset="2"/>
                  </a:rPr>
                  <a:t> </a:t>
                </a:r>
                <a:r>
                  <a:rPr lang="en-US" altLang="en-US" sz="1000"/>
                  <a:t>Azimuth</a:t>
                </a:r>
              </a:p>
              <a:p>
                <a:pPr algn="ctr" eaLnBrk="1" hangingPunct="1"/>
                <a:r>
                  <a:rPr lang="en-US" altLang="en-US" sz="1000"/>
                  <a:t>60</a:t>
                </a:r>
              </a:p>
            </p:txBody>
          </p:sp>
          <p:sp>
            <p:nvSpPr>
              <p:cNvPr id="136206" name="TextBox 21"/>
              <p:cNvSpPr txBox="1">
                <a:spLocks noChangeArrowheads="1"/>
              </p:cNvSpPr>
              <p:nvPr/>
            </p:nvSpPr>
            <p:spPr bwMode="auto">
              <a:xfrm>
                <a:off x="2344374" y="2025134"/>
                <a:ext cx="169278" cy="18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90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574556">
                <a:off x="942543" y="1992334"/>
                <a:ext cx="726354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endParaRPr lang="en-US" sz="1000" dirty="0">
                  <a:ea typeface="ＭＳ Ｐゴシック" charset="0"/>
                  <a:cs typeface="ＭＳ Ｐゴシック" charset="0"/>
                </a:endParaRPr>
              </a:p>
              <a:p>
                <a:pPr marL="142520" indent="-142520" algn="ctr">
                  <a:buFont typeface="Wingdings" charset="0"/>
                  <a:buChar char="ß"/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Azimuth</a:t>
                </a:r>
              </a:p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</a:rPr>
                  <a:t>120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3874958">
                <a:off x="4005267" y="3030568"/>
                <a:ext cx="249840" cy="18466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3900000"/>
                </a:camera>
                <a:lightRig rig="threePt" dir="t"/>
              </a:scene3d>
            </p:spPr>
            <p:txBody>
              <a:bodyPr lIns="0" tIns="0" rIns="0" bIns="0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1000" dirty="0">
                    <a:ea typeface="ＭＳ Ｐゴシック" charset="0"/>
                    <a:cs typeface="ＭＳ Ｐゴシック" charset="0"/>
                    <a:sym typeface="Wingdings"/>
                  </a:rPr>
                  <a:t>30    </a:t>
                </a:r>
                <a:endParaRPr lang="en-US" sz="1000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209" name="TextBox 24"/>
              <p:cNvSpPr txBox="1">
                <a:spLocks noChangeArrowheads="1"/>
              </p:cNvSpPr>
              <p:nvPr/>
            </p:nvSpPr>
            <p:spPr bwMode="auto">
              <a:xfrm rot="18258962">
                <a:off x="618487" y="3026181"/>
                <a:ext cx="25391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000"/>
                  <a:t>150</a:t>
                </a:r>
              </a:p>
            </p:txBody>
          </p:sp>
        </p:grpSp>
        <p:sp>
          <p:nvSpPr>
            <p:cNvPr id="136204" name="TextBox 19"/>
            <p:cNvSpPr txBox="1">
              <a:spLocks noChangeArrowheads="1"/>
            </p:cNvSpPr>
            <p:nvPr/>
          </p:nvSpPr>
          <p:spPr bwMode="auto">
            <a:xfrm>
              <a:off x="533400" y="4202668"/>
              <a:ext cx="381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/>
                <a:t>75    60     45     30    15      0     15     30    45    60    75</a:t>
              </a:r>
            </a:p>
            <a:p>
              <a:pPr algn="ctr" eaLnBrk="1" hangingPunct="1"/>
              <a:r>
                <a:rPr lang="en-US" altLang="en-US" sz="1000">
                  <a:sym typeface="Wingdings" charset="2"/>
                </a:rPr>
                <a:t>  </a:t>
              </a:r>
              <a:r>
                <a:rPr lang="en-US" altLang="en-US" sz="1000"/>
                <a:t>VZA (°) </a:t>
              </a:r>
              <a:r>
                <a:rPr lang="en-US" altLang="en-US" sz="1000">
                  <a:sym typeface="Wingdings" charset="2"/>
                </a:rPr>
                <a:t></a:t>
              </a:r>
              <a:endParaRPr lang="en-US" altLang="en-US" sz="1000"/>
            </a:p>
          </p:txBody>
        </p:sp>
      </p:grpSp>
      <p:sp>
        <p:nvSpPr>
          <p:cNvPr id="136200" name="TextBox 25"/>
          <p:cNvSpPr txBox="1">
            <a:spLocks noChangeArrowheads="1"/>
          </p:cNvSpPr>
          <p:nvPr/>
        </p:nvSpPr>
        <p:spPr bwMode="auto">
          <a:xfrm>
            <a:off x="5397501" y="1206501"/>
            <a:ext cx="1306068" cy="3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012" tIns="38006" rIns="76012" bIns="380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0.65 um, soil</a:t>
            </a:r>
          </a:p>
        </p:txBody>
      </p:sp>
      <p:pic>
        <p:nvPicPr>
          <p:cNvPr id="136201" name="Picture 27" descr="brdf_contou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76550" b="16205"/>
          <a:stretch>
            <a:fillRect/>
          </a:stretch>
        </p:blipFill>
        <p:spPr bwMode="auto">
          <a:xfrm>
            <a:off x="1841500" y="3746500"/>
            <a:ext cx="620051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TextBox 3"/>
          <p:cNvSpPr txBox="1">
            <a:spLocks noChangeArrowheads="1"/>
          </p:cNvSpPr>
          <p:nvPr/>
        </p:nvSpPr>
        <p:spPr bwMode="auto">
          <a:xfrm>
            <a:off x="762001" y="889001"/>
            <a:ext cx="11876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/>
              <a:t>SZA = 40°</a:t>
            </a:r>
          </a:p>
        </p:txBody>
      </p:sp>
    </p:spTree>
    <p:extLst>
      <p:ext uri="{BB962C8B-B14F-4D97-AF65-F5344CB8AC3E}">
        <p14:creationId xmlns:p14="http://schemas.microsoft.com/office/powerpoint/2010/main" val="570157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2FD25F75-46D5-8A42-AEDB-1F7F00C492B2}" vid="{2E328289-0710-4A44-A63D-BA0E9309B1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Uiowa_wider_screen</Template>
  <TotalTime>382</TotalTime>
  <Words>1302</Words>
  <Application>Microsoft Macintosh PowerPoint</Application>
  <PresentationFormat>On-screen Show (16:10)</PresentationFormat>
  <Paragraphs>291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 Black</vt:lpstr>
      <vt:lpstr>Calibri</vt:lpstr>
      <vt:lpstr>Helvetica</vt:lpstr>
      <vt:lpstr>ＭＳ Ｐゴシック</vt:lpstr>
      <vt:lpstr>Times New Roman</vt:lpstr>
      <vt:lpstr>Wingdings</vt:lpstr>
      <vt:lpstr>Arial</vt:lpstr>
      <vt:lpstr>Default Theme</vt:lpstr>
      <vt:lpstr>TEMPO and GOES-R Synergy How strong is it?</vt:lpstr>
      <vt:lpstr>Get back to the old &amp; good days …</vt:lpstr>
      <vt:lpstr>PowerPoint Presentation</vt:lpstr>
      <vt:lpstr>After a decade:</vt:lpstr>
      <vt:lpstr>The theory and algorithm now are tested with  AERONET multiple spectral and polarization data</vt:lpstr>
      <vt:lpstr>Boundary surface conditions for aerosol retrieval Surface bi-directional reflectance (BRDF)</vt:lpstr>
      <vt:lpstr>How do we get BRDF from space?</vt:lpstr>
      <vt:lpstr>Questions</vt:lpstr>
      <vt:lpstr>Boundary surface conditions for aerosol retrieval BRDF</vt:lpstr>
      <vt:lpstr>Boundary surface conditions for aerosol retrieval Vis/NIR ratio</vt:lpstr>
      <vt:lpstr>PowerPoint Presentation</vt:lpstr>
      <vt:lpstr>PowerPoint Presentation</vt:lpstr>
      <vt:lpstr>At shorter wavelength, aerosol effect rivals sfc. BRDF effect on reflectance at TOA  </vt:lpstr>
      <vt:lpstr>Implication of BRDF for AOD retrievals</vt:lpstr>
      <vt:lpstr>Impact on fine-mode AOD retrieval</vt:lpstr>
      <vt:lpstr>PowerPoint Presentation</vt:lpstr>
      <vt:lpstr>Satellite simulator for TEMPO/GEO-CAPE</vt:lpstr>
      <vt:lpstr>PowerPoint Presentation</vt:lpstr>
      <vt:lpstr>Spatial Distribution of Jacobians</vt:lpstr>
      <vt:lpstr>Analyze of DOFs for AOD 75W</vt:lpstr>
      <vt:lpstr>Summary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 and GOES-R Synergy How strong is it?</dc:title>
  <dc:creator>Wang, Jun</dc:creator>
  <cp:lastModifiedBy>Wang, Jun</cp:lastModifiedBy>
  <cp:revision>10</cp:revision>
  <dcterms:created xsi:type="dcterms:W3CDTF">2017-09-09T20:19:37Z</dcterms:created>
  <dcterms:modified xsi:type="dcterms:W3CDTF">2017-09-10T02:43:41Z</dcterms:modified>
</cp:coreProperties>
</file>