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1"/>
  </p:sldMasterIdLst>
  <p:notesMasterIdLst>
    <p:notesMasterId r:id="rId20"/>
  </p:notesMasterIdLst>
  <p:handoutMasterIdLst>
    <p:handoutMasterId r:id="rId21"/>
  </p:handoutMasterIdLst>
  <p:sldIdLst>
    <p:sldId id="355" r:id="rId2"/>
    <p:sldId id="357" r:id="rId3"/>
    <p:sldId id="260" r:id="rId4"/>
    <p:sldId id="261" r:id="rId5"/>
    <p:sldId id="361" r:id="rId6"/>
    <p:sldId id="362" r:id="rId7"/>
    <p:sldId id="367" r:id="rId8"/>
    <p:sldId id="359" r:id="rId9"/>
    <p:sldId id="358" r:id="rId10"/>
    <p:sldId id="267" r:id="rId11"/>
    <p:sldId id="363" r:id="rId12"/>
    <p:sldId id="360" r:id="rId13"/>
    <p:sldId id="364" r:id="rId14"/>
    <p:sldId id="366" r:id="rId15"/>
    <p:sldId id="365" r:id="rId16"/>
    <p:sldId id="348" r:id="rId17"/>
    <p:sldId id="356" r:id="rId18"/>
    <p:sldId id="350" r:id="rId19"/>
  </p:sldIdLst>
  <p:sldSz cx="9144000" cy="5143500" type="screen16x9"/>
  <p:notesSz cx="7315200" cy="9601200"/>
  <p:embeddedFontLst>
    <p:embeddedFont>
      <p:font typeface="Bell MT" panose="02020503060305020303" pitchFamily="18" charset="0"/>
      <p:regular r:id="rId22"/>
      <p:bold r:id="rId23"/>
      <p:italic r:id="rId24"/>
    </p:embeddedFont>
    <p:embeddedFont>
      <p:font typeface="Calibri" panose="020F0502020204030204" pitchFamily="34" charset="0"/>
      <p:regular r:id="rId25"/>
      <p:bold r:id="rId26"/>
      <p:italic r:id="rId27"/>
      <p:boldItalic r:id="rId28"/>
    </p:embeddedFont>
    <p:embeddedFont>
      <p:font typeface="Gill Sans MT" panose="020B0502020104020203" pitchFamily="34" charset="0"/>
      <p:regular r:id="rId29"/>
      <p:bold r:id="rId30"/>
      <p:italic r:id="rId31"/>
      <p:boldItalic r:id="rId32"/>
    </p:embeddedFont>
    <p:embeddedFont>
      <p:font typeface="Tw Cen MT Condensed" panose="020B0606020104020203" pitchFamily="34" charset="0"/>
      <p:regular r:id="rId33"/>
      <p:bold r:id="rId34"/>
    </p:embeddedFont>
  </p:embeddedFontLst>
  <p:custDataLst>
    <p:tags r:id="rId35"/>
  </p:custDataLst>
  <p:defaultTextStyle>
    <a:defPPr>
      <a:defRPr lang="en-US"/>
    </a:defPPr>
    <a:lvl1pPr marL="0" algn="l" defTabSz="914292" rtl="0" eaLnBrk="1" latinLnBrk="0" hangingPunct="1">
      <a:defRPr sz="1800" kern="1200">
        <a:solidFill>
          <a:schemeClr val="tx1"/>
        </a:solidFill>
        <a:latin typeface="+mn-lt"/>
        <a:ea typeface="+mn-ea"/>
        <a:cs typeface="+mn-cs"/>
      </a:defRPr>
    </a:lvl1pPr>
    <a:lvl2pPr marL="457146" algn="l" defTabSz="914292" rtl="0" eaLnBrk="1" latinLnBrk="0" hangingPunct="1">
      <a:defRPr sz="1800" kern="1200">
        <a:solidFill>
          <a:schemeClr val="tx1"/>
        </a:solidFill>
        <a:latin typeface="+mn-lt"/>
        <a:ea typeface="+mn-ea"/>
        <a:cs typeface="+mn-cs"/>
      </a:defRPr>
    </a:lvl2pPr>
    <a:lvl3pPr marL="914292" algn="l" defTabSz="914292" rtl="0" eaLnBrk="1" latinLnBrk="0" hangingPunct="1">
      <a:defRPr sz="1800" kern="1200">
        <a:solidFill>
          <a:schemeClr val="tx1"/>
        </a:solidFill>
        <a:latin typeface="+mn-lt"/>
        <a:ea typeface="+mn-ea"/>
        <a:cs typeface="+mn-cs"/>
      </a:defRPr>
    </a:lvl3pPr>
    <a:lvl4pPr marL="1371438" algn="l" defTabSz="914292" rtl="0" eaLnBrk="1" latinLnBrk="0" hangingPunct="1">
      <a:defRPr sz="1800" kern="1200">
        <a:solidFill>
          <a:schemeClr val="tx1"/>
        </a:solidFill>
        <a:latin typeface="+mn-lt"/>
        <a:ea typeface="+mn-ea"/>
        <a:cs typeface="+mn-cs"/>
      </a:defRPr>
    </a:lvl4pPr>
    <a:lvl5pPr marL="1828585" algn="l" defTabSz="914292" rtl="0" eaLnBrk="1" latinLnBrk="0" hangingPunct="1">
      <a:defRPr sz="1800" kern="1200">
        <a:solidFill>
          <a:schemeClr val="tx1"/>
        </a:solidFill>
        <a:latin typeface="+mn-lt"/>
        <a:ea typeface="+mn-ea"/>
        <a:cs typeface="+mn-cs"/>
      </a:defRPr>
    </a:lvl5pPr>
    <a:lvl6pPr marL="2285730" algn="l" defTabSz="914292" rtl="0" eaLnBrk="1" latinLnBrk="0" hangingPunct="1">
      <a:defRPr sz="1800" kern="1200">
        <a:solidFill>
          <a:schemeClr val="tx1"/>
        </a:solidFill>
        <a:latin typeface="+mn-lt"/>
        <a:ea typeface="+mn-ea"/>
        <a:cs typeface="+mn-cs"/>
      </a:defRPr>
    </a:lvl6pPr>
    <a:lvl7pPr marL="2742877" algn="l" defTabSz="914292" rtl="0" eaLnBrk="1" latinLnBrk="0" hangingPunct="1">
      <a:defRPr sz="1800" kern="1200">
        <a:solidFill>
          <a:schemeClr val="tx1"/>
        </a:solidFill>
        <a:latin typeface="+mn-lt"/>
        <a:ea typeface="+mn-ea"/>
        <a:cs typeface="+mn-cs"/>
      </a:defRPr>
    </a:lvl7pPr>
    <a:lvl8pPr marL="3200023" algn="l" defTabSz="914292" rtl="0" eaLnBrk="1" latinLnBrk="0" hangingPunct="1">
      <a:defRPr sz="1800" kern="1200">
        <a:solidFill>
          <a:schemeClr val="tx1"/>
        </a:solidFill>
        <a:latin typeface="+mn-lt"/>
        <a:ea typeface="+mn-ea"/>
        <a:cs typeface="+mn-cs"/>
      </a:defRPr>
    </a:lvl8pPr>
    <a:lvl9pPr marL="3657169" algn="l" defTabSz="91429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pos="9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umbia University" initials="CU" lastIdx="11" clrIdx="0"/>
  <p:cmAuthor id="1" name="Cheng, Freddy" initials="FC" lastIdx="1" clrIdx="1"/>
  <p:cmAuthor id="2" name="Maria O'Brien" initials="M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0D7"/>
    <a:srgbClr val="286FB7"/>
    <a:srgbClr val="1D2763"/>
    <a:srgbClr val="389DAA"/>
    <a:srgbClr val="A9B52A"/>
    <a:srgbClr val="641868"/>
    <a:srgbClr val="E68323"/>
    <a:srgbClr val="D33320"/>
    <a:srgbClr val="89B2DB"/>
    <a:srgbClr val="2F6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9" autoAdjust="0"/>
    <p:restoredTop sz="90262" autoAdjust="0"/>
  </p:normalViewPr>
  <p:slideViewPr>
    <p:cSldViewPr>
      <p:cViewPr varScale="1">
        <p:scale>
          <a:sx n="103" d="100"/>
          <a:sy n="103" d="100"/>
        </p:scale>
        <p:origin x="1186" y="67"/>
      </p:cViewPr>
      <p:guideLst>
        <p:guide orient="horz" pos="288"/>
        <p:guide pos="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8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170582" cy="480886"/>
          </a:xfrm>
          <a:prstGeom prst="rect">
            <a:avLst/>
          </a:prstGeom>
        </p:spPr>
        <p:txBody>
          <a:bodyPr vert="horz" lIns="81432" tIns="40715" rIns="81432" bIns="40715" rtlCol="0"/>
          <a:lstStyle>
            <a:lvl1pPr algn="l">
              <a:defRPr sz="1000"/>
            </a:lvl1pPr>
          </a:lstStyle>
          <a:p>
            <a:endParaRPr lang="en-US"/>
          </a:p>
        </p:txBody>
      </p:sp>
      <p:sp>
        <p:nvSpPr>
          <p:cNvPr id="3" name="Date Placeholder 2"/>
          <p:cNvSpPr>
            <a:spLocks noGrp="1"/>
          </p:cNvSpPr>
          <p:nvPr>
            <p:ph type="dt" sz="quarter" idx="1"/>
          </p:nvPr>
        </p:nvSpPr>
        <p:spPr>
          <a:xfrm>
            <a:off x="4142968" y="2"/>
            <a:ext cx="3170582" cy="480886"/>
          </a:xfrm>
          <a:prstGeom prst="rect">
            <a:avLst/>
          </a:prstGeom>
        </p:spPr>
        <p:txBody>
          <a:bodyPr vert="horz" lIns="81432" tIns="40715" rIns="81432" bIns="40715" rtlCol="0"/>
          <a:lstStyle>
            <a:lvl1pPr algn="r">
              <a:defRPr sz="1000"/>
            </a:lvl1pPr>
          </a:lstStyle>
          <a:p>
            <a:fld id="{42DE4DD6-0497-4073-A07F-BACAF3B5AA44}" type="datetimeFigureOut">
              <a:rPr lang="en-US" smtClean="0"/>
              <a:t>10/9/2019</a:t>
            </a:fld>
            <a:endParaRPr lang="en-US"/>
          </a:p>
        </p:txBody>
      </p:sp>
      <p:sp>
        <p:nvSpPr>
          <p:cNvPr id="4" name="Footer Placeholder 3"/>
          <p:cNvSpPr>
            <a:spLocks noGrp="1"/>
          </p:cNvSpPr>
          <p:nvPr>
            <p:ph type="ftr" sz="quarter" idx="2"/>
          </p:nvPr>
        </p:nvSpPr>
        <p:spPr>
          <a:xfrm>
            <a:off x="5" y="9118663"/>
            <a:ext cx="3170582" cy="480886"/>
          </a:xfrm>
          <a:prstGeom prst="rect">
            <a:avLst/>
          </a:prstGeom>
        </p:spPr>
        <p:txBody>
          <a:bodyPr vert="horz" lIns="81432" tIns="40715" rIns="81432" bIns="40715" rtlCol="0" anchor="b"/>
          <a:lstStyle>
            <a:lvl1pPr algn="l">
              <a:defRPr sz="1000"/>
            </a:lvl1pPr>
          </a:lstStyle>
          <a:p>
            <a:endParaRPr lang="en-US"/>
          </a:p>
        </p:txBody>
      </p:sp>
      <p:sp>
        <p:nvSpPr>
          <p:cNvPr id="5" name="Slide Number Placeholder 4"/>
          <p:cNvSpPr>
            <a:spLocks noGrp="1"/>
          </p:cNvSpPr>
          <p:nvPr>
            <p:ph type="sldNum" sz="quarter" idx="3"/>
          </p:nvPr>
        </p:nvSpPr>
        <p:spPr>
          <a:xfrm>
            <a:off x="4142968" y="9118663"/>
            <a:ext cx="3170582" cy="480886"/>
          </a:xfrm>
          <a:prstGeom prst="rect">
            <a:avLst/>
          </a:prstGeom>
        </p:spPr>
        <p:txBody>
          <a:bodyPr vert="horz" lIns="81432" tIns="40715" rIns="81432" bIns="40715" rtlCol="0" anchor="b"/>
          <a:lstStyle>
            <a:lvl1pPr algn="r">
              <a:defRPr sz="1000"/>
            </a:lvl1pPr>
          </a:lstStyle>
          <a:p>
            <a:fld id="{889A981B-1A9B-4905-B523-5D15ED53057E}" type="slidenum">
              <a:rPr lang="en-US" smtClean="0"/>
              <a:t>‹#›</a:t>
            </a:fld>
            <a:endParaRPr lang="en-US"/>
          </a:p>
        </p:txBody>
      </p:sp>
    </p:spTree>
    <p:extLst>
      <p:ext uri="{BB962C8B-B14F-4D97-AF65-F5344CB8AC3E}">
        <p14:creationId xmlns:p14="http://schemas.microsoft.com/office/powerpoint/2010/main" val="2218418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82605" tIns="41302" rIns="82605" bIns="41302" rtlCol="0"/>
          <a:lstStyle>
            <a:lvl1pPr algn="l">
              <a:defRPr sz="1000"/>
            </a:lvl1pPr>
          </a:lstStyle>
          <a:p>
            <a:endParaRPr lang="en-US"/>
          </a:p>
        </p:txBody>
      </p:sp>
      <p:sp>
        <p:nvSpPr>
          <p:cNvPr id="3" name="Date Placeholder 2"/>
          <p:cNvSpPr>
            <a:spLocks noGrp="1"/>
          </p:cNvSpPr>
          <p:nvPr>
            <p:ph type="dt" idx="1"/>
          </p:nvPr>
        </p:nvSpPr>
        <p:spPr>
          <a:xfrm>
            <a:off x="4143587" y="3"/>
            <a:ext cx="3169920" cy="480060"/>
          </a:xfrm>
          <a:prstGeom prst="rect">
            <a:avLst/>
          </a:prstGeom>
        </p:spPr>
        <p:txBody>
          <a:bodyPr vert="horz" lIns="82605" tIns="41302" rIns="82605" bIns="41302" rtlCol="0"/>
          <a:lstStyle>
            <a:lvl1pPr algn="r">
              <a:defRPr sz="1000"/>
            </a:lvl1pPr>
          </a:lstStyle>
          <a:p>
            <a:fld id="{B1EB5D17-1482-4B71-829E-DEE524F3DC4D}" type="datetimeFigureOut">
              <a:rPr lang="en-US" smtClean="0"/>
              <a:t>10/9/2019</a:t>
            </a:fld>
            <a:endParaRPr lang="en-US"/>
          </a:p>
        </p:txBody>
      </p:sp>
      <p:sp>
        <p:nvSpPr>
          <p:cNvPr id="4" name="Slide Image Placeholder 3"/>
          <p:cNvSpPr>
            <a:spLocks noGrp="1" noRot="1" noChangeAspect="1"/>
          </p:cNvSpPr>
          <p:nvPr>
            <p:ph type="sldImg" idx="2"/>
          </p:nvPr>
        </p:nvSpPr>
        <p:spPr>
          <a:xfrm>
            <a:off x="458788" y="719138"/>
            <a:ext cx="6399212" cy="3600450"/>
          </a:xfrm>
          <a:prstGeom prst="rect">
            <a:avLst/>
          </a:prstGeom>
          <a:noFill/>
          <a:ln w="12700">
            <a:solidFill>
              <a:prstClr val="black"/>
            </a:solidFill>
          </a:ln>
        </p:spPr>
        <p:txBody>
          <a:bodyPr vert="horz" lIns="82605" tIns="41302" rIns="82605" bIns="4130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82605" tIns="41302" rIns="82605" bIns="413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82605" tIns="41302" rIns="82605" bIns="41302" rtlCol="0" anchor="b"/>
          <a:lstStyle>
            <a:lvl1pPr algn="l">
              <a:defRPr sz="10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82605" tIns="41302" rIns="82605" bIns="41302" rtlCol="0" anchor="b"/>
          <a:lstStyle>
            <a:lvl1pPr algn="r">
              <a:defRPr sz="1000"/>
            </a:lvl1pPr>
          </a:lstStyle>
          <a:p>
            <a:fld id="{45F8B6A7-DB98-47EE-9BB0-6897AB4B330D}" type="slidenum">
              <a:rPr lang="en-US" smtClean="0"/>
              <a:t>‹#›</a:t>
            </a:fld>
            <a:endParaRPr lang="en-US"/>
          </a:p>
        </p:txBody>
      </p:sp>
    </p:spTree>
    <p:extLst>
      <p:ext uri="{BB962C8B-B14F-4D97-AF65-F5344CB8AC3E}">
        <p14:creationId xmlns:p14="http://schemas.microsoft.com/office/powerpoint/2010/main" val="2361815244"/>
      </p:ext>
    </p:extLst>
  </p:cSld>
  <p:clrMap bg1="lt1" tx1="dk1" bg2="lt2" tx2="dk2" accent1="accent1" accent2="accent2" accent3="accent3" accent4="accent4" accent5="accent5" accent6="accent6" hlink="hlink" folHlink="folHlink"/>
  <p:notesStyle>
    <a:lvl1pPr marL="0" algn="l" defTabSz="914292" rtl="0" eaLnBrk="1" latinLnBrk="0" hangingPunct="1">
      <a:defRPr sz="1200" kern="1200">
        <a:solidFill>
          <a:schemeClr val="tx1"/>
        </a:solidFill>
        <a:latin typeface="+mn-lt"/>
        <a:ea typeface="+mn-ea"/>
        <a:cs typeface="+mn-cs"/>
      </a:defRPr>
    </a:lvl1pPr>
    <a:lvl2pPr marL="457146" algn="l" defTabSz="914292" rtl="0" eaLnBrk="1" latinLnBrk="0" hangingPunct="1">
      <a:defRPr sz="1200" kern="1200">
        <a:solidFill>
          <a:schemeClr val="tx1"/>
        </a:solidFill>
        <a:latin typeface="+mn-lt"/>
        <a:ea typeface="+mn-ea"/>
        <a:cs typeface="+mn-cs"/>
      </a:defRPr>
    </a:lvl2pPr>
    <a:lvl3pPr marL="914292" algn="l" defTabSz="914292" rtl="0" eaLnBrk="1" latinLnBrk="0" hangingPunct="1">
      <a:defRPr sz="1200" kern="1200">
        <a:solidFill>
          <a:schemeClr val="tx1"/>
        </a:solidFill>
        <a:latin typeface="+mn-lt"/>
        <a:ea typeface="+mn-ea"/>
        <a:cs typeface="+mn-cs"/>
      </a:defRPr>
    </a:lvl3pPr>
    <a:lvl4pPr marL="1371438" algn="l" defTabSz="914292" rtl="0" eaLnBrk="1" latinLnBrk="0" hangingPunct="1">
      <a:defRPr sz="1200" kern="1200">
        <a:solidFill>
          <a:schemeClr val="tx1"/>
        </a:solidFill>
        <a:latin typeface="+mn-lt"/>
        <a:ea typeface="+mn-ea"/>
        <a:cs typeface="+mn-cs"/>
      </a:defRPr>
    </a:lvl4pPr>
    <a:lvl5pPr marL="1828585" algn="l" defTabSz="914292" rtl="0" eaLnBrk="1" latinLnBrk="0" hangingPunct="1">
      <a:defRPr sz="1200" kern="1200">
        <a:solidFill>
          <a:schemeClr val="tx1"/>
        </a:solidFill>
        <a:latin typeface="+mn-lt"/>
        <a:ea typeface="+mn-ea"/>
        <a:cs typeface="+mn-cs"/>
      </a:defRPr>
    </a:lvl5pPr>
    <a:lvl6pPr marL="2285730" algn="l" defTabSz="914292" rtl="0" eaLnBrk="1" latinLnBrk="0" hangingPunct="1">
      <a:defRPr sz="1200" kern="1200">
        <a:solidFill>
          <a:schemeClr val="tx1"/>
        </a:solidFill>
        <a:latin typeface="+mn-lt"/>
        <a:ea typeface="+mn-ea"/>
        <a:cs typeface="+mn-cs"/>
      </a:defRPr>
    </a:lvl6pPr>
    <a:lvl7pPr marL="2742877" algn="l" defTabSz="914292" rtl="0" eaLnBrk="1" latinLnBrk="0" hangingPunct="1">
      <a:defRPr sz="1200" kern="1200">
        <a:solidFill>
          <a:schemeClr val="tx1"/>
        </a:solidFill>
        <a:latin typeface="+mn-lt"/>
        <a:ea typeface="+mn-ea"/>
        <a:cs typeface="+mn-cs"/>
      </a:defRPr>
    </a:lvl7pPr>
    <a:lvl8pPr marL="3200023" algn="l" defTabSz="914292" rtl="0" eaLnBrk="1" latinLnBrk="0" hangingPunct="1">
      <a:defRPr sz="1200" kern="1200">
        <a:solidFill>
          <a:schemeClr val="tx1"/>
        </a:solidFill>
        <a:latin typeface="+mn-lt"/>
        <a:ea typeface="+mn-ea"/>
        <a:cs typeface="+mn-cs"/>
      </a:defRPr>
    </a:lvl8pPr>
    <a:lvl9pPr marL="3657169" algn="l" defTabSz="9142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a:t>
            </a:fld>
            <a:endParaRPr lang="en-US"/>
          </a:p>
        </p:txBody>
      </p:sp>
    </p:spTree>
    <p:extLst>
      <p:ext uri="{BB962C8B-B14F-4D97-AF65-F5344CB8AC3E}">
        <p14:creationId xmlns:p14="http://schemas.microsoft.com/office/powerpoint/2010/main" val="343163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2</a:t>
            </a:fld>
            <a:endParaRPr lang="en-US"/>
          </a:p>
        </p:txBody>
      </p:sp>
    </p:spTree>
    <p:extLst>
      <p:ext uri="{BB962C8B-B14F-4D97-AF65-F5344CB8AC3E}">
        <p14:creationId xmlns:p14="http://schemas.microsoft.com/office/powerpoint/2010/main" val="212175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5</a:t>
            </a:fld>
            <a:endParaRPr lang="en-US"/>
          </a:p>
        </p:txBody>
      </p:sp>
    </p:spTree>
    <p:extLst>
      <p:ext uri="{BB962C8B-B14F-4D97-AF65-F5344CB8AC3E}">
        <p14:creationId xmlns:p14="http://schemas.microsoft.com/office/powerpoint/2010/main" val="292893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Kloog</a:t>
            </a:r>
            <a:r>
              <a:rPr lang="en-US" dirty="0"/>
              <a:t>: combines satellite aerosol optical depth and land-use data, for Massachusetts (2000-2008)</a:t>
            </a:r>
          </a:p>
          <a:p>
            <a:r>
              <a:rPr lang="en-US" dirty="0"/>
              <a:t>Turner: uses Bayesian space-time </a:t>
            </a:r>
            <a:r>
              <a:rPr lang="en-US" dirty="0" err="1"/>
              <a:t>downscaler</a:t>
            </a:r>
            <a:r>
              <a:rPr lang="en-US" dirty="0"/>
              <a:t> model for ozone exposure (1982-2004)</a:t>
            </a:r>
          </a:p>
          <a:p>
            <a:r>
              <a:rPr lang="en-US" dirty="0"/>
              <a:t>Di: uses artificial neural network that incorporated satellite, simulation, land-use, </a:t>
            </a:r>
            <a:r>
              <a:rPr lang="en-US" dirty="0" err="1"/>
              <a:t>meteorologic</a:t>
            </a:r>
            <a:r>
              <a:rPr lang="en-US" dirty="0"/>
              <a:t> data, entire Medicare population (2000-2012)</a:t>
            </a:r>
          </a:p>
        </p:txBody>
      </p:sp>
      <p:sp>
        <p:nvSpPr>
          <p:cNvPr id="4" name="Slide Number Placeholder 3"/>
          <p:cNvSpPr>
            <a:spLocks noGrp="1"/>
          </p:cNvSpPr>
          <p:nvPr>
            <p:ph type="sldNum" sz="quarter" idx="10"/>
          </p:nvPr>
        </p:nvSpPr>
        <p:spPr/>
        <p:txBody>
          <a:bodyPr/>
          <a:lstStyle/>
          <a:p>
            <a:fld id="{45F8B6A7-DB98-47EE-9BB0-6897AB4B330D}" type="slidenum">
              <a:rPr lang="en-US" smtClean="0"/>
              <a:t>6</a:t>
            </a:fld>
            <a:endParaRPr lang="en-US"/>
          </a:p>
        </p:txBody>
      </p:sp>
    </p:spTree>
    <p:extLst>
      <p:ext uri="{BB962C8B-B14F-4D97-AF65-F5344CB8AC3E}">
        <p14:creationId xmlns:p14="http://schemas.microsoft.com/office/powerpoint/2010/main" val="346220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a:solidFill>
                  <a:srgbClr val="0070C0"/>
                </a:solidFill>
              </a:rPr>
              <a:t>Fused Air Quality Surface Using Downscaling (FAQSD): c</a:t>
            </a:r>
            <a:r>
              <a:rPr lang="en-US" dirty="0"/>
              <a:t>ounty-average PM2.5 data calculated from fused AQS+CMAQ datasets developed by the EPA. Dataset uses a Bayesian approach to combine modeled and observed PM2.5, with better quality than CMAQ and larger spatial coverage than AQS (best of both worlds)</a:t>
            </a:r>
          </a:p>
          <a:p>
            <a:pPr marL="171450" marR="0" lvl="0" indent="-171450" algn="l" defTabSz="914292" rtl="0" eaLnBrk="1" fontAlgn="auto" latinLnBrk="0" hangingPunct="1">
              <a:lnSpc>
                <a:spcPct val="100000"/>
              </a:lnSpc>
              <a:spcBef>
                <a:spcPts val="0"/>
              </a:spcBef>
              <a:spcAft>
                <a:spcPts val="0"/>
              </a:spcAft>
              <a:buClrTx/>
              <a:buSzTx/>
              <a:buFontTx/>
              <a:buChar char="-"/>
              <a:tabLst/>
              <a:defRPr/>
            </a:pPr>
            <a:r>
              <a:rPr lang="en-US" dirty="0"/>
              <a:t>NASA’s </a:t>
            </a:r>
            <a:r>
              <a:rPr lang="en-US" sz="1200" dirty="0">
                <a:solidFill>
                  <a:srgbClr val="286FB7"/>
                </a:solidFill>
              </a:rPr>
              <a:t>North American Land Data Assimilation System (</a:t>
            </a:r>
            <a:r>
              <a:rPr lang="en-US" dirty="0"/>
              <a:t>NLDAS) model provides 1/8</a:t>
            </a:r>
            <a:r>
              <a:rPr lang="en-US" baseline="30000" dirty="0"/>
              <a:t>th</a:t>
            </a:r>
            <a:r>
              <a:rPr lang="en-US" dirty="0"/>
              <a:t> degree grids for meteorological data over all of North America</a:t>
            </a:r>
          </a:p>
          <a:p>
            <a:pPr marL="171450" indent="-171450">
              <a:buFontTx/>
              <a:buChar char="-"/>
            </a:pPr>
            <a:r>
              <a:rPr lang="en-US" sz="1200" dirty="0">
                <a:solidFill>
                  <a:srgbClr val="0070C0"/>
                </a:solidFill>
              </a:rPr>
              <a:t>Statewide Planning and Research Cooperative System (</a:t>
            </a:r>
            <a:r>
              <a:rPr lang="en-US" dirty="0"/>
              <a:t>SPARCS) collects information on hospital inpatient stay</a:t>
            </a:r>
          </a:p>
          <a:p>
            <a:pPr marL="171450" indent="-171450">
              <a:buFontTx/>
              <a:buChar char="-"/>
            </a:pPr>
            <a:r>
              <a:rPr lang="en-US" dirty="0" err="1"/>
              <a:t>Overdispersed</a:t>
            </a:r>
            <a:r>
              <a:rPr lang="en-US" dirty="0"/>
              <a:t> Poisson regression: the Poisson distribution is optimal for modeling count data (in this case hospital admissions), and the </a:t>
            </a:r>
            <a:r>
              <a:rPr lang="en-US" dirty="0" err="1"/>
              <a:t>overdispersion</a:t>
            </a:r>
            <a:r>
              <a:rPr lang="en-US" dirty="0"/>
              <a:t> relaxes the mean=variance assumption in the Poisson model</a:t>
            </a:r>
          </a:p>
          <a:p>
            <a:pPr marL="171450" indent="-171450">
              <a:buFontTx/>
              <a:buChar char="-"/>
            </a:pPr>
            <a:r>
              <a:rPr lang="en-US" dirty="0"/>
              <a:t>In the model, we include indicator variables (dummy variables) for all counties, and adjust for temperature, relative humidity, as well as long-term and seasonal trends non-linearly. The degrees of freedom here are chosen based on a set of model selection criteria and are consistent with existing literature</a:t>
            </a:r>
          </a:p>
        </p:txBody>
      </p:sp>
      <p:sp>
        <p:nvSpPr>
          <p:cNvPr id="4" name="Slide Number Placeholder 3"/>
          <p:cNvSpPr>
            <a:spLocks noGrp="1"/>
          </p:cNvSpPr>
          <p:nvPr>
            <p:ph type="sldNum" sz="quarter" idx="10"/>
          </p:nvPr>
        </p:nvSpPr>
        <p:spPr/>
        <p:txBody>
          <a:bodyPr/>
          <a:lstStyle/>
          <a:p>
            <a:fld id="{45F8B6A7-DB98-47EE-9BB0-6897AB4B330D}" type="slidenum">
              <a:rPr lang="en-US" smtClean="0"/>
              <a:t>9</a:t>
            </a:fld>
            <a:endParaRPr lang="en-US"/>
          </a:p>
        </p:txBody>
      </p:sp>
    </p:spTree>
    <p:extLst>
      <p:ext uri="{BB962C8B-B14F-4D97-AF65-F5344CB8AC3E}">
        <p14:creationId xmlns:p14="http://schemas.microsoft.com/office/powerpoint/2010/main" val="104895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5C226-8C7F-48A5-BBBA-218B658589A3}" type="slidenum">
              <a:rPr lang="en-US" smtClean="0"/>
              <a:t>12</a:t>
            </a:fld>
            <a:endParaRPr lang="en-US"/>
          </a:p>
        </p:txBody>
      </p:sp>
    </p:spTree>
    <p:extLst>
      <p:ext uri="{BB962C8B-B14F-4D97-AF65-F5344CB8AC3E}">
        <p14:creationId xmlns:p14="http://schemas.microsoft.com/office/powerpoint/2010/main" val="325074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higher in Fall/Winter, lower effect estimates in spring/summer</a:t>
            </a:r>
          </a:p>
          <a:p>
            <a:r>
              <a:rPr lang="en-US" dirty="0"/>
              <a:t>This could be attributable to higher contribution from more localized particles, such as traffic; since the mixing height in the winter is generally lower (same mass over smaller volume = more concentrated)</a:t>
            </a:r>
          </a:p>
          <a:p>
            <a:r>
              <a:rPr lang="en-US" dirty="0"/>
              <a:t>Traffic has been consistently identified as a particularly toxic source of PM, full of combustion products and metals</a:t>
            </a:r>
          </a:p>
          <a:p>
            <a:r>
              <a:rPr lang="en-US" dirty="0"/>
              <a:t>However, models do look somewhat different, which indicates that the performance of each prediction model likely varies by season, inducing exposure measurement error that varies by season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some studies have also found higher effect estimates in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particles that have higher concentrations in the winter; we recognize that other studies have found different results, the fact that we see the same results across all the models here that they’re still consistent across exposure models in our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PM2.5 in NYC</a:t>
            </a:r>
          </a:p>
        </p:txBody>
      </p:sp>
      <p:sp>
        <p:nvSpPr>
          <p:cNvPr id="4" name="Slide Number Placeholder 3"/>
          <p:cNvSpPr>
            <a:spLocks noGrp="1"/>
          </p:cNvSpPr>
          <p:nvPr>
            <p:ph type="sldNum" sz="quarter" idx="5"/>
          </p:nvPr>
        </p:nvSpPr>
        <p:spPr/>
        <p:txBody>
          <a:bodyPr/>
          <a:lstStyle/>
          <a:p>
            <a:fld id="{0885C226-8C7F-48A5-BBBA-218B658589A3}" type="slidenum">
              <a:rPr lang="en-US" smtClean="0"/>
              <a:t>14</a:t>
            </a:fld>
            <a:endParaRPr lang="en-US"/>
          </a:p>
        </p:txBody>
      </p:sp>
    </p:spTree>
    <p:extLst>
      <p:ext uri="{BB962C8B-B14F-4D97-AF65-F5344CB8AC3E}">
        <p14:creationId xmlns:p14="http://schemas.microsoft.com/office/powerpoint/2010/main" val="72719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rural</a:t>
            </a:r>
          </a:p>
          <a:p>
            <a:endParaRPr lang="en-US" dirty="0"/>
          </a:p>
          <a:p>
            <a:r>
              <a:rPr lang="en-US" dirty="0"/>
              <a:t>* 1000 people who are living in the rural areas of each county</a:t>
            </a:r>
          </a:p>
          <a:p>
            <a:endParaRPr lang="en-US" dirty="0"/>
          </a:p>
          <a:p>
            <a:r>
              <a:rPr lang="en-US" dirty="0"/>
              <a:t>Models predict better at urban areas, less measurement errors</a:t>
            </a:r>
          </a:p>
          <a:p>
            <a:r>
              <a:rPr lang="en-US" dirty="0"/>
              <a:t>Could be due to biological reason (more stressful lifestyle in urban areas)</a:t>
            </a:r>
          </a:p>
          <a:p>
            <a:endParaRPr lang="en-US" dirty="0"/>
          </a:p>
          <a:p>
            <a:r>
              <a:rPr lang="en-US" dirty="0"/>
              <a:t>Wouldn’t necessarily interpret these at higher levels, just look at overall trend (there are still very few counties with such high rural population)</a:t>
            </a:r>
          </a:p>
        </p:txBody>
      </p:sp>
      <p:sp>
        <p:nvSpPr>
          <p:cNvPr id="4" name="Slide Number Placeholder 3"/>
          <p:cNvSpPr>
            <a:spLocks noGrp="1"/>
          </p:cNvSpPr>
          <p:nvPr>
            <p:ph type="sldNum" sz="quarter" idx="5"/>
          </p:nvPr>
        </p:nvSpPr>
        <p:spPr/>
        <p:txBody>
          <a:bodyPr/>
          <a:lstStyle/>
          <a:p>
            <a:fld id="{45F8B6A7-DB98-47EE-9BB0-6897AB4B330D}" type="slidenum">
              <a:rPr lang="en-US" smtClean="0"/>
              <a:t>15</a:t>
            </a:fld>
            <a:endParaRPr lang="en-US"/>
          </a:p>
        </p:txBody>
      </p:sp>
    </p:spTree>
    <p:extLst>
      <p:ext uri="{BB962C8B-B14F-4D97-AF65-F5344CB8AC3E}">
        <p14:creationId xmlns:p14="http://schemas.microsoft.com/office/powerpoint/2010/main" val="345076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CMAQ not developed for epi studies, but people have used it regardless of actual purposes (</a:t>
            </a:r>
            <a:r>
              <a:rPr lang="en-US" sz="1200" b="0" i="0" kern="1200" dirty="0">
                <a:solidFill>
                  <a:schemeClr val="tx1"/>
                </a:solidFill>
                <a:effectLst/>
                <a:latin typeface="+mn-lt"/>
                <a:ea typeface="+mn-ea"/>
                <a:cs typeface="+mn-cs"/>
              </a:rPr>
              <a:t>check emission scenarios impacts and help with state implementation plans,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a:t>
            </a:r>
          </a:p>
          <a:p>
            <a:pPr marL="171450" indent="-171450">
              <a:buFontTx/>
              <a:buChar char="-"/>
            </a:pPr>
            <a:r>
              <a:rPr lang="en-US" sz="1200" b="0" i="0" kern="1200" dirty="0">
                <a:solidFill>
                  <a:schemeClr val="tx1"/>
                </a:solidFill>
                <a:effectLst/>
                <a:latin typeface="+mn-lt"/>
                <a:ea typeface="+mn-ea"/>
                <a:cs typeface="+mn-cs"/>
              </a:rPr>
              <a:t>That’s why </a:t>
            </a:r>
            <a:r>
              <a:rPr lang="en-US" sz="1200" b="0" i="0" kern="1200">
                <a:solidFill>
                  <a:schemeClr val="tx1"/>
                </a:solidFill>
                <a:effectLst/>
                <a:latin typeface="+mn-lt"/>
                <a:ea typeface="+mn-ea"/>
                <a:cs typeface="+mn-cs"/>
              </a:rPr>
              <a:t>we included it</a:t>
            </a:r>
            <a:endParaRPr lang="en-US" dirty="0"/>
          </a:p>
        </p:txBody>
      </p:sp>
      <p:sp>
        <p:nvSpPr>
          <p:cNvPr id="4" name="Slide Number Placeholder 3"/>
          <p:cNvSpPr>
            <a:spLocks noGrp="1"/>
          </p:cNvSpPr>
          <p:nvPr>
            <p:ph type="sldNum" sz="quarter" idx="10"/>
          </p:nvPr>
        </p:nvSpPr>
        <p:spPr/>
        <p:txBody>
          <a:bodyPr/>
          <a:lstStyle/>
          <a:p>
            <a:fld id="{45F8B6A7-DB98-47EE-9BB0-6897AB4B330D}" type="slidenum">
              <a:rPr lang="en-US" smtClean="0"/>
              <a:t>16</a:t>
            </a:fld>
            <a:endParaRPr lang="en-US"/>
          </a:p>
        </p:txBody>
      </p:sp>
    </p:spTree>
    <p:extLst>
      <p:ext uri="{BB962C8B-B14F-4D97-AF65-F5344CB8AC3E}">
        <p14:creationId xmlns:p14="http://schemas.microsoft.com/office/powerpoint/2010/main" val="16471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83592"/>
            <a:ext cx="7772400" cy="1102519"/>
          </a:xfrm>
          <a:prstGeom prst="rect">
            <a:avLst/>
          </a:prstGeom>
        </p:spPr>
        <p:txBody>
          <a:bodyPr>
            <a:normAutofit/>
          </a:bodyPr>
          <a:lstStyle>
            <a:lvl1pPr>
              <a:defRPr sz="5400" b="1" cap="all" baseline="0">
                <a:latin typeface="Avenir LT Std 55 Roman" pitchFamily="34" charset="0"/>
              </a:defRPr>
            </a:lvl1pPr>
          </a:lstStyle>
          <a:p>
            <a:r>
              <a:rPr lang="en-US" dirty="0"/>
              <a:t>title style</a:t>
            </a:r>
          </a:p>
        </p:txBody>
      </p:sp>
      <p:sp>
        <p:nvSpPr>
          <p:cNvPr id="3" name="Subtitle 2"/>
          <p:cNvSpPr>
            <a:spLocks noGrp="1"/>
          </p:cNvSpPr>
          <p:nvPr>
            <p:ph type="subTitle" idx="1"/>
          </p:nvPr>
        </p:nvSpPr>
        <p:spPr>
          <a:xfrm>
            <a:off x="1371600" y="2914650"/>
            <a:ext cx="6400800" cy="1314450"/>
          </a:xfrm>
          <a:prstGeom prst="rect">
            <a:avLst/>
          </a:prstGeom>
        </p:spPr>
        <p:txBody>
          <a:bodyPr>
            <a:normAutofit/>
          </a:bodyPr>
          <a:lstStyle>
            <a:lvl1pPr marL="0" indent="0" algn="ctr">
              <a:buNone/>
              <a:defRPr sz="1800" cap="all" baseline="0">
                <a:solidFill>
                  <a:schemeClr val="tx1">
                    <a:lumMod val="75000"/>
                  </a:schemeClr>
                </a:solidFill>
                <a:latin typeface="Bell MT" pitchFamily="18" charset="0"/>
              </a:defRPr>
            </a:lvl1pPr>
            <a:lvl2pPr marL="457146" indent="0" algn="ctr">
              <a:buNone/>
              <a:defRPr>
                <a:solidFill>
                  <a:schemeClr val="tx1">
                    <a:tint val="75000"/>
                  </a:schemeClr>
                </a:solidFill>
              </a:defRPr>
            </a:lvl2pPr>
            <a:lvl3pPr marL="914292" indent="0" algn="ctr">
              <a:buNone/>
              <a:defRPr>
                <a:solidFill>
                  <a:schemeClr val="tx1">
                    <a:tint val="75000"/>
                  </a:schemeClr>
                </a:solidFill>
              </a:defRPr>
            </a:lvl3pPr>
            <a:lvl4pPr marL="1371438" indent="0" algn="ctr">
              <a:buNone/>
              <a:defRPr>
                <a:solidFill>
                  <a:schemeClr val="tx1">
                    <a:tint val="75000"/>
                  </a:schemeClr>
                </a:solidFill>
              </a:defRPr>
            </a:lvl4pPr>
            <a:lvl5pPr marL="1828585" indent="0" algn="ctr">
              <a:buNone/>
              <a:defRPr>
                <a:solidFill>
                  <a:schemeClr val="tx1">
                    <a:tint val="75000"/>
                  </a:schemeClr>
                </a:solidFill>
              </a:defRPr>
            </a:lvl5pPr>
            <a:lvl6pPr marL="2285730" indent="0" algn="ctr">
              <a:buNone/>
              <a:defRPr>
                <a:solidFill>
                  <a:schemeClr val="tx1">
                    <a:tint val="75000"/>
                  </a:schemeClr>
                </a:solidFill>
              </a:defRPr>
            </a:lvl6pPr>
            <a:lvl7pPr marL="2742877" indent="0" algn="ctr">
              <a:buNone/>
              <a:defRPr>
                <a:solidFill>
                  <a:schemeClr val="tx1">
                    <a:tint val="75000"/>
                  </a:schemeClr>
                </a:solidFill>
              </a:defRPr>
            </a:lvl7pPr>
            <a:lvl8pPr marL="3200023" indent="0" algn="ctr">
              <a:buNone/>
              <a:defRPr>
                <a:solidFill>
                  <a:schemeClr val="tx1">
                    <a:tint val="75000"/>
                  </a:schemeClr>
                </a:solidFill>
              </a:defRPr>
            </a:lvl8pPr>
            <a:lvl9pPr marL="365716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6366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90"/>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076328"/>
            <a:ext cx="3008313" cy="3518297"/>
          </a:xfrm>
          <a:prstGeom prst="rect">
            <a:avLst/>
          </a:prstGeom>
        </p:spPr>
        <p:txBody>
          <a:bodyPr/>
          <a:lstStyle>
            <a:lvl1pPr marL="0" indent="0">
              <a:buNone/>
              <a:defRPr sz="1400"/>
            </a:lvl1pPr>
            <a:lvl2pPr marL="457146" indent="0">
              <a:buNone/>
              <a:defRPr sz="1200"/>
            </a:lvl2pPr>
            <a:lvl3pPr marL="914292" indent="0">
              <a:buNone/>
              <a:defRPr sz="1000"/>
            </a:lvl3pPr>
            <a:lvl4pPr marL="1371438" indent="0">
              <a:buNone/>
              <a:defRPr sz="900"/>
            </a:lvl4pPr>
            <a:lvl5pPr marL="1828585" indent="0">
              <a:buNone/>
              <a:defRPr sz="900"/>
            </a:lvl5pPr>
            <a:lvl6pPr marL="2285730"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Tree>
    <p:extLst>
      <p:ext uri="{BB962C8B-B14F-4D97-AF65-F5344CB8AC3E}">
        <p14:creationId xmlns:p14="http://schemas.microsoft.com/office/powerpoint/2010/main" val="177144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146" indent="0">
              <a:buNone/>
              <a:defRPr sz="2800"/>
            </a:lvl2pPr>
            <a:lvl3pPr marL="914292" indent="0">
              <a:buNone/>
              <a:defRPr sz="2400"/>
            </a:lvl3pPr>
            <a:lvl4pPr marL="1371438" indent="0">
              <a:buNone/>
              <a:defRPr sz="2000"/>
            </a:lvl4pPr>
            <a:lvl5pPr marL="1828585" indent="0">
              <a:buNone/>
              <a:defRPr sz="2000"/>
            </a:lvl5pPr>
            <a:lvl6pPr marL="2285730" indent="0">
              <a:buNone/>
              <a:defRPr sz="2000"/>
            </a:lvl6pPr>
            <a:lvl7pPr marL="2742877" indent="0">
              <a:buNone/>
              <a:defRPr sz="2000"/>
            </a:lvl7pPr>
            <a:lvl8pPr marL="3200023" indent="0">
              <a:buNone/>
              <a:defRPr sz="2000"/>
            </a:lvl8pPr>
            <a:lvl9pPr marL="3657169" indent="0">
              <a:buNone/>
              <a:defRPr sz="2000"/>
            </a:lvl9pPr>
          </a:lstStyle>
          <a:p>
            <a:r>
              <a:rPr lang="en-US"/>
              <a:t>Click icon to add picture</a:t>
            </a:r>
          </a:p>
        </p:txBody>
      </p:sp>
      <p:sp>
        <p:nvSpPr>
          <p:cNvPr id="4" name="Text Placeholder 3"/>
          <p:cNvSpPr>
            <a:spLocks noGrp="1"/>
          </p:cNvSpPr>
          <p:nvPr>
            <p:ph type="body" sz="half" idx="2"/>
          </p:nvPr>
        </p:nvSpPr>
        <p:spPr>
          <a:xfrm>
            <a:off x="1792288" y="4025513"/>
            <a:ext cx="5486400" cy="603647"/>
          </a:xfrm>
          <a:prstGeom prst="rect">
            <a:avLst/>
          </a:prstGeom>
        </p:spPr>
        <p:txBody>
          <a:bodyPr/>
          <a:lstStyle>
            <a:lvl1pPr marL="0" indent="0">
              <a:buNone/>
              <a:defRPr sz="1400"/>
            </a:lvl1pPr>
            <a:lvl2pPr marL="457146" indent="0">
              <a:buNone/>
              <a:defRPr sz="1200"/>
            </a:lvl2pPr>
            <a:lvl3pPr marL="914292" indent="0">
              <a:buNone/>
              <a:defRPr sz="1000"/>
            </a:lvl3pPr>
            <a:lvl4pPr marL="1371438" indent="0">
              <a:buNone/>
              <a:defRPr sz="900"/>
            </a:lvl4pPr>
            <a:lvl5pPr marL="1828585" indent="0">
              <a:buNone/>
              <a:defRPr sz="900"/>
            </a:lvl5pPr>
            <a:lvl6pPr marL="2285730"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Tree>
    <p:extLst>
      <p:ext uri="{BB962C8B-B14F-4D97-AF65-F5344CB8AC3E}">
        <p14:creationId xmlns:p14="http://schemas.microsoft.com/office/powerpoint/2010/main" val="353399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678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6858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00154"/>
            <a:ext cx="8229600" cy="3505196"/>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87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6858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209800" y="1200154"/>
            <a:ext cx="6477000" cy="3505196"/>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638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295526"/>
            <a:ext cx="8229600" cy="1021556"/>
          </a:xfrm>
          <a:prstGeom prst="rect">
            <a:avLst/>
          </a:prstGeom>
          <a:ln>
            <a:noFill/>
          </a:ln>
        </p:spPr>
        <p:txBody>
          <a:bodyPr anchor="b"/>
          <a:lstStyle>
            <a:lvl1pPr algn="l">
              <a:defRPr sz="5400" b="1" cap="all">
                <a:latin typeface="Tw Cen MT Condensed" panose="020B0606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762000" y="3351610"/>
            <a:ext cx="8229600" cy="1125140"/>
          </a:xfrm>
          <a:prstGeom prst="rect">
            <a:avLst/>
          </a:prstGeom>
        </p:spPr>
        <p:txBody>
          <a:bodyPr anchor="t">
            <a:normAutofit/>
          </a:bodyPr>
          <a:lstStyle>
            <a:lvl1pPr marL="0" indent="0">
              <a:buNone/>
              <a:defRPr sz="4000">
                <a:solidFill>
                  <a:schemeClr val="tx1">
                    <a:tint val="75000"/>
                  </a:schemeClr>
                </a:solidFill>
              </a:defRPr>
            </a:lvl1pPr>
            <a:lvl2pPr marL="457146" indent="0">
              <a:buNone/>
              <a:defRPr sz="1800">
                <a:solidFill>
                  <a:schemeClr val="tx1">
                    <a:tint val="75000"/>
                  </a:schemeClr>
                </a:solidFill>
              </a:defRPr>
            </a:lvl2pPr>
            <a:lvl3pPr marL="914292" indent="0">
              <a:buNone/>
              <a:defRPr sz="1600">
                <a:solidFill>
                  <a:schemeClr val="tx1">
                    <a:tint val="75000"/>
                  </a:schemeClr>
                </a:solidFill>
              </a:defRPr>
            </a:lvl3pPr>
            <a:lvl4pPr marL="1371438" indent="0">
              <a:buNone/>
              <a:defRPr sz="1400">
                <a:solidFill>
                  <a:schemeClr val="tx1">
                    <a:tint val="75000"/>
                  </a:schemeClr>
                </a:solidFill>
              </a:defRPr>
            </a:lvl4pPr>
            <a:lvl5pPr marL="1828585" indent="0">
              <a:buNone/>
              <a:defRPr sz="1400">
                <a:solidFill>
                  <a:schemeClr val="tx1">
                    <a:tint val="75000"/>
                  </a:schemeClr>
                </a:solidFill>
              </a:defRPr>
            </a:lvl5pPr>
            <a:lvl6pPr marL="2285730" indent="0">
              <a:buNone/>
              <a:defRPr sz="1400">
                <a:solidFill>
                  <a:schemeClr val="tx1">
                    <a:tint val="75000"/>
                  </a:schemeClr>
                </a:solidFill>
              </a:defRPr>
            </a:lvl6pPr>
            <a:lvl7pPr marL="2742877" indent="0">
              <a:buNone/>
              <a:defRPr sz="1400">
                <a:solidFill>
                  <a:schemeClr val="tx1">
                    <a:tint val="75000"/>
                  </a:schemeClr>
                </a:solidFill>
              </a:defRPr>
            </a:lvl7pPr>
            <a:lvl8pPr marL="3200023" indent="0">
              <a:buNone/>
              <a:defRPr sz="1400">
                <a:solidFill>
                  <a:schemeClr val="tx1">
                    <a:tint val="75000"/>
                  </a:schemeClr>
                </a:solidFill>
              </a:defRPr>
            </a:lvl8pPr>
            <a:lvl9pPr marL="365716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8927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74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a:prstGeom prst="rect">
            <a:avLst/>
          </a:prstGeom>
        </p:spPr>
        <p:txBody>
          <a:bodyPr anchor="b"/>
          <a:lstStyle>
            <a:lvl1pPr marL="0" indent="0">
              <a:buNone/>
              <a:defRPr sz="2400" b="1"/>
            </a:lvl1pPr>
            <a:lvl2pPr marL="457146" indent="0">
              <a:buNone/>
              <a:defRPr sz="2000" b="1"/>
            </a:lvl2pPr>
            <a:lvl3pPr marL="914292" indent="0">
              <a:buNone/>
              <a:defRPr sz="1800" b="1"/>
            </a:lvl3pPr>
            <a:lvl4pPr marL="1371438" indent="0">
              <a:buNone/>
              <a:defRPr sz="1600" b="1"/>
            </a:lvl4pPr>
            <a:lvl5pPr marL="1828585" indent="0">
              <a:buNone/>
              <a:defRPr sz="1600" b="1"/>
            </a:lvl5pPr>
            <a:lvl6pPr marL="2285730"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8"/>
            <a:ext cx="4041775" cy="479822"/>
          </a:xfrm>
          <a:prstGeom prst="rect">
            <a:avLst/>
          </a:prstGeom>
        </p:spPr>
        <p:txBody>
          <a:bodyPr anchor="b"/>
          <a:lstStyle>
            <a:lvl1pPr marL="0" indent="0">
              <a:buNone/>
              <a:defRPr sz="2400" b="1"/>
            </a:lvl1pPr>
            <a:lvl2pPr marL="457146" indent="0">
              <a:buNone/>
              <a:defRPr sz="2000" b="1"/>
            </a:lvl2pPr>
            <a:lvl3pPr marL="914292" indent="0">
              <a:buNone/>
              <a:defRPr sz="1800" b="1"/>
            </a:lvl3pPr>
            <a:lvl4pPr marL="1371438" indent="0">
              <a:buNone/>
              <a:defRPr sz="1600" b="1"/>
            </a:lvl4pPr>
            <a:lvl5pPr marL="1828585" indent="0">
              <a:buNone/>
              <a:defRPr sz="1600" b="1"/>
            </a:lvl5pPr>
            <a:lvl6pPr marL="2285730"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53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3470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43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609600"/>
            <a:ext cx="8229600" cy="914400"/>
          </a:xfrm>
          <a:prstGeom prst="rect">
            <a:avLst/>
          </a:prstGeom>
          <a:ln>
            <a:noFill/>
          </a:ln>
        </p:spPr>
        <p:txBody>
          <a:bodyPr vert="horz" lIns="91429" tIns="45714" rIns="91429" bIns="45714" rtlCol="0" anchor="ctr">
            <a:noAutofit/>
          </a:bodyPr>
          <a:lstStyle/>
          <a:p>
            <a:r>
              <a:rPr lang="en-US" dirty="0"/>
              <a:t>Click to edit Master title style</a:t>
            </a:r>
          </a:p>
        </p:txBody>
      </p:sp>
      <p:sp>
        <p:nvSpPr>
          <p:cNvPr id="11" name="Text Placeholder 2"/>
          <p:cNvSpPr>
            <a:spLocks noGrp="1"/>
          </p:cNvSpPr>
          <p:nvPr>
            <p:ph type="body" idx="1"/>
          </p:nvPr>
        </p:nvSpPr>
        <p:spPr>
          <a:xfrm>
            <a:off x="457200" y="1600205"/>
            <a:ext cx="8229600" cy="3028945"/>
          </a:xfrm>
          <a:prstGeom prst="rect">
            <a:avLst/>
          </a:prstGeom>
        </p:spPr>
        <p:txBody>
          <a:bodyPr vert="horz" lIns="91429" tIns="45714" rIns="91429" bIns="45714" rtlCol="0">
            <a:normAutofit/>
          </a:bodyPr>
          <a:lstStyle/>
          <a:p>
            <a:pPr lvl="0"/>
            <a:r>
              <a:rPr lang="en-US" dirty="0"/>
              <a:t>Click to edit Master text styles</a:t>
            </a:r>
          </a:p>
          <a:p>
            <a:pPr marL="742862" marR="0" lvl="1" indent="-285717" algn="l" defTabSz="914292" rtl="0" eaLnBrk="1" fontAlgn="auto" latinLnBrk="0" hangingPunct="1">
              <a:lnSpc>
                <a:spcPct val="100000"/>
              </a:lnSpc>
              <a:spcBef>
                <a:spcPct val="20000"/>
              </a:spcBef>
              <a:spcAft>
                <a:spcPts val="0"/>
              </a:spcAft>
              <a:buClrTx/>
              <a:buSzTx/>
              <a:buFont typeface="Arial" pitchFamily="34" charset="0"/>
              <a:buChar char="–"/>
              <a:tabLst/>
              <a:defRPr/>
            </a:pPr>
            <a:r>
              <a:rPr lang="en-US" sz="2400" b="1" dirty="0">
                <a:solidFill>
                  <a:srgbClr val="FFC000"/>
                </a:solidFill>
              </a:rPr>
              <a:t>Accent color can be used thus to highlight content</a:t>
            </a:r>
            <a:endParaRPr lang="en-US" sz="2400" dirty="0"/>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cxnSp>
        <p:nvCxnSpPr>
          <p:cNvPr id="14" name="Straight Connector 13"/>
          <p:cNvCxnSpPr/>
          <p:nvPr userDrawn="1"/>
        </p:nvCxnSpPr>
        <p:spPr>
          <a:xfrm flipH="1" flipV="1">
            <a:off x="2133600" y="361950"/>
            <a:ext cx="6781802" cy="19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52400" y="4950827"/>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1454" y="4933950"/>
            <a:ext cx="435746" cy="184666"/>
          </a:xfrm>
          <a:prstGeom prst="rect">
            <a:avLst/>
          </a:prstGeom>
          <a:noFill/>
        </p:spPr>
        <p:txBody>
          <a:bodyPr wrap="square" rtlCol="0">
            <a:spAutoFit/>
          </a:bodyPr>
          <a:lstStyle/>
          <a:p>
            <a:pPr algn="ctr"/>
            <a:fld id="{11345B3D-9E2B-4648-B8DA-C1967F580BC1}" type="slidenum">
              <a:rPr lang="en-US" sz="600" smtClean="0">
                <a:solidFill>
                  <a:schemeClr val="accent2"/>
                </a:solidFill>
              </a:rPr>
              <a:pPr algn="ctr"/>
              <a:t>‹#›</a:t>
            </a:fld>
            <a:endParaRPr lang="en-US" sz="1600" dirty="0">
              <a:solidFill>
                <a:schemeClr val="accent2"/>
              </a:solidFill>
            </a:endParaRPr>
          </a:p>
        </p:txBody>
      </p:sp>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803" y="200249"/>
            <a:ext cx="1752597" cy="220094"/>
          </a:xfrm>
          <a:prstGeom prst="rect">
            <a:avLst/>
          </a:prstGeom>
        </p:spPr>
      </p:pic>
    </p:spTree>
    <p:extLst>
      <p:ext uri="{BB962C8B-B14F-4D97-AF65-F5344CB8AC3E}">
        <p14:creationId xmlns:p14="http://schemas.microsoft.com/office/powerpoint/2010/main" val="3093093626"/>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702"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292" rtl="0" eaLnBrk="1" latinLnBrk="0" hangingPunct="1">
        <a:spcBef>
          <a:spcPct val="0"/>
        </a:spcBef>
        <a:buNone/>
        <a:defRPr sz="4200" b="1" i="0" kern="1200">
          <a:solidFill>
            <a:srgbClr val="286FB7"/>
          </a:solidFill>
          <a:effectLst/>
          <a:latin typeface="Arial"/>
          <a:ea typeface="+mj-ea"/>
          <a:cs typeface="Arial"/>
        </a:defRPr>
      </a:lvl1pPr>
    </p:titleStyle>
    <p:bodyStyle>
      <a:lvl1pPr marL="342860" indent="-342860" algn="l" defTabSz="914292" rtl="0" eaLnBrk="1" latinLnBrk="0" hangingPunct="1">
        <a:spcBef>
          <a:spcPct val="20000"/>
        </a:spcBef>
        <a:buFont typeface="Arial" pitchFamily="34" charset="0"/>
        <a:buChar char="•"/>
        <a:defRPr sz="2800" kern="1200">
          <a:solidFill>
            <a:srgbClr val="286FB7"/>
          </a:solidFill>
          <a:effectLst/>
          <a:latin typeface="+mn-lt"/>
          <a:ea typeface="+mn-ea"/>
          <a:cs typeface="+mn-cs"/>
        </a:defRPr>
      </a:lvl1pPr>
      <a:lvl2pPr marL="742862" marR="0" indent="-285717" algn="l" defTabSz="914292" rtl="0" eaLnBrk="1" fontAlgn="auto" latinLnBrk="0" hangingPunct="1">
        <a:lnSpc>
          <a:spcPct val="100000"/>
        </a:lnSpc>
        <a:spcBef>
          <a:spcPct val="20000"/>
        </a:spcBef>
        <a:spcAft>
          <a:spcPts val="0"/>
        </a:spcAft>
        <a:buClrTx/>
        <a:buSzTx/>
        <a:buFont typeface="Arial" pitchFamily="34" charset="0"/>
        <a:buChar char="–"/>
        <a:tabLst/>
        <a:defRPr sz="2400" kern="1200">
          <a:solidFill>
            <a:srgbClr val="E68323"/>
          </a:solidFill>
          <a:effectLst/>
          <a:latin typeface="+mn-lt"/>
          <a:ea typeface="+mn-ea"/>
          <a:cs typeface="+mn-cs"/>
        </a:defRPr>
      </a:lvl2pPr>
      <a:lvl3pPr marL="1142865" indent="-228573" algn="l" defTabSz="914292" rtl="0" eaLnBrk="1" latinLnBrk="0" hangingPunct="1">
        <a:spcBef>
          <a:spcPct val="20000"/>
        </a:spcBef>
        <a:buFont typeface="Arial" pitchFamily="34" charset="0"/>
        <a:buChar char="•"/>
        <a:defRPr sz="2000" kern="1200">
          <a:solidFill>
            <a:srgbClr val="286FB7"/>
          </a:solidFill>
          <a:effectLst/>
          <a:latin typeface="+mn-lt"/>
          <a:ea typeface="+mn-ea"/>
          <a:cs typeface="+mn-cs"/>
        </a:defRPr>
      </a:lvl3pPr>
      <a:lvl4pPr marL="1600012" indent="-228573" algn="l" defTabSz="914292" rtl="0" eaLnBrk="1" latinLnBrk="0" hangingPunct="1">
        <a:spcBef>
          <a:spcPct val="20000"/>
        </a:spcBef>
        <a:buFont typeface="Arial" pitchFamily="34" charset="0"/>
        <a:buChar char="–"/>
        <a:defRPr sz="1800" kern="1200">
          <a:solidFill>
            <a:srgbClr val="286FB7"/>
          </a:solidFill>
          <a:effectLst/>
          <a:latin typeface="+mn-lt"/>
          <a:ea typeface="+mn-ea"/>
          <a:cs typeface="+mn-cs"/>
        </a:defRPr>
      </a:lvl4pPr>
      <a:lvl5pPr marL="2057158" marR="0" indent="-228573" algn="l" defTabSz="914292" rtl="0" eaLnBrk="1" fontAlgn="auto" latinLnBrk="0" hangingPunct="1">
        <a:lnSpc>
          <a:spcPct val="100000"/>
        </a:lnSpc>
        <a:spcBef>
          <a:spcPct val="20000"/>
        </a:spcBef>
        <a:spcAft>
          <a:spcPts val="0"/>
        </a:spcAft>
        <a:buClrTx/>
        <a:buSzTx/>
        <a:buFont typeface="Arial" pitchFamily="34" charset="0"/>
        <a:buChar char="»"/>
        <a:tabLst/>
        <a:defRPr sz="2600" kern="1200">
          <a:solidFill>
            <a:srgbClr val="286FB7"/>
          </a:solidFill>
          <a:effectLst/>
          <a:latin typeface="+mn-lt"/>
          <a:ea typeface="+mn-ea"/>
          <a:cs typeface="+mn-cs"/>
        </a:defRPr>
      </a:lvl5pPr>
      <a:lvl6pPr marL="2514304"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0"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7"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2" indent="-228573" algn="l" defTabSz="9142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2" rtl="0" eaLnBrk="1" latinLnBrk="0" hangingPunct="1">
        <a:defRPr sz="1800" kern="1200">
          <a:solidFill>
            <a:schemeClr val="tx1"/>
          </a:solidFill>
          <a:latin typeface="+mn-lt"/>
          <a:ea typeface="+mn-ea"/>
          <a:cs typeface="+mn-cs"/>
        </a:defRPr>
      </a:lvl1pPr>
      <a:lvl2pPr marL="457146" algn="l" defTabSz="914292" rtl="0" eaLnBrk="1" latinLnBrk="0" hangingPunct="1">
        <a:defRPr sz="1800" kern="1200">
          <a:solidFill>
            <a:schemeClr val="tx1"/>
          </a:solidFill>
          <a:latin typeface="+mn-lt"/>
          <a:ea typeface="+mn-ea"/>
          <a:cs typeface="+mn-cs"/>
        </a:defRPr>
      </a:lvl2pPr>
      <a:lvl3pPr marL="914292" algn="l" defTabSz="914292" rtl="0" eaLnBrk="1" latinLnBrk="0" hangingPunct="1">
        <a:defRPr sz="1800" kern="1200">
          <a:solidFill>
            <a:schemeClr val="tx1"/>
          </a:solidFill>
          <a:latin typeface="+mn-lt"/>
          <a:ea typeface="+mn-ea"/>
          <a:cs typeface="+mn-cs"/>
        </a:defRPr>
      </a:lvl3pPr>
      <a:lvl4pPr marL="1371438" algn="l" defTabSz="914292" rtl="0" eaLnBrk="1" latinLnBrk="0" hangingPunct="1">
        <a:defRPr sz="1800" kern="1200">
          <a:solidFill>
            <a:schemeClr val="tx1"/>
          </a:solidFill>
          <a:latin typeface="+mn-lt"/>
          <a:ea typeface="+mn-ea"/>
          <a:cs typeface="+mn-cs"/>
        </a:defRPr>
      </a:lvl4pPr>
      <a:lvl5pPr marL="1828585" algn="l" defTabSz="914292" rtl="0" eaLnBrk="1" latinLnBrk="0" hangingPunct="1">
        <a:defRPr sz="1800" kern="1200">
          <a:solidFill>
            <a:schemeClr val="tx1"/>
          </a:solidFill>
          <a:latin typeface="+mn-lt"/>
          <a:ea typeface="+mn-ea"/>
          <a:cs typeface="+mn-cs"/>
        </a:defRPr>
      </a:lvl5pPr>
      <a:lvl6pPr marL="2285730" algn="l" defTabSz="914292" rtl="0" eaLnBrk="1" latinLnBrk="0" hangingPunct="1">
        <a:defRPr sz="1800" kern="1200">
          <a:solidFill>
            <a:schemeClr val="tx1"/>
          </a:solidFill>
          <a:latin typeface="+mn-lt"/>
          <a:ea typeface="+mn-ea"/>
          <a:cs typeface="+mn-cs"/>
        </a:defRPr>
      </a:lvl6pPr>
      <a:lvl7pPr marL="2742877" algn="l" defTabSz="914292" rtl="0" eaLnBrk="1" latinLnBrk="0" hangingPunct="1">
        <a:defRPr sz="1800" kern="1200">
          <a:solidFill>
            <a:schemeClr val="tx1"/>
          </a:solidFill>
          <a:latin typeface="+mn-lt"/>
          <a:ea typeface="+mn-ea"/>
          <a:cs typeface="+mn-cs"/>
        </a:defRPr>
      </a:lvl7pPr>
      <a:lvl8pPr marL="3200023" algn="l" defTabSz="914292" rtl="0" eaLnBrk="1" latinLnBrk="0" hangingPunct="1">
        <a:defRPr sz="1800" kern="1200">
          <a:solidFill>
            <a:schemeClr val="tx1"/>
          </a:solidFill>
          <a:latin typeface="+mn-lt"/>
          <a:ea typeface="+mn-ea"/>
          <a:cs typeface="+mn-cs"/>
        </a:defRPr>
      </a:lvl8pPr>
      <a:lvl9pPr marL="3657169" algn="l" defTabSz="9142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pa.gov/outdoor-air-quality-data/interactive-map-air-quality-monitor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pa.gov/outdoor-air-quality-data/interactive-map-air-quality-monitor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82F-8400-43B0-9D20-68BEDC58C038}"/>
              </a:ext>
            </a:extLst>
          </p:cNvPr>
          <p:cNvSpPr>
            <a:spLocks noGrp="1"/>
          </p:cNvSpPr>
          <p:nvPr>
            <p:ph type="ctrTitle"/>
          </p:nvPr>
        </p:nvSpPr>
        <p:spPr>
          <a:xfrm>
            <a:off x="658650" y="1388234"/>
            <a:ext cx="8028150" cy="1178719"/>
          </a:xfrm>
        </p:spPr>
        <p:txBody>
          <a:bodyPr>
            <a:noAutofit/>
          </a:bodyPr>
          <a:lstStyle/>
          <a:p>
            <a:r>
              <a:rPr lang="en-US" sz="2200" dirty="0"/>
              <a:t>Fine Particulate Matter and Cardiovascular Admissions in NY State: An Assessment of Exposure Model Choice Sensitivity and Spatial-Temporal Effect Modification</a:t>
            </a:r>
          </a:p>
        </p:txBody>
      </p:sp>
      <p:sp>
        <p:nvSpPr>
          <p:cNvPr id="3" name="Subtitle 2">
            <a:extLst>
              <a:ext uri="{FF2B5EF4-FFF2-40B4-BE49-F238E27FC236}">
                <a16:creationId xmlns:a16="http://schemas.microsoft.com/office/drawing/2014/main" id="{E07E3FD0-3D29-40D8-AA9A-5EA9E9F9DA87}"/>
              </a:ext>
            </a:extLst>
          </p:cNvPr>
          <p:cNvSpPr>
            <a:spLocks noGrp="1"/>
          </p:cNvSpPr>
          <p:nvPr>
            <p:ph type="subTitle" idx="1"/>
          </p:nvPr>
        </p:nvSpPr>
        <p:spPr>
          <a:xfrm>
            <a:off x="1257300" y="2865030"/>
            <a:ext cx="6629400" cy="1764119"/>
          </a:xfrm>
        </p:spPr>
        <p:txBody>
          <a:bodyPr>
            <a:normAutofit/>
          </a:bodyPr>
          <a:lstStyle/>
          <a:p>
            <a:r>
              <a:rPr lang="en-US" sz="2000" b="1" cap="none" dirty="0">
                <a:solidFill>
                  <a:srgbClr val="0070C0"/>
                </a:solidFill>
              </a:rPr>
              <a:t>MIKE HE </a:t>
            </a:r>
          </a:p>
          <a:p>
            <a:r>
              <a:rPr lang="en-US" sz="1400" b="1" cap="none" dirty="0">
                <a:solidFill>
                  <a:schemeClr val="bg1">
                    <a:lumMod val="50000"/>
                  </a:schemeClr>
                </a:solidFill>
              </a:rPr>
              <a:t>mike.he@columbia.edu</a:t>
            </a:r>
          </a:p>
          <a:p>
            <a:endParaRPr lang="en-US" sz="1700" b="1" cap="none" dirty="0">
              <a:solidFill>
                <a:srgbClr val="0070C0"/>
              </a:solidFill>
            </a:endParaRPr>
          </a:p>
          <a:p>
            <a:r>
              <a:rPr lang="en-US" b="1" cap="none" dirty="0">
                <a:solidFill>
                  <a:srgbClr val="0070C0"/>
                </a:solidFill>
              </a:rPr>
              <a:t>TEMPO Health Conference</a:t>
            </a:r>
          </a:p>
          <a:p>
            <a:r>
              <a:rPr lang="en-US" b="1" cap="none" dirty="0">
                <a:solidFill>
                  <a:srgbClr val="0070C0"/>
                </a:solidFill>
              </a:rPr>
              <a:t>October 10, 2019</a:t>
            </a:r>
          </a:p>
        </p:txBody>
      </p:sp>
      <p:pic>
        <p:nvPicPr>
          <p:cNvPr id="4" name="Picture 3">
            <a:extLst>
              <a:ext uri="{FF2B5EF4-FFF2-40B4-BE49-F238E27FC236}">
                <a16:creationId xmlns:a16="http://schemas.microsoft.com/office/drawing/2014/main" id="{4114B553-DCFE-4B8B-AC98-1F87013517E6}"/>
              </a:ext>
            </a:extLst>
          </p:cNvPr>
          <p:cNvPicPr>
            <a:picLocks noChangeAspect="1"/>
          </p:cNvPicPr>
          <p:nvPr/>
        </p:nvPicPr>
        <p:blipFill>
          <a:blip r:embed="rId3"/>
          <a:stretch>
            <a:fillRect/>
          </a:stretch>
        </p:blipFill>
        <p:spPr>
          <a:xfrm>
            <a:off x="658650" y="511322"/>
            <a:ext cx="725176" cy="634799"/>
          </a:xfrm>
          <a:prstGeom prst="rect">
            <a:avLst/>
          </a:prstGeom>
        </p:spPr>
      </p:pic>
      <p:pic>
        <p:nvPicPr>
          <p:cNvPr id="5" name="Picture 4">
            <a:extLst>
              <a:ext uri="{FF2B5EF4-FFF2-40B4-BE49-F238E27FC236}">
                <a16:creationId xmlns:a16="http://schemas.microsoft.com/office/drawing/2014/main" id="{8EB63F8A-654D-4BE2-9690-EC0B9F8DDF6F}"/>
              </a:ext>
            </a:extLst>
          </p:cNvPr>
          <p:cNvPicPr>
            <a:picLocks noChangeAspect="1"/>
          </p:cNvPicPr>
          <p:nvPr/>
        </p:nvPicPr>
        <p:blipFill>
          <a:blip r:embed="rId4"/>
          <a:stretch>
            <a:fillRect/>
          </a:stretch>
        </p:blipFill>
        <p:spPr>
          <a:xfrm>
            <a:off x="2133600" y="502153"/>
            <a:ext cx="739545" cy="624186"/>
          </a:xfrm>
          <a:prstGeom prst="rect">
            <a:avLst/>
          </a:prstGeom>
        </p:spPr>
      </p:pic>
      <p:pic>
        <p:nvPicPr>
          <p:cNvPr id="1026" name="Picture 2" descr="Image result for climate and health program columbia">
            <a:extLst>
              <a:ext uri="{FF2B5EF4-FFF2-40B4-BE49-F238E27FC236}">
                <a16:creationId xmlns:a16="http://schemas.microsoft.com/office/drawing/2014/main" id="{7DC5D88C-C11B-4DC5-94A7-518350506C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5662" y="538335"/>
            <a:ext cx="2141281" cy="551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EF89D84-4535-4153-B821-2D47D1C153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613682"/>
            <a:ext cx="2495550" cy="418608"/>
          </a:xfrm>
          <a:prstGeom prst="rect">
            <a:avLst/>
          </a:prstGeom>
        </p:spPr>
      </p:pic>
    </p:spTree>
    <p:extLst>
      <p:ext uri="{BB962C8B-B14F-4D97-AF65-F5344CB8AC3E}">
        <p14:creationId xmlns:p14="http://schemas.microsoft.com/office/powerpoint/2010/main" val="417343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3BE7DFC-6085-40B8-8E91-2342BD3F4A4B}"/>
              </a:ext>
            </a:extLst>
          </p:cNvPr>
          <p:cNvPicPr>
            <a:picLocks noGrp="1" noChangeAspect="1"/>
          </p:cNvPicPr>
          <p:nvPr>
            <p:ph idx="1"/>
          </p:nvPr>
        </p:nvPicPr>
        <p:blipFill>
          <a:blip r:embed="rId2"/>
          <a:stretch>
            <a:fillRect/>
          </a:stretch>
        </p:blipFill>
        <p:spPr>
          <a:xfrm>
            <a:off x="985753" y="581644"/>
            <a:ext cx="7172495" cy="3980213"/>
          </a:xfrm>
          <a:prstGeom prst="rect">
            <a:avLst/>
          </a:prstGeom>
        </p:spPr>
      </p:pic>
      <p:sp>
        <p:nvSpPr>
          <p:cNvPr id="5" name="TextBox 4">
            <a:extLst>
              <a:ext uri="{FF2B5EF4-FFF2-40B4-BE49-F238E27FC236}">
                <a16:creationId xmlns:a16="http://schemas.microsoft.com/office/drawing/2014/main" id="{5FAD557C-9228-4D3F-9493-DCAC629E3DD3}"/>
              </a:ext>
            </a:extLst>
          </p:cNvPr>
          <p:cNvSpPr txBox="1"/>
          <p:nvPr/>
        </p:nvSpPr>
        <p:spPr>
          <a:xfrm>
            <a:off x="7848600" y="4918596"/>
            <a:ext cx="1295400" cy="261610"/>
          </a:xfrm>
          <a:prstGeom prst="rect">
            <a:avLst/>
          </a:prstGeom>
          <a:noFill/>
        </p:spPr>
        <p:txBody>
          <a:bodyPr wrap="square" rtlCol="0">
            <a:spAutoFit/>
          </a:bodyPr>
          <a:lstStyle/>
          <a:p>
            <a:r>
              <a:rPr lang="en-US" sz="1100" dirty="0" err="1">
                <a:solidFill>
                  <a:schemeClr val="bg2"/>
                </a:solidFill>
              </a:rPr>
              <a:t>Jin</a:t>
            </a:r>
            <a:r>
              <a:rPr lang="en-US" sz="1100" dirty="0">
                <a:solidFill>
                  <a:schemeClr val="bg2"/>
                </a:solidFill>
              </a:rPr>
              <a:t> et al. (</a:t>
            </a:r>
            <a:r>
              <a:rPr lang="en-US" sz="1100" i="1" dirty="0">
                <a:solidFill>
                  <a:schemeClr val="bg2"/>
                </a:solidFill>
              </a:rPr>
              <a:t>ERL</a:t>
            </a:r>
            <a:r>
              <a:rPr lang="en-US" sz="1100" dirty="0">
                <a:solidFill>
                  <a:schemeClr val="bg2"/>
                </a:solidFill>
              </a:rPr>
              <a:t> 2019)</a:t>
            </a:r>
          </a:p>
        </p:txBody>
      </p:sp>
    </p:spTree>
    <p:extLst>
      <p:ext uri="{BB962C8B-B14F-4D97-AF65-F5344CB8AC3E}">
        <p14:creationId xmlns:p14="http://schemas.microsoft.com/office/powerpoint/2010/main" val="194240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634744AE-5E6F-4926-86A6-5EA033B66669}"/>
              </a:ext>
            </a:extLst>
          </p:cNvPr>
          <p:cNvPicPr>
            <a:picLocks noGrp="1" noChangeAspect="1"/>
          </p:cNvPicPr>
          <p:nvPr>
            <p:ph idx="1"/>
          </p:nvPr>
        </p:nvPicPr>
        <p:blipFill>
          <a:blip r:embed="rId2"/>
          <a:stretch>
            <a:fillRect/>
          </a:stretch>
        </p:blipFill>
        <p:spPr>
          <a:xfrm>
            <a:off x="457200" y="1047750"/>
            <a:ext cx="8229600" cy="3342456"/>
          </a:xfrm>
          <a:prstGeom prst="rect">
            <a:avLst/>
          </a:prstGeom>
        </p:spPr>
      </p:pic>
    </p:spTree>
    <p:extLst>
      <p:ext uri="{BB962C8B-B14F-4D97-AF65-F5344CB8AC3E}">
        <p14:creationId xmlns:p14="http://schemas.microsoft.com/office/powerpoint/2010/main" val="81985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4D2427-93F2-4BDA-ABB3-E82A5B3CD0EA}"/>
              </a:ext>
            </a:extLst>
          </p:cNvPr>
          <p:cNvPicPr>
            <a:picLocks noChangeAspect="1"/>
          </p:cNvPicPr>
          <p:nvPr/>
        </p:nvPicPr>
        <p:blipFill rotWithShape="1">
          <a:blip r:embed="rId3"/>
          <a:srcRect l="15249" t="3259" r="15425" b="4300"/>
          <a:stretch/>
        </p:blipFill>
        <p:spPr>
          <a:xfrm>
            <a:off x="953898" y="3145531"/>
            <a:ext cx="1873507" cy="1492484"/>
          </a:xfrm>
          <a:prstGeom prst="rect">
            <a:avLst/>
          </a:prstGeom>
        </p:spPr>
      </p:pic>
      <p:pic>
        <p:nvPicPr>
          <p:cNvPr id="4" name="Picture 3">
            <a:extLst>
              <a:ext uri="{FF2B5EF4-FFF2-40B4-BE49-F238E27FC236}">
                <a16:creationId xmlns:a16="http://schemas.microsoft.com/office/drawing/2014/main" id="{560064CB-F036-4F6B-AB6A-B706F0EB39DE}"/>
              </a:ext>
            </a:extLst>
          </p:cNvPr>
          <p:cNvPicPr>
            <a:picLocks noChangeAspect="1"/>
          </p:cNvPicPr>
          <p:nvPr/>
        </p:nvPicPr>
        <p:blipFill rotWithShape="1">
          <a:blip r:embed="rId4"/>
          <a:srcRect l="14530" t="3942" r="14530" b="4267"/>
          <a:stretch/>
        </p:blipFill>
        <p:spPr>
          <a:xfrm>
            <a:off x="3630902" y="1497487"/>
            <a:ext cx="1873507" cy="1448281"/>
          </a:xfrm>
          <a:prstGeom prst="rect">
            <a:avLst/>
          </a:prstGeom>
        </p:spPr>
      </p:pic>
      <p:pic>
        <p:nvPicPr>
          <p:cNvPr id="3" name="Picture 2">
            <a:extLst>
              <a:ext uri="{FF2B5EF4-FFF2-40B4-BE49-F238E27FC236}">
                <a16:creationId xmlns:a16="http://schemas.microsoft.com/office/drawing/2014/main" id="{09982180-3175-40B3-9F5B-8F8EBCAAF55F}"/>
              </a:ext>
            </a:extLst>
          </p:cNvPr>
          <p:cNvPicPr>
            <a:picLocks noChangeAspect="1"/>
          </p:cNvPicPr>
          <p:nvPr/>
        </p:nvPicPr>
        <p:blipFill rotWithShape="1">
          <a:blip r:embed="rId5"/>
          <a:srcRect l="13649" t="5448" r="13072" b="4561"/>
          <a:stretch/>
        </p:blipFill>
        <p:spPr>
          <a:xfrm>
            <a:off x="1004972" y="1534354"/>
            <a:ext cx="1873508" cy="1374546"/>
          </a:xfrm>
          <a:prstGeom prst="rect">
            <a:avLst/>
          </a:prstGeom>
        </p:spPr>
      </p:pic>
      <p:sp>
        <p:nvSpPr>
          <p:cNvPr id="2" name="Title 1">
            <a:extLst>
              <a:ext uri="{FF2B5EF4-FFF2-40B4-BE49-F238E27FC236}">
                <a16:creationId xmlns:a16="http://schemas.microsoft.com/office/drawing/2014/main" id="{2AEFE421-D7BC-4E12-996D-80BD1D3CED0E}"/>
              </a:ext>
            </a:extLst>
          </p:cNvPr>
          <p:cNvSpPr>
            <a:spLocks noGrp="1"/>
          </p:cNvSpPr>
          <p:nvPr>
            <p:ph type="title"/>
          </p:nvPr>
        </p:nvSpPr>
        <p:spPr>
          <a:xfrm>
            <a:off x="457200" y="538769"/>
            <a:ext cx="8229600" cy="685800"/>
          </a:xfrm>
        </p:spPr>
        <p:txBody>
          <a:bodyPr/>
          <a:lstStyle/>
          <a:p>
            <a:pPr algn="l"/>
            <a:r>
              <a:rPr lang="en-US" dirty="0"/>
              <a:t>Results</a:t>
            </a:r>
          </a:p>
        </p:txBody>
      </p:sp>
      <p:pic>
        <p:nvPicPr>
          <p:cNvPr id="8" name="Picture 7">
            <a:extLst>
              <a:ext uri="{FF2B5EF4-FFF2-40B4-BE49-F238E27FC236}">
                <a16:creationId xmlns:a16="http://schemas.microsoft.com/office/drawing/2014/main" id="{077513DB-1FAF-4881-8A89-00A1463710E5}"/>
              </a:ext>
            </a:extLst>
          </p:cNvPr>
          <p:cNvPicPr>
            <a:picLocks noChangeAspect="1"/>
          </p:cNvPicPr>
          <p:nvPr/>
        </p:nvPicPr>
        <p:blipFill rotWithShape="1">
          <a:blip r:embed="rId6"/>
          <a:srcRect l="14881" r="13875"/>
          <a:stretch/>
        </p:blipFill>
        <p:spPr>
          <a:xfrm>
            <a:off x="6033037" y="1461200"/>
            <a:ext cx="1813649" cy="1520857"/>
          </a:xfrm>
          <a:prstGeom prst="rect">
            <a:avLst/>
          </a:prstGeom>
        </p:spPr>
      </p:pic>
      <p:pic>
        <p:nvPicPr>
          <p:cNvPr id="10" name="Picture 9">
            <a:extLst>
              <a:ext uri="{FF2B5EF4-FFF2-40B4-BE49-F238E27FC236}">
                <a16:creationId xmlns:a16="http://schemas.microsoft.com/office/drawing/2014/main" id="{6C8C9993-1CC2-41C6-B85B-871873320E3E}"/>
              </a:ext>
            </a:extLst>
          </p:cNvPr>
          <p:cNvPicPr>
            <a:picLocks noChangeAspect="1"/>
          </p:cNvPicPr>
          <p:nvPr/>
        </p:nvPicPr>
        <p:blipFill rotWithShape="1">
          <a:blip r:embed="rId7"/>
          <a:srcRect l="13714" r="12712"/>
          <a:stretch/>
        </p:blipFill>
        <p:spPr>
          <a:xfrm>
            <a:off x="3593401" y="3175238"/>
            <a:ext cx="1873507" cy="1521320"/>
          </a:xfrm>
          <a:prstGeom prst="rect">
            <a:avLst/>
          </a:prstGeom>
        </p:spPr>
      </p:pic>
      <p:graphicFrame>
        <p:nvGraphicFramePr>
          <p:cNvPr id="14" name="Table 13">
            <a:extLst>
              <a:ext uri="{FF2B5EF4-FFF2-40B4-BE49-F238E27FC236}">
                <a16:creationId xmlns:a16="http://schemas.microsoft.com/office/drawing/2014/main" id="{B5B83136-8D1B-4D2B-804B-F38C2145FAFE}"/>
              </a:ext>
            </a:extLst>
          </p:cNvPr>
          <p:cNvGraphicFramePr>
            <a:graphicFrameLocks noGrp="1"/>
          </p:cNvGraphicFramePr>
          <p:nvPr>
            <p:extLst>
              <p:ext uri="{D42A27DB-BD31-4B8C-83A1-F6EECF244321}">
                <p14:modId xmlns:p14="http://schemas.microsoft.com/office/powerpoint/2010/main" val="3417959047"/>
              </p:ext>
            </p:extLst>
          </p:nvPr>
        </p:nvGraphicFramePr>
        <p:xfrm>
          <a:off x="5715000" y="3140237"/>
          <a:ext cx="3230880" cy="1785401"/>
        </p:xfrm>
        <a:graphic>
          <a:graphicData uri="http://schemas.openxmlformats.org/drawingml/2006/table">
            <a:tbl>
              <a:tblPr firstRow="1" bandRow="1"/>
              <a:tblGrid>
                <a:gridCol w="538480">
                  <a:extLst>
                    <a:ext uri="{9D8B030D-6E8A-4147-A177-3AD203B41FA5}">
                      <a16:colId xmlns:a16="http://schemas.microsoft.com/office/drawing/2014/main" val="1848727409"/>
                    </a:ext>
                  </a:extLst>
                </a:gridCol>
                <a:gridCol w="538480">
                  <a:extLst>
                    <a:ext uri="{9D8B030D-6E8A-4147-A177-3AD203B41FA5}">
                      <a16:colId xmlns:a16="http://schemas.microsoft.com/office/drawing/2014/main" val="1994777668"/>
                    </a:ext>
                  </a:extLst>
                </a:gridCol>
                <a:gridCol w="538480">
                  <a:extLst>
                    <a:ext uri="{9D8B030D-6E8A-4147-A177-3AD203B41FA5}">
                      <a16:colId xmlns:a16="http://schemas.microsoft.com/office/drawing/2014/main" val="300683354"/>
                    </a:ext>
                  </a:extLst>
                </a:gridCol>
                <a:gridCol w="538480">
                  <a:extLst>
                    <a:ext uri="{9D8B030D-6E8A-4147-A177-3AD203B41FA5}">
                      <a16:colId xmlns:a16="http://schemas.microsoft.com/office/drawing/2014/main" val="2979964750"/>
                    </a:ext>
                  </a:extLst>
                </a:gridCol>
                <a:gridCol w="538480">
                  <a:extLst>
                    <a:ext uri="{9D8B030D-6E8A-4147-A177-3AD203B41FA5}">
                      <a16:colId xmlns:a16="http://schemas.microsoft.com/office/drawing/2014/main" val="2535432306"/>
                    </a:ext>
                  </a:extLst>
                </a:gridCol>
                <a:gridCol w="538480">
                  <a:extLst>
                    <a:ext uri="{9D8B030D-6E8A-4147-A177-3AD203B41FA5}">
                      <a16:colId xmlns:a16="http://schemas.microsoft.com/office/drawing/2014/main" val="1555179244"/>
                    </a:ext>
                  </a:extLst>
                </a:gridCol>
              </a:tblGrid>
              <a:tr h="37338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AQS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CMAQ</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Fused</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CDC</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Emory</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818451069"/>
                  </a:ext>
                </a:extLst>
              </a:tr>
              <a:tr h="243863">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AQS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1.00</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651375764"/>
                  </a:ext>
                </a:extLst>
              </a:tr>
              <a:tr h="37338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CMAQ</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0.52</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1.00</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9254067"/>
                  </a:ext>
                </a:extLst>
              </a:tr>
              <a:tr h="243863">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Fused</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0.89</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0.61</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1.00</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36929556"/>
                  </a:ext>
                </a:extLst>
              </a:tr>
              <a:tr h="243863">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CDC</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0.83</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0.49</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0.86</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1.00</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endParaRPr lang="en-US" sz="1000" dirty="0">
                        <a:solidFill>
                          <a:srgbClr val="286FB7"/>
                        </a:solidFill>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516055783"/>
                  </a:ext>
                </a:extLst>
              </a:tr>
              <a:tr h="307052">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Emory</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0.90</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0.52</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0.92</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0.85</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a:spcBef>
                          <a:spcPts val="0"/>
                        </a:spcBef>
                        <a:spcAft>
                          <a:spcPts val="0"/>
                        </a:spcAft>
                      </a:pPr>
                      <a:r>
                        <a:rPr lang="en-US" sz="1000" dirty="0">
                          <a:solidFill>
                            <a:srgbClr val="286FB7"/>
                          </a:solidFill>
                        </a:rPr>
                        <a:t>1.00</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146620380"/>
                  </a:ext>
                </a:extLst>
              </a:tr>
            </a:tbl>
          </a:graphicData>
        </a:graphic>
      </p:graphicFrame>
      <p:pic>
        <p:nvPicPr>
          <p:cNvPr id="15" name="Picture 14">
            <a:extLst>
              <a:ext uri="{FF2B5EF4-FFF2-40B4-BE49-F238E27FC236}">
                <a16:creationId xmlns:a16="http://schemas.microsoft.com/office/drawing/2014/main" id="{27D29DF7-DA0F-489F-A38A-B7314A29CB75}"/>
              </a:ext>
            </a:extLst>
          </p:cNvPr>
          <p:cNvPicPr>
            <a:picLocks noChangeAspect="1"/>
          </p:cNvPicPr>
          <p:nvPr/>
        </p:nvPicPr>
        <p:blipFill>
          <a:blip r:embed="rId8"/>
          <a:stretch>
            <a:fillRect/>
          </a:stretch>
        </p:blipFill>
        <p:spPr>
          <a:xfrm>
            <a:off x="6850429" y="674370"/>
            <a:ext cx="2190750" cy="628650"/>
          </a:xfrm>
          <a:prstGeom prst="rect">
            <a:avLst/>
          </a:prstGeom>
        </p:spPr>
      </p:pic>
      <p:sp>
        <p:nvSpPr>
          <p:cNvPr id="16" name="TextBox 15">
            <a:extLst>
              <a:ext uri="{FF2B5EF4-FFF2-40B4-BE49-F238E27FC236}">
                <a16:creationId xmlns:a16="http://schemas.microsoft.com/office/drawing/2014/main" id="{FEB43903-F253-4FE3-B07B-3E5F813ED53A}"/>
              </a:ext>
            </a:extLst>
          </p:cNvPr>
          <p:cNvSpPr txBox="1"/>
          <p:nvPr/>
        </p:nvSpPr>
        <p:spPr>
          <a:xfrm>
            <a:off x="862439" y="1534353"/>
            <a:ext cx="558166" cy="300082"/>
          </a:xfrm>
          <a:prstGeom prst="rect">
            <a:avLst/>
          </a:prstGeom>
          <a:noFill/>
        </p:spPr>
        <p:txBody>
          <a:bodyPr wrap="square" rtlCol="0">
            <a:spAutoFit/>
          </a:bodyPr>
          <a:lstStyle/>
          <a:p>
            <a:r>
              <a:rPr lang="en-US" sz="1350" dirty="0">
                <a:solidFill>
                  <a:srgbClr val="286FB7"/>
                </a:solidFill>
              </a:rPr>
              <a:t>AQS</a:t>
            </a:r>
          </a:p>
        </p:txBody>
      </p:sp>
      <p:sp>
        <p:nvSpPr>
          <p:cNvPr id="17" name="Rectangle 16">
            <a:extLst>
              <a:ext uri="{FF2B5EF4-FFF2-40B4-BE49-F238E27FC236}">
                <a16:creationId xmlns:a16="http://schemas.microsoft.com/office/drawing/2014/main" id="{B7DE58C2-0015-49EB-BF8F-0AFF11C585FC}"/>
              </a:ext>
            </a:extLst>
          </p:cNvPr>
          <p:cNvSpPr/>
          <p:nvPr/>
        </p:nvSpPr>
        <p:spPr>
          <a:xfrm>
            <a:off x="3603453" y="1558031"/>
            <a:ext cx="692305" cy="300082"/>
          </a:xfrm>
          <a:prstGeom prst="rect">
            <a:avLst/>
          </a:prstGeom>
        </p:spPr>
        <p:txBody>
          <a:bodyPr wrap="none">
            <a:spAutoFit/>
          </a:bodyPr>
          <a:lstStyle/>
          <a:p>
            <a:r>
              <a:rPr lang="en-US" sz="1350" dirty="0">
                <a:solidFill>
                  <a:srgbClr val="286FB7"/>
                </a:solidFill>
              </a:rPr>
              <a:t>CMAQ</a:t>
            </a:r>
          </a:p>
        </p:txBody>
      </p:sp>
      <p:sp>
        <p:nvSpPr>
          <p:cNvPr id="18" name="Rectangle 17">
            <a:extLst>
              <a:ext uri="{FF2B5EF4-FFF2-40B4-BE49-F238E27FC236}">
                <a16:creationId xmlns:a16="http://schemas.microsoft.com/office/drawing/2014/main" id="{06DA08AC-40B9-43B8-AD15-B1864F113E63}"/>
              </a:ext>
            </a:extLst>
          </p:cNvPr>
          <p:cNvSpPr/>
          <p:nvPr/>
        </p:nvSpPr>
        <p:spPr>
          <a:xfrm>
            <a:off x="6140247" y="1558031"/>
            <a:ext cx="591829" cy="300082"/>
          </a:xfrm>
          <a:prstGeom prst="rect">
            <a:avLst/>
          </a:prstGeom>
        </p:spPr>
        <p:txBody>
          <a:bodyPr wrap="none">
            <a:spAutoFit/>
          </a:bodyPr>
          <a:lstStyle/>
          <a:p>
            <a:r>
              <a:rPr lang="en-US" sz="1350" dirty="0">
                <a:solidFill>
                  <a:srgbClr val="286FB7"/>
                </a:solidFill>
              </a:rPr>
              <a:t>Fused</a:t>
            </a:r>
          </a:p>
        </p:txBody>
      </p:sp>
      <p:sp>
        <p:nvSpPr>
          <p:cNvPr id="19" name="Rectangle 18">
            <a:extLst>
              <a:ext uri="{FF2B5EF4-FFF2-40B4-BE49-F238E27FC236}">
                <a16:creationId xmlns:a16="http://schemas.microsoft.com/office/drawing/2014/main" id="{D9EC29CE-1C7F-4C4C-89A5-5456AADC057B}"/>
              </a:ext>
            </a:extLst>
          </p:cNvPr>
          <p:cNvSpPr/>
          <p:nvPr/>
        </p:nvSpPr>
        <p:spPr>
          <a:xfrm>
            <a:off x="946251" y="3145530"/>
            <a:ext cx="558166" cy="300082"/>
          </a:xfrm>
          <a:prstGeom prst="rect">
            <a:avLst/>
          </a:prstGeom>
        </p:spPr>
        <p:txBody>
          <a:bodyPr wrap="none">
            <a:spAutoFit/>
          </a:bodyPr>
          <a:lstStyle/>
          <a:p>
            <a:r>
              <a:rPr lang="en-US" sz="1350" dirty="0">
                <a:solidFill>
                  <a:srgbClr val="286FB7"/>
                </a:solidFill>
              </a:rPr>
              <a:t>CDC</a:t>
            </a:r>
          </a:p>
        </p:txBody>
      </p:sp>
      <p:sp>
        <p:nvSpPr>
          <p:cNvPr id="20" name="Rectangle 19">
            <a:extLst>
              <a:ext uri="{FF2B5EF4-FFF2-40B4-BE49-F238E27FC236}">
                <a16:creationId xmlns:a16="http://schemas.microsoft.com/office/drawing/2014/main" id="{A26C6A7F-27C3-42E9-9550-6B2022F593AB}"/>
              </a:ext>
            </a:extLst>
          </p:cNvPr>
          <p:cNvSpPr/>
          <p:nvPr/>
        </p:nvSpPr>
        <p:spPr>
          <a:xfrm>
            <a:off x="3603452" y="3145530"/>
            <a:ext cx="649858" cy="300082"/>
          </a:xfrm>
          <a:prstGeom prst="rect">
            <a:avLst/>
          </a:prstGeom>
        </p:spPr>
        <p:txBody>
          <a:bodyPr wrap="none">
            <a:spAutoFit/>
          </a:bodyPr>
          <a:lstStyle/>
          <a:p>
            <a:r>
              <a:rPr lang="en-US" sz="1350" dirty="0">
                <a:solidFill>
                  <a:srgbClr val="286FB7"/>
                </a:solidFill>
              </a:rPr>
              <a:t>Emory</a:t>
            </a:r>
          </a:p>
        </p:txBody>
      </p:sp>
    </p:spTree>
    <p:extLst>
      <p:ext uri="{BB962C8B-B14F-4D97-AF65-F5344CB8AC3E}">
        <p14:creationId xmlns:p14="http://schemas.microsoft.com/office/powerpoint/2010/main" val="326135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98F15E3-8603-4DA7-BCC4-DFC89F066ACA}"/>
              </a:ext>
            </a:extLst>
          </p:cNvPr>
          <p:cNvPicPr>
            <a:picLocks noGrp="1" noChangeAspect="1"/>
          </p:cNvPicPr>
          <p:nvPr>
            <p:ph idx="1"/>
          </p:nvPr>
        </p:nvPicPr>
        <p:blipFill>
          <a:blip r:embed="rId2"/>
          <a:stretch>
            <a:fillRect/>
          </a:stretch>
        </p:blipFill>
        <p:spPr>
          <a:xfrm>
            <a:off x="1409849" y="819150"/>
            <a:ext cx="6324302" cy="3778346"/>
          </a:xfrm>
          <a:prstGeom prst="rect">
            <a:avLst/>
          </a:prstGeom>
        </p:spPr>
      </p:pic>
    </p:spTree>
    <p:extLst>
      <p:ext uri="{BB962C8B-B14F-4D97-AF65-F5344CB8AC3E}">
        <p14:creationId xmlns:p14="http://schemas.microsoft.com/office/powerpoint/2010/main" val="163690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8FC1BCC-583E-4F13-B509-514C5415D986}"/>
              </a:ext>
            </a:extLst>
          </p:cNvPr>
          <p:cNvPicPr>
            <a:picLocks noGrp="1" noChangeAspect="1"/>
          </p:cNvPicPr>
          <p:nvPr>
            <p:ph idx="1"/>
          </p:nvPr>
        </p:nvPicPr>
        <p:blipFill>
          <a:blip r:embed="rId3"/>
          <a:stretch>
            <a:fillRect/>
          </a:stretch>
        </p:blipFill>
        <p:spPr>
          <a:xfrm>
            <a:off x="1447130" y="819150"/>
            <a:ext cx="6249739" cy="3733800"/>
          </a:xfrm>
          <a:prstGeom prst="rect">
            <a:avLst/>
          </a:prstGeom>
        </p:spPr>
      </p:pic>
    </p:spTree>
    <p:extLst>
      <p:ext uri="{BB962C8B-B14F-4D97-AF65-F5344CB8AC3E}">
        <p14:creationId xmlns:p14="http://schemas.microsoft.com/office/powerpoint/2010/main" val="154681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0E33665-C643-4FF7-B2DF-432B1CF4E9C7}"/>
              </a:ext>
            </a:extLst>
          </p:cNvPr>
          <p:cNvPicPr>
            <a:picLocks noGrp="1" noChangeAspect="1"/>
          </p:cNvPicPr>
          <p:nvPr>
            <p:ph idx="1"/>
          </p:nvPr>
        </p:nvPicPr>
        <p:blipFill>
          <a:blip r:embed="rId3"/>
          <a:stretch>
            <a:fillRect/>
          </a:stretch>
        </p:blipFill>
        <p:spPr>
          <a:xfrm>
            <a:off x="1466924" y="819150"/>
            <a:ext cx="6210151" cy="3710149"/>
          </a:xfrm>
          <a:prstGeom prst="rect">
            <a:avLst/>
          </a:prstGeom>
        </p:spPr>
      </p:pic>
    </p:spTree>
    <p:extLst>
      <p:ext uri="{BB962C8B-B14F-4D97-AF65-F5344CB8AC3E}">
        <p14:creationId xmlns:p14="http://schemas.microsoft.com/office/powerpoint/2010/main" val="363516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6B79-8767-424C-BE44-2EBA4AA5F0D7}"/>
              </a:ext>
            </a:extLst>
          </p:cNvPr>
          <p:cNvSpPr>
            <a:spLocks noGrp="1"/>
          </p:cNvSpPr>
          <p:nvPr>
            <p:ph type="title"/>
          </p:nvPr>
        </p:nvSpPr>
        <p:spPr/>
        <p:txBody>
          <a:bodyPr/>
          <a:lstStyle/>
          <a:p>
            <a:pPr algn="l"/>
            <a:r>
              <a:rPr lang="en-US" dirty="0"/>
              <a:t>Conclusions</a:t>
            </a:r>
          </a:p>
        </p:txBody>
      </p:sp>
      <p:sp>
        <p:nvSpPr>
          <p:cNvPr id="3" name="TextBox 2">
            <a:extLst>
              <a:ext uri="{FF2B5EF4-FFF2-40B4-BE49-F238E27FC236}">
                <a16:creationId xmlns:a16="http://schemas.microsoft.com/office/drawing/2014/main" id="{BA1DA71A-B0C0-4699-93D9-4F2D62EF98FF}"/>
              </a:ext>
            </a:extLst>
          </p:cNvPr>
          <p:cNvSpPr txBox="1"/>
          <p:nvPr/>
        </p:nvSpPr>
        <p:spPr>
          <a:xfrm>
            <a:off x="452400" y="1276350"/>
            <a:ext cx="7620000" cy="3247043"/>
          </a:xfrm>
          <a:prstGeom prst="rect">
            <a:avLst/>
          </a:prstGeom>
          <a:noFill/>
        </p:spPr>
        <p:txBody>
          <a:bodyPr wrap="square" rtlCol="0">
            <a:spAutoFit/>
          </a:bodyPr>
          <a:lstStyle/>
          <a:p>
            <a:pPr marL="257175" indent="-257175">
              <a:spcAft>
                <a:spcPts val="600"/>
              </a:spcAft>
              <a:buFont typeface="Arial" panose="020B0604020202020204" pitchFamily="34" charset="0"/>
              <a:buChar char="•"/>
            </a:pPr>
            <a:r>
              <a:rPr lang="en-US" dirty="0">
                <a:solidFill>
                  <a:srgbClr val="0070C0"/>
                </a:solidFill>
              </a:rPr>
              <a:t>Significant, positive associations between PM</a:t>
            </a:r>
            <a:r>
              <a:rPr lang="en-US" baseline="-25000" dirty="0">
                <a:solidFill>
                  <a:srgbClr val="0070C0"/>
                </a:solidFill>
              </a:rPr>
              <a:t>2.5</a:t>
            </a:r>
            <a:r>
              <a:rPr lang="en-US" i="1" dirty="0">
                <a:solidFill>
                  <a:srgbClr val="286FB7"/>
                </a:solidFill>
              </a:rPr>
              <a:t> </a:t>
            </a:r>
            <a:r>
              <a:rPr lang="en-US" dirty="0">
                <a:solidFill>
                  <a:srgbClr val="0070C0"/>
                </a:solidFill>
              </a:rPr>
              <a:t>and cardiovascular admissions for all (but one) model</a:t>
            </a:r>
          </a:p>
          <a:p>
            <a:pPr marL="257175" indent="-257175">
              <a:spcAft>
                <a:spcPts val="600"/>
              </a:spcAft>
              <a:buFont typeface="Arial" panose="020B0604020202020204" pitchFamily="34" charset="0"/>
              <a:buChar char="•"/>
            </a:pPr>
            <a:r>
              <a:rPr lang="en-US" dirty="0">
                <a:solidFill>
                  <a:srgbClr val="0070C0"/>
                </a:solidFill>
              </a:rPr>
              <a:t>Some fluctuation in effect estimates depending on analysis type</a:t>
            </a:r>
          </a:p>
          <a:p>
            <a:pPr marL="714321" lvl="1" indent="-257175">
              <a:spcAft>
                <a:spcPts val="600"/>
              </a:spcAft>
              <a:buFont typeface="Arial" panose="020B0604020202020204" pitchFamily="34" charset="0"/>
              <a:buChar char="•"/>
            </a:pPr>
            <a:r>
              <a:rPr lang="en-US" sz="1600" dirty="0">
                <a:solidFill>
                  <a:srgbClr val="0070C0"/>
                </a:solidFill>
              </a:rPr>
              <a:t>Differences could be due to measurement error</a:t>
            </a:r>
          </a:p>
          <a:p>
            <a:pPr marL="714321" lvl="1" indent="-257175">
              <a:spcAft>
                <a:spcPts val="600"/>
              </a:spcAft>
              <a:buFont typeface="Arial" panose="020B0604020202020204" pitchFamily="34" charset="0"/>
              <a:buChar char="•"/>
            </a:pPr>
            <a:r>
              <a:rPr lang="en-US" sz="1600" dirty="0">
                <a:solidFill>
                  <a:srgbClr val="0070C0"/>
                </a:solidFill>
              </a:rPr>
              <a:t>However, conclusion remains the same!</a:t>
            </a:r>
          </a:p>
          <a:p>
            <a:pPr marL="257175" indent="-257175">
              <a:spcAft>
                <a:spcPts val="600"/>
              </a:spcAft>
              <a:buFont typeface="Arial" panose="020B0604020202020204" pitchFamily="34" charset="0"/>
              <a:buChar char="•"/>
            </a:pPr>
            <a:r>
              <a:rPr lang="en-US" dirty="0">
                <a:solidFill>
                  <a:srgbClr val="0070C0"/>
                </a:solidFill>
              </a:rPr>
              <a:t>Effect modification:</a:t>
            </a:r>
          </a:p>
          <a:p>
            <a:pPr marL="714321" lvl="1" indent="-257175">
              <a:spcAft>
                <a:spcPts val="600"/>
              </a:spcAft>
              <a:buFont typeface="Arial" panose="020B0604020202020204" pitchFamily="34" charset="0"/>
              <a:buChar char="•"/>
            </a:pPr>
            <a:r>
              <a:rPr lang="en-US" sz="1600" dirty="0">
                <a:solidFill>
                  <a:srgbClr val="0070C0"/>
                </a:solidFill>
              </a:rPr>
              <a:t>Spatial: higher estimates in more urban areas</a:t>
            </a:r>
          </a:p>
          <a:p>
            <a:pPr marL="714321" lvl="1" indent="-257175">
              <a:spcAft>
                <a:spcPts val="600"/>
              </a:spcAft>
              <a:buFont typeface="Arial" panose="020B0604020202020204" pitchFamily="34" charset="0"/>
              <a:buChar char="•"/>
            </a:pPr>
            <a:r>
              <a:rPr lang="en-US" sz="1600" dirty="0">
                <a:solidFill>
                  <a:srgbClr val="0070C0"/>
                </a:solidFill>
              </a:rPr>
              <a:t>Temporal: generally higher estimates in fall/winter, but some differences across models</a:t>
            </a:r>
            <a:endParaRPr lang="en-US" dirty="0">
              <a:solidFill>
                <a:srgbClr val="0070C0"/>
              </a:solidFill>
            </a:endParaRPr>
          </a:p>
          <a:p>
            <a:pPr marL="714321" lvl="1" indent="-257175">
              <a:spcAft>
                <a:spcPts val="600"/>
              </a:spcAft>
              <a:buFont typeface="Arial" panose="020B0604020202020204" pitchFamily="34" charset="0"/>
              <a:buChar char="•"/>
            </a:pPr>
            <a:endParaRPr lang="en-US" dirty="0">
              <a:solidFill>
                <a:srgbClr val="0070C0"/>
              </a:solidFill>
            </a:endParaRPr>
          </a:p>
        </p:txBody>
      </p:sp>
    </p:spTree>
    <p:extLst>
      <p:ext uri="{BB962C8B-B14F-4D97-AF65-F5344CB8AC3E}">
        <p14:creationId xmlns:p14="http://schemas.microsoft.com/office/powerpoint/2010/main" val="180056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5CE0-096F-4250-B40A-4DE58DD6D4A4}"/>
              </a:ext>
            </a:extLst>
          </p:cNvPr>
          <p:cNvSpPr>
            <a:spLocks noGrp="1"/>
          </p:cNvSpPr>
          <p:nvPr>
            <p:ph type="title"/>
          </p:nvPr>
        </p:nvSpPr>
        <p:spPr>
          <a:xfrm>
            <a:off x="457200" y="514350"/>
            <a:ext cx="6172200" cy="685800"/>
          </a:xfrm>
        </p:spPr>
        <p:txBody>
          <a:bodyPr/>
          <a:lstStyle/>
          <a:p>
            <a:pPr algn="l"/>
            <a:r>
              <a:rPr lang="en-US" dirty="0"/>
              <a:t>Acknowledgments</a:t>
            </a:r>
          </a:p>
        </p:txBody>
      </p:sp>
      <p:sp>
        <p:nvSpPr>
          <p:cNvPr id="3" name="TextBox 2">
            <a:extLst>
              <a:ext uri="{FF2B5EF4-FFF2-40B4-BE49-F238E27FC236}">
                <a16:creationId xmlns:a16="http://schemas.microsoft.com/office/drawing/2014/main" id="{5847A3FE-684D-45ED-9B8E-D592D290FB49}"/>
              </a:ext>
            </a:extLst>
          </p:cNvPr>
          <p:cNvSpPr txBox="1"/>
          <p:nvPr/>
        </p:nvSpPr>
        <p:spPr>
          <a:xfrm>
            <a:off x="4821600" y="1292700"/>
            <a:ext cx="3886200" cy="2062103"/>
          </a:xfrm>
          <a:prstGeom prst="rect">
            <a:avLst/>
          </a:prstGeom>
          <a:noFill/>
        </p:spPr>
        <p:txBody>
          <a:bodyPr wrap="square" rtlCol="0">
            <a:spAutoFit/>
          </a:bodyPr>
          <a:lstStyle/>
          <a:p>
            <a:r>
              <a:rPr lang="en-US" sz="1600" b="1" u="sng" dirty="0">
                <a:solidFill>
                  <a:srgbClr val="286FB7"/>
                </a:solidFill>
              </a:rPr>
              <a:t>Funding:</a:t>
            </a:r>
          </a:p>
          <a:p>
            <a:endParaRPr lang="en-US" sz="1600" dirty="0">
              <a:solidFill>
                <a:srgbClr val="286FB7"/>
              </a:solidFill>
            </a:endParaRPr>
          </a:p>
          <a:p>
            <a:r>
              <a:rPr lang="en-US" sz="1600" dirty="0">
                <a:solidFill>
                  <a:srgbClr val="286FB7"/>
                </a:solidFill>
              </a:rPr>
              <a:t>NIEHS Individual Fellowship F31 ES029372</a:t>
            </a:r>
          </a:p>
          <a:p>
            <a:r>
              <a:rPr lang="en-US" sz="1600" dirty="0">
                <a:solidFill>
                  <a:srgbClr val="286FB7"/>
                </a:solidFill>
              </a:rPr>
              <a:t>NIH Institutional Research T32 ES023770</a:t>
            </a:r>
          </a:p>
          <a:p>
            <a:r>
              <a:rPr lang="en-US" sz="1600" dirty="0">
                <a:solidFill>
                  <a:srgbClr val="286FB7"/>
                </a:solidFill>
              </a:rPr>
              <a:t>NIEHS Center Core P30 ES009089</a:t>
            </a:r>
          </a:p>
          <a:p>
            <a:r>
              <a:rPr lang="en-US" sz="1600" dirty="0">
                <a:solidFill>
                  <a:srgbClr val="286FB7"/>
                </a:solidFill>
              </a:rPr>
              <a:t>NASA HAQAST Grant (#NNX16AQ20G)</a:t>
            </a:r>
          </a:p>
          <a:p>
            <a:r>
              <a:rPr lang="en-US" sz="1600" dirty="0">
                <a:solidFill>
                  <a:srgbClr val="286FB7"/>
                </a:solidFill>
              </a:rPr>
              <a:t>NASA HAQAST5 Travel Award</a:t>
            </a:r>
          </a:p>
          <a:p>
            <a:r>
              <a:rPr lang="en-US" sz="1600" dirty="0">
                <a:solidFill>
                  <a:srgbClr val="286FB7"/>
                </a:solidFill>
              </a:rPr>
              <a:t>NYSERDA Grant (#91268)</a:t>
            </a:r>
          </a:p>
        </p:txBody>
      </p:sp>
      <p:sp>
        <p:nvSpPr>
          <p:cNvPr id="4" name="TextBox 3">
            <a:extLst>
              <a:ext uri="{FF2B5EF4-FFF2-40B4-BE49-F238E27FC236}">
                <a16:creationId xmlns:a16="http://schemas.microsoft.com/office/drawing/2014/main" id="{D6E2ED34-DA2F-7245-A295-CD0566F6368E}"/>
              </a:ext>
            </a:extLst>
          </p:cNvPr>
          <p:cNvSpPr txBox="1"/>
          <p:nvPr/>
        </p:nvSpPr>
        <p:spPr>
          <a:xfrm>
            <a:off x="457200" y="1276350"/>
            <a:ext cx="4343400" cy="3672800"/>
          </a:xfrm>
          <a:prstGeom prst="rect">
            <a:avLst/>
          </a:prstGeom>
          <a:noFill/>
        </p:spPr>
        <p:txBody>
          <a:bodyPr wrap="square" rtlCol="0">
            <a:spAutoFit/>
          </a:bodyPr>
          <a:lstStyle/>
          <a:p>
            <a:r>
              <a:rPr lang="en-US" sz="1600" b="1" u="sng" dirty="0">
                <a:solidFill>
                  <a:srgbClr val="0070C0"/>
                </a:solidFill>
              </a:rPr>
              <a:t>Collaborators:</a:t>
            </a:r>
          </a:p>
          <a:p>
            <a:endParaRPr lang="en-US" sz="1400" dirty="0">
              <a:solidFill>
                <a:srgbClr val="0070C0"/>
              </a:solidFill>
            </a:endParaRPr>
          </a:p>
          <a:p>
            <a:r>
              <a:rPr lang="en-US" sz="1600" dirty="0">
                <a:solidFill>
                  <a:srgbClr val="0070C0"/>
                </a:solidFill>
              </a:rPr>
              <a:t>MARIANTHI-ANNA KIOUMOURTZOGLOU</a:t>
            </a:r>
            <a:r>
              <a:rPr lang="en-US" sz="1600" baseline="30000" dirty="0">
                <a:solidFill>
                  <a:schemeClr val="tx1">
                    <a:lumMod val="50000"/>
                  </a:schemeClr>
                </a:solidFill>
              </a:rPr>
              <a:t>1</a:t>
            </a:r>
            <a:r>
              <a:rPr lang="en-US" sz="1600" dirty="0">
                <a:solidFill>
                  <a:srgbClr val="0070C0"/>
                </a:solidFill>
              </a:rPr>
              <a:t> </a:t>
            </a:r>
          </a:p>
          <a:p>
            <a:r>
              <a:rPr lang="en-US" sz="1600" dirty="0">
                <a:solidFill>
                  <a:srgbClr val="0070C0"/>
                </a:solidFill>
              </a:rPr>
              <a:t>PATRICK KINNEY</a:t>
            </a:r>
            <a:r>
              <a:rPr lang="en-US" sz="1600" baseline="30000" dirty="0">
                <a:solidFill>
                  <a:schemeClr val="tx1">
                    <a:lumMod val="50000"/>
                  </a:schemeClr>
                </a:solidFill>
              </a:rPr>
              <a:t>2</a:t>
            </a:r>
            <a:r>
              <a:rPr lang="en-US" sz="1600" dirty="0">
                <a:solidFill>
                  <a:srgbClr val="0070C0"/>
                </a:solidFill>
              </a:rPr>
              <a:t> </a:t>
            </a:r>
          </a:p>
          <a:p>
            <a:r>
              <a:rPr lang="en-US" sz="1600" dirty="0">
                <a:solidFill>
                  <a:srgbClr val="0070C0"/>
                </a:solidFill>
              </a:rPr>
              <a:t>ARLENE FIORE</a:t>
            </a:r>
            <a:r>
              <a:rPr lang="en-US" sz="1600" baseline="30000" dirty="0">
                <a:solidFill>
                  <a:schemeClr val="tx1">
                    <a:lumMod val="50000"/>
                  </a:schemeClr>
                </a:solidFill>
              </a:rPr>
              <a:t>1</a:t>
            </a:r>
          </a:p>
          <a:p>
            <a:r>
              <a:rPr lang="en-US" sz="1600" dirty="0">
                <a:solidFill>
                  <a:srgbClr val="0070C0"/>
                </a:solidFill>
              </a:rPr>
              <a:t>XIAOMENG JIN</a:t>
            </a:r>
            <a:r>
              <a:rPr lang="en-US" sz="1600" baseline="30000" dirty="0">
                <a:solidFill>
                  <a:schemeClr val="tx1">
                    <a:lumMod val="50000"/>
                  </a:schemeClr>
                </a:solidFill>
              </a:rPr>
              <a:t>1</a:t>
            </a:r>
            <a:r>
              <a:rPr lang="en-US" sz="1600" dirty="0">
                <a:solidFill>
                  <a:srgbClr val="0070C0"/>
                </a:solidFill>
              </a:rPr>
              <a:t> </a:t>
            </a:r>
          </a:p>
          <a:p>
            <a:r>
              <a:rPr lang="en-US" sz="1600" dirty="0">
                <a:solidFill>
                  <a:srgbClr val="0070C0"/>
                </a:solidFill>
              </a:rPr>
              <a:t>VIVIAN DO</a:t>
            </a:r>
            <a:r>
              <a:rPr lang="en-US" sz="1600" baseline="30000" dirty="0">
                <a:solidFill>
                  <a:schemeClr val="tx1">
                    <a:lumMod val="50000"/>
                  </a:schemeClr>
                </a:solidFill>
              </a:rPr>
              <a:t>1</a:t>
            </a:r>
            <a:endParaRPr lang="en-US" sz="1600" baseline="30000" dirty="0">
              <a:solidFill>
                <a:srgbClr val="0070C0"/>
              </a:solidFill>
            </a:endParaRPr>
          </a:p>
          <a:p>
            <a:r>
              <a:rPr lang="en-US" sz="1600" dirty="0">
                <a:solidFill>
                  <a:srgbClr val="0070C0"/>
                </a:solidFill>
              </a:rPr>
              <a:t>SILIANG LIU</a:t>
            </a:r>
            <a:r>
              <a:rPr lang="en-US" sz="1600" baseline="30000" dirty="0">
                <a:solidFill>
                  <a:schemeClr val="tx1">
                    <a:lumMod val="50000"/>
                  </a:schemeClr>
                </a:solidFill>
              </a:rPr>
              <a:t>1</a:t>
            </a:r>
            <a:endParaRPr lang="en-US" sz="1600" dirty="0">
              <a:solidFill>
                <a:srgbClr val="0070C0"/>
              </a:solidFill>
            </a:endParaRPr>
          </a:p>
          <a:p>
            <a:r>
              <a:rPr lang="en-US" sz="1600" dirty="0">
                <a:solidFill>
                  <a:srgbClr val="0070C0"/>
                </a:solidFill>
              </a:rPr>
              <a:t>TABASSUM INSAF</a:t>
            </a:r>
            <a:r>
              <a:rPr lang="en-US" sz="1600" baseline="30000" dirty="0">
                <a:solidFill>
                  <a:schemeClr val="tx1">
                    <a:lumMod val="50000"/>
                  </a:schemeClr>
                </a:solidFill>
              </a:rPr>
              <a:t>3</a:t>
            </a:r>
            <a:endParaRPr lang="en-US" sz="1600" baseline="30000" dirty="0">
              <a:solidFill>
                <a:schemeClr val="accent4"/>
              </a:solidFill>
            </a:endParaRPr>
          </a:p>
          <a:p>
            <a:r>
              <a:rPr lang="en-US" sz="1600" dirty="0">
                <a:solidFill>
                  <a:srgbClr val="0070C0"/>
                </a:solidFill>
              </a:rPr>
              <a:t>ADRIAN MICHALSKI</a:t>
            </a:r>
            <a:r>
              <a:rPr lang="en-US" sz="1600" baseline="30000" dirty="0">
                <a:solidFill>
                  <a:schemeClr val="tx1">
                    <a:lumMod val="50000"/>
                  </a:schemeClr>
                </a:solidFill>
              </a:rPr>
              <a:t>3</a:t>
            </a:r>
            <a:endParaRPr lang="en-US" sz="1600" dirty="0">
              <a:solidFill>
                <a:schemeClr val="tx1">
                  <a:lumMod val="50000"/>
                </a:schemeClr>
              </a:solidFill>
            </a:endParaRPr>
          </a:p>
          <a:p>
            <a:endParaRPr lang="en-US" sz="1600" baseline="30000" dirty="0">
              <a:solidFill>
                <a:srgbClr val="0070C0"/>
              </a:solidFill>
            </a:endParaRPr>
          </a:p>
          <a:p>
            <a:r>
              <a:rPr lang="en-US" sz="1300" baseline="30000" dirty="0">
                <a:solidFill>
                  <a:schemeClr val="tx1">
                    <a:lumMod val="50000"/>
                  </a:schemeClr>
                </a:solidFill>
              </a:rPr>
              <a:t>1</a:t>
            </a:r>
            <a:r>
              <a:rPr lang="en-US" sz="1300" dirty="0">
                <a:solidFill>
                  <a:schemeClr val="tx1">
                    <a:lumMod val="50000"/>
                  </a:schemeClr>
                </a:solidFill>
              </a:rPr>
              <a:t>Columbia University</a:t>
            </a:r>
          </a:p>
          <a:p>
            <a:r>
              <a:rPr lang="en-US" sz="1300" baseline="30000" dirty="0">
                <a:solidFill>
                  <a:schemeClr val="tx1">
                    <a:lumMod val="50000"/>
                  </a:schemeClr>
                </a:solidFill>
              </a:rPr>
              <a:t>2</a:t>
            </a:r>
            <a:r>
              <a:rPr lang="en-US" sz="1300" dirty="0">
                <a:solidFill>
                  <a:schemeClr val="tx1">
                    <a:lumMod val="50000"/>
                  </a:schemeClr>
                </a:solidFill>
              </a:rPr>
              <a:t>Boston University</a:t>
            </a:r>
          </a:p>
          <a:p>
            <a:r>
              <a:rPr lang="en-US" sz="1300" baseline="30000" dirty="0">
                <a:solidFill>
                  <a:schemeClr val="tx1">
                    <a:lumMod val="50000"/>
                  </a:schemeClr>
                </a:solidFill>
              </a:rPr>
              <a:t>3</a:t>
            </a:r>
            <a:r>
              <a:rPr lang="en-US" sz="1300" dirty="0">
                <a:solidFill>
                  <a:schemeClr val="tx1">
                    <a:lumMod val="50000"/>
                  </a:schemeClr>
                </a:solidFill>
              </a:rPr>
              <a:t>NYS Dept. of Health</a:t>
            </a:r>
          </a:p>
          <a:p>
            <a:endParaRPr lang="en-US" sz="1600" dirty="0"/>
          </a:p>
        </p:txBody>
      </p:sp>
    </p:spTree>
    <p:extLst>
      <p:ext uri="{BB962C8B-B14F-4D97-AF65-F5344CB8AC3E}">
        <p14:creationId xmlns:p14="http://schemas.microsoft.com/office/powerpoint/2010/main" val="239233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C6FC-291B-4FA4-91C8-BA157F150413}"/>
              </a:ext>
            </a:extLst>
          </p:cNvPr>
          <p:cNvSpPr>
            <a:spLocks noGrp="1"/>
          </p:cNvSpPr>
          <p:nvPr>
            <p:ph type="title"/>
          </p:nvPr>
        </p:nvSpPr>
        <p:spPr/>
        <p:txBody>
          <a:bodyPr/>
          <a:lstStyle/>
          <a:p>
            <a:r>
              <a:rPr lang="en-US" dirty="0"/>
              <a:t>Thank You!</a:t>
            </a:r>
          </a:p>
        </p:txBody>
      </p:sp>
      <p:pic>
        <p:nvPicPr>
          <p:cNvPr id="5" name="Picture 4">
            <a:extLst>
              <a:ext uri="{FF2B5EF4-FFF2-40B4-BE49-F238E27FC236}">
                <a16:creationId xmlns:a16="http://schemas.microsoft.com/office/drawing/2014/main" id="{65757A81-2E7F-4CEB-8E3C-DB2458463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1352550"/>
            <a:ext cx="4902200" cy="3162710"/>
          </a:xfrm>
          <a:prstGeom prst="rect">
            <a:avLst/>
          </a:prstGeom>
        </p:spPr>
      </p:pic>
    </p:spTree>
    <p:extLst>
      <p:ext uri="{BB962C8B-B14F-4D97-AF65-F5344CB8AC3E}">
        <p14:creationId xmlns:p14="http://schemas.microsoft.com/office/powerpoint/2010/main" val="288950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CCA7-CDE8-4C00-B2F1-B6E51E38555C}"/>
              </a:ext>
            </a:extLst>
          </p:cNvPr>
          <p:cNvSpPr>
            <a:spLocks noGrp="1"/>
          </p:cNvSpPr>
          <p:nvPr>
            <p:ph type="title"/>
          </p:nvPr>
        </p:nvSpPr>
        <p:spPr/>
        <p:txBody>
          <a:bodyPr/>
          <a:lstStyle/>
          <a:p>
            <a:pPr algn="l"/>
            <a:r>
              <a:rPr lang="en-US" dirty="0"/>
              <a:t>Introduction</a:t>
            </a:r>
          </a:p>
        </p:txBody>
      </p:sp>
      <p:sp>
        <p:nvSpPr>
          <p:cNvPr id="3" name="TextBox 2">
            <a:extLst>
              <a:ext uri="{FF2B5EF4-FFF2-40B4-BE49-F238E27FC236}">
                <a16:creationId xmlns:a16="http://schemas.microsoft.com/office/drawing/2014/main" id="{69716EE8-06F7-4185-80C6-A28D68842722}"/>
              </a:ext>
            </a:extLst>
          </p:cNvPr>
          <p:cNvSpPr txBox="1"/>
          <p:nvPr/>
        </p:nvSpPr>
        <p:spPr>
          <a:xfrm>
            <a:off x="457200" y="1382963"/>
            <a:ext cx="7848600" cy="700192"/>
          </a:xfrm>
          <a:prstGeom prst="rect">
            <a:avLst/>
          </a:prstGeom>
          <a:noFill/>
        </p:spPr>
        <p:txBody>
          <a:bodyPr wrap="square" rtlCol="0">
            <a:spAutoFit/>
          </a:bodyPr>
          <a:lstStyle/>
          <a:p>
            <a:pPr marL="257175" indent="-257175">
              <a:spcAft>
                <a:spcPts val="600"/>
              </a:spcAft>
              <a:buFont typeface="Arial" panose="020B0604020202020204" pitchFamily="34" charset="0"/>
              <a:buChar char="•"/>
            </a:pPr>
            <a:r>
              <a:rPr lang="en-US" sz="1725" dirty="0">
                <a:solidFill>
                  <a:srgbClr val="286FB7"/>
                </a:solidFill>
              </a:rPr>
              <a:t>Air pollution and health – widely studied, effects well-documented</a:t>
            </a:r>
          </a:p>
          <a:p>
            <a:pPr marL="257175" indent="-257175">
              <a:spcAft>
                <a:spcPts val="600"/>
              </a:spcAft>
              <a:buFont typeface="Arial" panose="020B0604020202020204" pitchFamily="34" charset="0"/>
              <a:buChar char="•"/>
            </a:pPr>
            <a:r>
              <a:rPr lang="en-US" sz="1725" dirty="0">
                <a:solidFill>
                  <a:srgbClr val="0070C0"/>
                </a:solidFill>
              </a:rPr>
              <a:t>Historically</a:t>
            </a:r>
            <a:r>
              <a:rPr lang="en-US" sz="1725" dirty="0">
                <a:solidFill>
                  <a:srgbClr val="286FB7"/>
                </a:solidFill>
              </a:rPr>
              <a:t>, time-series studies use</a:t>
            </a:r>
            <a:r>
              <a:rPr lang="en-US" sz="1725" dirty="0">
                <a:solidFill>
                  <a:srgbClr val="0070C0"/>
                </a:solidFill>
              </a:rPr>
              <a:t>d</a:t>
            </a:r>
            <a:r>
              <a:rPr lang="en-US" sz="1725" dirty="0">
                <a:solidFill>
                  <a:srgbClr val="286FB7"/>
                </a:solidFill>
              </a:rPr>
              <a:t> monitoring data (e.g.  AQS)</a:t>
            </a:r>
          </a:p>
        </p:txBody>
      </p:sp>
    </p:spTree>
    <p:extLst>
      <p:ext uri="{BB962C8B-B14F-4D97-AF65-F5344CB8AC3E}">
        <p14:creationId xmlns:p14="http://schemas.microsoft.com/office/powerpoint/2010/main" val="151674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54AA-AE03-4ED4-A62F-A78273D25D02}"/>
              </a:ext>
            </a:extLst>
          </p:cNvPr>
          <p:cNvSpPr>
            <a:spLocks noGrp="1"/>
          </p:cNvSpPr>
          <p:nvPr>
            <p:ph type="title"/>
          </p:nvPr>
        </p:nvSpPr>
        <p:spPr>
          <a:xfrm>
            <a:off x="457200" y="501662"/>
            <a:ext cx="8229600" cy="685800"/>
          </a:xfrm>
        </p:spPr>
        <p:txBody>
          <a:bodyPr/>
          <a:lstStyle/>
          <a:p>
            <a:pPr algn="l"/>
            <a:r>
              <a:rPr lang="en-US" sz="3200" dirty="0"/>
              <a:t>AQS Monitors in the United States (PM</a:t>
            </a:r>
            <a:r>
              <a:rPr lang="en-US" sz="3200" baseline="-25000" dirty="0"/>
              <a:t>2.5</a:t>
            </a:r>
            <a:r>
              <a:rPr lang="en-US" sz="3200" dirty="0"/>
              <a:t>)</a:t>
            </a:r>
          </a:p>
        </p:txBody>
      </p:sp>
      <p:sp>
        <p:nvSpPr>
          <p:cNvPr id="8" name="Rectangle 7">
            <a:extLst>
              <a:ext uri="{FF2B5EF4-FFF2-40B4-BE49-F238E27FC236}">
                <a16:creationId xmlns:a16="http://schemas.microsoft.com/office/drawing/2014/main" id="{7DDAB760-606A-4FE1-80B3-A77177308777}"/>
              </a:ext>
            </a:extLst>
          </p:cNvPr>
          <p:cNvSpPr/>
          <p:nvPr/>
        </p:nvSpPr>
        <p:spPr>
          <a:xfrm>
            <a:off x="4381501" y="4907696"/>
            <a:ext cx="4762500" cy="230832"/>
          </a:xfrm>
          <a:prstGeom prst="rect">
            <a:avLst/>
          </a:prstGeom>
        </p:spPr>
        <p:txBody>
          <a:bodyPr wrap="square">
            <a:spAutoFit/>
          </a:bodyPr>
          <a:lstStyle/>
          <a:p>
            <a:r>
              <a:rPr lang="en-US" sz="900" dirty="0">
                <a:solidFill>
                  <a:schemeClr val="bg2"/>
                </a:solidFill>
                <a:hlinkClick r:id="rId2">
                  <a:extLst>
                    <a:ext uri="{A12FA001-AC4F-418D-AE19-62706E023703}">
                      <ahyp:hlinkClr xmlns:ahyp="http://schemas.microsoft.com/office/drawing/2018/hyperlinkcolor" val="tx"/>
                    </a:ext>
                  </a:extLst>
                </a:hlinkClick>
              </a:rPr>
              <a:t>https://www.epa.gov/outdoor-air-quality-data/interactive-map-air-quality-monitors</a:t>
            </a:r>
            <a:r>
              <a:rPr lang="en-US" sz="900" dirty="0">
                <a:solidFill>
                  <a:schemeClr val="bg2"/>
                </a:solidFill>
              </a:rPr>
              <a:t> (Oct 9 2019)</a:t>
            </a:r>
          </a:p>
        </p:txBody>
      </p:sp>
      <p:pic>
        <p:nvPicPr>
          <p:cNvPr id="6" name="Content Placeholder 6">
            <a:extLst>
              <a:ext uri="{FF2B5EF4-FFF2-40B4-BE49-F238E27FC236}">
                <a16:creationId xmlns:a16="http://schemas.microsoft.com/office/drawing/2014/main" id="{D879126C-69C3-46FB-B7C4-8D3C10C90550}"/>
              </a:ext>
            </a:extLst>
          </p:cNvPr>
          <p:cNvPicPr>
            <a:picLocks noGrp="1" noChangeAspect="1"/>
          </p:cNvPicPr>
          <p:nvPr>
            <p:ph idx="1"/>
          </p:nvPr>
        </p:nvPicPr>
        <p:blipFill>
          <a:blip r:embed="rId3"/>
          <a:stretch>
            <a:fillRect/>
          </a:stretch>
        </p:blipFill>
        <p:spPr>
          <a:xfrm>
            <a:off x="1403838" y="1200150"/>
            <a:ext cx="6336323" cy="3505200"/>
          </a:xfrm>
          <a:prstGeom prst="rect">
            <a:avLst/>
          </a:prstGeom>
        </p:spPr>
      </p:pic>
    </p:spTree>
    <p:extLst>
      <p:ext uri="{BB962C8B-B14F-4D97-AF65-F5344CB8AC3E}">
        <p14:creationId xmlns:p14="http://schemas.microsoft.com/office/powerpoint/2010/main" val="238417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7EBF-5274-496A-9194-8C515D46DDFC}"/>
              </a:ext>
            </a:extLst>
          </p:cNvPr>
          <p:cNvSpPr>
            <a:spLocks noGrp="1"/>
          </p:cNvSpPr>
          <p:nvPr>
            <p:ph type="title"/>
          </p:nvPr>
        </p:nvSpPr>
        <p:spPr>
          <a:xfrm>
            <a:off x="457200" y="425415"/>
            <a:ext cx="8229600" cy="685800"/>
          </a:xfrm>
        </p:spPr>
        <p:txBody>
          <a:bodyPr/>
          <a:lstStyle/>
          <a:p>
            <a:pPr algn="l"/>
            <a:r>
              <a:rPr lang="en-US" sz="3200" dirty="0"/>
              <a:t>AQS Monitors in New York (PM</a:t>
            </a:r>
            <a:r>
              <a:rPr lang="en-US" sz="3200" baseline="-25000" dirty="0"/>
              <a:t>2.5</a:t>
            </a:r>
            <a:r>
              <a:rPr lang="en-US" sz="3200" dirty="0"/>
              <a:t>)</a:t>
            </a:r>
          </a:p>
        </p:txBody>
      </p:sp>
      <p:sp>
        <p:nvSpPr>
          <p:cNvPr id="8" name="Rectangle 7">
            <a:extLst>
              <a:ext uri="{FF2B5EF4-FFF2-40B4-BE49-F238E27FC236}">
                <a16:creationId xmlns:a16="http://schemas.microsoft.com/office/drawing/2014/main" id="{1F2CDBD1-EA21-4566-950D-CB2A251FA8D5}"/>
              </a:ext>
            </a:extLst>
          </p:cNvPr>
          <p:cNvSpPr/>
          <p:nvPr/>
        </p:nvSpPr>
        <p:spPr>
          <a:xfrm>
            <a:off x="4389121" y="4911591"/>
            <a:ext cx="4754880" cy="230832"/>
          </a:xfrm>
          <a:prstGeom prst="rect">
            <a:avLst/>
          </a:prstGeom>
        </p:spPr>
        <p:txBody>
          <a:bodyPr wrap="square">
            <a:spAutoFit/>
          </a:bodyPr>
          <a:lstStyle/>
          <a:p>
            <a:r>
              <a:rPr lang="en-US" sz="900" dirty="0">
                <a:solidFill>
                  <a:schemeClr val="bg2"/>
                </a:solidFill>
                <a:hlinkClick r:id="rId2">
                  <a:extLst>
                    <a:ext uri="{A12FA001-AC4F-418D-AE19-62706E023703}">
                      <ahyp:hlinkClr xmlns:ahyp="http://schemas.microsoft.com/office/drawing/2018/hyperlinkcolor" val="tx"/>
                    </a:ext>
                  </a:extLst>
                </a:hlinkClick>
              </a:rPr>
              <a:t>https://www.epa.gov/outdoor-air-quality-data/interactive-map-air-quality-monitors</a:t>
            </a:r>
            <a:r>
              <a:rPr lang="en-US" sz="900" dirty="0">
                <a:solidFill>
                  <a:schemeClr val="bg2"/>
                </a:solidFill>
              </a:rPr>
              <a:t> (Oct 9 2019)</a:t>
            </a:r>
          </a:p>
        </p:txBody>
      </p:sp>
      <p:pic>
        <p:nvPicPr>
          <p:cNvPr id="6" name="Content Placeholder 6">
            <a:extLst>
              <a:ext uri="{FF2B5EF4-FFF2-40B4-BE49-F238E27FC236}">
                <a16:creationId xmlns:a16="http://schemas.microsoft.com/office/drawing/2014/main" id="{65C119DF-FD5C-415C-9C7B-A50A303D4EA9}"/>
              </a:ext>
            </a:extLst>
          </p:cNvPr>
          <p:cNvPicPr>
            <a:picLocks noGrp="1" noChangeAspect="1"/>
          </p:cNvPicPr>
          <p:nvPr>
            <p:ph idx="1"/>
          </p:nvPr>
        </p:nvPicPr>
        <p:blipFill>
          <a:blip r:embed="rId3"/>
          <a:stretch>
            <a:fillRect/>
          </a:stretch>
        </p:blipFill>
        <p:spPr>
          <a:xfrm>
            <a:off x="2372284" y="1200150"/>
            <a:ext cx="4399432" cy="3505200"/>
          </a:xfrm>
          <a:prstGeom prst="rect">
            <a:avLst/>
          </a:prstGeom>
        </p:spPr>
      </p:pic>
    </p:spTree>
    <p:extLst>
      <p:ext uri="{BB962C8B-B14F-4D97-AF65-F5344CB8AC3E}">
        <p14:creationId xmlns:p14="http://schemas.microsoft.com/office/powerpoint/2010/main" val="13653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CCA7-CDE8-4C00-B2F1-B6E51E38555C}"/>
              </a:ext>
            </a:extLst>
          </p:cNvPr>
          <p:cNvSpPr>
            <a:spLocks noGrp="1"/>
          </p:cNvSpPr>
          <p:nvPr>
            <p:ph type="title"/>
          </p:nvPr>
        </p:nvSpPr>
        <p:spPr>
          <a:xfrm>
            <a:off x="457200" y="514350"/>
            <a:ext cx="8229600" cy="685800"/>
          </a:xfrm>
        </p:spPr>
        <p:txBody>
          <a:bodyPr/>
          <a:lstStyle/>
          <a:p>
            <a:pPr algn="l"/>
            <a:r>
              <a:rPr lang="en-US" dirty="0"/>
              <a:t>Prediction Models</a:t>
            </a:r>
          </a:p>
        </p:txBody>
      </p:sp>
      <p:sp>
        <p:nvSpPr>
          <p:cNvPr id="3" name="TextBox 2">
            <a:extLst>
              <a:ext uri="{FF2B5EF4-FFF2-40B4-BE49-F238E27FC236}">
                <a16:creationId xmlns:a16="http://schemas.microsoft.com/office/drawing/2014/main" id="{69716EE8-06F7-4185-80C6-A28D68842722}"/>
              </a:ext>
            </a:extLst>
          </p:cNvPr>
          <p:cNvSpPr txBox="1"/>
          <p:nvPr/>
        </p:nvSpPr>
        <p:spPr>
          <a:xfrm>
            <a:off x="457200" y="1382963"/>
            <a:ext cx="7848600" cy="3870290"/>
          </a:xfrm>
          <a:prstGeom prst="rect">
            <a:avLst/>
          </a:prstGeom>
          <a:noFill/>
        </p:spPr>
        <p:txBody>
          <a:bodyPr wrap="square" rtlCol="0">
            <a:spAutoFit/>
          </a:bodyPr>
          <a:lstStyle/>
          <a:p>
            <a:pPr marL="257175" indent="-257175">
              <a:spcAft>
                <a:spcPts val="600"/>
              </a:spcAft>
              <a:buFont typeface="Arial" panose="020B0604020202020204" pitchFamily="34" charset="0"/>
              <a:buChar char="•"/>
            </a:pPr>
            <a:r>
              <a:rPr lang="en-US" sz="1725" dirty="0">
                <a:solidFill>
                  <a:srgbClr val="286FB7"/>
                </a:solidFill>
              </a:rPr>
              <a:t>Increasing use of prediction models to reduce exposure measurement error and include populations in areas without monitors</a:t>
            </a:r>
          </a:p>
          <a:p>
            <a:pPr marL="257175" indent="-257175">
              <a:spcAft>
                <a:spcPts val="600"/>
              </a:spcAft>
              <a:buFont typeface="Arial" panose="020B0604020202020204" pitchFamily="34" charset="0"/>
              <a:buChar char="•"/>
            </a:pPr>
            <a:r>
              <a:rPr lang="en-US" sz="1725" dirty="0">
                <a:solidFill>
                  <a:srgbClr val="286FB7"/>
                </a:solidFill>
              </a:rPr>
              <a:t>Models predict both spatial and temporal changes in air pollution</a:t>
            </a:r>
          </a:p>
          <a:p>
            <a:pPr marL="257175" indent="-257175">
              <a:spcAft>
                <a:spcPts val="600"/>
              </a:spcAft>
              <a:buFont typeface="Arial" panose="020B0604020202020204" pitchFamily="34" charset="0"/>
              <a:buChar char="•"/>
            </a:pPr>
            <a:r>
              <a:rPr lang="en-US" sz="1725" dirty="0">
                <a:solidFill>
                  <a:srgbClr val="286FB7"/>
                </a:solidFill>
              </a:rPr>
              <a:t>Initially, models were “simple”</a:t>
            </a:r>
          </a:p>
          <a:p>
            <a:pPr marL="714321" lvl="1" indent="-257175">
              <a:spcAft>
                <a:spcPts val="600"/>
              </a:spcAft>
              <a:buFont typeface="Arial" panose="020B0604020202020204" pitchFamily="34" charset="0"/>
              <a:buChar char="•"/>
            </a:pPr>
            <a:r>
              <a:rPr lang="en-US" sz="1500" dirty="0">
                <a:solidFill>
                  <a:srgbClr val="286FB7"/>
                </a:solidFill>
              </a:rPr>
              <a:t>Land use regression models </a:t>
            </a:r>
          </a:p>
          <a:p>
            <a:pPr marL="714321" lvl="1" indent="-257175">
              <a:spcAft>
                <a:spcPts val="600"/>
              </a:spcAft>
              <a:buFont typeface="Arial" panose="020B0604020202020204" pitchFamily="34" charset="0"/>
              <a:buChar char="•"/>
            </a:pPr>
            <a:r>
              <a:rPr lang="en-US" sz="1500" dirty="0">
                <a:solidFill>
                  <a:srgbClr val="286FB7"/>
                </a:solidFill>
              </a:rPr>
              <a:t>Generalized additive mixed models </a:t>
            </a:r>
          </a:p>
          <a:p>
            <a:pPr marL="257175" indent="-257175">
              <a:spcAft>
                <a:spcPts val="600"/>
              </a:spcAft>
              <a:buFont typeface="Arial" panose="020B0604020202020204" pitchFamily="34" charset="0"/>
              <a:buChar char="•"/>
            </a:pPr>
            <a:r>
              <a:rPr lang="en-US" sz="1730" dirty="0">
                <a:solidFill>
                  <a:srgbClr val="286FB7"/>
                </a:solidFill>
              </a:rPr>
              <a:t>More recently, more sophisticated models</a:t>
            </a:r>
          </a:p>
          <a:p>
            <a:pPr marL="714321" lvl="1" indent="-257175">
              <a:spcAft>
                <a:spcPts val="600"/>
              </a:spcAft>
              <a:buFont typeface="Arial" panose="020B0604020202020204" pitchFamily="34" charset="0"/>
              <a:buChar char="•"/>
            </a:pPr>
            <a:r>
              <a:rPr lang="en-US" sz="1500" dirty="0">
                <a:solidFill>
                  <a:srgbClr val="286FB7"/>
                </a:solidFill>
              </a:rPr>
              <a:t>Fuse remote sensing data, predictions from chemical transport models, etc.</a:t>
            </a:r>
          </a:p>
          <a:p>
            <a:pPr marL="714321" lvl="1" indent="-257175">
              <a:spcAft>
                <a:spcPts val="600"/>
              </a:spcAft>
              <a:buFont typeface="Arial" panose="020B0604020202020204" pitchFamily="34" charset="0"/>
              <a:buChar char="•"/>
            </a:pPr>
            <a:r>
              <a:rPr lang="en-US" sz="1500" dirty="0">
                <a:solidFill>
                  <a:srgbClr val="286FB7"/>
                </a:solidFill>
              </a:rPr>
              <a:t>More robust methods for higher predictive accuracy (e.g. random forests, neural networks, ensembles)</a:t>
            </a:r>
          </a:p>
          <a:p>
            <a:pPr marL="714321" lvl="1" indent="-257175">
              <a:spcAft>
                <a:spcPts val="600"/>
              </a:spcAft>
              <a:buFont typeface="Arial" panose="020B0604020202020204" pitchFamily="34" charset="0"/>
              <a:buChar char="•"/>
            </a:pPr>
            <a:r>
              <a:rPr lang="en-US" sz="1500" dirty="0">
                <a:solidFill>
                  <a:srgbClr val="286FB7"/>
                </a:solidFill>
              </a:rPr>
              <a:t>Higher spatial and temporal resolution</a:t>
            </a:r>
          </a:p>
          <a:p>
            <a:pPr marL="714321" lvl="1" indent="-257175">
              <a:spcAft>
                <a:spcPts val="600"/>
              </a:spcAft>
              <a:buFont typeface="Arial" panose="020B0604020202020204" pitchFamily="34" charset="0"/>
              <a:buChar char="•"/>
            </a:pPr>
            <a:endParaRPr lang="en-US" sz="1500" dirty="0">
              <a:solidFill>
                <a:srgbClr val="286FB7"/>
              </a:solidFill>
            </a:endParaRPr>
          </a:p>
        </p:txBody>
      </p:sp>
    </p:spTree>
    <p:extLst>
      <p:ext uri="{BB962C8B-B14F-4D97-AF65-F5344CB8AC3E}">
        <p14:creationId xmlns:p14="http://schemas.microsoft.com/office/powerpoint/2010/main" val="410534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CCA7-CDE8-4C00-B2F1-B6E51E38555C}"/>
              </a:ext>
            </a:extLst>
          </p:cNvPr>
          <p:cNvSpPr>
            <a:spLocks noGrp="1"/>
          </p:cNvSpPr>
          <p:nvPr>
            <p:ph type="title"/>
          </p:nvPr>
        </p:nvSpPr>
        <p:spPr>
          <a:xfrm>
            <a:off x="457200" y="514350"/>
            <a:ext cx="8229600" cy="685800"/>
          </a:xfrm>
        </p:spPr>
        <p:txBody>
          <a:bodyPr/>
          <a:lstStyle/>
          <a:p>
            <a:pPr algn="l"/>
            <a:r>
              <a:rPr lang="en-US" sz="3600" dirty="0"/>
              <a:t>Prediction Models in Health Studies</a:t>
            </a:r>
          </a:p>
        </p:txBody>
      </p:sp>
      <p:sp>
        <p:nvSpPr>
          <p:cNvPr id="3" name="TextBox 2">
            <a:extLst>
              <a:ext uri="{FF2B5EF4-FFF2-40B4-BE49-F238E27FC236}">
                <a16:creationId xmlns:a16="http://schemas.microsoft.com/office/drawing/2014/main" id="{69716EE8-06F7-4185-80C6-A28D68842722}"/>
              </a:ext>
            </a:extLst>
          </p:cNvPr>
          <p:cNvSpPr txBox="1"/>
          <p:nvPr/>
        </p:nvSpPr>
        <p:spPr>
          <a:xfrm>
            <a:off x="457200" y="1382963"/>
            <a:ext cx="7848600" cy="2462213"/>
          </a:xfrm>
          <a:prstGeom prst="rect">
            <a:avLst/>
          </a:prstGeom>
          <a:noFill/>
        </p:spPr>
        <p:txBody>
          <a:bodyPr wrap="square" rtlCol="0">
            <a:spAutoFit/>
          </a:bodyPr>
          <a:lstStyle/>
          <a:p>
            <a:pPr marL="257175" indent="-257175">
              <a:spcAft>
                <a:spcPts val="600"/>
              </a:spcAft>
              <a:buFont typeface="Arial" panose="020B0604020202020204" pitchFamily="34" charset="0"/>
              <a:buChar char="•"/>
            </a:pPr>
            <a:r>
              <a:rPr lang="en-US" sz="1725" dirty="0">
                <a:solidFill>
                  <a:srgbClr val="286FB7"/>
                </a:solidFill>
              </a:rPr>
              <a:t>Many groups are developing these models for exposure assessment in epidemiologic studies</a:t>
            </a:r>
          </a:p>
          <a:p>
            <a:pPr marL="257175" indent="-257175">
              <a:spcAft>
                <a:spcPts val="600"/>
              </a:spcAft>
              <a:buFont typeface="Arial" panose="020B0604020202020204" pitchFamily="34" charset="0"/>
              <a:buChar char="•"/>
            </a:pPr>
            <a:r>
              <a:rPr lang="en-US" sz="1725" dirty="0">
                <a:solidFill>
                  <a:srgbClr val="286FB7"/>
                </a:solidFill>
              </a:rPr>
              <a:t>To date, most health studies use predictions from a single model to assign exposures</a:t>
            </a:r>
          </a:p>
          <a:p>
            <a:pPr marL="714321" lvl="1" indent="-257175">
              <a:spcAft>
                <a:spcPts val="600"/>
              </a:spcAft>
              <a:buFont typeface="Arial" panose="020B0604020202020204" pitchFamily="34" charset="0"/>
              <a:buChar char="•"/>
            </a:pPr>
            <a:r>
              <a:rPr lang="en-US" sz="1500" dirty="0">
                <a:solidFill>
                  <a:srgbClr val="286FB7"/>
                </a:solidFill>
              </a:rPr>
              <a:t>PM</a:t>
            </a:r>
            <a:r>
              <a:rPr lang="en-US" sz="1500" baseline="-25000" dirty="0">
                <a:solidFill>
                  <a:srgbClr val="286FB7"/>
                </a:solidFill>
              </a:rPr>
              <a:t>2.5</a:t>
            </a:r>
            <a:r>
              <a:rPr lang="en-US" sz="1500" dirty="0">
                <a:solidFill>
                  <a:srgbClr val="286FB7"/>
                </a:solidFill>
              </a:rPr>
              <a:t> and Mortality (</a:t>
            </a:r>
            <a:r>
              <a:rPr lang="en-US" sz="1500" dirty="0" err="1">
                <a:solidFill>
                  <a:srgbClr val="286FB7"/>
                </a:solidFill>
              </a:rPr>
              <a:t>Kloog</a:t>
            </a:r>
            <a:r>
              <a:rPr lang="en-US" sz="1500" dirty="0">
                <a:solidFill>
                  <a:srgbClr val="286FB7"/>
                </a:solidFill>
              </a:rPr>
              <a:t>, Epidemiology, 2013)</a:t>
            </a:r>
          </a:p>
          <a:p>
            <a:pPr marL="714321" lvl="1" indent="-257175">
              <a:spcAft>
                <a:spcPts val="600"/>
              </a:spcAft>
              <a:buFont typeface="Arial" panose="020B0604020202020204" pitchFamily="34" charset="0"/>
              <a:buChar char="•"/>
            </a:pPr>
            <a:r>
              <a:rPr lang="en-US" sz="1500" dirty="0">
                <a:solidFill>
                  <a:srgbClr val="286FB7"/>
                </a:solidFill>
              </a:rPr>
              <a:t>Long-Term Ozone and Mortality (Turner et al, AJRCCM, 2016)</a:t>
            </a:r>
          </a:p>
          <a:p>
            <a:pPr marL="714321" lvl="1" indent="-257175">
              <a:spcAft>
                <a:spcPts val="600"/>
              </a:spcAft>
              <a:buFont typeface="Arial" panose="020B0604020202020204" pitchFamily="34" charset="0"/>
              <a:buChar char="•"/>
            </a:pPr>
            <a:r>
              <a:rPr lang="en-US" sz="1500" dirty="0">
                <a:solidFill>
                  <a:srgbClr val="286FB7"/>
                </a:solidFill>
              </a:rPr>
              <a:t>Air Pollution and Mortality in the Medicare Population (Di et al, NEJM, 2018)</a:t>
            </a:r>
          </a:p>
          <a:p>
            <a:pPr marL="714321" lvl="1" indent="-257175">
              <a:spcAft>
                <a:spcPts val="600"/>
              </a:spcAft>
              <a:buFont typeface="Arial" panose="020B0604020202020204" pitchFamily="34" charset="0"/>
              <a:buChar char="•"/>
            </a:pPr>
            <a:endParaRPr lang="en-US" sz="1500" dirty="0">
              <a:solidFill>
                <a:srgbClr val="286FB7"/>
              </a:solidFill>
            </a:endParaRPr>
          </a:p>
        </p:txBody>
      </p:sp>
    </p:spTree>
    <p:extLst>
      <p:ext uri="{BB962C8B-B14F-4D97-AF65-F5344CB8AC3E}">
        <p14:creationId xmlns:p14="http://schemas.microsoft.com/office/powerpoint/2010/main" val="270657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D0064C-BBEA-4C88-9B83-A5754BD9600D}"/>
              </a:ext>
            </a:extLst>
          </p:cNvPr>
          <p:cNvSpPr>
            <a:spLocks noGrp="1"/>
          </p:cNvSpPr>
          <p:nvPr>
            <p:ph type="title"/>
          </p:nvPr>
        </p:nvSpPr>
        <p:spPr>
          <a:xfrm>
            <a:off x="457200" y="514350"/>
            <a:ext cx="8229600" cy="685800"/>
          </a:xfrm>
        </p:spPr>
        <p:txBody>
          <a:bodyPr/>
          <a:lstStyle/>
          <a:p>
            <a:pPr algn="l"/>
            <a:r>
              <a:rPr lang="en-US" sz="3600" dirty="0"/>
              <a:t>Prediction Models in Health Studies</a:t>
            </a:r>
          </a:p>
        </p:txBody>
      </p:sp>
      <p:sp>
        <p:nvSpPr>
          <p:cNvPr id="4" name="TextBox 3">
            <a:extLst>
              <a:ext uri="{FF2B5EF4-FFF2-40B4-BE49-F238E27FC236}">
                <a16:creationId xmlns:a16="http://schemas.microsoft.com/office/drawing/2014/main" id="{6019DC32-35A8-47C7-BA3B-A4E1B4997886}"/>
              </a:ext>
            </a:extLst>
          </p:cNvPr>
          <p:cNvSpPr txBox="1"/>
          <p:nvPr/>
        </p:nvSpPr>
        <p:spPr>
          <a:xfrm>
            <a:off x="457200" y="1382963"/>
            <a:ext cx="7848600" cy="1931298"/>
          </a:xfrm>
          <a:prstGeom prst="rect">
            <a:avLst/>
          </a:prstGeom>
          <a:noFill/>
        </p:spPr>
        <p:txBody>
          <a:bodyPr wrap="square" rtlCol="0">
            <a:spAutoFit/>
          </a:bodyPr>
          <a:lstStyle/>
          <a:p>
            <a:pPr marL="257175" indent="-257175">
              <a:spcAft>
                <a:spcPts val="600"/>
              </a:spcAft>
              <a:buFont typeface="Arial" panose="020B0604020202020204" pitchFamily="34" charset="0"/>
              <a:buChar char="•"/>
            </a:pPr>
            <a:r>
              <a:rPr lang="en-US" sz="1725" dirty="0">
                <a:solidFill>
                  <a:srgbClr val="286FB7"/>
                </a:solidFill>
              </a:rPr>
              <a:t>Results of these papers are used to inform regulations</a:t>
            </a:r>
          </a:p>
          <a:p>
            <a:pPr marL="257175" indent="-257175">
              <a:spcAft>
                <a:spcPts val="600"/>
              </a:spcAft>
              <a:buFont typeface="Arial" panose="020B0604020202020204" pitchFamily="34" charset="0"/>
              <a:buChar char="•"/>
            </a:pPr>
            <a:r>
              <a:rPr lang="en-US" sz="1725" dirty="0">
                <a:solidFill>
                  <a:srgbClr val="286FB7"/>
                </a:solidFill>
              </a:rPr>
              <a:t>But…are these models telling the same story?</a:t>
            </a:r>
          </a:p>
          <a:p>
            <a:pPr marL="714321" lvl="1" indent="-257175">
              <a:spcAft>
                <a:spcPts val="600"/>
              </a:spcAft>
              <a:buFont typeface="Arial" panose="020B0604020202020204" pitchFamily="34" charset="0"/>
              <a:buChar char="•"/>
            </a:pPr>
            <a:r>
              <a:rPr lang="en-US" sz="1500" dirty="0">
                <a:solidFill>
                  <a:srgbClr val="286FB7"/>
                </a:solidFill>
              </a:rPr>
              <a:t>Exposure measurement error?</a:t>
            </a:r>
          </a:p>
          <a:p>
            <a:pPr marL="714321" lvl="1" indent="-257175">
              <a:spcAft>
                <a:spcPts val="600"/>
              </a:spcAft>
              <a:buFont typeface="Arial" panose="020B0604020202020204" pitchFamily="34" charset="0"/>
              <a:buChar char="•"/>
            </a:pPr>
            <a:r>
              <a:rPr lang="en-US" sz="1500" dirty="0">
                <a:solidFill>
                  <a:srgbClr val="286FB7"/>
                </a:solidFill>
              </a:rPr>
              <a:t>Are variations in space (e.g. urban vs. rural) different by prediction model?</a:t>
            </a:r>
          </a:p>
          <a:p>
            <a:pPr marL="714321" lvl="1" indent="-257175">
              <a:spcAft>
                <a:spcPts val="600"/>
              </a:spcAft>
              <a:buFont typeface="Arial" panose="020B0604020202020204" pitchFamily="34" charset="0"/>
              <a:buChar char="•"/>
            </a:pPr>
            <a:r>
              <a:rPr lang="en-US" sz="1500" dirty="0">
                <a:solidFill>
                  <a:srgbClr val="286FB7"/>
                </a:solidFill>
              </a:rPr>
              <a:t>How about in time (e.g. seasons?)</a:t>
            </a:r>
          </a:p>
          <a:p>
            <a:pPr marL="714321" lvl="1" indent="-257175">
              <a:spcAft>
                <a:spcPts val="600"/>
              </a:spcAft>
              <a:buFont typeface="Arial" panose="020B0604020202020204" pitchFamily="34" charset="0"/>
              <a:buChar char="•"/>
            </a:pPr>
            <a:endParaRPr lang="en-US" sz="1500" dirty="0">
              <a:solidFill>
                <a:srgbClr val="286FB7"/>
              </a:solidFill>
            </a:endParaRPr>
          </a:p>
        </p:txBody>
      </p:sp>
    </p:spTree>
    <p:extLst>
      <p:ext uri="{BB962C8B-B14F-4D97-AF65-F5344CB8AC3E}">
        <p14:creationId xmlns:p14="http://schemas.microsoft.com/office/powerpoint/2010/main" val="386515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0EA5-F346-47DD-9BBE-34C482D013B8}"/>
              </a:ext>
            </a:extLst>
          </p:cNvPr>
          <p:cNvSpPr>
            <a:spLocks noGrp="1"/>
          </p:cNvSpPr>
          <p:nvPr>
            <p:ph type="title"/>
          </p:nvPr>
        </p:nvSpPr>
        <p:spPr>
          <a:xfrm>
            <a:off x="457200" y="514350"/>
            <a:ext cx="8229600" cy="685800"/>
          </a:xfrm>
        </p:spPr>
        <p:txBody>
          <a:bodyPr/>
          <a:lstStyle/>
          <a:p>
            <a:pPr algn="l"/>
            <a:r>
              <a:rPr lang="en-US" dirty="0"/>
              <a:t>One Story, Five Ways</a:t>
            </a:r>
          </a:p>
        </p:txBody>
      </p:sp>
      <p:sp>
        <p:nvSpPr>
          <p:cNvPr id="3" name="Content Placeholder 2">
            <a:extLst>
              <a:ext uri="{FF2B5EF4-FFF2-40B4-BE49-F238E27FC236}">
                <a16:creationId xmlns:a16="http://schemas.microsoft.com/office/drawing/2014/main" id="{91C2EA7D-C08A-4038-AFBE-53F335046959}"/>
              </a:ext>
            </a:extLst>
          </p:cNvPr>
          <p:cNvSpPr>
            <a:spLocks noGrp="1"/>
          </p:cNvSpPr>
          <p:nvPr>
            <p:ph idx="1"/>
          </p:nvPr>
        </p:nvSpPr>
        <p:spPr>
          <a:xfrm>
            <a:off x="457200" y="1428750"/>
            <a:ext cx="8229600" cy="2971796"/>
          </a:xfrm>
        </p:spPr>
        <p:txBody>
          <a:bodyPr/>
          <a:lstStyle/>
          <a:p>
            <a:pPr marL="257175" indent="-257175">
              <a:spcAft>
                <a:spcPts val="600"/>
              </a:spcAft>
            </a:pPr>
            <a:r>
              <a:rPr lang="en-US" sz="1725" dirty="0"/>
              <a:t>PM</a:t>
            </a:r>
            <a:r>
              <a:rPr lang="en-US" sz="1725" baseline="-25000" dirty="0"/>
              <a:t>2.5</a:t>
            </a:r>
            <a:r>
              <a:rPr lang="en-US" sz="1725" dirty="0"/>
              <a:t> and cardiovascular admissions over NY State, 2002-2012</a:t>
            </a:r>
          </a:p>
          <a:p>
            <a:pPr marL="600035" lvl="1" indent="-257175">
              <a:spcAft>
                <a:spcPts val="600"/>
              </a:spcAft>
              <a:buFont typeface="Arial" panose="020B0604020202020204" pitchFamily="34" charset="0"/>
              <a:buChar char="•"/>
            </a:pPr>
            <a:r>
              <a:rPr lang="en-US" sz="1500" dirty="0">
                <a:solidFill>
                  <a:srgbClr val="286FB7"/>
                </a:solidFill>
              </a:rPr>
              <a:t>Five exposure datasets</a:t>
            </a:r>
          </a:p>
          <a:p>
            <a:pPr marL="600035" lvl="1" indent="-257175">
              <a:spcAft>
                <a:spcPts val="600"/>
              </a:spcAft>
              <a:buFont typeface="Arial" panose="020B0604020202020204" pitchFamily="34" charset="0"/>
              <a:buChar char="•"/>
            </a:pPr>
            <a:r>
              <a:rPr lang="en-US" sz="1500" b="1" u="sng" dirty="0">
                <a:solidFill>
                  <a:srgbClr val="286FB7"/>
                </a:solidFill>
              </a:rPr>
              <a:t>Goal:</a:t>
            </a:r>
            <a:r>
              <a:rPr lang="en-US" sz="1500" b="1" dirty="0">
                <a:solidFill>
                  <a:srgbClr val="286FB7"/>
                </a:solidFill>
              </a:rPr>
              <a:t> assess sensitivity of health effect estimates on the choice of different prediction models for exposure assessment</a:t>
            </a:r>
          </a:p>
          <a:p>
            <a:endParaRPr lang="en-US" dirty="0"/>
          </a:p>
        </p:txBody>
      </p:sp>
    </p:spTree>
    <p:extLst>
      <p:ext uri="{BB962C8B-B14F-4D97-AF65-F5344CB8AC3E}">
        <p14:creationId xmlns:p14="http://schemas.microsoft.com/office/powerpoint/2010/main" val="82381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0E3-7E3D-4C16-AEAC-BA417F39BBD8}"/>
              </a:ext>
            </a:extLst>
          </p:cNvPr>
          <p:cNvSpPr>
            <a:spLocks noGrp="1"/>
          </p:cNvSpPr>
          <p:nvPr>
            <p:ph type="title"/>
          </p:nvPr>
        </p:nvSpPr>
        <p:spPr/>
        <p:txBody>
          <a:bodyPr/>
          <a:lstStyle/>
          <a:p>
            <a:pPr algn="l"/>
            <a:r>
              <a:rPr lang="en-US" dirty="0"/>
              <a:t>Methods</a:t>
            </a:r>
          </a:p>
        </p:txBody>
      </p:sp>
      <p:sp>
        <p:nvSpPr>
          <p:cNvPr id="3" name="TextBox 2">
            <a:extLst>
              <a:ext uri="{FF2B5EF4-FFF2-40B4-BE49-F238E27FC236}">
                <a16:creationId xmlns:a16="http://schemas.microsoft.com/office/drawing/2014/main" id="{F205E712-F82D-499B-A766-E56A84B72862}"/>
              </a:ext>
            </a:extLst>
          </p:cNvPr>
          <p:cNvSpPr txBox="1"/>
          <p:nvPr/>
        </p:nvSpPr>
        <p:spPr>
          <a:xfrm>
            <a:off x="457200" y="1352550"/>
            <a:ext cx="8077200" cy="2846933"/>
          </a:xfrm>
          <a:prstGeom prst="rect">
            <a:avLst/>
          </a:prstGeom>
          <a:noFill/>
        </p:spPr>
        <p:txBody>
          <a:bodyPr wrap="square" rtlCol="0">
            <a:spAutoFit/>
          </a:bodyPr>
          <a:lstStyle/>
          <a:p>
            <a:pPr marL="257175" indent="-257175">
              <a:spcAft>
                <a:spcPts val="600"/>
              </a:spcAft>
              <a:buFont typeface="Arial" panose="020B0604020202020204" pitchFamily="34" charset="0"/>
              <a:buChar char="•"/>
            </a:pPr>
            <a:r>
              <a:rPr lang="en-US" dirty="0">
                <a:solidFill>
                  <a:srgbClr val="0070C0"/>
                </a:solidFill>
              </a:rPr>
              <a:t>Exposure assessment</a:t>
            </a:r>
          </a:p>
          <a:p>
            <a:pPr marL="600035" lvl="1" indent="-257175">
              <a:spcAft>
                <a:spcPts val="600"/>
              </a:spcAft>
              <a:buFont typeface="Arial" panose="020B0604020202020204" pitchFamily="34" charset="0"/>
              <a:buChar char="•"/>
            </a:pPr>
            <a:r>
              <a:rPr lang="en-US" sz="1500" dirty="0">
                <a:solidFill>
                  <a:srgbClr val="0070C0"/>
                </a:solidFill>
              </a:rPr>
              <a:t>Five daily county-average PM</a:t>
            </a:r>
            <a:r>
              <a:rPr lang="en-US" sz="1500" baseline="-25000" dirty="0">
                <a:solidFill>
                  <a:srgbClr val="0070C0"/>
                </a:solidFill>
              </a:rPr>
              <a:t>2.5</a:t>
            </a:r>
            <a:r>
              <a:rPr lang="en-US" sz="1500" dirty="0">
                <a:solidFill>
                  <a:srgbClr val="0070C0"/>
                </a:solidFill>
              </a:rPr>
              <a:t> datasets: </a:t>
            </a:r>
            <a:r>
              <a:rPr lang="en-US" sz="1350" dirty="0">
                <a:solidFill>
                  <a:srgbClr val="0070C0"/>
                </a:solidFill>
              </a:rPr>
              <a:t>AQS, CMAQ, AQS + CMAQ Fused, CDC WONDER, </a:t>
            </a:r>
            <a:r>
              <a:rPr lang="en-US" sz="1500" dirty="0">
                <a:solidFill>
                  <a:srgbClr val="0070C0"/>
                </a:solidFill>
              </a:rPr>
              <a:t>Emory model</a:t>
            </a:r>
            <a:r>
              <a:rPr lang="en-US" sz="1350" dirty="0">
                <a:solidFill>
                  <a:srgbClr val="0070C0"/>
                </a:solidFill>
              </a:rPr>
              <a:t> </a:t>
            </a:r>
          </a:p>
          <a:p>
            <a:pPr marL="600035" lvl="1" indent="-257175">
              <a:spcAft>
                <a:spcPts val="600"/>
              </a:spcAft>
              <a:buFont typeface="Arial" panose="020B0604020202020204" pitchFamily="34" charset="0"/>
              <a:buChar char="•"/>
            </a:pPr>
            <a:r>
              <a:rPr lang="en-US" sz="1500" dirty="0">
                <a:solidFill>
                  <a:srgbClr val="286FB7"/>
                </a:solidFill>
              </a:rPr>
              <a:t>Meteorological data from NASA </a:t>
            </a:r>
          </a:p>
          <a:p>
            <a:pPr marL="142889" indent="-257175">
              <a:spcAft>
                <a:spcPts val="600"/>
              </a:spcAft>
              <a:buFont typeface="Arial" panose="020B0604020202020204" pitchFamily="34" charset="0"/>
              <a:buChar char="•"/>
            </a:pPr>
            <a:r>
              <a:rPr lang="en-US" dirty="0">
                <a:solidFill>
                  <a:srgbClr val="0070C0"/>
                </a:solidFill>
              </a:rPr>
              <a:t>Outcome assessment: daily inpatient cardiovascular admissions from NYS DOH</a:t>
            </a:r>
          </a:p>
          <a:p>
            <a:pPr marL="600035" lvl="1" indent="-257175">
              <a:spcAft>
                <a:spcPts val="600"/>
              </a:spcAft>
              <a:buFont typeface="Arial" panose="020B0604020202020204" pitchFamily="34" charset="0"/>
              <a:buChar char="•"/>
            </a:pPr>
            <a:r>
              <a:rPr lang="en-US" sz="1500" dirty="0">
                <a:solidFill>
                  <a:srgbClr val="0070C0"/>
                </a:solidFill>
              </a:rPr>
              <a:t>On average, 7 admissions per day per county</a:t>
            </a:r>
          </a:p>
          <a:p>
            <a:pPr marL="257175" indent="-257175">
              <a:spcAft>
                <a:spcPts val="600"/>
              </a:spcAft>
              <a:buFont typeface="Arial" panose="020B0604020202020204" pitchFamily="34" charset="0"/>
              <a:buChar char="•"/>
            </a:pPr>
            <a:r>
              <a:rPr lang="en-US" dirty="0">
                <a:solidFill>
                  <a:srgbClr val="286FB7"/>
                </a:solidFill>
              </a:rPr>
              <a:t>Statistical analysis: Poisson regression models</a:t>
            </a:r>
            <a:endParaRPr lang="en-US" sz="1200" dirty="0">
              <a:solidFill>
                <a:srgbClr val="FF0000"/>
              </a:solidFill>
            </a:endParaRPr>
          </a:p>
          <a:p>
            <a:pPr marL="600035" lvl="1" indent="-257175">
              <a:spcAft>
                <a:spcPts val="600"/>
              </a:spcAft>
              <a:buFont typeface="Arial" panose="020B0604020202020204" pitchFamily="34" charset="0"/>
              <a:buChar char="•"/>
            </a:pPr>
            <a:r>
              <a:rPr lang="en-US" sz="1500" dirty="0">
                <a:solidFill>
                  <a:srgbClr val="286FB7"/>
                </a:solidFill>
              </a:rPr>
              <a:t>Indicator variables for counties and day of week</a:t>
            </a:r>
          </a:p>
          <a:p>
            <a:pPr marL="600035" lvl="1" indent="-257175">
              <a:spcAft>
                <a:spcPts val="600"/>
              </a:spcAft>
              <a:buFont typeface="Arial" panose="020B0604020202020204" pitchFamily="34" charset="0"/>
              <a:buChar char="•"/>
            </a:pPr>
            <a:r>
              <a:rPr lang="en-US" sz="1500" dirty="0">
                <a:solidFill>
                  <a:srgbClr val="286FB7"/>
                </a:solidFill>
              </a:rPr>
              <a:t>Temperature (3 </a:t>
            </a:r>
            <a:r>
              <a:rPr lang="en-US" sz="1500" i="1" dirty="0">
                <a:solidFill>
                  <a:srgbClr val="286FB7"/>
                </a:solidFill>
              </a:rPr>
              <a:t>df</a:t>
            </a:r>
            <a:r>
              <a:rPr lang="en-US" sz="1500" dirty="0">
                <a:solidFill>
                  <a:srgbClr val="286FB7"/>
                </a:solidFill>
              </a:rPr>
              <a:t>), relative humidity (3 </a:t>
            </a:r>
            <a:r>
              <a:rPr lang="en-US" sz="1500" i="1" dirty="0">
                <a:solidFill>
                  <a:srgbClr val="286FB7"/>
                </a:solidFill>
              </a:rPr>
              <a:t>df</a:t>
            </a:r>
            <a:r>
              <a:rPr lang="en-US" sz="1500" dirty="0">
                <a:solidFill>
                  <a:srgbClr val="286FB7"/>
                </a:solidFill>
              </a:rPr>
              <a:t>), and long-term and seasonal trends (</a:t>
            </a:r>
            <a:r>
              <a:rPr lang="en-US" altLang="zh-CN" sz="1500" dirty="0">
                <a:solidFill>
                  <a:srgbClr val="286FB7"/>
                </a:solidFill>
              </a:rPr>
              <a:t>4</a:t>
            </a:r>
            <a:r>
              <a:rPr lang="en-US" sz="1500" dirty="0">
                <a:solidFill>
                  <a:srgbClr val="286FB7"/>
                </a:solidFill>
              </a:rPr>
              <a:t> </a:t>
            </a:r>
            <a:r>
              <a:rPr lang="en-US" sz="1500" i="1" dirty="0">
                <a:solidFill>
                  <a:srgbClr val="286FB7"/>
                </a:solidFill>
              </a:rPr>
              <a:t>df</a:t>
            </a:r>
            <a:r>
              <a:rPr lang="en-US" sz="1500" dirty="0">
                <a:solidFill>
                  <a:srgbClr val="286FB7"/>
                </a:solidFill>
              </a:rPr>
              <a:t> per year)</a:t>
            </a:r>
          </a:p>
        </p:txBody>
      </p:sp>
    </p:spTree>
    <p:extLst>
      <p:ext uri="{BB962C8B-B14F-4D97-AF65-F5344CB8AC3E}">
        <p14:creationId xmlns:p14="http://schemas.microsoft.com/office/powerpoint/2010/main" val="1828147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5720&quot;&gt;&lt;property id=&quot;20148&quot; value=&quot;5&quot;/&gt;&lt;property id=&quot;20300&quot; value=&quot;Slide 9 - &amp;quot;Celebrating our leadership&amp;quot;&quot;/&gt;&lt;property id=&quot;20307&quot; value=&quot;277&quot;/&gt;&lt;/object&gt;&lt;object type=&quot;3&quot; unique_id=&quot;16150&quot;&gt;&lt;property id=&quot;20148&quot; value=&quot;5&quot;/&gt;&lt;property id=&quot;20300&quot; value=&quot;Slide 17 - &amp;quot;Staff Awards for Excellence&amp;quot;&quot;/&gt;&lt;property id=&quot;20307&quot; value=&quot;299&quot;/&gt;&lt;/object&gt;&lt;object type=&quot;3&quot; unique_id=&quot;16151&quot;&gt;&lt;property id=&quot;20148&quot; value=&quot;5&quot;/&gt;&lt;property id=&quot;20300&quot; value=&quot;Slide 18 - &amp;quot;Celebrating our leadership&amp;quot;&quot;/&gt;&lt;property id=&quot;20307&quot; value=&quot;302&quot;/&gt;&lt;/object&gt;&lt;object type=&quot;3&quot; unique_id=&quot;16152&quot;&gt;&lt;property id=&quot;20148&quot; value=&quot;5&quot;/&gt;&lt;property id=&quot;20300&quot; value=&quot;Slide 20 - &amp;quot;Dean’s Excellence in Leadership Award&amp;quot;&quot;/&gt;&lt;property id=&quot;20307&quot; value=&quot;301&quot;/&gt;&lt;/object&gt;&lt;object type=&quot;3&quot; unique_id=&quot;16218&quot;&gt;&lt;property id=&quot;20148&quot; value=&quot;5&quot;/&gt;&lt;property id=&quot;20300&quot; value=&quot;Slide 19 - &amp;quot;Dean’s Excellence in Mentoring Award&amp;quot;&quot;/&gt;&lt;property id=&quot;20307&quot; value=&quot;305&quot;/&gt;&lt;/object&gt;&lt;object type=&quot;3&quot; unique_id=&quot;16219&quot;&gt;&lt;property id=&quot;20148&quot; value=&quot;5&quot;/&gt;&lt;property id=&quot;20300&quot; value=&quot;Slide 22 - &amp;quot;Congrats&amp;quot;&quot;/&gt;&lt;property id=&quot;20307&quot; value=&quot;304&quot;/&gt;&lt;/object&gt;&lt;object type=&quot;3&quot; unique_id=&quot;16220&quot;&gt;&lt;property id=&quot;20148&quot; value=&quot;5&quot;/&gt;&lt;property id=&quot;20300&quot; value=&quot;Slide 23 - &amp;quot;Public Health Innovation Contest (tbd)&amp;quot;&quot;/&gt;&lt;property id=&quot;20307&quot; value=&quot;303&quot;/&gt;&lt;/object&gt;&lt;object type=&quot;3&quot; unique_id=&quot;16221&quot;&gt;&lt;property id=&quot;20148&quot; value=&quot;5&quot;/&gt;&lt;property id=&quot;20300&quot; value=&quot;Slide 26 - &amp;quot;New Faculty&amp;quot;&quot;/&gt;&lt;property id=&quot;20307&quot; value=&quot;306&quot;/&gt;&lt;/object&gt;&lt;object type=&quot;3&quot; unique_id=&quot;16222&quot;&gt;&lt;property id=&quot;20148&quot; value=&quot;5&quot;/&gt;&lt;property id=&quot;20300&quot; value=&quot;Slide 27 - &amp;quot;Promotions&amp;quot;&quot;/&gt;&lt;property id=&quot;20307&quot; value=&quot;307&quot;/&gt;&lt;/object&gt;&lt;object type=&quot;3&quot; unique_id=&quot;16367&quot;&gt;&lt;property id=&quot;20148&quot; value=&quot;5&quot;/&gt;&lt;property id=&quot;20300&quot; value=&quot;Slide 8 - &amp;quot;The Allan Rosenfield Alumni Award for Excellence&amp;quot;&quot;/&gt;&lt;property id=&quot;20307&quot; value=&quot;308&quot;/&gt;&lt;/object&gt;&lt;object type=&quot;3&quot; unique_id=&quot;16501&quot;&gt;&lt;property id=&quot;20148&quot; value=&quot;5&quot;/&gt;&lt;property id=&quot;20300&quot; value=&quot;Slide 10 - &amp;quot;Staff Awards for Excellence&amp;quot;&quot;/&gt;&lt;property id=&quot;20307&quot; value=&quot;315&quot;/&gt;&lt;/object&gt;&lt;object type=&quot;3&quot; unique_id=&quot;16502&quot;&gt;&lt;property id=&quot;20148&quot; value=&quot;5&quot;/&gt;&lt;property id=&quot;20300&quot; value=&quot;Slide 11 - &amp;quot;Staff Awards for Excellence&amp;quot;&quot;/&gt;&lt;property id=&quot;20307&quot; value=&quot;314&quot;/&gt;&lt;/object&gt;&lt;object type=&quot;3&quot; unique_id=&quot;16503&quot;&gt;&lt;property id=&quot;20148&quot; value=&quot;5&quot;/&gt;&lt;property id=&quot;20300&quot; value=&quot;Slide 12 - &amp;quot;Staff Awards for Excellence&amp;quot;&quot;/&gt;&lt;property id=&quot;20307&quot; value=&quot;313&quot;/&gt;&lt;/object&gt;&lt;object type=&quot;3&quot; unique_id=&quot;16504&quot;&gt;&lt;property id=&quot;20148&quot; value=&quot;5&quot;/&gt;&lt;property id=&quot;20300&quot; value=&quot;Slide 13 - &amp;quot;Staff Awards for Excellence&amp;quot;&quot;/&gt;&lt;property id=&quot;20307&quot; value=&quot;312&quot;/&gt;&lt;/object&gt;&lt;object type=&quot;3&quot; unique_id=&quot;16505&quot;&gt;&lt;property id=&quot;20148&quot; value=&quot;5&quot;/&gt;&lt;property id=&quot;20300&quot; value=&quot;Slide 14 - &amp;quot;Staff Awards for Excellence&amp;quot;&quot;/&gt;&lt;property id=&quot;20307&quot; value=&quot;311&quot;/&gt;&lt;/object&gt;&lt;object type=&quot;3&quot; unique_id=&quot;16506&quot;&gt;&lt;property id=&quot;20148&quot; value=&quot;5&quot;/&gt;&lt;property id=&quot;20300&quot; value=&quot;Slide 15 - &amp;quot;Staff Awards for Excellence&amp;quot;&quot;/&gt;&lt;property id=&quot;20307&quot; value=&quot;310&quot;/&gt;&lt;/object&gt;&lt;object type=&quot;3&quot; unique_id=&quot;16507&quot;&gt;&lt;property id=&quot;20148&quot; value=&quot;5&quot;/&gt;&lt;property id=&quot;20300&quot; value=&quot;Slide 16 - &amp;quot;Staff Awards for Excellence&amp;quot;&quot;/&gt;&lt;property id=&quot;20307&quot; value=&quot;309&quot;/&gt;&lt;/object&gt;&lt;object type=&quot;3&quot; unique_id=&quot;16712&quot;&gt;&lt;property id=&quot;20148&quot; value=&quot;5&quot;/&gt;&lt;property id=&quot;20300&quot; value=&quot;Slide 24 - &amp;quot;Celebrating our leadership&amp;quot;&quot;/&gt;&lt;property id=&quot;20307&quot; value=&quot;316&quot;/&gt;&lt;/object&gt;&lt;object type=&quot;3&quot; unique_id=&quot;16713&quot;&gt;&lt;property id=&quot;20148&quot; value=&quot;5&quot;/&gt;&lt;property id=&quot;20300&quot; value=&quot;Slide 25 - &amp;quot;New Leaders&amp;quot;&quot;/&gt;&lt;property id=&quot;20307&quot; value=&quot;317&quot;/&gt;&lt;/object&gt;&lt;object type=&quot;3&quot; unique_id=&quot;16861&quot;&gt;&lt;property id=&quot;20148&quot; value=&quot;5&quot;/&gt;&lt;property id=&quot;20300&quot; value=&quot;Slide 28 - &amp;quot;Teaching Excellence Award&amp;quot;&quot;/&gt;&lt;property id=&quot;20307&quot; value=&quot;318&quot;/&gt;&lt;/object&gt;&lt;object type=&quot;3&quot; unique_id=&quot;16862&quot;&gt;&lt;property id=&quot;20148&quot; value=&quot;5&quot;/&gt;&lt;property id=&quot;20300&quot; value=&quot;Slide 29 - &amp;quot;Junior Faculty Teaching Award&amp;quot;&quot;/&gt;&lt;property id=&quot;20307&quot; value=&quot;319&quot;/&gt;&lt;/object&gt;&lt;object type=&quot;3&quot; unique_id=&quot;16978&quot;&gt;&lt;property id=&quot;20148&quot; value=&quot;5&quot;/&gt;&lt;property id=&quot;20300&quot; value=&quot;Slide 21 - &amp;quot;Highest ranking faculty (tbd)&amp;quot;&quot;/&gt;&lt;property id=&quot;20307&quot; value=&quot;320&quot;/&gt;&lt;/object&gt;&lt;object type=&quot;3&quot; unique_id=&quot;17411&quot;&gt;&lt;property id=&quot;20148&quot; value=&quot;5&quot;/&gt;&lt;property id=&quot;20300&quot; value=&quot;Slide 1 - &amp;quot;New Revenue Model Needed&amp;quot;&quot;/&gt;&lt;property id=&quot;20307&quot; value=&quot;333&quot;/&gt;&lt;/object&gt;&lt;object type=&quot;3&quot; unique_id=&quot;17808&quot;&gt;&lt;property id=&quot;20148&quot; value=&quot;5&quot;/&gt;&lt;property id=&quot;20300&quot; value=&quot;Slide 2 - &amp;quot;New Revenue Model Needed&amp;quot;&quot;/&gt;&lt;property id=&quot;20307&quot; value=&quot;335&quot;/&gt;&lt;/object&gt;&lt;object type=&quot;3&quot; unique_id=&quot;17809&quot;&gt;&lt;property id=&quot;20148&quot; value=&quot;5&quot;/&gt;&lt;property id=&quot;20300&quot; value=&quot;Slide 3 - &amp;quot;New Revenue Streams&amp;quot;&quot;/&gt;&lt;property id=&quot;20307&quot; value=&quot;336&quot;/&gt;&lt;/object&gt;&lt;object type=&quot;3&quot; unique_id=&quot;17810&quot;&gt;&lt;property id=&quot;20148&quot; value=&quot;5&quot;/&gt;&lt;property id=&quot;20300&quot; value=&quot;Slide 4 - &amp;quot;Philanthropy&amp;quot;&quot;/&gt;&lt;property id=&quot;20307&quot; value=&quot;337&quot;/&gt;&lt;/object&gt;&lt;object type=&quot;3&quot; unique_id=&quot;17811&quot;&gt;&lt;property id=&quot;20148&quot; value=&quot;5&quot;/&gt;&lt;property id=&quot;20300&quot; value=&quot;Slide 5 - &amp;quot;Educational Initiatives&amp;quot;&quot;/&gt;&lt;property id=&quot;20307&quot; value=&quot;338&quot;/&gt;&lt;/object&gt;&lt;object type=&quot;3&quot; unique_id=&quot;17812&quot;&gt;&lt;property id=&quot;20148&quot; value=&quot;5&quot;/&gt;&lt;property id=&quot;20300&quot; value=&quot;Slide 6 - &amp;quot;Research Competitiveness&amp;quot;&quot;/&gt;&lt;property id=&quot;20307&quot; value=&quot;339&quot;/&gt;&lt;/object&gt;&lt;object type=&quot;3&quot; unique_id=&quot;17813&quot;&gt;&lt;property id=&quot;20148&quot; value=&quot;5&quot;/&gt;&lt;property id=&quot;20300&quot; value=&quot;Slide 7 - &amp;quot;Harnessing Global Centers&amp;quot;&quot;/&gt;&lt;property id=&quot;20307&quot; value=&quot;340&quot;/&gt;&lt;/object&gt;&lt;/object&gt;&lt;/object&gt;&lt;/database&gt;"/>
  <p:tag name="SECTOMILLISECCONVERTED" val="1"/>
</p:tagLst>
</file>

<file path=ppt/theme/theme1.xml><?xml version="1.0" encoding="utf-8"?>
<a:theme xmlns:a="http://schemas.openxmlformats.org/drawingml/2006/main" name="6_sos_1">
  <a:themeElements>
    <a:clrScheme name="Custom 2">
      <a:dk1>
        <a:srgbClr val="FFFFFF"/>
      </a:dk1>
      <a:lt1>
        <a:sysClr val="window" lastClr="FFFFFF"/>
      </a:lt1>
      <a:dk2>
        <a:srgbClr val="000000"/>
      </a:dk2>
      <a:lt2>
        <a:srgbClr val="454545"/>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8209</TotalTime>
  <Words>1114</Words>
  <Application>Microsoft Office PowerPoint</Application>
  <PresentationFormat>On-screen Show (16:9)</PresentationFormat>
  <Paragraphs>148</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Gill Sans MT</vt:lpstr>
      <vt:lpstr>Calibri</vt:lpstr>
      <vt:lpstr>Bell MT</vt:lpstr>
      <vt:lpstr>Tw Cen MT Condensed</vt:lpstr>
      <vt:lpstr>Avenir LT Std 55 Roman</vt:lpstr>
      <vt:lpstr>6_sos_1</vt:lpstr>
      <vt:lpstr>Fine Particulate Matter and Cardiovascular Admissions in NY State: An Assessment of Exposure Model Choice Sensitivity and Spatial-Temporal Effect Modification</vt:lpstr>
      <vt:lpstr>Introduction</vt:lpstr>
      <vt:lpstr>AQS Monitors in the United States (PM2.5)</vt:lpstr>
      <vt:lpstr>AQS Monitors in New York (PM2.5)</vt:lpstr>
      <vt:lpstr>Prediction Models</vt:lpstr>
      <vt:lpstr>Prediction Models in Health Studies</vt:lpstr>
      <vt:lpstr>Prediction Models in Health Studies</vt:lpstr>
      <vt:lpstr>One Story, Five Ways</vt:lpstr>
      <vt:lpstr>Methods</vt:lpstr>
      <vt:lpstr>PowerPoint Presentation</vt:lpstr>
      <vt:lpstr>PowerPoint Presentation</vt:lpstr>
      <vt:lpstr>Results</vt:lpstr>
      <vt:lpstr>PowerPoint Presentation</vt:lpstr>
      <vt:lpstr>PowerPoint Presentation</vt:lpstr>
      <vt:lpstr>PowerPoint Presentation</vt:lpstr>
      <vt:lpstr>Conclusions</vt:lpstr>
      <vt:lpstr>Acknowledgments</vt:lpstr>
      <vt:lpstr>Thank You!</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Columbia University</dc:creator>
  <cp:lastModifiedBy>Mike He</cp:lastModifiedBy>
  <cp:revision>576</cp:revision>
  <cp:lastPrinted>2014-04-30T20:30:48Z</cp:lastPrinted>
  <dcterms:created xsi:type="dcterms:W3CDTF">2013-09-08T00:57:50Z</dcterms:created>
  <dcterms:modified xsi:type="dcterms:W3CDTF">2019-10-09T22:03:39Z</dcterms:modified>
</cp:coreProperties>
</file>