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9" r:id="rId6"/>
    <p:sldId id="270" r:id="rId7"/>
    <p:sldId id="267" r:id="rId8"/>
    <p:sldId id="268" r:id="rId9"/>
    <p:sldId id="260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41500-51E1-1E44-BCA3-BD0730A38D88}" type="datetimeFigureOut">
              <a:rPr kumimoji="1" lang="ja-JP" altLang="en-US" smtClean="0"/>
              <a:t>5/26/15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5E878-430A-2548-B259-4E5A455B2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70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limitation of GEO view is the lack of a global perspective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can be mitigated through international cooperation to form a constellation from GEO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Timing and payloads demonstrate that threshold capability is ready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N. America-Europe-Asia covers the three primary economic/population/emissions regions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EA59FF-C632-9B43-8FB5-CCC2D0570879}" type="slidenum">
              <a:rPr kumimoji="0" lang="en-US" sz="1200">
                <a:solidFill>
                  <a:prstClr val="black"/>
                </a:solidFill>
              </a:rPr>
              <a:pPr eaLnBrk="1" hangingPunct="1"/>
              <a:t>1</a:t>
            </a:fld>
            <a:endParaRPr kumimoji="0"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limitation of GEO view is the lack of a global perspective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can be mitigated through international cooperation to form a constellation from GEO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Timing and payloads demonstrate that threshold capability is ready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N. America-Europe-Asia covers the three primary economic/population/emissions regions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EA59FF-C632-9B43-8FB5-CCC2D0570879}" type="slidenum">
              <a:rPr kumimoji="0" lang="en-US" sz="1200">
                <a:solidFill>
                  <a:prstClr val="black"/>
                </a:solidFill>
              </a:rPr>
              <a:pPr eaLnBrk="1" hangingPunct="1"/>
              <a:t>7</a:t>
            </a:fld>
            <a:endParaRPr kumimoji="0"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EA59FF-C632-9B43-8FB5-CCC2D0570879}" type="slidenum">
              <a:rPr kumimoji="0" lang="en-US" sz="1200">
                <a:solidFill>
                  <a:prstClr val="black"/>
                </a:solidFill>
              </a:rPr>
              <a:pPr eaLnBrk="1" hangingPunct="1"/>
              <a:t>8</a:t>
            </a:fld>
            <a:endParaRPr kumimoji="0"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7829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123826"/>
            <a:ext cx="2151062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3826"/>
            <a:ext cx="6300788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4917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3849"/>
            <a:ext cx="860425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2"/>
            <a:ext cx="8351838" cy="51228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0389399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B8D802-2D12-6744-BBE2-CC0AF0B6262A}" type="datetimeFigureOut">
              <a:rPr kumimoji="1" lang="ja-JP" altLang="en-US" smtClean="0"/>
              <a:t>5/26/15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337173-E464-A643-902A-CDEDBAC14F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05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33" indent="0">
              <a:buNone/>
              <a:defRPr sz="1800"/>
            </a:lvl2pPr>
            <a:lvl3pPr marL="913274" indent="0">
              <a:buNone/>
              <a:defRPr sz="1600"/>
            </a:lvl3pPr>
            <a:lvl4pPr marL="1369920" indent="0">
              <a:buNone/>
              <a:defRPr sz="1400"/>
            </a:lvl4pPr>
            <a:lvl5pPr marL="1826557" indent="0">
              <a:buNone/>
              <a:defRPr sz="1400"/>
            </a:lvl5pPr>
            <a:lvl6pPr marL="2283192" indent="0">
              <a:buNone/>
              <a:defRPr sz="1400"/>
            </a:lvl6pPr>
            <a:lvl7pPr marL="2739836" indent="0">
              <a:buNone/>
              <a:defRPr sz="1400"/>
            </a:lvl7pPr>
            <a:lvl8pPr marL="3196470" indent="0">
              <a:buNone/>
              <a:defRPr sz="1400"/>
            </a:lvl8pPr>
            <a:lvl9pPr marL="365311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554572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143002"/>
            <a:ext cx="4098925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49" y="1143002"/>
            <a:ext cx="4100513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750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33" indent="0">
              <a:buNone/>
              <a:defRPr sz="2000" b="1"/>
            </a:lvl2pPr>
            <a:lvl3pPr marL="913274" indent="0">
              <a:buNone/>
              <a:defRPr sz="1800" b="1"/>
            </a:lvl3pPr>
            <a:lvl4pPr marL="1369920" indent="0">
              <a:buNone/>
              <a:defRPr sz="1600" b="1"/>
            </a:lvl4pPr>
            <a:lvl5pPr marL="1826557" indent="0">
              <a:buNone/>
              <a:defRPr sz="1600" b="1"/>
            </a:lvl5pPr>
            <a:lvl6pPr marL="2283192" indent="0">
              <a:buNone/>
              <a:defRPr sz="1600" b="1"/>
            </a:lvl6pPr>
            <a:lvl7pPr marL="2739836" indent="0">
              <a:buNone/>
              <a:defRPr sz="1600" b="1"/>
            </a:lvl7pPr>
            <a:lvl8pPr marL="3196470" indent="0">
              <a:buNone/>
              <a:defRPr sz="1600" b="1"/>
            </a:lvl8pPr>
            <a:lvl9pPr marL="365311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33" indent="0">
              <a:buNone/>
              <a:defRPr sz="2000" b="1"/>
            </a:lvl2pPr>
            <a:lvl3pPr marL="913274" indent="0">
              <a:buNone/>
              <a:defRPr sz="1800" b="1"/>
            </a:lvl3pPr>
            <a:lvl4pPr marL="1369920" indent="0">
              <a:buNone/>
              <a:defRPr sz="1600" b="1"/>
            </a:lvl4pPr>
            <a:lvl5pPr marL="1826557" indent="0">
              <a:buNone/>
              <a:defRPr sz="1600" b="1"/>
            </a:lvl5pPr>
            <a:lvl6pPr marL="2283192" indent="0">
              <a:buNone/>
              <a:defRPr sz="1600" b="1"/>
            </a:lvl6pPr>
            <a:lvl7pPr marL="2739836" indent="0">
              <a:buNone/>
              <a:defRPr sz="1600" b="1"/>
            </a:lvl7pPr>
            <a:lvl8pPr marL="3196470" indent="0">
              <a:buNone/>
              <a:defRPr sz="1600" b="1"/>
            </a:lvl8pPr>
            <a:lvl9pPr marL="365311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7224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9320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00563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33" indent="0">
              <a:buNone/>
              <a:defRPr sz="1200"/>
            </a:lvl2pPr>
            <a:lvl3pPr marL="913274" indent="0">
              <a:buNone/>
              <a:defRPr sz="1000"/>
            </a:lvl3pPr>
            <a:lvl4pPr marL="1369920" indent="0">
              <a:buNone/>
              <a:defRPr sz="900"/>
            </a:lvl4pPr>
            <a:lvl5pPr marL="1826557" indent="0">
              <a:buNone/>
              <a:defRPr sz="900"/>
            </a:lvl5pPr>
            <a:lvl6pPr marL="2283192" indent="0">
              <a:buNone/>
              <a:defRPr sz="900"/>
            </a:lvl6pPr>
            <a:lvl7pPr marL="2739836" indent="0">
              <a:buNone/>
              <a:defRPr sz="900"/>
            </a:lvl7pPr>
            <a:lvl8pPr marL="3196470" indent="0">
              <a:buNone/>
              <a:defRPr sz="900"/>
            </a:lvl8pPr>
            <a:lvl9pPr marL="36531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24082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33" indent="0">
              <a:buNone/>
              <a:defRPr sz="2800"/>
            </a:lvl2pPr>
            <a:lvl3pPr marL="913274" indent="0">
              <a:buNone/>
              <a:defRPr sz="2400"/>
            </a:lvl3pPr>
            <a:lvl4pPr marL="1369920" indent="0">
              <a:buNone/>
              <a:defRPr sz="2000"/>
            </a:lvl4pPr>
            <a:lvl5pPr marL="1826557" indent="0">
              <a:buNone/>
              <a:defRPr sz="2000"/>
            </a:lvl5pPr>
            <a:lvl6pPr marL="2283192" indent="0">
              <a:buNone/>
              <a:defRPr sz="2000"/>
            </a:lvl6pPr>
            <a:lvl7pPr marL="2739836" indent="0">
              <a:buNone/>
              <a:defRPr sz="2000"/>
            </a:lvl7pPr>
            <a:lvl8pPr marL="3196470" indent="0">
              <a:buNone/>
              <a:defRPr sz="2000"/>
            </a:lvl8pPr>
            <a:lvl9pPr marL="365311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33" indent="0">
              <a:buNone/>
              <a:defRPr sz="1200"/>
            </a:lvl2pPr>
            <a:lvl3pPr marL="913274" indent="0">
              <a:buNone/>
              <a:defRPr sz="1000"/>
            </a:lvl3pPr>
            <a:lvl4pPr marL="1369920" indent="0">
              <a:buNone/>
              <a:defRPr sz="900"/>
            </a:lvl4pPr>
            <a:lvl5pPr marL="1826557" indent="0">
              <a:buNone/>
              <a:defRPr sz="900"/>
            </a:lvl5pPr>
            <a:lvl6pPr marL="2283192" indent="0">
              <a:buNone/>
              <a:defRPr sz="900"/>
            </a:lvl6pPr>
            <a:lvl7pPr marL="2739836" indent="0">
              <a:buNone/>
              <a:defRPr sz="900"/>
            </a:lvl7pPr>
            <a:lvl8pPr marL="3196470" indent="0">
              <a:buNone/>
              <a:defRPr sz="900"/>
            </a:lvl8pPr>
            <a:lvl9pPr marL="36531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75477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6689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dex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81"/>
          <a:stretch>
            <a:fillRect/>
          </a:stretch>
        </p:blipFill>
        <p:spPr bwMode="auto">
          <a:xfrm>
            <a:off x="0" y="0"/>
            <a:ext cx="9145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3849"/>
            <a:ext cx="8604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6" tIns="45664" rIns="91326" bIns="456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2"/>
            <a:ext cx="8351838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6" tIns="45664" rIns="91326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26" tIns="45664" rIns="91326" bIns="45664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6908800" y="6259513"/>
            <a:ext cx="19050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6" tIns="45664" rIns="91326" bIns="45664"/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18427F40-5169-DC49-9EC3-FCF72FA1F570}" type="slidenum">
              <a:rPr lang="en-US" altLang="ja-JP" sz="1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400">
              <a:solidFill>
                <a:srgbClr val="000000"/>
              </a:solidFill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31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" t="11765" r="3537" b="9412"/>
          <a:stretch>
            <a:fillRect/>
          </a:stretch>
        </p:blipFill>
        <p:spPr bwMode="auto">
          <a:xfrm>
            <a:off x="7680326" y="27012"/>
            <a:ext cx="1443038" cy="733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990624" y="6396448"/>
            <a:ext cx="7097713" cy="27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6" tIns="45664" rIns="91326" bIns="45664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950103"/>
              </a:buClr>
              <a:buSzPct val="75000"/>
              <a:buFont typeface="Zapf Dingbats" charset="0"/>
              <a:buNone/>
            </a:pPr>
            <a:r>
              <a:rPr lang="en-US" altLang="ja-JP" sz="1200" i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 altLang="ja-JP" sz="1200" i="1" baseline="30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rd</a:t>
            </a:r>
            <a:r>
              <a:rPr lang="en-US" altLang="ja-JP" sz="1200" i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TEMPO Science</a:t>
            </a:r>
            <a:r>
              <a:rPr lang="en-US" altLang="ja-JP" sz="1200" i="1" baseline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Team </a:t>
            </a:r>
            <a:r>
              <a:rPr lang="en-US" altLang="ja-JP" sz="1200" i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Meeting, 27-28 May 2015</a:t>
            </a:r>
            <a:endParaRPr lang="en-US" altLang="ja-JP" sz="1200" i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ヒラギノ角ゴ Pro W3" pitchFamily="-108" charset="-128"/>
          <a:cs typeface="ヒラギノ角ゴ Pro W3" pitchFamily="-108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5pPr>
      <a:lvl6pPr marL="456633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6pPr>
      <a:lvl7pPr marL="913274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7pPr>
      <a:lvl8pPr marL="136992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8pPr>
      <a:lvl9pPr marL="1826557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9pPr>
    </p:titleStyle>
    <p:bodyStyle>
      <a:lvl1pPr marL="228316" indent="-228316" algn="l" rtl="0" eaLnBrk="0" fontAlgn="base" hangingPunct="0">
        <a:spcBef>
          <a:spcPts val="1200"/>
        </a:spcBef>
        <a:spcAft>
          <a:spcPct val="0"/>
        </a:spcAft>
        <a:buClr>
          <a:srgbClr val="A40303"/>
        </a:buClr>
        <a:buSzPct val="60000"/>
        <a:buFont typeface="Wingdings" charset="0"/>
        <a:buChar char="u"/>
        <a:defRPr>
          <a:solidFill>
            <a:schemeClr val="tx1"/>
          </a:solidFill>
          <a:latin typeface="+mn-lt"/>
          <a:ea typeface="ヒラギノ角ゴ Pro W3" pitchFamily="-108" charset="-128"/>
          <a:cs typeface="ヒラギノ角ゴ Pro W3" pitchFamily="-108" charset="-128"/>
        </a:defRPr>
      </a:lvl1pPr>
      <a:lvl2pPr marL="501028" indent="-182336" algn="l" rtl="0" eaLnBrk="0" fontAlgn="base" hangingPunct="0">
        <a:spcBef>
          <a:spcPts val="400"/>
        </a:spcBef>
        <a:spcAft>
          <a:spcPct val="0"/>
        </a:spcAft>
        <a:buClr>
          <a:srgbClr val="0000FF"/>
        </a:buClr>
        <a:buSzPct val="100000"/>
        <a:buFont typeface="Wingdings" charset="0"/>
        <a:buChar char="§"/>
        <a:defRPr sz="16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2pPr>
      <a:lvl3pPr marL="775332" indent="-182336" algn="l" rtl="0" eaLnBrk="0" fontAlgn="base" hangingPunct="0">
        <a:spcBef>
          <a:spcPts val="200"/>
        </a:spcBef>
        <a:spcAft>
          <a:spcPts val="100"/>
        </a:spcAft>
        <a:buClr>
          <a:srgbClr val="008000"/>
        </a:buClr>
        <a:buSzPct val="125000"/>
        <a:buFont typeface="Arial" charset="0"/>
        <a:buChar char="•"/>
        <a:defRPr sz="14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3pPr>
      <a:lvl4pPr marL="1049635" indent="-182336" algn="l" rtl="0" eaLnBrk="0" fontAlgn="base" hangingPunct="0">
        <a:spcBef>
          <a:spcPts val="200"/>
        </a:spcBef>
        <a:spcAft>
          <a:spcPts val="100"/>
        </a:spcAft>
        <a:buSzPct val="80000"/>
        <a:buFont typeface="Courier New" charset="0"/>
        <a:buChar char="o"/>
        <a:defRPr sz="1400" i="1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4pPr>
      <a:lvl5pPr marL="1323933" indent="-182336" algn="l" rtl="0" eaLnBrk="0" fontAlgn="base" hangingPunct="0">
        <a:spcBef>
          <a:spcPts val="200"/>
        </a:spcBef>
        <a:spcAft>
          <a:spcPts val="100"/>
        </a:spcAft>
        <a:buSzPct val="75000"/>
        <a:buFont typeface="Wingdings" charset="0"/>
        <a:buChar char="Ø"/>
        <a:defRPr sz="14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5pPr>
      <a:lvl6pPr marL="2739836" indent="-342484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6pPr>
      <a:lvl7pPr marL="3196470" indent="-342484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7pPr>
      <a:lvl8pPr marL="3653112" indent="-342484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8pPr>
      <a:lvl9pPr marL="4109743" indent="-342484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9pPr>
    </p:bodyStyle>
    <p:otherStyle>
      <a:defPPr>
        <a:defRPr lang="en-US"/>
      </a:defPPr>
      <a:lvl1pPr marL="0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33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74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20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57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2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36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70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12" algn="l" defTabSz="4566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28600" y="76224"/>
            <a:ext cx="8604250" cy="638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  <a:t>Funded tropospheric chemistry mission parameters</a:t>
            </a:r>
            <a:b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  <a:t>(as of 4</a:t>
            </a: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/2015)</a:t>
            </a:r>
            <a:endParaRPr lang="en-US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016838"/>
              </p:ext>
            </p:extLst>
          </p:nvPr>
        </p:nvGraphicFramePr>
        <p:xfrm>
          <a:off x="76199" y="838200"/>
          <a:ext cx="8991601" cy="589337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90601"/>
                <a:gridCol w="2000250"/>
                <a:gridCol w="2000250"/>
                <a:gridCol w="2000250"/>
                <a:gridCol w="2000250"/>
              </a:tblGrid>
              <a:tr h="5060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Europe Sentinel 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USA TEMPO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Korea GEMS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Europe Sentinel 5 Precursor TROPOMI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</a:tr>
              <a:tr h="2679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Orbit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Geostationary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Geostationary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Geostationary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Low-Earth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2679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Domain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Europe and surrounding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North America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Asia-Pacific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Global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2679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Revisit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hour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hour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hour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day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2679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Status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Detailed Design, Phase 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Instrument CDR July 2015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Instrument CDR complete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Instrument delivery 2015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4465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Launch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 (Flight Acceptance Review first instrument)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 earlier than 11/2018</a:t>
                      </a:r>
                      <a:b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 later than 11/2021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Early 2016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6251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Payload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UV-Vis-NIR</a:t>
                      </a:r>
                      <a:b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305-500, 750-775 nm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UV-Vis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290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-490, 540-740 nm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UV-Vis 300-500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UV-Vis-NIR-SWIR</a:t>
                      </a:r>
                      <a:b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270-500, 675-775, 2305-2385 nm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6251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Products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trop. O</a:t>
                      </a:r>
                      <a:r>
                        <a:rPr kumimoji="0" lang="en-US" altLang="ja-JP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r>
                        <a:rPr kumimoji="0" lang="en-US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SO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HCHO, AAI, AOD, height-resolved aerosol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altLang="ja-JP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trop.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0-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2km 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altLang="ja-JP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HCHO,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</a:t>
                      </a:r>
                      <a:r>
                        <a:rPr kumimoji="0" lang="en-US" sz="12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CHOCHO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AOD,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AAI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NO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SO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HCHO, AOD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NO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SO</a:t>
                      </a:r>
                      <a:r>
                        <a:rPr kumimoji="0" lang="en-US" sz="1200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HCHO, AAI, AOD, height-resolved aerosol, CO,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</a:t>
                      </a:r>
                      <a:r>
                        <a:rPr kumimoji="0" lang="en-US" sz="120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kumimoji="0" lang="en-US" sz="1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4465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Spatial Sampling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km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km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at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≤ 2.22 km N/S x 5.15 km E/W @35N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3.5 km N/S x 8 km E/W @38N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 km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 km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nadir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6251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Nominal product resolution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8.9 km N/S x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11.7 km E/W @40N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≤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8.88 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 N/S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5.15 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 E/W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@35N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 km N/S x 8 km E/W @38N (gas), 3.5 </a:t>
                      </a:r>
                      <a:r>
                        <a:rPr kumimoji="0" lang="en-US" altLang="ja-JP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 N/S x 8 km E/W @38N (aerosol)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 km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 km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nadir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14433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Notes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Two instruments in sequence on MTG-S; use  TIR sounder on MTG-S (expected sensitivity to O3 and CO). Synergy with imager on MTG-I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w.r.t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aerosol and clouds.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GEO-CAPE precursor or initial component of </a:t>
                      </a:r>
                      <a:b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GEO-CAPE.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Synergy with 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GOES-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R/S  ABI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w.r.t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aerosol and clouds.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Synergy with AMI and GOCI-2 instruments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w.r.t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aerosol and clouds.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 formation with S-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NPP for synergy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w.r.t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clouds and O</a:t>
                      </a:r>
                      <a:r>
                        <a:rPr kumimoji="0" lang="en-US" sz="120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</a:tbl>
          </a:graphicData>
        </a:graphic>
      </p:graphicFrame>
      <p:sp>
        <p:nvSpPr>
          <p:cNvPr id="13382" name="Oval 4"/>
          <p:cNvSpPr>
            <a:spLocks noChangeArrowheads="1"/>
          </p:cNvSpPr>
          <p:nvPr/>
        </p:nvSpPr>
        <p:spPr bwMode="auto">
          <a:xfrm>
            <a:off x="1447800" y="3200401"/>
            <a:ext cx="1066800" cy="75556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26" tIns="45664" rIns="91326" bIns="45664">
            <a:spAutoFit/>
          </a:bodyPr>
          <a:lstStyle/>
          <a:p>
            <a:pPr algn="ct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3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04250" cy="6381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ja-JP" sz="2400" b="1" dirty="0" smtClean="0">
                <a:latin typeface="Arial" charset="0"/>
                <a:ea typeface="ヒラギノ角ゴ Pro W3" charset="0"/>
                <a:cs typeface="ヒラギノ角ゴ Pro W3" charset="0"/>
              </a:rPr>
              <a:t>Air Quality </a:t>
            </a:r>
            <a:r>
              <a:rPr lang="en-US" altLang="ja-JP" sz="2400" b="1" dirty="0" smtClean="0">
                <a:latin typeface="Arial" charset="0"/>
                <a:ea typeface="ヒラギノ角ゴ Pro W3" charset="0"/>
                <a:cs typeface="ヒラギノ角ゴ Pro W3" charset="0"/>
              </a:rPr>
              <a:t>Constellation Targets: </a:t>
            </a:r>
            <a:br>
              <a:rPr lang="en-US" altLang="ja-JP" sz="2400" b="1" dirty="0" smtClean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b="1" dirty="0" smtClean="0">
                <a:latin typeface="Arial" charset="0"/>
                <a:ea typeface="ヒラギノ角ゴ Pro W3" charset="0"/>
                <a:cs typeface="ヒラギノ角ゴ Pro W3" charset="0"/>
              </a:rPr>
              <a:t>Harmonization to improve data product quality and usage</a:t>
            </a:r>
            <a:endParaRPr lang="en-US" altLang="ja-JP" sz="2000" b="1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81001" y="896938"/>
            <a:ext cx="8428038" cy="5122862"/>
          </a:xfrm>
        </p:spPr>
        <p:txBody>
          <a:bodyPr/>
          <a:lstStyle/>
          <a:p>
            <a:r>
              <a:rPr lang="en-US" altLang="ja-JP" sz="2000" dirty="0" smtClean="0">
                <a:latin typeface="Arial" charset="0"/>
                <a:ea typeface="ヒラギノ角ゴ Pro W3" charset="0"/>
                <a:cs typeface="ヒラギノ角ゴ Pro W3" charset="0"/>
              </a:rPr>
              <a:t>During 2013, the </a:t>
            </a:r>
            <a:r>
              <a:rPr lang="en-US" altLang="ja-JP" sz="2000" dirty="0" smtClean="0">
                <a:latin typeface="Arial" charset="0"/>
                <a:ea typeface="ヒラギノ角ゴ Pro W3" charset="0"/>
                <a:cs typeface="ヒラギノ角ゴ Pro W3" charset="0"/>
              </a:rPr>
              <a:t>CEOS* ACC** </a:t>
            </a:r>
            <a:r>
              <a:rPr lang="en-US" altLang="ja-JP" sz="2000" dirty="0" smtClean="0">
                <a:latin typeface="Arial" charset="0"/>
                <a:ea typeface="ヒラギノ角ゴ Pro W3" charset="0"/>
                <a:cs typeface="ヒラギノ角ゴ Pro W3" charset="0"/>
              </a:rPr>
              <a:t>AQ Constellation leads developed recommendations for harmonization to mutually improve data quality and facilitate widespread use of the data products </a:t>
            </a:r>
            <a:r>
              <a:rPr lang="en-US" altLang="ja-JP" sz="2000" dirty="0">
                <a:latin typeface="Arial" charset="0"/>
                <a:ea typeface="ヒラギノ角ゴ Pro W3" charset="0"/>
                <a:cs typeface="ヒラギノ角ゴ Pro W3" charset="0"/>
              </a:rPr>
              <a:t>(see next slide)</a:t>
            </a:r>
          </a:p>
          <a:p>
            <a:r>
              <a:rPr lang="en-US" altLang="ja-JP" sz="2000" dirty="0" smtClean="0">
                <a:latin typeface="Arial" charset="0"/>
                <a:ea typeface="ヒラギノ角ゴ Pro W3" charset="0"/>
                <a:cs typeface="ヒラギノ角ゴ Pro W3" charset="0"/>
              </a:rPr>
              <a:t>Includes LEO and GEO: LEO observations are a common transfer standard to link the GEO observations</a:t>
            </a:r>
          </a:p>
          <a:p>
            <a:r>
              <a:rPr lang="en-US" altLang="ja-JP" sz="2000" dirty="0" smtClean="0">
                <a:latin typeface="Arial" charset="0"/>
                <a:ea typeface="ヒラギノ角ゴ Pro W3" charset="0"/>
                <a:cs typeface="ヒラギノ角ゴ Pro W3" charset="0"/>
              </a:rPr>
              <a:t>Progress to date includes:</a:t>
            </a:r>
            <a:endParaRPr lang="en-US" altLang="ja-JP" sz="20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US" altLang="ja-JP" sz="1800" dirty="0">
                <a:latin typeface="Arial" charset="0"/>
                <a:ea typeface="ヒラギノ角ゴ Pro W3" charset="0"/>
                <a:cs typeface="ヒラギノ角ゴ Pro W3" charset="0"/>
              </a:rPr>
              <a:t>S</a:t>
            </a:r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haring of instrument requirements influenced </a:t>
            </a:r>
            <a:r>
              <a:rPr lang="en-US" altLang="ja-JP" sz="1800" dirty="0">
                <a:latin typeface="Arial" charset="0"/>
                <a:ea typeface="ヒラギノ角ゴ Pro W3" charset="0"/>
                <a:cs typeface="ヒラギノ角ゴ Pro W3" charset="0"/>
              </a:rPr>
              <a:t>instrument </a:t>
            </a:r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specifications, which may facilitate </a:t>
            </a:r>
            <a:r>
              <a:rPr lang="en-US" altLang="ja-JP" sz="1800" dirty="0">
                <a:latin typeface="Arial" charset="0"/>
                <a:ea typeface="ヒラギノ角ゴ Pro W3" charset="0"/>
                <a:cs typeface="ヒラギノ角ゴ Pro W3" charset="0"/>
              </a:rPr>
              <a:t>harmonization of data products</a:t>
            </a:r>
          </a:p>
          <a:p>
            <a:pPr lvl="1"/>
            <a:r>
              <a:rPr lang="en-US" altLang="ja-JP" sz="1800" dirty="0">
                <a:latin typeface="Arial" charset="0"/>
                <a:ea typeface="ヒラギノ角ゴ Pro W3" charset="0"/>
                <a:cs typeface="ヒラギノ角ゴ Pro W3" charset="0"/>
              </a:rPr>
              <a:t>Advocating open </a:t>
            </a:r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data policy </a:t>
            </a:r>
            <a:r>
              <a:rPr lang="en-US" altLang="ja-JP" sz="1800" dirty="0">
                <a:latin typeface="Arial" charset="0"/>
                <a:ea typeface="ヒラギノ角ゴ Pro W3" charset="0"/>
                <a:cs typeface="ヒラギノ角ゴ Pro W3" charset="0"/>
              </a:rPr>
              <a:t>(including L1B) with common formats to facilitate broad </a:t>
            </a:r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usage</a:t>
            </a:r>
          </a:p>
          <a:p>
            <a:pPr lvl="1"/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Sharing L1B and L2 format specifications to easily exchange data</a:t>
            </a:r>
          </a:p>
          <a:p>
            <a:pPr lvl="1"/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Establishment of new GSICS UV-Vis subgroup</a:t>
            </a:r>
          </a:p>
          <a:p>
            <a:pPr lvl="1"/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AQ Constellation “Geophysical Validation Needs” document is in </a:t>
            </a:r>
            <a:r>
              <a:rPr lang="en-US" altLang="ja-JP" sz="1800" dirty="0" smtClean="0">
                <a:latin typeface="Arial" charset="0"/>
                <a:ea typeface="ヒラギノ角ゴ Pro W3" charset="0"/>
                <a:cs typeface="ヒラギノ角ゴ Pro W3" charset="0"/>
              </a:rPr>
              <a:t>preparation</a:t>
            </a:r>
            <a:endParaRPr lang="en-US" altLang="ja-JP" sz="18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182" y="5572703"/>
            <a:ext cx="782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/>
              <a:t>*CEOS</a:t>
            </a:r>
            <a:r>
              <a:rPr lang="en-US" altLang="ja-JP" i="1" dirty="0"/>
              <a:t> = Committee on Earth Observation Satellites</a:t>
            </a:r>
            <a:r>
              <a:rPr kumimoji="1" lang="en-US" altLang="ja-JP" i="1" dirty="0" smtClean="0"/>
              <a:t> </a:t>
            </a:r>
            <a:br>
              <a:rPr kumimoji="1" lang="en-US" altLang="ja-JP" i="1" dirty="0" smtClean="0"/>
            </a:br>
            <a:r>
              <a:rPr kumimoji="1" lang="en-US" altLang="ja-JP" i="1" dirty="0" smtClean="0"/>
              <a:t>**ACC = Atmospheric Composition Constellation</a:t>
            </a:r>
            <a:endParaRPr kumimoji="1" lang="ja-JP" altLang="en-US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28600" y="85749"/>
            <a:ext cx="8604250" cy="6381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Open Data Policy and Common Cal/Val Standards:</a:t>
            </a:r>
            <a:b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Recommendations</a:t>
            </a:r>
            <a:endParaRPr lang="en-US" altLang="ja-JP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0" y="896938"/>
            <a:ext cx="8809038" cy="5122862"/>
          </a:xfrm>
        </p:spPr>
        <p:txBody>
          <a:bodyPr/>
          <a:lstStyle/>
          <a:p>
            <a:pPr marL="621533" lvl="1" indent="-304426">
              <a:buFont typeface="Arial" charset="0"/>
              <a:buAutoNum type="arabicPeriod"/>
            </a:pPr>
            <a:r>
              <a:rPr lang="en-US" altLang="ja-JP" sz="1800" b="1" dirty="0">
                <a:latin typeface="Arial" charset="0"/>
                <a:ea typeface="ヒラギノ角ゴ Pro W3" charset="0"/>
                <a:cs typeface="ヒラギノ角ゴ Pro W3" charset="0"/>
              </a:rPr>
              <a:t>Apply best practices (lessons learned) for UV-Vis spectrometer calibration, characterization, and validation</a:t>
            </a:r>
          </a:p>
          <a:p>
            <a:pPr marL="857782" lvl="2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Share calibration/characterization plans and invite cross participation in reviews of such plans</a:t>
            </a:r>
          </a:p>
          <a:p>
            <a:pPr marL="857782" lvl="2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Develop longer term recommendations for common post-launch </a:t>
            </a:r>
            <a:r>
              <a:rPr lang="en-US" altLang="ja-JP" dirty="0" err="1">
                <a:latin typeface="Arial" charset="0"/>
                <a:ea typeface="ヒラギノ角ゴ Pro W3" charset="0"/>
                <a:cs typeface="ヒラギノ角ゴ Pro W3" charset="0"/>
              </a:rPr>
              <a:t>cal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altLang="ja-JP" dirty="0" err="1">
                <a:latin typeface="Arial" charset="0"/>
                <a:ea typeface="ヒラギノ角ゴ Pro W3" charset="0"/>
                <a:cs typeface="ヒラギノ角ゴ Pro W3" charset="0"/>
              </a:rPr>
              <a:t>val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 strategies (e.g. supersite instrumentation round-robins, joint airborne campaigns)</a:t>
            </a:r>
          </a:p>
          <a:p>
            <a:pPr marL="621533" lvl="1" indent="-304426">
              <a:spcBef>
                <a:spcPts val="800"/>
              </a:spcBef>
              <a:buFont typeface="Arial" charset="0"/>
              <a:buAutoNum type="arabicPeriod"/>
            </a:pPr>
            <a:r>
              <a:rPr lang="en-US" altLang="ja-JP" sz="1800" b="1" dirty="0">
                <a:latin typeface="Arial" charset="0"/>
                <a:ea typeface="ヒラギノ角ゴ Pro W3" charset="0"/>
                <a:cs typeface="ヒラギノ角ゴ Pro W3" charset="0"/>
              </a:rPr>
              <a:t>Radiometric consistency</a:t>
            </a:r>
          </a:p>
          <a:p>
            <a:pPr marL="857782" lvl="2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Pre-launch: highest priority is per-instrument calibration/characterization as completely as possible (common absolute radiance calibration is secondary) </a:t>
            </a:r>
          </a:p>
          <a:p>
            <a:pPr marL="857782" lvl="2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Post-launch: more work needed on approaches (</a:t>
            </a:r>
            <a:r>
              <a:rPr lang="en-US" altLang="ja-JP" dirty="0" err="1">
                <a:latin typeface="Arial" charset="0"/>
                <a:ea typeface="ヒラギノ角ゴ Pro W3" charset="0"/>
                <a:cs typeface="ヒラギノ角ゴ Pro W3" charset="0"/>
              </a:rPr>
              <a:t>eg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 LEO vicarious </a:t>
            </a:r>
            <a:r>
              <a:rPr lang="en-US" altLang="ja-JP" dirty="0" err="1">
                <a:latin typeface="Arial" charset="0"/>
                <a:ea typeface="ヒラギノ角ゴ Pro W3" charset="0"/>
                <a:cs typeface="ヒラギノ角ゴ Pro W3" charset="0"/>
              </a:rPr>
              <a:t>intercalibration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 or Earth scenes)</a:t>
            </a:r>
          </a:p>
          <a:p>
            <a:pPr marL="621533" lvl="1" indent="-304426">
              <a:spcBef>
                <a:spcPts val="800"/>
              </a:spcBef>
              <a:buFont typeface="Arial" charset="0"/>
              <a:buAutoNum type="arabicPeriod"/>
            </a:pPr>
            <a:r>
              <a:rPr lang="en-US" altLang="ja-JP" sz="1800" b="1" dirty="0" smtClean="0">
                <a:latin typeface="Arial" charset="0"/>
                <a:ea typeface="ヒラギノ角ゴ Pro W3" charset="0"/>
                <a:cs typeface="ヒラギノ角ゴ Pro W3" charset="0"/>
              </a:rPr>
              <a:t>Sharing and consistency </a:t>
            </a:r>
            <a:r>
              <a:rPr lang="en-US" altLang="ja-JP" sz="1800" b="1" dirty="0">
                <a:latin typeface="Arial" charset="0"/>
                <a:ea typeface="ヒラギノ角ゴ Pro W3" charset="0"/>
                <a:cs typeface="ヒラギノ角ゴ Pro W3" charset="0"/>
              </a:rPr>
              <a:t>of data products (format, content, metadata)</a:t>
            </a:r>
          </a:p>
          <a:p>
            <a:pPr marL="857782" lvl="2"/>
            <a:r>
              <a:rPr lang="en-US" altLang="ja-JP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Share specification documents</a:t>
            </a:r>
          </a:p>
          <a:p>
            <a:pPr marL="857782" lvl="2"/>
            <a:r>
              <a:rPr lang="en-US" altLang="ja-JP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Share instrument characterization/calibration databases and Level 1-b data, in a common format, to allow wide application of algorithms to all datasets</a:t>
            </a:r>
          </a:p>
          <a:p>
            <a:pPr marL="857782" lvl="2"/>
            <a:r>
              <a:rPr lang="en-US" altLang="ja-JP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Identify and produce common constellation data products (may differ from standard products)</a:t>
            </a:r>
          </a:p>
          <a:p>
            <a:pPr marL="621533" lvl="1" indent="-304426">
              <a:spcBef>
                <a:spcPts val="800"/>
              </a:spcBef>
              <a:buFont typeface="Arial" charset="0"/>
              <a:buAutoNum type="arabicPeriod"/>
            </a:pPr>
            <a:r>
              <a:rPr lang="en-US" altLang="ja-JP" sz="1800" b="1" dirty="0">
                <a:latin typeface="Arial" charset="0"/>
                <a:ea typeface="ヒラギノ角ゴ Pro W3" charset="0"/>
                <a:cs typeface="ヒラギノ角ゴ Pro W3" charset="0"/>
              </a:rPr>
              <a:t>Consistency in retrieval algorithms</a:t>
            </a:r>
          </a:p>
          <a:p>
            <a:pPr marL="857782" lvl="2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Cross participation in ATBD reviews</a:t>
            </a:r>
          </a:p>
          <a:p>
            <a:pPr marL="857782" lvl="2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Jointly improve retrieval algorithms by conducting inter-comparisons on common radiances</a:t>
            </a:r>
          </a:p>
          <a:p>
            <a:pPr marL="621533" lvl="1" indent="-304426">
              <a:spcBef>
                <a:spcPts val="800"/>
              </a:spcBef>
              <a:buFont typeface="Arial" charset="0"/>
              <a:buAutoNum type="arabicPeriod"/>
            </a:pPr>
            <a:r>
              <a:rPr lang="en-US" altLang="ja-JP" sz="1800" b="1" dirty="0">
                <a:latin typeface="Arial" charset="0"/>
                <a:ea typeface="ヒラギノ角ゴ Pro W3" charset="0"/>
                <a:cs typeface="ヒラギノ角ゴ Pro W3" charset="0"/>
              </a:rPr>
              <a:t>Consistency of spectroscopy</a:t>
            </a:r>
          </a:p>
          <a:p>
            <a:pPr marL="621533" lvl="1" indent="-304426">
              <a:spcBef>
                <a:spcPts val="800"/>
              </a:spcBef>
              <a:buFont typeface="Arial" charset="0"/>
              <a:buAutoNum type="arabicPeriod"/>
            </a:pPr>
            <a:r>
              <a:rPr lang="en-US" altLang="ja-JP" sz="1800" b="1" dirty="0">
                <a:latin typeface="Arial" charset="0"/>
                <a:ea typeface="ヒラギノ角ゴ Pro W3" charset="0"/>
                <a:cs typeface="ヒラギノ角ゴ Pro W3" charset="0"/>
              </a:rPr>
              <a:t>Support scientific collaboration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238" y="1122770"/>
            <a:ext cx="789504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b="1" dirty="0" smtClean="0"/>
              <a:t>Thanks to Ben </a:t>
            </a:r>
            <a:r>
              <a:rPr lang="en-US" altLang="ja-JP" b="1" dirty="0" err="1" smtClean="0"/>
              <a:t>Veihelmann</a:t>
            </a:r>
            <a:r>
              <a:rPr lang="en-US" altLang="ja-JP" b="1" dirty="0" smtClean="0"/>
              <a:t> &amp; Jean-Christopher Lambert for initial draft</a:t>
            </a:r>
            <a:endParaRPr lang="ja-JP" altLang="en-US" b="1" dirty="0"/>
          </a:p>
          <a:p>
            <a:pPr>
              <a:spcAft>
                <a:spcPts val="600"/>
              </a:spcAft>
            </a:pPr>
            <a:endParaRPr lang="en-US" altLang="ja-JP" dirty="0" smtClean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Identification of Common Parameters in L1b and L2 Products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Lessons Learned from LEO heritage missions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Common Geophysical Validation Needs</a:t>
            </a:r>
            <a:r>
              <a:rPr lang="en-US" altLang="ja-JP" dirty="0"/>
              <a:t> </a:t>
            </a:r>
            <a:r>
              <a:rPr lang="en-US" altLang="ja-JP" dirty="0" smtClean="0"/>
              <a:t>(by mission phase)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Inter-Mission Geophysical Validation Needs (by mission phase)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Development Needs for New Validation Infrastructure or Approaches</a:t>
            </a:r>
            <a:endParaRPr lang="en-US" altLang="ja-JP" dirty="0"/>
          </a:p>
        </p:txBody>
      </p:sp>
      <p:sp>
        <p:nvSpPr>
          <p:cNvPr id="12" name="Rectangle 11"/>
          <p:cNvSpPr/>
          <p:nvPr/>
        </p:nvSpPr>
        <p:spPr>
          <a:xfrm>
            <a:off x="74612" y="159095"/>
            <a:ext cx="75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charset="0"/>
                <a:cs typeface="ヒラギノ角ゴ Pro W3" charset="0"/>
              </a:rPr>
              <a:t>“Geophysical Validation Needs” document outline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8292728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858" y="828290"/>
            <a:ext cx="8155142" cy="524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Complete </a:t>
            </a:r>
            <a:r>
              <a:rPr lang="en-US" altLang="ja-JP" dirty="0"/>
              <a:t>the </a:t>
            </a:r>
            <a:r>
              <a:rPr lang="en-US" altLang="ja-JP" dirty="0" smtClean="0"/>
              <a:t>GEO Geophysical Validation Needs (GV) document </a:t>
            </a:r>
            <a:endParaRPr lang="en-US" altLang="ja-JP" dirty="0" smtClean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/>
              <a:t>D</a:t>
            </a:r>
            <a:r>
              <a:rPr lang="en-US" altLang="ja-JP" dirty="0" smtClean="0"/>
              <a:t>raft </a:t>
            </a:r>
            <a:r>
              <a:rPr lang="en-US" altLang="ja-JP" dirty="0"/>
              <a:t>1 in </a:t>
            </a:r>
            <a:r>
              <a:rPr lang="en-US" altLang="ja-JP" dirty="0"/>
              <a:t>6</a:t>
            </a:r>
            <a:r>
              <a:rPr lang="en-US" altLang="ja-JP" dirty="0" smtClean="0"/>
              <a:t> Months, </a:t>
            </a:r>
            <a:r>
              <a:rPr lang="en-US" altLang="ja-JP" dirty="0" err="1" smtClean="0"/>
              <a:t>Finalisation</a:t>
            </a:r>
            <a:r>
              <a:rPr lang="en-US" altLang="ja-JP" dirty="0" smtClean="0"/>
              <a:t> 6 months </a:t>
            </a:r>
            <a:r>
              <a:rPr lang="en-US" altLang="ja-JP" dirty="0" smtClean="0"/>
              <a:t>prior to </a:t>
            </a:r>
            <a:r>
              <a:rPr lang="en-US" altLang="ja-JP" dirty="0" smtClean="0"/>
              <a:t>GEMS and TEMPO instrument deliveries, </a:t>
            </a:r>
            <a:r>
              <a:rPr lang="en-US" altLang="ja-JP" dirty="0" smtClean="0"/>
              <a:t>May </a:t>
            </a:r>
            <a:r>
              <a:rPr lang="en-US" altLang="ja-JP" dirty="0" smtClean="0"/>
              <a:t>2017</a:t>
            </a:r>
            <a:endParaRPr lang="en-US" altLang="ja-JP" dirty="0" smtClean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Test </a:t>
            </a:r>
            <a:r>
              <a:rPr lang="en-US" altLang="ja-JP" dirty="0" smtClean="0"/>
              <a:t>flow of 1 case-study product e.g. Trop NO</a:t>
            </a:r>
            <a:r>
              <a:rPr lang="en-US" altLang="ja-JP" baseline="-25000" dirty="0" smtClean="0"/>
              <a:t>2</a:t>
            </a:r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Check status/need to </a:t>
            </a:r>
            <a:r>
              <a:rPr lang="en-US" altLang="ja-JP" dirty="0" smtClean="0"/>
              <a:t>address </a:t>
            </a:r>
            <a:r>
              <a:rPr lang="en-US" altLang="ja-JP" dirty="0" smtClean="0"/>
              <a:t>GMAP-ASIA, </a:t>
            </a:r>
            <a:r>
              <a:rPr lang="en-US" altLang="ja-JP" dirty="0"/>
              <a:t>C</a:t>
            </a:r>
            <a:r>
              <a:rPr lang="en-US" altLang="ja-JP" dirty="0" smtClean="0"/>
              <a:t>hinese FY4 </a:t>
            </a:r>
            <a:endParaRPr lang="en-US" altLang="ja-JP" dirty="0" smtClean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Address DSCVR</a:t>
            </a:r>
            <a:endParaRPr lang="en-US" altLang="ja-JP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Agree to an initial subset of constellation products, and target performance requirements (timeframe? After individual mission L2 processing is defined)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/>
              <a:t>I</a:t>
            </a:r>
            <a:r>
              <a:rPr lang="en-US" altLang="ja-JP" dirty="0" smtClean="0"/>
              <a:t>dentify </a:t>
            </a:r>
            <a:r>
              <a:rPr lang="en-US" altLang="ja-JP" dirty="0"/>
              <a:t>aspects that require </a:t>
            </a:r>
            <a:r>
              <a:rPr lang="en-US" altLang="ja-JP" dirty="0" smtClean="0"/>
              <a:t>harmonization, report on status at next CEOS meeting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/>
              <a:t>Identification of possible additional GV infrastructure / standards needed to demonstrate/achieve intermission consistency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Assess </a:t>
            </a:r>
            <a:r>
              <a:rPr lang="en-US" altLang="ja-JP" dirty="0"/>
              <a:t>feasibility of an Air Quality </a:t>
            </a:r>
            <a:r>
              <a:rPr lang="en-US" altLang="ja-JP" dirty="0" smtClean="0"/>
              <a:t>“Data-Quality </a:t>
            </a:r>
            <a:r>
              <a:rPr lang="en-US" altLang="ja-JP" dirty="0" smtClean="0"/>
              <a:t>Traceability Framework” (e.g., </a:t>
            </a:r>
            <a:r>
              <a:rPr lang="en-US" altLang="ja-JP" dirty="0"/>
              <a:t>the ESA QA4ECV </a:t>
            </a:r>
            <a:r>
              <a:rPr lang="en-US" altLang="ja-JP" dirty="0" smtClean="0"/>
              <a:t>currently in progress)</a:t>
            </a:r>
            <a:endParaRPr lang="en-US" altLang="ja-JP" dirty="0" smtClean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r>
              <a:rPr lang="en-US" altLang="ja-JP" dirty="0"/>
              <a:t>E</a:t>
            </a:r>
            <a:r>
              <a:rPr lang="en-US" altLang="ja-JP" dirty="0" smtClean="0"/>
              <a:t>xpect update (case study for NO2) at ACC</a:t>
            </a:r>
            <a:r>
              <a:rPr lang="en-US" altLang="ja-JP" dirty="0"/>
              <a:t>-</a:t>
            </a:r>
            <a:r>
              <a:rPr lang="en-US" altLang="ja-JP" dirty="0" smtClean="0"/>
              <a:t>12</a:t>
            </a:r>
            <a:endParaRPr lang="en-US" altLang="ja-JP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76224"/>
            <a:ext cx="8604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6" tIns="45664" rIns="91326" bIns="4566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ヒラギノ角ゴ Pro W3" pitchFamily="-108" charset="-128"/>
                <a:cs typeface="ヒラギノ角ゴ Pro W3" pitchFamily="-108" charset="-128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5pPr>
            <a:lvl6pPr marL="45663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6pPr>
            <a:lvl7pPr marL="913274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7pPr>
            <a:lvl8pPr marL="136992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8pPr>
            <a:lvl9pPr marL="1826557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Action Items &amp;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Recommendations </a:t>
            </a: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from </a:t>
            </a:r>
            <a:b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4/2015 CEOS ACC-11 Meeting (1 of 2)</a:t>
            </a:r>
            <a:endParaRPr lang="en-US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7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556" y="886635"/>
            <a:ext cx="8057444" cy="552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altLang="ja-JP" b="1" dirty="0" smtClean="0"/>
              <a:t>ACTION</a:t>
            </a:r>
            <a:r>
              <a:rPr lang="en-US" altLang="ja-JP" b="1" dirty="0" smtClean="0"/>
              <a:t>:</a:t>
            </a:r>
            <a:r>
              <a:rPr lang="en-US" altLang="ja-JP" dirty="0" smtClean="0"/>
              <a:t> ALL to Evaluate adoption of data file conventions as being implemented by S-5P team as an AC missions </a:t>
            </a:r>
            <a:r>
              <a:rPr lang="en-US" altLang="ja-JP" dirty="0" smtClean="0"/>
              <a:t>convention </a:t>
            </a:r>
            <a:endParaRPr lang="en-US" altLang="ja-JP" dirty="0" smtClean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P. </a:t>
            </a:r>
            <a:r>
              <a:rPr lang="en-US" altLang="ja-JP" dirty="0" err="1" smtClean="0"/>
              <a:t>Veefkind</a:t>
            </a:r>
            <a:r>
              <a:rPr lang="en-US" altLang="ja-JP" dirty="0" smtClean="0"/>
              <a:t> to provide current S5P format specs to CEOS-ACC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Involve relevant teams at the respective agencies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Goal to select/endorse convention at ACC-12 meeting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Formulate meta-data guidelines sufficiently open for AC missions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/>
              <a:t>Hold next OSSE workshop (preferably at ECMWF, TBC)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Explore </a:t>
            </a:r>
            <a:r>
              <a:rPr lang="en-US" altLang="ja-JP" dirty="0" smtClean="0"/>
              <a:t>feasibility of extending measurements from KORUS-AQ ground sites to overlap with S-5P initial operations. (POCs at NIER and NASA) By S5PVTeam workshop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Begin </a:t>
            </a:r>
            <a:r>
              <a:rPr lang="en-US" altLang="ja-JP" dirty="0" smtClean="0"/>
              <a:t>planning/advocacy for a post-launch integrated geophysical validation (GV) campaign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Pan-mission GV infrastructure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altLang="ja-JP" dirty="0" smtClean="0"/>
              <a:t>Collaborative planning and implementation of an around-the-world airborne + ground+ modeling campaign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endParaRPr lang="en-US" altLang="ja-JP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76224"/>
            <a:ext cx="8604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6" tIns="45664" rIns="91326" bIns="4566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ヒラギノ角ゴ Pro W3" pitchFamily="-108" charset="-128"/>
                <a:cs typeface="ヒラギノ角ゴ Pro W3" pitchFamily="-108" charset="-128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  <a:ea typeface="ヒラギノ角ゴ Pro W3" pitchFamily="-108" charset="-128"/>
                <a:cs typeface="ヒラギノ角ゴ Pro W3" pitchFamily="-108" charset="-128"/>
              </a:defRPr>
            </a:lvl5pPr>
            <a:lvl6pPr marL="45663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6pPr>
            <a:lvl7pPr marL="913274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7pPr>
            <a:lvl8pPr marL="136992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8pPr>
            <a:lvl9pPr marL="1826557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pitchFamily="-65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Action Items &amp; </a:t>
            </a:r>
            <a:r>
              <a:rPr lang="en-US" altLang="ja-JP" sz="2400" dirty="0">
                <a:latin typeface="Arial" charset="0"/>
                <a:ea typeface="ヒラギノ角ゴ Pro W3" charset="0"/>
                <a:cs typeface="ヒラギノ角ゴ Pro W3" charset="0"/>
              </a:rPr>
              <a:t>Recommendations </a:t>
            </a: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from </a:t>
            </a:r>
            <a:b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4/2015 CEOS ACC-11 Meeting (2 of 2)</a:t>
            </a:r>
            <a:endParaRPr lang="en-US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98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28600" y="76224"/>
            <a:ext cx="8604250" cy="638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Level 2 Products: Potential Constellation Products</a:t>
            </a:r>
            <a: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  <a:t>(as of 4</a:t>
            </a: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/2015)</a:t>
            </a:r>
            <a:endParaRPr lang="en-US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140102"/>
              </p:ext>
            </p:extLst>
          </p:nvPr>
        </p:nvGraphicFramePr>
        <p:xfrm>
          <a:off x="76199" y="1545138"/>
          <a:ext cx="8991602" cy="452570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93226"/>
                <a:gridCol w="1874594"/>
                <a:gridCol w="1874594"/>
                <a:gridCol w="1874594"/>
                <a:gridCol w="1874594"/>
              </a:tblGrid>
              <a:tr h="8986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Europe Sentinel 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USA TEMPO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Korea GEMS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Europe Sentinel 5 Precursor TROPOMI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rgbClr val="1E4649"/>
                    </a:solidFill>
                  </a:tcPr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altLang="ja-JP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ropospheric O</a:t>
                      </a:r>
                      <a:r>
                        <a:rPr kumimoji="0" lang="en-US" altLang="ja-JP" sz="1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Possible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O</a:t>
                      </a:r>
                      <a:r>
                        <a:rPr kumimoji="0" lang="en-US" altLang="ja-JP" sz="1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NO</a:t>
                      </a:r>
                      <a:r>
                        <a:rPr kumimoji="0" lang="en-US" sz="1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Possible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Standard?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Tropospheric NO</a:t>
                      </a:r>
                      <a:r>
                        <a:rPr kumimoji="0" lang="en-US" altLang="ja-JP" sz="1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Standard?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Tropospheric H</a:t>
                      </a:r>
                      <a:r>
                        <a:rPr kumimoji="0" lang="en-US" altLang="ja-JP" sz="1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altLang="ja-JP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</a:t>
                      </a:r>
                      <a:endParaRPr kumimoji="0" lang="en-US" altLang="ja-JP" sz="1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SO</a:t>
                      </a:r>
                      <a:r>
                        <a:rPr kumimoji="0" lang="en-US" altLang="ja-JP" sz="14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Likely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  <a:tr h="5181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AOD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Likely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Standard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714" horzOverflow="overflow"/>
                </a:tc>
              </a:tr>
            </a:tbl>
          </a:graphicData>
        </a:graphic>
      </p:graphicFrame>
      <p:sp>
        <p:nvSpPr>
          <p:cNvPr id="13382" name="Oval 4"/>
          <p:cNvSpPr>
            <a:spLocks noChangeArrowheads="1"/>
          </p:cNvSpPr>
          <p:nvPr/>
        </p:nvSpPr>
        <p:spPr bwMode="auto">
          <a:xfrm>
            <a:off x="1447800" y="3200401"/>
            <a:ext cx="1066800" cy="75556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26" tIns="45664" rIns="91326" bIns="45664">
            <a:spAutoFit/>
          </a:bodyPr>
          <a:lstStyle/>
          <a:p>
            <a:pPr algn="ct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3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99" y="1006459"/>
            <a:ext cx="899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Potential </a:t>
            </a:r>
            <a:r>
              <a:rPr kumimoji="1" lang="en-US" altLang="ja-JP" dirty="0" smtClean="0"/>
              <a:t>common products </a:t>
            </a:r>
            <a:r>
              <a:rPr kumimoji="1" lang="en-US" altLang="ja-JP" dirty="0" smtClean="0"/>
              <a:t>include the standard products common to all missions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5689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28600" y="76224"/>
            <a:ext cx="8604250" cy="638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Level 2 Products: Potential Constellation Products</a:t>
            </a:r>
            <a: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400" dirty="0">
                <a:latin typeface="Arial" charset="0"/>
                <a:ea typeface="ヒラギノ角ゴ Pro W3" charset="0"/>
                <a:cs typeface="ヒラギノ角ゴ Pro W3" charset="0"/>
              </a:rPr>
              <a:t>(as of 4</a:t>
            </a:r>
            <a:r>
              <a:rPr lang="en-US" sz="2400" dirty="0" smtClean="0">
                <a:latin typeface="Arial" charset="0"/>
                <a:ea typeface="ヒラギノ角ゴ Pro W3" charset="0"/>
                <a:cs typeface="ヒラギノ角ゴ Pro W3" charset="0"/>
              </a:rPr>
              <a:t>/2015)</a:t>
            </a:r>
            <a:endParaRPr lang="en-US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3382" name="Oval 4"/>
          <p:cNvSpPr>
            <a:spLocks noChangeArrowheads="1"/>
          </p:cNvSpPr>
          <p:nvPr/>
        </p:nvSpPr>
        <p:spPr bwMode="auto">
          <a:xfrm>
            <a:off x="1447800" y="3200401"/>
            <a:ext cx="1066800" cy="75556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26" tIns="45664" rIns="91326" bIns="45664">
            <a:spAutoFit/>
          </a:bodyPr>
          <a:lstStyle/>
          <a:p>
            <a:pPr algn="ctr" defTabSz="9144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33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2"/>
            <a:ext cx="8351838" cy="476490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b="1" dirty="0"/>
              <a:t>C</a:t>
            </a:r>
            <a:r>
              <a:rPr kumimoji="1" lang="en-US" altLang="ja-JP" sz="2000" b="1" dirty="0" smtClean="0"/>
              <a:t>hallenges </a:t>
            </a:r>
            <a:r>
              <a:rPr kumimoji="1" lang="en-US" altLang="ja-JP" sz="2000" b="1" dirty="0"/>
              <a:t>for common constellation </a:t>
            </a:r>
            <a:r>
              <a:rPr kumimoji="1" lang="en-US" altLang="ja-JP" sz="2000" b="1" dirty="0" smtClean="0"/>
              <a:t>products</a:t>
            </a:r>
            <a:endParaRPr kumimoji="1" lang="en-US" altLang="ja-JP" sz="2000" b="1" dirty="0"/>
          </a:p>
          <a:p>
            <a:r>
              <a:rPr kumimoji="1" lang="en-US" altLang="ja-JP" sz="2000" dirty="0" smtClean="0"/>
              <a:t>Differing instrument specifications</a:t>
            </a:r>
          </a:p>
          <a:p>
            <a:pPr lvl="1"/>
            <a:r>
              <a:rPr kumimoji="1" lang="en-US" altLang="ja-JP" sz="1800" dirty="0"/>
              <a:t>Differing </a:t>
            </a:r>
            <a:r>
              <a:rPr kumimoji="1" lang="en-US" altLang="ja-JP" sz="1800" dirty="0" smtClean="0"/>
              <a:t>fields of </a:t>
            </a:r>
            <a:r>
              <a:rPr kumimoji="1" lang="en-US" altLang="ja-JP" sz="1800" dirty="0" smtClean="0"/>
              <a:t>regard and viewing geometries </a:t>
            </a:r>
            <a:r>
              <a:rPr kumimoji="1" lang="en-US" altLang="ja-JP" sz="1800" dirty="0" smtClean="0"/>
              <a:t>=</a:t>
            </a:r>
            <a:r>
              <a:rPr kumimoji="1" lang="en-US" altLang="ja-JP" sz="1800" dirty="0"/>
              <a:t>&gt; direct inter-calibration and inter-validation </a:t>
            </a:r>
            <a:r>
              <a:rPr kumimoji="1" lang="en-US" altLang="ja-JP" sz="1800" dirty="0" smtClean="0"/>
              <a:t>of L1b is </a:t>
            </a:r>
            <a:r>
              <a:rPr kumimoji="1" lang="en-US" altLang="ja-JP" sz="1800" dirty="0"/>
              <a:t>not possible</a:t>
            </a:r>
          </a:p>
          <a:p>
            <a:pPr lvl="1"/>
            <a:r>
              <a:rPr kumimoji="1" lang="en-US" altLang="ja-JP" sz="1800" dirty="0" smtClean="0"/>
              <a:t>Differing </a:t>
            </a:r>
            <a:r>
              <a:rPr kumimoji="1" lang="en-US" altLang="ja-JP" sz="1800" dirty="0"/>
              <a:t>radiometric </a:t>
            </a:r>
            <a:r>
              <a:rPr kumimoji="1" lang="en-US" altLang="ja-JP" sz="1800" dirty="0" smtClean="0"/>
              <a:t>performance</a:t>
            </a:r>
          </a:p>
          <a:p>
            <a:pPr lvl="1"/>
            <a:r>
              <a:rPr kumimoji="1" lang="en-US" altLang="ja-JP" sz="1800" dirty="0" smtClean="0"/>
              <a:t>Differing </a:t>
            </a:r>
            <a:r>
              <a:rPr kumimoji="1" lang="en-US" altLang="ja-JP" sz="1800" dirty="0"/>
              <a:t>native horizontal </a:t>
            </a:r>
            <a:r>
              <a:rPr kumimoji="1" lang="en-US" altLang="ja-JP" sz="1800" dirty="0" smtClean="0"/>
              <a:t>resolutions (spatial representativeness)</a:t>
            </a:r>
            <a:endParaRPr kumimoji="1" lang="en-US" altLang="ja-JP" sz="1800" dirty="0" smtClean="0"/>
          </a:p>
          <a:p>
            <a:r>
              <a:rPr kumimoji="1" lang="en-US" altLang="ja-JP" sz="2000" dirty="0"/>
              <a:t>Differing </a:t>
            </a:r>
            <a:r>
              <a:rPr kumimoji="1" lang="en-US" altLang="ja-JP" sz="2000" dirty="0" smtClean="0"/>
              <a:t>retrieval </a:t>
            </a:r>
            <a:r>
              <a:rPr kumimoji="1" lang="en-US" altLang="ja-JP" sz="2000" dirty="0" smtClean="0"/>
              <a:t>algorithms</a:t>
            </a:r>
            <a:endParaRPr kumimoji="1" lang="en-US" altLang="ja-JP" sz="2000" dirty="0" smtClean="0"/>
          </a:p>
          <a:p>
            <a:pPr lvl="1"/>
            <a:r>
              <a:rPr kumimoji="1" lang="en-US" altLang="ja-JP" sz="1800" dirty="0" smtClean="0"/>
              <a:t>Different approaches in standard algorithms</a:t>
            </a:r>
          </a:p>
          <a:p>
            <a:pPr lvl="1"/>
            <a:r>
              <a:rPr kumimoji="1" lang="en-US" altLang="ja-JP" sz="1800" dirty="0" smtClean="0"/>
              <a:t>Probably different </a:t>
            </a:r>
            <a:r>
              <a:rPr kumimoji="1" lang="en-US" altLang="ja-JP" sz="1800" dirty="0"/>
              <a:t>methods for total/</a:t>
            </a:r>
            <a:r>
              <a:rPr kumimoji="1" lang="en-US" altLang="ja-JP" sz="1800" dirty="0" smtClean="0"/>
              <a:t>troposphere </a:t>
            </a:r>
            <a:r>
              <a:rPr kumimoji="1" lang="en-US" altLang="ja-JP" sz="1800" dirty="0"/>
              <a:t>separation</a:t>
            </a:r>
          </a:p>
          <a:p>
            <a:pPr lvl="1"/>
            <a:r>
              <a:rPr kumimoji="1" lang="en-US" altLang="ja-JP" sz="1800" dirty="0"/>
              <a:t>Differences in standard cloud/aerosol screening (e.g., S-4 &amp; S-5P will make use of NIR)</a:t>
            </a:r>
          </a:p>
          <a:p>
            <a:pPr lvl="1"/>
            <a:r>
              <a:rPr kumimoji="1" lang="en-US" altLang="ja-JP" sz="1800" dirty="0" smtClean="0"/>
              <a:t>TEMPO </a:t>
            </a:r>
            <a:r>
              <a:rPr kumimoji="1" lang="en-US" altLang="ja-JP" sz="1800" dirty="0"/>
              <a:t>Trop O3 will make use of </a:t>
            </a:r>
            <a:r>
              <a:rPr kumimoji="1" lang="en-US" altLang="ja-JP" sz="1800" dirty="0" smtClean="0"/>
              <a:t>visible band</a:t>
            </a:r>
          </a:p>
          <a:p>
            <a:r>
              <a:rPr kumimoji="1" lang="en-US" altLang="ja-JP" sz="2000" dirty="0" smtClean="0"/>
              <a:t>Etc</a:t>
            </a:r>
            <a:r>
              <a:rPr kumimoji="1" lang="en-US" altLang="ja-JP" sz="2000" dirty="0"/>
              <a:t>. Etc</a:t>
            </a:r>
            <a:r>
              <a:rPr kumimoji="1" lang="en-US" altLang="ja-JP" sz="20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882989"/>
            <a:ext cx="7629534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/>
              <a:t>What products, to what accuracies (precisions?), validated how</a:t>
            </a:r>
            <a:r>
              <a:rPr lang="en-US" altLang="ja-JP" b="1" dirty="0" smtClean="0"/>
              <a:t>?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5167904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Summary: Ongoing Activities</a:t>
            </a:r>
            <a:endParaRPr lang="en-US" altLang="ja-JP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81001" y="896938"/>
            <a:ext cx="8428038" cy="5122862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Data harmonization activities are underway</a:t>
            </a:r>
          </a:p>
          <a:p>
            <a:pPr lvl="1"/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Mission leads have been sharing specifications</a:t>
            </a:r>
          </a:p>
          <a:p>
            <a:pPr lvl="1"/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Pre-launch instrument characterization requirements necessarily vary by instrument</a:t>
            </a:r>
          </a:p>
          <a:p>
            <a:pPr lvl="1"/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GSICS UV-Vis working group is off to a good start</a:t>
            </a:r>
          </a:p>
          <a:p>
            <a:r>
              <a:rPr lang="en-US" altLang="ja-JP" dirty="0" smtClean="0"/>
              <a:t>AQ </a:t>
            </a:r>
            <a:r>
              <a:rPr lang="en-US" altLang="ja-JP" dirty="0"/>
              <a:t>Constellation Geophysical Validation Document </a:t>
            </a:r>
            <a:r>
              <a:rPr lang="en-US" altLang="ja-JP" dirty="0" smtClean="0"/>
              <a:t>is being prepared with the goal of guiding </a:t>
            </a:r>
            <a:r>
              <a:rPr lang="en-US" altLang="ja-JP" dirty="0"/>
              <a:t>mission specific requirements </a:t>
            </a:r>
            <a:r>
              <a:rPr lang="en-US" altLang="ja-JP" dirty="0" smtClean="0"/>
              <a:t>being developed by </a:t>
            </a:r>
            <a:r>
              <a:rPr lang="en-US" altLang="ja-JP" dirty="0"/>
              <a:t>the respective </a:t>
            </a:r>
            <a:r>
              <a:rPr lang="en-US" altLang="ja-JP" dirty="0" smtClean="0"/>
              <a:t>agencies</a:t>
            </a:r>
            <a:endParaRPr lang="en-US" altLang="ja-JP" dirty="0" smtClean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Next step: identify goals/approaches for common constellation products and their validation</a:t>
            </a:r>
          </a:p>
          <a:p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Past and upcoming airborne field campaigns offer potential </a:t>
            </a:r>
            <a:r>
              <a:rPr lang="en-US" altLang="ja-JP" dirty="0">
                <a:latin typeface="Arial" charset="0"/>
                <a:ea typeface="ヒラギノ角ゴ Pro W3" charset="0"/>
                <a:cs typeface="ヒラギノ角ゴ Pro W3" charset="0"/>
              </a:rPr>
              <a:t>for ongoing collaborative GEO mission </a:t>
            </a:r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preparation and possibly early S-5P </a:t>
            </a:r>
            <a:r>
              <a:rPr lang="en-US" altLang="ja-JP" dirty="0" err="1" smtClean="0">
                <a:latin typeface="Arial" charset="0"/>
                <a:ea typeface="ヒラギノ角ゴ Pro W3" charset="0"/>
                <a:cs typeface="ヒラギノ角ゴ Pro W3" charset="0"/>
              </a:rPr>
              <a:t>cal</a:t>
            </a:r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altLang="ja-JP" dirty="0" err="1" smtClean="0">
                <a:latin typeface="Arial" charset="0"/>
                <a:ea typeface="ヒラギノ角ゴ Pro W3" charset="0"/>
                <a:cs typeface="ヒラギノ角ゴ Pro W3" charset="0"/>
              </a:rPr>
              <a:t>val</a:t>
            </a:r>
            <a:endParaRPr lang="en-US" altLang="ja-JP" dirty="0" smtClean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AROMAT Romania 2015, 2016 (ESA)</a:t>
            </a:r>
          </a:p>
          <a:p>
            <a:pPr lvl="1"/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KORUS-AQ Korea 2016 (Korea NIER, US NASA)</a:t>
            </a:r>
          </a:p>
          <a:p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An AQ Constellation session has been proposed for the Dec 2015 Fall AGU Meeting, to include all </a:t>
            </a:r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aspects of </a:t>
            </a:r>
            <a:r>
              <a:rPr lang="en-US" altLang="ja-JP" dirty="0" smtClean="0">
                <a:latin typeface="Arial" charset="0"/>
                <a:ea typeface="ヒラギノ角ゴ Pro W3" charset="0"/>
                <a:cs typeface="ヒラギノ角ゴ Pro W3" charset="0"/>
              </a:rPr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2489875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1479</Words>
  <Application>Microsoft Macintosh PowerPoint</Application>
  <PresentationFormat>On-screen Show (4:3)</PresentationFormat>
  <Paragraphs>196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Funded tropospheric chemistry mission parameters (as of 4/2015)</vt:lpstr>
      <vt:lpstr>Air Quality Constellation Targets:  Harmonization to improve data product quality and usage</vt:lpstr>
      <vt:lpstr>Open Data Policy and Common Cal/Val Standards: Recommendations</vt:lpstr>
      <vt:lpstr>PowerPoint Presentation</vt:lpstr>
      <vt:lpstr>PowerPoint Presentation</vt:lpstr>
      <vt:lpstr>PowerPoint Presentation</vt:lpstr>
      <vt:lpstr>Level 2 Products: Potential Constellation Products (as of 4/2015)</vt:lpstr>
      <vt:lpstr>Level 2 Products: Potential Constellation Products (as of 4/2015)</vt:lpstr>
      <vt:lpstr>Summary: Ongoing Activities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Funded tropospheric chemistry mission parameters (as of 5/2014)</dc:title>
  <dc:creator>J Al-Saadi</dc:creator>
  <cp:lastModifiedBy>J Al-Saadi</cp:lastModifiedBy>
  <cp:revision>58</cp:revision>
  <dcterms:created xsi:type="dcterms:W3CDTF">2015-04-26T13:03:37Z</dcterms:created>
  <dcterms:modified xsi:type="dcterms:W3CDTF">2015-05-26T17:57:56Z</dcterms:modified>
</cp:coreProperties>
</file>