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7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6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9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6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52406-90D7-1D41-A57D-A72FBF5382A8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6B9EB-D37B-7A4A-8B6B-8AF5E1A8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2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720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TEMPO </a:t>
            </a:r>
            <a:r>
              <a:rPr lang="en-US" sz="3200" dirty="0">
                <a:solidFill>
                  <a:srgbClr val="000090"/>
                </a:solidFill>
                <a:latin typeface="Arial Black"/>
                <a:cs typeface="Arial Black"/>
              </a:rPr>
              <a:t>V</a:t>
            </a:r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alidation C</a:t>
            </a:r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apabilities</a:t>
            </a:r>
            <a:r>
              <a:rPr lang="en-US" sz="3200" dirty="0">
                <a:solidFill>
                  <a:srgbClr val="000090"/>
                </a:solidFill>
                <a:latin typeface="Arial Black"/>
                <a:cs typeface="Arial Black"/>
              </a:rPr>
              <a:t/>
            </a:r>
            <a:br>
              <a:rPr lang="en-US" sz="3200" dirty="0">
                <a:solidFill>
                  <a:srgbClr val="000090"/>
                </a:solidFill>
                <a:latin typeface="Arial Black"/>
                <a:cs typeface="Arial Black"/>
              </a:rPr>
            </a:br>
            <a:r>
              <a:rPr lang="en-US" sz="3200" dirty="0">
                <a:solidFill>
                  <a:srgbClr val="000090"/>
                </a:solidFill>
                <a:latin typeface="Arial Black"/>
                <a:cs typeface="Arial Black"/>
              </a:rPr>
              <a:t>Pandora NO</a:t>
            </a:r>
            <a:r>
              <a:rPr lang="en-US" sz="3200" baseline="-25000" dirty="0">
                <a:solidFill>
                  <a:srgbClr val="000090"/>
                </a:solidFill>
                <a:latin typeface="Arial Black"/>
                <a:cs typeface="Arial Black"/>
              </a:rPr>
              <a:t>2</a:t>
            </a:r>
            <a:endParaRPr lang="en-US" sz="3200" baseline="-250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042" y="1190820"/>
            <a:ext cx="8686800" cy="5601972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 smtClean="0"/>
              <a:t>Total and tropospheric columns of NO2 from direct sun measurements -&gt; column along a narrow cone (0.5</a:t>
            </a:r>
            <a:r>
              <a:rPr lang="en-US" sz="2500" b="1" baseline="30000" dirty="0" smtClean="0"/>
              <a:t>o</a:t>
            </a:r>
            <a:r>
              <a:rPr lang="en-US" sz="2500" b="1" dirty="0" smtClean="0"/>
              <a:t>), actual spatial coverage depends on solar azimuth and zenith angles for tropospheric and stratospheric column</a:t>
            </a:r>
          </a:p>
          <a:p>
            <a:r>
              <a:rPr lang="en-US" sz="2500" b="1" dirty="0" smtClean="0"/>
              <a:t>Tropospheric NO2 column from MAX-DOAS measurements -&gt; averaged column along viewing horizontal direction (1-10 km), actual spatial coverage depends on aerosol loading conditions and viewing azimuth direction</a:t>
            </a:r>
            <a:r>
              <a:rPr lang="en-US" sz="2500" b="1" dirty="0" smtClean="0"/>
              <a:t>.</a:t>
            </a:r>
            <a:endParaRPr lang="en-US" sz="2500" b="1" dirty="0"/>
          </a:p>
          <a:p>
            <a:r>
              <a:rPr lang="en-US" sz="2500" b="1" dirty="0" smtClean="0"/>
              <a:t>Near surface concentration -&gt; averaged concentrations along 1-10 km in horizontal direction and 100-200 m in vertical direction; actual spatial coverage depends on aerosol loading conditions and viewing azimuth direction. </a:t>
            </a:r>
            <a:endParaRPr lang="en-US" sz="2500" b="1" dirty="0" smtClean="0"/>
          </a:p>
          <a:p>
            <a:r>
              <a:rPr lang="en-US" sz="2500" b="1" dirty="0" smtClean="0"/>
              <a:t>Profile </a:t>
            </a:r>
            <a:r>
              <a:rPr lang="en-US" sz="2500" b="1" dirty="0" smtClean="0"/>
              <a:t>information is limited -&gt; averaged profile along 1-10 km in horizontal direction and 1-2 km in vertical direction; actual spatial coverage depends on aerosol loading conditions and viewing azimuth direction. A narrow slice of the atmosphere.</a:t>
            </a:r>
          </a:p>
        </p:txBody>
      </p:sp>
    </p:spTree>
    <p:extLst>
      <p:ext uri="{BB962C8B-B14F-4D97-AF65-F5344CB8AC3E}">
        <p14:creationId xmlns:p14="http://schemas.microsoft.com/office/powerpoint/2010/main" val="2325451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720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Pandora TEMPO validation capabilities</a:t>
            </a:r>
            <a:endParaRPr lang="en-US" sz="32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042" y="1190820"/>
            <a:ext cx="8686800" cy="5601972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Three </a:t>
            </a:r>
            <a:r>
              <a:rPr lang="en-US" sz="2500" b="1" dirty="0" smtClean="0"/>
              <a:t>products will be available from the MAX-DOAS data:</a:t>
            </a:r>
          </a:p>
          <a:p>
            <a:pPr lvl="1"/>
            <a:r>
              <a:rPr lang="en-US" sz="2200" b="1" dirty="0" smtClean="0"/>
              <a:t>Real time near surface </a:t>
            </a:r>
            <a:r>
              <a:rPr lang="en-US" sz="2200" b="1" dirty="0" smtClean="0"/>
              <a:t>concentrations</a:t>
            </a:r>
          </a:p>
          <a:p>
            <a:pPr lvl="1"/>
            <a:r>
              <a:rPr lang="en-US" sz="2200" b="1" dirty="0"/>
              <a:t>T</a:t>
            </a:r>
            <a:r>
              <a:rPr lang="en-US" sz="2200" b="1" dirty="0" smtClean="0"/>
              <a:t>otal </a:t>
            </a:r>
            <a:r>
              <a:rPr lang="en-US" sz="2200" b="1" dirty="0" smtClean="0"/>
              <a:t>tropospheric </a:t>
            </a:r>
            <a:r>
              <a:rPr lang="en-US" sz="2200" b="1" dirty="0" smtClean="0"/>
              <a:t>columns</a:t>
            </a:r>
          </a:p>
          <a:p>
            <a:pPr lvl="1"/>
            <a:r>
              <a:rPr lang="en-US" sz="2200" b="1" dirty="0"/>
              <a:t>P</a:t>
            </a:r>
            <a:r>
              <a:rPr lang="en-US" sz="2200" b="1" dirty="0" smtClean="0"/>
              <a:t>rofile </a:t>
            </a:r>
            <a:r>
              <a:rPr lang="en-US" sz="2200" b="1" dirty="0" smtClean="0"/>
              <a:t>information of NO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, HCHO, O</a:t>
            </a:r>
            <a:r>
              <a:rPr lang="en-US" sz="2200" b="1" baseline="-25000" dirty="0" smtClean="0"/>
              <a:t>3</a:t>
            </a:r>
            <a:r>
              <a:rPr lang="en-US" sz="2200" b="1" dirty="0" smtClean="0"/>
              <a:t>, SO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, H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O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  <a:p>
            <a:r>
              <a:rPr lang="en-US" sz="2500" b="1" dirty="0" smtClean="0"/>
              <a:t>Fast </a:t>
            </a:r>
            <a:r>
              <a:rPr lang="en-US" sz="2500" b="1" dirty="0"/>
              <a:t>azimuthal scans can provide “areal” view with a diameter of 2-20 km</a:t>
            </a:r>
          </a:p>
          <a:p>
            <a:r>
              <a:rPr lang="en-US" sz="2500" b="1" dirty="0"/>
              <a:t>Deploying multiple Pandoras at the same location will increase temporal resolution</a:t>
            </a:r>
          </a:p>
          <a:p>
            <a:pPr lvl="1"/>
            <a:endParaRPr lang="en-US" sz="2200" b="1" dirty="0" smtClean="0"/>
          </a:p>
          <a:p>
            <a:pPr marL="457200" lvl="1" indent="0">
              <a:buNone/>
            </a:pPr>
            <a:endParaRPr lang="en-US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46759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157380"/>
            <a:ext cx="8305800" cy="10668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0090"/>
                </a:solidFill>
                <a:latin typeface="Arial Black"/>
                <a:cs typeface="Arial Black"/>
              </a:rPr>
              <a:t>Pandora Inversion Algorithms for MAX-DOAS interpretation</a:t>
            </a:r>
            <a:endParaRPr lang="en-US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219200"/>
            <a:ext cx="8077200" cy="9906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292100" indent="-292100" algn="ctr">
              <a:buClr>
                <a:srgbClr val="0070C0"/>
              </a:buClr>
              <a:buSzPct val="85000"/>
              <a:defRPr/>
            </a:pPr>
            <a:r>
              <a:rPr lang="en-US" sz="2400" b="1" dirty="0">
                <a:solidFill>
                  <a:srgbClr val="0070C0"/>
                </a:solidFill>
              </a:rPr>
              <a:t>Aerosols/clouds impact light path </a:t>
            </a:r>
            <a:r>
              <a:rPr lang="en-US" sz="2400" b="1" dirty="0">
                <a:solidFill>
                  <a:srgbClr val="0070C0"/>
                </a:solidFill>
                <a:sym typeface="Wingdings"/>
              </a:rPr>
              <a:t> retrieval of trace gases depends on “correct” aerosol/cloud representation</a:t>
            </a:r>
            <a:endParaRPr lang="en-US" sz="2400" b="1" dirty="0">
              <a:solidFill>
                <a:srgbClr val="0070C0"/>
              </a:solidFill>
            </a:endParaRPr>
          </a:p>
          <a:p>
            <a:pPr marL="292100" indent="-292100">
              <a:buClr>
                <a:srgbClr val="C00000"/>
              </a:buClr>
              <a:buSzPct val="80000"/>
              <a:buFont typeface="Arial" pitchFamily="34" charset="0"/>
              <a:buChar char="•"/>
              <a:defRPr/>
            </a:pPr>
            <a:endParaRPr lang="en-US" sz="2400" dirty="0">
              <a:solidFill>
                <a:srgbClr val="0070C0"/>
              </a:solidFill>
            </a:endParaRPr>
          </a:p>
          <a:p>
            <a:pPr marL="292100" indent="-292100">
              <a:buClr>
                <a:srgbClr val="C00000"/>
              </a:buClr>
              <a:buSzPct val="80000"/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895600"/>
            <a:ext cx="2849563" cy="3693319"/>
          </a:xfrm>
          <a:prstGeom prst="rect">
            <a:avLst/>
          </a:prstGeom>
          <a:ln>
            <a:solidFill>
              <a:srgbClr val="33CC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1800" b="1" i="1" dirty="0"/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ΔSCD: NO</a:t>
            </a:r>
            <a:r>
              <a:rPr lang="en-US" sz="1800" b="1" i="1" baseline="-25000" dirty="0">
                <a:solidFill>
                  <a:srgbClr val="FF0000"/>
                </a:solidFill>
              </a:rPr>
              <a:t>2</a:t>
            </a:r>
            <a:r>
              <a:rPr lang="en-US" sz="1800" b="1" i="1" dirty="0" smtClean="0">
                <a:solidFill>
                  <a:srgbClr val="FF0000"/>
                </a:solidFill>
              </a:rPr>
              <a:t>, HCHO, O</a:t>
            </a:r>
            <a:r>
              <a:rPr lang="en-US" sz="1800" b="1" i="1" baseline="-25000" dirty="0" smtClean="0">
                <a:solidFill>
                  <a:srgbClr val="FF0000"/>
                </a:solidFill>
              </a:rPr>
              <a:t>3</a:t>
            </a:r>
            <a:r>
              <a:rPr lang="en-US" sz="1800" b="1" i="1" dirty="0" smtClean="0">
                <a:solidFill>
                  <a:srgbClr val="FF0000"/>
                </a:solidFill>
              </a:rPr>
              <a:t>, SO</a:t>
            </a:r>
            <a:r>
              <a:rPr lang="en-US" sz="18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1800" b="1" i="1" dirty="0" smtClean="0">
                <a:solidFill>
                  <a:srgbClr val="FF0000"/>
                </a:solidFill>
              </a:rPr>
              <a:t>, H</a:t>
            </a:r>
            <a:r>
              <a:rPr lang="en-US" sz="1800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sz="1800" b="1" i="1" dirty="0" smtClean="0">
                <a:solidFill>
                  <a:srgbClr val="FF0000"/>
                </a:solidFill>
              </a:rPr>
              <a:t>O and </a:t>
            </a:r>
            <a:r>
              <a:rPr lang="en-US" sz="1800" b="1" i="1" dirty="0">
                <a:solidFill>
                  <a:srgbClr val="FF0000"/>
                </a:solidFill>
              </a:rPr>
              <a:t>O</a:t>
            </a:r>
            <a:r>
              <a:rPr lang="en-US" sz="1800" b="1" i="1" baseline="-25000" dirty="0">
                <a:solidFill>
                  <a:srgbClr val="FF0000"/>
                </a:solidFill>
              </a:rPr>
              <a:t>2</a:t>
            </a:r>
            <a:r>
              <a:rPr lang="en-US" sz="1800" b="1" i="1" dirty="0">
                <a:solidFill>
                  <a:srgbClr val="FF0000"/>
                </a:solidFill>
              </a:rPr>
              <a:t>O</a:t>
            </a:r>
            <a:r>
              <a:rPr lang="en-US" sz="1800" b="1" i="1" baseline="-25000" dirty="0">
                <a:solidFill>
                  <a:srgbClr val="FF0000"/>
                </a:solidFill>
              </a:rPr>
              <a:t>2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endParaRPr lang="en-US" sz="1800" b="1" i="1" dirty="0"/>
          </a:p>
          <a:p>
            <a:pPr algn="ctr">
              <a:defRPr/>
            </a:pPr>
            <a:r>
              <a:rPr lang="en-US" sz="1800" b="1" i="1" dirty="0"/>
              <a:t>Combination of different elevation angle </a:t>
            </a:r>
            <a:r>
              <a:rPr lang="en-US" sz="1800" b="1" i="1" dirty="0" smtClean="0"/>
              <a:t>measurements (1, 2, 15, 20, 30, 90</a:t>
            </a:r>
            <a:r>
              <a:rPr lang="en-US" sz="1800" b="1" i="1" baseline="30000" dirty="0" smtClean="0"/>
              <a:t>o</a:t>
            </a:r>
            <a:r>
              <a:rPr lang="en-US" sz="1800" b="1" i="1" dirty="0" smtClean="0"/>
              <a:t>) </a:t>
            </a:r>
            <a:endParaRPr lang="en-US" sz="1800" b="1" i="1" dirty="0"/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  <a:sym typeface="Wingdings"/>
              </a:rPr>
              <a:t></a:t>
            </a: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  <a:sym typeface="Wingdings"/>
              </a:rPr>
              <a:t>Near surface concentrations, tropospheric total columns, some profile information</a:t>
            </a:r>
            <a:endParaRPr lang="en-US" sz="18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5181600" y="2895600"/>
            <a:ext cx="2895600" cy="34163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sz="1800" b="1" i="1" dirty="0"/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Optimal estimation </a:t>
            </a:r>
            <a:r>
              <a:rPr lang="en-US" sz="1800" b="1" i="1" dirty="0">
                <a:solidFill>
                  <a:srgbClr val="000090"/>
                </a:solidFill>
              </a:rPr>
              <a:t>using on-line </a:t>
            </a:r>
            <a:r>
              <a:rPr lang="en-US" sz="1800" b="1" i="1" dirty="0" err="1">
                <a:solidFill>
                  <a:srgbClr val="000090"/>
                </a:solidFill>
              </a:rPr>
              <a:t>radiative</a:t>
            </a:r>
            <a:r>
              <a:rPr lang="en-US" sz="1800" b="1" i="1" dirty="0">
                <a:solidFill>
                  <a:srgbClr val="000090"/>
                </a:solidFill>
              </a:rPr>
              <a:t> transfer calculations (VLIDORT)</a:t>
            </a:r>
          </a:p>
          <a:p>
            <a:pPr algn="ctr">
              <a:defRPr/>
            </a:pPr>
            <a:endParaRPr lang="en-US" sz="1800" b="1" i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  <a:sym typeface="Wingdings"/>
              </a:rPr>
              <a:t></a:t>
            </a:r>
            <a:endParaRPr lang="en-US" sz="1800" b="1" i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Aerosol Ext. </a:t>
            </a:r>
            <a:r>
              <a:rPr lang="en-US" sz="1800" b="1" i="1" dirty="0" err="1">
                <a:solidFill>
                  <a:srgbClr val="FF0000"/>
                </a:solidFill>
              </a:rPr>
              <a:t>Coef</a:t>
            </a:r>
            <a:r>
              <a:rPr lang="en-US" sz="1800" b="1" i="1" dirty="0">
                <a:solidFill>
                  <a:srgbClr val="FF0000"/>
                </a:solidFill>
              </a:rPr>
              <a:t>. Profile, </a:t>
            </a: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SSA, ASY factor, </a:t>
            </a: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Surface Albedo</a:t>
            </a:r>
          </a:p>
          <a:p>
            <a:pPr algn="ctr">
              <a:defRPr/>
            </a:pPr>
            <a:r>
              <a:rPr lang="en-US" sz="1800" b="1" i="1" dirty="0">
                <a:solidFill>
                  <a:srgbClr val="FF0000"/>
                </a:solidFill>
              </a:rPr>
              <a:t>Trace gas profiles</a:t>
            </a:r>
          </a:p>
          <a:p>
            <a:pPr algn="ctr">
              <a:defRPr/>
            </a:pPr>
            <a:endParaRPr lang="en-US" sz="1800" b="1" i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1800" b="1" i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05400" y="2362200"/>
            <a:ext cx="30480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dirty="0"/>
              <a:t>2. Intensity fitting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19200" y="2362200"/>
            <a:ext cx="2849563" cy="457200"/>
          </a:xfrm>
          <a:prstGeom prst="roundRect">
            <a:avLst/>
          </a:prstGeom>
          <a:solidFill>
            <a:srgbClr val="33CC33"/>
          </a:solidFill>
          <a:ln>
            <a:solidFill>
              <a:schemeClr val="bg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000" dirty="0"/>
              <a:t>1. Real time</a:t>
            </a:r>
          </a:p>
        </p:txBody>
      </p:sp>
    </p:spTree>
    <p:extLst>
      <p:ext uri="{BB962C8B-B14F-4D97-AF65-F5344CB8AC3E}">
        <p14:creationId xmlns:p14="http://schemas.microsoft.com/office/powerpoint/2010/main" val="10919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720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90"/>
                </a:solidFill>
                <a:latin typeface="Arial Black"/>
                <a:cs typeface="Arial Black"/>
              </a:rPr>
              <a:t>Pandora </a:t>
            </a:r>
            <a:r>
              <a:rPr lang="en-US" sz="3600" dirty="0" smtClean="0">
                <a:solidFill>
                  <a:srgbClr val="000090"/>
                </a:solidFill>
                <a:latin typeface="Arial Black"/>
                <a:cs typeface="Arial Black"/>
              </a:rPr>
              <a:t>Validation</a:t>
            </a:r>
            <a:endParaRPr lang="en-US" sz="36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3042" y="1134120"/>
            <a:ext cx="8686800" cy="5148363"/>
          </a:xfrm>
        </p:spPr>
        <p:txBody>
          <a:bodyPr>
            <a:normAutofit/>
          </a:bodyPr>
          <a:lstStyle/>
          <a:p>
            <a:r>
              <a:rPr lang="en-US" sz="2500" b="1" dirty="0" smtClean="0"/>
              <a:t>PANDORA </a:t>
            </a:r>
            <a:r>
              <a:rPr lang="en-US" sz="2500" b="1" dirty="0" smtClean="0"/>
              <a:t>MAX-DOAS data need </a:t>
            </a:r>
            <a:r>
              <a:rPr lang="en-US" sz="2500" b="1" dirty="0"/>
              <a:t>further validation </a:t>
            </a:r>
            <a:r>
              <a:rPr lang="en-US" sz="2500" b="1" dirty="0" smtClean="0"/>
              <a:t>(spatial averaging, trace gas spatial gradients, aerosol loading)</a:t>
            </a:r>
            <a:endParaRPr lang="en-US" sz="2500" b="1" dirty="0" smtClean="0"/>
          </a:p>
          <a:p>
            <a:r>
              <a:rPr lang="en-US" sz="2500" b="1" dirty="0" smtClean="0"/>
              <a:t>DISCOVER-AQ demonstrated that </a:t>
            </a:r>
            <a:r>
              <a:rPr lang="en-US" sz="2500" b="1" dirty="0" smtClean="0"/>
              <a:t>the real situation is more complicated than expected.</a:t>
            </a:r>
          </a:p>
          <a:p>
            <a:r>
              <a:rPr lang="en-US" sz="2500" b="1" dirty="0" smtClean="0"/>
              <a:t>Not well represented by model studies</a:t>
            </a:r>
            <a:endParaRPr lang="en-US" sz="2500" b="1" dirty="0" smtClean="0"/>
          </a:p>
          <a:p>
            <a:r>
              <a:rPr lang="en-US" sz="2500" b="1" dirty="0" smtClean="0"/>
              <a:t>More complex measurement strategies are needed</a:t>
            </a:r>
            <a:r>
              <a:rPr lang="en-US" sz="2500" b="1" dirty="0" smtClean="0"/>
              <a:t> to </a:t>
            </a:r>
            <a:r>
              <a:rPr lang="en-US" sz="2500" b="1" dirty="0" smtClean="0"/>
              <a:t>validate Pandora near surface NO</a:t>
            </a:r>
            <a:r>
              <a:rPr lang="en-US" sz="2500" b="1" baseline="-25000" dirty="0" smtClean="0"/>
              <a:t>2</a:t>
            </a:r>
            <a:r>
              <a:rPr lang="en-US" sz="2500" b="1" dirty="0" smtClean="0"/>
              <a:t> concentrations and </a:t>
            </a:r>
            <a:r>
              <a:rPr lang="en-US" sz="2500" b="1" dirty="0" smtClean="0"/>
              <a:t>profiles, </a:t>
            </a:r>
            <a:r>
              <a:rPr lang="en-US" sz="2500" b="1" dirty="0" smtClean="0"/>
              <a:t>especially during high emission periods with large temporal and special heterogeneity. </a:t>
            </a:r>
            <a:endParaRPr lang="en-US" sz="2500" b="1" dirty="0" smtClean="0"/>
          </a:p>
          <a:p>
            <a:r>
              <a:rPr lang="en-US" sz="2500" b="1" dirty="0" smtClean="0"/>
              <a:t>Need to account for azimuthal inhomogeneity and different profile shapes</a:t>
            </a: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79280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4671930" y="3152587"/>
            <a:ext cx="521624" cy="3288664"/>
          </a:xfrm>
          <a:prstGeom prst="trapezoid">
            <a:avLst/>
          </a:prstGeom>
          <a:pattFill prst="horzBrick">
            <a:fgClr>
              <a:prstClr val="black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8258" y="6270454"/>
            <a:ext cx="1012481" cy="3969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near the Pandora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91192" y="6072000"/>
            <a:ext cx="1822213" cy="3969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at surface, 1 km away from Pandora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47049" y="6135062"/>
            <a:ext cx="1394775" cy="3969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3 km away from Pandora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22949" y="5953620"/>
            <a:ext cx="1005184" cy="181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22949" y="5772178"/>
            <a:ext cx="1005184" cy="362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22949" y="5681455"/>
            <a:ext cx="925412" cy="4536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922949" y="5511352"/>
            <a:ext cx="846034" cy="628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22949" y="5409294"/>
            <a:ext cx="743978" cy="725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97218" y="5341254"/>
            <a:ext cx="1177591" cy="27216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at 50 m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79524" y="4610508"/>
            <a:ext cx="1177591" cy="2544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at 100 m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61830" y="3879762"/>
            <a:ext cx="1177591" cy="2934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at 150 m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21456" y="3149016"/>
            <a:ext cx="1177591" cy="29841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In-situ at 200 m</a:t>
            </a:r>
            <a:endParaRPr lang="en-US" sz="1000" dirty="0">
              <a:solidFill>
                <a:srgbClr val="FF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2140440" y="5875447"/>
            <a:ext cx="1576210" cy="587098"/>
            <a:chOff x="2140440" y="6056887"/>
            <a:chExt cx="1576210" cy="587098"/>
          </a:xfrm>
        </p:grpSpPr>
        <p:sp>
          <p:nvSpPr>
            <p:cNvPr id="25" name="Snip and Round Single Corner Rectangle 24"/>
            <p:cNvSpPr/>
            <p:nvPr/>
          </p:nvSpPr>
          <p:spPr>
            <a:xfrm>
              <a:off x="2140440" y="6056887"/>
              <a:ext cx="1576210" cy="442269"/>
            </a:xfrm>
            <a:prstGeom prst="snip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In-situ mobile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2361396" y="6397097"/>
              <a:ext cx="246888" cy="246888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23208" y="6397097"/>
              <a:ext cx="246888" cy="246888"/>
            </a:xfrm>
            <a:prstGeom prst="ellipse">
              <a:avLst/>
            </a:prstGeom>
            <a:solidFill>
              <a:schemeClr val="tx1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9" name="Teardrop 28"/>
          <p:cNvSpPr/>
          <p:nvPr/>
        </p:nvSpPr>
        <p:spPr>
          <a:xfrm rot="8318056">
            <a:off x="5258837" y="239451"/>
            <a:ext cx="1123107" cy="1136335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98205" y="484453"/>
            <a:ext cx="1719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Tethered </a:t>
            </a:r>
          </a:p>
          <a:p>
            <a:pPr algn="ctr"/>
            <a:r>
              <a:rPr lang="en-US" dirty="0" smtClean="0"/>
              <a:t>Balloon at 400m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204894" y="1595208"/>
            <a:ext cx="1177591" cy="3969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NO2 </a:t>
            </a:r>
            <a:r>
              <a:rPr lang="en-US" sz="1000" dirty="0" err="1" smtClean="0">
                <a:solidFill>
                  <a:srgbClr val="FF0000"/>
                </a:solidFill>
              </a:rPr>
              <a:t>Sonde</a:t>
            </a:r>
            <a:r>
              <a:rPr lang="en-US" sz="1000" dirty="0" smtClean="0">
                <a:solidFill>
                  <a:srgbClr val="FF0000"/>
                </a:solidFill>
              </a:rPr>
              <a:t> instrument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33" name="Curved Connector 32"/>
          <p:cNvCxnSpPr>
            <a:stCxn id="29" idx="7"/>
          </p:cNvCxnSpPr>
          <p:nvPr/>
        </p:nvCxnSpPr>
        <p:spPr>
          <a:xfrm rot="16200000" flipH="1">
            <a:off x="3461613" y="3917950"/>
            <a:ext cx="4625618" cy="1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ardrop 41"/>
          <p:cNvSpPr/>
          <p:nvPr/>
        </p:nvSpPr>
        <p:spPr>
          <a:xfrm rot="8318056">
            <a:off x="8091198" y="244427"/>
            <a:ext cx="1123107" cy="1136335"/>
          </a:xfrm>
          <a:prstGeom prst="teardro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8037255" y="1600184"/>
            <a:ext cx="1177591" cy="3969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NO2 </a:t>
            </a:r>
            <a:r>
              <a:rPr lang="en-US" sz="1000" dirty="0" err="1" smtClean="0">
                <a:solidFill>
                  <a:srgbClr val="FF0000"/>
                </a:solidFill>
              </a:rPr>
              <a:t>Sonde</a:t>
            </a:r>
            <a:r>
              <a:rPr lang="en-US" sz="1000" dirty="0" smtClean="0">
                <a:solidFill>
                  <a:srgbClr val="FF0000"/>
                </a:solidFill>
              </a:rPr>
              <a:t> instrument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44" name="Curved Connector 43"/>
          <p:cNvCxnSpPr>
            <a:stCxn id="42" idx="7"/>
          </p:cNvCxnSpPr>
          <p:nvPr/>
        </p:nvCxnSpPr>
        <p:spPr>
          <a:xfrm rot="16200000" flipH="1">
            <a:off x="6259953" y="3956947"/>
            <a:ext cx="4693661" cy="1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2"/>
          </p:cNvCxnSpPr>
          <p:nvPr/>
        </p:nvCxnSpPr>
        <p:spPr>
          <a:xfrm flipV="1">
            <a:off x="894499" y="6619859"/>
            <a:ext cx="8165871" cy="475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1400739" y="6499156"/>
            <a:ext cx="66365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rapezoid 51"/>
          <p:cNvSpPr/>
          <p:nvPr/>
        </p:nvSpPr>
        <p:spPr>
          <a:xfrm>
            <a:off x="805114" y="6135062"/>
            <a:ext cx="215453" cy="135392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460836" y="6531970"/>
            <a:ext cx="6227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LP-DOAS and mobile: Up to 10 km travel along the view direction</a:t>
            </a:r>
            <a:endParaRPr lang="en-US" dirty="0"/>
          </a:p>
        </p:txBody>
      </p:sp>
      <p:sp>
        <p:nvSpPr>
          <p:cNvPr id="59" name="Title 58"/>
          <p:cNvSpPr>
            <a:spLocks noGrp="1"/>
          </p:cNvSpPr>
          <p:nvPr>
            <p:ph type="title"/>
          </p:nvPr>
        </p:nvSpPr>
        <p:spPr>
          <a:xfrm>
            <a:off x="92987" y="484453"/>
            <a:ext cx="4898205" cy="412605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Pandora validation:</a:t>
            </a:r>
            <a:b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/>
            </a:r>
            <a:b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</a:br>
            <a:r>
              <a:rPr lang="en-US" sz="3100" i="1" dirty="0" smtClean="0">
                <a:solidFill>
                  <a:srgbClr val="FF0000"/>
                </a:solidFill>
                <a:latin typeface="Calibri"/>
                <a:cs typeface="Calibri"/>
              </a:rPr>
              <a:t>better designed experiments are needed </a:t>
            </a:r>
            <a:r>
              <a:rPr lang="en-US" sz="3100" dirty="0" smtClean="0">
                <a:latin typeface="Calibri"/>
                <a:cs typeface="Calibri"/>
              </a:rPr>
              <a:t>to understand and validate MAX-DOAS spatial coverage:</a:t>
            </a:r>
            <a:br>
              <a:rPr lang="en-US" sz="3100" dirty="0" smtClean="0">
                <a:latin typeface="Calibri"/>
                <a:cs typeface="Calibri"/>
              </a:rPr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- multiple in-situ measurements </a:t>
            </a:r>
            <a:br>
              <a:rPr lang="en-US" sz="3100" dirty="0" smtClean="0"/>
            </a:br>
            <a:r>
              <a:rPr lang="en-US" sz="3100" dirty="0" smtClean="0"/>
              <a:t>- long pass DOAS </a:t>
            </a:r>
            <a:br>
              <a:rPr lang="en-US" sz="3100" dirty="0" smtClean="0"/>
            </a:br>
            <a:r>
              <a:rPr lang="en-US" sz="3100" dirty="0" smtClean="0"/>
              <a:t>- mobile measurements 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73253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Near surface O</a:t>
            </a:r>
            <a:r>
              <a:rPr lang="en-US" sz="3200" baseline="-25000" dirty="0" smtClean="0">
                <a:solidFill>
                  <a:srgbClr val="000090"/>
                </a:solidFill>
                <a:latin typeface="Arial Black"/>
                <a:cs typeface="Arial Black"/>
              </a:rPr>
              <a:t>3</a:t>
            </a:r>
            <a:r>
              <a:rPr lang="en-US" sz="3200" dirty="0" smtClean="0">
                <a:solidFill>
                  <a:srgbClr val="000090"/>
                </a:solidFill>
                <a:latin typeface="Arial Black"/>
                <a:cs typeface="Arial Black"/>
              </a:rPr>
              <a:t> volume mixing ratios at Moody Tower (preliminary)</a:t>
            </a:r>
            <a:endParaRPr lang="en-US" sz="3200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pic>
        <p:nvPicPr>
          <p:cNvPr id="4" name="Picture 3" descr="near_surf_O3_Pandora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80" y="1772140"/>
            <a:ext cx="88392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7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6697</TotalTime>
  <Words>426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TEMPO Validation Capabilities Pandora NO2</vt:lpstr>
      <vt:lpstr>Pandora TEMPO validation capabilities</vt:lpstr>
      <vt:lpstr>PowerPoint Presentation</vt:lpstr>
      <vt:lpstr>Pandora Validation</vt:lpstr>
      <vt:lpstr>Pandora validation:  better designed experiments are needed to understand and validate MAX-DOAS spatial coverage:  - multiple in-situ measurements  - long pass DOAS  - mobile measurements  </vt:lpstr>
      <vt:lpstr>Near surface O3 volume mixing ratios at Moody Tower (preliminary)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Pandora TEMPO validation capabilities</dc:title>
  <dc:creator>ELENA SPINEI</dc:creator>
  <cp:lastModifiedBy>jrherman</cp:lastModifiedBy>
  <cp:revision>16</cp:revision>
  <dcterms:created xsi:type="dcterms:W3CDTF">2015-05-21T19:04:07Z</dcterms:created>
  <dcterms:modified xsi:type="dcterms:W3CDTF">2015-05-26T13:22:04Z</dcterms:modified>
</cp:coreProperties>
</file>