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75" r:id="rId3"/>
    <p:sldId id="310" r:id="rId4"/>
    <p:sldId id="264" r:id="rId5"/>
    <p:sldId id="311" r:id="rId6"/>
    <p:sldId id="30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 Al-Saadi" initials="JAA" lastIdx="1" clrIdx="0"/>
  <p:cmAuthor id="1" name="jszykman" initials="j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9"/>
    <a:srgbClr val="D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4676" autoAdjust="0"/>
  </p:normalViewPr>
  <p:slideViewPr>
    <p:cSldViewPr snapToGrid="0" snapToObjects="1">
      <p:cViewPr varScale="1">
        <p:scale>
          <a:sx n="88" d="100"/>
          <a:sy n="88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AF737-F7CD-47DC-92BE-C87E8B83C7B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ED6A7-7967-40B3-84BA-EFD72F7BC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2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B4AF8-085E-435D-BAD3-3385BC2F99DE}" type="datetime1">
              <a:rPr lang="en-US" smtClean="0"/>
              <a:t>5/28/2015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295399"/>
            <a:ext cx="430887" cy="55623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600" b="0" dirty="0" smtClean="0">
                <a:solidFill>
                  <a:srgbClr val="B2B2B2"/>
                </a:solidFill>
                <a:latin typeface="Gill Sans MT" panose="020B0502020104020203" pitchFamily="34" charset="0"/>
              </a:rPr>
              <a:t>Presented at DISCOVER-AQ Science Team Meeting May 4-8, 2015 </a:t>
            </a:r>
            <a:endParaRPr lang="en-US" sz="1600" b="0" dirty="0">
              <a:solidFill>
                <a:srgbClr val="B2B2B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2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0" y="6623554"/>
            <a:ext cx="2133600" cy="234446"/>
          </a:xfrm>
          <a:prstGeom prst="rect">
            <a:avLst/>
          </a:prstGeom>
        </p:spPr>
        <p:txBody>
          <a:bodyPr/>
          <a:lstStyle/>
          <a:p>
            <a:fld id="{19081BEF-296E-3640-BB74-044D57F691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623554"/>
            <a:ext cx="2895600" cy="234446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TEMPO KDP-B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623554"/>
            <a:ext cx="2133600" cy="228989"/>
          </a:xfrm>
          <a:prstGeom prst="rect">
            <a:avLst/>
          </a:prstGeom>
        </p:spPr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66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5/28/2015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5/28/2015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5/28/2015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4392" y="-16006"/>
            <a:ext cx="9156700" cy="1063752"/>
            <a:chOff x="0" y="1985066"/>
            <a:chExt cx="9156700" cy="1063752"/>
          </a:xfrm>
        </p:grpSpPr>
        <p:pic>
          <p:nvPicPr>
            <p:cNvPr id="10" name="Picture 9" descr="TEMPO ppt Banner v7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07" r="14866"/>
            <a:stretch/>
          </p:blipFill>
          <p:spPr>
            <a:xfrm>
              <a:off x="8293100" y="1985066"/>
              <a:ext cx="863600" cy="1063752"/>
            </a:xfrm>
            <a:prstGeom prst="rect">
              <a:avLst/>
            </a:prstGeom>
          </p:spPr>
        </p:pic>
        <p:pic>
          <p:nvPicPr>
            <p:cNvPr id="8" name="Picture 7" descr="TEMPO ppt Banner v7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85066"/>
              <a:ext cx="8636000" cy="1063752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1006" y="13334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85152F-897D-4CD4-AF10-D612BD6F2944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smtClean="0"/>
              <a:t> U.S. Environmental Protection Agency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25763-EE4C-48F8-B319-0ECCAEC5F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7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924300" y="1013959"/>
            <a:ext cx="4827619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endParaRPr lang="en-US" sz="2000" b="1" dirty="0" smtClean="0">
              <a:solidFill>
                <a:srgbClr val="0000A9"/>
              </a:solidFill>
            </a:endParaRPr>
          </a:p>
          <a:p>
            <a:pPr algn="r" eaLnBrk="1" hangingPunct="1"/>
            <a:r>
              <a:rPr lang="en-US" sz="2000" b="1" dirty="0" smtClean="0">
                <a:solidFill>
                  <a:srgbClr val="0000A9"/>
                </a:solidFill>
              </a:rPr>
              <a:t>A Discussion on TEMPO Draft</a:t>
            </a:r>
          </a:p>
          <a:p>
            <a:pPr algn="r" eaLnBrk="1" hangingPunct="1"/>
            <a:r>
              <a:rPr lang="en-US" sz="2000" b="1" dirty="0" smtClean="0">
                <a:solidFill>
                  <a:srgbClr val="0000A9"/>
                </a:solidFill>
              </a:rPr>
              <a:t> CH</a:t>
            </a:r>
            <a:r>
              <a:rPr lang="en-US" sz="2000" b="1" baseline="-25000" dirty="0" smtClean="0">
                <a:solidFill>
                  <a:srgbClr val="0000A9"/>
                </a:solidFill>
              </a:rPr>
              <a:t>2</a:t>
            </a:r>
            <a:r>
              <a:rPr lang="en-US" sz="2000" b="1" dirty="0" smtClean="0">
                <a:solidFill>
                  <a:srgbClr val="0000A9"/>
                </a:solidFill>
              </a:rPr>
              <a:t>O Validation Plan</a:t>
            </a:r>
            <a:endParaRPr lang="en-US" sz="2000" b="1" dirty="0">
              <a:solidFill>
                <a:srgbClr val="0000A9"/>
              </a:solidFill>
            </a:endParaRPr>
          </a:p>
          <a:p>
            <a:pPr algn="r" eaLnBrk="1" hangingPunct="1"/>
            <a:endParaRPr lang="en-US" sz="1600" b="1" dirty="0" smtClean="0">
              <a:cs typeface="Arial" charset="0"/>
            </a:endParaRPr>
          </a:p>
          <a:p>
            <a:pPr algn="r" eaLnBrk="1" hangingPunct="1"/>
            <a:r>
              <a:rPr lang="en-US" sz="1600" b="1" dirty="0" smtClean="0">
                <a:cs typeface="Arial" charset="0"/>
              </a:rPr>
              <a:t>Jim Szykman, Jay Herman,</a:t>
            </a:r>
          </a:p>
          <a:p>
            <a:pPr algn="r" eaLnBrk="1" hangingPunct="1"/>
            <a:r>
              <a:rPr lang="en-US" sz="1600" b="1" dirty="0" smtClean="0">
                <a:cs typeface="Arial" charset="0"/>
              </a:rPr>
              <a:t> &amp; all interested in CH</a:t>
            </a:r>
            <a:r>
              <a:rPr lang="en-US" sz="1600" b="1" baseline="-25000" dirty="0" smtClean="0">
                <a:cs typeface="Arial" charset="0"/>
              </a:rPr>
              <a:t>2</a:t>
            </a:r>
            <a:r>
              <a:rPr lang="en-US" sz="1600" b="1" dirty="0" smtClean="0">
                <a:cs typeface="Arial" charset="0"/>
              </a:rPr>
              <a:t>O </a:t>
            </a:r>
          </a:p>
          <a:p>
            <a:pPr algn="r" eaLnBrk="1" hangingPunct="1"/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 algn="r" eaLnBrk="1" hangingPunct="1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May 27-28, 2015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sz="1400" baseline="30000" dirty="0" smtClean="0">
                <a:solidFill>
                  <a:srgbClr val="000000"/>
                </a:solidFill>
                <a:cs typeface="Arial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 TEMPO Science Team Meeting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UAH-NSSTC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Huntsville, AL</a:t>
            </a:r>
          </a:p>
        </p:txBody>
      </p:sp>
    </p:spTree>
    <p:extLst>
      <p:ext uri="{BB962C8B-B14F-4D97-AF65-F5344CB8AC3E}">
        <p14:creationId xmlns:p14="http://schemas.microsoft.com/office/powerpoint/2010/main" val="42486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Proposed </a:t>
            </a:r>
            <a:r>
              <a:rPr lang="en-US" sz="2400" dirty="0" smtClean="0"/>
              <a:t>Approach for validation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(presented at 1st  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65200"/>
            <a:ext cx="8991600" cy="5410200"/>
          </a:xfrm>
          <a:prstGeom prst="rect">
            <a:avLst/>
          </a:prstGeom>
        </p:spPr>
        <p:txBody>
          <a:bodyPr/>
          <a:lstStyle/>
          <a:p>
            <a:endParaRPr lang="en-US" sz="2000" b="1" dirty="0" smtClean="0"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cs typeface="Arial" pitchFamily="34" charset="0"/>
              </a:rPr>
              <a:t>Validation conducted from commissioning till end of Phase E (end of operations)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Mission </a:t>
            </a:r>
            <a:r>
              <a:rPr lang="en-US" sz="1600" b="1" dirty="0">
                <a:solidFill>
                  <a:srgbClr val="0D0D0D"/>
                </a:solidFill>
                <a:latin typeface="Arial"/>
                <a:cs typeface="Arial"/>
              </a:rPr>
              <a:t>duration, subject to instrument availability</a:t>
            </a:r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rgbClr val="0D0D0D"/>
                </a:solidFill>
                <a:latin typeface="Arial"/>
                <a:cs typeface="Arial"/>
              </a:rPr>
              <a:t>Baseline 20 months</a:t>
            </a:r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rgbClr val="0D0D0D"/>
                </a:solidFill>
                <a:latin typeface="Arial"/>
                <a:cs typeface="Arial"/>
              </a:rPr>
              <a:t>Threshold 12 months</a:t>
            </a:r>
          </a:p>
          <a:p>
            <a:pPr marL="0" indent="0">
              <a:buNone/>
            </a:pPr>
            <a:r>
              <a:rPr lang="en-US" sz="2000" dirty="0" smtClean="0">
                <a:cs typeface="Arial" pitchFamily="34" charset="0"/>
              </a:rPr>
              <a:t> </a:t>
            </a:r>
          </a:p>
          <a:p>
            <a:endParaRPr lang="en-US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cs typeface="Arial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49373"/>
              </p:ext>
            </p:extLst>
          </p:nvPr>
        </p:nvGraphicFramePr>
        <p:xfrm>
          <a:off x="332509" y="2718461"/>
          <a:ext cx="8360229" cy="379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557"/>
                <a:gridCol w="2643823"/>
                <a:gridCol w="44450"/>
                <a:gridCol w="4730949"/>
                <a:gridCol w="44450"/>
              </a:tblGrid>
              <a:tr h="5443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Level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 Definition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Approach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44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Raw instr. Sci. and HK data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Quality flags for duplicates, missing files, checksums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105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1b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Level 1 geo-located, calibrated spectral radiances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Comparisons with measured and modeled radiances based on coincident column measurements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105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Retrieved gas columns and profiles, aerosol, clouds, UVB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Comparisons with ground-based, balloon-borne, sub-orbital, and satellite remote-sensed products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4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NRT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Retrieved gas, aerosols, clouds, UVB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Comparison with L2 normal delivery products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4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3†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Gridded monthly means of L2 data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with correlative measurements and climatologies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6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523-57C9-BF4F-AE6E-E65E3064385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5/28/2015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93212"/>
              </p:ext>
            </p:extLst>
          </p:nvPr>
        </p:nvGraphicFramePr>
        <p:xfrm>
          <a:off x="1745391" y="1099457"/>
          <a:ext cx="4933950" cy="2842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0"/>
                <a:gridCol w="1644650"/>
                <a:gridCol w="1644650"/>
              </a:tblGrid>
              <a:tr h="241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Species/Products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Required </a:t>
                      </a:r>
                      <a:r>
                        <a:rPr lang="en-US" sz="1400" dirty="0" smtClean="0">
                          <a:effectLst/>
                        </a:rPr>
                        <a:t>Precision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Temporal Revisit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0-2 km 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(Selected Scenes) Baseline only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 ppbv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 ppbv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Total 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3%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NO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1.0 × 10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molecules cm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H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1.0 × 10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molecules cm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SO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1.0 × 10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molecules cm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C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4.0 × 10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molecules cm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Aerosol Optical Depth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0.10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73003" y="1258200"/>
            <a:ext cx="9047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PLRA Table 1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99802" y="4069866"/>
            <a:ext cx="8721906" cy="2790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Across Greater North America (GNA): 19°N to 57.5°N near 100°W, 67°W to 125°W near 42°N</a:t>
            </a:r>
            <a:endParaRPr lang="en-US" sz="16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Data products at urban-regional spatial scales</a:t>
            </a:r>
          </a:p>
          <a:p>
            <a:pPr lvl="1">
              <a:spcBef>
                <a:spcPts val="0"/>
              </a:spcBef>
            </a:pP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Baseline ≤ 60 km</a:t>
            </a:r>
            <a:r>
              <a:rPr lang="en-US" sz="1200" b="1" baseline="30000" dirty="0" smtClean="0">
                <a:solidFill>
                  <a:srgbClr val="0D0D0D"/>
                </a:solidFill>
                <a:latin typeface="Arial"/>
                <a:cs typeface="Arial"/>
              </a:rPr>
              <a:t>2</a:t>
            </a:r>
            <a:r>
              <a:rPr lang="en-US" sz="1200" b="1" i="1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at center of Field Of Regard (FOR)</a:t>
            </a:r>
          </a:p>
          <a:p>
            <a:pPr lvl="1">
              <a:spcBef>
                <a:spcPts val="0"/>
              </a:spcBef>
            </a:pP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Threshold </a:t>
            </a:r>
            <a:r>
              <a:rPr lang="en-US" sz="1200" b="1" dirty="0">
                <a:solidFill>
                  <a:srgbClr val="0D0D0D"/>
                </a:solidFill>
                <a:latin typeface="Arial"/>
                <a:cs typeface="Arial"/>
              </a:rPr>
              <a:t> ≤ </a:t>
            </a: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300 km</a:t>
            </a:r>
            <a:r>
              <a:rPr lang="en-US" sz="1200" b="1" baseline="30000" dirty="0" smtClean="0">
                <a:solidFill>
                  <a:srgbClr val="0D0D0D"/>
                </a:solidFill>
                <a:latin typeface="Arial"/>
                <a:cs typeface="Arial"/>
              </a:rPr>
              <a:t>2 </a:t>
            </a: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at center </a:t>
            </a:r>
            <a:r>
              <a:rPr lang="en-US" sz="1200" b="1" dirty="0">
                <a:solidFill>
                  <a:srgbClr val="0D0D0D"/>
                </a:solidFill>
                <a:latin typeface="Arial"/>
                <a:cs typeface="Arial"/>
              </a:rPr>
              <a:t>of </a:t>
            </a: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FOR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Temporal scales to resolve diurnal changes in pollutant distributions</a:t>
            </a:r>
            <a:endParaRPr lang="en-US" sz="1600" b="1" strike="sngStrike" dirty="0" smtClean="0">
              <a:solidFill>
                <a:srgbClr val="0D0D0D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Collected in cloud-free scenes 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Geolocation uncertainty of less than 4 km 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904948" y="16997"/>
            <a:ext cx="5972807" cy="969601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9D9D9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n-US" sz="2400" dirty="0" smtClean="0"/>
              <a:t>PLRA 4.1.1 and 4.1.2</a:t>
            </a:r>
            <a:br>
              <a:rPr lang="en-US" sz="2400" dirty="0" smtClean="0"/>
            </a:br>
            <a:r>
              <a:rPr lang="en-US" sz="2400" dirty="0" smtClean="0"/>
              <a:t>Baseline and threshold</a:t>
            </a:r>
            <a:r>
              <a:rPr lang="en-US" sz="2400" dirty="0"/>
              <a:t> </a:t>
            </a:r>
            <a:r>
              <a:rPr lang="en-US" sz="2400" dirty="0" smtClean="0"/>
              <a:t>data products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4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Challenges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136032"/>
            <a:ext cx="899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Validation challenges for TEMPO CH</a:t>
            </a:r>
            <a:r>
              <a:rPr lang="en-US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column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measurements: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Adequacy (or lack) of correlative measurements -  vertical distribution (especially within the BL)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priori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vertical diurnal profiles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Aerosols and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clouds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Albedo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changes and spatial gradients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 of independent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 of CH</a:t>
            </a:r>
            <a:r>
              <a:rPr lang="en-US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measurements: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Satellite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sets from independent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sensors: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TropOMI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Aircraft observations; GCAS,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GeoTASO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Aircarft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in-situ profiles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Ground-based measurements; Pandora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CH</a:t>
            </a:r>
            <a:r>
              <a:rPr lang="en-US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a-priori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vertical profile shapes have the largest systematic impact on the satellite column errors due to the strong decrease of the satellite UV measurement sensitivity near the surface.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006" y="46260"/>
            <a:ext cx="5972807" cy="638108"/>
          </a:xfrm>
        </p:spPr>
        <p:txBody>
          <a:bodyPr/>
          <a:lstStyle/>
          <a:p>
            <a:r>
              <a:rPr lang="en-US" altLang="en-US" b="1" i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DISCOVER-AQ</a:t>
            </a:r>
            <a:br>
              <a:rPr lang="en-US" altLang="en-US" b="1" i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b="1" i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P-3 Median </a:t>
            </a:r>
            <a:r>
              <a:rPr lang="en-US" altLang="en-US" b="1" i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CH</a:t>
            </a:r>
            <a:r>
              <a:rPr lang="en-US" altLang="en-US" b="1" i="1" baseline="-25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en-US" altLang="en-US" b="1" i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O Profiles</a:t>
            </a:r>
            <a:r>
              <a:rPr lang="en-US" altLang="en-US" b="1" i="1" dirty="0">
                <a:solidFill>
                  <a:srgbClr val="005A9E"/>
                </a:solidFill>
                <a:latin typeface="Arial" panose="020B0604020202020204" pitchFamily="34" charset="0"/>
              </a:rPr>
              <a:t/>
            </a:r>
            <a:br>
              <a:rPr lang="en-US" altLang="en-US" b="1" i="1" dirty="0">
                <a:solidFill>
                  <a:srgbClr val="005A9E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1" y="1029576"/>
            <a:ext cx="7784396" cy="56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912429" y="70612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5682D-452D-4A9E-93F6-75327D8521C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9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100690"/>
            <a:ext cx="6422571" cy="638108"/>
          </a:xfrm>
        </p:spPr>
        <p:txBody>
          <a:bodyPr/>
          <a:lstStyle/>
          <a:p>
            <a:r>
              <a:rPr lang="en-US" sz="2000" dirty="0" smtClean="0"/>
              <a:t>Daily 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</a:t>
            </a:r>
            <a:r>
              <a:rPr lang="en-US" sz="2000" dirty="0" smtClean="0"/>
              <a:t>P-3 Spirals (Profiles) </a:t>
            </a:r>
            <a:br>
              <a:rPr lang="en-US" sz="2000" dirty="0" smtClean="0"/>
            </a:br>
            <a:r>
              <a:rPr lang="en-US" sz="2000" dirty="0" smtClean="0"/>
              <a:t>DISCOVER-AQ Baltimore, MD July 2011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53" y="1056570"/>
            <a:ext cx="8194447" cy="55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422</Words>
  <Application>Microsoft Office PowerPoint</Application>
  <PresentationFormat>On-screen Show (4:3)</PresentationFormat>
  <Paragraphs>101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Rounded MT Bold</vt:lpstr>
      <vt:lpstr>Calibri</vt:lpstr>
      <vt:lpstr>Cambria</vt:lpstr>
      <vt:lpstr>Gill Sans MT</vt:lpstr>
      <vt:lpstr>Times New Roman</vt:lpstr>
      <vt:lpstr>Wingdings</vt:lpstr>
      <vt:lpstr>ヒラギノ角ゴ Pro W3</vt:lpstr>
      <vt:lpstr>Office Theme</vt:lpstr>
      <vt:lpstr>PowerPoint Presentation</vt:lpstr>
      <vt:lpstr>Proposed Approach for validation (presented at 1st  STM)</vt:lpstr>
      <vt:lpstr>PowerPoint Presentation</vt:lpstr>
      <vt:lpstr>Validation Challenges</vt:lpstr>
      <vt:lpstr>DISCOVER-AQ P-3 Median CH2O Profiles </vt:lpstr>
      <vt:lpstr>Daily CH2O P-3 Spirals (Profiles)  DISCOVER-AQ Baltimore, MD July 2011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Szykman, James J. (LARC-E303)[EPA/LaRC]</cp:lastModifiedBy>
  <cp:revision>179</cp:revision>
  <dcterms:created xsi:type="dcterms:W3CDTF">2013-01-29T19:06:19Z</dcterms:created>
  <dcterms:modified xsi:type="dcterms:W3CDTF">2015-05-28T14:33:28Z</dcterms:modified>
</cp:coreProperties>
</file>