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7" r:id="rId3"/>
    <p:sldId id="266" r:id="rId4"/>
    <p:sldId id="268" r:id="rId5"/>
    <p:sldId id="275" r:id="rId6"/>
    <p:sldId id="269" r:id="rId7"/>
    <p:sldId id="264" r:id="rId8"/>
    <p:sldId id="263" r:id="rId9"/>
    <p:sldId id="283" r:id="rId10"/>
    <p:sldId id="271" r:id="rId11"/>
    <p:sldId id="272" r:id="rId12"/>
    <p:sldId id="276" r:id="rId13"/>
    <p:sldId id="277" r:id="rId14"/>
    <p:sldId id="278" r:id="rId15"/>
    <p:sldId id="279" r:id="rId16"/>
    <p:sldId id="262" r:id="rId17"/>
    <p:sldId id="261" r:id="rId18"/>
    <p:sldId id="280" r:id="rId19"/>
    <p:sldId id="281" r:id="rId20"/>
    <p:sldId id="270" r:id="rId21"/>
    <p:sldId id="273" r:id="rId22"/>
    <p:sldId id="259" r:id="rId23"/>
    <p:sldId id="260" r:id="rId24"/>
    <p:sldId id="284" r:id="rId25"/>
    <p:sldId id="258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5" autoAdjust="0"/>
    <p:restoredTop sz="94660"/>
  </p:normalViewPr>
  <p:slideViewPr>
    <p:cSldViewPr>
      <p:cViewPr varScale="1">
        <p:scale>
          <a:sx n="86" d="100"/>
          <a:sy n="86" d="100"/>
        </p:scale>
        <p:origin x="-14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6267AC0-709B-4CF6-BA5B-98DD98C75265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04C12A8-C284-4B0C-9142-C9F82B9D3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573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A6D9C9-D454-4D55-A104-84A3361F8549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3854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657" tIns="47828" rIns="95657" bIns="47828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79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7DC27-8A49-4BE4-9404-F8B29220999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6DCD5-2D2E-4F52-BE5C-5394F8532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7368"/>
            <a:ext cx="6934200" cy="518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7926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Validation of </a:t>
            </a:r>
            <a:r>
              <a:rPr lang="en-US" sz="2400" b="1" dirty="0" smtClean="0">
                <a:solidFill>
                  <a:schemeClr val="bg1"/>
                </a:solidFill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</a:rPr>
              <a:t>EMPO </a:t>
            </a:r>
            <a:r>
              <a:rPr lang="en-US" sz="2400" b="1" dirty="0" smtClean="0">
                <a:solidFill>
                  <a:schemeClr val="bg1"/>
                </a:solidFill>
              </a:rPr>
              <a:t>using Pandora Data Products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, SO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, HCHO, </a:t>
            </a:r>
            <a:r>
              <a:rPr lang="en-US" sz="2400" b="1" dirty="0" err="1" smtClean="0">
                <a:solidFill>
                  <a:schemeClr val="bg1"/>
                </a:solidFill>
              </a:rPr>
              <a:t>BrO</a:t>
            </a:r>
            <a:r>
              <a:rPr lang="en-US" sz="2400" b="1" dirty="0" smtClean="0">
                <a:solidFill>
                  <a:schemeClr val="bg1"/>
                </a:solidFill>
              </a:rPr>
              <a:t>, NO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, H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O Total Column &amp; Profiles</a:t>
            </a:r>
          </a:p>
          <a:p>
            <a:pPr algn="ctr"/>
            <a:endParaRPr lang="en-US" sz="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Jay Herman, Elena </a:t>
            </a:r>
            <a:r>
              <a:rPr lang="en-US" sz="2400" b="1" dirty="0" err="1" smtClean="0">
                <a:solidFill>
                  <a:schemeClr val="bg1"/>
                </a:solidFill>
              </a:rPr>
              <a:t>Spinei</a:t>
            </a:r>
            <a:r>
              <a:rPr lang="en-US" sz="2400" b="1" dirty="0" smtClean="0">
                <a:solidFill>
                  <a:schemeClr val="bg1"/>
                </a:solidFill>
              </a:rPr>
              <a:t>, Nader </a:t>
            </a:r>
            <a:r>
              <a:rPr lang="en-US" sz="2400" b="1" dirty="0" err="1" smtClean="0">
                <a:solidFill>
                  <a:schemeClr val="bg1"/>
                </a:solidFill>
              </a:rPr>
              <a:t>Abuhassan</a:t>
            </a:r>
            <a:r>
              <a:rPr lang="en-US" sz="2400" b="1" dirty="0" smtClean="0">
                <a:solidFill>
                  <a:schemeClr val="bg1"/>
                </a:solidFill>
              </a:rPr>
              <a:t>, Alexander Cede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7363"/>
            <a:ext cx="429027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71600" y="228600"/>
            <a:ext cx="6291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Pandora 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 Compared with a Standard Dobson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2600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" y="1828800"/>
            <a:ext cx="4414838" cy="30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1828800"/>
            <a:ext cx="3867150" cy="308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38400" y="228600"/>
            <a:ext cx="4291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Pandora 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 Compared with OMI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6725"/>
            <a:ext cx="9144000" cy="307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4953000"/>
            <a:ext cx="838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MODEL RUNS: </a:t>
            </a:r>
            <a:r>
              <a:rPr lang="en-US" b="1" dirty="0" smtClean="0">
                <a:solidFill>
                  <a:schemeClr val="bg1"/>
                </a:solidFill>
              </a:rPr>
              <a:t>(left panel, from Fishman et al., 2008) Diurnal variability in column and surface NO2 from CMAQ simulations over Houston. (right panel, from </a:t>
            </a:r>
            <a:r>
              <a:rPr lang="en-US" b="1" dirty="0" err="1" smtClean="0">
                <a:solidFill>
                  <a:schemeClr val="bg1"/>
                </a:solidFill>
              </a:rPr>
              <a:t>Boersma</a:t>
            </a:r>
            <a:r>
              <a:rPr lang="en-US" b="1" dirty="0" smtClean="0">
                <a:solidFill>
                  <a:schemeClr val="bg1"/>
                </a:solidFill>
              </a:rPr>
              <a:t> et al., 2008) GEOS-</a:t>
            </a:r>
            <a:r>
              <a:rPr lang="en-US" b="1" dirty="0" err="1" smtClean="0">
                <a:solidFill>
                  <a:schemeClr val="bg1"/>
                </a:solidFill>
              </a:rPr>
              <a:t>Chem</a:t>
            </a:r>
            <a:r>
              <a:rPr lang="en-US" b="1" dirty="0" smtClean="0">
                <a:solidFill>
                  <a:schemeClr val="bg1"/>
                </a:solidFill>
              </a:rPr>
              <a:t> simulations of tropospheric NO2 column (</a:t>
            </a:r>
            <a:r>
              <a:rPr lang="en-US" b="1" dirty="0" err="1" smtClean="0">
                <a:solidFill>
                  <a:schemeClr val="bg1"/>
                </a:solidFill>
              </a:rPr>
              <a:t>N</a:t>
            </a:r>
            <a:r>
              <a:rPr lang="en-US" b="1" baseline="-25000" dirty="0" err="1" smtClean="0">
                <a:solidFill>
                  <a:schemeClr val="bg1"/>
                </a:solidFill>
              </a:rPr>
              <a:t>v</a:t>
            </a:r>
            <a:r>
              <a:rPr lang="en-US" b="1" dirty="0" smtClean="0">
                <a:solidFill>
                  <a:schemeClr val="bg1"/>
                </a:solidFill>
              </a:rPr>
              <a:t>) over a typical region dominated by fossil fuel use.  Also shown are the model diurnal partitioning of 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/</a:t>
            </a:r>
            <a:r>
              <a:rPr lang="en-US" b="1" dirty="0" err="1" smtClean="0">
                <a:solidFill>
                  <a:schemeClr val="bg1"/>
                </a:solidFill>
              </a:rPr>
              <a:t>NOx</a:t>
            </a:r>
            <a:r>
              <a:rPr lang="en-US" b="1" dirty="0" smtClean="0">
                <a:solidFill>
                  <a:schemeClr val="bg1"/>
                </a:solidFill>
              </a:rPr>
              <a:t> (α), emissions E, and chemical loss (k). 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371600"/>
            <a:ext cx="678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CMAQ Model Predictions                                   Sources and Sinks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3886200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Emissions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13859" y="3352800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Loss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2819400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NO</a:t>
            </a:r>
            <a:r>
              <a:rPr lang="en-US" sz="1100" b="1" baseline="-25000" dirty="0" smtClean="0"/>
              <a:t>2</a:t>
            </a:r>
            <a:r>
              <a:rPr lang="en-US" sz="1100" b="1" dirty="0" smtClean="0"/>
              <a:t>/NO</a:t>
            </a:r>
            <a:r>
              <a:rPr lang="en-US" sz="1100" b="1" baseline="-25000" dirty="0" smtClean="0"/>
              <a:t>X</a:t>
            </a:r>
            <a:endParaRPr lang="en-US" sz="11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152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Why Should We Use Pandora for TEMPO Validation</a:t>
            </a:r>
          </a:p>
          <a:p>
            <a:pPr algn="ctr"/>
            <a:endParaRPr lang="en-US" sz="800" b="1" u="sng" dirty="0" smtClean="0">
              <a:solidFill>
                <a:schemeClr val="bg1"/>
              </a:solidFill>
            </a:endParaRPr>
          </a:p>
          <a:p>
            <a:pPr marL="457200" indent="-457200" algn="ctr"/>
            <a:r>
              <a:rPr lang="en-US" sz="2000" b="1" u="sng" dirty="0" smtClean="0">
                <a:solidFill>
                  <a:schemeClr val="bg1"/>
                </a:solidFill>
              </a:rPr>
              <a:t>Model Runs and Surface Measurements do not match Pandora Total Column Measurements (J. Crawford)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04800"/>
            <a:ext cx="670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Why Should We Use Pandora for TEMPO Validation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050" name="Group 7"/>
          <p:cNvGrpSpPr>
            <a:grpSpLocks/>
          </p:cNvGrpSpPr>
          <p:nvPr/>
        </p:nvGrpSpPr>
        <p:grpSpPr bwMode="auto">
          <a:xfrm>
            <a:off x="1371600" y="1828800"/>
            <a:ext cx="6705600" cy="2590800"/>
            <a:chOff x="0" y="0"/>
            <a:chExt cx="60293" cy="21907"/>
          </a:xfrm>
        </p:grpSpPr>
        <p:pic>
          <p:nvPicPr>
            <p:cNvPr id="13314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0289" cy="21907"/>
            </a:xfrm>
            <a:prstGeom prst="rect">
              <a:avLst/>
            </a:prstGeom>
            <a:noFill/>
          </p:spPr>
        </p:pic>
        <p:pic>
          <p:nvPicPr>
            <p:cNvPr id="14340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99" y="0"/>
              <a:ext cx="30194" cy="21907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28600" y="4633317"/>
            <a:ext cx="8534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DISCOVER-AQ observations over the Baltimore-Washington area in July 2011             L. </a:t>
            </a:r>
            <a:r>
              <a:rPr lang="en-US" dirty="0" smtClean="0">
                <a:solidFill>
                  <a:schemeClr val="bg1"/>
                </a:solidFill>
              </a:rPr>
              <a:t>Diurnal variability in total column NO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observed by Pandora spectrometers.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R.</a:t>
            </a:r>
            <a:r>
              <a:rPr lang="en-US" dirty="0" smtClean="0">
                <a:solidFill>
                  <a:schemeClr val="bg1"/>
                </a:solidFill>
              </a:rPr>
              <a:t> Average NO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in situ profiles for different times of day.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Dashed lines connect measurements for the lowest flight altitude to average surface values.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1383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Diurnal variability in Column 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1106269"/>
            <a:ext cx="318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Average 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 in situ profiles for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different times of day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1219200" y="1600200"/>
            <a:ext cx="6781800" cy="5029200"/>
            <a:chOff x="0" y="0"/>
            <a:chExt cx="60388" cy="43815"/>
          </a:xfrm>
        </p:grpSpPr>
        <p:pic>
          <p:nvPicPr>
            <p:cNvPr id="16386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0289" cy="21907"/>
            </a:xfrm>
            <a:prstGeom prst="rect">
              <a:avLst/>
            </a:prstGeom>
            <a:noFill/>
          </p:spPr>
        </p:pic>
        <p:pic>
          <p:nvPicPr>
            <p:cNvPr id="17412" name="Picture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94" y="0"/>
              <a:ext cx="30194" cy="21907"/>
            </a:xfrm>
            <a:prstGeom prst="rect">
              <a:avLst/>
            </a:prstGeom>
            <a:noFill/>
          </p:spPr>
        </p:pic>
        <p:pic>
          <p:nvPicPr>
            <p:cNvPr id="19460" name="Picture 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99" y="21907"/>
              <a:ext cx="30289" cy="21908"/>
            </a:xfrm>
            <a:prstGeom prst="rect">
              <a:avLst/>
            </a:prstGeom>
            <a:noFill/>
          </p:spPr>
        </p:pic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0" y="21907"/>
              <a:ext cx="30099" cy="219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DISCOVER-AQ observations over California’s San Joaquin Valley in January-February 2011 (left) Diurnal variability in total column NO</a:t>
              </a:r>
              <a:r>
                <a:rPr kumimoji="0" lang="en-US" sz="14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observed by Pandora spectrometers. (right) Average NO</a:t>
              </a:r>
              <a:r>
                <a:rPr kumimoji="0" lang="en-US" sz="14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in situ profiles for different times of day over Bakersfield and Fresno.  (bottom) Average NO</a:t>
              </a:r>
              <a:r>
                <a:rPr kumimoji="0" lang="en-US" sz="14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in situ profiles for different times of day over the other four remote sites. 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66800" y="304800"/>
            <a:ext cx="670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Why Should We Use Pandora for TEMPO Validation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990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Pandora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Diurnal variability in Column 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18288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  <a:cs typeface="Arial" pitchFamily="34" charset="0"/>
              </a:rPr>
              <a:t>Bakersfield and Fresno.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990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Aircraft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Average NO</a:t>
            </a:r>
            <a:r>
              <a:rPr lang="en-US" b="1" baseline="-25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in situ profiles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2672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Porterville</a:t>
            </a:r>
          </a:p>
          <a:p>
            <a:r>
              <a:rPr lang="en-US" sz="1600" b="1" dirty="0" smtClean="0"/>
              <a:t>Hanford </a:t>
            </a:r>
          </a:p>
          <a:p>
            <a:r>
              <a:rPr lang="en-US" sz="1600" b="1" dirty="0" smtClean="0"/>
              <a:t>Huron</a:t>
            </a:r>
          </a:p>
          <a:p>
            <a:r>
              <a:rPr lang="en-US" sz="1600" b="1" dirty="0" smtClean="0"/>
              <a:t>Tranquility</a:t>
            </a:r>
            <a:endParaRPr lang="en-US" sz="1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1"/>
          <p:cNvGrpSpPr>
            <a:grpSpLocks/>
          </p:cNvGrpSpPr>
          <p:nvPr/>
        </p:nvGrpSpPr>
        <p:grpSpPr bwMode="auto">
          <a:xfrm>
            <a:off x="762000" y="1447800"/>
            <a:ext cx="7848600" cy="3733800"/>
            <a:chOff x="0" y="0"/>
            <a:chExt cx="60388" cy="21907"/>
          </a:xfrm>
        </p:grpSpPr>
        <p:pic>
          <p:nvPicPr>
            <p:cNvPr id="20484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0289" cy="21907"/>
            </a:xfrm>
            <a:prstGeom prst="rect">
              <a:avLst/>
            </a:prstGeom>
            <a:noFill/>
          </p:spPr>
        </p:pic>
        <p:pic>
          <p:nvPicPr>
            <p:cNvPr id="21508" name="Picture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99" y="0"/>
              <a:ext cx="30289" cy="21907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838200" y="54102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DISCOVER-AQ observations over Colorado in August-September 2014                                (L) Diurnal variability in total column NO</a:t>
            </a:r>
            <a:r>
              <a:rPr lang="en-US" b="1" baseline="-25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observed by Pandora spectrometers. </a:t>
            </a:r>
          </a:p>
          <a:p>
            <a:pPr lvl="0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(R) Comparison of diurnal variability in </a:t>
            </a:r>
            <a:r>
              <a:rPr lang="en-US" b="1" u="sng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total column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and </a:t>
            </a:r>
            <a:r>
              <a:rPr lang="en-US" b="1" u="sng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surface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NO</a:t>
            </a:r>
            <a:r>
              <a:rPr lang="en-US" b="1" baseline="-25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for the three sites with the highest NO</a:t>
            </a:r>
            <a:r>
              <a:rPr lang="en-US" b="1" baseline="-25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abundances.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8776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Pandora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Diurnal variability in Column 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762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Aircraft and Surface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Average NO</a:t>
            </a:r>
            <a:r>
              <a:rPr lang="en-US" b="1" baseline="-25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in situ profiles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4114800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Surface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1828800"/>
            <a:ext cx="97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Pandora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04800"/>
            <a:ext cx="670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Why Should We Use Pandora for TEMPO Validation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1600200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 Casa</a:t>
            </a:r>
          </a:p>
          <a:p>
            <a:r>
              <a:rPr lang="en-US" b="1" dirty="0" smtClean="0"/>
              <a:t>I-25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408104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Platteville, Golden, BAO, Chatfield</a:t>
            </a:r>
            <a:endParaRPr lang="en-US" sz="16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Examples of NO</a:t>
            </a:r>
            <a:r>
              <a:rPr lang="en-US" sz="36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</a:rPr>
              <a:t> Column Variation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521450" cy="515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93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Examples of O</a:t>
            </a:r>
            <a:r>
              <a:rPr lang="en-US" sz="40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</a:rPr>
              <a:t> Column Variation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976352" cy="5154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84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6400"/>
            <a:ext cx="4200843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7400" y="1676400"/>
            <a:ext cx="306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Spectral Window: 325-360 nm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Technique:   MAX-DOAS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286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Formaldehyde Surface Values from Pandora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Comparison with Aircraft (D-AQ)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Moody Tower   Houston Texas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426720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08:50</a:t>
            </a:r>
          </a:p>
          <a:p>
            <a:r>
              <a:rPr lang="en-US" sz="1050" b="1" dirty="0" smtClean="0"/>
              <a:t>3.5 </a:t>
            </a:r>
            <a:r>
              <a:rPr lang="en-US" sz="1050" b="1" dirty="0" err="1" smtClean="0"/>
              <a:t>ppbv</a:t>
            </a:r>
            <a:endParaRPr lang="en-US" sz="105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990718" y="4261422"/>
            <a:ext cx="5144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11:50</a:t>
            </a:r>
          </a:p>
          <a:p>
            <a:r>
              <a:rPr lang="en-US" sz="1050" b="1" dirty="0" smtClean="0"/>
              <a:t>4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426720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13:30</a:t>
            </a:r>
          </a:p>
          <a:p>
            <a:r>
              <a:rPr lang="en-US" sz="1050" b="1" dirty="0" smtClean="0"/>
              <a:t>4.8 </a:t>
            </a:r>
            <a:r>
              <a:rPr lang="en-US" sz="1050" b="1" dirty="0" err="1" smtClean="0"/>
              <a:t>ppbv</a:t>
            </a:r>
            <a:endParaRPr lang="en-US" sz="10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4343400"/>
            <a:ext cx="1447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Aircraft Surface HCHO </a:t>
            </a:r>
            <a:endParaRPr lang="en-US" sz="10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5689684"/>
            <a:ext cx="160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Pandora Surface HCHO </a:t>
            </a:r>
            <a:endParaRPr lang="en-US" sz="105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412829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41833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02588" y="3676518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Pandora</a:t>
            </a:r>
            <a:endParaRPr lang="en-US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1440" y="4260894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Pandora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2286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Formaldehyde Surface Values from Pandora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Comparison with Aircraft (D-AQ)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Moody Tower   Houston Texas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3516" y="3581400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Pandora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9624" y="4165776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Pandora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43488" y="1904048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Sept 26, 2013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1905000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Sept 25, 2013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77344" y="6400800"/>
            <a:ext cx="219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Very Sharp Gradients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1"/>
            <a:ext cx="5314950" cy="688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3600" y="762000"/>
            <a:ext cx="321100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TEMPO Proposal Cover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Geostationary Satellite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Focused on the US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Coastal waters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Part of Canada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Part of Mexico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>Goal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Hourly Change in Atmospheric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Composition, Clouds, Aerosols,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Surface Properties, and Coastal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Oceans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6959600" cy="232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352800"/>
            <a:ext cx="7737666" cy="343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228600"/>
            <a:ext cx="6781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GSFC </a:t>
            </a:r>
            <a:r>
              <a:rPr lang="en-US" sz="2400" b="1" dirty="0" err="1" smtClean="0">
                <a:solidFill>
                  <a:schemeClr val="bg1"/>
                </a:solidFill>
              </a:rPr>
              <a:t>Echelle</a:t>
            </a:r>
            <a:r>
              <a:rPr lang="en-US" sz="2400" b="1" dirty="0" smtClean="0">
                <a:solidFill>
                  <a:schemeClr val="bg1"/>
                </a:solidFill>
              </a:rPr>
              <a:t> Grating Spectrometer (20 </a:t>
            </a:r>
            <a:r>
              <a:rPr lang="en-US" sz="2400" b="1" dirty="0" err="1" smtClean="0">
                <a:solidFill>
                  <a:schemeClr val="bg1"/>
                </a:solidFill>
              </a:rPr>
              <a:t>pico</a:t>
            </a:r>
            <a:r>
              <a:rPr lang="en-US" sz="2400" b="1" dirty="0" smtClean="0">
                <a:solidFill>
                  <a:schemeClr val="bg1"/>
                </a:solidFill>
              </a:rPr>
              <a:t>-meters)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37338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1066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88340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46482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 resolution (0.03 nm per FWHM) and low resolution (0.5 nm per FWHM) normalized absorption cross sections of HCHO [Chance and </a:t>
            </a:r>
            <a:r>
              <a:rPr lang="en-US" b="1" dirty="0" err="1">
                <a:solidFill>
                  <a:schemeClr val="bg1"/>
                </a:solidFill>
              </a:rPr>
              <a:t>Orphal</a:t>
            </a:r>
            <a:r>
              <a:rPr lang="en-US" b="1" dirty="0">
                <a:solidFill>
                  <a:schemeClr val="bg1"/>
                </a:solidFill>
              </a:rPr>
              <a:t>, 2011; 300K], O</a:t>
            </a:r>
            <a:r>
              <a:rPr lang="en-US" b="1" baseline="-25000" dirty="0">
                <a:solidFill>
                  <a:schemeClr val="bg1"/>
                </a:solidFill>
              </a:rPr>
              <a:t>3 </a:t>
            </a:r>
            <a:r>
              <a:rPr lang="en-US" b="1" dirty="0">
                <a:solidFill>
                  <a:schemeClr val="bg1"/>
                </a:solidFill>
              </a:rPr>
              <a:t>[</a:t>
            </a:r>
            <a:r>
              <a:rPr lang="en-US" b="1" dirty="0" err="1">
                <a:solidFill>
                  <a:schemeClr val="bg1"/>
                </a:solidFill>
              </a:rPr>
              <a:t>Macilet</a:t>
            </a:r>
            <a:r>
              <a:rPr lang="en-US" b="1" dirty="0">
                <a:solidFill>
                  <a:schemeClr val="bg1"/>
                </a:solidFill>
              </a:rPr>
              <a:t> et al., 1995; 228K], NO</a:t>
            </a:r>
            <a:r>
              <a:rPr lang="en-US" b="1" baseline="-25000" dirty="0">
                <a:solidFill>
                  <a:schemeClr val="bg1"/>
                </a:solidFill>
              </a:rPr>
              <a:t>2 </a:t>
            </a:r>
            <a:r>
              <a:rPr lang="en-US" b="1" dirty="0">
                <a:solidFill>
                  <a:schemeClr val="bg1"/>
                </a:solidFill>
              </a:rPr>
              <a:t>[</a:t>
            </a:r>
            <a:r>
              <a:rPr lang="en-US" b="1" dirty="0" err="1">
                <a:solidFill>
                  <a:schemeClr val="bg1"/>
                </a:solidFill>
              </a:rPr>
              <a:t>Vandaele</a:t>
            </a:r>
            <a:r>
              <a:rPr lang="en-US" b="1" dirty="0">
                <a:solidFill>
                  <a:schemeClr val="bg1"/>
                </a:solidFill>
              </a:rPr>
              <a:t> et al., 1998 220K], </a:t>
            </a:r>
            <a:r>
              <a:rPr lang="en-US" b="1" dirty="0" err="1">
                <a:solidFill>
                  <a:schemeClr val="bg1"/>
                </a:solidFill>
              </a:rPr>
              <a:t>BrO</a:t>
            </a:r>
            <a:r>
              <a:rPr lang="en-US" b="1" dirty="0">
                <a:solidFill>
                  <a:schemeClr val="bg1"/>
                </a:solidFill>
              </a:rPr>
              <a:t> [Fleischmann et al., 2004; 223K] and 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 [</a:t>
            </a:r>
            <a:r>
              <a:rPr lang="en-US" b="1" dirty="0" err="1">
                <a:solidFill>
                  <a:schemeClr val="bg1"/>
                </a:solidFill>
              </a:rPr>
              <a:t>Hermans</a:t>
            </a:r>
            <a:r>
              <a:rPr lang="en-US" b="1" dirty="0">
                <a:solidFill>
                  <a:schemeClr val="bg1"/>
                </a:solidFill>
              </a:rPr>
              <a:t> et al,. 2003] (arbitrary scale): A) from 315 to 370 nm and B) OMI fitting HCHO wavelength region from 328.5 to 356.5 nm. Arrows indicate the major cross correlation regions.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3048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Basic Reason for </a:t>
            </a:r>
            <a:r>
              <a:rPr lang="en-US" sz="2400" b="1" dirty="0" err="1" smtClean="0">
                <a:solidFill>
                  <a:schemeClr val="bg1"/>
                </a:solidFill>
              </a:rPr>
              <a:t>Echelle</a:t>
            </a:r>
            <a:r>
              <a:rPr lang="en-US" sz="2400" b="1" dirty="0" smtClean="0">
                <a:solidFill>
                  <a:schemeClr val="bg1"/>
                </a:solidFill>
              </a:rPr>
              <a:t> Grating Spectrometer Studies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Find a Window at 0.6 nm that gives a good answer for HCHO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1010088"/>
          <p:cNvPicPr>
            <a:picLocks noChangeAspect="1" noChangeArrowheads="1"/>
          </p:cNvPicPr>
          <p:nvPr/>
        </p:nvPicPr>
        <p:blipFill>
          <a:blip r:embed="rId3" cstate="print"/>
          <a:srcRect l="7500" t="11250" r="7500" b="11250"/>
          <a:stretch>
            <a:fillRect/>
          </a:stretch>
        </p:blipFill>
        <p:spPr bwMode="auto">
          <a:xfrm>
            <a:off x="4954588" y="1752600"/>
            <a:ext cx="3948112" cy="4800600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04800" y="36576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 b="1" dirty="0">
                <a:latin typeface="Arial" charset="0"/>
              </a:rPr>
              <a:t>and a head sensor on a sun tracker                                                                                                                     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76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latin typeface="Comic Sans MS" pitchFamily="66" charset="0"/>
              </a:rPr>
              <a:t>             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What is PANDORA?      </a:t>
            </a:r>
          </a:p>
          <a:p>
            <a:r>
              <a:rPr lang="en-US" sz="1800" b="1" dirty="0" smtClean="0">
                <a:latin typeface="Arial" charset="0"/>
              </a:rPr>
              <a:t>Pandora </a:t>
            </a:r>
            <a:r>
              <a:rPr lang="en-US" sz="1800" b="1" dirty="0">
                <a:latin typeface="Arial" charset="0"/>
              </a:rPr>
              <a:t>is a small spectrometer system, which we have been developing since 2006</a:t>
            </a:r>
            <a:r>
              <a:rPr lang="en-US" sz="1800" b="1" dirty="0" smtClean="0">
                <a:latin typeface="Arial" charset="0"/>
              </a:rPr>
              <a:t>. We now have over </a:t>
            </a:r>
            <a:r>
              <a:rPr lang="en-US" b="1" dirty="0">
                <a:latin typeface="Arial" charset="0"/>
              </a:rPr>
              <a:t>3</a:t>
            </a:r>
            <a:r>
              <a:rPr lang="en-US" sz="1800" b="1" dirty="0" smtClean="0">
                <a:latin typeface="Arial" charset="0"/>
              </a:rPr>
              <a:t>0 </a:t>
            </a:r>
            <a:r>
              <a:rPr lang="en-US" sz="1800" b="1" dirty="0" err="1" smtClean="0">
                <a:latin typeface="Arial" charset="0"/>
              </a:rPr>
              <a:t>Pandoras</a:t>
            </a:r>
            <a:r>
              <a:rPr lang="en-US" sz="1800" b="1" dirty="0" smtClean="0">
                <a:latin typeface="Arial" charset="0"/>
              </a:rPr>
              <a:t>. </a:t>
            </a:r>
            <a:r>
              <a:rPr lang="en-US" sz="1800" b="1" dirty="0">
                <a:latin typeface="Arial" charset="0"/>
              </a:rPr>
              <a:t>It consists of …</a:t>
            </a:r>
          </a:p>
          <a:p>
            <a:endParaRPr lang="en-US" sz="1800" b="1" dirty="0">
              <a:latin typeface="Arial" charset="0"/>
            </a:endParaRPr>
          </a:p>
        </p:txBody>
      </p:sp>
      <p:pic>
        <p:nvPicPr>
          <p:cNvPr id="3077" name="Picture 5" descr="aad44442f3059eb6884cb6f3dfbdd0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143000"/>
            <a:ext cx="2667000" cy="1989138"/>
          </a:xfrm>
          <a:prstGeom prst="rect">
            <a:avLst/>
          </a:prstGeom>
          <a:noFill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09600" y="16764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 b="1" dirty="0">
                <a:latin typeface="Arial" charset="0"/>
              </a:rPr>
              <a:t>a “miniature”</a:t>
            </a:r>
          </a:p>
          <a:p>
            <a:r>
              <a:rPr lang="en-US" sz="1800" b="1" dirty="0">
                <a:latin typeface="Arial" charset="0"/>
              </a:rPr>
              <a:t>spectrometer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5400" y="4495800"/>
            <a:ext cx="4876800" cy="2031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Measures sun and sky radiance from </a:t>
            </a:r>
            <a:r>
              <a:rPr lang="en-US" b="1" dirty="0" smtClean="0"/>
              <a:t>280 </a:t>
            </a:r>
            <a:r>
              <a:rPr lang="en-US" b="1" dirty="0"/>
              <a:t>to </a:t>
            </a:r>
            <a:r>
              <a:rPr lang="en-US" b="1" dirty="0" smtClean="0"/>
              <a:t>525 </a:t>
            </a:r>
            <a:r>
              <a:rPr lang="en-US" b="1" dirty="0"/>
              <a:t>nm in 0.5 nm steps with a 1.6</a:t>
            </a:r>
            <a:r>
              <a:rPr lang="en-US" b="1" baseline="30000" dirty="0"/>
              <a:t>o</a:t>
            </a:r>
            <a:r>
              <a:rPr lang="en-US" b="1" dirty="0"/>
              <a:t> field of view. Products: NO</a:t>
            </a:r>
            <a:r>
              <a:rPr lang="en-US" b="1" baseline="-25000" dirty="0"/>
              <a:t>2</a:t>
            </a:r>
            <a:r>
              <a:rPr lang="en-US" b="1" dirty="0"/>
              <a:t>,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US" b="1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b="1" dirty="0"/>
              <a:t>, O</a:t>
            </a:r>
            <a:r>
              <a:rPr lang="en-US" b="1" baseline="-25000" dirty="0"/>
              <a:t>3</a:t>
            </a:r>
            <a:r>
              <a:rPr lang="en-US" b="1" dirty="0"/>
              <a:t>, SO</a:t>
            </a:r>
            <a:r>
              <a:rPr lang="en-US" b="1" baseline="-25000" dirty="0"/>
              <a:t>2</a:t>
            </a:r>
            <a:r>
              <a:rPr lang="en-US" b="1" dirty="0"/>
              <a:t>,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HCHO, and aerosol </a:t>
            </a:r>
            <a:r>
              <a:rPr lang="en-US" b="1" dirty="0" smtClean="0"/>
              <a:t>properties. 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Grey = under development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:      3 DU accuracy and 1 DU precision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NO</a:t>
            </a:r>
            <a:r>
              <a:rPr lang="en-US" b="1" baseline="-25000" dirty="0" smtClean="0"/>
              <a:t>2</a:t>
            </a:r>
            <a:r>
              <a:rPr lang="en-US" b="1" dirty="0" smtClean="0"/>
              <a:t>:    0.1 DU accuracy and 0.01 DU precision</a:t>
            </a:r>
            <a:endParaRPr lang="en-US" b="1" baseline="-25000" dirty="0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62000" y="24384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1143000" y="41910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5800" y="2514600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 b="1" dirty="0" smtClean="0">
                <a:latin typeface="Arial" charset="0"/>
              </a:rPr>
              <a:t>Temperature controlled</a:t>
            </a:r>
            <a:endParaRPr lang="en-US" sz="18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7147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0" y="1143000"/>
            <a:ext cx="396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Pandora optical heads are shown mounted on a shelf. The yellow boxes contain the spectrometer and computer in a temperature controlled environment at 25C to within 1 degree by internal thermoelectric cooling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The optical head can track the sun to obtain total column amounts of trace gases or look at the sky to obtain altitude </a:t>
            </a:r>
            <a:r>
              <a:rPr lang="en-US" sz="2000" b="1" dirty="0" smtClean="0"/>
              <a:t>profiles of O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 and NO</a:t>
            </a:r>
            <a:r>
              <a:rPr lang="en-US" sz="2000" b="1" baseline="-25000" dirty="0" smtClean="0"/>
              <a:t>2</a:t>
            </a:r>
            <a:endParaRPr lang="en-US" sz="2000" b="1" baseline="-250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048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lbertus Extra Bold" pitchFamily="34" charset="0"/>
              </a:rPr>
              <a:t>Pandora Setup</a:t>
            </a:r>
            <a:endParaRPr lang="en-US" sz="2400" b="1" dirty="0">
              <a:latin typeface="Albertus Extra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43" y="2657475"/>
            <a:ext cx="924257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7400" y="6182380"/>
            <a:ext cx="4819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RMS of Residuals in NO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Fitting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829580"/>
            <a:ext cx="6949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Old Optics                                           New Optics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228600"/>
            <a:ext cx="83541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An Optics Problem Affecting Direct-Sun Measurements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Improved Accuracy for NO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and Ozone and Will Make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Possible Direct Sun Measurements of </a:t>
            </a:r>
          </a:p>
          <a:p>
            <a:pPr marL="342900" indent="-342900"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Formaldehyde</a:t>
            </a:r>
          </a:p>
          <a:p>
            <a:pPr marL="342900" indent="-342900"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</a:rPr>
              <a:t>BrO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0090" y="1524000"/>
            <a:ext cx="516711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4600" y="381000"/>
            <a:ext cx="377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Known Pandora Bugs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76135">
            <a:off x="2279387" y="2686874"/>
            <a:ext cx="2663063" cy="377297"/>
          </a:xfrm>
          <a:prstGeom prst="rightArrow">
            <a:avLst>
              <a:gd name="adj1" fmla="val 5827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5000"/>
            <a:ext cx="22979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EFFECTS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Reduced Transmission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Reduced SNR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Variable Signal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False Diurnal Change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Main Goal of Pandora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Project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ELIMINATE BUGS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BEFORE TEMPO FLIES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39" t="12916" r="11389" b="10417"/>
          <a:stretch/>
        </p:blipFill>
        <p:spPr>
          <a:xfrm>
            <a:off x="228600" y="838200"/>
            <a:ext cx="5381625" cy="525780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304800"/>
            <a:ext cx="36904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4" charset="-128"/>
              </a:defRPr>
            </a:lvl9pPr>
          </a:lstStyle>
          <a:p>
            <a:r>
              <a:rPr lang="en-US" altLang="en-US" sz="3200" b="1" dirty="0" smtClean="0">
                <a:solidFill>
                  <a:schemeClr val="bg1"/>
                </a:solidFill>
              </a:rPr>
              <a:t> Earth and Clouds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066800"/>
            <a:ext cx="3048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TEMPO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Multiple images per day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O3, NO2, SO2, HCHO, H2O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Clouds and Aerosols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Resolution 5 x 8 km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2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290 – 690 </a:t>
            </a:r>
            <a:r>
              <a:rPr lang="en-US" sz="2000" b="1" dirty="0" err="1" smtClean="0">
                <a:solidFill>
                  <a:schemeClr val="bg1"/>
                </a:solidFill>
              </a:rPr>
              <a:t>mn</a:t>
            </a:r>
            <a:r>
              <a:rPr lang="en-US" sz="2000" b="1" dirty="0" smtClean="0">
                <a:solidFill>
                  <a:schemeClr val="bg1"/>
                </a:solidFill>
              </a:rPr>
              <a:t> Res 0.6 nm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3x Oversampled</a:t>
            </a:r>
          </a:p>
        </p:txBody>
      </p:sp>
    </p:spTree>
    <p:extLst>
      <p:ext uri="{BB962C8B-B14F-4D97-AF65-F5344CB8AC3E}">
        <p14:creationId xmlns="" xmlns:p14="http://schemas.microsoft.com/office/powerpoint/2010/main" val="23474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133601"/>
            <a:ext cx="6658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Ground Validation: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Two </a:t>
            </a:r>
            <a:r>
              <a:rPr lang="en-US" sz="2400" b="1" dirty="0" err="1" smtClean="0">
                <a:solidFill>
                  <a:schemeClr val="bg1"/>
                </a:solidFill>
              </a:rPr>
              <a:t>Pandoras</a:t>
            </a:r>
            <a:r>
              <a:rPr lang="en-US" sz="2400" b="1" dirty="0" smtClean="0">
                <a:solidFill>
                  <a:schemeClr val="bg1"/>
                </a:solidFill>
              </a:rPr>
              <a:t> in Direct Sun &amp; Sky-Scan Modes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30260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Total Column every 80 seconds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Profiles every 20 minutes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1295400"/>
            <a:ext cx="8066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</a:t>
            </a:r>
            <a:r>
              <a:rPr lang="en-US" b="1" baseline="-25000" dirty="0" smtClean="0">
                <a:solidFill>
                  <a:schemeClr val="bg1"/>
                </a:solidFill>
              </a:rPr>
              <a:t>3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HCHO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BrO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 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 H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3276600"/>
            <a:ext cx="2514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Pandora For TEMPO </a:t>
            </a:r>
          </a:p>
          <a:p>
            <a:pPr marL="342900" indent="-342900"/>
            <a:r>
              <a:rPr lang="en-US" b="1" dirty="0" smtClean="0">
                <a:solidFill>
                  <a:schemeClr val="bg1"/>
                </a:solidFill>
              </a:rPr>
              <a:t>2015  New Optics</a:t>
            </a:r>
          </a:p>
          <a:p>
            <a:pPr marL="342900" indent="-342900">
              <a:buAutoNum type="arabicPlain" startAt="2016"/>
            </a:pPr>
            <a:r>
              <a:rPr lang="en-US" b="1" dirty="0" smtClean="0">
                <a:solidFill>
                  <a:schemeClr val="bg1"/>
                </a:solidFill>
              </a:rPr>
              <a:t>  New Sun Tracker</a:t>
            </a:r>
          </a:p>
          <a:p>
            <a:pPr marL="342900" indent="-342900"/>
            <a:r>
              <a:rPr lang="en-US" b="1" dirty="0" smtClean="0">
                <a:solidFill>
                  <a:schemeClr val="bg1"/>
                </a:solidFill>
              </a:rPr>
              <a:t>2016 New Electronics</a:t>
            </a:r>
          </a:p>
          <a:p>
            <a:pPr marL="342900" indent="-342900"/>
            <a:r>
              <a:rPr lang="en-US" b="1" dirty="0" smtClean="0">
                <a:solidFill>
                  <a:schemeClr val="bg1"/>
                </a:solidFill>
              </a:rPr>
              <a:t>2016 Extended Range</a:t>
            </a:r>
          </a:p>
          <a:p>
            <a:pPr marL="342900" indent="-342900"/>
            <a:r>
              <a:rPr lang="en-US" b="1" dirty="0" smtClean="0">
                <a:solidFill>
                  <a:schemeClr val="bg1"/>
                </a:solidFill>
              </a:rPr>
              <a:t>2016 0.08 nm resolution</a:t>
            </a:r>
          </a:p>
          <a:p>
            <a:pPr marL="342900" indent="-342900"/>
            <a:r>
              <a:rPr lang="en-US" b="1" dirty="0" smtClean="0">
                <a:solidFill>
                  <a:schemeClr val="bg1"/>
                </a:solidFill>
              </a:rPr>
              <a:t>2016 </a:t>
            </a:r>
            <a:r>
              <a:rPr lang="en-US" b="1" dirty="0" err="1" smtClean="0">
                <a:solidFill>
                  <a:schemeClr val="bg1"/>
                </a:solidFill>
              </a:rPr>
              <a:t>Echelle</a:t>
            </a:r>
            <a:r>
              <a:rPr lang="en-US" b="1" dirty="0" smtClean="0">
                <a:solidFill>
                  <a:schemeClr val="bg1"/>
                </a:solidFill>
              </a:rPr>
              <a:t> Grating   Spectrometer for HCHO and </a:t>
            </a:r>
            <a:r>
              <a:rPr lang="en-US" b="1" dirty="0" err="1" smtClean="0">
                <a:solidFill>
                  <a:schemeClr val="bg1"/>
                </a:solidFill>
              </a:rPr>
              <a:t>BrO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57200" y="38862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3126"/>
            <a:ext cx="8839200" cy="463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487779" y="2145820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27806" y="3030908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6600" y="2743200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497508" y="2667000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90086" y="2573708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38400" y="2759578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2042" y="267554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2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49782" y="2276400"/>
            <a:ext cx="22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2</a:t>
            </a:r>
            <a:endParaRPr lang="en-US" sz="1000" b="1" dirty="0"/>
          </a:p>
        </p:txBody>
      </p:sp>
      <p:sp>
        <p:nvSpPr>
          <p:cNvPr id="18" name="Oval 17"/>
          <p:cNvSpPr/>
          <p:nvPr/>
        </p:nvSpPr>
        <p:spPr>
          <a:xfrm>
            <a:off x="2438400" y="2362200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09800" y="257370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10</a:t>
            </a:r>
            <a:endParaRPr lang="en-US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5562600"/>
            <a:ext cx="5107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Locations of 29 operating </a:t>
            </a:r>
            <a:r>
              <a:rPr lang="en-US" b="1" dirty="0" err="1" smtClean="0">
                <a:solidFill>
                  <a:schemeClr val="bg1"/>
                </a:solidFill>
              </a:rPr>
              <a:t>Pandoras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1Colorado       2 Canada    1 Tenerife  1 New Mexico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10 GSFC           2 Boston     1 Houston 1 Taiwan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2 Langley         2 Finland    6 S. Korea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369178" y="5766276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81600" y="5410200"/>
            <a:ext cx="3756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New </a:t>
            </a:r>
            <a:r>
              <a:rPr lang="en-US" b="1" dirty="0" err="1" smtClean="0">
                <a:solidFill>
                  <a:schemeClr val="bg1"/>
                </a:solidFill>
              </a:rPr>
              <a:t>Pandoras</a:t>
            </a:r>
            <a:r>
              <a:rPr lang="en-US" b="1" dirty="0" smtClean="0">
                <a:solidFill>
                  <a:schemeClr val="bg1"/>
                </a:solidFill>
              </a:rPr>
              <a:t>:  Wallops Island VA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CCNY (NYC).                 Chesapeake Bay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Saint Louis MO            Richmond VA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Boulder CO.                  Huntsville AL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Wallops VA                   Table </a:t>
            </a:r>
            <a:r>
              <a:rPr lang="en-US" b="1" dirty="0" err="1" smtClean="0">
                <a:solidFill>
                  <a:schemeClr val="bg1"/>
                </a:solidFill>
              </a:rPr>
              <a:t>Mtn</a:t>
            </a:r>
            <a:r>
              <a:rPr lang="en-US" b="1" dirty="0" smtClean="0">
                <a:solidFill>
                  <a:schemeClr val="bg1"/>
                </a:solidFill>
              </a:rPr>
              <a:t>, 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065946" y="2915046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28800" y="2743200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018421" y="3124200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141010" y="257876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6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08542" y="1945105"/>
            <a:ext cx="22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2</a:t>
            </a:r>
            <a:endParaRPr lang="en-US" sz="1000" b="1" dirty="0"/>
          </a:p>
        </p:txBody>
      </p:sp>
      <p:sp>
        <p:nvSpPr>
          <p:cNvPr id="26" name="Isosceles Triangle 25"/>
          <p:cNvSpPr/>
          <p:nvPr/>
        </p:nvSpPr>
        <p:spPr>
          <a:xfrm>
            <a:off x="1568670" y="2743200"/>
            <a:ext cx="76200" cy="76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2202966" y="2743728"/>
            <a:ext cx="76200" cy="76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2381646" y="2895600"/>
            <a:ext cx="76200" cy="76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2604468" y="2667000"/>
            <a:ext cx="76200" cy="76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2559270" y="2750562"/>
            <a:ext cx="76200" cy="76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724400"/>
            <a:ext cx="990599" cy="4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782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47800"/>
            <a:ext cx="349917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2200" y="152400"/>
            <a:ext cx="457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Pandoras</a:t>
            </a:r>
            <a:r>
              <a:rPr lang="en-US" sz="2800" b="1" dirty="0" smtClean="0">
                <a:solidFill>
                  <a:schemeClr val="bg1"/>
                </a:solidFill>
              </a:rPr>
              <a:t> in Sky-Scan Mode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447800"/>
            <a:ext cx="548679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95800" y="16764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Polluted Wind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Blowing from the Land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1676400"/>
            <a:ext cx="165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Clean Air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Blowing from the Gulf of Mexico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5334000"/>
            <a:ext cx="559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Vertical resolution better than 25-50 meters for 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 profiles depending on aerosol conditions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863025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NO</a:t>
            </a:r>
            <a:r>
              <a:rPr lang="en-US" sz="3200" b="1" baseline="-25000" dirty="0" smtClean="0">
                <a:solidFill>
                  <a:schemeClr val="bg1"/>
                </a:solidFill>
              </a:rPr>
              <a:t>2</a:t>
            </a:r>
            <a:endParaRPr lang="en-US" sz="3200" b="1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2D51-D5CB-4B22-AAB8-2A7B28B5ADB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Profiles of NO</a:t>
            </a:r>
            <a:r>
              <a:rPr lang="en-US" sz="36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</a:rPr>
              <a:t> Compared with Aircraft Measurements Discover-AQ</a:t>
            </a:r>
            <a:endParaRPr lang="en-US" sz="3600" b="1" baseline="-250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856" y="1417238"/>
            <a:ext cx="7960144" cy="336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66800" y="48768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 profiles derived from Pandora direct-sun and MAXDOAS observations over Fresno, California on 18-Jan-2013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105400" y="4753690"/>
            <a:ext cx="2895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omparison of Pandora retrieval to aircraft (P3B) measured NO</a:t>
            </a:r>
            <a:r>
              <a:rPr kumimoji="0" lang="en-US" sz="1600" b="1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profile (Fresno California).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417238"/>
            <a:ext cx="2971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Variation of Boundary Layer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1447800"/>
            <a:ext cx="2971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NO</a:t>
            </a:r>
            <a:r>
              <a:rPr lang="en-US" b="1" baseline="-25000" dirty="0" smtClean="0"/>
              <a:t>2</a:t>
            </a:r>
            <a:r>
              <a:rPr lang="en-US" b="1" dirty="0" smtClean="0"/>
              <a:t> Profile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48222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1" y="2819401"/>
            <a:ext cx="436874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4354462" cy="350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0082" y="3048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Pandora Measurements of Ozone Profiles Compared with O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 Balloon </a:t>
            </a:r>
            <a:r>
              <a:rPr lang="en-US" sz="2400" b="1" dirty="0" err="1" smtClean="0">
                <a:solidFill>
                  <a:schemeClr val="bg1"/>
                </a:solidFill>
              </a:rPr>
              <a:t>Sondes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Smith Point, Texas on Sept 18 and 26, 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43000" y="198120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80082" y="185902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Pandora O</a:t>
            </a:r>
            <a:r>
              <a:rPr lang="en-US" b="1" baseline="-25000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 Profile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456" y="2286000"/>
            <a:ext cx="838200" cy="76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5400" y="21452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Balloon </a:t>
            </a:r>
            <a:r>
              <a:rPr lang="en-US" b="1" dirty="0" err="1" smtClean="0">
                <a:solidFill>
                  <a:schemeClr val="bg1"/>
                </a:solidFill>
              </a:rPr>
              <a:t>Sonde</a:t>
            </a:r>
            <a:r>
              <a:rPr lang="en-US" b="1" dirty="0" smtClean="0">
                <a:solidFill>
                  <a:schemeClr val="bg1"/>
                </a:solidFill>
              </a:rPr>
              <a:t> O</a:t>
            </a:r>
            <a:r>
              <a:rPr lang="en-US" b="1" baseline="-25000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 Profile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1828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Notice the profile agreement in the Troposphere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973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133"/>
            <a:ext cx="9143999" cy="502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Pandora Near Surface O</a:t>
            </a:r>
            <a:r>
              <a:rPr lang="en-US" sz="3200" baseline="-25000" dirty="0" smtClean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 Volume Mixing Ratios at Moody Tower </a:t>
            </a:r>
            <a:endParaRPr lang="en-US" sz="3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318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1144</Words>
  <Application>Microsoft Office PowerPoint</Application>
  <PresentationFormat>On-screen Show (4:3)</PresentationFormat>
  <Paragraphs>185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Profiles of NO2 Compared with Aircraft Measurements Discover-AQ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Examples of NO2 Column Variation</vt:lpstr>
      <vt:lpstr>Examples of O3 Column Variation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herman</dc:creator>
  <cp:lastModifiedBy>herman</cp:lastModifiedBy>
  <cp:revision>54</cp:revision>
  <dcterms:created xsi:type="dcterms:W3CDTF">2015-05-23T17:38:13Z</dcterms:created>
  <dcterms:modified xsi:type="dcterms:W3CDTF">2015-05-27T18:30:51Z</dcterms:modified>
</cp:coreProperties>
</file>