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9" r:id="rId2"/>
    <p:sldMasterId id="2147483782" r:id="rId3"/>
    <p:sldMasterId id="2147483790" r:id="rId4"/>
    <p:sldMasterId id="2147483848" r:id="rId5"/>
    <p:sldMasterId id="2147483873" r:id="rId6"/>
  </p:sldMasterIdLst>
  <p:notesMasterIdLst>
    <p:notesMasterId r:id="rId31"/>
  </p:notesMasterIdLst>
  <p:handoutMasterIdLst>
    <p:handoutMasterId r:id="rId32"/>
  </p:handoutMasterIdLst>
  <p:sldIdLst>
    <p:sldId id="502" r:id="rId7"/>
    <p:sldId id="599" r:id="rId8"/>
    <p:sldId id="600" r:id="rId9"/>
    <p:sldId id="601" r:id="rId10"/>
    <p:sldId id="602" r:id="rId11"/>
    <p:sldId id="610" r:id="rId12"/>
    <p:sldId id="611" r:id="rId13"/>
    <p:sldId id="559" r:id="rId14"/>
    <p:sldId id="531" r:id="rId15"/>
    <p:sldId id="545" r:id="rId16"/>
    <p:sldId id="589" r:id="rId17"/>
    <p:sldId id="547" r:id="rId18"/>
    <p:sldId id="590" r:id="rId19"/>
    <p:sldId id="592" r:id="rId20"/>
    <p:sldId id="593" r:id="rId21"/>
    <p:sldId id="594" r:id="rId22"/>
    <p:sldId id="595" r:id="rId23"/>
    <p:sldId id="596" r:id="rId24"/>
    <p:sldId id="597" r:id="rId25"/>
    <p:sldId id="598" r:id="rId26"/>
    <p:sldId id="556" r:id="rId27"/>
    <p:sldId id="486" r:id="rId28"/>
    <p:sldId id="529" r:id="rId29"/>
    <p:sldId id="591"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0908"/>
    <a:srgbClr val="FF633F"/>
    <a:srgbClr val="60E5E4"/>
    <a:srgbClr val="56D3E5"/>
    <a:srgbClr val="FFFF99"/>
    <a:srgbClr val="0000A9"/>
    <a:srgbClr val="D00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1" autoAdjust="0"/>
    <p:restoredTop sz="95923" autoAdjust="0"/>
  </p:normalViewPr>
  <p:slideViewPr>
    <p:cSldViewPr snapToGrid="0" snapToObjects="1">
      <p:cViewPr varScale="1">
        <p:scale>
          <a:sx n="90" d="100"/>
          <a:sy n="90" d="100"/>
        </p:scale>
        <p:origin x="-1416" y="-96"/>
      </p:cViewPr>
      <p:guideLst>
        <p:guide orient="horz" pos="1695"/>
        <p:guide pos="2380"/>
      </p:guideLst>
    </p:cSldViewPr>
  </p:slideViewPr>
  <p:notesTextViewPr>
    <p:cViewPr>
      <p:scale>
        <a:sx n="100" d="100"/>
        <a:sy n="100" d="100"/>
      </p:scale>
      <p:origin x="0" y="0"/>
    </p:cViewPr>
  </p:notesTextViewPr>
  <p:sorterViewPr>
    <p:cViewPr>
      <p:scale>
        <a:sx n="63" d="100"/>
        <a:sy n="63" d="100"/>
      </p:scale>
      <p:origin x="0" y="0"/>
    </p:cViewPr>
  </p:sorter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FC760B-9890-E842-A713-EB448D2A7118}" type="datetimeFigureOut">
              <a:rPr lang="en-US" smtClean="0"/>
              <a:t>5/27/15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574D13-B0B8-C04B-AA2F-39F6D9D4DA2F}" type="slidenum">
              <a:rPr lang="en-US" smtClean="0"/>
              <a:t>‹#›</a:t>
            </a:fld>
            <a:endParaRPr lang="en-US" dirty="0"/>
          </a:p>
        </p:txBody>
      </p:sp>
    </p:spTree>
    <p:extLst>
      <p:ext uri="{BB962C8B-B14F-4D97-AF65-F5344CB8AC3E}">
        <p14:creationId xmlns:p14="http://schemas.microsoft.com/office/powerpoint/2010/main" val="3214173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DE2623-D16B-CD4C-ACE8-BC0236EAA7D7}" type="datetimeFigureOut">
              <a:rPr lang="en-US" smtClean="0"/>
              <a:t>5/27/15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21A562-6C37-CE41-99D8-994A808E3337}" type="slidenum">
              <a:rPr lang="en-US" smtClean="0"/>
              <a:t>‹#›</a:t>
            </a:fld>
            <a:endParaRPr lang="en-US" dirty="0"/>
          </a:p>
        </p:txBody>
      </p:sp>
    </p:spTree>
    <p:extLst>
      <p:ext uri="{BB962C8B-B14F-4D97-AF65-F5344CB8AC3E}">
        <p14:creationId xmlns:p14="http://schemas.microsoft.com/office/powerpoint/2010/main" val="13225060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1A562-6C37-CE41-99D8-994A808E3337}" type="slidenum">
              <a:rPr lang="en-US" smtClean="0"/>
              <a:t>23</a:t>
            </a:fld>
            <a:endParaRPr lang="en-US" dirty="0"/>
          </a:p>
        </p:txBody>
      </p:sp>
    </p:spTree>
    <p:extLst>
      <p:ext uri="{BB962C8B-B14F-4D97-AF65-F5344CB8AC3E}">
        <p14:creationId xmlns:p14="http://schemas.microsoft.com/office/powerpoint/2010/main" val="93849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246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2556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3326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204916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4" name="Picture 3" descr="TEMPO Logo FINAL med re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8804" y="2512038"/>
            <a:ext cx="1926392" cy="1833925"/>
          </a:xfrm>
          <a:prstGeom prst="rect">
            <a:avLst/>
          </a:prstGeom>
        </p:spPr>
      </p:pic>
    </p:spTree>
    <p:extLst>
      <p:ext uri="{BB962C8B-B14F-4D97-AF65-F5344CB8AC3E}">
        <p14:creationId xmlns:p14="http://schemas.microsoft.com/office/powerpoint/2010/main" val="4085023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388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7825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3262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11128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75091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28667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TEMPO STM-3</a:t>
            </a:r>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dirty="0"/>
          </a:p>
        </p:txBody>
      </p:sp>
      <p:sp>
        <p:nvSpPr>
          <p:cNvPr id="5" name="Date Placeholder 4"/>
          <p:cNvSpPr>
            <a:spLocks noGrp="1"/>
          </p:cNvSpPr>
          <p:nvPr>
            <p:ph type="dt" sz="half" idx="12"/>
          </p:nvPr>
        </p:nvSpPr>
        <p:spPr/>
        <p:txBody>
          <a:bodyPr/>
          <a:lstStyle/>
          <a:p>
            <a:r>
              <a:rPr lang="en-US" dirty="0" smtClean="0"/>
              <a:t>5/27/15</a:t>
            </a:r>
            <a:endParaRPr lang="en-US" dirty="0"/>
          </a:p>
        </p:txBody>
      </p:sp>
      <p:sp>
        <p:nvSpPr>
          <p:cNvPr id="7" name="Content Placeholder 6"/>
          <p:cNvSpPr>
            <a:spLocks noGrp="1"/>
          </p:cNvSpPr>
          <p:nvPr>
            <p:ph sz="quarter" idx="13"/>
          </p:nvPr>
        </p:nvSpPr>
        <p:spPr>
          <a:xfrm>
            <a:off x="200025" y="1158875"/>
            <a:ext cx="8704263" cy="5360988"/>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759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4" name="Picture 3" descr="TEMPO Logo FINAL med re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8804" y="2512038"/>
            <a:ext cx="1926392" cy="1833925"/>
          </a:xfrm>
          <a:prstGeom prst="rect">
            <a:avLst/>
          </a:prstGeom>
        </p:spPr>
      </p:pic>
    </p:spTree>
    <p:extLst>
      <p:ext uri="{BB962C8B-B14F-4D97-AF65-F5344CB8AC3E}">
        <p14:creationId xmlns:p14="http://schemas.microsoft.com/office/powerpoint/2010/main" val="744244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5096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8807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32802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14187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88998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58705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4" name="Picture 3" descr="TEMPO Logo FINAL med re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8804" y="2512038"/>
            <a:ext cx="1926392" cy="1833925"/>
          </a:xfrm>
          <a:prstGeom prst="rect">
            <a:avLst/>
          </a:prstGeom>
        </p:spPr>
      </p:pic>
    </p:spTree>
    <p:extLst>
      <p:ext uri="{BB962C8B-B14F-4D97-AF65-F5344CB8AC3E}">
        <p14:creationId xmlns:p14="http://schemas.microsoft.com/office/powerpoint/2010/main" val="1828481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3858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322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TEMPO STM-3</a:t>
            </a:r>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dirty="0"/>
          </a:p>
        </p:txBody>
      </p:sp>
      <p:sp>
        <p:nvSpPr>
          <p:cNvPr id="5" name="Date Placeholder 4"/>
          <p:cNvSpPr>
            <a:spLocks noGrp="1"/>
          </p:cNvSpPr>
          <p:nvPr>
            <p:ph type="dt" sz="half" idx="12"/>
          </p:nvPr>
        </p:nvSpPr>
        <p:spPr/>
        <p:txBody>
          <a:bodyPr/>
          <a:lstStyle/>
          <a:p>
            <a:r>
              <a:rPr lang="en-US" dirty="0" smtClean="0"/>
              <a:t>5/27/15</a:t>
            </a:r>
            <a:endParaRPr lang="en-US" dirty="0"/>
          </a:p>
        </p:txBody>
      </p:sp>
    </p:spTree>
    <p:extLst>
      <p:ext uri="{BB962C8B-B14F-4D97-AF65-F5344CB8AC3E}">
        <p14:creationId xmlns:p14="http://schemas.microsoft.com/office/powerpoint/2010/main" val="2871009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79178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44559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69070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3003006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4" name="Picture 3" descr="TEMPO Logo FINAL med re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8804" y="2512038"/>
            <a:ext cx="1926392" cy="1833925"/>
          </a:xfrm>
          <a:prstGeom prst="rect">
            <a:avLst/>
          </a:prstGeom>
        </p:spPr>
      </p:pic>
    </p:spTree>
    <p:extLst>
      <p:ext uri="{BB962C8B-B14F-4D97-AF65-F5344CB8AC3E}">
        <p14:creationId xmlns:p14="http://schemas.microsoft.com/office/powerpoint/2010/main" val="2344765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3"/>
          <p:cNvSpPr>
            <a:spLocks noGrp="1"/>
          </p:cNvSpPr>
          <p:nvPr>
            <p:ph sz="quarter" idx="10"/>
          </p:nvPr>
        </p:nvSpPr>
        <p:spPr>
          <a:xfrm>
            <a:off x="4618038" y="1395413"/>
            <a:ext cx="4167187" cy="3190875"/>
          </a:xfrm>
          <a:prstGeom prst="rect">
            <a:avLst/>
          </a:prstGeom>
        </p:spPr>
        <p:txBody>
          <a:bodyPr vert="horz"/>
          <a:lstStyle>
            <a:lvl1pPr marL="0" indent="0">
              <a:buNone/>
              <a:defRPr sz="2800" b="1">
                <a:solidFill>
                  <a:srgbClr val="00009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4968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24528EB1-4DC2-B445-862E-7D59106F092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5" name="Date Placeholder 4"/>
          <p:cNvSpPr>
            <a:spLocks noGrp="1"/>
          </p:cNvSpPr>
          <p:nvPr>
            <p:ph type="dt" sz="half" idx="12"/>
          </p:nvPr>
        </p:nvSpPr>
        <p:spPr/>
        <p:txBody>
          <a:bodyPr/>
          <a:lstStyle>
            <a:lvl1pPr>
              <a:defRPr>
                <a:solidFill>
                  <a:srgbClr val="7F7F7F"/>
                </a:solidFill>
              </a:defRPr>
            </a:lvl1pPr>
          </a:lstStyle>
          <a:p>
            <a:r>
              <a:rPr lang="en-US" dirty="0" smtClean="0">
                <a:latin typeface="Calibri"/>
              </a:rPr>
              <a:t>5/27/15</a:t>
            </a:r>
            <a:endParaRPr lang="en-US" dirty="0">
              <a:latin typeface="Calibri"/>
            </a:endParaRPr>
          </a:p>
        </p:txBody>
      </p:sp>
      <p:sp>
        <p:nvSpPr>
          <p:cNvPr id="7" name="Content Placeholder 6"/>
          <p:cNvSpPr>
            <a:spLocks noGrp="1"/>
          </p:cNvSpPr>
          <p:nvPr>
            <p:ph sz="quarter" idx="13"/>
          </p:nvPr>
        </p:nvSpPr>
        <p:spPr>
          <a:xfrm>
            <a:off x="200025" y="1158875"/>
            <a:ext cx="8704263" cy="5360988"/>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132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24528EB1-4DC2-B445-862E-7D59106F092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5" name="Date Placeholder 4"/>
          <p:cNvSpPr>
            <a:spLocks noGrp="1"/>
          </p:cNvSpPr>
          <p:nvPr>
            <p:ph type="dt" sz="half" idx="12"/>
          </p:nvPr>
        </p:nvSpPr>
        <p:spPr/>
        <p:txBody>
          <a:bodyPr/>
          <a:lstStyle>
            <a:lvl1pPr>
              <a:defRPr>
                <a:solidFill>
                  <a:srgbClr val="7F7F7F"/>
                </a:solidFill>
              </a:defRPr>
            </a:lvl1pPr>
          </a:lstStyle>
          <a:p>
            <a:r>
              <a:rPr lang="en-US" dirty="0" smtClean="0">
                <a:latin typeface="Calibri"/>
              </a:rPr>
              <a:t>5/27/15</a:t>
            </a:r>
            <a:endParaRPr lang="en-US" dirty="0">
              <a:latin typeface="Calibri"/>
            </a:endParaRPr>
          </a:p>
        </p:txBody>
      </p:sp>
    </p:spTree>
    <p:extLst>
      <p:ext uri="{BB962C8B-B14F-4D97-AF65-F5344CB8AC3E}">
        <p14:creationId xmlns:p14="http://schemas.microsoft.com/office/powerpoint/2010/main" val="2693832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3535701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3"/>
          <p:cNvSpPr>
            <a:spLocks noGrp="1"/>
          </p:cNvSpPr>
          <p:nvPr>
            <p:ph sz="quarter" idx="10"/>
          </p:nvPr>
        </p:nvSpPr>
        <p:spPr>
          <a:xfrm>
            <a:off x="4743450" y="1606550"/>
            <a:ext cx="3894138" cy="3032125"/>
          </a:xfrm>
          <a:prstGeom prst="rect">
            <a:avLst/>
          </a:prstGeom>
        </p:spPr>
        <p:txBody>
          <a:bodyPr vert="horz"/>
          <a:lstStyle>
            <a:lvl1pPr marL="0" indent="0">
              <a:buNone/>
              <a:defRPr sz="2800" b="1">
                <a:solidFill>
                  <a:srgbClr val="0000F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536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3195767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latin typeface="Calibri"/>
              </a:rPr>
              <a:t>5/27/15</a:t>
            </a:r>
            <a:endParaRPr lang="en-US"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latin typeface="Calibri"/>
              </a:rPr>
              <a:t>TEMPO STM-3</a:t>
            </a:r>
            <a:endParaRPr lang="en-US" dirty="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8F35C5CB-0509-4A93-8BB7-D5A93C7D08F1}"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18688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latin typeface="Calibri"/>
              </a:rPr>
              <a:t>5/27/15</a:t>
            </a:r>
            <a:endParaRPr lang="en-US" dirty="0">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latin typeface="Calibri"/>
              </a:rPr>
              <a:t>TEMPO STM-3</a:t>
            </a:r>
            <a:endParaRPr lang="en-US" dirty="0">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a:lvl1pPr>
          </a:lstStyle>
          <a:p>
            <a:fld id="{B322E715-A3AD-43CA-81CE-184B99175FF6}"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958896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26024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ubtitle, Key point">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
        <p:nvSpPr>
          <p:cNvPr id="6" name="Text Placeholder 9"/>
          <p:cNvSpPr>
            <a:spLocks noGrp="1"/>
          </p:cNvSpPr>
          <p:nvPr>
            <p:ph type="body" sz="quarter" idx="14"/>
          </p:nvPr>
        </p:nvSpPr>
        <p:spPr>
          <a:xfrm>
            <a:off x="228600" y="685800"/>
            <a:ext cx="8229600" cy="609600"/>
          </a:xfrm>
          <a:prstGeom prst="rect">
            <a:avLst/>
          </a:prstGeom>
        </p:spPr>
        <p:txBody>
          <a:bodyPr vert="horz"/>
          <a:lstStyle>
            <a:lvl1pPr marL="0" indent="0">
              <a:buNone/>
              <a:defRPr sz="2000" b="0" i="1">
                <a:solidFill>
                  <a:srgbClr val="8C8D8E"/>
                </a:solidFill>
                <a:latin typeface="+mn-lt"/>
              </a:defRPr>
            </a:lvl1pPr>
          </a:lstStyle>
          <a:p>
            <a:pPr lvl="0"/>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sz="1400"/>
            </a:lvl1pPr>
          </a:lstStyle>
          <a:p>
            <a:pPr>
              <a:defRPr/>
            </a:pPr>
            <a:r>
              <a:rPr lang="en-US" dirty="0" smtClean="0">
                <a:solidFill>
                  <a:prstClr val="black"/>
                </a:solidFill>
                <a:latin typeface="Calibri"/>
              </a:rPr>
              <a:t>TEMPO STM-3</a:t>
            </a:r>
            <a:endParaRPr lang="en-US" dirty="0">
              <a:solidFill>
                <a:prstClr val="black"/>
              </a:solidFill>
              <a:latin typeface="Calibri"/>
            </a:endParaRPr>
          </a:p>
        </p:txBody>
      </p:sp>
    </p:spTree>
    <p:extLst>
      <p:ext uri="{BB962C8B-B14F-4D97-AF65-F5344CB8AC3E}">
        <p14:creationId xmlns:p14="http://schemas.microsoft.com/office/powerpoint/2010/main" val="2785025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fld id="{706C97B8-1C5A-DD4E-86E4-9D84DEB47A09}" type="datetime1">
              <a:rPr lang="en-US" sz="1000" smtClean="0">
                <a:solidFill>
                  <a:srgbClr val="000000"/>
                </a:solidFill>
                <a:latin typeface="Calibri" charset="0"/>
              </a:rPr>
              <a:pPr eaLnBrk="1" hangingPunct="1">
                <a:defRPr/>
              </a:pPr>
              <a:t>5/27/15</a:t>
            </a:fld>
            <a:endParaRPr lang="en-US" sz="1000" dirty="0" smtClean="0">
              <a:solidFill>
                <a:srgbClr val="000000"/>
              </a:solidFill>
              <a:latin typeface="Calibri" charset="0"/>
            </a:endParaRPr>
          </a:p>
        </p:txBody>
      </p:sp>
      <p:sp>
        <p:nvSpPr>
          <p:cNvPr id="7"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4609CC25-F897-7C4C-A607-3A4F014AEC31}" type="slidenum">
              <a:rPr lang="en-US" sz="1000" smtClean="0">
                <a:solidFill>
                  <a:srgbClr val="000000"/>
                </a:solidFill>
                <a:latin typeface="Calibri" charset="0"/>
              </a:rPr>
              <a:pPr algn="r" eaLnBrk="1" hangingPunct="1">
                <a:defRPr/>
              </a:pPr>
              <a:t>‹#›</a:t>
            </a:fld>
            <a:endParaRPr lang="en-US" sz="1000" dirty="0" smtClean="0">
              <a:solidFill>
                <a:srgbClr val="000000"/>
              </a:solidFill>
              <a:latin typeface="Calibri" charset="0"/>
            </a:endParaRPr>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062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78694"/>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5" name="Date Placeholder 4"/>
          <p:cNvSpPr>
            <a:spLocks noGrp="1"/>
          </p:cNvSpPr>
          <p:nvPr>
            <p:ph type="dt" sz="half" idx="12"/>
          </p:nvPr>
        </p:nvSpPr>
        <p:spPr/>
        <p:txBody>
          <a:bodyPr/>
          <a:lstStyle/>
          <a:p>
            <a:r>
              <a:rPr lang="en-US" dirty="0" smtClean="0">
                <a:latin typeface="Calibri"/>
              </a:rPr>
              <a:t>5/27/15</a:t>
            </a:r>
            <a:endParaRPr lang="en-US" dirty="0">
              <a:latin typeface="Calibri"/>
            </a:endParaRPr>
          </a:p>
        </p:txBody>
      </p:sp>
      <p:sp>
        <p:nvSpPr>
          <p:cNvPr id="8"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sz="2400" b="1">
                <a:latin typeface="+mn-lt"/>
              </a:defRPr>
            </a:lvl1pPr>
            <a:lvl2pPr marL="742950" indent="-285750">
              <a:buClr>
                <a:srgbClr val="0000A9"/>
              </a:buClr>
              <a:buFont typeface="Arial"/>
              <a:buChar char="•"/>
              <a:defRPr sz="2000" b="0">
                <a:latin typeface="+mn-lt"/>
              </a:defRPr>
            </a:lvl2pPr>
            <a:lvl3pPr>
              <a:defRPr sz="1800" b="0">
                <a:latin typeface="+mn-lt"/>
              </a:defRPr>
            </a:lvl3pPr>
            <a:lvl4pPr>
              <a:defRPr sz="1600" b="0">
                <a:latin typeface="+mn-lt"/>
              </a:defRPr>
            </a:lvl4pPr>
            <a:lvl5pPr>
              <a:defRPr sz="1600"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4018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9888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23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72" y="274638"/>
            <a:ext cx="5972807"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4380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169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694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5806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theme" Target="../theme/theme2.xml"/><Relationship Id="rId9"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theme" Target="../theme/theme3.xml"/><Relationship Id="rId9" Type="http://schemas.openxmlformats.org/officeDocument/2006/relationships/image" Target="../media/image5.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theme" Target="../theme/theme4.xml"/><Relationship Id="rId9" Type="http://schemas.openxmlformats.org/officeDocument/2006/relationships/image" Target="../media/image5.jpe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theme" Target="../theme/theme5.xml"/><Relationship Id="rId9" Type="http://schemas.openxmlformats.org/officeDocument/2006/relationships/image" Target="../media/image5.jpeg"/><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6.xml"/><Relationship Id="rId14" Type="http://schemas.openxmlformats.org/officeDocument/2006/relationships/image" Target="../media/image1.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2" name="Footer Placeholder 1"/>
          <p:cNvSpPr>
            <a:spLocks noGrp="1"/>
          </p:cNvSpPr>
          <p:nvPr>
            <p:ph type="ftr" sz="quarter" idx="3"/>
          </p:nvPr>
        </p:nvSpPr>
        <p:spPr>
          <a:xfrm>
            <a:off x="3124200" y="6623554"/>
            <a:ext cx="2895600" cy="234446"/>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TEMPO STM-3</a:t>
            </a:r>
            <a:endParaRPr lang="en-US" dirty="0"/>
          </a:p>
        </p:txBody>
      </p:sp>
      <p:sp>
        <p:nvSpPr>
          <p:cNvPr id="3" name="Slide Number Placeholder 2"/>
          <p:cNvSpPr>
            <a:spLocks noGrp="1"/>
          </p:cNvSpPr>
          <p:nvPr>
            <p:ph type="sldNum" sz="quarter" idx="4"/>
          </p:nvPr>
        </p:nvSpPr>
        <p:spPr>
          <a:xfrm>
            <a:off x="7010400" y="6623554"/>
            <a:ext cx="2133600" cy="228989"/>
          </a:xfrm>
          <a:prstGeom prst="rect">
            <a:avLst/>
          </a:prstGeom>
        </p:spPr>
        <p:txBody>
          <a:bodyPr vert="horz" lIns="91440" tIns="45720" rIns="91440" bIns="45720" rtlCol="0" anchor="ctr"/>
          <a:lstStyle>
            <a:lvl1pPr algn="r">
              <a:defRPr sz="1200">
                <a:solidFill>
                  <a:schemeClr val="tx1">
                    <a:tint val="75000"/>
                  </a:schemeClr>
                </a:solidFill>
              </a:defRPr>
            </a:lvl1pPr>
          </a:lstStyle>
          <a:p>
            <a:fld id="{24528EB1-4DC2-B445-862E-7D59106F092A}" type="slidenum">
              <a:rPr lang="en-US" smtClean="0"/>
              <a:t>‹#›</a:t>
            </a:fld>
            <a:endParaRPr lang="en-US" dirty="0"/>
          </a:p>
        </p:txBody>
      </p:sp>
      <p:sp>
        <p:nvSpPr>
          <p:cNvPr id="5" name="Date Placeholder 4"/>
          <p:cNvSpPr>
            <a:spLocks noGrp="1"/>
          </p:cNvSpPr>
          <p:nvPr>
            <p:ph type="dt" sz="half" idx="2"/>
          </p:nvPr>
        </p:nvSpPr>
        <p:spPr>
          <a:xfrm>
            <a:off x="0" y="6623554"/>
            <a:ext cx="2133600" cy="23444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5/27/15</a:t>
            </a:r>
            <a:endParaRPr lang="en-US" dirty="0"/>
          </a:p>
        </p:txBody>
      </p:sp>
    </p:spTree>
    <p:extLst>
      <p:ext uri="{BB962C8B-B14F-4D97-AF65-F5344CB8AC3E}">
        <p14:creationId xmlns:p14="http://schemas.microsoft.com/office/powerpoint/2010/main" val="2519722608"/>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60" r:id="rId3"/>
    <p:sldLayoutId id="2147483653" r:id="rId4"/>
    <p:sldLayoutId id="2147483661" r:id="rId5"/>
    <p:sldLayoutId id="2147483890" r:id="rId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3" name="Date Placeholder 2"/>
          <p:cNvSpPr>
            <a:spLocks noGrp="1"/>
          </p:cNvSpPr>
          <p:nvPr>
            <p:ph type="dt" sz="half" idx="2"/>
          </p:nvPr>
        </p:nvSpPr>
        <p:spPr>
          <a:xfrm>
            <a:off x="112609" y="6504025"/>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2779609" y="6504025"/>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927330" y="650402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244972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3" name="Date Placeholder 2"/>
          <p:cNvSpPr>
            <a:spLocks noGrp="1"/>
          </p:cNvSpPr>
          <p:nvPr>
            <p:ph type="dt" sz="half" idx="2"/>
          </p:nvPr>
        </p:nvSpPr>
        <p:spPr>
          <a:xfrm>
            <a:off x="112609" y="6504025"/>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2779609" y="6504025"/>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927330" y="650402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6449225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3" name="Date Placeholder 2"/>
          <p:cNvSpPr>
            <a:spLocks noGrp="1"/>
          </p:cNvSpPr>
          <p:nvPr>
            <p:ph type="dt" sz="half" idx="2"/>
          </p:nvPr>
        </p:nvSpPr>
        <p:spPr>
          <a:xfrm>
            <a:off x="112609" y="6504025"/>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2779609" y="6504025"/>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927330" y="650402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8121836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3" name="Date Placeholder 2"/>
          <p:cNvSpPr>
            <a:spLocks noGrp="1"/>
          </p:cNvSpPr>
          <p:nvPr>
            <p:ph type="dt" sz="half" idx="2"/>
          </p:nvPr>
        </p:nvSpPr>
        <p:spPr>
          <a:xfrm>
            <a:off x="112609" y="6504025"/>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2779609" y="6504025"/>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927330" y="650402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1866646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2" name="Footer Placeholder 1"/>
          <p:cNvSpPr>
            <a:spLocks noGrp="1"/>
          </p:cNvSpPr>
          <p:nvPr>
            <p:ph type="ftr" sz="quarter" idx="3"/>
          </p:nvPr>
        </p:nvSpPr>
        <p:spPr>
          <a:xfrm>
            <a:off x="3124200" y="6623554"/>
            <a:ext cx="2895600" cy="234446"/>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
        <p:nvSpPr>
          <p:cNvPr id="3" name="Slide Number Placeholder 2"/>
          <p:cNvSpPr>
            <a:spLocks noGrp="1"/>
          </p:cNvSpPr>
          <p:nvPr>
            <p:ph type="sldNum" sz="quarter" idx="4"/>
          </p:nvPr>
        </p:nvSpPr>
        <p:spPr>
          <a:xfrm>
            <a:off x="7010400" y="6623554"/>
            <a:ext cx="2133600" cy="228989"/>
          </a:xfrm>
          <a:prstGeom prst="rect">
            <a:avLst/>
          </a:prstGeom>
        </p:spPr>
        <p:txBody>
          <a:bodyPr vert="horz" lIns="91440" tIns="45720" rIns="91440" bIns="45720" rtlCol="0" anchor="ctr"/>
          <a:lstStyle>
            <a:lvl1pPr algn="r">
              <a:defRPr sz="1200">
                <a:solidFill>
                  <a:schemeClr val="tx1">
                    <a:tint val="75000"/>
                  </a:schemeClr>
                </a:solidFill>
              </a:defRPr>
            </a:lvl1pPr>
          </a:lstStyle>
          <a:p>
            <a:fld id="{24528EB1-4DC2-B445-862E-7D59106F092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5" name="Date Placeholder 4"/>
          <p:cNvSpPr>
            <a:spLocks noGrp="1"/>
          </p:cNvSpPr>
          <p:nvPr>
            <p:ph type="dt" sz="half" idx="2"/>
          </p:nvPr>
        </p:nvSpPr>
        <p:spPr>
          <a:xfrm>
            <a:off x="0" y="6623554"/>
            <a:ext cx="2133600" cy="234446"/>
          </a:xfrm>
          <a:prstGeom prst="rect">
            <a:avLst/>
          </a:prstGeom>
        </p:spPr>
        <p:txBody>
          <a:bodyPr vert="horz" lIns="91440" tIns="45720" rIns="91440" bIns="45720" rtlCol="0" anchor="ctr"/>
          <a:lstStyle>
            <a:lvl1pPr algn="l">
              <a:defRPr sz="1200">
                <a:solidFill>
                  <a:srgbClr val="7F7F7F"/>
                </a:solidFill>
              </a:defRPr>
            </a:lvl1pPr>
          </a:lstStyle>
          <a:p>
            <a:r>
              <a:rPr lang="en-US" dirty="0" smtClean="0">
                <a:latin typeface="Calibri"/>
              </a:rPr>
              <a:t>5/27/15</a:t>
            </a:r>
            <a:endParaRPr lang="en-US" dirty="0">
              <a:latin typeface="Calibri"/>
            </a:endParaRPr>
          </a:p>
        </p:txBody>
      </p:sp>
    </p:spTree>
    <p:extLst>
      <p:ext uri="{BB962C8B-B14F-4D97-AF65-F5344CB8AC3E}">
        <p14:creationId xmlns:p14="http://schemas.microsoft.com/office/powerpoint/2010/main" val="425534231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80" r:id="rId6"/>
    <p:sldLayoutId id="2147483881" r:id="rId7"/>
    <p:sldLayoutId id="2147483882" r:id="rId8"/>
    <p:sldLayoutId id="2147483883" r:id="rId9"/>
    <p:sldLayoutId id="2147483884" r:id="rId10"/>
    <p:sldLayoutId id="2147483885" r:id="rId11"/>
    <p:sldLayoutId id="2147483889"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jpeg"/><Relationship Id="rId14" Type="http://schemas.openxmlformats.org/officeDocument/2006/relationships/image" Target="../media/image27.emf"/><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emf"/><Relationship Id="rId7" Type="http://schemas.openxmlformats.org/officeDocument/2006/relationships/image" Target="../media/image20.jpe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jpeg"/></Relationships>
</file>

<file path=ppt/slides/_rels/slide22.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jpeg"/><Relationship Id="rId14" Type="http://schemas.openxmlformats.org/officeDocument/2006/relationships/image" Target="../media/image27.emf"/><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emf"/><Relationship Id="rId7" Type="http://schemas.openxmlformats.org/officeDocument/2006/relationships/image" Target="../media/image20.jpe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8.emf"/><Relationship Id="rId3"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831740" y="1023716"/>
            <a:ext cx="5910122" cy="303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2800" b="1" dirty="0" smtClean="0">
                <a:solidFill>
                  <a:srgbClr val="000090"/>
                </a:solidFill>
                <a:cs typeface="Arial" charset="0"/>
              </a:rPr>
              <a:t>TEMPO Science Studies:</a:t>
            </a:r>
          </a:p>
          <a:p>
            <a:pPr algn="r" eaLnBrk="1" hangingPunct="1"/>
            <a:r>
              <a:rPr lang="en-US" sz="2800" b="1" dirty="0" smtClean="0">
                <a:solidFill>
                  <a:srgbClr val="000090"/>
                </a:solidFill>
                <a:cs typeface="Arial" charset="0"/>
              </a:rPr>
              <a:t>The </a:t>
            </a:r>
            <a:r>
              <a:rPr lang="en-US" sz="2800" b="1" dirty="0">
                <a:solidFill>
                  <a:srgbClr val="000090"/>
                </a:solidFill>
                <a:cs typeface="Arial" charset="0"/>
              </a:rPr>
              <a:t>G</a:t>
            </a:r>
            <a:r>
              <a:rPr lang="en-US" sz="2800" b="1" dirty="0" smtClean="0">
                <a:solidFill>
                  <a:srgbClr val="000090"/>
                </a:solidFill>
                <a:cs typeface="Arial" charset="0"/>
              </a:rPr>
              <a:t>reen </a:t>
            </a:r>
            <a:r>
              <a:rPr lang="en-US" sz="2800" b="1" dirty="0">
                <a:solidFill>
                  <a:srgbClr val="000090"/>
                </a:solidFill>
                <a:cs typeface="Arial" charset="0"/>
              </a:rPr>
              <a:t>P</a:t>
            </a:r>
            <a:r>
              <a:rPr lang="en-US" sz="2800" b="1" dirty="0" smtClean="0">
                <a:solidFill>
                  <a:srgbClr val="000090"/>
                </a:solidFill>
                <a:cs typeface="Arial" charset="0"/>
              </a:rPr>
              <a:t>aper</a:t>
            </a:r>
            <a:endParaRPr lang="en-US" sz="2800" b="1" dirty="0">
              <a:solidFill>
                <a:srgbClr val="000090"/>
              </a:solidFill>
              <a:cs typeface="Arial" charset="0"/>
            </a:endParaRPr>
          </a:p>
          <a:p>
            <a:pPr algn="r" eaLnBrk="1" hangingPunct="1"/>
            <a:endParaRPr lang="en-US" dirty="0" smtClean="0">
              <a:solidFill>
                <a:srgbClr val="000090"/>
              </a:solidFill>
              <a:cs typeface="Arial" charset="0"/>
            </a:endParaRPr>
          </a:p>
          <a:p>
            <a:pPr algn="r" eaLnBrk="1" hangingPunct="1"/>
            <a:r>
              <a:rPr lang="en-US" sz="1800" b="1" dirty="0" smtClean="0">
                <a:solidFill>
                  <a:srgbClr val="000090"/>
                </a:solidFill>
                <a:cs typeface="Arial" charset="0"/>
              </a:rPr>
              <a:t>Kelly Chance</a:t>
            </a:r>
          </a:p>
          <a:p>
            <a:pPr algn="r" eaLnBrk="1" hangingPunct="1"/>
            <a:r>
              <a:rPr lang="en-US" sz="1800" b="1" dirty="0" smtClean="0">
                <a:solidFill>
                  <a:srgbClr val="000090"/>
                </a:solidFill>
                <a:cs typeface="Arial" charset="0"/>
              </a:rPr>
              <a:t>Smithsonian Astrophysical</a:t>
            </a:r>
          </a:p>
          <a:p>
            <a:pPr algn="r" eaLnBrk="1" hangingPunct="1"/>
            <a:r>
              <a:rPr lang="en-US" sz="1800" b="1" dirty="0" smtClean="0">
                <a:solidFill>
                  <a:srgbClr val="000090"/>
                </a:solidFill>
                <a:cs typeface="Arial" charset="0"/>
              </a:rPr>
              <a:t>Observatory</a:t>
            </a:r>
            <a:endParaRPr lang="en-US" sz="1800" b="1" dirty="0">
              <a:solidFill>
                <a:srgbClr val="000090"/>
              </a:solidFill>
              <a:cs typeface="Arial" charset="0"/>
            </a:endParaRPr>
          </a:p>
          <a:p>
            <a:pPr algn="r" eaLnBrk="1" hangingPunct="1"/>
            <a:endParaRPr lang="en-US" sz="1800" b="1" dirty="0">
              <a:solidFill>
                <a:srgbClr val="000090"/>
              </a:solidFill>
              <a:cs typeface="Arial" charset="0"/>
            </a:endParaRPr>
          </a:p>
          <a:p>
            <a:pPr algn="r" defTabSz="914400" fontAlgn="base">
              <a:lnSpc>
                <a:spcPct val="80000"/>
              </a:lnSpc>
              <a:spcBef>
                <a:spcPct val="0"/>
              </a:spcBef>
              <a:spcAft>
                <a:spcPct val="0"/>
              </a:spcAft>
            </a:pPr>
            <a:r>
              <a:rPr lang="en-US" sz="1600" b="1" dirty="0" smtClean="0">
                <a:solidFill>
                  <a:srgbClr val="000090"/>
                </a:solidFill>
              </a:rPr>
              <a:t>3</a:t>
            </a:r>
            <a:r>
              <a:rPr lang="en-US" sz="1600" b="1" baseline="30000" dirty="0" smtClean="0">
                <a:solidFill>
                  <a:srgbClr val="000090"/>
                </a:solidFill>
              </a:rPr>
              <a:t>rd</a:t>
            </a:r>
            <a:r>
              <a:rPr lang="en-US" sz="1600" b="1" dirty="0" smtClean="0">
                <a:solidFill>
                  <a:srgbClr val="000090"/>
                </a:solidFill>
              </a:rPr>
              <a:t> TEMPO Science</a:t>
            </a:r>
          </a:p>
          <a:p>
            <a:pPr algn="r" defTabSz="914400" fontAlgn="base">
              <a:lnSpc>
                <a:spcPct val="80000"/>
              </a:lnSpc>
              <a:spcBef>
                <a:spcPct val="0"/>
              </a:spcBef>
              <a:spcAft>
                <a:spcPct val="0"/>
              </a:spcAft>
            </a:pPr>
            <a:r>
              <a:rPr lang="en-US" sz="1600" b="1" dirty="0" smtClean="0">
                <a:solidFill>
                  <a:srgbClr val="000090"/>
                </a:solidFill>
              </a:rPr>
              <a:t>Team Meeting</a:t>
            </a:r>
            <a:endParaRPr lang="en-US" sz="1600" b="1" dirty="0">
              <a:solidFill>
                <a:srgbClr val="000090"/>
              </a:solidFill>
            </a:endParaRPr>
          </a:p>
          <a:p>
            <a:pPr algn="r" defTabSz="914400" fontAlgn="base">
              <a:lnSpc>
                <a:spcPct val="80000"/>
              </a:lnSpc>
              <a:spcBef>
                <a:spcPct val="0"/>
              </a:spcBef>
              <a:spcAft>
                <a:spcPct val="0"/>
              </a:spcAft>
            </a:pPr>
            <a:r>
              <a:rPr lang="en-US" sz="1600" b="1" dirty="0" smtClean="0">
                <a:solidFill>
                  <a:srgbClr val="000090"/>
                </a:solidFill>
                <a:cs typeface="Arial" charset="0"/>
              </a:rPr>
              <a:t>May 27, 2015</a:t>
            </a:r>
          </a:p>
        </p:txBody>
      </p:sp>
    </p:spTree>
    <p:extLst>
      <p:ext uri="{BB962C8B-B14F-4D97-AF65-F5344CB8AC3E}">
        <p14:creationId xmlns:p14="http://schemas.microsoft.com/office/powerpoint/2010/main" val="36676547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5514" y="20643"/>
            <a:ext cx="5972807" cy="961490"/>
          </a:xfrm>
        </p:spPr>
        <p:txBody>
          <a:bodyPr/>
          <a:lstStyle/>
          <a:p>
            <a:r>
              <a:rPr lang="en-US" b="1" dirty="0" smtClean="0">
                <a:solidFill>
                  <a:schemeClr val="bg1">
                    <a:lumMod val="85000"/>
                  </a:schemeClr>
                </a:solidFill>
              </a:rPr>
              <a:t>TEMPO footprint</a:t>
            </a:r>
            <a:r>
              <a:rPr lang="en-US" b="1" dirty="0">
                <a:solidFill>
                  <a:schemeClr val="bg1">
                    <a:lumMod val="85000"/>
                  </a:schemeClr>
                </a:solidFill>
              </a:rPr>
              <a:t>, </a:t>
            </a:r>
            <a:r>
              <a:rPr lang="en-US" b="1" dirty="0" smtClean="0">
                <a:solidFill>
                  <a:schemeClr val="bg1">
                    <a:lumMod val="85000"/>
                  </a:schemeClr>
                </a:solidFill>
              </a:rPr>
              <a:t>ground sample distance </a:t>
            </a:r>
            <a:r>
              <a:rPr lang="en-US" b="1" dirty="0">
                <a:solidFill>
                  <a:schemeClr val="bg1">
                    <a:lumMod val="85000"/>
                  </a:schemeClr>
                </a:solidFill>
              </a:rPr>
              <a:t>and </a:t>
            </a:r>
            <a:r>
              <a:rPr lang="en-US" b="1" dirty="0" smtClean="0">
                <a:solidFill>
                  <a:schemeClr val="bg1">
                    <a:lumMod val="85000"/>
                  </a:schemeClr>
                </a:solidFill>
              </a:rPr>
              <a:t>field </a:t>
            </a:r>
            <a:r>
              <a:rPr lang="en-US" b="1" dirty="0">
                <a:solidFill>
                  <a:schemeClr val="bg1">
                    <a:lumMod val="85000"/>
                  </a:schemeClr>
                </a:solidFill>
              </a:rPr>
              <a:t>of </a:t>
            </a:r>
            <a:r>
              <a:rPr lang="en-US" b="1" dirty="0" smtClean="0">
                <a:solidFill>
                  <a:schemeClr val="bg1">
                    <a:lumMod val="85000"/>
                  </a:schemeClr>
                </a:solidFill>
              </a:rPr>
              <a:t>regard</a:t>
            </a:r>
            <a:endParaRPr lang="en-US" dirty="0">
              <a:solidFill>
                <a:schemeClr val="bg1">
                  <a:lumMod val="85000"/>
                </a:schemeClr>
              </a:solidFill>
            </a:endParaRPr>
          </a:p>
        </p:txBody>
      </p:sp>
      <p:pic>
        <p:nvPicPr>
          <p:cNvPr id="3" name="Picture 2" descr="A12108_001.png"/>
          <p:cNvPicPr>
            <a:picLocks noChangeAspect="1"/>
          </p:cNvPicPr>
          <p:nvPr/>
        </p:nvPicPr>
        <p:blipFill rotWithShape="1">
          <a:blip r:embed="rId3">
            <a:extLst>
              <a:ext uri="{28A0092B-C50C-407E-A947-70E740481C1C}">
                <a14:useLocalDpi xmlns:a14="http://schemas.microsoft.com/office/drawing/2010/main" val="0"/>
              </a:ext>
            </a:extLst>
          </a:blip>
          <a:srcRect b="6616"/>
          <a:stretch/>
        </p:blipFill>
        <p:spPr>
          <a:xfrm>
            <a:off x="0" y="1020400"/>
            <a:ext cx="9144000" cy="4558966"/>
          </a:xfrm>
          <a:prstGeom prst="rect">
            <a:avLst/>
          </a:prstGeom>
        </p:spPr>
      </p:pic>
      <p:sp>
        <p:nvSpPr>
          <p:cNvPr id="2" name="Rectangle 1"/>
          <p:cNvSpPr/>
          <p:nvPr/>
        </p:nvSpPr>
        <p:spPr>
          <a:xfrm>
            <a:off x="0" y="5631239"/>
            <a:ext cx="9144000" cy="713016"/>
          </a:xfrm>
          <a:prstGeom prst="rect">
            <a:avLst/>
          </a:prstGeom>
        </p:spPr>
        <p:txBody>
          <a:bodyPr wrap="square">
            <a:spAutoFit/>
          </a:bodyPr>
          <a:lstStyle/>
          <a:p>
            <a:pPr algn="ctr" defTabSz="914400" fontAlgn="base">
              <a:lnSpc>
                <a:spcPct val="90000"/>
              </a:lnSpc>
              <a:spcBef>
                <a:spcPct val="20000"/>
              </a:spcBef>
              <a:spcAft>
                <a:spcPct val="0"/>
              </a:spcAft>
            </a:pPr>
            <a:r>
              <a:rPr lang="en-US" sz="2000" b="1" i="1" dirty="0">
                <a:solidFill>
                  <a:srgbClr val="0000FF"/>
                </a:solidFill>
                <a:latin typeface="Arial"/>
                <a:cs typeface="Arial"/>
              </a:rPr>
              <a:t>Each </a:t>
            </a:r>
            <a:r>
              <a:rPr lang="en-US" sz="2000" b="1" i="1" dirty="0" smtClean="0">
                <a:solidFill>
                  <a:srgbClr val="0000FF"/>
                </a:solidFill>
                <a:latin typeface="Arial"/>
                <a:cs typeface="Arial"/>
              </a:rPr>
              <a:t>2.1 </a:t>
            </a:r>
            <a:r>
              <a:rPr lang="en-US" sz="2000" b="1" i="1" dirty="0">
                <a:solidFill>
                  <a:srgbClr val="0000FF"/>
                </a:solidFill>
                <a:latin typeface="Arial"/>
                <a:cs typeface="Arial"/>
              </a:rPr>
              <a:t>km × </a:t>
            </a:r>
            <a:r>
              <a:rPr lang="en-US" sz="2000" b="1" i="1" dirty="0" smtClean="0">
                <a:solidFill>
                  <a:srgbClr val="0000FF"/>
                </a:solidFill>
                <a:latin typeface="Arial"/>
                <a:cs typeface="Arial"/>
              </a:rPr>
              <a:t>4.7 </a:t>
            </a:r>
            <a:r>
              <a:rPr lang="en-US" sz="2000" b="1" i="1" dirty="0">
                <a:solidFill>
                  <a:srgbClr val="0000FF"/>
                </a:solidFill>
                <a:latin typeface="Arial"/>
                <a:cs typeface="Arial"/>
              </a:rPr>
              <a:t>km pixel is a 2K element spectrum from 290</a:t>
            </a:r>
            <a:r>
              <a:rPr lang="en-US" sz="2000" b="1" i="1" dirty="0" smtClean="0">
                <a:solidFill>
                  <a:srgbClr val="0000FF"/>
                </a:solidFill>
                <a:latin typeface="Arial"/>
                <a:cs typeface="Arial"/>
              </a:rPr>
              <a:t>-740 </a:t>
            </a:r>
            <a:r>
              <a:rPr lang="en-US" sz="2000" b="1" i="1" dirty="0">
                <a:solidFill>
                  <a:srgbClr val="0000FF"/>
                </a:solidFill>
                <a:latin typeface="Arial"/>
                <a:cs typeface="Arial"/>
              </a:rPr>
              <a:t>nm</a:t>
            </a:r>
          </a:p>
          <a:p>
            <a:pPr algn="ctr" defTabSz="914400" fontAlgn="base">
              <a:lnSpc>
                <a:spcPct val="90000"/>
              </a:lnSpc>
              <a:spcBef>
                <a:spcPct val="20000"/>
              </a:spcBef>
              <a:spcAft>
                <a:spcPct val="0"/>
              </a:spcAft>
            </a:pPr>
            <a:r>
              <a:rPr lang="en-US" sz="2000" b="1" i="1" dirty="0">
                <a:solidFill>
                  <a:srgbClr val="0000FF"/>
                </a:solidFill>
                <a:latin typeface="Arial"/>
                <a:cs typeface="Arial"/>
              </a:rPr>
              <a:t>GEO platform selected by NASA for viewing Greater North America</a:t>
            </a:r>
          </a:p>
        </p:txBody>
      </p:sp>
      <p:sp>
        <p:nvSpPr>
          <p:cNvPr id="8" name="Rectangle 7"/>
          <p:cNvSpPr/>
          <p:nvPr/>
        </p:nvSpPr>
        <p:spPr>
          <a:xfrm>
            <a:off x="0" y="2177519"/>
            <a:ext cx="2097821" cy="837152"/>
          </a:xfrm>
          <a:prstGeom prst="rect">
            <a:avLst/>
          </a:prstGeom>
        </p:spPr>
        <p:txBody>
          <a:bodyPr wrap="square">
            <a:spAutoFit/>
          </a:bodyPr>
          <a:lstStyle/>
          <a:p>
            <a:pPr defTabSz="914400" fontAlgn="base">
              <a:lnSpc>
                <a:spcPct val="90000"/>
              </a:lnSpc>
              <a:spcBef>
                <a:spcPct val="20000"/>
              </a:spcBef>
              <a:spcAft>
                <a:spcPct val="0"/>
              </a:spcAft>
            </a:pPr>
            <a:r>
              <a:rPr lang="en-US" sz="2400" b="1" dirty="0" smtClean="0">
                <a:solidFill>
                  <a:srgbClr val="FFFF00"/>
                </a:solidFill>
                <a:latin typeface="Arial"/>
                <a:cs typeface="Arial"/>
              </a:rPr>
              <a:t>2.1 </a:t>
            </a:r>
            <a:r>
              <a:rPr lang="en-US" sz="2400" b="1" dirty="0">
                <a:solidFill>
                  <a:srgbClr val="FFFF00"/>
                </a:solidFill>
                <a:latin typeface="Arial"/>
                <a:cs typeface="Arial"/>
              </a:rPr>
              <a:t>km × </a:t>
            </a:r>
            <a:r>
              <a:rPr lang="en-US" sz="2400" b="1" dirty="0" smtClean="0">
                <a:solidFill>
                  <a:srgbClr val="FFFF00"/>
                </a:solidFill>
                <a:latin typeface="Arial"/>
                <a:cs typeface="Arial"/>
              </a:rPr>
              <a:t>4.7</a:t>
            </a:r>
          </a:p>
          <a:p>
            <a:pPr defTabSz="914400" fontAlgn="base">
              <a:lnSpc>
                <a:spcPct val="90000"/>
              </a:lnSpc>
              <a:spcBef>
                <a:spcPct val="20000"/>
              </a:spcBef>
              <a:spcAft>
                <a:spcPct val="0"/>
              </a:spcAft>
            </a:pPr>
            <a:r>
              <a:rPr lang="en-US" sz="2400" b="1" dirty="0" smtClean="0">
                <a:solidFill>
                  <a:srgbClr val="FFFF00"/>
                </a:solidFill>
                <a:latin typeface="Arial"/>
                <a:cs typeface="Arial"/>
              </a:rPr>
              <a:t>__________</a:t>
            </a: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25786145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Bay Area coverage</a:t>
            </a:r>
            <a:endParaRPr lang="en-US" sz="3200" dirty="0">
              <a:solidFill>
                <a:schemeClr val="bg1">
                  <a:lumMod val="85000"/>
                </a:schemeClr>
              </a:solidFill>
            </a:endParaRPr>
          </a:p>
        </p:txBody>
      </p:sp>
      <p:pic>
        <p:nvPicPr>
          <p:cNvPr id="10" name="Picture 9" descr="Screen Shot 2014-12-12 at 4.15.12 PM.png"/>
          <p:cNvPicPr>
            <a:picLocks noChangeAspect="1"/>
          </p:cNvPicPr>
          <p:nvPr/>
        </p:nvPicPr>
        <p:blipFill rotWithShape="1">
          <a:blip r:embed="rId3">
            <a:extLst>
              <a:ext uri="{28A0092B-C50C-407E-A947-70E740481C1C}">
                <a14:useLocalDpi xmlns:a14="http://schemas.microsoft.com/office/drawing/2010/main" val="0"/>
              </a:ext>
            </a:extLst>
          </a:blip>
          <a:srcRect b="6142"/>
          <a:stretch/>
        </p:blipFill>
        <p:spPr>
          <a:xfrm>
            <a:off x="0" y="1040008"/>
            <a:ext cx="9144000" cy="5583546"/>
          </a:xfrm>
          <a:prstGeom prst="rect">
            <a:avLst/>
          </a:prstGeom>
        </p:spPr>
      </p:pic>
      <p:sp>
        <p:nvSpPr>
          <p:cNvPr id="11" name="TextBox 10"/>
          <p:cNvSpPr txBox="1"/>
          <p:nvPr/>
        </p:nvSpPr>
        <p:spPr>
          <a:xfrm rot="18960000">
            <a:off x="1724319" y="3194559"/>
            <a:ext cx="5885846" cy="1323439"/>
          </a:xfrm>
          <a:prstGeom prst="rect">
            <a:avLst/>
          </a:prstGeom>
          <a:noFill/>
        </p:spPr>
        <p:txBody>
          <a:bodyPr wrap="none" rtlCol="0">
            <a:spAutoFit/>
          </a:bodyPr>
          <a:lstStyle/>
          <a:p>
            <a:r>
              <a:rPr lang="en-US" sz="8000" b="1" dirty="0" smtClean="0">
                <a:solidFill>
                  <a:srgbClr val="FFFF00"/>
                </a:solidFill>
                <a:latin typeface="Arial"/>
                <a:cs typeface="Arial"/>
              </a:rPr>
              <a:t>Every hour!</a:t>
            </a:r>
            <a:endParaRPr lang="en-US" sz="8000" b="1" dirty="0">
              <a:solidFill>
                <a:srgbClr val="FFFF00"/>
              </a:solidFill>
              <a:latin typeface="Arial"/>
              <a:cs typeface="Arial"/>
            </a:endParaRP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2110762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8814" y="19723"/>
            <a:ext cx="5972807" cy="961490"/>
          </a:xfrm>
        </p:spPr>
        <p:txBody>
          <a:bodyPr anchor="ctr"/>
          <a:lstStyle/>
          <a:p>
            <a:r>
              <a:rPr lang="en-US" b="1" dirty="0" smtClean="0">
                <a:solidFill>
                  <a:schemeClr val="bg1">
                    <a:lumMod val="85000"/>
                  </a:schemeClr>
                </a:solidFill>
              </a:rPr>
              <a:t>TEMPO footprint (GEO at 100º W)</a:t>
            </a:r>
            <a:endParaRPr lang="en-US" dirty="0">
              <a:solidFill>
                <a:schemeClr val="bg1">
                  <a:lumMod val="85000"/>
                </a:schemeClr>
              </a:solidFill>
            </a:endParaRPr>
          </a:p>
        </p:txBody>
      </p:sp>
      <p:pic>
        <p:nvPicPr>
          <p:cNvPr id="13" name="Picture 12" descr="TEMPO_footprint_size_100W.png"/>
          <p:cNvPicPr>
            <a:picLocks noChangeAspect="1"/>
          </p:cNvPicPr>
          <p:nvPr/>
        </p:nvPicPr>
        <p:blipFill>
          <a:blip r:embed="rId3"/>
          <a:srcRect l="13016" t="20556" r="1400" b="11667"/>
          <a:stretch>
            <a:fillRect/>
          </a:stretch>
        </p:blipFill>
        <p:spPr>
          <a:xfrm>
            <a:off x="195660" y="1185334"/>
            <a:ext cx="4240337" cy="5318692"/>
          </a:xfrm>
          <a:prstGeom prst="rect">
            <a:avLst/>
          </a:prstGeom>
        </p:spPr>
      </p:pic>
      <p:sp>
        <p:nvSpPr>
          <p:cNvPr id="9" name="Rectangle 8"/>
          <p:cNvSpPr/>
          <p:nvPr/>
        </p:nvSpPr>
        <p:spPr>
          <a:xfrm>
            <a:off x="4432300" y="5899090"/>
            <a:ext cx="4628631" cy="769441"/>
          </a:xfrm>
          <a:prstGeom prst="rect">
            <a:avLst/>
          </a:prstGeom>
        </p:spPr>
        <p:txBody>
          <a:bodyPr wrap="square">
            <a:spAutoFit/>
          </a:bodyPr>
          <a:lstStyle/>
          <a:p>
            <a:pPr defTabSz="914400" fontAlgn="base">
              <a:spcAft>
                <a:spcPct val="0"/>
              </a:spcAft>
            </a:pPr>
            <a:r>
              <a:rPr lang="en-US" sz="2200" b="1" dirty="0" smtClean="0">
                <a:solidFill>
                  <a:srgbClr val="000090"/>
                </a:solidFill>
                <a:latin typeface="Arial"/>
                <a:cs typeface="Arial"/>
              </a:rPr>
              <a:t>For GEO at 80ºW, pixel size at 36.5ºN, 100ºW is 2.2 km × 5.2 km.</a:t>
            </a:r>
          </a:p>
        </p:txBody>
      </p:sp>
      <p:graphicFrame>
        <p:nvGraphicFramePr>
          <p:cNvPr id="10" name="Table 9"/>
          <p:cNvGraphicFramePr>
            <a:graphicFrameLocks noGrp="1"/>
          </p:cNvGraphicFramePr>
          <p:nvPr>
            <p:extLst>
              <p:ext uri="{D42A27DB-BD31-4B8C-83A1-F6EECF244321}">
                <p14:modId xmlns:p14="http://schemas.microsoft.com/office/powerpoint/2010/main" val="1786957127"/>
              </p:ext>
            </p:extLst>
          </p:nvPr>
        </p:nvGraphicFramePr>
        <p:xfrm>
          <a:off x="4557040" y="1506334"/>
          <a:ext cx="4558516" cy="4093211"/>
        </p:xfrm>
        <a:graphic>
          <a:graphicData uri="http://schemas.openxmlformats.org/drawingml/2006/table">
            <a:tbl>
              <a:tblPr firstRow="1" bandRow="1">
                <a:tableStyleId>{5C22544A-7EE6-4342-B048-85BDC9FD1C3A}</a:tableStyleId>
              </a:tblPr>
              <a:tblGrid>
                <a:gridCol w="2292101"/>
                <a:gridCol w="725737"/>
                <a:gridCol w="725736"/>
                <a:gridCol w="814942"/>
              </a:tblGrid>
              <a:tr h="527051">
                <a:tc>
                  <a:txBody>
                    <a:bodyPr/>
                    <a:lstStyle/>
                    <a:p>
                      <a:pPr algn="ctr"/>
                      <a:r>
                        <a:rPr lang="en-US" dirty="0" smtClean="0">
                          <a:solidFill>
                            <a:srgbClr val="000090"/>
                          </a:solidFill>
                          <a:latin typeface="Arial"/>
                          <a:cs typeface="Arial"/>
                        </a:rPr>
                        <a:t>Location</a:t>
                      </a:r>
                      <a:endParaRPr lang="en-US" dirty="0">
                        <a:solidFill>
                          <a:srgbClr val="000090"/>
                        </a:solidFill>
                        <a:latin typeface="Arial"/>
                        <a:cs typeface="Arial"/>
                      </a:endParaRPr>
                    </a:p>
                  </a:txBody>
                  <a:tcPr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N/S</a:t>
                      </a:r>
                    </a:p>
                    <a:p>
                      <a:pPr algn="ctr"/>
                      <a:r>
                        <a:rPr lang="en-US" dirty="0" smtClean="0">
                          <a:solidFill>
                            <a:srgbClr val="000090"/>
                          </a:solidFill>
                          <a:latin typeface="Arial"/>
                          <a:cs typeface="Arial"/>
                        </a:rPr>
                        <a:t>(km)</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E/W</a:t>
                      </a:r>
                    </a:p>
                    <a:p>
                      <a:pPr algn="ctr"/>
                      <a:r>
                        <a:rPr lang="en-US" dirty="0" smtClean="0">
                          <a:solidFill>
                            <a:srgbClr val="000090"/>
                          </a:solidFill>
                          <a:latin typeface="Arial"/>
                          <a:cs typeface="Arial"/>
                        </a:rPr>
                        <a:t>(km)</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GSA</a:t>
                      </a:r>
                    </a:p>
                    <a:p>
                      <a:pPr algn="ctr"/>
                      <a:r>
                        <a:rPr lang="en-US" dirty="0" smtClean="0">
                          <a:solidFill>
                            <a:srgbClr val="000090"/>
                          </a:solidFill>
                          <a:latin typeface="Arial"/>
                          <a:cs typeface="Arial"/>
                        </a:rPr>
                        <a:t>(km</a:t>
                      </a:r>
                      <a:r>
                        <a:rPr lang="en-US" baseline="30000" dirty="0" smtClean="0">
                          <a:solidFill>
                            <a:srgbClr val="000090"/>
                          </a:solidFill>
                          <a:latin typeface="Arial"/>
                          <a:cs typeface="Arial"/>
                        </a:rPr>
                        <a:t>2</a:t>
                      </a:r>
                      <a:r>
                        <a:rPr lang="en-US" dirty="0" smtClean="0">
                          <a:solidFill>
                            <a:srgbClr val="000090"/>
                          </a:solidFill>
                          <a:latin typeface="Arial"/>
                          <a:cs typeface="Arial"/>
                        </a:rPr>
                        <a:t>)</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348429">
                <a:tc>
                  <a:txBody>
                    <a:bodyPr/>
                    <a:lstStyle/>
                    <a:p>
                      <a:r>
                        <a:rPr lang="en-US" dirty="0" smtClean="0">
                          <a:solidFill>
                            <a:srgbClr val="000090"/>
                          </a:solidFill>
                          <a:latin typeface="Arial"/>
                          <a:cs typeface="Arial"/>
                        </a:rPr>
                        <a:t>36.5</a:t>
                      </a:r>
                      <a:r>
                        <a:rPr lang="en-US" baseline="30000" dirty="0" smtClean="0">
                          <a:solidFill>
                            <a:srgbClr val="000090"/>
                          </a:solidFill>
                          <a:latin typeface="Arial"/>
                          <a:cs typeface="Arial"/>
                        </a:rPr>
                        <a:t>o</a:t>
                      </a:r>
                      <a:r>
                        <a:rPr lang="en-US" dirty="0" smtClean="0">
                          <a:solidFill>
                            <a:srgbClr val="000090"/>
                          </a:solidFill>
                          <a:latin typeface="Arial"/>
                          <a:cs typeface="Arial"/>
                        </a:rPr>
                        <a:t>N, 100</a:t>
                      </a:r>
                      <a:r>
                        <a:rPr lang="en-US" baseline="30000" dirty="0" smtClean="0">
                          <a:solidFill>
                            <a:srgbClr val="000090"/>
                          </a:solidFill>
                          <a:latin typeface="Arial"/>
                          <a:cs typeface="Arial"/>
                        </a:rPr>
                        <a:t>o</a:t>
                      </a:r>
                      <a:r>
                        <a:rPr lang="en-US" dirty="0" smtClean="0">
                          <a:solidFill>
                            <a:srgbClr val="000090"/>
                          </a:solidFill>
                          <a:latin typeface="Arial"/>
                          <a:cs typeface="Arial"/>
                        </a:rPr>
                        <a:t>W</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2.11</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4.65</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9.8</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322876">
                <a:tc>
                  <a:txBody>
                    <a:bodyPr/>
                    <a:lstStyle/>
                    <a:p>
                      <a:r>
                        <a:rPr lang="en-US" dirty="0" smtClean="0">
                          <a:solidFill>
                            <a:srgbClr val="000090"/>
                          </a:solidFill>
                          <a:latin typeface="Arial"/>
                          <a:cs typeface="Arial"/>
                        </a:rPr>
                        <a:t>Washington,</a:t>
                      </a:r>
                      <a:r>
                        <a:rPr lang="en-US" baseline="0" dirty="0" smtClean="0">
                          <a:solidFill>
                            <a:srgbClr val="000090"/>
                          </a:solidFill>
                          <a:latin typeface="Arial"/>
                          <a:cs typeface="Arial"/>
                        </a:rPr>
                        <a:t> DC</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2.37</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5.36</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11.9</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Seattle</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2.99</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5.46</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14.9</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Los Angeles</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2.09</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5.04</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10.2</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Boston</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2.71</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5.90</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14.1</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Miami</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1.83</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5.04</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9.0</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Mexico City</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1.65</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4.54</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7.5</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Canadian tar sands</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3.94</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5.05</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19.2</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527051">
                <a:tc gridSpan="4">
                  <a:txBody>
                    <a:bodyPr/>
                    <a:lstStyle/>
                    <a:p>
                      <a:r>
                        <a:rPr lang="en-US" b="1" dirty="0" smtClean="0">
                          <a:solidFill>
                            <a:srgbClr val="000090"/>
                          </a:solidFill>
                          <a:latin typeface="Arial"/>
                          <a:cs typeface="Arial"/>
                        </a:rPr>
                        <a:t>Assumes</a:t>
                      </a:r>
                      <a:r>
                        <a:rPr lang="en-US" b="1" baseline="0" dirty="0" smtClean="0">
                          <a:solidFill>
                            <a:srgbClr val="000090"/>
                          </a:solidFill>
                          <a:latin typeface="Arial"/>
                          <a:cs typeface="Arial"/>
                        </a:rPr>
                        <a:t> 2000 N/S pixels</a:t>
                      </a:r>
                      <a:endParaRPr lang="en-US" b="1" dirty="0">
                        <a:solidFill>
                          <a:srgbClr val="000090"/>
                        </a:solidFill>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solidFill>
                          <a:srgbClr val="0D0D0D"/>
                        </a:solidFill>
                        <a:latin typeface="Arial"/>
                        <a:cs typeface="Arial"/>
                      </a:endParaRPr>
                    </a:p>
                  </a:txBody>
                  <a:tcPr/>
                </a:tc>
                <a:tc hMerge="1">
                  <a:txBody>
                    <a:bodyPr/>
                    <a:lstStyle/>
                    <a:p>
                      <a:endParaRPr lang="en-US" dirty="0">
                        <a:solidFill>
                          <a:srgbClr val="0D0D0D"/>
                        </a:solidFill>
                        <a:latin typeface="Arial"/>
                        <a:cs typeface="Arial"/>
                      </a:endParaRPr>
                    </a:p>
                  </a:txBody>
                  <a:tcPr/>
                </a:tc>
                <a:tc hMerge="1">
                  <a:txBody>
                    <a:bodyPr/>
                    <a:lstStyle/>
                    <a:p>
                      <a:endParaRPr lang="en-US" dirty="0">
                        <a:solidFill>
                          <a:srgbClr val="0D0D0D"/>
                        </a:solidFill>
                        <a:latin typeface="Arial"/>
                        <a:cs typeface="Arial"/>
                      </a:endParaRPr>
                    </a:p>
                  </a:txBody>
                  <a:tcPr/>
                </a:tc>
              </a:tr>
            </a:tbl>
          </a:graphicData>
        </a:graphic>
      </p:graphicFrame>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11799045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hourly NO</a:t>
            </a:r>
            <a:r>
              <a:rPr lang="en-US" sz="3200" baseline="-25000" dirty="0" smtClean="0">
                <a:solidFill>
                  <a:schemeClr val="bg1">
                    <a:lumMod val="85000"/>
                  </a:schemeClr>
                </a:solidFill>
              </a:rPr>
              <a:t>2</a:t>
            </a:r>
            <a:r>
              <a:rPr lang="en-US" sz="3200" dirty="0" smtClean="0">
                <a:solidFill>
                  <a:schemeClr val="bg1">
                    <a:lumMod val="85000"/>
                  </a:schemeClr>
                </a:solidFill>
              </a:rPr>
              <a:t> sweep</a:t>
            </a:r>
            <a:endParaRPr lang="en-US" sz="3200" dirty="0">
              <a:solidFill>
                <a:schemeClr val="bg1">
                  <a:lumMod val="85000"/>
                </a:schemeClr>
              </a:solidFill>
            </a:endParaRPr>
          </a:p>
        </p:txBody>
      </p:sp>
      <p:pic>
        <p:nvPicPr>
          <p:cNvPr id="6" name="Picture 5" descr="TEMPO_footprint_NO2_movi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05" y="1037935"/>
            <a:ext cx="7616167" cy="5820064"/>
          </a:xfrm>
          <a:prstGeom prst="rect">
            <a:avLst/>
          </a:prstGeom>
        </p:spPr>
      </p:pic>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5353808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10-minute resolution</a:t>
            </a:r>
            <a:endParaRPr lang="en-US" sz="32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pic>
        <p:nvPicPr>
          <p:cNvPr id="7" name="Picture 6" descr="TEMPO_footprint_NO2_d300pix.png"/>
          <p:cNvPicPr>
            <a:picLocks noChangeAspect="1"/>
          </p:cNvPicPr>
          <p:nvPr/>
        </p:nvPicPr>
        <p:blipFill rotWithShape="1">
          <a:blip r:embed="rId2">
            <a:extLst>
              <a:ext uri="{28A0092B-C50C-407E-A947-70E740481C1C}">
                <a14:useLocalDpi xmlns:a14="http://schemas.microsoft.com/office/drawing/2010/main" val="0"/>
              </a:ext>
            </a:extLst>
          </a:blip>
          <a:srcRect l="26035" t="27237" r="33667" b="18588"/>
          <a:stretch/>
        </p:blipFill>
        <p:spPr>
          <a:xfrm>
            <a:off x="1885458" y="1651000"/>
            <a:ext cx="4776269" cy="4961731"/>
          </a:xfrm>
          <a:prstGeom prst="rect">
            <a:avLst/>
          </a:prstGeom>
        </p:spPr>
      </p:pic>
      <p:sp>
        <p:nvSpPr>
          <p:cNvPr id="10" name="Rectangle 9"/>
          <p:cNvSpPr/>
          <p:nvPr/>
        </p:nvSpPr>
        <p:spPr>
          <a:xfrm rot="20760000">
            <a:off x="2601706" y="1703923"/>
            <a:ext cx="546156" cy="49286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rot="21180000">
            <a:off x="3119560" y="1662909"/>
            <a:ext cx="546156" cy="49286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3632998" y="1661862"/>
            <a:ext cx="546156" cy="49286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181006" y="1654725"/>
            <a:ext cx="546156" cy="4925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rot="420000">
            <a:off x="4696028" y="1663708"/>
            <a:ext cx="546156" cy="49286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rot="840000">
            <a:off x="5211542" y="1724391"/>
            <a:ext cx="546156" cy="49286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0084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10-minute resolution</a:t>
            </a:r>
            <a:endParaRPr lang="en-US" sz="32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pic>
        <p:nvPicPr>
          <p:cNvPr id="7" name="Picture 6" descr="TEMPO_footprint_NO2_d300pix.png"/>
          <p:cNvPicPr>
            <a:picLocks noChangeAspect="1"/>
          </p:cNvPicPr>
          <p:nvPr/>
        </p:nvPicPr>
        <p:blipFill rotWithShape="1">
          <a:blip r:embed="rId2">
            <a:extLst>
              <a:ext uri="{28A0092B-C50C-407E-A947-70E740481C1C}">
                <a14:useLocalDpi xmlns:a14="http://schemas.microsoft.com/office/drawing/2010/main" val="0"/>
              </a:ext>
            </a:extLst>
          </a:blip>
          <a:srcRect l="26035" t="27237" r="33667" b="18588"/>
          <a:stretch/>
        </p:blipFill>
        <p:spPr>
          <a:xfrm>
            <a:off x="1885458" y="1651000"/>
            <a:ext cx="4776269" cy="4961731"/>
          </a:xfrm>
          <a:prstGeom prst="rect">
            <a:avLst/>
          </a:prstGeom>
        </p:spPr>
      </p:pic>
      <p:sp>
        <p:nvSpPr>
          <p:cNvPr id="10" name="Rectangle 9"/>
          <p:cNvSpPr/>
          <p:nvPr/>
        </p:nvSpPr>
        <p:spPr>
          <a:xfrm rot="20760000">
            <a:off x="2601706" y="1703923"/>
            <a:ext cx="546156" cy="49286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73545" y="4341057"/>
            <a:ext cx="1633781" cy="369332"/>
          </a:xfrm>
          <a:prstGeom prst="rect">
            <a:avLst/>
          </a:prstGeom>
          <a:noFill/>
        </p:spPr>
        <p:txBody>
          <a:bodyPr wrap="none" rtlCol="0">
            <a:spAutoFit/>
          </a:bodyPr>
          <a:lstStyle/>
          <a:p>
            <a:r>
              <a:rPr lang="en-US" b="1" dirty="0" smtClean="0">
                <a:solidFill>
                  <a:srgbClr val="FF0000"/>
                </a:solidFill>
              </a:rPr>
              <a:t>NO</a:t>
            </a:r>
            <a:r>
              <a:rPr lang="en-US" b="1" baseline="-25000" dirty="0" smtClean="0">
                <a:solidFill>
                  <a:srgbClr val="FF0000"/>
                </a:solidFill>
              </a:rPr>
              <a:t>x</a:t>
            </a:r>
            <a:r>
              <a:rPr lang="en-US" b="1" dirty="0" smtClean="0">
                <a:solidFill>
                  <a:srgbClr val="FF0000"/>
                </a:solidFill>
              </a:rPr>
              <a:t>, O</a:t>
            </a:r>
            <a:r>
              <a:rPr lang="en-US" b="1" baseline="-25000" dirty="0" smtClean="0">
                <a:solidFill>
                  <a:srgbClr val="FF0000"/>
                </a:solidFill>
              </a:rPr>
              <a:t>3</a:t>
            </a:r>
            <a:r>
              <a:rPr lang="en-US" b="1" dirty="0" smtClean="0">
                <a:solidFill>
                  <a:srgbClr val="FF0000"/>
                </a:solidFill>
              </a:rPr>
              <a:t> on/off</a:t>
            </a:r>
            <a:endParaRPr lang="en-US" b="1" dirty="0">
              <a:solidFill>
                <a:srgbClr val="FF0000"/>
              </a:solidFill>
            </a:endParaRPr>
          </a:p>
        </p:txBody>
      </p:sp>
      <p:sp>
        <p:nvSpPr>
          <p:cNvPr id="16" name="TextBox 15"/>
          <p:cNvSpPr txBox="1"/>
          <p:nvPr/>
        </p:nvSpPr>
        <p:spPr>
          <a:xfrm>
            <a:off x="695045" y="2623167"/>
            <a:ext cx="1255535" cy="369332"/>
          </a:xfrm>
          <a:prstGeom prst="rect">
            <a:avLst/>
          </a:prstGeom>
          <a:noFill/>
        </p:spPr>
        <p:txBody>
          <a:bodyPr wrap="none" rtlCol="0">
            <a:spAutoFit/>
          </a:bodyPr>
          <a:lstStyle/>
          <a:p>
            <a:r>
              <a:rPr lang="en-US" b="1" dirty="0" smtClean="0">
                <a:solidFill>
                  <a:srgbClr val="FF0000"/>
                </a:solidFill>
              </a:rPr>
              <a:t>Forest fires</a:t>
            </a:r>
            <a:endParaRPr lang="en-US" b="1" dirty="0">
              <a:solidFill>
                <a:srgbClr val="FF0000"/>
              </a:solidFill>
            </a:endParaRPr>
          </a:p>
        </p:txBody>
      </p:sp>
    </p:spTree>
    <p:extLst>
      <p:ext uri="{BB962C8B-B14F-4D97-AF65-F5344CB8AC3E}">
        <p14:creationId xmlns:p14="http://schemas.microsoft.com/office/powerpoint/2010/main" val="42733106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10-minute resolution</a:t>
            </a:r>
            <a:endParaRPr lang="en-US" sz="32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pic>
        <p:nvPicPr>
          <p:cNvPr id="7" name="Picture 6" descr="TEMPO_footprint_NO2_d300pix.png"/>
          <p:cNvPicPr>
            <a:picLocks noChangeAspect="1"/>
          </p:cNvPicPr>
          <p:nvPr/>
        </p:nvPicPr>
        <p:blipFill rotWithShape="1">
          <a:blip r:embed="rId2">
            <a:extLst>
              <a:ext uri="{28A0092B-C50C-407E-A947-70E740481C1C}">
                <a14:useLocalDpi xmlns:a14="http://schemas.microsoft.com/office/drawing/2010/main" val="0"/>
              </a:ext>
            </a:extLst>
          </a:blip>
          <a:srcRect l="26035" t="27237" r="33667" b="18588"/>
          <a:stretch/>
        </p:blipFill>
        <p:spPr>
          <a:xfrm>
            <a:off x="1885458" y="1651000"/>
            <a:ext cx="4776269" cy="4961731"/>
          </a:xfrm>
          <a:prstGeom prst="rect">
            <a:avLst/>
          </a:prstGeom>
        </p:spPr>
      </p:pic>
      <p:sp>
        <p:nvSpPr>
          <p:cNvPr id="11" name="Rectangle 10"/>
          <p:cNvSpPr/>
          <p:nvPr/>
        </p:nvSpPr>
        <p:spPr>
          <a:xfrm rot="21180000">
            <a:off x="2957930" y="1662909"/>
            <a:ext cx="546156" cy="49286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83160" y="3916207"/>
            <a:ext cx="2468983" cy="923330"/>
          </a:xfrm>
          <a:prstGeom prst="rect">
            <a:avLst/>
          </a:prstGeom>
          <a:noFill/>
        </p:spPr>
        <p:txBody>
          <a:bodyPr wrap="none" rtlCol="0">
            <a:spAutoFit/>
          </a:bodyPr>
          <a:lstStyle/>
          <a:p>
            <a:r>
              <a:rPr lang="en-US" b="1" dirty="0" smtClean="0">
                <a:solidFill>
                  <a:srgbClr val="FF0000"/>
                </a:solidFill>
              </a:rPr>
              <a:t>Spring/summer</a:t>
            </a:r>
          </a:p>
          <a:p>
            <a:r>
              <a:rPr lang="en-US" b="1" dirty="0" smtClean="0">
                <a:solidFill>
                  <a:srgbClr val="FF0000"/>
                </a:solidFill>
              </a:rPr>
              <a:t>O</a:t>
            </a:r>
            <a:r>
              <a:rPr lang="en-US" b="1" baseline="-25000" dirty="0" smtClean="0">
                <a:solidFill>
                  <a:srgbClr val="FF0000"/>
                </a:solidFill>
              </a:rPr>
              <a:t>3</a:t>
            </a:r>
            <a:r>
              <a:rPr lang="en-US" b="1" dirty="0" smtClean="0">
                <a:solidFill>
                  <a:srgbClr val="FF0000"/>
                </a:solidFill>
              </a:rPr>
              <a:t> in the </a:t>
            </a:r>
            <a:r>
              <a:rPr lang="en-US" b="1" dirty="0">
                <a:solidFill>
                  <a:srgbClr val="FF0000"/>
                </a:solidFill>
              </a:rPr>
              <a:t>I</a:t>
            </a:r>
            <a:r>
              <a:rPr lang="en-US" b="1" dirty="0" smtClean="0">
                <a:solidFill>
                  <a:srgbClr val="FF0000"/>
                </a:solidFill>
              </a:rPr>
              <a:t>ntermountain</a:t>
            </a:r>
          </a:p>
          <a:p>
            <a:r>
              <a:rPr lang="en-US" b="1" dirty="0">
                <a:solidFill>
                  <a:srgbClr val="FF0000"/>
                </a:solidFill>
              </a:rPr>
              <a:t>W</a:t>
            </a:r>
            <a:r>
              <a:rPr lang="en-US" b="1" dirty="0" smtClean="0">
                <a:solidFill>
                  <a:srgbClr val="FF0000"/>
                </a:solidFill>
              </a:rPr>
              <a:t>est</a:t>
            </a:r>
            <a:endParaRPr lang="en-US" b="1" dirty="0">
              <a:solidFill>
                <a:srgbClr val="FF0000"/>
              </a:solidFill>
            </a:endParaRPr>
          </a:p>
        </p:txBody>
      </p:sp>
    </p:spTree>
    <p:extLst>
      <p:ext uri="{BB962C8B-B14F-4D97-AF65-F5344CB8AC3E}">
        <p14:creationId xmlns:p14="http://schemas.microsoft.com/office/powerpoint/2010/main" val="42733106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10-minute resolution</a:t>
            </a:r>
            <a:endParaRPr lang="en-US" sz="32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pic>
        <p:nvPicPr>
          <p:cNvPr id="7" name="Picture 6" descr="TEMPO_footprint_NO2_d300pix.png"/>
          <p:cNvPicPr>
            <a:picLocks noChangeAspect="1"/>
          </p:cNvPicPr>
          <p:nvPr/>
        </p:nvPicPr>
        <p:blipFill rotWithShape="1">
          <a:blip r:embed="rId2">
            <a:extLst>
              <a:ext uri="{28A0092B-C50C-407E-A947-70E740481C1C}">
                <a14:useLocalDpi xmlns:a14="http://schemas.microsoft.com/office/drawing/2010/main" val="0"/>
              </a:ext>
            </a:extLst>
          </a:blip>
          <a:srcRect l="26035" t="27237" r="33667" b="18588"/>
          <a:stretch/>
        </p:blipFill>
        <p:spPr>
          <a:xfrm>
            <a:off x="1885458" y="1651000"/>
            <a:ext cx="4776269" cy="4961731"/>
          </a:xfrm>
          <a:prstGeom prst="rect">
            <a:avLst/>
          </a:prstGeom>
        </p:spPr>
      </p:pic>
      <p:sp>
        <p:nvSpPr>
          <p:cNvPr id="12" name="Rectangle 11"/>
          <p:cNvSpPr/>
          <p:nvPr/>
        </p:nvSpPr>
        <p:spPr>
          <a:xfrm>
            <a:off x="3632998" y="1661862"/>
            <a:ext cx="546156" cy="49286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48695" y="3315867"/>
            <a:ext cx="1804438" cy="646331"/>
          </a:xfrm>
          <a:prstGeom prst="rect">
            <a:avLst/>
          </a:prstGeom>
          <a:noFill/>
        </p:spPr>
        <p:txBody>
          <a:bodyPr wrap="none" rtlCol="0">
            <a:spAutoFit/>
          </a:bodyPr>
          <a:lstStyle/>
          <a:p>
            <a:r>
              <a:rPr lang="en-US" b="1" dirty="0" smtClean="0">
                <a:solidFill>
                  <a:srgbClr val="FF0000"/>
                </a:solidFill>
              </a:rPr>
              <a:t>Soil NO</a:t>
            </a:r>
            <a:r>
              <a:rPr lang="en-US" b="1" baseline="-25000" dirty="0" smtClean="0">
                <a:solidFill>
                  <a:srgbClr val="FF0000"/>
                </a:solidFill>
              </a:rPr>
              <a:t>x</a:t>
            </a:r>
          </a:p>
          <a:p>
            <a:r>
              <a:rPr lang="en-US" b="1" dirty="0">
                <a:solidFill>
                  <a:srgbClr val="FF0000"/>
                </a:solidFill>
              </a:rPr>
              <a:t>a</a:t>
            </a:r>
            <a:r>
              <a:rPr lang="en-US" b="1" dirty="0" smtClean="0">
                <a:solidFill>
                  <a:srgbClr val="FF0000"/>
                </a:solidFill>
              </a:rPr>
              <a:t>fter fertilization</a:t>
            </a:r>
            <a:endParaRPr lang="en-US" b="1" dirty="0">
              <a:solidFill>
                <a:srgbClr val="FF0000"/>
              </a:solidFill>
            </a:endParaRPr>
          </a:p>
        </p:txBody>
      </p:sp>
      <p:sp>
        <p:nvSpPr>
          <p:cNvPr id="9" name="TextBox 8"/>
          <p:cNvSpPr txBox="1"/>
          <p:nvPr/>
        </p:nvSpPr>
        <p:spPr>
          <a:xfrm>
            <a:off x="1296385" y="6150887"/>
            <a:ext cx="1172116" cy="369332"/>
          </a:xfrm>
          <a:prstGeom prst="rect">
            <a:avLst/>
          </a:prstGeom>
          <a:noFill/>
        </p:spPr>
        <p:txBody>
          <a:bodyPr wrap="none" rtlCol="0">
            <a:spAutoFit/>
          </a:bodyPr>
          <a:lstStyle/>
          <a:p>
            <a:r>
              <a:rPr lang="en-US" b="1" dirty="0" smtClean="0">
                <a:solidFill>
                  <a:srgbClr val="FF0000"/>
                </a:solidFill>
              </a:rPr>
              <a:t>Volcanoes</a:t>
            </a:r>
            <a:endParaRPr lang="en-US" b="1" baseline="-25000" dirty="0" smtClean="0">
              <a:solidFill>
                <a:srgbClr val="FF0000"/>
              </a:solidFill>
            </a:endParaRPr>
          </a:p>
        </p:txBody>
      </p:sp>
    </p:spTree>
    <p:extLst>
      <p:ext uri="{BB962C8B-B14F-4D97-AF65-F5344CB8AC3E}">
        <p14:creationId xmlns:p14="http://schemas.microsoft.com/office/powerpoint/2010/main" val="42733106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10-minute resolution</a:t>
            </a:r>
            <a:endParaRPr lang="en-US" sz="32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18</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pic>
        <p:nvPicPr>
          <p:cNvPr id="7" name="Picture 6" descr="TEMPO_footprint_NO2_d300pix.png"/>
          <p:cNvPicPr>
            <a:picLocks noChangeAspect="1"/>
          </p:cNvPicPr>
          <p:nvPr/>
        </p:nvPicPr>
        <p:blipFill rotWithShape="1">
          <a:blip r:embed="rId2">
            <a:extLst>
              <a:ext uri="{28A0092B-C50C-407E-A947-70E740481C1C}">
                <a14:useLocalDpi xmlns:a14="http://schemas.microsoft.com/office/drawing/2010/main" val="0"/>
              </a:ext>
            </a:extLst>
          </a:blip>
          <a:srcRect l="26035" t="27237" r="33667" b="18588"/>
          <a:stretch/>
        </p:blipFill>
        <p:spPr>
          <a:xfrm>
            <a:off x="1885458" y="1651000"/>
            <a:ext cx="4776269" cy="4961731"/>
          </a:xfrm>
          <a:prstGeom prst="rect">
            <a:avLst/>
          </a:prstGeom>
        </p:spPr>
      </p:pic>
      <p:sp>
        <p:nvSpPr>
          <p:cNvPr id="13" name="Rectangle 12"/>
          <p:cNvSpPr/>
          <p:nvPr/>
        </p:nvSpPr>
        <p:spPr>
          <a:xfrm>
            <a:off x="4181006" y="1654725"/>
            <a:ext cx="546156" cy="4925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48695" y="3188872"/>
            <a:ext cx="1804438" cy="1200329"/>
          </a:xfrm>
          <a:prstGeom prst="rect">
            <a:avLst/>
          </a:prstGeom>
          <a:noFill/>
        </p:spPr>
        <p:txBody>
          <a:bodyPr wrap="none" rtlCol="0">
            <a:spAutoFit/>
          </a:bodyPr>
          <a:lstStyle/>
          <a:p>
            <a:r>
              <a:rPr lang="en-US" b="1" dirty="0" smtClean="0">
                <a:solidFill>
                  <a:srgbClr val="FF0000"/>
                </a:solidFill>
              </a:rPr>
              <a:t>Soil NO</a:t>
            </a:r>
            <a:r>
              <a:rPr lang="en-US" b="1" baseline="-25000" dirty="0" smtClean="0">
                <a:solidFill>
                  <a:srgbClr val="FF0000"/>
                </a:solidFill>
              </a:rPr>
              <a:t>x</a:t>
            </a:r>
          </a:p>
          <a:p>
            <a:r>
              <a:rPr lang="en-US" b="1" dirty="0">
                <a:solidFill>
                  <a:srgbClr val="FF0000"/>
                </a:solidFill>
              </a:rPr>
              <a:t>a</a:t>
            </a:r>
            <a:r>
              <a:rPr lang="en-US" b="1" dirty="0" smtClean="0">
                <a:solidFill>
                  <a:srgbClr val="FF0000"/>
                </a:solidFill>
              </a:rPr>
              <a:t>fter fertilization</a:t>
            </a:r>
          </a:p>
          <a:p>
            <a:endParaRPr lang="en-US" b="1" dirty="0">
              <a:solidFill>
                <a:srgbClr val="FF0000"/>
              </a:solidFill>
            </a:endParaRPr>
          </a:p>
          <a:p>
            <a:r>
              <a:rPr lang="en-US" b="1" dirty="0">
                <a:solidFill>
                  <a:srgbClr val="FF0000"/>
                </a:solidFill>
              </a:rPr>
              <a:t>Lightning </a:t>
            </a:r>
            <a:r>
              <a:rPr lang="en-US" b="1" dirty="0" smtClean="0">
                <a:solidFill>
                  <a:srgbClr val="FF0000"/>
                </a:solidFill>
              </a:rPr>
              <a:t>NO</a:t>
            </a:r>
            <a:r>
              <a:rPr lang="en-US" b="1" baseline="-25000" dirty="0" smtClean="0">
                <a:solidFill>
                  <a:srgbClr val="FF0000"/>
                </a:solidFill>
              </a:rPr>
              <a:t>x</a:t>
            </a:r>
            <a:endParaRPr lang="en-US" b="1" baseline="-25000" dirty="0">
              <a:solidFill>
                <a:srgbClr val="FF0000"/>
              </a:solidFill>
            </a:endParaRPr>
          </a:p>
        </p:txBody>
      </p:sp>
    </p:spTree>
    <p:extLst>
      <p:ext uri="{BB962C8B-B14F-4D97-AF65-F5344CB8AC3E}">
        <p14:creationId xmlns:p14="http://schemas.microsoft.com/office/powerpoint/2010/main" val="42733106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10-minute resolution</a:t>
            </a:r>
            <a:endParaRPr lang="en-US" sz="32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19</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pic>
        <p:nvPicPr>
          <p:cNvPr id="7" name="Picture 6" descr="TEMPO_footprint_NO2_d300pix.png"/>
          <p:cNvPicPr>
            <a:picLocks noChangeAspect="1"/>
          </p:cNvPicPr>
          <p:nvPr/>
        </p:nvPicPr>
        <p:blipFill rotWithShape="1">
          <a:blip r:embed="rId2">
            <a:extLst>
              <a:ext uri="{28A0092B-C50C-407E-A947-70E740481C1C}">
                <a14:useLocalDpi xmlns:a14="http://schemas.microsoft.com/office/drawing/2010/main" val="0"/>
              </a:ext>
            </a:extLst>
          </a:blip>
          <a:srcRect l="26035" t="27237" r="33667" b="18588"/>
          <a:stretch/>
        </p:blipFill>
        <p:spPr>
          <a:xfrm>
            <a:off x="1885458" y="1651000"/>
            <a:ext cx="4776269" cy="4961731"/>
          </a:xfrm>
          <a:prstGeom prst="rect">
            <a:avLst/>
          </a:prstGeom>
        </p:spPr>
      </p:pic>
      <p:sp>
        <p:nvSpPr>
          <p:cNvPr id="14" name="Rectangle 13"/>
          <p:cNvSpPr/>
          <p:nvPr/>
        </p:nvSpPr>
        <p:spPr>
          <a:xfrm rot="420000">
            <a:off x="4696028" y="1663708"/>
            <a:ext cx="546156" cy="49286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48695" y="3188872"/>
            <a:ext cx="1804438" cy="1200329"/>
          </a:xfrm>
          <a:prstGeom prst="rect">
            <a:avLst/>
          </a:prstGeom>
          <a:noFill/>
        </p:spPr>
        <p:txBody>
          <a:bodyPr wrap="none" rtlCol="0">
            <a:spAutoFit/>
          </a:bodyPr>
          <a:lstStyle/>
          <a:p>
            <a:r>
              <a:rPr lang="en-US" b="1" dirty="0" smtClean="0">
                <a:solidFill>
                  <a:srgbClr val="FF0000"/>
                </a:solidFill>
              </a:rPr>
              <a:t>Soil NO</a:t>
            </a:r>
            <a:r>
              <a:rPr lang="en-US" b="1" baseline="-25000" dirty="0" smtClean="0">
                <a:solidFill>
                  <a:srgbClr val="FF0000"/>
                </a:solidFill>
              </a:rPr>
              <a:t>x</a:t>
            </a:r>
          </a:p>
          <a:p>
            <a:r>
              <a:rPr lang="en-US" b="1" dirty="0">
                <a:solidFill>
                  <a:srgbClr val="FF0000"/>
                </a:solidFill>
              </a:rPr>
              <a:t>a</a:t>
            </a:r>
            <a:r>
              <a:rPr lang="en-US" b="1" dirty="0" smtClean="0">
                <a:solidFill>
                  <a:srgbClr val="FF0000"/>
                </a:solidFill>
              </a:rPr>
              <a:t>fter fertilization</a:t>
            </a:r>
          </a:p>
          <a:p>
            <a:endParaRPr lang="en-US" b="1" dirty="0">
              <a:solidFill>
                <a:srgbClr val="FF0000"/>
              </a:solidFill>
            </a:endParaRPr>
          </a:p>
          <a:p>
            <a:r>
              <a:rPr lang="en-US" b="1" dirty="0">
                <a:solidFill>
                  <a:srgbClr val="FF0000"/>
                </a:solidFill>
              </a:rPr>
              <a:t>Lightning </a:t>
            </a:r>
            <a:r>
              <a:rPr lang="en-US" b="1" dirty="0" smtClean="0">
                <a:solidFill>
                  <a:srgbClr val="FF0000"/>
                </a:solidFill>
              </a:rPr>
              <a:t>NO</a:t>
            </a:r>
            <a:r>
              <a:rPr lang="en-US" b="1" baseline="-25000" dirty="0" smtClean="0">
                <a:solidFill>
                  <a:srgbClr val="FF0000"/>
                </a:solidFill>
              </a:rPr>
              <a:t>x</a:t>
            </a:r>
            <a:endParaRPr lang="en-US" b="1" baseline="-25000" dirty="0">
              <a:solidFill>
                <a:srgbClr val="FF0000"/>
              </a:solidFill>
            </a:endParaRPr>
          </a:p>
        </p:txBody>
      </p:sp>
      <p:sp>
        <p:nvSpPr>
          <p:cNvPr id="9" name="TextBox 8"/>
          <p:cNvSpPr txBox="1"/>
          <p:nvPr/>
        </p:nvSpPr>
        <p:spPr>
          <a:xfrm>
            <a:off x="6696675" y="3593247"/>
            <a:ext cx="1633781" cy="369332"/>
          </a:xfrm>
          <a:prstGeom prst="rect">
            <a:avLst/>
          </a:prstGeom>
          <a:noFill/>
        </p:spPr>
        <p:txBody>
          <a:bodyPr wrap="none" rtlCol="0">
            <a:spAutoFit/>
          </a:bodyPr>
          <a:lstStyle/>
          <a:p>
            <a:r>
              <a:rPr lang="en-US" b="1" dirty="0" smtClean="0">
                <a:solidFill>
                  <a:srgbClr val="FF0000"/>
                </a:solidFill>
              </a:rPr>
              <a:t>NO</a:t>
            </a:r>
            <a:r>
              <a:rPr lang="en-US" b="1" baseline="-25000" dirty="0" smtClean="0">
                <a:solidFill>
                  <a:srgbClr val="FF0000"/>
                </a:solidFill>
              </a:rPr>
              <a:t>x</a:t>
            </a:r>
            <a:r>
              <a:rPr lang="en-US" b="1" dirty="0" smtClean="0">
                <a:solidFill>
                  <a:srgbClr val="FF0000"/>
                </a:solidFill>
              </a:rPr>
              <a:t>, O</a:t>
            </a:r>
            <a:r>
              <a:rPr lang="en-US" b="1" baseline="-25000" dirty="0" smtClean="0">
                <a:solidFill>
                  <a:srgbClr val="FF0000"/>
                </a:solidFill>
              </a:rPr>
              <a:t>3</a:t>
            </a:r>
            <a:r>
              <a:rPr lang="en-US" b="1" dirty="0" smtClean="0">
                <a:solidFill>
                  <a:srgbClr val="FF0000"/>
                </a:solidFill>
              </a:rPr>
              <a:t> on/off</a:t>
            </a:r>
            <a:endParaRPr lang="en-US" b="1" dirty="0">
              <a:solidFill>
                <a:srgbClr val="FF0000"/>
              </a:solidFill>
            </a:endParaRPr>
          </a:p>
        </p:txBody>
      </p:sp>
    </p:spTree>
    <p:extLst>
      <p:ext uri="{BB962C8B-B14F-4D97-AF65-F5344CB8AC3E}">
        <p14:creationId xmlns:p14="http://schemas.microsoft.com/office/powerpoint/2010/main" val="4273310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72" y="16998"/>
            <a:ext cx="5972807" cy="960120"/>
          </a:xfrm>
        </p:spPr>
        <p:txBody>
          <a:bodyPr anchor="ctr"/>
          <a:lstStyle/>
          <a:p>
            <a:r>
              <a:rPr lang="en-US" sz="3600" dirty="0">
                <a:solidFill>
                  <a:schemeClr val="bg1">
                    <a:lumMod val="85000"/>
                  </a:schemeClr>
                </a:solidFill>
              </a:rPr>
              <a:t>TEMPO </a:t>
            </a:r>
            <a:r>
              <a:rPr lang="en-US" sz="3600" dirty="0" smtClean="0">
                <a:solidFill>
                  <a:schemeClr val="bg1">
                    <a:lumMod val="85000"/>
                  </a:schemeClr>
                </a:solidFill>
              </a:rPr>
              <a:t>Green Paper</a:t>
            </a:r>
            <a:endParaRPr lang="en-US" sz="3600" dirty="0">
              <a:solidFill>
                <a:schemeClr val="bg1">
                  <a:lumMod val="85000"/>
                </a:schemeClr>
              </a:solidFill>
            </a:endParaRPr>
          </a:p>
        </p:txBody>
      </p:sp>
      <p:sp>
        <p:nvSpPr>
          <p:cNvPr id="5" name="TextBox 4"/>
          <p:cNvSpPr txBox="1"/>
          <p:nvPr/>
        </p:nvSpPr>
        <p:spPr>
          <a:xfrm>
            <a:off x="130251" y="1186080"/>
            <a:ext cx="8840759" cy="5632197"/>
          </a:xfrm>
          <a:prstGeom prst="rect">
            <a:avLst/>
          </a:prstGeom>
          <a:noFill/>
        </p:spPr>
        <p:txBody>
          <a:bodyPr wrap="square" lIns="91326" tIns="45664" rIns="91326" bIns="45664" rtlCol="0">
            <a:spAutoFit/>
          </a:bodyPr>
          <a:lstStyle/>
          <a:p>
            <a:r>
              <a:rPr lang="en-US" sz="2400" dirty="0">
                <a:solidFill>
                  <a:srgbClr val="000090"/>
                </a:solidFill>
                <a:latin typeface="Arial"/>
                <a:cs typeface="Arial"/>
              </a:rPr>
              <a:t>TEMPO is required to spend much of its observing time scanning the full field of regard (FOR) each hour, for as much of the daylight portion of the diurnal cycle as we can arrange (but certainly to 70</a:t>
            </a:r>
            <a:r>
              <a:rPr lang="en-US" sz="2400" baseline="30000" dirty="0">
                <a:solidFill>
                  <a:srgbClr val="000090"/>
                </a:solidFill>
                <a:latin typeface="Arial"/>
                <a:cs typeface="Arial"/>
              </a:rPr>
              <a:t>o</a:t>
            </a:r>
            <a:r>
              <a:rPr lang="en-US" sz="2400" dirty="0">
                <a:solidFill>
                  <a:srgbClr val="000090"/>
                </a:solidFill>
                <a:latin typeface="Arial"/>
                <a:cs typeface="Arial"/>
              </a:rPr>
              <a:t> solar zenith angle). However, some observing time, perhaps as much as 25%, is available for non-standard observations. Non-standard operations simply means observing a portion of the FOR (an East/West slice, as North/South is fixed) at higher temporal resolution.</a:t>
            </a:r>
          </a:p>
          <a:p>
            <a:r>
              <a:rPr lang="en-US" sz="2400" dirty="0">
                <a:solidFill>
                  <a:srgbClr val="000090"/>
                </a:solidFill>
                <a:latin typeface="Arial"/>
                <a:cs typeface="Arial"/>
              </a:rPr>
              <a:t> </a:t>
            </a:r>
          </a:p>
          <a:p>
            <a:r>
              <a:rPr lang="en-US" sz="2400" dirty="0">
                <a:solidFill>
                  <a:srgbClr val="000090"/>
                </a:solidFill>
                <a:latin typeface="Arial"/>
                <a:cs typeface="Arial"/>
              </a:rPr>
              <a:t>Non standard observations may be of two types: First, events, which might include volcanic eruptions, forest fires, significant storms. Second, “chemistry experiments” which use the world’s highest chemistry set to inform atmospheric pollution science in general and satellite retrievals of pollution (especially for TEMPO) in general</a:t>
            </a:r>
            <a:r>
              <a:rPr lang="en-US" sz="2400" dirty="0" smtClean="0">
                <a:solidFill>
                  <a:srgbClr val="000090"/>
                </a:solidFill>
                <a:latin typeface="Arial"/>
                <a:cs typeface="Arial"/>
              </a:rPr>
              <a:t>.</a:t>
            </a:r>
            <a:endParaRPr lang="en-US" sz="2000" b="1" dirty="0">
              <a:solidFill>
                <a:srgbClr val="000090"/>
              </a:solidFill>
              <a:latin typeface="Arial"/>
              <a:ea typeface="ＭＳ Ｐゴシック" charset="0"/>
              <a:cs typeface="Arial"/>
            </a:endParaRP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2</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37496964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10-minute resolution</a:t>
            </a:r>
            <a:endParaRPr lang="en-US" sz="32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pic>
        <p:nvPicPr>
          <p:cNvPr id="7" name="Picture 6" descr="TEMPO_footprint_NO2_d300pix.png"/>
          <p:cNvPicPr>
            <a:picLocks noChangeAspect="1"/>
          </p:cNvPicPr>
          <p:nvPr/>
        </p:nvPicPr>
        <p:blipFill rotWithShape="1">
          <a:blip r:embed="rId2">
            <a:extLst>
              <a:ext uri="{28A0092B-C50C-407E-A947-70E740481C1C}">
                <a14:useLocalDpi xmlns:a14="http://schemas.microsoft.com/office/drawing/2010/main" val="0"/>
              </a:ext>
            </a:extLst>
          </a:blip>
          <a:srcRect l="26035" t="27237" r="33667" b="18588"/>
          <a:stretch/>
        </p:blipFill>
        <p:spPr>
          <a:xfrm>
            <a:off x="1885458" y="1651000"/>
            <a:ext cx="4776269" cy="4961731"/>
          </a:xfrm>
          <a:prstGeom prst="rect">
            <a:avLst/>
          </a:prstGeom>
        </p:spPr>
      </p:pic>
      <p:sp>
        <p:nvSpPr>
          <p:cNvPr id="15" name="Rectangle 14"/>
          <p:cNvSpPr/>
          <p:nvPr/>
        </p:nvSpPr>
        <p:spPr>
          <a:xfrm rot="840000">
            <a:off x="5211542" y="1724391"/>
            <a:ext cx="546156" cy="49286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707675" y="3613722"/>
            <a:ext cx="1633781" cy="369332"/>
          </a:xfrm>
          <a:prstGeom prst="rect">
            <a:avLst/>
          </a:prstGeom>
          <a:noFill/>
        </p:spPr>
        <p:txBody>
          <a:bodyPr wrap="none" rtlCol="0">
            <a:spAutoFit/>
          </a:bodyPr>
          <a:lstStyle/>
          <a:p>
            <a:r>
              <a:rPr lang="en-US" b="1" dirty="0" smtClean="0">
                <a:solidFill>
                  <a:srgbClr val="FF0000"/>
                </a:solidFill>
              </a:rPr>
              <a:t>NO</a:t>
            </a:r>
            <a:r>
              <a:rPr lang="en-US" b="1" baseline="-25000" dirty="0" smtClean="0">
                <a:solidFill>
                  <a:srgbClr val="FF0000"/>
                </a:solidFill>
              </a:rPr>
              <a:t>x</a:t>
            </a:r>
            <a:r>
              <a:rPr lang="en-US" b="1" dirty="0" smtClean="0">
                <a:solidFill>
                  <a:srgbClr val="FF0000"/>
                </a:solidFill>
              </a:rPr>
              <a:t>, O</a:t>
            </a:r>
            <a:r>
              <a:rPr lang="en-US" b="1" baseline="-25000" dirty="0" smtClean="0">
                <a:solidFill>
                  <a:srgbClr val="FF0000"/>
                </a:solidFill>
              </a:rPr>
              <a:t>3</a:t>
            </a:r>
            <a:r>
              <a:rPr lang="en-US" b="1" dirty="0" smtClean="0">
                <a:solidFill>
                  <a:srgbClr val="FF0000"/>
                </a:solidFill>
              </a:rPr>
              <a:t> on/off</a:t>
            </a:r>
            <a:endParaRPr lang="en-US" b="1" dirty="0">
              <a:solidFill>
                <a:srgbClr val="FF0000"/>
              </a:solidFill>
            </a:endParaRPr>
          </a:p>
        </p:txBody>
      </p:sp>
    </p:spTree>
    <p:extLst>
      <p:ext uri="{BB962C8B-B14F-4D97-AF65-F5344CB8AC3E}">
        <p14:creationId xmlns:p14="http://schemas.microsoft.com/office/powerpoint/2010/main" val="42733106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1340"/>
            <a:ext cx="5972807" cy="960120"/>
          </a:xfrm>
        </p:spPr>
        <p:txBody>
          <a:bodyPr anchor="ctr"/>
          <a:lstStyle/>
          <a:p>
            <a:r>
              <a:rPr lang="en-US" sz="4800" dirty="0" smtClean="0">
                <a:solidFill>
                  <a:schemeClr val="bg1">
                    <a:lumMod val="85000"/>
                  </a:schemeClr>
                </a:solidFill>
              </a:rPr>
              <a:t>The end!</a:t>
            </a:r>
            <a:endParaRPr lang="en-US" sz="4800" dirty="0">
              <a:solidFill>
                <a:schemeClr val="bg1">
                  <a:lumMod val="85000"/>
                </a:schemeClr>
              </a:solidFill>
            </a:endParaRPr>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67" y="1385620"/>
            <a:ext cx="990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e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 y="1412301"/>
            <a:ext cx="1434587" cy="156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noaa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779" y="1425803"/>
            <a:ext cx="1490353" cy="149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cseal_540_139.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4396" y="3295104"/>
            <a:ext cx="1575846" cy="1575846"/>
          </a:xfrm>
          <a:prstGeom prst="rect">
            <a:avLst/>
          </a:prstGeom>
        </p:spPr>
      </p:pic>
      <p:pic>
        <p:nvPicPr>
          <p:cNvPr id="9" name="Picture 24" descr="uah"/>
          <p:cNvPicPr>
            <a:picLocks noChangeAspect="1" noChangeArrowheads="1"/>
          </p:cNvPicPr>
          <p:nvPr/>
        </p:nvPicPr>
        <p:blipFill>
          <a:blip r:embed="rId7">
            <a:extLst>
              <a:ext uri="{28A0092B-C50C-407E-A947-70E740481C1C}">
                <a14:useLocalDpi xmlns:a14="http://schemas.microsoft.com/office/drawing/2010/main" val="0"/>
              </a:ext>
            </a:extLst>
          </a:blip>
          <a:srcRect r="76500" b="10800"/>
          <a:stretch>
            <a:fillRect/>
          </a:stretch>
        </p:blipFill>
        <p:spPr bwMode="auto">
          <a:xfrm>
            <a:off x="3652028" y="3443583"/>
            <a:ext cx="1404042" cy="133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R-U_N4c_L_4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0289" y="5202915"/>
            <a:ext cx="2202262" cy="876630"/>
          </a:xfrm>
          <a:prstGeom prst="rect">
            <a:avLst/>
          </a:prstGeom>
        </p:spPr>
      </p:pic>
      <p:pic>
        <p:nvPicPr>
          <p:cNvPr id="11" name="Picture 10" descr="UMBC_Sea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148" y="4891752"/>
            <a:ext cx="1626234" cy="1626234"/>
          </a:xfrm>
          <a:prstGeom prst="rect">
            <a:avLst/>
          </a:prstGeom>
        </p:spPr>
      </p:pic>
      <p:pic>
        <p:nvPicPr>
          <p:cNvPr id="12" name="Picture 6" descr="logo_large"/>
          <p:cNvPicPr>
            <a:picLocks noChangeAspect="1" noChangeArrowheads="1"/>
          </p:cNvPicPr>
          <p:nvPr/>
        </p:nvPicPr>
        <p:blipFill>
          <a:blip r:embed="rId10">
            <a:lum contrast="-4000"/>
            <a:extLst>
              <a:ext uri="{28A0092B-C50C-407E-A947-70E740481C1C}">
                <a14:useLocalDpi xmlns:a14="http://schemas.microsoft.com/office/drawing/2010/main" val="0"/>
              </a:ext>
            </a:extLst>
          </a:blip>
          <a:srcRect/>
          <a:stretch>
            <a:fillRect/>
          </a:stretch>
        </p:blipFill>
        <p:spPr bwMode="auto">
          <a:xfrm>
            <a:off x="5588000" y="3084348"/>
            <a:ext cx="1877438" cy="169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arr-logo.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0216" y="5094485"/>
            <a:ext cx="1833814" cy="1139707"/>
          </a:xfrm>
          <a:prstGeom prst="rect">
            <a:avLst/>
          </a:prstGeom>
        </p:spPr>
      </p:pic>
      <p:pic>
        <p:nvPicPr>
          <p:cNvPr id="14" name="Picture 13" descr="homepage.png"/>
          <p:cNvPicPr>
            <a:picLocks noChangeAspect="1"/>
          </p:cNvPicPr>
          <p:nvPr/>
        </p:nvPicPr>
        <p:blipFill rotWithShape="1">
          <a:blip r:embed="rId12">
            <a:extLst>
              <a:ext uri="{28A0092B-C50C-407E-A947-70E740481C1C}">
                <a14:useLocalDpi xmlns:a14="http://schemas.microsoft.com/office/drawing/2010/main" val="0"/>
              </a:ext>
            </a:extLst>
          </a:blip>
          <a:srcRect l="1928" t="10063" r="72155" b="8352"/>
          <a:stretch/>
        </p:blipFill>
        <p:spPr>
          <a:xfrm>
            <a:off x="6932129" y="4776766"/>
            <a:ext cx="1883752" cy="1760622"/>
          </a:xfrm>
          <a:prstGeom prst="rect">
            <a:avLst/>
          </a:prstGeom>
        </p:spPr>
      </p:pic>
      <p:pic>
        <p:nvPicPr>
          <p:cNvPr id="15" name="Picture 15" descr="ncar"/>
          <p:cNvPicPr>
            <a:picLocks noChangeAspect="1" noChangeArrowheads="1"/>
          </p:cNvPicPr>
          <p:nvPr/>
        </p:nvPicPr>
        <p:blipFill>
          <a:blip r:embed="rId13">
            <a:clrChange>
              <a:clrFrom>
                <a:srgbClr val="FFFFFF"/>
              </a:clrFrom>
              <a:clrTo>
                <a:srgbClr val="FFFFFF">
                  <a:alpha val="0"/>
                </a:srgbClr>
              </a:clrTo>
            </a:clrChange>
            <a:lum contrast="-4000"/>
            <a:extLst>
              <a:ext uri="{28A0092B-C50C-407E-A947-70E740481C1C}">
                <a14:useLocalDpi xmlns:a14="http://schemas.microsoft.com/office/drawing/2010/main" val="0"/>
              </a:ext>
            </a:extLst>
          </a:blip>
          <a:srcRect/>
          <a:stretch>
            <a:fillRect/>
          </a:stretch>
        </p:blipFill>
        <p:spPr bwMode="auto">
          <a:xfrm>
            <a:off x="7324725" y="1900539"/>
            <a:ext cx="18192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slu_4c.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24181" y="1046558"/>
            <a:ext cx="1358265" cy="1869440"/>
          </a:xfrm>
          <a:prstGeom prst="rect">
            <a:avLst/>
          </a:prstGeom>
        </p:spPr>
      </p:pic>
      <p:sp>
        <p:nvSpPr>
          <p:cNvPr id="17" name="Slide Number Placeholder 1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21</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8102716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1340"/>
            <a:ext cx="5972807" cy="960120"/>
          </a:xfrm>
        </p:spPr>
        <p:txBody>
          <a:bodyPr anchor="ctr"/>
          <a:lstStyle/>
          <a:p>
            <a:r>
              <a:rPr lang="en-US" sz="4800" dirty="0" smtClean="0">
                <a:solidFill>
                  <a:schemeClr val="bg1">
                    <a:lumMod val="85000"/>
                  </a:schemeClr>
                </a:solidFill>
              </a:rPr>
              <a:t>Backups</a:t>
            </a:r>
            <a:endParaRPr lang="en-US" sz="4800" dirty="0">
              <a:solidFill>
                <a:schemeClr val="bg1">
                  <a:lumMod val="85000"/>
                </a:schemeClr>
              </a:solidFill>
            </a:endParaRPr>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67" y="1385620"/>
            <a:ext cx="990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e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 y="1412301"/>
            <a:ext cx="1434587" cy="156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noaa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779" y="1425803"/>
            <a:ext cx="1490353" cy="149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cseal_540_139.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4396" y="3295104"/>
            <a:ext cx="1575846" cy="1575846"/>
          </a:xfrm>
          <a:prstGeom prst="rect">
            <a:avLst/>
          </a:prstGeom>
        </p:spPr>
      </p:pic>
      <p:pic>
        <p:nvPicPr>
          <p:cNvPr id="9" name="Picture 24" descr="uah"/>
          <p:cNvPicPr>
            <a:picLocks noChangeAspect="1" noChangeArrowheads="1"/>
          </p:cNvPicPr>
          <p:nvPr/>
        </p:nvPicPr>
        <p:blipFill>
          <a:blip r:embed="rId7">
            <a:extLst>
              <a:ext uri="{28A0092B-C50C-407E-A947-70E740481C1C}">
                <a14:useLocalDpi xmlns:a14="http://schemas.microsoft.com/office/drawing/2010/main" val="0"/>
              </a:ext>
            </a:extLst>
          </a:blip>
          <a:srcRect r="76500" b="10800"/>
          <a:stretch>
            <a:fillRect/>
          </a:stretch>
        </p:blipFill>
        <p:spPr bwMode="auto">
          <a:xfrm>
            <a:off x="3652028" y="3443583"/>
            <a:ext cx="1404042" cy="133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R-U_N4c_L_4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0289" y="5202915"/>
            <a:ext cx="2202262" cy="876630"/>
          </a:xfrm>
          <a:prstGeom prst="rect">
            <a:avLst/>
          </a:prstGeom>
        </p:spPr>
      </p:pic>
      <p:pic>
        <p:nvPicPr>
          <p:cNvPr id="11" name="Picture 10" descr="UMBC_Sea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148" y="4891752"/>
            <a:ext cx="1626234" cy="1626234"/>
          </a:xfrm>
          <a:prstGeom prst="rect">
            <a:avLst/>
          </a:prstGeom>
        </p:spPr>
      </p:pic>
      <p:pic>
        <p:nvPicPr>
          <p:cNvPr id="12" name="Picture 6" descr="logo_large"/>
          <p:cNvPicPr>
            <a:picLocks noChangeAspect="1" noChangeArrowheads="1"/>
          </p:cNvPicPr>
          <p:nvPr/>
        </p:nvPicPr>
        <p:blipFill>
          <a:blip r:embed="rId10">
            <a:lum contrast="-4000"/>
            <a:extLst>
              <a:ext uri="{28A0092B-C50C-407E-A947-70E740481C1C}">
                <a14:useLocalDpi xmlns:a14="http://schemas.microsoft.com/office/drawing/2010/main" val="0"/>
              </a:ext>
            </a:extLst>
          </a:blip>
          <a:srcRect/>
          <a:stretch>
            <a:fillRect/>
          </a:stretch>
        </p:blipFill>
        <p:spPr bwMode="auto">
          <a:xfrm>
            <a:off x="5588000" y="3084348"/>
            <a:ext cx="1877438" cy="169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arr-logo.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0216" y="5094485"/>
            <a:ext cx="1833814" cy="1139707"/>
          </a:xfrm>
          <a:prstGeom prst="rect">
            <a:avLst/>
          </a:prstGeom>
        </p:spPr>
      </p:pic>
      <p:pic>
        <p:nvPicPr>
          <p:cNvPr id="14" name="Picture 13" descr="homepage.png"/>
          <p:cNvPicPr>
            <a:picLocks noChangeAspect="1"/>
          </p:cNvPicPr>
          <p:nvPr/>
        </p:nvPicPr>
        <p:blipFill rotWithShape="1">
          <a:blip r:embed="rId12">
            <a:extLst>
              <a:ext uri="{28A0092B-C50C-407E-A947-70E740481C1C}">
                <a14:useLocalDpi xmlns:a14="http://schemas.microsoft.com/office/drawing/2010/main" val="0"/>
              </a:ext>
            </a:extLst>
          </a:blip>
          <a:srcRect l="1928" t="10063" r="72155" b="8352"/>
          <a:stretch/>
        </p:blipFill>
        <p:spPr>
          <a:xfrm>
            <a:off x="6932129" y="4776766"/>
            <a:ext cx="1883752" cy="1760622"/>
          </a:xfrm>
          <a:prstGeom prst="rect">
            <a:avLst/>
          </a:prstGeom>
        </p:spPr>
      </p:pic>
      <p:pic>
        <p:nvPicPr>
          <p:cNvPr id="15" name="Picture 15" descr="ncar"/>
          <p:cNvPicPr>
            <a:picLocks noChangeAspect="1" noChangeArrowheads="1"/>
          </p:cNvPicPr>
          <p:nvPr/>
        </p:nvPicPr>
        <p:blipFill>
          <a:blip r:embed="rId13">
            <a:clrChange>
              <a:clrFrom>
                <a:srgbClr val="FFFFFF"/>
              </a:clrFrom>
              <a:clrTo>
                <a:srgbClr val="FFFFFF">
                  <a:alpha val="0"/>
                </a:srgbClr>
              </a:clrTo>
            </a:clrChange>
            <a:lum contrast="-4000"/>
            <a:extLst>
              <a:ext uri="{28A0092B-C50C-407E-A947-70E740481C1C}">
                <a14:useLocalDpi xmlns:a14="http://schemas.microsoft.com/office/drawing/2010/main" val="0"/>
              </a:ext>
            </a:extLst>
          </a:blip>
          <a:srcRect/>
          <a:stretch>
            <a:fillRect/>
          </a:stretch>
        </p:blipFill>
        <p:spPr bwMode="auto">
          <a:xfrm>
            <a:off x="7324725" y="1900539"/>
            <a:ext cx="18192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slu_4c.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24181" y="1046558"/>
            <a:ext cx="1358265" cy="1869440"/>
          </a:xfrm>
          <a:prstGeom prst="rect">
            <a:avLst/>
          </a:prstGeom>
        </p:spPr>
      </p:pic>
      <p:sp>
        <p:nvSpPr>
          <p:cNvPr id="17" name="Slide Number Placeholder 1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22</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10706204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baseline products</a:t>
            </a:r>
            <a:endParaRPr lang="en-US" sz="3200" dirty="0">
              <a:solidFill>
                <a:schemeClr val="bg1">
                  <a:lumMod val="85000"/>
                </a:schemeClr>
              </a:solidFill>
            </a:endParaRPr>
          </a:p>
        </p:txBody>
      </p:sp>
      <p:pic>
        <p:nvPicPr>
          <p:cNvPr id="7" name="Picture 6" descr="Pages from TEMPO_NSPIRES_12-EVI1 12-0007_Final.png"/>
          <p:cNvPicPr>
            <a:picLocks noChangeAspect="1"/>
          </p:cNvPicPr>
          <p:nvPr/>
        </p:nvPicPr>
        <p:blipFill rotWithShape="1">
          <a:blip r:embed="rId3">
            <a:extLst>
              <a:ext uri="{28A0092B-C50C-407E-A947-70E740481C1C}">
                <a14:useLocalDpi xmlns:a14="http://schemas.microsoft.com/office/drawing/2010/main" val="0"/>
              </a:ext>
            </a:extLst>
          </a:blip>
          <a:srcRect l="49740" t="11164" r="9646" b="48051"/>
          <a:stretch/>
        </p:blipFill>
        <p:spPr>
          <a:xfrm>
            <a:off x="4690635" y="1092502"/>
            <a:ext cx="4444899" cy="5776287"/>
          </a:xfrm>
          <a:prstGeom prst="rect">
            <a:avLst/>
          </a:prstGeom>
        </p:spPr>
      </p:pic>
      <p:sp>
        <p:nvSpPr>
          <p:cNvPr id="3" name="TextBox 2"/>
          <p:cNvSpPr txBox="1"/>
          <p:nvPr/>
        </p:nvSpPr>
        <p:spPr>
          <a:xfrm>
            <a:off x="22416" y="1116322"/>
            <a:ext cx="3968490" cy="5693867"/>
          </a:xfrm>
          <a:prstGeom prst="rect">
            <a:avLst/>
          </a:prstGeom>
          <a:noFill/>
        </p:spPr>
        <p:txBody>
          <a:bodyPr wrap="square" rtlCol="0">
            <a:spAutoFit/>
          </a:bodyPr>
          <a:lstStyle/>
          <a:p>
            <a:r>
              <a:rPr lang="en-US" sz="2800" dirty="0" smtClean="0">
                <a:solidFill>
                  <a:srgbClr val="000090"/>
                </a:solidFill>
                <a:latin typeface="Arial"/>
                <a:cs typeface="Arial"/>
              </a:rPr>
              <a:t>TEMPO has a minimally-redundant measurement set</a:t>
            </a:r>
            <a:r>
              <a:rPr lang="en-US" sz="2800" dirty="0">
                <a:solidFill>
                  <a:srgbClr val="000090"/>
                </a:solidFill>
                <a:latin typeface="Arial"/>
                <a:cs typeface="Arial"/>
              </a:rPr>
              <a:t> </a:t>
            </a:r>
            <a:r>
              <a:rPr lang="en-US" sz="2800" dirty="0" smtClean="0">
                <a:solidFill>
                  <a:srgbClr val="000090"/>
                </a:solidFill>
                <a:latin typeface="Arial"/>
                <a:cs typeface="Arial"/>
              </a:rPr>
              <a:t>for air quality.</a:t>
            </a:r>
          </a:p>
          <a:p>
            <a:endParaRPr lang="en-US" sz="2800" dirty="0">
              <a:solidFill>
                <a:srgbClr val="000090"/>
              </a:solidFill>
              <a:latin typeface="Arial"/>
              <a:cs typeface="Arial"/>
            </a:endParaRPr>
          </a:p>
          <a:p>
            <a:r>
              <a:rPr lang="en-US" sz="2800" dirty="0" smtClean="0">
                <a:solidFill>
                  <a:srgbClr val="000090"/>
                </a:solidFill>
                <a:latin typeface="Arial"/>
                <a:cs typeface="Arial"/>
              </a:rPr>
              <a:t>Near-real time products will allow for pollution alerts, chemical weather, app-based local air quality.</a:t>
            </a:r>
          </a:p>
          <a:p>
            <a:endParaRPr lang="en-US" sz="2800" dirty="0">
              <a:solidFill>
                <a:srgbClr val="000090"/>
              </a:solidFill>
              <a:latin typeface="Arial"/>
              <a:cs typeface="Arial"/>
            </a:endParaRPr>
          </a:p>
          <a:p>
            <a:r>
              <a:rPr lang="en-US" sz="2800" dirty="0" smtClean="0">
                <a:solidFill>
                  <a:srgbClr val="000090"/>
                </a:solidFill>
                <a:latin typeface="Arial"/>
                <a:cs typeface="Arial"/>
              </a:rPr>
              <a:t>Revised PLRA has O</a:t>
            </a:r>
            <a:r>
              <a:rPr lang="en-US" sz="2800" baseline="-25000" dirty="0" smtClean="0">
                <a:solidFill>
                  <a:srgbClr val="000090"/>
                </a:solidFill>
                <a:latin typeface="Arial"/>
                <a:cs typeface="Arial"/>
              </a:rPr>
              <a:t>3</a:t>
            </a:r>
            <a:r>
              <a:rPr lang="en-US" sz="2800" dirty="0" smtClean="0">
                <a:solidFill>
                  <a:srgbClr val="000090"/>
                </a:solidFill>
                <a:latin typeface="Arial"/>
                <a:cs typeface="Arial"/>
              </a:rPr>
              <a:t>, NO</a:t>
            </a:r>
            <a:r>
              <a:rPr lang="en-US" sz="2800" baseline="-25000" dirty="0" smtClean="0">
                <a:solidFill>
                  <a:srgbClr val="000090"/>
                </a:solidFill>
                <a:latin typeface="Arial"/>
                <a:cs typeface="Arial"/>
              </a:rPr>
              <a:t>2</a:t>
            </a:r>
            <a:r>
              <a:rPr lang="en-US" sz="2800" dirty="0" smtClean="0">
                <a:solidFill>
                  <a:srgbClr val="000090"/>
                </a:solidFill>
                <a:latin typeface="Arial"/>
                <a:cs typeface="Arial"/>
              </a:rPr>
              <a:t>, H</a:t>
            </a:r>
            <a:r>
              <a:rPr lang="en-US" sz="2800" baseline="-25000" dirty="0" smtClean="0">
                <a:solidFill>
                  <a:srgbClr val="000090"/>
                </a:solidFill>
                <a:latin typeface="Arial"/>
                <a:cs typeface="Arial"/>
              </a:rPr>
              <a:t>2</a:t>
            </a:r>
            <a:r>
              <a:rPr lang="en-US" sz="2800" dirty="0" smtClean="0">
                <a:solidFill>
                  <a:srgbClr val="000090"/>
                </a:solidFill>
                <a:latin typeface="Arial"/>
                <a:cs typeface="Arial"/>
              </a:rPr>
              <a:t>CO as baseline</a:t>
            </a: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21616922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hourly NO</a:t>
            </a:r>
            <a:r>
              <a:rPr lang="en-US" sz="3200" baseline="-25000" dirty="0" smtClean="0">
                <a:solidFill>
                  <a:schemeClr val="bg1">
                    <a:lumMod val="85000"/>
                  </a:schemeClr>
                </a:solidFill>
              </a:rPr>
              <a:t>2</a:t>
            </a:r>
            <a:r>
              <a:rPr lang="en-US" sz="3200" dirty="0" smtClean="0">
                <a:solidFill>
                  <a:schemeClr val="bg1">
                    <a:lumMod val="85000"/>
                  </a:schemeClr>
                </a:solidFill>
              </a:rPr>
              <a:t> sweep</a:t>
            </a:r>
            <a:endParaRPr lang="en-US" sz="32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24</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pic>
        <p:nvPicPr>
          <p:cNvPr id="6" name="Picture 5" descr="TEMPO_footprint_NO2_d300pix.png"/>
          <p:cNvPicPr>
            <a:picLocks noChangeAspect="1"/>
          </p:cNvPicPr>
          <p:nvPr/>
        </p:nvPicPr>
        <p:blipFill rotWithShape="1">
          <a:blip r:embed="rId2">
            <a:extLst>
              <a:ext uri="{28A0092B-C50C-407E-A947-70E740481C1C}">
                <a14:useLocalDpi xmlns:a14="http://schemas.microsoft.com/office/drawing/2010/main" val="0"/>
              </a:ext>
            </a:extLst>
          </a:blip>
          <a:srcRect l="9887" t="12290" r="9978" b="8754"/>
          <a:stretch/>
        </p:blipFill>
        <p:spPr>
          <a:xfrm>
            <a:off x="1027545" y="1073718"/>
            <a:ext cx="7112000" cy="5414818"/>
          </a:xfrm>
          <a:prstGeom prst="rect">
            <a:avLst/>
          </a:prstGeom>
        </p:spPr>
      </p:pic>
    </p:spTree>
    <p:extLst>
      <p:ext uri="{BB962C8B-B14F-4D97-AF65-F5344CB8AC3E}">
        <p14:creationId xmlns:p14="http://schemas.microsoft.com/office/powerpoint/2010/main" val="2380637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72" y="16998"/>
            <a:ext cx="5972807" cy="960120"/>
          </a:xfrm>
        </p:spPr>
        <p:txBody>
          <a:bodyPr anchor="ctr"/>
          <a:lstStyle/>
          <a:p>
            <a:r>
              <a:rPr lang="en-US" sz="3600" dirty="0" smtClean="0">
                <a:solidFill>
                  <a:schemeClr val="bg1">
                    <a:lumMod val="85000"/>
                  </a:schemeClr>
                </a:solidFill>
              </a:rPr>
              <a:t>Green Paper notes</a:t>
            </a:r>
            <a:endParaRPr lang="en-US" sz="3600" dirty="0">
              <a:solidFill>
                <a:schemeClr val="bg1">
                  <a:lumMod val="85000"/>
                </a:schemeClr>
              </a:solidFill>
            </a:endParaRPr>
          </a:p>
        </p:txBody>
      </p:sp>
      <p:sp>
        <p:nvSpPr>
          <p:cNvPr id="5" name="TextBox 4"/>
          <p:cNvSpPr txBox="1"/>
          <p:nvPr/>
        </p:nvSpPr>
        <p:spPr>
          <a:xfrm>
            <a:off x="130251" y="1186080"/>
            <a:ext cx="8840759" cy="5324421"/>
          </a:xfrm>
          <a:prstGeom prst="rect">
            <a:avLst/>
          </a:prstGeom>
          <a:noFill/>
        </p:spPr>
        <p:txBody>
          <a:bodyPr wrap="square" lIns="91326" tIns="45664" rIns="91326" bIns="45664" rtlCol="0">
            <a:spAutoFit/>
          </a:bodyPr>
          <a:lstStyle/>
          <a:p>
            <a:pPr marL="457200" lvl="0" indent="-457200">
              <a:buFont typeface="+mj-lt"/>
              <a:buAutoNum type="arabicPeriod"/>
            </a:pPr>
            <a:r>
              <a:rPr lang="en-US" sz="2000" dirty="0">
                <a:solidFill>
                  <a:srgbClr val="000090"/>
                </a:solidFill>
                <a:latin typeface="Arial"/>
                <a:cs typeface="Arial"/>
              </a:rPr>
              <a:t>Image Navigation and Registration (INR, think “pointing”) is likely to be slightly worse in the first hour of daylight and also in the Easternmost several hundred km of the FOR.</a:t>
            </a:r>
          </a:p>
          <a:p>
            <a:pPr marL="457200" lvl="0" indent="-457200">
              <a:buFont typeface="+mj-lt"/>
              <a:buAutoNum type="arabicPeriod"/>
            </a:pPr>
            <a:r>
              <a:rPr lang="en-US" sz="2000" dirty="0">
                <a:solidFill>
                  <a:srgbClr val="000090"/>
                </a:solidFill>
                <a:latin typeface="Arial"/>
                <a:cs typeface="Arial"/>
              </a:rPr>
              <a:t>Research scans may need supplemental hand registration to take full advantage of the spatial resolution.</a:t>
            </a:r>
          </a:p>
          <a:p>
            <a:pPr marL="457200" lvl="0" indent="-457200">
              <a:buFont typeface="+mj-lt"/>
              <a:buAutoNum type="arabicPeriod"/>
            </a:pPr>
            <a:r>
              <a:rPr lang="en-US" sz="2000" dirty="0">
                <a:solidFill>
                  <a:srgbClr val="000090"/>
                </a:solidFill>
                <a:latin typeface="Arial"/>
                <a:cs typeface="Arial"/>
              </a:rPr>
              <a:t>We do not yet know at what time of the year we will be launched and thus what time of year we will be in commissioning phase. It is reasonable to think that some experiments will be done in commissioning phase but they are not required to be.</a:t>
            </a:r>
          </a:p>
          <a:p>
            <a:pPr marL="457200" lvl="0" indent="-457200">
              <a:buFont typeface="+mj-lt"/>
              <a:buAutoNum type="arabicPeriod"/>
            </a:pPr>
            <a:r>
              <a:rPr lang="en-US" sz="2000" dirty="0">
                <a:solidFill>
                  <a:srgbClr val="000090"/>
                </a:solidFill>
                <a:latin typeface="Arial"/>
                <a:cs typeface="Arial"/>
              </a:rPr>
              <a:t>We hope as we fully retire instrument risk to add SO</a:t>
            </a:r>
            <a:r>
              <a:rPr lang="en-US" sz="2000" baseline="-25000" dirty="0">
                <a:solidFill>
                  <a:srgbClr val="000090"/>
                </a:solidFill>
                <a:latin typeface="Arial"/>
                <a:cs typeface="Arial"/>
              </a:rPr>
              <a:t>2</a:t>
            </a:r>
            <a:r>
              <a:rPr lang="en-US" sz="2000" dirty="0">
                <a:solidFill>
                  <a:srgbClr val="000090"/>
                </a:solidFill>
                <a:latin typeface="Arial"/>
                <a:cs typeface="Arial"/>
              </a:rPr>
              <a:t>, aerosol, C</a:t>
            </a:r>
            <a:r>
              <a:rPr lang="en-US" sz="2000" baseline="-25000" dirty="0">
                <a:solidFill>
                  <a:srgbClr val="000090"/>
                </a:solidFill>
                <a:latin typeface="Arial"/>
                <a:cs typeface="Arial"/>
              </a:rPr>
              <a:t>2</a:t>
            </a:r>
            <a:r>
              <a:rPr lang="en-US" sz="2000" dirty="0">
                <a:solidFill>
                  <a:srgbClr val="000090"/>
                </a:solidFill>
                <a:latin typeface="Arial"/>
                <a:cs typeface="Arial"/>
              </a:rPr>
              <a:t>H</a:t>
            </a:r>
            <a:r>
              <a:rPr lang="en-US" sz="2000" baseline="-25000" dirty="0">
                <a:solidFill>
                  <a:srgbClr val="000090"/>
                </a:solidFill>
                <a:latin typeface="Arial"/>
                <a:cs typeface="Arial"/>
              </a:rPr>
              <a:t>2</a:t>
            </a:r>
            <a:r>
              <a:rPr lang="en-US" sz="2000" dirty="0">
                <a:solidFill>
                  <a:srgbClr val="000090"/>
                </a:solidFill>
                <a:latin typeface="Arial"/>
                <a:cs typeface="Arial"/>
              </a:rPr>
              <a:t>O</a:t>
            </a:r>
            <a:r>
              <a:rPr lang="en-US" sz="2000" baseline="-25000" dirty="0">
                <a:solidFill>
                  <a:srgbClr val="000090"/>
                </a:solidFill>
                <a:latin typeface="Arial"/>
                <a:cs typeface="Arial"/>
              </a:rPr>
              <a:t>2</a:t>
            </a:r>
            <a:r>
              <a:rPr lang="en-US" sz="2000" dirty="0">
                <a:solidFill>
                  <a:srgbClr val="000090"/>
                </a:solidFill>
                <a:latin typeface="Arial"/>
                <a:cs typeface="Arial"/>
              </a:rPr>
              <a:t> back as operational products and provide validation for them. However, they are always in the spectra, so they can perfectly reasonably be included in chemistry experiments.</a:t>
            </a:r>
          </a:p>
          <a:p>
            <a:pPr marL="457200" lvl="0" indent="-457200">
              <a:buFont typeface="+mj-lt"/>
              <a:buAutoNum type="arabicPeriod"/>
            </a:pPr>
            <a:r>
              <a:rPr lang="en-US" sz="2000" dirty="0">
                <a:solidFill>
                  <a:srgbClr val="000090"/>
                </a:solidFill>
                <a:latin typeface="Arial"/>
                <a:cs typeface="Arial"/>
              </a:rPr>
              <a:t>If we do our job of insuring that command sequences are pre-loaded, about 1-hour notice is required to initiate a special sequence. </a:t>
            </a:r>
          </a:p>
          <a:p>
            <a:pPr marL="457200" lvl="0" indent="-457200">
              <a:buFont typeface="+mj-lt"/>
              <a:buAutoNum type="arabicPeriod"/>
            </a:pPr>
            <a:r>
              <a:rPr lang="en-US" sz="2000" dirty="0">
                <a:solidFill>
                  <a:srgbClr val="000090"/>
                </a:solidFill>
                <a:latin typeface="Arial"/>
                <a:cs typeface="Arial"/>
              </a:rPr>
              <a:t>Discussion of special observations now hopefully insures that flexibility remains when operations become more fully developed.</a:t>
            </a: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12102784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72" y="16998"/>
            <a:ext cx="5972807" cy="960120"/>
          </a:xfrm>
        </p:spPr>
        <p:txBody>
          <a:bodyPr anchor="ctr"/>
          <a:lstStyle/>
          <a:p>
            <a:r>
              <a:rPr lang="en-US" sz="3200" dirty="0" smtClean="0">
                <a:solidFill>
                  <a:schemeClr val="bg1">
                    <a:lumMod val="85000"/>
                  </a:schemeClr>
                </a:solidFill>
              </a:rPr>
              <a:t>High time resolution experiments - 1</a:t>
            </a:r>
            <a:endParaRPr lang="en-US" sz="3200" dirty="0">
              <a:solidFill>
                <a:schemeClr val="bg1">
                  <a:lumMod val="85000"/>
                </a:schemeClr>
              </a:solidFill>
            </a:endParaRPr>
          </a:p>
        </p:txBody>
      </p:sp>
      <p:sp>
        <p:nvSpPr>
          <p:cNvPr id="5" name="TextBox 4"/>
          <p:cNvSpPr txBox="1"/>
          <p:nvPr/>
        </p:nvSpPr>
        <p:spPr>
          <a:xfrm>
            <a:off x="130251" y="2503650"/>
            <a:ext cx="8840759" cy="2677543"/>
          </a:xfrm>
          <a:prstGeom prst="rect">
            <a:avLst/>
          </a:prstGeom>
          <a:noFill/>
        </p:spPr>
        <p:txBody>
          <a:bodyPr wrap="square" lIns="91326" tIns="45664" rIns="91326" bIns="45664" rtlCol="0">
            <a:spAutoFit/>
          </a:bodyPr>
          <a:lstStyle/>
          <a:p>
            <a:pPr defTabSz="456633">
              <a:spcBef>
                <a:spcPts val="1200"/>
              </a:spcBef>
            </a:pPr>
            <a:r>
              <a:rPr lang="en-US" sz="2800" dirty="0" smtClean="0">
                <a:solidFill>
                  <a:srgbClr val="000090"/>
                </a:solidFill>
                <a:latin typeface="Arial"/>
                <a:cs typeface="Arial"/>
              </a:rPr>
              <a:t>For </a:t>
            </a:r>
            <a:r>
              <a:rPr lang="en-US" sz="2800" dirty="0">
                <a:solidFill>
                  <a:srgbClr val="000090"/>
                </a:solidFill>
                <a:latin typeface="Arial"/>
                <a:cs typeface="Arial"/>
              </a:rPr>
              <a:t>purposes of discussion I am assuming that special operations have 10-minute time resolution and 800 km E/W swath but they don’t have to be. For oversampling studies, for example, they could be quicker and narrower. Anything down to step and stare (with several km jitter) should be possible</a:t>
            </a:r>
            <a:r>
              <a:rPr lang="en-US" sz="2800" dirty="0" smtClean="0">
                <a:solidFill>
                  <a:srgbClr val="000090"/>
                </a:solidFill>
                <a:latin typeface="Arial"/>
                <a:cs typeface="Arial"/>
              </a:rPr>
              <a:t>.</a:t>
            </a:r>
            <a:endParaRPr lang="en-US" sz="2800" dirty="0">
              <a:solidFill>
                <a:srgbClr val="000090"/>
              </a:solidFill>
              <a:latin typeface="Arial"/>
              <a:cs typeface="Arial"/>
            </a:endParaRP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12102784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72" y="16998"/>
            <a:ext cx="5972807" cy="960120"/>
          </a:xfrm>
        </p:spPr>
        <p:txBody>
          <a:bodyPr anchor="ctr"/>
          <a:lstStyle/>
          <a:p>
            <a:r>
              <a:rPr lang="en-US" sz="3200" dirty="0" smtClean="0">
                <a:solidFill>
                  <a:schemeClr val="bg1">
                    <a:lumMod val="85000"/>
                  </a:schemeClr>
                </a:solidFill>
              </a:rPr>
              <a:t>High time resolution experiments - 2</a:t>
            </a:r>
            <a:endParaRPr lang="en-US" sz="3200" dirty="0">
              <a:solidFill>
                <a:schemeClr val="bg1">
                  <a:lumMod val="85000"/>
                </a:schemeClr>
              </a:solidFill>
            </a:endParaRPr>
          </a:p>
        </p:txBody>
      </p:sp>
      <p:sp>
        <p:nvSpPr>
          <p:cNvPr id="5" name="TextBox 4"/>
          <p:cNvSpPr txBox="1"/>
          <p:nvPr/>
        </p:nvSpPr>
        <p:spPr>
          <a:xfrm>
            <a:off x="130251" y="1245430"/>
            <a:ext cx="8840759" cy="5355199"/>
          </a:xfrm>
          <a:prstGeom prst="rect">
            <a:avLst/>
          </a:prstGeom>
          <a:noFill/>
        </p:spPr>
        <p:txBody>
          <a:bodyPr wrap="square" lIns="91326" tIns="45664" rIns="91326" bIns="45664" rtlCol="0">
            <a:spAutoFit/>
          </a:bodyPr>
          <a:lstStyle/>
          <a:p>
            <a:pPr marL="342900" lvl="0" indent="-342900">
              <a:buFont typeface="Arial"/>
              <a:buChar char="•"/>
            </a:pPr>
            <a:r>
              <a:rPr lang="en-US" sz="2400" b="1" dirty="0" smtClean="0">
                <a:solidFill>
                  <a:srgbClr val="000090"/>
                </a:solidFill>
                <a:latin typeface="Arial"/>
                <a:cs typeface="Arial"/>
              </a:rPr>
              <a:t>Lightning </a:t>
            </a:r>
            <a:r>
              <a:rPr lang="en-US" sz="2400" b="1" dirty="0">
                <a:solidFill>
                  <a:srgbClr val="000090"/>
                </a:solidFill>
                <a:latin typeface="Arial"/>
                <a:cs typeface="Arial"/>
              </a:rPr>
              <a:t>NO</a:t>
            </a:r>
            <a:r>
              <a:rPr lang="en-US" sz="2400" b="1" baseline="-25000" dirty="0">
                <a:solidFill>
                  <a:srgbClr val="000090"/>
                </a:solidFill>
                <a:latin typeface="Arial"/>
                <a:cs typeface="Arial"/>
              </a:rPr>
              <a:t>x</a:t>
            </a:r>
            <a:endParaRPr lang="en-US" sz="2400" dirty="0">
              <a:solidFill>
                <a:srgbClr val="000090"/>
              </a:solidFill>
              <a:latin typeface="Arial"/>
              <a:cs typeface="Arial"/>
            </a:endParaRPr>
          </a:p>
          <a:p>
            <a:pPr lvl="1"/>
            <a:r>
              <a:rPr lang="en-US" sz="2400" dirty="0">
                <a:solidFill>
                  <a:srgbClr val="000090"/>
                </a:solidFill>
                <a:latin typeface="Arial"/>
                <a:cs typeface="Arial"/>
              </a:rPr>
              <a:t>B. Pierce says cirrus contamination hard to avoid. Can we/should we evaluate that beforehand?</a:t>
            </a:r>
          </a:p>
          <a:p>
            <a:pPr marL="342900" indent="-342900">
              <a:spcBef>
                <a:spcPts val="600"/>
              </a:spcBef>
              <a:buFont typeface="Arial"/>
              <a:buChar char="•"/>
            </a:pPr>
            <a:r>
              <a:rPr lang="en-US" sz="2400" b="1" dirty="0" smtClean="0">
                <a:solidFill>
                  <a:srgbClr val="000090"/>
                </a:solidFill>
                <a:latin typeface="Arial"/>
                <a:cs typeface="Arial"/>
              </a:rPr>
              <a:t>High </a:t>
            </a:r>
            <a:r>
              <a:rPr lang="en-US" sz="2400" b="1" dirty="0">
                <a:solidFill>
                  <a:srgbClr val="000090"/>
                </a:solidFill>
                <a:latin typeface="Arial"/>
                <a:cs typeface="Arial"/>
              </a:rPr>
              <a:t>O</a:t>
            </a:r>
            <a:r>
              <a:rPr lang="en-US" sz="2400" b="1" baseline="-25000" dirty="0">
                <a:solidFill>
                  <a:srgbClr val="000090"/>
                </a:solidFill>
                <a:latin typeface="Arial"/>
                <a:cs typeface="Arial"/>
              </a:rPr>
              <a:t>3</a:t>
            </a:r>
            <a:r>
              <a:rPr lang="en-US" sz="2400" b="1" dirty="0">
                <a:solidFill>
                  <a:srgbClr val="000090"/>
                </a:solidFill>
                <a:latin typeface="Arial"/>
                <a:cs typeface="Arial"/>
              </a:rPr>
              <a:t> events</a:t>
            </a:r>
            <a:endParaRPr lang="en-US" sz="2400" dirty="0">
              <a:solidFill>
                <a:srgbClr val="000090"/>
              </a:solidFill>
              <a:latin typeface="Arial"/>
              <a:cs typeface="Arial"/>
            </a:endParaRPr>
          </a:p>
          <a:p>
            <a:pPr lvl="1"/>
            <a:r>
              <a:rPr lang="en-US" sz="2400" dirty="0">
                <a:solidFill>
                  <a:srgbClr val="000090"/>
                </a:solidFill>
                <a:latin typeface="Arial"/>
                <a:cs typeface="Arial"/>
              </a:rPr>
              <a:t>E.g., in the Intermountain West</a:t>
            </a:r>
          </a:p>
          <a:p>
            <a:pPr marL="342900" indent="-342900">
              <a:spcBef>
                <a:spcPts val="600"/>
              </a:spcBef>
              <a:buFont typeface="Arial"/>
              <a:buChar char="•"/>
            </a:pPr>
            <a:r>
              <a:rPr lang="en-US" sz="2400" b="1" dirty="0" smtClean="0">
                <a:solidFill>
                  <a:srgbClr val="000090"/>
                </a:solidFill>
                <a:latin typeface="Arial"/>
                <a:cs typeface="Arial"/>
              </a:rPr>
              <a:t>Soil </a:t>
            </a:r>
            <a:r>
              <a:rPr lang="en-US" sz="2400" b="1" dirty="0">
                <a:solidFill>
                  <a:srgbClr val="000090"/>
                </a:solidFill>
                <a:latin typeface="Arial"/>
                <a:cs typeface="Arial"/>
              </a:rPr>
              <a:t>NO</a:t>
            </a:r>
            <a:r>
              <a:rPr lang="en-US" sz="2400" b="1" baseline="-25000" dirty="0">
                <a:solidFill>
                  <a:srgbClr val="000090"/>
                </a:solidFill>
                <a:latin typeface="Arial"/>
                <a:cs typeface="Arial"/>
              </a:rPr>
              <a:t>x</a:t>
            </a:r>
            <a:r>
              <a:rPr lang="en-US" sz="2400" b="1" dirty="0">
                <a:solidFill>
                  <a:srgbClr val="000090"/>
                </a:solidFill>
                <a:latin typeface="Arial"/>
                <a:cs typeface="Arial"/>
              </a:rPr>
              <a:t> after fertilizer application</a:t>
            </a:r>
            <a:endParaRPr lang="en-US" sz="2400" dirty="0">
              <a:solidFill>
                <a:srgbClr val="000090"/>
              </a:solidFill>
              <a:latin typeface="Arial"/>
              <a:cs typeface="Arial"/>
            </a:endParaRPr>
          </a:p>
          <a:p>
            <a:pPr lvl="1"/>
            <a:r>
              <a:rPr lang="en-US" sz="2400" dirty="0">
                <a:solidFill>
                  <a:srgbClr val="000090"/>
                </a:solidFill>
                <a:latin typeface="Arial"/>
                <a:cs typeface="Arial"/>
              </a:rPr>
              <a:t>Central Valley? Midwest? Oversampling?</a:t>
            </a:r>
          </a:p>
          <a:p>
            <a:pPr marL="342900" indent="-342900">
              <a:spcBef>
                <a:spcPts val="600"/>
              </a:spcBef>
              <a:buFont typeface="Arial"/>
              <a:buChar char="•"/>
            </a:pPr>
            <a:r>
              <a:rPr lang="en-US" sz="2400" b="1" dirty="0" smtClean="0">
                <a:solidFill>
                  <a:srgbClr val="000090"/>
                </a:solidFill>
                <a:latin typeface="Arial"/>
                <a:cs typeface="Arial"/>
              </a:rPr>
              <a:t>NO</a:t>
            </a:r>
            <a:r>
              <a:rPr lang="en-US" sz="2400" b="1" baseline="-25000" dirty="0" smtClean="0">
                <a:solidFill>
                  <a:srgbClr val="000090"/>
                </a:solidFill>
                <a:latin typeface="Arial"/>
                <a:cs typeface="Arial"/>
              </a:rPr>
              <a:t>x</a:t>
            </a:r>
            <a:r>
              <a:rPr lang="en-US" sz="2400" b="1" dirty="0" smtClean="0">
                <a:solidFill>
                  <a:srgbClr val="000090"/>
                </a:solidFill>
                <a:latin typeface="Arial"/>
                <a:cs typeface="Arial"/>
              </a:rPr>
              <a:t> </a:t>
            </a:r>
            <a:r>
              <a:rPr lang="en-US" sz="2400" b="1" dirty="0">
                <a:solidFill>
                  <a:srgbClr val="000090"/>
                </a:solidFill>
                <a:latin typeface="Arial"/>
                <a:cs typeface="Arial"/>
              </a:rPr>
              <a:t>on/off and AM/PM rush hours</a:t>
            </a:r>
            <a:endParaRPr lang="en-US" sz="2400" dirty="0">
              <a:solidFill>
                <a:srgbClr val="000090"/>
              </a:solidFill>
              <a:latin typeface="Arial"/>
              <a:cs typeface="Arial"/>
            </a:endParaRPr>
          </a:p>
          <a:p>
            <a:pPr lvl="1"/>
            <a:r>
              <a:rPr lang="en-US" sz="2400" dirty="0">
                <a:solidFill>
                  <a:srgbClr val="000090"/>
                </a:solidFill>
                <a:latin typeface="Arial"/>
                <a:cs typeface="Arial"/>
              </a:rPr>
              <a:t>Are weekday/weekend studies science or novelty?</a:t>
            </a:r>
          </a:p>
          <a:p>
            <a:pPr marL="342900" indent="-342900">
              <a:spcBef>
                <a:spcPts val="600"/>
              </a:spcBef>
              <a:buFont typeface="Arial"/>
              <a:buChar char="•"/>
            </a:pPr>
            <a:r>
              <a:rPr lang="en-US" sz="2400" b="1" dirty="0" smtClean="0">
                <a:solidFill>
                  <a:srgbClr val="000090"/>
                </a:solidFill>
                <a:latin typeface="Arial"/>
                <a:cs typeface="Arial"/>
              </a:rPr>
              <a:t>Forest </a:t>
            </a:r>
            <a:r>
              <a:rPr lang="en-US" sz="2400" b="1" dirty="0">
                <a:solidFill>
                  <a:srgbClr val="000090"/>
                </a:solidFill>
                <a:latin typeface="Arial"/>
                <a:cs typeface="Arial"/>
              </a:rPr>
              <a:t>fires</a:t>
            </a:r>
            <a:endParaRPr lang="en-US" sz="2400" dirty="0">
              <a:solidFill>
                <a:srgbClr val="000090"/>
              </a:solidFill>
              <a:latin typeface="Arial"/>
              <a:cs typeface="Arial"/>
            </a:endParaRPr>
          </a:p>
          <a:p>
            <a:pPr marL="342900" indent="-342900">
              <a:spcBef>
                <a:spcPts val="600"/>
              </a:spcBef>
              <a:buFont typeface="Arial"/>
              <a:buChar char="•"/>
            </a:pPr>
            <a:r>
              <a:rPr lang="en-US" sz="2400" b="1" dirty="0" smtClean="0">
                <a:solidFill>
                  <a:srgbClr val="000090"/>
                </a:solidFill>
                <a:latin typeface="Arial"/>
                <a:cs typeface="Arial"/>
              </a:rPr>
              <a:t>Volcanoes</a:t>
            </a:r>
            <a:endParaRPr lang="en-US" sz="2400" dirty="0">
              <a:solidFill>
                <a:srgbClr val="000090"/>
              </a:solidFill>
              <a:latin typeface="Arial"/>
              <a:cs typeface="Arial"/>
            </a:endParaRPr>
          </a:p>
          <a:p>
            <a:pPr marL="342900" indent="-342900">
              <a:spcBef>
                <a:spcPts val="600"/>
              </a:spcBef>
              <a:buFont typeface="Arial"/>
              <a:buChar char="•"/>
            </a:pPr>
            <a:r>
              <a:rPr lang="en-US" sz="2400" b="1" dirty="0" smtClean="0">
                <a:solidFill>
                  <a:srgbClr val="000090"/>
                </a:solidFill>
                <a:latin typeface="Arial"/>
                <a:cs typeface="Arial"/>
              </a:rPr>
              <a:t>Dwell</a:t>
            </a:r>
            <a:r>
              <a:rPr lang="en-US" sz="2400" b="1" dirty="0">
                <a:solidFill>
                  <a:srgbClr val="000090"/>
                </a:solidFill>
                <a:latin typeface="Arial"/>
                <a:cs typeface="Arial"/>
              </a:rPr>
              <a:t>-time studies to improve detection limits</a:t>
            </a:r>
            <a:endParaRPr lang="en-US" sz="2400" dirty="0">
              <a:solidFill>
                <a:srgbClr val="000090"/>
              </a:solidFill>
              <a:latin typeface="Arial"/>
              <a:cs typeface="Arial"/>
            </a:endParaRPr>
          </a:p>
          <a:p>
            <a:pPr lvl="1"/>
            <a:r>
              <a:rPr lang="en-US" sz="2400" dirty="0">
                <a:solidFill>
                  <a:srgbClr val="000090"/>
                </a:solidFill>
                <a:latin typeface="Arial"/>
                <a:cs typeface="Arial"/>
              </a:rPr>
              <a:t>E.g., HONO, methylglyoxal, </a:t>
            </a:r>
            <a:r>
              <a:rPr lang="en-US" sz="2400" i="1" dirty="0">
                <a:solidFill>
                  <a:srgbClr val="000090"/>
                </a:solidFill>
                <a:latin typeface="Arial"/>
                <a:cs typeface="Arial"/>
              </a:rPr>
              <a:t>your molecule </a:t>
            </a:r>
            <a:r>
              <a:rPr lang="en-US" sz="2400" i="1" dirty="0" smtClean="0">
                <a:solidFill>
                  <a:srgbClr val="000090"/>
                </a:solidFill>
                <a:latin typeface="Arial"/>
                <a:cs typeface="Arial"/>
              </a:rPr>
              <a:t>here</a:t>
            </a:r>
            <a:endParaRPr lang="en-US" sz="2400" i="1" dirty="0">
              <a:solidFill>
                <a:srgbClr val="000090"/>
              </a:solidFill>
              <a:latin typeface="Arial"/>
              <a:cs typeface="Arial"/>
            </a:endParaRP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12102784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72" y="16998"/>
            <a:ext cx="5972807" cy="960120"/>
          </a:xfrm>
        </p:spPr>
        <p:txBody>
          <a:bodyPr anchor="ctr"/>
          <a:lstStyle/>
          <a:p>
            <a:r>
              <a:rPr lang="en-US" sz="3200" dirty="0" smtClean="0">
                <a:solidFill>
                  <a:schemeClr val="bg1">
                    <a:lumMod val="85000"/>
                  </a:schemeClr>
                </a:solidFill>
              </a:rPr>
              <a:t>Normal time resolution experiments</a:t>
            </a:r>
            <a:endParaRPr lang="en-US" sz="3200" dirty="0">
              <a:solidFill>
                <a:schemeClr val="bg1">
                  <a:lumMod val="85000"/>
                </a:schemeClr>
              </a:solidFill>
            </a:endParaRPr>
          </a:p>
        </p:txBody>
      </p:sp>
      <p:sp>
        <p:nvSpPr>
          <p:cNvPr id="5" name="TextBox 4"/>
          <p:cNvSpPr txBox="1"/>
          <p:nvPr/>
        </p:nvSpPr>
        <p:spPr>
          <a:xfrm>
            <a:off x="130251" y="1388710"/>
            <a:ext cx="8840759" cy="4893534"/>
          </a:xfrm>
          <a:prstGeom prst="rect">
            <a:avLst/>
          </a:prstGeom>
          <a:noFill/>
        </p:spPr>
        <p:txBody>
          <a:bodyPr wrap="square" lIns="91326" tIns="45664" rIns="91326" bIns="45664" rtlCol="0">
            <a:spAutoFit/>
          </a:bodyPr>
          <a:lstStyle/>
          <a:p>
            <a:pPr marL="342900" lvl="0" indent="-342900">
              <a:buFont typeface="Arial"/>
              <a:buChar char="•"/>
            </a:pPr>
            <a:r>
              <a:rPr lang="en-US" sz="2400" b="1" dirty="0" smtClean="0">
                <a:solidFill>
                  <a:srgbClr val="000090"/>
                </a:solidFill>
                <a:latin typeface="Arial"/>
                <a:cs typeface="Arial"/>
              </a:rPr>
              <a:t>Cloud </a:t>
            </a:r>
            <a:r>
              <a:rPr lang="en-US" sz="2400" b="1" dirty="0">
                <a:solidFill>
                  <a:srgbClr val="000090"/>
                </a:solidFill>
                <a:latin typeface="Arial"/>
                <a:cs typeface="Arial"/>
              </a:rPr>
              <a:t>field correlation with pollution</a:t>
            </a:r>
            <a:endParaRPr lang="en-US" sz="2400" dirty="0">
              <a:solidFill>
                <a:srgbClr val="000090"/>
              </a:solidFill>
              <a:latin typeface="Arial"/>
              <a:cs typeface="Arial"/>
            </a:endParaRPr>
          </a:p>
          <a:p>
            <a:pPr lvl="1"/>
            <a:r>
              <a:rPr lang="en-US" sz="2400" dirty="0">
                <a:solidFill>
                  <a:srgbClr val="000090"/>
                </a:solidFill>
                <a:latin typeface="Arial"/>
                <a:cs typeface="Arial"/>
              </a:rPr>
              <a:t>(O. Torres, R. Chatfield) Are there any 10-minute requirements or suggestions?</a:t>
            </a:r>
          </a:p>
          <a:p>
            <a:r>
              <a:rPr lang="en-US" sz="2400" dirty="0">
                <a:solidFill>
                  <a:srgbClr val="000090"/>
                </a:solidFill>
                <a:latin typeface="Arial"/>
                <a:cs typeface="Arial"/>
              </a:rPr>
              <a:t> </a:t>
            </a:r>
          </a:p>
          <a:p>
            <a:pPr marL="342900" lvl="0" indent="-342900">
              <a:buFont typeface="Arial"/>
              <a:buChar char="•"/>
            </a:pPr>
            <a:r>
              <a:rPr lang="en-US" sz="2400" b="1" dirty="0">
                <a:solidFill>
                  <a:srgbClr val="000090"/>
                </a:solidFill>
                <a:latin typeface="Arial"/>
                <a:cs typeface="Arial"/>
              </a:rPr>
              <a:t>Ship emission </a:t>
            </a:r>
            <a:r>
              <a:rPr lang="en-US" sz="2400" b="1" dirty="0" smtClean="0">
                <a:solidFill>
                  <a:srgbClr val="000090"/>
                </a:solidFill>
                <a:latin typeface="Arial"/>
                <a:cs typeface="Arial"/>
              </a:rPr>
              <a:t>tracks, highways</a:t>
            </a:r>
            <a:endParaRPr lang="en-US" sz="2400" dirty="0">
              <a:solidFill>
                <a:srgbClr val="000090"/>
              </a:solidFill>
              <a:latin typeface="Arial"/>
              <a:cs typeface="Arial"/>
            </a:endParaRPr>
          </a:p>
          <a:p>
            <a:r>
              <a:rPr lang="en-US" sz="2400" dirty="0">
                <a:solidFill>
                  <a:srgbClr val="000090"/>
                </a:solidFill>
                <a:latin typeface="Arial"/>
                <a:cs typeface="Arial"/>
              </a:rPr>
              <a:t> </a:t>
            </a:r>
          </a:p>
          <a:p>
            <a:pPr marL="342900" lvl="0" indent="-342900">
              <a:buFont typeface="Arial"/>
              <a:buChar char="•"/>
            </a:pPr>
            <a:r>
              <a:rPr lang="en-US" sz="2400" b="1" dirty="0">
                <a:solidFill>
                  <a:srgbClr val="000090"/>
                </a:solidFill>
                <a:latin typeface="Arial"/>
                <a:cs typeface="Arial"/>
              </a:rPr>
              <a:t>Gulf platform plumes</a:t>
            </a:r>
            <a:endParaRPr lang="en-US" sz="2400" dirty="0">
              <a:solidFill>
                <a:srgbClr val="000090"/>
              </a:solidFill>
              <a:latin typeface="Arial"/>
              <a:cs typeface="Arial"/>
            </a:endParaRPr>
          </a:p>
          <a:p>
            <a:pPr lvl="1"/>
            <a:r>
              <a:rPr lang="en-US" sz="2400" dirty="0">
                <a:solidFill>
                  <a:srgbClr val="000090"/>
                </a:solidFill>
                <a:latin typeface="Arial"/>
                <a:cs typeface="Arial"/>
              </a:rPr>
              <a:t>High temporal resolution to improve detection?</a:t>
            </a:r>
          </a:p>
          <a:p>
            <a:r>
              <a:rPr lang="en-US" sz="2400" dirty="0">
                <a:solidFill>
                  <a:srgbClr val="000090"/>
                </a:solidFill>
                <a:latin typeface="Arial"/>
                <a:cs typeface="Arial"/>
              </a:rPr>
              <a:t> </a:t>
            </a:r>
          </a:p>
          <a:p>
            <a:pPr marL="342900" lvl="0" indent="-342900">
              <a:buFont typeface="Arial"/>
              <a:buChar char="•"/>
            </a:pPr>
            <a:r>
              <a:rPr lang="en-US" sz="2400" b="1" dirty="0">
                <a:solidFill>
                  <a:srgbClr val="000090"/>
                </a:solidFill>
                <a:latin typeface="Arial"/>
                <a:cs typeface="Arial"/>
              </a:rPr>
              <a:t>NO</a:t>
            </a:r>
            <a:r>
              <a:rPr lang="en-US" sz="2400" b="1" baseline="-25000" dirty="0">
                <a:solidFill>
                  <a:srgbClr val="000090"/>
                </a:solidFill>
                <a:latin typeface="Arial"/>
                <a:cs typeface="Arial"/>
              </a:rPr>
              <a:t>2</a:t>
            </a:r>
            <a:r>
              <a:rPr lang="en-US" sz="2400" b="1" dirty="0">
                <a:solidFill>
                  <a:srgbClr val="000090"/>
                </a:solidFill>
                <a:latin typeface="Arial"/>
                <a:cs typeface="Arial"/>
              </a:rPr>
              <a:t>/H</a:t>
            </a:r>
            <a:r>
              <a:rPr lang="en-US" sz="2400" b="1" baseline="-25000" dirty="0">
                <a:solidFill>
                  <a:srgbClr val="000090"/>
                </a:solidFill>
                <a:latin typeface="Arial"/>
                <a:cs typeface="Arial"/>
              </a:rPr>
              <a:t>2</a:t>
            </a:r>
            <a:r>
              <a:rPr lang="en-US" sz="2400" b="1" dirty="0">
                <a:solidFill>
                  <a:srgbClr val="000090"/>
                </a:solidFill>
                <a:latin typeface="Arial"/>
                <a:cs typeface="Arial"/>
              </a:rPr>
              <a:t>CO correlation helps H</a:t>
            </a:r>
            <a:r>
              <a:rPr lang="en-US" sz="2400" b="1" baseline="-25000" dirty="0">
                <a:solidFill>
                  <a:srgbClr val="000090"/>
                </a:solidFill>
                <a:latin typeface="Arial"/>
                <a:cs typeface="Arial"/>
              </a:rPr>
              <a:t>2</a:t>
            </a:r>
            <a:r>
              <a:rPr lang="en-US" sz="2400" b="1" dirty="0">
                <a:solidFill>
                  <a:srgbClr val="000090"/>
                </a:solidFill>
                <a:latin typeface="Arial"/>
                <a:cs typeface="Arial"/>
              </a:rPr>
              <a:t>CO retrieval</a:t>
            </a:r>
            <a:endParaRPr lang="en-US" sz="2400" dirty="0">
              <a:solidFill>
                <a:srgbClr val="000090"/>
              </a:solidFill>
              <a:latin typeface="Arial"/>
              <a:cs typeface="Arial"/>
            </a:endParaRPr>
          </a:p>
          <a:p>
            <a:pPr lvl="1"/>
            <a:r>
              <a:rPr lang="en-US" sz="2400" dirty="0">
                <a:solidFill>
                  <a:srgbClr val="000090"/>
                </a:solidFill>
                <a:latin typeface="Arial"/>
                <a:cs typeface="Arial"/>
              </a:rPr>
              <a:t>Do we get this automatically</a:t>
            </a:r>
            <a:r>
              <a:rPr lang="en-US" sz="2400" dirty="0" smtClean="0">
                <a:solidFill>
                  <a:srgbClr val="000090"/>
                </a:solidFill>
                <a:latin typeface="Arial"/>
                <a:cs typeface="Arial"/>
              </a:rPr>
              <a:t>?</a:t>
            </a:r>
          </a:p>
          <a:p>
            <a:pPr lvl="1"/>
            <a:endParaRPr lang="en-US" sz="2400" dirty="0">
              <a:solidFill>
                <a:srgbClr val="000090"/>
              </a:solidFill>
              <a:latin typeface="Arial"/>
              <a:cs typeface="Arial"/>
            </a:endParaRPr>
          </a:p>
          <a:p>
            <a:pPr marL="342900" indent="-342900">
              <a:buFont typeface="Arial"/>
              <a:buChar char="•"/>
            </a:pPr>
            <a:r>
              <a:rPr lang="en-US" sz="2400" b="1" dirty="0" smtClean="0">
                <a:solidFill>
                  <a:srgbClr val="000090"/>
                </a:solidFill>
                <a:latin typeface="Arial"/>
                <a:cs typeface="Arial"/>
              </a:rPr>
              <a:t>Night lights?</a:t>
            </a:r>
            <a:endParaRPr lang="en-US" sz="2400" b="1" dirty="0">
              <a:solidFill>
                <a:srgbClr val="000090"/>
              </a:solidFill>
              <a:latin typeface="Arial"/>
              <a:cs typeface="Arial"/>
            </a:endParaRP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26658141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Nightlights</a:t>
            </a:r>
            <a:endParaRPr lang="en-US" sz="32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
        <p:nvSpPr>
          <p:cNvPr id="6" name="TextBox 5"/>
          <p:cNvSpPr txBox="1"/>
          <p:nvPr/>
        </p:nvSpPr>
        <p:spPr>
          <a:xfrm>
            <a:off x="97930" y="1346539"/>
            <a:ext cx="8643585" cy="1631216"/>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Artificial lights have been observed for years by OLS and now VIIRS-DNB</a:t>
            </a:r>
          </a:p>
          <a:p>
            <a:pPr marL="285750" indent="-285750">
              <a:buFont typeface="Arial" panose="020B0604020202020204" pitchFamily="34" charset="0"/>
              <a:buChar char="•"/>
            </a:pPr>
            <a:r>
              <a:rPr lang="en-US" sz="2000" b="1" dirty="0" smtClean="0"/>
              <a:t>Can increase number of co-adds and do spectral binning to boost SNR</a:t>
            </a:r>
          </a:p>
          <a:p>
            <a:pPr marL="285750" indent="-285750">
              <a:buFont typeface="Arial" panose="020B0604020202020204" pitchFamily="34" charset="0"/>
              <a:buChar char="•"/>
            </a:pPr>
            <a:r>
              <a:rPr lang="en-US" sz="2000" b="1" dirty="0" smtClean="0"/>
              <a:t>Preliminary assessment</a:t>
            </a:r>
          </a:p>
          <a:p>
            <a:pPr marL="800100" lvl="1" indent="-342900">
              <a:buFontTx/>
              <a:buChar char="-"/>
            </a:pPr>
            <a:r>
              <a:rPr lang="en-US" sz="2000" b="1" dirty="0" smtClean="0"/>
              <a:t>TEMPO can make an adequate panchromatic nightlights map</a:t>
            </a:r>
          </a:p>
          <a:p>
            <a:pPr marL="800100" lvl="1" indent="-342900">
              <a:buFontTx/>
              <a:buChar char="-"/>
            </a:pPr>
            <a:r>
              <a:rPr lang="en-US" sz="2000" b="1" dirty="0" smtClean="0"/>
              <a:t>Spectral discrimination should be possible with a spectral matched filter</a:t>
            </a:r>
            <a:endParaRPr lang="en-US" sz="2000"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55" y="3114989"/>
            <a:ext cx="3984782" cy="298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4303775" y="3186167"/>
            <a:ext cx="4445288" cy="2915924"/>
          </a:xfrm>
          <a:prstGeom prst="rect">
            <a:avLst/>
          </a:prstGeom>
          <a:noFill/>
          <a:ln>
            <a:noFill/>
          </a:ln>
        </p:spPr>
      </p:pic>
      <p:sp>
        <p:nvSpPr>
          <p:cNvPr id="9" name="TextBox 8"/>
          <p:cNvSpPr txBox="1"/>
          <p:nvPr/>
        </p:nvSpPr>
        <p:spPr>
          <a:xfrm>
            <a:off x="4781713" y="5918480"/>
            <a:ext cx="4054636" cy="646331"/>
          </a:xfrm>
          <a:prstGeom prst="rect">
            <a:avLst/>
          </a:prstGeom>
          <a:noFill/>
        </p:spPr>
        <p:txBody>
          <a:bodyPr wrap="none" rtlCol="0">
            <a:spAutoFit/>
          </a:bodyPr>
          <a:lstStyle/>
          <a:p>
            <a:r>
              <a:rPr lang="en-US" dirty="0" smtClean="0"/>
              <a:t>Radiance is uniformly spread to </a:t>
            </a:r>
            <a:r>
              <a:rPr lang="en-US" dirty="0"/>
              <a:t>estimate </a:t>
            </a:r>
            <a:endParaRPr lang="en-US" dirty="0" smtClean="0"/>
          </a:p>
          <a:p>
            <a:r>
              <a:rPr lang="en-US" dirty="0" smtClean="0"/>
              <a:t>the signal in a single spectral bin.</a:t>
            </a:r>
            <a:endParaRPr lang="en-US" dirty="0"/>
          </a:p>
        </p:txBody>
      </p:sp>
      <p:sp>
        <p:nvSpPr>
          <p:cNvPr id="12" name="TextBox 11"/>
          <p:cNvSpPr txBox="1"/>
          <p:nvPr/>
        </p:nvSpPr>
        <p:spPr>
          <a:xfrm>
            <a:off x="586909" y="6026202"/>
            <a:ext cx="3365024" cy="261610"/>
          </a:xfrm>
          <a:prstGeom prst="rect">
            <a:avLst/>
          </a:prstGeom>
          <a:noFill/>
        </p:spPr>
        <p:txBody>
          <a:bodyPr wrap="none" rtlCol="0">
            <a:spAutoFit/>
          </a:bodyPr>
          <a:lstStyle/>
          <a:p>
            <a:r>
              <a:rPr lang="en-US" sz="1100" dirty="0"/>
              <a:t>http://www.ngdc.noaa.gov/eog/night_sat/spectra.html</a:t>
            </a:r>
            <a:endParaRPr lang="en-US" sz="1100" dirty="0" smtClean="0"/>
          </a:p>
        </p:txBody>
      </p:sp>
    </p:spTree>
    <p:extLst>
      <p:ext uri="{BB962C8B-B14F-4D97-AF65-F5344CB8AC3E}">
        <p14:creationId xmlns:p14="http://schemas.microsoft.com/office/powerpoint/2010/main" val="2500641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9781"/>
            <a:ext cx="5972807" cy="960120"/>
          </a:xfrm>
        </p:spPr>
        <p:txBody>
          <a:bodyPr anchor="ctr"/>
          <a:lstStyle/>
          <a:p>
            <a:r>
              <a:rPr lang="en-US" sz="3200" dirty="0" smtClean="0">
                <a:solidFill>
                  <a:schemeClr val="bg1">
                    <a:lumMod val="85000"/>
                  </a:schemeClr>
                </a:solidFill>
              </a:rPr>
              <a:t>Old baseline and</a:t>
            </a:r>
            <a:br>
              <a:rPr lang="en-US" sz="3200" dirty="0" smtClean="0">
                <a:solidFill>
                  <a:schemeClr val="bg1">
                    <a:lumMod val="85000"/>
                  </a:schemeClr>
                </a:solidFill>
              </a:rPr>
            </a:br>
            <a:r>
              <a:rPr lang="en-US" sz="3200" dirty="0" smtClean="0">
                <a:solidFill>
                  <a:schemeClr val="bg1">
                    <a:lumMod val="85000"/>
                  </a:schemeClr>
                </a:solidFill>
              </a:rPr>
              <a:t>threshold data </a:t>
            </a:r>
            <a:r>
              <a:rPr lang="en-US" sz="3200" dirty="0">
                <a:solidFill>
                  <a:schemeClr val="bg1">
                    <a:lumMod val="85000"/>
                  </a:schemeClr>
                </a:solidFill>
              </a:rPr>
              <a:t>p</a:t>
            </a:r>
            <a:r>
              <a:rPr lang="en-US" sz="3200" dirty="0" smtClean="0">
                <a:solidFill>
                  <a:schemeClr val="bg1">
                    <a:lumMod val="85000"/>
                  </a:schemeClr>
                </a:solidFill>
              </a:rPr>
              <a:t>roducts</a:t>
            </a:r>
            <a:endParaRPr lang="en-US" sz="3200" dirty="0">
              <a:solidFill>
                <a:schemeClr val="bg1">
                  <a:lumMod val="8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66837886"/>
              </p:ext>
            </p:extLst>
          </p:nvPr>
        </p:nvGraphicFramePr>
        <p:xfrm>
          <a:off x="1723096" y="1136845"/>
          <a:ext cx="4933950" cy="2805430"/>
        </p:xfrm>
        <a:graphic>
          <a:graphicData uri="http://schemas.openxmlformats.org/drawingml/2006/table">
            <a:tbl>
              <a:tblPr firstRow="1" firstCol="1" bandRow="1">
                <a:tableStyleId>{5C22544A-7EE6-4342-B048-85BDC9FD1C3A}</a:tableStyleId>
              </a:tblPr>
              <a:tblGrid>
                <a:gridCol w="1644650"/>
                <a:gridCol w="1644650"/>
                <a:gridCol w="1644650"/>
              </a:tblGrid>
              <a:tr h="318770">
                <a:tc>
                  <a:txBody>
                    <a:bodyPr/>
                    <a:lstStyle/>
                    <a:p>
                      <a:pPr marL="0" marR="0" algn="ctr">
                        <a:spcBef>
                          <a:spcPts val="0"/>
                        </a:spcBef>
                        <a:spcAft>
                          <a:spcPts val="0"/>
                        </a:spcAft>
                      </a:pPr>
                      <a:r>
                        <a:rPr lang="en-US" sz="1400" dirty="0">
                          <a:effectLst/>
                        </a:rPr>
                        <a:t>Species/Products</a:t>
                      </a:r>
                      <a:endParaRPr lang="en-US" sz="1200" dirty="0">
                        <a:effectLst/>
                        <a:latin typeface="Cambria"/>
                        <a:ea typeface="Cambria"/>
                        <a:cs typeface="Times New Roman"/>
                      </a:endParaRPr>
                    </a:p>
                  </a:txBody>
                  <a:tcPr marL="8890" marR="8890" marT="8890" marB="8890"/>
                </a:tc>
                <a:tc>
                  <a:txBody>
                    <a:bodyPr/>
                    <a:lstStyle/>
                    <a:p>
                      <a:pPr marL="0" marR="0" algn="ctr">
                        <a:spcBef>
                          <a:spcPts val="0"/>
                        </a:spcBef>
                        <a:spcAft>
                          <a:spcPts val="0"/>
                        </a:spcAft>
                      </a:pPr>
                      <a:r>
                        <a:rPr lang="en-US" sz="1400" dirty="0">
                          <a:effectLst/>
                        </a:rPr>
                        <a:t>Required </a:t>
                      </a:r>
                      <a:r>
                        <a:rPr lang="en-US" sz="1400" dirty="0" smtClean="0">
                          <a:effectLst/>
                        </a:rPr>
                        <a:t>Precision</a:t>
                      </a:r>
                      <a:endParaRPr lang="en-US" sz="1200" dirty="0">
                        <a:effectLst/>
                        <a:latin typeface="Cambria"/>
                        <a:ea typeface="Cambria"/>
                        <a:cs typeface="Times New Roman"/>
                      </a:endParaRPr>
                    </a:p>
                    <a:p>
                      <a:pPr marL="0" marR="0" algn="ctr">
                        <a:lnSpc>
                          <a:spcPts val="900"/>
                        </a:lnSpc>
                        <a:spcBef>
                          <a:spcPts val="0"/>
                        </a:spcBef>
                        <a:spcAft>
                          <a:spcPts val="0"/>
                        </a:spcAft>
                      </a:pPr>
                      <a:r>
                        <a:rPr lang="en-US" sz="1200" dirty="0">
                          <a:effectLst/>
                        </a:rPr>
                        <a:t> </a:t>
                      </a:r>
                      <a:endParaRPr lang="en-US" sz="1200" dirty="0">
                        <a:effectLst/>
                        <a:latin typeface="Cambria"/>
                        <a:ea typeface="Cambria"/>
                        <a:cs typeface="Times New Roman"/>
                      </a:endParaRPr>
                    </a:p>
                  </a:txBody>
                  <a:tcPr marL="8890" marR="8890" marT="8890" marB="8890"/>
                </a:tc>
                <a:tc>
                  <a:txBody>
                    <a:bodyPr/>
                    <a:lstStyle/>
                    <a:p>
                      <a:pPr marL="0" marR="0" algn="ctr">
                        <a:lnSpc>
                          <a:spcPts val="900"/>
                        </a:lnSpc>
                        <a:spcBef>
                          <a:spcPts val="0"/>
                        </a:spcBef>
                        <a:spcAft>
                          <a:spcPts val="0"/>
                        </a:spcAft>
                      </a:pPr>
                      <a:r>
                        <a:rPr lang="en-US" sz="1400" dirty="0" smtClean="0">
                          <a:effectLst/>
                          <a:latin typeface="+mn-lt"/>
                          <a:ea typeface="Cambria"/>
                          <a:cs typeface="Times New Roman"/>
                        </a:rPr>
                        <a:t>Temporal Revisit</a:t>
                      </a:r>
                      <a:endParaRPr lang="en-US" sz="1400" dirty="0">
                        <a:solidFill>
                          <a:srgbClr val="FF0000"/>
                        </a:solidFill>
                        <a:effectLst/>
                        <a:latin typeface="+mn-lt"/>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0-2 km O</a:t>
                      </a:r>
                      <a:r>
                        <a:rPr lang="en-US" sz="1200" baseline="-25000" dirty="0">
                          <a:effectLst/>
                        </a:rPr>
                        <a:t>3</a:t>
                      </a:r>
                      <a:endParaRPr lang="en-US" sz="1200" dirty="0">
                        <a:effectLst/>
                      </a:endParaRPr>
                    </a:p>
                    <a:p>
                      <a:pPr marL="0" marR="0" algn="ctr">
                        <a:spcBef>
                          <a:spcPts val="0"/>
                        </a:spcBef>
                        <a:spcAft>
                          <a:spcPts val="0"/>
                        </a:spcAft>
                      </a:pPr>
                      <a:r>
                        <a:rPr lang="en-US" sz="1200" dirty="0" smtClean="0">
                          <a:effectLst/>
                        </a:rPr>
                        <a:t>(Selected Scenes) </a:t>
                      </a:r>
                      <a:r>
                        <a:rPr lang="en-US" sz="1200" dirty="0" smtClean="0">
                          <a:solidFill>
                            <a:srgbClr val="FFFF00"/>
                          </a:solidFill>
                          <a:effectLst/>
                        </a:rPr>
                        <a:t>Baseline only</a:t>
                      </a:r>
                      <a:endParaRPr lang="en-US" sz="1200" dirty="0">
                        <a:solidFill>
                          <a:srgbClr val="FFFF00"/>
                        </a:solidFill>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ppbv</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2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O</a:t>
                      </a:r>
                      <a:r>
                        <a:rPr lang="en-US" sz="1200" baseline="-25000" dirty="0">
                          <a:effectLst/>
                        </a:rPr>
                        <a:t>3</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ppbv</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Total O</a:t>
                      </a:r>
                      <a:r>
                        <a:rPr lang="en-US" sz="1200" baseline="-25000" dirty="0">
                          <a:effectLst/>
                        </a:rPr>
                        <a:t>3</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NO</a:t>
                      </a:r>
                      <a:r>
                        <a:rPr lang="en-US" sz="1200" baseline="-25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 10</a:t>
                      </a:r>
                      <a:r>
                        <a:rPr lang="en-US" sz="1200" baseline="30000" dirty="0">
                          <a:effectLst/>
                        </a:rPr>
                        <a:t>15</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H</a:t>
                      </a:r>
                      <a:r>
                        <a:rPr lang="en-US" sz="1200" baseline="-25000" dirty="0">
                          <a:effectLst/>
                        </a:rPr>
                        <a:t>2</a:t>
                      </a:r>
                      <a:r>
                        <a:rPr lang="en-US" sz="1200" dirty="0">
                          <a:effectLst/>
                        </a:rPr>
                        <a:t>CO</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 10</a:t>
                      </a:r>
                      <a:r>
                        <a:rPr lang="en-US" sz="1200" baseline="30000" dirty="0">
                          <a:effectLst/>
                        </a:rPr>
                        <a:t>16</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SO</a:t>
                      </a:r>
                      <a:r>
                        <a:rPr lang="en-US" sz="1200" baseline="-25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 10</a:t>
                      </a:r>
                      <a:r>
                        <a:rPr lang="en-US" sz="1200" baseline="30000" dirty="0">
                          <a:effectLst/>
                        </a:rPr>
                        <a:t>16</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C</a:t>
                      </a:r>
                      <a:r>
                        <a:rPr lang="en-US" sz="1200" baseline="-25000" dirty="0">
                          <a:effectLst/>
                        </a:rPr>
                        <a:t>2</a:t>
                      </a:r>
                      <a:r>
                        <a:rPr lang="en-US" sz="1200" dirty="0">
                          <a:effectLst/>
                        </a:rPr>
                        <a:t>H</a:t>
                      </a:r>
                      <a:r>
                        <a:rPr lang="en-US" sz="1200" baseline="-25000" dirty="0">
                          <a:effectLst/>
                        </a:rPr>
                        <a:t>2</a:t>
                      </a:r>
                      <a:r>
                        <a:rPr lang="en-US" sz="1200" dirty="0">
                          <a:effectLst/>
                        </a:rPr>
                        <a:t>O</a:t>
                      </a:r>
                      <a:r>
                        <a:rPr lang="en-US" sz="1200" baseline="-25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4.0 × 10</a:t>
                      </a:r>
                      <a:r>
                        <a:rPr lang="en-US" sz="1200" baseline="30000" dirty="0">
                          <a:effectLst/>
                        </a:rPr>
                        <a:t>14</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Aerosol Optical Depth</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0.10</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bl>
          </a:graphicData>
        </a:graphic>
      </p:graphicFrame>
      <p:sp>
        <p:nvSpPr>
          <p:cNvPr id="8" name="Content Placeholder 5"/>
          <p:cNvSpPr txBox="1">
            <a:spLocks/>
          </p:cNvSpPr>
          <p:nvPr/>
        </p:nvSpPr>
        <p:spPr>
          <a:xfrm>
            <a:off x="199802" y="3966446"/>
            <a:ext cx="8721906" cy="27901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dirty="0" smtClean="0">
                <a:solidFill>
                  <a:srgbClr val="0D0D0D"/>
                </a:solidFill>
                <a:latin typeface="Calibri"/>
              </a:rPr>
              <a:t>Minimal set of products sufficient for constraining air quality</a:t>
            </a:r>
          </a:p>
          <a:p>
            <a:pPr>
              <a:spcBef>
                <a:spcPts val="0"/>
              </a:spcBef>
            </a:pPr>
            <a:r>
              <a:rPr lang="en-US" sz="1600" b="1" dirty="0" smtClean="0">
                <a:solidFill>
                  <a:srgbClr val="0D0D0D"/>
                </a:solidFill>
                <a:latin typeface="Calibri"/>
              </a:rPr>
              <a:t>Across Greater North America (GNA): 18°N to 58°N near 100°W, 67°W to 125°W near 42°N</a:t>
            </a:r>
          </a:p>
          <a:p>
            <a:pPr>
              <a:spcBef>
                <a:spcPts val="0"/>
              </a:spcBef>
            </a:pPr>
            <a:r>
              <a:rPr lang="en-US" sz="1600" b="1" dirty="0" smtClean="0">
                <a:solidFill>
                  <a:srgbClr val="0D0D0D"/>
                </a:solidFill>
                <a:latin typeface="Calibri"/>
              </a:rPr>
              <a:t>Data products at urban-regional spatial scales</a:t>
            </a:r>
          </a:p>
          <a:p>
            <a:pPr lvl="1">
              <a:spcBef>
                <a:spcPts val="0"/>
              </a:spcBef>
            </a:pPr>
            <a:r>
              <a:rPr lang="en-US" sz="1200" b="1" dirty="0" smtClean="0">
                <a:solidFill>
                  <a:srgbClr val="0D0D0D"/>
                </a:solidFill>
                <a:latin typeface="Calibri"/>
              </a:rPr>
              <a:t>Baseline ≤ 60 km</a:t>
            </a:r>
            <a:r>
              <a:rPr lang="en-US" sz="1200" b="1" baseline="30000" dirty="0" smtClean="0">
                <a:solidFill>
                  <a:srgbClr val="0D0D0D"/>
                </a:solidFill>
                <a:latin typeface="Calibri"/>
              </a:rPr>
              <a:t>2</a:t>
            </a:r>
            <a:r>
              <a:rPr lang="en-US" sz="1200" b="1" i="1" dirty="0" smtClean="0">
                <a:solidFill>
                  <a:srgbClr val="0D0D0D"/>
                </a:solidFill>
                <a:latin typeface="Calibri"/>
              </a:rPr>
              <a:t> </a:t>
            </a:r>
            <a:r>
              <a:rPr lang="en-US" sz="1200" b="1" dirty="0" smtClean="0">
                <a:solidFill>
                  <a:srgbClr val="0D0D0D"/>
                </a:solidFill>
                <a:latin typeface="Calibri"/>
              </a:rPr>
              <a:t>at center of Field Of Regard (FOR)</a:t>
            </a:r>
          </a:p>
          <a:p>
            <a:pPr lvl="1">
              <a:spcBef>
                <a:spcPts val="0"/>
              </a:spcBef>
            </a:pPr>
            <a:r>
              <a:rPr lang="en-US" sz="1200" b="1" dirty="0" smtClean="0">
                <a:solidFill>
                  <a:srgbClr val="0D0D0D"/>
                </a:solidFill>
                <a:latin typeface="Calibri"/>
              </a:rPr>
              <a:t>Threshold </a:t>
            </a:r>
            <a:r>
              <a:rPr lang="en-US" sz="1200" b="1" dirty="0">
                <a:solidFill>
                  <a:srgbClr val="0D0D0D"/>
                </a:solidFill>
                <a:latin typeface="Calibri"/>
              </a:rPr>
              <a:t> ≤ </a:t>
            </a:r>
            <a:r>
              <a:rPr lang="en-US" sz="1200" b="1" dirty="0" smtClean="0">
                <a:solidFill>
                  <a:srgbClr val="0D0D0D"/>
                </a:solidFill>
                <a:latin typeface="Calibri"/>
              </a:rPr>
              <a:t>300 km</a:t>
            </a:r>
            <a:r>
              <a:rPr lang="en-US" sz="1200" b="1" baseline="30000" dirty="0" smtClean="0">
                <a:solidFill>
                  <a:srgbClr val="0D0D0D"/>
                </a:solidFill>
                <a:latin typeface="Calibri"/>
              </a:rPr>
              <a:t>2 </a:t>
            </a:r>
            <a:r>
              <a:rPr lang="en-US" sz="1200" b="1" dirty="0" smtClean="0">
                <a:solidFill>
                  <a:srgbClr val="0D0D0D"/>
                </a:solidFill>
                <a:latin typeface="Calibri"/>
              </a:rPr>
              <a:t>at center </a:t>
            </a:r>
            <a:r>
              <a:rPr lang="en-US" sz="1200" b="1" dirty="0">
                <a:solidFill>
                  <a:srgbClr val="0D0D0D"/>
                </a:solidFill>
                <a:latin typeface="Calibri"/>
              </a:rPr>
              <a:t>of </a:t>
            </a:r>
            <a:r>
              <a:rPr lang="en-US" sz="1200" b="1" dirty="0" smtClean="0">
                <a:solidFill>
                  <a:srgbClr val="0D0D0D"/>
                </a:solidFill>
                <a:latin typeface="Calibri"/>
              </a:rPr>
              <a:t>FOR</a:t>
            </a:r>
          </a:p>
          <a:p>
            <a:pPr>
              <a:spcBef>
                <a:spcPts val="0"/>
              </a:spcBef>
            </a:pPr>
            <a:r>
              <a:rPr lang="en-US" sz="1600" b="1" dirty="0" smtClean="0">
                <a:solidFill>
                  <a:srgbClr val="0D0D0D"/>
                </a:solidFill>
                <a:latin typeface="Calibri"/>
              </a:rPr>
              <a:t>Temporal scales to resolve diurnal changes in pollutant distributions</a:t>
            </a:r>
            <a:endParaRPr lang="en-US" sz="1600" b="1" strike="sngStrike" dirty="0" smtClean="0">
              <a:solidFill>
                <a:srgbClr val="0D0D0D"/>
              </a:solidFill>
              <a:latin typeface="Calibri"/>
            </a:endParaRPr>
          </a:p>
          <a:p>
            <a:pPr>
              <a:spcBef>
                <a:spcPts val="0"/>
              </a:spcBef>
            </a:pPr>
            <a:r>
              <a:rPr lang="en-US" sz="1600" b="1" dirty="0" smtClean="0">
                <a:solidFill>
                  <a:srgbClr val="0D0D0D"/>
                </a:solidFill>
                <a:latin typeface="Calibri"/>
              </a:rPr>
              <a:t>Collected in cloud-free scenes </a:t>
            </a:r>
          </a:p>
          <a:p>
            <a:pPr>
              <a:spcBef>
                <a:spcPts val="0"/>
              </a:spcBef>
            </a:pPr>
            <a:r>
              <a:rPr lang="en-US" sz="1600" b="1" dirty="0" smtClean="0">
                <a:solidFill>
                  <a:srgbClr val="0D0D0D"/>
                </a:solidFill>
                <a:latin typeface="Calibri"/>
              </a:rPr>
              <a:t>Geolocation uncertainty of less than 4 km </a:t>
            </a:r>
          </a:p>
          <a:p>
            <a:pPr>
              <a:spcBef>
                <a:spcPts val="0"/>
              </a:spcBef>
            </a:pPr>
            <a:r>
              <a:rPr lang="en-US" sz="1600" b="1" dirty="0" smtClean="0">
                <a:solidFill>
                  <a:srgbClr val="0D0D0D"/>
                </a:solidFill>
                <a:latin typeface="Calibri"/>
              </a:rPr>
              <a:t>Mission duration, subject to instrument availability</a:t>
            </a:r>
          </a:p>
          <a:p>
            <a:pPr lvl="1">
              <a:spcBef>
                <a:spcPts val="0"/>
              </a:spcBef>
            </a:pPr>
            <a:r>
              <a:rPr lang="en-US" sz="1200" b="1" dirty="0" smtClean="0">
                <a:solidFill>
                  <a:srgbClr val="0D0D0D"/>
                </a:solidFill>
                <a:latin typeface="Calibri"/>
              </a:rPr>
              <a:t>Baseline 20 months</a:t>
            </a:r>
          </a:p>
          <a:p>
            <a:pPr lvl="1">
              <a:spcBef>
                <a:spcPts val="0"/>
              </a:spcBef>
            </a:pPr>
            <a:r>
              <a:rPr lang="en-US" sz="1200" b="1" dirty="0" smtClean="0">
                <a:solidFill>
                  <a:srgbClr val="0D0D0D"/>
                </a:solidFill>
                <a:latin typeface="Calibri"/>
              </a:rPr>
              <a:t>Threshold 12 months</a:t>
            </a:r>
            <a:endParaRPr lang="en-US" sz="1200" b="1" dirty="0">
              <a:solidFill>
                <a:srgbClr val="0D0D0D"/>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40988261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20648"/>
            <a:ext cx="5972807" cy="960120"/>
          </a:xfrm>
        </p:spPr>
        <p:txBody>
          <a:bodyPr/>
          <a:lstStyle/>
          <a:p>
            <a:r>
              <a:rPr lang="en-US" dirty="0" smtClean="0">
                <a:solidFill>
                  <a:schemeClr val="bg1">
                    <a:lumMod val="85000"/>
                  </a:schemeClr>
                </a:solidFill>
              </a:rPr>
              <a:t>Typical TEMPO-range spectra (from ESA GOME-1)</a:t>
            </a:r>
            <a:endParaRPr lang="en-US" dirty="0">
              <a:solidFill>
                <a:schemeClr val="bg1">
                  <a:lumMod val="85000"/>
                </a:schemeClr>
              </a:solidFill>
            </a:endParaRPr>
          </a:p>
        </p:txBody>
      </p:sp>
      <p:pic>
        <p:nvPicPr>
          <p:cNvPr id="7" name="Picture 6" descr="GOME-albedos-with desert.PNG"/>
          <p:cNvPicPr>
            <a:picLocks noChangeAspect="1"/>
          </p:cNvPicPr>
          <p:nvPr/>
        </p:nvPicPr>
        <p:blipFill rotWithShape="1">
          <a:blip r:embed="rId2">
            <a:extLst>
              <a:ext uri="{28A0092B-C50C-407E-A947-70E740481C1C}">
                <a14:useLocalDpi xmlns:a14="http://schemas.microsoft.com/office/drawing/2010/main" val="0"/>
              </a:ext>
            </a:extLst>
          </a:blip>
          <a:srcRect l="5503" t="9768" r="11300" b="5220"/>
          <a:stretch/>
        </p:blipFill>
        <p:spPr>
          <a:xfrm>
            <a:off x="769875" y="1130300"/>
            <a:ext cx="7607520" cy="5747631"/>
          </a:xfrm>
          <a:prstGeom prst="rect">
            <a:avLst/>
          </a:prstGeom>
        </p:spPr>
      </p:pic>
      <p:sp>
        <p:nvSpPr>
          <p:cNvPr id="3" name="Rectangle 2"/>
          <p:cNvSpPr/>
          <p:nvPr/>
        </p:nvSpPr>
        <p:spPr>
          <a:xfrm>
            <a:off x="2293834" y="1524001"/>
            <a:ext cx="2057400" cy="4365624"/>
          </a:xfrm>
          <a:prstGeom prst="rect">
            <a:avLst/>
          </a:prstGeom>
          <a:noFill/>
          <a:ln w="38100">
            <a:solidFill>
              <a:srgbClr val="00009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Rectangle 5"/>
          <p:cNvSpPr/>
          <p:nvPr/>
        </p:nvSpPr>
        <p:spPr>
          <a:xfrm>
            <a:off x="4922734" y="1533526"/>
            <a:ext cx="2057400" cy="4365624"/>
          </a:xfrm>
          <a:prstGeom prst="rect">
            <a:avLst/>
          </a:prstGeom>
          <a:noFill/>
          <a:ln w="38100">
            <a:solidFill>
              <a:srgbClr val="00009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Slide Number Placeholder 7"/>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5/27/15</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TEMPO STM-3</a:t>
            </a:r>
            <a:endParaRPr lang="en-US" dirty="0">
              <a:solidFill>
                <a:prstClr val="black">
                  <a:tint val="75000"/>
                </a:prstClr>
              </a:solidFill>
              <a:latin typeface="Calibri"/>
            </a:endParaRPr>
          </a:p>
        </p:txBody>
      </p:sp>
    </p:spTree>
    <p:extLst>
      <p:ext uri="{BB962C8B-B14F-4D97-AF65-F5344CB8AC3E}">
        <p14:creationId xmlns:p14="http://schemas.microsoft.com/office/powerpoint/2010/main" val="38533081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7644</TotalTime>
  <Words>1275</Words>
  <Application>Microsoft Macintosh PowerPoint</Application>
  <PresentationFormat>On-screen Show (4:3)</PresentationFormat>
  <Paragraphs>252</Paragraphs>
  <Slides>24</Slides>
  <Notes>6</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Office Theme</vt:lpstr>
      <vt:lpstr>1_Office Theme</vt:lpstr>
      <vt:lpstr>7_Office Theme</vt:lpstr>
      <vt:lpstr>5_Office Theme</vt:lpstr>
      <vt:lpstr>12_Office Theme</vt:lpstr>
      <vt:lpstr>15_Office Theme</vt:lpstr>
      <vt:lpstr>PowerPoint Presentation</vt:lpstr>
      <vt:lpstr>TEMPO Green Paper</vt:lpstr>
      <vt:lpstr>Green Paper notes</vt:lpstr>
      <vt:lpstr>High time resolution experiments - 1</vt:lpstr>
      <vt:lpstr>High time resolution experiments - 2</vt:lpstr>
      <vt:lpstr>Normal time resolution experiments</vt:lpstr>
      <vt:lpstr>Nightlights</vt:lpstr>
      <vt:lpstr>Old baseline and threshold data products</vt:lpstr>
      <vt:lpstr>Typical TEMPO-range spectra (from ESA GOME-1)</vt:lpstr>
      <vt:lpstr>TEMPO footprint, ground sample distance and field of regard</vt:lpstr>
      <vt:lpstr>Bay Area coverage</vt:lpstr>
      <vt:lpstr>TEMPO footprint (GEO at 100º W)</vt:lpstr>
      <vt:lpstr>TEMPO hourly NO2 sweep</vt:lpstr>
      <vt:lpstr>TEMPO 10-minute resolution</vt:lpstr>
      <vt:lpstr>TEMPO 10-minute resolution</vt:lpstr>
      <vt:lpstr>TEMPO 10-minute resolution</vt:lpstr>
      <vt:lpstr>TEMPO 10-minute resolution</vt:lpstr>
      <vt:lpstr>TEMPO 10-minute resolution</vt:lpstr>
      <vt:lpstr>TEMPO 10-minute resolution</vt:lpstr>
      <vt:lpstr>TEMPO 10-minute resolution</vt:lpstr>
      <vt:lpstr>The end!</vt:lpstr>
      <vt:lpstr>Backups</vt:lpstr>
      <vt:lpstr>TEMPO baseline products</vt:lpstr>
      <vt:lpstr>TEMPO hourly NO2 sweep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Kelly Chance</cp:lastModifiedBy>
  <cp:revision>569</cp:revision>
  <cp:lastPrinted>2015-05-21T21:40:36Z</cp:lastPrinted>
  <dcterms:created xsi:type="dcterms:W3CDTF">2013-01-29T19:06:19Z</dcterms:created>
  <dcterms:modified xsi:type="dcterms:W3CDTF">2015-05-27T20:55:46Z</dcterms:modified>
</cp:coreProperties>
</file>