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1.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 id="2147483741" r:id="rId2"/>
    <p:sldMasterId id="2147483753" r:id="rId3"/>
    <p:sldMasterId id="2147483765" r:id="rId4"/>
  </p:sldMasterIdLst>
  <p:notesMasterIdLst>
    <p:notesMasterId r:id="rId29"/>
  </p:notesMasterIdLst>
  <p:sldIdLst>
    <p:sldId id="506" r:id="rId5"/>
    <p:sldId id="440" r:id="rId6"/>
    <p:sldId id="336" r:id="rId7"/>
    <p:sldId id="507" r:id="rId8"/>
    <p:sldId id="446" r:id="rId9"/>
    <p:sldId id="509" r:id="rId10"/>
    <p:sldId id="448" r:id="rId11"/>
    <p:sldId id="447" r:id="rId12"/>
    <p:sldId id="464" r:id="rId13"/>
    <p:sldId id="515" r:id="rId14"/>
    <p:sldId id="516" r:id="rId15"/>
    <p:sldId id="508" r:id="rId16"/>
    <p:sldId id="492" r:id="rId17"/>
    <p:sldId id="493" r:id="rId18"/>
    <p:sldId id="494" r:id="rId19"/>
    <p:sldId id="497" r:id="rId20"/>
    <p:sldId id="498" r:id="rId21"/>
    <p:sldId id="499" r:id="rId22"/>
    <p:sldId id="500" r:id="rId23"/>
    <p:sldId id="519" r:id="rId24"/>
    <p:sldId id="459" r:id="rId25"/>
    <p:sldId id="460" r:id="rId26"/>
    <p:sldId id="511" r:id="rId27"/>
    <p:sldId id="51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FFF8F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1398" autoAdjust="0"/>
  </p:normalViewPr>
  <p:slideViewPr>
    <p:cSldViewPr snapToGrid="0" snapToObjects="1">
      <p:cViewPr>
        <p:scale>
          <a:sx n="103" d="100"/>
          <a:sy n="103" d="100"/>
        </p:scale>
        <p:origin x="-6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B799A6-90A5-5B42-BD40-51D2F37F2F49}" type="datetimeFigureOut">
              <a:rPr lang="en-US" smtClean="0"/>
              <a:t>15. 5. 27.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401403-9349-3A4B-A8BA-62125E9E9827}" type="slidenum">
              <a:rPr lang="en-US" smtClean="0"/>
              <a:t>‹#›</a:t>
            </a:fld>
            <a:endParaRPr lang="en-US"/>
          </a:p>
        </p:txBody>
      </p:sp>
    </p:spTree>
    <p:extLst>
      <p:ext uri="{BB962C8B-B14F-4D97-AF65-F5344CB8AC3E}">
        <p14:creationId xmlns:p14="http://schemas.microsoft.com/office/powerpoint/2010/main" val="23343003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401403-9349-3A4B-A8BA-62125E9E9827}" type="slidenum">
              <a:rPr lang="en-US" smtClean="0"/>
              <a:t>1</a:t>
            </a:fld>
            <a:endParaRPr lang="en-US"/>
          </a:p>
        </p:txBody>
      </p:sp>
    </p:spTree>
    <p:extLst>
      <p:ext uri="{BB962C8B-B14F-4D97-AF65-F5344CB8AC3E}">
        <p14:creationId xmlns:p14="http://schemas.microsoft.com/office/powerpoint/2010/main" val="3288337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Shape 538"/>
          <p:cNvSpPr>
            <a:spLocks noGrp="1" noRot="1" noChangeAspect="1"/>
          </p:cNvSpPr>
          <p:nvPr>
            <p:ph type="sldImg"/>
          </p:nvPr>
        </p:nvSpPr>
        <p:spPr>
          <a:prstGeom prst="rect">
            <a:avLst/>
          </a:prstGeom>
        </p:spPr>
        <p:txBody>
          <a:bodyPr/>
          <a:lstStyle/>
          <a:p>
            <a:pPr lvl="0"/>
            <a:endParaRPr/>
          </a:p>
        </p:txBody>
      </p:sp>
      <p:sp>
        <p:nvSpPr>
          <p:cNvPr id="539" name="Shape 539"/>
          <p:cNvSpPr>
            <a:spLocks noGrp="1"/>
          </p:cNvSpPr>
          <p:nvPr>
            <p:ph type="body" sz="quarter" idx="1"/>
          </p:nvPr>
        </p:nvSpPr>
        <p:spPr>
          <a:prstGeom prst="rect">
            <a:avLst/>
          </a:prstGeom>
        </p:spPr>
        <p:txBody>
          <a:bodyPr/>
          <a:lstStyle/>
          <a:p>
            <a:pPr lvl="0" defTabSz="914400">
              <a:lnSpc>
                <a:spcPct val="100000"/>
              </a:lnSpc>
              <a:defRPr sz="1800"/>
            </a:pPr>
            <a:r>
              <a:rPr sz="1200"/>
              <a:t>앞서 사용한 포항 오존 존데 자료를 이용하여 대류권 오존 </a:t>
            </a:r>
            <a:r>
              <a:rPr sz="1200">
                <a:latin typeface="맑은 고딕"/>
                <a:ea typeface="맑은 고딕"/>
                <a:cs typeface="맑은 고딕"/>
                <a:sym typeface="맑은 고딕"/>
              </a:rPr>
              <a:t>column </a:t>
            </a:r>
            <a:r>
              <a:rPr sz="1200"/>
              <a:t>산출 결과를 평가한 것입니다</a:t>
            </a:r>
            <a:r>
              <a:rPr sz="1200">
                <a:latin typeface="맑은 고딕"/>
                <a:ea typeface="맑은 고딕"/>
                <a:cs typeface="맑은 고딕"/>
                <a:sym typeface="맑은 고딕"/>
              </a:rPr>
              <a:t>.</a:t>
            </a:r>
          </a:p>
          <a:p>
            <a:pPr lvl="0" defTabSz="914400">
              <a:lnSpc>
                <a:spcPct val="100000"/>
              </a:lnSpc>
              <a:defRPr sz="1800"/>
            </a:pPr>
            <a:r>
              <a:rPr sz="1200"/>
              <a:t>왼쪽 그림은 </a:t>
            </a:r>
            <a:r>
              <a:rPr sz="1200">
                <a:latin typeface="맑은 고딕"/>
                <a:ea typeface="맑은 고딕"/>
                <a:cs typeface="맑은 고딕"/>
                <a:sym typeface="맑은 고딕"/>
              </a:rPr>
              <a:t>OMI</a:t>
            </a:r>
            <a:r>
              <a:rPr sz="1200"/>
              <a:t>와 </a:t>
            </a:r>
            <a:r>
              <a:rPr sz="1200">
                <a:latin typeface="맑은 고딕"/>
                <a:ea typeface="맑은 고딕"/>
                <a:cs typeface="맑은 고딕"/>
                <a:sym typeface="맑은 고딕"/>
              </a:rPr>
              <a:t>SONDE</a:t>
            </a:r>
            <a:r>
              <a:rPr sz="1200"/>
              <a:t>로 관측된 지표에서 대류권계면 까지의 대류권 오존에 대한 시계열 비교 결과이며</a:t>
            </a:r>
            <a:r>
              <a:rPr sz="1200">
                <a:latin typeface="맑은 고딕"/>
                <a:ea typeface="맑은 고딕"/>
                <a:cs typeface="맑은 고딕"/>
                <a:sym typeface="맑은 고딕"/>
              </a:rPr>
              <a:t>, </a:t>
            </a:r>
            <a:r>
              <a:rPr sz="1200"/>
              <a:t>왼쪽은 지표엣</a:t>
            </a:r>
            <a:r>
              <a:rPr sz="1200">
                <a:latin typeface="맑은 고딕"/>
                <a:ea typeface="맑은 고딕"/>
                <a:cs typeface="맑은 고딕"/>
                <a:sym typeface="맑은 고딕"/>
              </a:rPr>
              <a:t> 500hPa</a:t>
            </a:r>
            <a:r>
              <a:rPr sz="1200"/>
              <a:t>까지 하부대류권 오존에 대한 결과 입니다</a:t>
            </a:r>
            <a:r>
              <a:rPr sz="1200">
                <a:latin typeface="맑은 고딕"/>
                <a:ea typeface="맑은 고딕"/>
                <a:cs typeface="맑은 고딕"/>
                <a:sym typeface="맑은 고딕"/>
              </a:rPr>
              <a:t>.</a:t>
            </a:r>
          </a:p>
          <a:p>
            <a:pPr lvl="0" defTabSz="914400">
              <a:lnSpc>
                <a:spcPct val="100000"/>
              </a:lnSpc>
              <a:defRPr sz="1800"/>
            </a:pPr>
            <a:endParaRPr sz="1200">
              <a:latin typeface="맑은 고딕"/>
              <a:ea typeface="맑은 고딕"/>
              <a:cs typeface="맑은 고딕"/>
              <a:sym typeface="맑은 고딕"/>
            </a:endParaRPr>
          </a:p>
          <a:p>
            <a:pPr lvl="0" defTabSz="914400">
              <a:lnSpc>
                <a:spcPct val="100000"/>
              </a:lnSpc>
              <a:defRPr sz="1800"/>
            </a:pPr>
            <a:r>
              <a:rPr sz="1200"/>
              <a:t>보시는 바와 같이 </a:t>
            </a:r>
            <a:r>
              <a:rPr sz="1200">
                <a:latin typeface="맑은 고딕"/>
                <a:ea typeface="맑은 고딕"/>
                <a:cs typeface="맑은 고딕"/>
                <a:sym typeface="맑은 고딕"/>
              </a:rPr>
              <a:t>OMI </a:t>
            </a:r>
            <a:r>
              <a:rPr sz="1200"/>
              <a:t>대류권 오존은 오존존데에서 관측된 오존의 시간 변동성을 잘 따라감을 보여 주며</a:t>
            </a:r>
            <a:r>
              <a:rPr sz="1200">
                <a:latin typeface="맑은 고딕"/>
                <a:ea typeface="맑은 고딕"/>
                <a:cs typeface="맑은 고딕"/>
                <a:sym typeface="맑은 고딕"/>
              </a:rPr>
              <a:t>, </a:t>
            </a:r>
          </a:p>
          <a:p>
            <a:pPr lvl="0" defTabSz="914400">
              <a:lnSpc>
                <a:spcPct val="100000"/>
              </a:lnSpc>
              <a:defRPr sz="1800"/>
            </a:pPr>
            <a:r>
              <a:rPr sz="1200"/>
              <a:t>아래 그래프는 통계치 비교 결과인데</a:t>
            </a:r>
            <a:r>
              <a:rPr sz="1200">
                <a:latin typeface="맑은 고딕"/>
                <a:ea typeface="맑은 고딕"/>
                <a:cs typeface="맑은 고딕"/>
                <a:sym typeface="맑은 고딕"/>
              </a:rPr>
              <a:t>, </a:t>
            </a:r>
            <a:r>
              <a:rPr sz="1200"/>
              <a:t>빨간색이 </a:t>
            </a:r>
            <a:r>
              <a:rPr sz="1200">
                <a:latin typeface="맑은 고딕"/>
                <a:ea typeface="맑은 고딕"/>
                <a:cs typeface="맑은 고딕"/>
                <a:sym typeface="맑은 고딕"/>
              </a:rPr>
              <a:t>3</a:t>
            </a:r>
            <a:r>
              <a:rPr sz="1200"/>
              <a:t>차년도 알고리즘 산출 목표치를 보여주는데</a:t>
            </a:r>
            <a:r>
              <a:rPr sz="1200">
                <a:latin typeface="맑은 고딕"/>
                <a:ea typeface="맑은 고딕"/>
                <a:cs typeface="맑은 고딕"/>
                <a:sym typeface="맑은 고딕"/>
              </a:rPr>
              <a:t>, </a:t>
            </a:r>
            <a:r>
              <a:rPr sz="1200"/>
              <a:t>현재 저희 알고리즘 성능은 이 목표치를 모두 초과하여 도달하였음이 증명됩니다</a:t>
            </a:r>
            <a:r>
              <a:rPr sz="1200">
                <a:latin typeface="맑은 고딕"/>
                <a:ea typeface="맑은 고딕"/>
                <a:cs typeface="맑은 고딕"/>
                <a:sym typeface="맑은 고딕"/>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5522B741-FCCA-8347-9785-64FC09B50063}" type="slidenum">
              <a:rPr kumimoji="1" lang="ja-JP" altLang="en-US" smtClean="0"/>
              <a:t>15</a:t>
            </a:fld>
            <a:endParaRPr kumimoji="1" lang="ja-JP" altLang="en-US"/>
          </a:p>
        </p:txBody>
      </p:sp>
    </p:spTree>
    <p:extLst>
      <p:ext uri="{BB962C8B-B14F-4D97-AF65-F5344CB8AC3E}">
        <p14:creationId xmlns:p14="http://schemas.microsoft.com/office/powerpoint/2010/main" val="2210225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dirty="0" smtClean="0"/>
              <a:t>좌측그림의 </a:t>
            </a:r>
            <a:r>
              <a:rPr lang="en-US" altLang="ko-KR" dirty="0" smtClean="0"/>
              <a:t>x</a:t>
            </a:r>
            <a:r>
              <a:rPr lang="ko-KR" altLang="en-US" dirty="0" smtClean="0"/>
              <a:t>축은 </a:t>
            </a:r>
            <a:r>
              <a:rPr lang="en-US" altLang="ko-KR" dirty="0" smtClean="0"/>
              <a:t>true NO2</a:t>
            </a:r>
            <a:r>
              <a:rPr lang="en-US" altLang="ko-KR" baseline="0" dirty="0" smtClean="0"/>
              <a:t> VCD</a:t>
            </a:r>
            <a:r>
              <a:rPr lang="ko-KR" altLang="en-US" baseline="0" dirty="0" smtClean="0"/>
              <a:t>를 </a:t>
            </a:r>
            <a:r>
              <a:rPr lang="en-US" altLang="ko-KR" baseline="0" dirty="0" smtClean="0"/>
              <a:t>y</a:t>
            </a:r>
            <a:r>
              <a:rPr lang="ko-KR" altLang="en-US" baseline="0" dirty="0" smtClean="0"/>
              <a:t>축은 </a:t>
            </a:r>
            <a:r>
              <a:rPr lang="en-US" altLang="ko-KR" baseline="0" dirty="0" smtClean="0"/>
              <a:t>NO2 algorithm</a:t>
            </a:r>
            <a:r>
              <a:rPr lang="ko-KR" altLang="en-US" baseline="0" dirty="0" smtClean="0"/>
              <a:t>을 통하여 계산된 </a:t>
            </a:r>
            <a:r>
              <a:rPr lang="en-US" altLang="ko-KR" baseline="0" dirty="0" smtClean="0"/>
              <a:t>calculated NO2 VCD</a:t>
            </a:r>
            <a:r>
              <a:rPr lang="ko-KR" altLang="en-US" baseline="0" dirty="0" smtClean="0"/>
              <a:t>이다</a:t>
            </a:r>
            <a:r>
              <a:rPr lang="en-US" altLang="ko-KR" baseline="0" dirty="0" smtClean="0"/>
              <a:t>. </a:t>
            </a:r>
            <a:r>
              <a:rPr lang="ko-KR" altLang="en-US" baseline="0" dirty="0" smtClean="0"/>
              <a:t>두 값의 </a:t>
            </a:r>
            <a:r>
              <a:rPr lang="en-US" altLang="ko-KR" baseline="0" dirty="0" smtClean="0"/>
              <a:t>scatterplot</a:t>
            </a:r>
            <a:r>
              <a:rPr lang="ko-KR" altLang="en-US" baseline="0" dirty="0" smtClean="0"/>
              <a:t>을 그려본 결과 </a:t>
            </a:r>
            <a:r>
              <a:rPr lang="en-US" altLang="ko-KR" baseline="0" dirty="0" smtClean="0"/>
              <a:t>R</a:t>
            </a:r>
            <a:r>
              <a:rPr lang="ko-KR" altLang="en-US" baseline="0" dirty="0" smtClean="0"/>
              <a:t>는 </a:t>
            </a:r>
            <a:r>
              <a:rPr lang="en-US" altLang="ko-KR" baseline="0" dirty="0" smtClean="0"/>
              <a:t>0.94 slope</a:t>
            </a:r>
            <a:r>
              <a:rPr lang="ko-KR" altLang="en-US" baseline="0" dirty="0" smtClean="0"/>
              <a:t>은 </a:t>
            </a:r>
            <a:r>
              <a:rPr lang="en-US" altLang="ko-KR" baseline="0" dirty="0" smtClean="0"/>
              <a:t>1.1, </a:t>
            </a:r>
            <a:r>
              <a:rPr lang="en-US" altLang="ko-KR" baseline="0" dirty="0" err="1" smtClean="0"/>
              <a:t>intercep</a:t>
            </a:r>
            <a:r>
              <a:rPr lang="ko-KR" altLang="en-US" baseline="0" dirty="0" smtClean="0"/>
              <a:t>는 </a:t>
            </a:r>
            <a:r>
              <a:rPr lang="en-US" altLang="ko-KR" baseline="0" dirty="0" smtClean="0"/>
              <a:t>0.056 * 1016 mole /cm2</a:t>
            </a:r>
            <a:r>
              <a:rPr lang="ko-KR" altLang="en-US" baseline="0" dirty="0" smtClean="0"/>
              <a:t>로 </a:t>
            </a:r>
            <a:r>
              <a:rPr lang="en-US" altLang="ko-KR" baseline="0" dirty="0" smtClean="0"/>
              <a:t>3</a:t>
            </a:r>
            <a:r>
              <a:rPr lang="ko-KR" altLang="en-US" baseline="0" dirty="0" smtClean="0"/>
              <a:t>년 차 목표치인 </a:t>
            </a:r>
            <a:r>
              <a:rPr lang="en-US" altLang="ko-KR" baseline="0" dirty="0" smtClean="0"/>
              <a:t>0.6, 0.2, 1.1</a:t>
            </a:r>
            <a:r>
              <a:rPr lang="ko-KR" altLang="en-US" baseline="0" dirty="0" smtClean="0"/>
              <a:t>에 크게 웃도는 결과임을 알 수 있다</a:t>
            </a:r>
            <a:r>
              <a:rPr lang="en-US" altLang="ko-KR" baseline="0" dirty="0" smtClean="0"/>
              <a:t>. </a:t>
            </a:r>
            <a:r>
              <a:rPr lang="ko-KR" altLang="en-US" baseline="0" dirty="0" smtClean="0"/>
              <a:t>또한 </a:t>
            </a:r>
            <a:r>
              <a:rPr lang="en-US" altLang="ko-KR" baseline="0" dirty="0" smtClean="0"/>
              <a:t>slant column density </a:t>
            </a:r>
            <a:r>
              <a:rPr lang="ko-KR" altLang="en-US" baseline="0" dirty="0" smtClean="0"/>
              <a:t>계산시 생기는 </a:t>
            </a:r>
            <a:r>
              <a:rPr lang="en-US" altLang="ko-KR" baseline="0" dirty="0" smtClean="0"/>
              <a:t>error</a:t>
            </a:r>
            <a:r>
              <a:rPr lang="ko-KR" altLang="en-US" baseline="0" dirty="0" smtClean="0"/>
              <a:t>는 약 </a:t>
            </a:r>
            <a:r>
              <a:rPr lang="en-US" altLang="ko-KR" baseline="0" dirty="0" smtClean="0"/>
              <a:t>7%</a:t>
            </a:r>
            <a:r>
              <a:rPr lang="ko-KR" altLang="en-US" baseline="0" dirty="0" smtClean="0"/>
              <a:t>로</a:t>
            </a:r>
            <a:r>
              <a:rPr lang="en-US" altLang="ko-KR" baseline="0" dirty="0" smtClean="0"/>
              <a:t> </a:t>
            </a:r>
            <a:r>
              <a:rPr lang="ko-KR" altLang="en-US" baseline="0" dirty="0" smtClean="0"/>
              <a:t>추정되나</a:t>
            </a:r>
            <a:r>
              <a:rPr lang="en-US" altLang="ko-KR" baseline="0" dirty="0" smtClean="0"/>
              <a:t>, </a:t>
            </a:r>
            <a:r>
              <a:rPr lang="ko-KR" altLang="en-US" baseline="0" dirty="0" smtClean="0"/>
              <a:t>향후 </a:t>
            </a:r>
            <a:r>
              <a:rPr lang="en-US" altLang="ko-KR" baseline="0" dirty="0" smtClean="0"/>
              <a:t>troposphere-stratosphere separation </a:t>
            </a:r>
            <a:r>
              <a:rPr lang="ko-KR" altLang="en-US" baseline="0" dirty="0" smtClean="0"/>
              <a:t>및 구름의 영향을 살펴보면 그 </a:t>
            </a:r>
            <a:r>
              <a:rPr lang="en-US" altLang="ko-KR" baseline="0" dirty="0" smtClean="0"/>
              <a:t>error</a:t>
            </a:r>
            <a:r>
              <a:rPr lang="ko-KR" altLang="en-US" baseline="0" dirty="0" smtClean="0"/>
              <a:t>값은 증가할 </a:t>
            </a:r>
            <a:r>
              <a:rPr lang="ko-KR" altLang="en-US" baseline="0" dirty="0" err="1" smtClean="0"/>
              <a:t>가능성이있다</a:t>
            </a:r>
            <a:r>
              <a:rPr lang="en-US" altLang="ko-KR" baseline="0" dirty="0" smtClean="0"/>
              <a:t>.</a:t>
            </a:r>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AE3D5604-1E80-429A-B167-36A46506C8CA}" type="slidenum">
              <a:rPr lang="ko-KR" altLang="en-US" smtClean="0"/>
              <a:pPr/>
              <a:t>16</a:t>
            </a:fld>
            <a:endParaRPr lang="ko-KR" altLang="en-US"/>
          </a:p>
        </p:txBody>
      </p:sp>
    </p:spTree>
    <p:extLst>
      <p:ext uri="{BB962C8B-B14F-4D97-AF65-F5344CB8AC3E}">
        <p14:creationId xmlns:p14="http://schemas.microsoft.com/office/powerpoint/2010/main" val="3608339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1CD5C11-7AEC-47D0-957A-9A9044DE3FD8}" type="slidenum">
              <a:rPr lang="ko-KR" altLang="en-US" smtClean="0">
                <a:solidFill>
                  <a:prstClr val="black"/>
                </a:solidFill>
                <a:latin typeface="Calibri"/>
                <a:ea typeface="맑은 고딕"/>
              </a:rPr>
              <a:pPr/>
              <a:t>20</a:t>
            </a:fld>
            <a:endParaRPr lang="ko-KR" altLang="en-US">
              <a:solidFill>
                <a:prstClr val="black"/>
              </a:solidFill>
              <a:latin typeface="Calibri"/>
              <a:ea typeface="맑은 고딕"/>
            </a:endParaRPr>
          </a:p>
        </p:txBody>
      </p:sp>
    </p:spTree>
    <p:extLst>
      <p:ext uri="{BB962C8B-B14F-4D97-AF65-F5344CB8AC3E}">
        <p14:creationId xmlns:p14="http://schemas.microsoft.com/office/powerpoint/2010/main" val="779702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BF72E090-F2E8-4FAA-BC3D-A2AEFC7CB033}" type="slidenum">
              <a:rPr lang="ko-KR" altLang="en-US" smtClean="0"/>
              <a:pPr/>
              <a:t>23</a:t>
            </a:fld>
            <a:endParaRPr lang="ko-KR" altLang="en-US"/>
          </a:p>
        </p:txBody>
      </p:sp>
    </p:spTree>
    <p:extLst>
      <p:ext uri="{BB962C8B-B14F-4D97-AF65-F5344CB8AC3E}">
        <p14:creationId xmlns:p14="http://schemas.microsoft.com/office/powerpoint/2010/main" val="4261814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dirty="0" smtClean="0"/>
              <a:t>Formaldehyde (HCHO) is important as a tracer for </a:t>
            </a:r>
            <a:r>
              <a:rPr lang="en-US" dirty="0" err="1" smtClean="0"/>
              <a:t>HOx</a:t>
            </a:r>
            <a:r>
              <a:rPr lang="en-US" dirty="0" smtClean="0"/>
              <a:t> production,1 and has the potential to provide insight into the nature of convective events. It is one of the most abundant gas phase carbonyls in the atmosphere;2 tropospheric mixing ratios vary typically from 0.2 parts per billion by volume (</a:t>
            </a:r>
            <a:r>
              <a:rPr lang="en-US" dirty="0" err="1" smtClean="0"/>
              <a:t>ppbv</a:t>
            </a:r>
            <a:r>
              <a:rPr lang="en-US" dirty="0" smtClean="0"/>
              <a:t>) to 20 ppbv,3 depending on elevation and geography, and can reach as high as 60 ppbv.4 Stratospheric HCHO background concentrations are estimated to be much lower (~0.02 </a:t>
            </a:r>
            <a:r>
              <a:rPr lang="en-US" dirty="0" err="1" smtClean="0"/>
              <a:t>ppbv</a:t>
            </a:r>
            <a:r>
              <a:rPr lang="en-US" dirty="0" smtClean="0"/>
              <a:t>), but current methods lack sufficient sensitivity for a direct measurement. The dominant sources in urban areas include primary emissions from combustion and industrial processing and photochemical oxidation of numerous anthropogenic volatile organic compounds (AVOCs).2,5 Oxidation of biogenic VOCs (BVOCs) becomes important as a source in rural areas,2,5 while methane oxidation provides a source of HCHO (Fig. 1) in the remote troposphere and in the stratosphere.5</a:t>
            </a:r>
          </a:p>
          <a:p>
            <a:pPr marL="0" marR="0" indent="0" algn="l" defTabSz="914400" rtl="0" eaLnBrk="1" fontAlgn="auto" latinLnBrk="1"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dirty="0" smtClean="0"/>
              <a:t>HCHO is fairly short-lived (</a:t>
            </a:r>
            <a:r>
              <a:rPr lang="en-US" dirty="0" err="1" smtClean="0"/>
              <a:t>τ</a:t>
            </a:r>
            <a:r>
              <a:rPr lang="en-US" dirty="0" smtClean="0"/>
              <a:t> ≈ 3 hours)6,7 and is removed from the atmosphere primarily by reaction with OH and by photolysis.2,3 Both of these processes produce HO2,3,6,8,9 and result in a net production of ozone (O3) in the presence of </a:t>
            </a:r>
            <a:r>
              <a:rPr lang="en-US" dirty="0" err="1" smtClean="0"/>
              <a:t>NOx</a:t>
            </a:r>
            <a:r>
              <a:rPr lang="en-US" dirty="0" smtClean="0"/>
              <a:t> (such as found in polluted urban areas).2 The interaction of HCHO in </a:t>
            </a:r>
            <a:r>
              <a:rPr lang="en-US" dirty="0" err="1" smtClean="0"/>
              <a:t>HOx</a:t>
            </a:r>
            <a:r>
              <a:rPr lang="en-US" dirty="0" smtClean="0"/>
              <a:t> chemistry has wide-reaching significance. </a:t>
            </a:r>
            <a:r>
              <a:rPr lang="en-US" dirty="0" err="1" smtClean="0"/>
              <a:t>HOx</a:t>
            </a:r>
            <a:r>
              <a:rPr lang="en-US" dirty="0" smtClean="0"/>
              <a:t> is a major oxidizer throughout the entire atmosphere and is central to catalytic cycles generating O3 in the troposphere and as well as those destroying O3 in the stratosphere, making accurate estimates of these species crucial to atmospheric modeling on both local and global scales.</a:t>
            </a:r>
          </a:p>
          <a:p>
            <a:pPr marL="0" marR="0" indent="0" algn="l" defTabSz="914400" rtl="0" eaLnBrk="1" fontAlgn="auto" latinLnBrk="1"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dirty="0" smtClean="0"/>
              <a:t>Because of its implication in </a:t>
            </a:r>
            <a:r>
              <a:rPr lang="en-US" dirty="0" err="1" smtClean="0"/>
              <a:t>HOx</a:t>
            </a:r>
            <a:r>
              <a:rPr lang="en-US" dirty="0" smtClean="0"/>
              <a:t> cycling, as well as its role as an intermediate in the oxidation of numerous VOCs, HCHO is a useful tracer of the oxidative capacity of the atmosphere. HCHO may provide insight into oxidation processes in complex environments such as the atmosphere above snow-pack, where unexpectedly high OH concentrations have been observed,10 and that within forest canopies.11,12 For the second application, knowledge of HCHO fluxes would be especially useful. Fluxes can be approximated using </a:t>
            </a:r>
            <a:r>
              <a:rPr lang="en-US" dirty="0" err="1" smtClean="0"/>
              <a:t>Monin-Obukhov</a:t>
            </a:r>
            <a:r>
              <a:rPr lang="en-US" dirty="0" smtClean="0"/>
              <a:t> similarity theory,13 but because of the assumptions required for similarity theory direct HCHO flux measurement by eddy correlation is more desirable, leading to a more accurate closed budget of the species of interest.14–17</a:t>
            </a:r>
            <a:endParaRPr lang="en-US" dirty="0"/>
          </a:p>
        </p:txBody>
      </p:sp>
      <p:sp>
        <p:nvSpPr>
          <p:cNvPr id="4" name="Slide Number Placeholder 3"/>
          <p:cNvSpPr>
            <a:spLocks noGrp="1"/>
          </p:cNvSpPr>
          <p:nvPr>
            <p:ph type="sldNum" sz="quarter" idx="10"/>
          </p:nvPr>
        </p:nvSpPr>
        <p:spPr/>
        <p:txBody>
          <a:bodyPr/>
          <a:lstStyle/>
          <a:p>
            <a:fld id="{8BA88237-1F84-4AFC-9F5D-C3790152E9AB}" type="slidenum">
              <a:rPr lang="ko-KR" altLang="en-US" smtClean="0">
                <a:solidFill>
                  <a:prstClr val="black"/>
                </a:solidFill>
                <a:latin typeface="Calibri"/>
                <a:ea typeface="맑은 고딕"/>
              </a:rPr>
              <a:pPr/>
              <a:t>3</a:t>
            </a:fld>
            <a:endParaRPr lang="ko-KR" altLang="en-US">
              <a:solidFill>
                <a:prstClr val="black"/>
              </a:solidFill>
              <a:latin typeface="Calibri"/>
              <a:ea typeface="맑은 고딕"/>
            </a:endParaRPr>
          </a:p>
        </p:txBody>
      </p:sp>
    </p:spTree>
    <p:extLst>
      <p:ext uri="{BB962C8B-B14F-4D97-AF65-F5344CB8AC3E}">
        <p14:creationId xmlns:p14="http://schemas.microsoft.com/office/powerpoint/2010/main" val="1981059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241076-EE35-49D6-B3EF-0D773D8CBB0D}" type="slidenum">
              <a:rPr lang="en-US" altLang="ko-KR">
                <a:solidFill>
                  <a:prstClr val="black"/>
                </a:solidFill>
                <a:latin typeface="Calibri"/>
                <a:ea typeface="맑은 고딕"/>
              </a:rPr>
              <a:pPr fontAlgn="base">
                <a:spcBef>
                  <a:spcPct val="0"/>
                </a:spcBef>
                <a:spcAft>
                  <a:spcPct val="0"/>
                </a:spcAft>
                <a:defRPr/>
              </a:pPr>
              <a:t>4</a:t>
            </a:fld>
            <a:endParaRPr lang="en-US" altLang="ko-KR">
              <a:solidFill>
                <a:prstClr val="black"/>
              </a:solidFill>
              <a:latin typeface="Calibri"/>
              <a:ea typeface="맑은 고딕"/>
            </a:endParaRPr>
          </a:p>
        </p:txBody>
      </p:sp>
      <p:sp>
        <p:nvSpPr>
          <p:cNvPr id="911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ko-K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BF72E090-F2E8-4FAA-BC3D-A2AEFC7CB033}" type="slidenum">
              <a:rPr lang="ko-KR" altLang="en-US" smtClean="0"/>
              <a:t>5</a:t>
            </a:fld>
            <a:endParaRPr lang="ko-KR" altLang="en-US"/>
          </a:p>
        </p:txBody>
      </p:sp>
    </p:spTree>
    <p:extLst>
      <p:ext uri="{BB962C8B-B14F-4D97-AF65-F5344CB8AC3E}">
        <p14:creationId xmlns:p14="http://schemas.microsoft.com/office/powerpoint/2010/main" val="4036178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BF72E090-F2E8-4FAA-BC3D-A2AEFC7CB033}" type="slidenum">
              <a:rPr lang="ko-KR" altLang="en-US" smtClean="0"/>
              <a:t>7</a:t>
            </a:fld>
            <a:endParaRPr lang="ko-KR" altLang="en-US"/>
          </a:p>
        </p:txBody>
      </p:sp>
    </p:spTree>
    <p:extLst>
      <p:ext uri="{BB962C8B-B14F-4D97-AF65-F5344CB8AC3E}">
        <p14:creationId xmlns:p14="http://schemas.microsoft.com/office/powerpoint/2010/main" val="205601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BF72E090-F2E8-4FAA-BC3D-A2AEFC7CB033}" type="slidenum">
              <a:rPr lang="ko-KR" altLang="en-US" smtClean="0"/>
              <a:t>8</a:t>
            </a:fld>
            <a:endParaRPr lang="ko-KR" altLang="en-US"/>
          </a:p>
        </p:txBody>
      </p:sp>
    </p:spTree>
    <p:extLst>
      <p:ext uri="{BB962C8B-B14F-4D97-AF65-F5344CB8AC3E}">
        <p14:creationId xmlns:p14="http://schemas.microsoft.com/office/powerpoint/2010/main" val="3052247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aerosol</a:t>
            </a:r>
            <a:endParaRPr lang="en-US" dirty="0"/>
          </a:p>
        </p:txBody>
      </p:sp>
      <p:sp>
        <p:nvSpPr>
          <p:cNvPr id="4" name="Slide Number Placeholder 3"/>
          <p:cNvSpPr>
            <a:spLocks noGrp="1"/>
          </p:cNvSpPr>
          <p:nvPr>
            <p:ph type="sldNum" sz="quarter" idx="10"/>
          </p:nvPr>
        </p:nvSpPr>
        <p:spPr/>
        <p:txBody>
          <a:bodyPr/>
          <a:lstStyle/>
          <a:p>
            <a:fld id="{BF72E090-F2E8-4FAA-BC3D-A2AEFC7CB033}" type="slidenum">
              <a:rPr lang="ko-KR" altLang="en-US" smtClean="0">
                <a:solidFill>
                  <a:prstClr val="black"/>
                </a:solidFill>
                <a:latin typeface="Calibri"/>
                <a:ea typeface="맑은 고딕"/>
              </a:rPr>
              <a:pPr/>
              <a:t>9</a:t>
            </a:fld>
            <a:endParaRPr lang="ko-KR" altLang="en-US">
              <a:solidFill>
                <a:prstClr val="black"/>
              </a:solidFill>
              <a:latin typeface="Calibri"/>
              <a:ea typeface="맑은 고딕"/>
            </a:endParaRPr>
          </a:p>
        </p:txBody>
      </p:sp>
    </p:spTree>
    <p:extLst>
      <p:ext uri="{BB962C8B-B14F-4D97-AF65-F5344CB8AC3E}">
        <p14:creationId xmlns:p14="http://schemas.microsoft.com/office/powerpoint/2010/main" val="2418412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Stray light, polarization, </a:t>
            </a:r>
            <a:endParaRPr lang="en-US" dirty="0"/>
          </a:p>
        </p:txBody>
      </p:sp>
      <p:sp>
        <p:nvSpPr>
          <p:cNvPr id="4" name="Slide Number Placeholder 3"/>
          <p:cNvSpPr>
            <a:spLocks noGrp="1"/>
          </p:cNvSpPr>
          <p:nvPr>
            <p:ph type="sldNum" sz="quarter" idx="10"/>
          </p:nvPr>
        </p:nvSpPr>
        <p:spPr/>
        <p:txBody>
          <a:bodyPr/>
          <a:lstStyle/>
          <a:p>
            <a:fld id="{17401403-9349-3A4B-A8BA-62125E9E9827}" type="slidenum">
              <a:rPr lang="en-US" smtClean="0"/>
              <a:t>11</a:t>
            </a:fld>
            <a:endParaRPr lang="en-US"/>
          </a:p>
        </p:txBody>
      </p:sp>
    </p:spTree>
    <p:extLst>
      <p:ext uri="{BB962C8B-B14F-4D97-AF65-F5344CB8AC3E}">
        <p14:creationId xmlns:p14="http://schemas.microsoft.com/office/powerpoint/2010/main" val="2724301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kumimoji="1" lang="en-US" altLang="ko-KR" sz="1400" kern="0" dirty="0" smtClean="0">
                <a:latin typeface="+mn-ea"/>
              </a:rPr>
              <a:t>After defining the GEMS Level2 data structure,</a:t>
            </a:r>
          </a:p>
          <a:p>
            <a:pPr marL="0" marR="0" lvl="1" indent="0" algn="l" defTabSz="914400" rtl="0" eaLnBrk="1" fontAlgn="auto" latinLnBrk="1" hangingPunct="1">
              <a:lnSpc>
                <a:spcPct val="100000"/>
              </a:lnSpc>
              <a:spcBef>
                <a:spcPts val="0"/>
              </a:spcBef>
              <a:spcAft>
                <a:spcPts val="0"/>
              </a:spcAft>
              <a:buClrTx/>
              <a:buSzTx/>
              <a:buFontTx/>
              <a:buNone/>
              <a:tabLst/>
              <a:defRPr/>
            </a:pPr>
            <a:r>
              <a:rPr kumimoji="1" lang="en-US" altLang="ko-KR" sz="1400" kern="0" dirty="0" smtClean="0">
                <a:latin typeface="+mn-ea"/>
              </a:rPr>
              <a:t>As the below diagram, </a:t>
            </a:r>
          </a:p>
          <a:p>
            <a:pPr marL="0" marR="0" lvl="1" indent="0" algn="l" defTabSz="914400" rtl="0" eaLnBrk="1" fontAlgn="auto" latinLnBrk="1" hangingPunct="1">
              <a:lnSpc>
                <a:spcPct val="100000"/>
              </a:lnSpc>
              <a:spcBef>
                <a:spcPts val="0"/>
              </a:spcBef>
              <a:spcAft>
                <a:spcPts val="0"/>
              </a:spcAft>
              <a:buClrTx/>
              <a:buSzTx/>
              <a:buFontTx/>
              <a:buNone/>
              <a:tabLst/>
              <a:defRPr/>
            </a:pPr>
            <a:r>
              <a:rPr kumimoji="1" lang="en-US" altLang="ko-KR" sz="1400" kern="0" dirty="0" smtClean="0">
                <a:latin typeface="+mn-ea"/>
              </a:rPr>
              <a:t>We should develop the program based on the design of the unified data processing program.</a:t>
            </a:r>
          </a:p>
          <a:p>
            <a:pPr marL="0" marR="0" lvl="1" indent="0" algn="l" defTabSz="914400" rtl="0" eaLnBrk="1" fontAlgn="auto" latinLnBrk="1" hangingPunct="1">
              <a:lnSpc>
                <a:spcPct val="100000"/>
              </a:lnSpc>
              <a:spcBef>
                <a:spcPts val="0"/>
              </a:spcBef>
              <a:spcAft>
                <a:spcPts val="0"/>
              </a:spcAft>
              <a:buClrTx/>
              <a:buSzTx/>
              <a:buFontTx/>
              <a:buNone/>
              <a:tabLst/>
              <a:defRPr/>
            </a:pPr>
            <a:endParaRPr kumimoji="1" lang="en-US" altLang="ko-KR" sz="1400" kern="0" dirty="0" smtClean="0">
              <a:latin typeface="+mn-ea"/>
            </a:endParaRPr>
          </a:p>
          <a:p>
            <a:pPr marL="0" marR="0" lvl="1" indent="0" algn="l" defTabSz="914400" rtl="0" eaLnBrk="1" fontAlgn="auto" latinLnBrk="1" hangingPunct="1">
              <a:lnSpc>
                <a:spcPct val="100000"/>
              </a:lnSpc>
              <a:spcBef>
                <a:spcPts val="0"/>
              </a:spcBef>
              <a:spcAft>
                <a:spcPts val="0"/>
              </a:spcAft>
              <a:buClrTx/>
              <a:buSzTx/>
              <a:buFontTx/>
              <a:buNone/>
              <a:tabLst/>
              <a:defRPr/>
            </a:pPr>
            <a:r>
              <a:rPr kumimoji="1" lang="en-US" altLang="ko-KR" sz="1400" kern="0" dirty="0" smtClean="0">
                <a:latin typeface="+mn-ea"/>
              </a:rPr>
              <a:t>L2</a:t>
            </a:r>
            <a:r>
              <a:rPr kumimoji="1" lang="ko-KR" altLang="en-US" sz="1400" kern="0" dirty="0" smtClean="0">
                <a:latin typeface="+mn-ea"/>
              </a:rPr>
              <a:t>자료구조를 정의한 후</a:t>
            </a:r>
            <a:endParaRPr kumimoji="1" lang="en-US" altLang="ko-KR" sz="1400" kern="0" dirty="0" smtClean="0">
              <a:latin typeface="+mn-ea"/>
            </a:endParaRPr>
          </a:p>
          <a:p>
            <a:pPr marL="0" marR="0" lvl="1" indent="0" algn="l" defTabSz="914400" rtl="0" eaLnBrk="1" fontAlgn="auto" latinLnBrk="1" hangingPunct="1">
              <a:lnSpc>
                <a:spcPct val="100000"/>
              </a:lnSpc>
              <a:spcBef>
                <a:spcPts val="0"/>
              </a:spcBef>
              <a:spcAft>
                <a:spcPts val="0"/>
              </a:spcAft>
              <a:buClrTx/>
              <a:buSzTx/>
              <a:buFontTx/>
              <a:buNone/>
              <a:tabLst/>
              <a:defRPr/>
            </a:pPr>
            <a:r>
              <a:rPr kumimoji="1" lang="ko-KR" altLang="en-US" sz="1400" kern="0" dirty="0" smtClean="0">
                <a:latin typeface="+mn-ea"/>
              </a:rPr>
              <a:t>아래그림과 같이 성능 개선된 통합 자료 처리 프로그램 설계를 기반으로 프로그램을 구현할 것입니다</a:t>
            </a:r>
            <a:r>
              <a:rPr kumimoji="1" lang="en-US" altLang="ko-KR" sz="1400" kern="0" dirty="0" smtClean="0">
                <a:latin typeface="+mn-ea"/>
              </a:rPr>
              <a:t>.</a:t>
            </a:r>
          </a:p>
          <a:p>
            <a:pPr marL="0" marR="0" lvl="1" indent="0" algn="l" defTabSz="914400" rtl="0" eaLnBrk="1" fontAlgn="auto" latinLnBrk="1" hangingPunct="1">
              <a:lnSpc>
                <a:spcPct val="100000"/>
              </a:lnSpc>
              <a:spcBef>
                <a:spcPts val="0"/>
              </a:spcBef>
              <a:spcAft>
                <a:spcPts val="0"/>
              </a:spcAft>
              <a:buClrTx/>
              <a:buSzTx/>
              <a:buFontTx/>
              <a:buNone/>
              <a:tabLst/>
              <a:defRPr/>
            </a:pPr>
            <a:endParaRPr kumimoji="1" lang="en-US" altLang="ko-KR" sz="1400" kern="0" dirty="0" smtClean="0">
              <a:latin typeface="+mn-ea"/>
            </a:endParaRPr>
          </a:p>
          <a:p>
            <a:endParaRPr lang="ko-KR" altLang="en-US" dirty="0"/>
          </a:p>
        </p:txBody>
      </p:sp>
      <p:sp>
        <p:nvSpPr>
          <p:cNvPr id="4" name="슬라이드 번호 개체 틀 3"/>
          <p:cNvSpPr>
            <a:spLocks noGrp="1"/>
          </p:cNvSpPr>
          <p:nvPr>
            <p:ph type="sldNum" sz="quarter" idx="10"/>
          </p:nvPr>
        </p:nvSpPr>
        <p:spPr/>
        <p:txBody>
          <a:bodyPr/>
          <a:lstStyle/>
          <a:p>
            <a:fld id="{E52C2450-A0FC-4226-ADA0-C605980077ED}" type="slidenum">
              <a:rPr lang="ko-KR" altLang="en-US" smtClean="0">
                <a:solidFill>
                  <a:prstClr val="black"/>
                </a:solidFill>
                <a:latin typeface="Calibri"/>
                <a:ea typeface="맑은 고딕"/>
              </a:rPr>
              <a:pPr/>
              <a:t>12</a:t>
            </a:fld>
            <a:endParaRPr lang="ko-KR" altLang="en-US">
              <a:solidFill>
                <a:prstClr val="black"/>
              </a:solidFill>
              <a:latin typeface="Calibri"/>
              <a:ea typeface="맑은 고딕"/>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3194156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3499056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3992724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간지">
    <p:spTree>
      <p:nvGrpSpPr>
        <p:cNvPr id="1" name=""/>
        <p:cNvGrpSpPr/>
        <p:nvPr/>
      </p:nvGrpSpPr>
      <p:grpSpPr>
        <a:xfrm>
          <a:off x="0" y="0"/>
          <a:ext cx="0" cy="0"/>
          <a:chOff x="0" y="0"/>
          <a:chExt cx="0" cy="0"/>
        </a:xfrm>
      </p:grpSpPr>
      <p:pic>
        <p:nvPicPr>
          <p:cNvPr id="3" name="Picture 3" descr="E:\[최은아]\기상청\매뉴얼\AS\Outline\C-2.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제목 1"/>
          <p:cNvSpPr>
            <a:spLocks/>
          </p:cNvSpPr>
          <p:nvPr userDrawn="1"/>
        </p:nvSpPr>
        <p:spPr bwMode="auto">
          <a:xfrm>
            <a:off x="5072063" y="2071688"/>
            <a:ext cx="3571875" cy="1143000"/>
          </a:xfrm>
          <a:prstGeom prst="rect">
            <a:avLst/>
          </a:prstGeom>
          <a:noFill/>
          <a:ln w="9525">
            <a:noFill/>
            <a:miter lim="800000"/>
            <a:headEnd/>
            <a:tailEnd/>
          </a:ln>
        </p:spPr>
        <p:txBody>
          <a:bodyPr anchor="ctr"/>
          <a:lstStyle/>
          <a:p>
            <a:pPr defTabSz="914400" fontAlgn="base" latinLnBrk="1">
              <a:spcBef>
                <a:spcPct val="0"/>
              </a:spcBef>
              <a:spcAft>
                <a:spcPct val="0"/>
              </a:spcAft>
            </a:pPr>
            <a:endParaRPr lang="ko-KR" altLang="en-US" sz="3600">
              <a:solidFill>
                <a:srgbClr val="0F298F"/>
              </a:solidFill>
              <a:latin typeface="Cre고딕 B" pitchFamily="18" charset="-127"/>
              <a:ea typeface="Cre고딕 B" pitchFamily="18" charset="-127"/>
            </a:endParaRPr>
          </a:p>
        </p:txBody>
      </p:sp>
      <p:pic>
        <p:nvPicPr>
          <p:cNvPr id="5" name="Picture 6" descr="E:\[최은아]\기상청\매뉴얼\AS\Outline\C-simbol_2.gif"/>
          <p:cNvPicPr>
            <a:picLocks noChangeAspect="1" noChangeArrowheads="1"/>
          </p:cNvPicPr>
          <p:nvPr userDrawn="1"/>
        </p:nvPicPr>
        <p:blipFill>
          <a:blip r:embed="rId3" cstate="print"/>
          <a:srcRect/>
          <a:stretch>
            <a:fillRect/>
          </a:stretch>
        </p:blipFill>
        <p:spPr bwMode="auto">
          <a:xfrm>
            <a:off x="8143875" y="434975"/>
            <a:ext cx="719138" cy="706438"/>
          </a:xfrm>
          <a:prstGeom prst="rect">
            <a:avLst/>
          </a:prstGeom>
          <a:noFill/>
          <a:ln w="9525">
            <a:noFill/>
            <a:miter lim="800000"/>
            <a:headEnd/>
            <a:tailEnd/>
          </a:ln>
        </p:spPr>
      </p:pic>
      <p:sp>
        <p:nvSpPr>
          <p:cNvPr id="12" name="제목 1"/>
          <p:cNvSpPr>
            <a:spLocks noGrp="1"/>
          </p:cNvSpPr>
          <p:nvPr>
            <p:ph type="ctrTitle"/>
          </p:nvPr>
        </p:nvSpPr>
        <p:spPr>
          <a:xfrm>
            <a:off x="5072066" y="2071678"/>
            <a:ext cx="3571900" cy="1143008"/>
          </a:xfrm>
        </p:spPr>
        <p:txBody>
          <a:bodyPr>
            <a:noAutofit/>
          </a:bodyPr>
          <a:lstStyle>
            <a:lvl1pPr algn="l">
              <a:defRPr sz="3600">
                <a:solidFill>
                  <a:schemeClr val="tx2"/>
                </a:solidFill>
                <a:latin typeface="Cre고딕 B" pitchFamily="18" charset="-127"/>
                <a:ea typeface="Cre고딕 B" pitchFamily="18" charset="-127"/>
              </a:defRPr>
            </a:lvl1pPr>
          </a:lstStyle>
          <a:p>
            <a:r>
              <a:rPr lang="ko-KR" altLang="en-US" dirty="0" smtClean="0"/>
              <a:t>마스터 제목 스타일 편집</a:t>
            </a:r>
            <a:endParaRPr lang="ko-KR" altLang="en-US" dirty="0"/>
          </a:p>
        </p:txBody>
      </p:sp>
    </p:spTree>
    <p:extLst>
      <p:ext uri="{BB962C8B-B14F-4D97-AF65-F5344CB8AC3E}">
        <p14:creationId xmlns:p14="http://schemas.microsoft.com/office/powerpoint/2010/main" val="3793973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마지막 슬라이드">
    <p:spTree>
      <p:nvGrpSpPr>
        <p:cNvPr id="1" name=""/>
        <p:cNvGrpSpPr/>
        <p:nvPr/>
      </p:nvGrpSpPr>
      <p:grpSpPr>
        <a:xfrm>
          <a:off x="0" y="0"/>
          <a:ext cx="0" cy="0"/>
          <a:chOff x="0" y="0"/>
          <a:chExt cx="0" cy="0"/>
        </a:xfrm>
      </p:grpSpPr>
      <p:pic>
        <p:nvPicPr>
          <p:cNvPr id="2" name="Picture 2" descr="E:\[최은아]\기상청\매뉴얼\AS\Outline\C-3.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995401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간지">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a:stretch>
            <a:fillRect/>
          </a:stretch>
        </p:blipFill>
        <p:spPr bwMode="auto">
          <a:xfrm>
            <a:off x="114300" y="6554789"/>
            <a:ext cx="3314700" cy="257175"/>
          </a:xfrm>
          <a:prstGeom prst="rect">
            <a:avLst/>
          </a:prstGeom>
          <a:noFill/>
          <a:ln w="9525">
            <a:noFill/>
            <a:miter lim="800000"/>
            <a:headEnd/>
            <a:tailEnd/>
          </a:ln>
        </p:spPr>
      </p:pic>
      <p:sp>
        <p:nvSpPr>
          <p:cNvPr id="4" name="슬라이드 번호 개체 틀 5"/>
          <p:cNvSpPr>
            <a:spLocks noGrp="1"/>
          </p:cNvSpPr>
          <p:nvPr>
            <p:ph type="sldNum" sz="quarter" idx="10"/>
          </p:nvPr>
        </p:nvSpPr>
        <p:spPr>
          <a:xfrm>
            <a:off x="8215314" y="6492876"/>
            <a:ext cx="928687" cy="365125"/>
          </a:xfrm>
          <a:prstGeom prst="rect">
            <a:avLst/>
          </a:prstGeom>
        </p:spPr>
        <p:txBody>
          <a:bodyPr lIns="80147" tIns="40074" rIns="80147" bIns="40074"/>
          <a:lstStyle>
            <a:lvl1pPr algn="r" fontAlgn="auto">
              <a:spcBef>
                <a:spcPts val="0"/>
              </a:spcBef>
              <a:spcAft>
                <a:spcPts val="0"/>
              </a:spcAft>
              <a:defRPr kumimoji="0" sz="1200">
                <a:solidFill>
                  <a:schemeClr val="tx1"/>
                </a:solidFill>
                <a:latin typeface="+mn-lt"/>
                <a:ea typeface="+mn-ea"/>
              </a:defRPr>
            </a:lvl1pPr>
          </a:lstStyle>
          <a:p>
            <a:pPr defTabSz="914400" latinLnBrk="1">
              <a:defRPr/>
            </a:pPr>
            <a:fld id="{4EF66F79-93AE-4102-B176-C409B3A67178}" type="slidenum">
              <a:rPr lang="ko-KR" altLang="en-US">
                <a:solidFill>
                  <a:prstClr val="black"/>
                </a:solidFill>
              </a:rPr>
              <a:pPr defTabSz="914400" latinLnBrk="1">
                <a:defRPr/>
              </a:pPr>
              <a:t>‹#›</a:t>
            </a:fld>
            <a:endParaRPr lang="ko-KR" altLang="en-US" dirty="0">
              <a:solidFill>
                <a:prstClr val="black"/>
              </a:solidFill>
            </a:endParaRPr>
          </a:p>
        </p:txBody>
      </p:sp>
      <p:pic>
        <p:nvPicPr>
          <p:cNvPr id="5" name="그림 19" descr="천리안위성111.png"/>
          <p:cNvPicPr>
            <a:picLocks noChangeAspect="1"/>
          </p:cNvPicPr>
          <p:nvPr userDrawn="1"/>
        </p:nvPicPr>
        <p:blipFill>
          <a:blip r:embed="rId3" cstate="print"/>
          <a:srcRect l="53481" t="34000" r="8511" b="10767"/>
          <a:stretch>
            <a:fillRect/>
          </a:stretch>
        </p:blipFill>
        <p:spPr bwMode="auto">
          <a:xfrm>
            <a:off x="0" y="1052513"/>
            <a:ext cx="3602038" cy="4906962"/>
          </a:xfrm>
          <a:prstGeom prst="rect">
            <a:avLst/>
          </a:prstGeom>
          <a:noFill/>
          <a:ln w="9525">
            <a:noFill/>
            <a:miter lim="800000"/>
            <a:headEnd/>
            <a:tailEnd/>
          </a:ln>
        </p:spPr>
      </p:pic>
    </p:spTree>
    <p:extLst>
      <p:ext uri="{BB962C8B-B14F-4D97-AF65-F5344CB8AC3E}">
        <p14:creationId xmlns:p14="http://schemas.microsoft.com/office/powerpoint/2010/main" val="992162224"/>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제목 및 내용">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283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제목 및 내용">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739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제목만">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862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제목 및 내용">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698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사용자 지정 레이아웃">
    <p:spTree>
      <p:nvGrpSpPr>
        <p:cNvPr id="1" name=""/>
        <p:cNvGrpSpPr/>
        <p:nvPr/>
      </p:nvGrpSpPr>
      <p:grpSpPr>
        <a:xfrm>
          <a:off x="0" y="0"/>
          <a:ext cx="0" cy="0"/>
          <a:chOff x="0" y="0"/>
          <a:chExt cx="0" cy="0"/>
        </a:xfrm>
      </p:grpSpPr>
      <p:sp>
        <p:nvSpPr>
          <p:cNvPr id="2" name="제목 1"/>
          <p:cNvSpPr>
            <a:spLocks noGrp="1"/>
          </p:cNvSpPr>
          <p:nvPr>
            <p:ph type="title" hasCustomPrompt="1"/>
          </p:nvPr>
        </p:nvSpPr>
        <p:spPr/>
        <p:txBody>
          <a:bodyPr/>
          <a:lstStyle>
            <a:lvl1pPr>
              <a:defRPr sz="2800">
                <a:latin typeface="+mj-lt"/>
                <a:ea typeface="맑은 고딕" pitchFamily="50" charset="-127"/>
              </a:defRPr>
            </a:lvl1pPr>
          </a:lstStyle>
          <a:p>
            <a:r>
              <a:rPr lang="en-US" altLang="ko-KR" dirty="0" smtClean="0"/>
              <a:t>Arial </a:t>
            </a:r>
            <a:r>
              <a:rPr lang="ko-KR" altLang="en-US" dirty="0" smtClean="0"/>
              <a:t>마스터 제목 스타일 편집</a:t>
            </a:r>
            <a:endParaRPr lang="ko-KR" altLang="en-US" dirty="0"/>
          </a:p>
        </p:txBody>
      </p:sp>
      <p:sp>
        <p:nvSpPr>
          <p:cNvPr id="3" name="슬라이드 번호 개체 틀 2"/>
          <p:cNvSpPr>
            <a:spLocks noGrp="1"/>
          </p:cNvSpPr>
          <p:nvPr>
            <p:ph type="sldNum" sz="quarter" idx="10"/>
          </p:nvPr>
        </p:nvSpPr>
        <p:spPr/>
        <p:txBody>
          <a:bodyPr/>
          <a:lstStyle/>
          <a:p>
            <a:r>
              <a:rPr lang="en-US" altLang="ko-KR" dirty="0" smtClean="0"/>
              <a:t>GK2-∆SDR-01-</a:t>
            </a:r>
            <a:fld id="{5FF3941A-8195-4E1C-AD48-53675AE8B136}" type="slidenum">
              <a:rPr lang="en-US" altLang="ko-KR" smtClean="0"/>
              <a:pPr/>
              <a:t>‹#›</a:t>
            </a:fld>
            <a:endParaRPr lang="en-US" altLang="ko-KR" sz="1400" dirty="0"/>
          </a:p>
        </p:txBody>
      </p:sp>
      <p:sp>
        <p:nvSpPr>
          <p:cNvPr id="4" name="내용 개체 틀 2"/>
          <p:cNvSpPr>
            <a:spLocks noGrp="1"/>
          </p:cNvSpPr>
          <p:nvPr>
            <p:ph idx="1"/>
          </p:nvPr>
        </p:nvSpPr>
        <p:spPr>
          <a:xfrm>
            <a:off x="232997" y="981076"/>
            <a:ext cx="8666285" cy="52482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dirty="0"/>
          </a:p>
        </p:txBody>
      </p:sp>
    </p:spTree>
    <p:extLst>
      <p:ext uri="{BB962C8B-B14F-4D97-AF65-F5344CB8AC3E}">
        <p14:creationId xmlns:p14="http://schemas.microsoft.com/office/powerpoint/2010/main" val="420571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4169309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1359940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2488893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268140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7" name="슬라이드 번호 개체 틀 6"/>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567575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8" name="바닥글 개체 틀 7"/>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9" name="슬라이드 번호 개체 틀 8"/>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626895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4" name="바닥글 개체 틀 3"/>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5" name="슬라이드 번호 개체 틀 4"/>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2330242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3" name="바닥글 개체 틀 2"/>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4" name="슬라이드 번호 개체 틀 3"/>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39889189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7" name="슬라이드 번호 개체 틀 6"/>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1525653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7" name="슬라이드 번호 개체 틀 6"/>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3514863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2073140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1833273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3539830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3335742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38217925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6846446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7" name="슬라이드 번호 개체 틀 6"/>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3159840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8" name="바닥글 개체 틀 7"/>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9" name="슬라이드 번호 개체 틀 8"/>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30682070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4" name="바닥글 개체 틀 3"/>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5" name="슬라이드 번호 개체 틀 4"/>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13448960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3" name="바닥글 개체 틀 2"/>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4" name="슬라이드 번호 개체 틀 3"/>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30783672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7" name="슬라이드 번호 개체 틀 6"/>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27625706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7" name="슬라이드 번호 개체 틀 6"/>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3274854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7" name="슬라이드 번호 개체 틀 6"/>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7330696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38682990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20714657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19036250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2529471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32476028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7" name="슬라이드 번호 개체 틀 6"/>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15350046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8" name="바닥글 개체 틀 7"/>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9" name="슬라이드 번호 개체 틀 8"/>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37770318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4" name="바닥글 개체 틀 3"/>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5" name="슬라이드 번호 개체 틀 4"/>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13188584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3" name="바닥글 개체 틀 2"/>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4" name="슬라이드 번호 개체 틀 3"/>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32871217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7" name="슬라이드 번호 개체 틀 6"/>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275339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8" name="바닥글 개체 틀 7"/>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9" name="슬라이드 번호 개체 틀 8"/>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36561768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7" name="슬라이드 번호 개체 틀 6"/>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17675374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35435330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4013234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4" name="바닥글 개체 틀 3"/>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5" name="슬라이드 번호 개체 틀 4"/>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687833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3" name="바닥글 개체 틀 2"/>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4" name="슬라이드 번호 개체 틀 3"/>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1283653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7" name="슬라이드 번호 개체 틀 6"/>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3211180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15. 5. 27.</a:t>
            </a:fld>
            <a:endParaRPr lang="ko-KR" altLang="en-US">
              <a:solidFill>
                <a:prstClr val="black">
                  <a:tint val="75000"/>
                </a:prstClr>
              </a:solidFill>
              <a:latin typeface="맑은 고딕"/>
              <a:ea typeface="맑은 고딕"/>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7" name="슬라이드 번호 개체 틀 6"/>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270071077"/>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0.xml"/><Relationship Id="rId12" Type="http://schemas.openxmlformats.org/officeDocument/2006/relationships/theme" Target="../theme/theme2.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1.xml"/><Relationship Id="rId12" Type="http://schemas.openxmlformats.org/officeDocument/2006/relationships/theme" Target="../theme/theme3.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2.xml"/><Relationship Id="rId12" Type="http://schemas.openxmlformats.org/officeDocument/2006/relationships/theme" Target="../theme/theme4.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9" Type="http://schemas.openxmlformats.org/officeDocument/2006/relationships/slideLayout" Target="../slideLayouts/slideLayout50.xml"/><Relationship Id="rId10"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16632"/>
            <a:ext cx="8229600" cy="562074"/>
          </a:xfrm>
          <a:prstGeom prst="rect">
            <a:avLst/>
          </a:prstGeom>
        </p:spPr>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57200" y="836712"/>
            <a:ext cx="8229600" cy="5289451"/>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latinLnBrk="1"/>
            <a:fld id="{BAFF9E47-AE77-4360-BF25-B4D4AC629A46}" type="datetimeFigureOut">
              <a:rPr lang="ko-KR" altLang="en-US" smtClean="0">
                <a:solidFill>
                  <a:prstClr val="black">
                    <a:tint val="75000"/>
                  </a:prstClr>
                </a:solidFill>
                <a:latin typeface="맑은 고딕"/>
                <a:ea typeface="맑은 고딕"/>
              </a:rPr>
              <a:pPr defTabSz="914400" latinLnBrk="1"/>
              <a:t>15. 5. 27.</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latinLnBrk="1"/>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latinLnBrk="1"/>
            <a:fld id="{8F4D35CD-5A09-4AC5-A793-CA393AEA06DD}" type="slidenum">
              <a:rPr lang="ko-KR" altLang="en-US" smtClean="0">
                <a:solidFill>
                  <a:prstClr val="black">
                    <a:tint val="75000"/>
                  </a:prstClr>
                </a:solidFill>
                <a:latin typeface="맑은 고딕"/>
                <a:ea typeface="맑은 고딕"/>
              </a:rPr>
              <a:pPr defTabSz="914400" latinLnBrk="1"/>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292821522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677" r:id="rId12"/>
    <p:sldLayoutId id="2147483679" r:id="rId13"/>
    <p:sldLayoutId id="2147483681" r:id="rId14"/>
    <p:sldLayoutId id="2147483682" r:id="rId15"/>
    <p:sldLayoutId id="2147483683" r:id="rId16"/>
    <p:sldLayoutId id="2147483684" r:id="rId17"/>
    <p:sldLayoutId id="2147483686" r:id="rId18"/>
    <p:sldLayoutId id="2147483777" r:id="rId19"/>
  </p:sldLayoutIdLst>
  <p:txStyles>
    <p:titleStyle>
      <a:lvl1pPr algn="ctr" defTabSz="914400" rtl="0" eaLnBrk="1" latinLnBrk="1" hangingPunct="1">
        <a:spcBef>
          <a:spcPct val="0"/>
        </a:spcBef>
        <a:buNone/>
        <a:defRPr sz="2400" b="1" kern="1200" baseline="0">
          <a:solidFill>
            <a:schemeClr val="tx1"/>
          </a:solidFill>
          <a:latin typeface="Arial" pitchFamily="34" charset="0"/>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16632"/>
            <a:ext cx="8229600" cy="562074"/>
          </a:xfrm>
          <a:prstGeom prst="rect">
            <a:avLst/>
          </a:prstGeom>
        </p:spPr>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57200" y="836712"/>
            <a:ext cx="8229600" cy="5289451"/>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latinLnBrk="1"/>
            <a:fld id="{BAFF9E47-AE77-4360-BF25-B4D4AC629A46}" type="datetimeFigureOut">
              <a:rPr lang="ko-KR" altLang="en-US" smtClean="0">
                <a:solidFill>
                  <a:prstClr val="black">
                    <a:tint val="75000"/>
                  </a:prstClr>
                </a:solidFill>
                <a:latin typeface="맑은 고딕"/>
                <a:ea typeface="맑은 고딕"/>
              </a:rPr>
              <a:pPr defTabSz="914400" latinLnBrk="1"/>
              <a:t>15. 5. 27.</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latinLnBrk="1"/>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latinLnBrk="1"/>
            <a:fld id="{8F4D35CD-5A09-4AC5-A793-CA393AEA06DD}" type="slidenum">
              <a:rPr lang="ko-KR" altLang="en-US" smtClean="0">
                <a:solidFill>
                  <a:prstClr val="black">
                    <a:tint val="75000"/>
                  </a:prstClr>
                </a:solidFill>
                <a:latin typeface="맑은 고딕"/>
                <a:ea typeface="맑은 고딕"/>
              </a:rPr>
              <a:pPr defTabSz="914400" latinLnBrk="1"/>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377980370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400" rtl="0" eaLnBrk="1" latinLnBrk="1" hangingPunct="1">
        <a:spcBef>
          <a:spcPct val="0"/>
        </a:spcBef>
        <a:buNone/>
        <a:defRPr sz="2400" b="1" kern="1200" baseline="0">
          <a:solidFill>
            <a:schemeClr val="tx1"/>
          </a:solidFill>
          <a:latin typeface="Arial" pitchFamily="34" charset="0"/>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16632"/>
            <a:ext cx="8229600" cy="562074"/>
          </a:xfrm>
          <a:prstGeom prst="rect">
            <a:avLst/>
          </a:prstGeom>
        </p:spPr>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57200" y="836712"/>
            <a:ext cx="8229600" cy="5289451"/>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latinLnBrk="1"/>
            <a:fld id="{BAFF9E47-AE77-4360-BF25-B4D4AC629A46}" type="datetimeFigureOut">
              <a:rPr lang="ko-KR" altLang="en-US" smtClean="0">
                <a:solidFill>
                  <a:prstClr val="black">
                    <a:tint val="75000"/>
                  </a:prstClr>
                </a:solidFill>
                <a:latin typeface="맑은 고딕"/>
                <a:ea typeface="맑은 고딕"/>
              </a:rPr>
              <a:pPr defTabSz="914400" latinLnBrk="1"/>
              <a:t>15. 5. 27.</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latinLnBrk="1"/>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latinLnBrk="1"/>
            <a:fld id="{8F4D35CD-5A09-4AC5-A793-CA393AEA06DD}" type="slidenum">
              <a:rPr lang="ko-KR" altLang="en-US" smtClean="0">
                <a:solidFill>
                  <a:prstClr val="black">
                    <a:tint val="75000"/>
                  </a:prstClr>
                </a:solidFill>
                <a:latin typeface="맑은 고딕"/>
                <a:ea typeface="맑은 고딕"/>
              </a:rPr>
              <a:pPr defTabSz="914400" latinLnBrk="1"/>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44756852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1" hangingPunct="1">
        <a:spcBef>
          <a:spcPct val="0"/>
        </a:spcBef>
        <a:buNone/>
        <a:defRPr sz="2400" b="1" kern="1200" baseline="0">
          <a:solidFill>
            <a:schemeClr val="tx1"/>
          </a:solidFill>
          <a:latin typeface="Arial" pitchFamily="34" charset="0"/>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16632"/>
            <a:ext cx="8229600" cy="562074"/>
          </a:xfrm>
          <a:prstGeom prst="rect">
            <a:avLst/>
          </a:prstGeom>
        </p:spPr>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57200" y="836712"/>
            <a:ext cx="8229600" cy="5289451"/>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latinLnBrk="1"/>
            <a:fld id="{BAFF9E47-AE77-4360-BF25-B4D4AC629A46}" type="datetimeFigureOut">
              <a:rPr lang="ko-KR" altLang="en-US" smtClean="0">
                <a:solidFill>
                  <a:prstClr val="black">
                    <a:tint val="75000"/>
                  </a:prstClr>
                </a:solidFill>
                <a:latin typeface="맑은 고딕"/>
                <a:ea typeface="맑은 고딕"/>
              </a:rPr>
              <a:pPr defTabSz="914400" latinLnBrk="1"/>
              <a:t>15. 5. 27.</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latinLnBrk="1"/>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latinLnBrk="1"/>
            <a:fld id="{8F4D35CD-5A09-4AC5-A793-CA393AEA06DD}" type="slidenum">
              <a:rPr lang="ko-KR" altLang="en-US" smtClean="0">
                <a:solidFill>
                  <a:prstClr val="black">
                    <a:tint val="75000"/>
                  </a:prstClr>
                </a:solidFill>
                <a:latin typeface="맑은 고딕"/>
                <a:ea typeface="맑은 고딕"/>
              </a:rPr>
              <a:pPr defTabSz="914400" latinLnBrk="1"/>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71804740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ctr" defTabSz="914400" rtl="0" eaLnBrk="1" latinLnBrk="1" hangingPunct="1">
        <a:spcBef>
          <a:spcPct val="0"/>
        </a:spcBef>
        <a:buNone/>
        <a:defRPr sz="2400" b="1" kern="1200" baseline="0">
          <a:solidFill>
            <a:schemeClr val="tx1"/>
          </a:solidFill>
          <a:latin typeface="Arial" pitchFamily="34" charset="0"/>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31.tiff"/><Relationship Id="rId4" Type="http://schemas.openxmlformats.org/officeDocument/2006/relationships/image" Target="../media/image32.png"/><Relationship Id="rId1" Type="http://schemas.openxmlformats.org/officeDocument/2006/relationships/slideLayout" Target="../slideLayouts/slideLayout43.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21.xml"/><Relationship Id="rId2"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5.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1.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bin"/><Relationship Id="rId5" Type="http://schemas.openxmlformats.org/officeDocument/2006/relationships/image" Target="../media/image41.wmf"/><Relationship Id="rId6" Type="http://schemas.openxmlformats.org/officeDocument/2006/relationships/image" Target="../media/image42.png"/><Relationship Id="rId1" Type="http://schemas.openxmlformats.org/officeDocument/2006/relationships/vmlDrawing" Target="../drawings/vmlDrawing1.vml"/><Relationship Id="rId2"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43.png"/><Relationship Id="rId3" Type="http://schemas.openxmlformats.org/officeDocument/2006/relationships/image" Target="../media/image44.gif"/></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21.xml"/><Relationship Id="rId2"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jpeg"/><Relationship Id="rId6" Type="http://schemas.openxmlformats.org/officeDocument/2006/relationships/image" Target="../media/image53.png"/><Relationship Id="rId7"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4.xml"/><Relationship Id="rId3" Type="http://schemas.openxmlformats.org/officeDocument/2006/relationships/image" Target="../media/image5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19.xml"/><Relationship Id="rId2"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1" Type="http://schemas.openxmlformats.org/officeDocument/2006/relationships/slideLayout" Target="../slideLayouts/slideLayout4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skyrocket.de/space/img_sat/coms__1.jpg"/>
          <p:cNvPicPr>
            <a:picLocks noChangeAspect="1" noChangeArrowheads="1"/>
          </p:cNvPicPr>
          <p:nvPr/>
        </p:nvPicPr>
        <p:blipFill>
          <a:blip r:embed="rId3" cstate="print"/>
          <a:srcRect/>
          <a:stretch>
            <a:fillRect/>
          </a:stretch>
        </p:blipFill>
        <p:spPr bwMode="auto">
          <a:xfrm>
            <a:off x="7622" y="-1"/>
            <a:ext cx="9153601" cy="6858001"/>
          </a:xfrm>
          <a:prstGeom prst="rect">
            <a:avLst/>
          </a:prstGeom>
          <a:noFill/>
        </p:spPr>
      </p:pic>
      <p:sp>
        <p:nvSpPr>
          <p:cNvPr id="2" name="Title 1"/>
          <p:cNvSpPr>
            <a:spLocks noGrp="1"/>
          </p:cNvSpPr>
          <p:nvPr>
            <p:ph type="ctrTitle"/>
          </p:nvPr>
        </p:nvSpPr>
        <p:spPr>
          <a:xfrm>
            <a:off x="541784" y="1243536"/>
            <a:ext cx="8062664" cy="1470025"/>
          </a:xfrm>
        </p:spPr>
        <p:txBody>
          <a:bodyPr>
            <a:noAutofit/>
          </a:bodyPr>
          <a:lstStyle/>
          <a:p>
            <a:r>
              <a:rPr lang="en-US" altLang="ko-KR" sz="3200" dirty="0" smtClean="0">
                <a:solidFill>
                  <a:schemeClr val="bg1"/>
                </a:solidFill>
                <a:latin typeface="Arial"/>
                <a:cs typeface="Arial"/>
              </a:rPr>
              <a:t>Geostationary Environment Monitoring Spectrometer (GEMS) Status</a:t>
            </a:r>
            <a:endParaRPr lang="en-US" altLang="ko-KR" sz="3200" dirty="0">
              <a:solidFill>
                <a:schemeClr val="bg1"/>
              </a:solidFill>
              <a:latin typeface="Arial"/>
              <a:cs typeface="Arial"/>
            </a:endParaRPr>
          </a:p>
        </p:txBody>
      </p:sp>
      <p:sp>
        <p:nvSpPr>
          <p:cNvPr id="3" name="Subtitle 2"/>
          <p:cNvSpPr>
            <a:spLocks noGrp="1"/>
          </p:cNvSpPr>
          <p:nvPr>
            <p:ph type="subTitle" idx="1"/>
          </p:nvPr>
        </p:nvSpPr>
        <p:spPr>
          <a:xfrm>
            <a:off x="937062" y="4270937"/>
            <a:ext cx="7767699" cy="1152128"/>
          </a:xfrm>
        </p:spPr>
        <p:txBody>
          <a:bodyPr/>
          <a:lstStyle/>
          <a:p>
            <a:r>
              <a:rPr lang="en-US" altLang="ko-KR" sz="2000" dirty="0" smtClean="0">
                <a:solidFill>
                  <a:schemeClr val="bg1"/>
                </a:solidFill>
              </a:rPr>
              <a:t>Jhoon Kim</a:t>
            </a:r>
            <a:r>
              <a:rPr lang="en-US" altLang="ko-KR" sz="2000" baseline="30000" dirty="0" smtClean="0">
                <a:solidFill>
                  <a:schemeClr val="bg1"/>
                </a:solidFill>
              </a:rPr>
              <a:t>1</a:t>
            </a:r>
            <a:r>
              <a:rPr lang="en-US" altLang="ko-KR" sz="2000" dirty="0" smtClean="0">
                <a:solidFill>
                  <a:schemeClr val="bg1"/>
                </a:solidFill>
              </a:rPr>
              <a:t>, M.J. Kim</a:t>
            </a:r>
            <a:r>
              <a:rPr lang="en-US" altLang="ko-KR" sz="2000" baseline="30000" dirty="0" smtClean="0">
                <a:solidFill>
                  <a:schemeClr val="bg1"/>
                </a:solidFill>
              </a:rPr>
              <a:t>1</a:t>
            </a:r>
            <a:r>
              <a:rPr lang="en-US" altLang="ko-KR" sz="2000" dirty="0" smtClean="0">
                <a:solidFill>
                  <a:schemeClr val="bg1"/>
                </a:solidFill>
              </a:rPr>
              <a:t>, K. J. Moon</a:t>
            </a:r>
            <a:r>
              <a:rPr lang="en-US" altLang="ko-KR" sz="2000" baseline="30000" dirty="0" smtClean="0">
                <a:solidFill>
                  <a:schemeClr val="bg1"/>
                </a:solidFill>
              </a:rPr>
              <a:t>2</a:t>
            </a:r>
          </a:p>
          <a:p>
            <a:r>
              <a:rPr lang="en-US" altLang="ko-KR" sz="2000" dirty="0" smtClean="0">
                <a:solidFill>
                  <a:schemeClr val="bg1"/>
                </a:solidFill>
              </a:rPr>
              <a:t>GEMS Science Team</a:t>
            </a:r>
            <a:r>
              <a:rPr lang="en-US" altLang="ko-KR" sz="2000" baseline="30000" dirty="0" smtClean="0">
                <a:solidFill>
                  <a:schemeClr val="bg1"/>
                </a:solidFill>
              </a:rPr>
              <a:t>3</a:t>
            </a:r>
            <a:r>
              <a:rPr lang="en-US" altLang="ko-KR" sz="2000" dirty="0" smtClean="0">
                <a:solidFill>
                  <a:schemeClr val="bg1"/>
                </a:solidFill>
              </a:rPr>
              <a:t>, GEMS Program Office</a:t>
            </a:r>
            <a:r>
              <a:rPr lang="en-US" altLang="ko-KR" sz="2000" baseline="30000" dirty="0" smtClean="0">
                <a:solidFill>
                  <a:schemeClr val="bg1"/>
                </a:solidFill>
              </a:rPr>
              <a:t>2</a:t>
            </a:r>
            <a:endParaRPr lang="en-US" altLang="ko-KR" sz="2000" baseline="30000" dirty="0">
              <a:solidFill>
                <a:schemeClr val="bg1"/>
              </a:solidFill>
            </a:endParaRPr>
          </a:p>
          <a:p>
            <a:r>
              <a:rPr lang="en-US" altLang="ko-KR" sz="1050" dirty="0">
                <a:solidFill>
                  <a:schemeClr val="bg1"/>
                </a:solidFill>
              </a:rPr>
              <a:t> </a:t>
            </a:r>
          </a:p>
          <a:p>
            <a:r>
              <a:rPr lang="en-US" altLang="ko-KR" sz="1600" baseline="30000" dirty="0" smtClean="0">
                <a:solidFill>
                  <a:schemeClr val="bg1"/>
                </a:solidFill>
              </a:rPr>
              <a:t>1 </a:t>
            </a:r>
            <a:r>
              <a:rPr lang="en-US" altLang="ko-KR" sz="1600" dirty="0" smtClean="0">
                <a:solidFill>
                  <a:schemeClr val="bg1"/>
                </a:solidFill>
              </a:rPr>
              <a:t>Department of Atmospheric Sciences, </a:t>
            </a:r>
            <a:r>
              <a:rPr lang="en-US" altLang="ko-KR" sz="1600" dirty="0" err="1" smtClean="0">
                <a:solidFill>
                  <a:schemeClr val="bg1"/>
                </a:solidFill>
              </a:rPr>
              <a:t>Yonsei</a:t>
            </a:r>
            <a:r>
              <a:rPr lang="en-US" altLang="ko-KR" sz="1600" dirty="0" smtClean="0">
                <a:solidFill>
                  <a:schemeClr val="bg1"/>
                </a:solidFill>
              </a:rPr>
              <a:t> University</a:t>
            </a:r>
          </a:p>
          <a:p>
            <a:r>
              <a:rPr lang="en-US" altLang="ko-KR" sz="1600" baseline="30000" dirty="0" smtClean="0">
                <a:solidFill>
                  <a:schemeClr val="bg1"/>
                </a:solidFill>
              </a:rPr>
              <a:t>2</a:t>
            </a:r>
            <a:r>
              <a:rPr lang="en-US" altLang="ko-KR" sz="1600" dirty="0" smtClean="0">
                <a:solidFill>
                  <a:schemeClr val="bg1"/>
                </a:solidFill>
              </a:rPr>
              <a:t> National Institute of Environmental Research, Ministry of </a:t>
            </a:r>
            <a:r>
              <a:rPr lang="en-US" altLang="ko-KR" sz="1600" dirty="0" err="1" smtClean="0">
                <a:solidFill>
                  <a:schemeClr val="bg1"/>
                </a:solidFill>
              </a:rPr>
              <a:t>Environmentm</a:t>
            </a:r>
            <a:r>
              <a:rPr lang="en-US" altLang="ko-KR" sz="1600" dirty="0" smtClean="0">
                <a:solidFill>
                  <a:schemeClr val="bg1"/>
                </a:solidFill>
              </a:rPr>
              <a:t>, Korea</a:t>
            </a:r>
            <a:endParaRPr lang="en-US" altLang="ko-KR" sz="1600" dirty="0">
              <a:solidFill>
                <a:schemeClr val="bg1"/>
              </a:solidFill>
            </a:endParaRPr>
          </a:p>
          <a:p>
            <a:r>
              <a:rPr lang="en-US" altLang="ko-KR" sz="1600" baseline="30000" dirty="0" smtClean="0">
                <a:solidFill>
                  <a:schemeClr val="bg1"/>
                </a:solidFill>
              </a:rPr>
              <a:t>3 </a:t>
            </a:r>
            <a:r>
              <a:rPr lang="en-US" altLang="ko-KR" sz="1600" dirty="0" smtClean="0">
                <a:solidFill>
                  <a:schemeClr val="bg1"/>
                </a:solidFill>
              </a:rPr>
              <a:t>EWU, GIST, GWNU, PNU, </a:t>
            </a:r>
            <a:r>
              <a:rPr lang="en-US" altLang="ko-KR" sz="1600" dirty="0" err="1" smtClean="0">
                <a:solidFill>
                  <a:schemeClr val="bg1"/>
                </a:solidFill>
              </a:rPr>
              <a:t>PkNU</a:t>
            </a:r>
            <a:r>
              <a:rPr lang="en-US" altLang="ko-KR" sz="1600" dirty="0" smtClean="0">
                <a:solidFill>
                  <a:schemeClr val="bg1"/>
                </a:solidFill>
              </a:rPr>
              <a:t>, SNU, YSU, </a:t>
            </a:r>
            <a:r>
              <a:rPr lang="en-US" altLang="ko-KR" sz="1600" baseline="30000" dirty="0" smtClean="0">
                <a:solidFill>
                  <a:schemeClr val="bg1"/>
                </a:solidFill>
              </a:rPr>
              <a:t>5 </a:t>
            </a:r>
            <a:r>
              <a:rPr lang="en-US" altLang="ko-KR" sz="1600" dirty="0" smtClean="0">
                <a:solidFill>
                  <a:schemeClr val="bg1"/>
                </a:solidFill>
              </a:rPr>
              <a:t>NIER, Korea</a:t>
            </a:r>
            <a:endParaRPr lang="en-US" altLang="ko-KR" sz="1600" dirty="0">
              <a:solidFill>
                <a:schemeClr val="bg1"/>
              </a:solidFill>
            </a:endParaRPr>
          </a:p>
        </p:txBody>
      </p:sp>
      <p:pic>
        <p:nvPicPr>
          <p:cNvPr id="8" name="Picture 6" descr="C:\Documents and Settings\SEC\바탕 화면\dd.bm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4205" y="6330991"/>
            <a:ext cx="20859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2554105" y="6375771"/>
            <a:ext cx="4610100" cy="469900"/>
          </a:xfrm>
          <a:prstGeom prst="rect">
            <a:avLst/>
          </a:prstGeom>
        </p:spPr>
      </p:pic>
      <p:pic>
        <p:nvPicPr>
          <p:cNvPr id="9" name="Picture 8"/>
          <p:cNvPicPr>
            <a:picLocks noChangeAspect="1"/>
          </p:cNvPicPr>
          <p:nvPr/>
        </p:nvPicPr>
        <p:blipFill>
          <a:blip r:embed="rId6">
            <a:clrChange>
              <a:clrFrom>
                <a:srgbClr val="FFFFFF"/>
              </a:clrFrom>
              <a:clrTo>
                <a:srgbClr val="FFFFFF">
                  <a:alpha val="0"/>
                </a:srgbClr>
              </a:clrTo>
            </a:clrChange>
          </a:blip>
          <a:stretch>
            <a:fillRect/>
          </a:stretch>
        </p:blipFill>
        <p:spPr>
          <a:xfrm>
            <a:off x="7669062" y="6651"/>
            <a:ext cx="1439442" cy="554583"/>
          </a:xfrm>
          <a:prstGeom prst="rect">
            <a:avLst/>
          </a:prstGeom>
        </p:spPr>
      </p:pic>
    </p:spTree>
    <p:extLst>
      <p:ext uri="{BB962C8B-B14F-4D97-AF65-F5344CB8AC3E}">
        <p14:creationId xmlns:p14="http://schemas.microsoft.com/office/powerpoint/2010/main" val="35834601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표 3"/>
          <p:cNvGraphicFramePr>
            <a:graphicFrameLocks noGrp="1"/>
          </p:cNvGraphicFramePr>
          <p:nvPr>
            <p:extLst>
              <p:ext uri="{D42A27DB-BD31-4B8C-83A1-F6EECF244321}">
                <p14:modId xmlns:p14="http://schemas.microsoft.com/office/powerpoint/2010/main" val="4041593891"/>
              </p:ext>
            </p:extLst>
          </p:nvPr>
        </p:nvGraphicFramePr>
        <p:xfrm>
          <a:off x="539552" y="260648"/>
          <a:ext cx="8136903" cy="2924299"/>
        </p:xfrm>
        <a:graphic>
          <a:graphicData uri="http://schemas.openxmlformats.org/drawingml/2006/table">
            <a:tbl>
              <a:tblPr firstRow="1" firstCol="1" bandRow="1">
                <a:tableStyleId>{5940675A-B579-460E-94D1-54222C63F5DA}</a:tableStyleId>
              </a:tblPr>
              <a:tblGrid>
                <a:gridCol w="2295342"/>
                <a:gridCol w="1223012"/>
                <a:gridCol w="1224044"/>
                <a:gridCol w="1224044"/>
                <a:gridCol w="978410"/>
                <a:gridCol w="1192051"/>
              </a:tblGrid>
              <a:tr h="230340">
                <a:tc rowSpan="2">
                  <a:txBody>
                    <a:bodyPr/>
                    <a:lstStyle/>
                    <a:p>
                      <a:pPr algn="ctr" latinLnBrk="1">
                        <a:lnSpc>
                          <a:spcPct val="150000"/>
                        </a:lnSpc>
                        <a:spcAft>
                          <a:spcPts val="0"/>
                        </a:spcAft>
                      </a:pPr>
                      <a:r>
                        <a:rPr lang="en-US" sz="1200" dirty="0">
                          <a:effectLst/>
                        </a:rPr>
                        <a:t/>
                      </a:r>
                      <a:br>
                        <a:rPr lang="en-US" sz="1200" dirty="0">
                          <a:effectLst/>
                        </a:rPr>
                      </a:br>
                      <a:r>
                        <a:rPr lang="en-US" sz="1200" dirty="0">
                          <a:effectLst/>
                        </a:rPr>
                        <a:t>Target Product [Unit]</a:t>
                      </a:r>
                      <a:endParaRPr lang="ko-KR" sz="1200" dirty="0">
                        <a:effectLst/>
                        <a:latin typeface="Arial" panose="020B0604020202020204" pitchFamily="34" charset="0"/>
                        <a:ea typeface="바탕"/>
                        <a:cs typeface="Arial" panose="020B0604020202020204" pitchFamily="34" charset="0"/>
                      </a:endParaRPr>
                    </a:p>
                  </a:txBody>
                  <a:tcPr marL="68580" marR="68580" marT="0" marB="0" anchor="ctr"/>
                </a:tc>
                <a:tc gridSpan="4">
                  <a:txBody>
                    <a:bodyPr/>
                    <a:lstStyle/>
                    <a:p>
                      <a:pPr algn="ctr" latinLnBrk="1">
                        <a:lnSpc>
                          <a:spcPct val="150000"/>
                        </a:lnSpc>
                        <a:spcAft>
                          <a:spcPts val="0"/>
                        </a:spcAft>
                      </a:pPr>
                      <a:endParaRPr lang="ko-KR" sz="1200" dirty="0">
                        <a:effectLst/>
                        <a:latin typeface="Arial" panose="020B0604020202020204" pitchFamily="34" charset="0"/>
                        <a:ea typeface="바탕"/>
                        <a:cs typeface="Arial" panose="020B0604020202020204" pitchFamily="34" charset="0"/>
                      </a:endParaRPr>
                    </a:p>
                  </a:txBody>
                  <a:tcPr marL="68580" marR="68580" marT="0" marB="0"/>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rowSpan="2">
                  <a:txBody>
                    <a:bodyPr/>
                    <a:lstStyle/>
                    <a:p>
                      <a:pPr algn="ctr" latinLnBrk="1">
                        <a:lnSpc>
                          <a:spcPct val="150000"/>
                        </a:lnSpc>
                        <a:spcAft>
                          <a:spcPts val="0"/>
                        </a:spcAft>
                      </a:pPr>
                      <a:r>
                        <a:rPr lang="en-US" sz="1200">
                          <a:effectLst/>
                        </a:rPr>
                        <a:t>Requirement satisfaction</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r>
              <a:tr h="399358">
                <a:tc vMerge="1">
                  <a:txBody>
                    <a:bodyPr/>
                    <a:lstStyle/>
                    <a:p>
                      <a:pPr latinLnBrk="1"/>
                      <a:endParaRPr lang="ko-KR" altLang="en-US"/>
                    </a:p>
                  </a:txBody>
                  <a:tcPr/>
                </a:tc>
                <a:tc>
                  <a:txBody>
                    <a:bodyPr/>
                    <a:lstStyle/>
                    <a:p>
                      <a:pPr algn="ctr" latinLnBrk="1">
                        <a:lnSpc>
                          <a:spcPct val="150000"/>
                        </a:lnSpc>
                        <a:spcAft>
                          <a:spcPts val="0"/>
                        </a:spcAft>
                      </a:pPr>
                      <a:r>
                        <a:rPr lang="en-US" sz="1200" dirty="0">
                          <a:effectLst/>
                        </a:rPr>
                        <a:t>Mean ± σ</a:t>
                      </a:r>
                      <a:endParaRPr lang="ko-KR" sz="1200" dirty="0">
                        <a:effectLst/>
                        <a:latin typeface="Arial" panose="020B0604020202020204" pitchFamily="34" charset="0"/>
                        <a:ea typeface="바탕"/>
                        <a:cs typeface="Arial" panose="020B0604020202020204" pitchFamily="34" charset="0"/>
                      </a:endParaRPr>
                    </a:p>
                  </a:txBody>
                  <a:tcPr marL="68580" marR="68580" marT="0" marB="0"/>
                </a:tc>
                <a:tc>
                  <a:txBody>
                    <a:bodyPr/>
                    <a:lstStyle/>
                    <a:p>
                      <a:pPr algn="ctr" latinLnBrk="1">
                        <a:lnSpc>
                          <a:spcPct val="150000"/>
                        </a:lnSpc>
                        <a:spcAft>
                          <a:spcPts val="0"/>
                        </a:spcAft>
                      </a:pPr>
                      <a:r>
                        <a:rPr lang="en-US" sz="1200">
                          <a:effectLst/>
                        </a:rPr>
                        <a:t>Median</a:t>
                      </a:r>
                      <a:endParaRPr lang="ko-KR" sz="1200">
                        <a:effectLst/>
                        <a:latin typeface="Arial" panose="020B0604020202020204" pitchFamily="34" charset="0"/>
                        <a:ea typeface="바탕"/>
                        <a:cs typeface="Arial" panose="020B0604020202020204" pitchFamily="34" charset="0"/>
                      </a:endParaRPr>
                    </a:p>
                  </a:txBody>
                  <a:tcPr marL="68580" marR="68580" marT="0" marB="0"/>
                </a:tc>
                <a:tc>
                  <a:txBody>
                    <a:bodyPr/>
                    <a:lstStyle/>
                    <a:p>
                      <a:pPr algn="ctr" latinLnBrk="1">
                        <a:lnSpc>
                          <a:spcPct val="150000"/>
                        </a:lnSpc>
                        <a:spcAft>
                          <a:spcPts val="0"/>
                        </a:spcAft>
                      </a:pPr>
                      <a:r>
                        <a:rPr lang="en-US" sz="1200">
                          <a:effectLst/>
                        </a:rPr>
                        <a:t>Maximum</a:t>
                      </a:r>
                      <a:endParaRPr lang="ko-KR" sz="1200">
                        <a:effectLst/>
                        <a:latin typeface="Arial" panose="020B0604020202020204" pitchFamily="34" charset="0"/>
                        <a:ea typeface="바탕"/>
                        <a:cs typeface="Arial" panose="020B0604020202020204" pitchFamily="34" charset="0"/>
                      </a:endParaRPr>
                    </a:p>
                  </a:txBody>
                  <a:tcPr marL="68580" marR="68580" marT="0" marB="0"/>
                </a:tc>
                <a:tc>
                  <a:txBody>
                    <a:bodyPr/>
                    <a:lstStyle/>
                    <a:p>
                      <a:pPr algn="ctr" latinLnBrk="1">
                        <a:lnSpc>
                          <a:spcPct val="150000"/>
                        </a:lnSpc>
                        <a:spcAft>
                          <a:spcPts val="0"/>
                        </a:spcAft>
                      </a:pPr>
                      <a:r>
                        <a:rPr lang="en-US" sz="1200">
                          <a:effectLst/>
                        </a:rPr>
                        <a:t>Minimum</a:t>
                      </a:r>
                      <a:endParaRPr lang="ko-KR" sz="1200">
                        <a:effectLst/>
                        <a:latin typeface="Arial" panose="020B0604020202020204" pitchFamily="34" charset="0"/>
                        <a:ea typeface="바탕"/>
                        <a:cs typeface="Arial" panose="020B0604020202020204" pitchFamily="34" charset="0"/>
                      </a:endParaRPr>
                    </a:p>
                  </a:txBody>
                  <a:tcPr marL="68580" marR="68580" marT="0" marB="0"/>
                </a:tc>
                <a:tc vMerge="1">
                  <a:txBody>
                    <a:bodyPr/>
                    <a:lstStyle/>
                    <a:p>
                      <a:pPr latinLnBrk="1"/>
                      <a:endParaRPr lang="ko-KR" altLang="en-US"/>
                    </a:p>
                  </a:txBody>
                  <a:tcPr/>
                </a:tc>
              </a:tr>
              <a:tr h="410036">
                <a:tc>
                  <a:txBody>
                    <a:bodyPr/>
                    <a:lstStyle/>
                    <a:p>
                      <a:pPr algn="ctr" latinLnBrk="1">
                        <a:lnSpc>
                          <a:spcPct val="150000"/>
                        </a:lnSpc>
                        <a:spcAft>
                          <a:spcPts val="0"/>
                        </a:spcAft>
                      </a:pPr>
                      <a:r>
                        <a:rPr lang="en-US" sz="1200">
                          <a:effectLst/>
                        </a:rPr>
                        <a:t>NO</a:t>
                      </a:r>
                      <a:r>
                        <a:rPr lang="en-US" sz="1200" baseline="-25000">
                          <a:effectLst/>
                        </a:rPr>
                        <a:t>2</a:t>
                      </a:r>
                      <a:r>
                        <a:rPr lang="en-US" sz="1200">
                          <a:effectLst/>
                        </a:rPr>
                        <a:t> [10</a:t>
                      </a:r>
                      <a:r>
                        <a:rPr lang="en-US" sz="1200" baseline="30000">
                          <a:effectLst/>
                        </a:rPr>
                        <a:t>15</a:t>
                      </a:r>
                      <a:r>
                        <a:rPr lang="en-US" sz="1200">
                          <a:effectLst/>
                        </a:rPr>
                        <a:t> molecules·cm</a:t>
                      </a:r>
                      <a:r>
                        <a:rPr lang="en-US" sz="1200" baseline="30000">
                          <a:effectLst/>
                        </a:rPr>
                        <a:t>-2</a:t>
                      </a:r>
                      <a:r>
                        <a:rPr lang="en-US" sz="1200">
                          <a:effectLst/>
                        </a:rPr>
                        <a:t>]</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dirty="0">
                          <a:effectLst/>
                        </a:rPr>
                        <a:t>0.35 ± 0.10</a:t>
                      </a:r>
                      <a:endParaRPr lang="ko-KR" sz="1200" dirty="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dirty="0">
                          <a:effectLst/>
                        </a:rPr>
                        <a:t>0.34</a:t>
                      </a:r>
                      <a:endParaRPr lang="ko-KR" sz="1200" dirty="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1.74</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0.09</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99.8%</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r>
              <a:tr h="410036">
                <a:tc>
                  <a:txBody>
                    <a:bodyPr/>
                    <a:lstStyle/>
                    <a:p>
                      <a:pPr algn="ctr" latinLnBrk="1">
                        <a:lnSpc>
                          <a:spcPct val="150000"/>
                        </a:lnSpc>
                        <a:spcAft>
                          <a:spcPts val="0"/>
                        </a:spcAft>
                      </a:pPr>
                      <a:r>
                        <a:rPr lang="en-US" sz="1200">
                          <a:effectLst/>
                        </a:rPr>
                        <a:t>SO</a:t>
                      </a:r>
                      <a:r>
                        <a:rPr lang="en-US" sz="1200" baseline="-25000">
                          <a:effectLst/>
                        </a:rPr>
                        <a:t>2</a:t>
                      </a:r>
                      <a:r>
                        <a:rPr lang="en-US" sz="1200">
                          <a:effectLst/>
                        </a:rPr>
                        <a:t> [10</a:t>
                      </a:r>
                      <a:r>
                        <a:rPr lang="en-US" sz="1200" baseline="30000">
                          <a:effectLst/>
                        </a:rPr>
                        <a:t>16</a:t>
                      </a:r>
                      <a:r>
                        <a:rPr lang="en-US" sz="1200">
                          <a:effectLst/>
                        </a:rPr>
                        <a:t> molecules·cm</a:t>
                      </a:r>
                      <a:r>
                        <a:rPr lang="en-US" sz="1200" baseline="30000">
                          <a:effectLst/>
                        </a:rPr>
                        <a:t>-2</a:t>
                      </a:r>
                      <a:r>
                        <a:rPr lang="en-US" sz="1200">
                          <a:effectLst/>
                        </a:rPr>
                        <a:t>]</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0.80 ± 0.53</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dirty="0">
                          <a:effectLst/>
                        </a:rPr>
                        <a:t>0.64</a:t>
                      </a:r>
                      <a:endParaRPr lang="ko-KR" sz="1200" dirty="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dirty="0">
                          <a:effectLst/>
                        </a:rPr>
                        <a:t>9.34</a:t>
                      </a:r>
                      <a:endParaRPr lang="ko-KR" sz="1200" dirty="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0.18</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74.4%</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r>
              <a:tr h="410036">
                <a:tc>
                  <a:txBody>
                    <a:bodyPr/>
                    <a:lstStyle/>
                    <a:p>
                      <a:pPr algn="ctr" latinLnBrk="1">
                        <a:lnSpc>
                          <a:spcPct val="150000"/>
                        </a:lnSpc>
                        <a:spcAft>
                          <a:spcPts val="0"/>
                        </a:spcAft>
                      </a:pPr>
                      <a:r>
                        <a:rPr lang="en-US" sz="1200">
                          <a:effectLst/>
                        </a:rPr>
                        <a:t>HCHO [10</a:t>
                      </a:r>
                      <a:r>
                        <a:rPr lang="en-US" sz="1200" baseline="30000">
                          <a:effectLst/>
                        </a:rPr>
                        <a:t>16</a:t>
                      </a:r>
                      <a:r>
                        <a:rPr lang="en-US" sz="1200">
                          <a:effectLst/>
                        </a:rPr>
                        <a:t> molecules·cm</a:t>
                      </a:r>
                      <a:r>
                        <a:rPr lang="en-US" sz="1200" baseline="30000">
                          <a:effectLst/>
                        </a:rPr>
                        <a:t>-2</a:t>
                      </a:r>
                      <a:r>
                        <a:rPr lang="en-US" sz="1200">
                          <a:effectLst/>
                        </a:rPr>
                        <a:t>]</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0.35 ± 0.08</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0.33</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dirty="0">
                          <a:effectLst/>
                        </a:rPr>
                        <a:t>0.75</a:t>
                      </a:r>
                      <a:endParaRPr lang="ko-KR" sz="1200" dirty="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dirty="0">
                          <a:effectLst/>
                        </a:rPr>
                        <a:t>0.12</a:t>
                      </a:r>
                      <a:endParaRPr lang="ko-KR" sz="1200" dirty="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dirty="0">
                          <a:effectLst/>
                        </a:rPr>
                        <a:t>100.0%</a:t>
                      </a:r>
                      <a:endParaRPr lang="ko-KR" sz="1200" dirty="0">
                        <a:effectLst/>
                        <a:latin typeface="Arial" panose="020B0604020202020204" pitchFamily="34" charset="0"/>
                        <a:ea typeface="바탕"/>
                        <a:cs typeface="Arial" panose="020B0604020202020204" pitchFamily="34" charset="0"/>
                      </a:endParaRPr>
                    </a:p>
                  </a:txBody>
                  <a:tcPr marL="68580" marR="68580" marT="0" marB="0" anchor="ctr"/>
                </a:tc>
              </a:tr>
              <a:tr h="340171">
                <a:tc>
                  <a:txBody>
                    <a:bodyPr/>
                    <a:lstStyle/>
                    <a:p>
                      <a:pPr algn="ctr" latinLnBrk="1">
                        <a:lnSpc>
                          <a:spcPct val="150000"/>
                        </a:lnSpc>
                        <a:spcAft>
                          <a:spcPts val="0"/>
                        </a:spcAft>
                      </a:pPr>
                      <a:r>
                        <a:rPr lang="en-US" sz="1200">
                          <a:effectLst/>
                        </a:rPr>
                        <a:t>Tropospheric O</a:t>
                      </a:r>
                      <a:r>
                        <a:rPr lang="en-US" sz="1200" baseline="-25000">
                          <a:effectLst/>
                        </a:rPr>
                        <a:t>3</a:t>
                      </a:r>
                      <a:r>
                        <a:rPr lang="en-US" sz="1200">
                          <a:effectLst/>
                        </a:rPr>
                        <a:t> [%]</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18.9 ± 10.4</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15.8</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180.7</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6.2</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dirty="0">
                          <a:effectLst/>
                        </a:rPr>
                        <a:t>69.7</a:t>
                      </a:r>
                      <a:endParaRPr lang="ko-KR" sz="1200" dirty="0">
                        <a:effectLst/>
                        <a:latin typeface="Arial" panose="020B0604020202020204" pitchFamily="34" charset="0"/>
                        <a:ea typeface="바탕"/>
                        <a:cs typeface="Arial" panose="020B0604020202020204" pitchFamily="34" charset="0"/>
                      </a:endParaRPr>
                    </a:p>
                  </a:txBody>
                  <a:tcPr marL="68580" marR="68580" marT="0" marB="0" anchor="ctr"/>
                </a:tc>
              </a:tr>
              <a:tr h="340171">
                <a:tc>
                  <a:txBody>
                    <a:bodyPr/>
                    <a:lstStyle/>
                    <a:p>
                      <a:pPr algn="ctr" latinLnBrk="1">
                        <a:lnSpc>
                          <a:spcPct val="150000"/>
                        </a:lnSpc>
                        <a:spcAft>
                          <a:spcPts val="0"/>
                        </a:spcAft>
                      </a:pPr>
                      <a:r>
                        <a:rPr lang="en-US" sz="1200">
                          <a:effectLst/>
                        </a:rPr>
                        <a:t>Stratospheric O</a:t>
                      </a:r>
                      <a:r>
                        <a:rPr lang="en-US" sz="1200" baseline="-25000">
                          <a:effectLst/>
                        </a:rPr>
                        <a:t>3</a:t>
                      </a:r>
                      <a:r>
                        <a:rPr lang="en-US" sz="1200">
                          <a:effectLst/>
                        </a:rPr>
                        <a:t> [%]</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0.87 ± 0.15</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0.85</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2.62</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0.40</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dirty="0">
                          <a:effectLst/>
                        </a:rPr>
                        <a:t>100.0%</a:t>
                      </a:r>
                      <a:endParaRPr lang="ko-KR" sz="1200" dirty="0">
                        <a:effectLst/>
                        <a:latin typeface="Arial" panose="020B0604020202020204" pitchFamily="34" charset="0"/>
                        <a:ea typeface="바탕"/>
                        <a:cs typeface="Arial" panose="020B0604020202020204" pitchFamily="34" charset="0"/>
                      </a:endParaRPr>
                    </a:p>
                  </a:txBody>
                  <a:tcPr marL="68580" marR="68580" marT="0" marB="0" anchor="ctr"/>
                </a:tc>
              </a:tr>
              <a:tr h="340171">
                <a:tc>
                  <a:txBody>
                    <a:bodyPr/>
                    <a:lstStyle/>
                    <a:p>
                      <a:pPr algn="ctr" latinLnBrk="1">
                        <a:lnSpc>
                          <a:spcPct val="150000"/>
                        </a:lnSpc>
                        <a:spcAft>
                          <a:spcPts val="0"/>
                        </a:spcAft>
                      </a:pPr>
                      <a:r>
                        <a:rPr lang="en-US" sz="1200">
                          <a:effectLst/>
                        </a:rPr>
                        <a:t>Total O</a:t>
                      </a:r>
                      <a:r>
                        <a:rPr lang="en-US" sz="1200" baseline="-25000">
                          <a:effectLst/>
                        </a:rPr>
                        <a:t>3</a:t>
                      </a:r>
                      <a:r>
                        <a:rPr lang="en-US" sz="1200">
                          <a:effectLst/>
                        </a:rPr>
                        <a:t> [%]</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1.25 ± 0.43</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1.16</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7.28</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0.68</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dirty="0">
                          <a:effectLst/>
                        </a:rPr>
                        <a:t>98.8%</a:t>
                      </a:r>
                      <a:endParaRPr lang="ko-KR" sz="1200" dirty="0">
                        <a:effectLst/>
                        <a:latin typeface="Arial" panose="020B0604020202020204" pitchFamily="34" charset="0"/>
                        <a:ea typeface="바탕"/>
                        <a:cs typeface="Arial" panose="020B0604020202020204" pitchFamily="34" charset="0"/>
                      </a:endParaRPr>
                    </a:p>
                  </a:txBody>
                  <a:tcPr marL="68580" marR="68580" marT="0" marB="0" anchor="ctr"/>
                </a:tc>
              </a:tr>
            </a:tbl>
          </a:graphicData>
        </a:graphic>
      </p:graphicFrame>
      <p:graphicFrame>
        <p:nvGraphicFramePr>
          <p:cNvPr id="6" name="표 5"/>
          <p:cNvGraphicFramePr>
            <a:graphicFrameLocks noGrp="1"/>
          </p:cNvGraphicFramePr>
          <p:nvPr>
            <p:extLst>
              <p:ext uri="{D42A27DB-BD31-4B8C-83A1-F6EECF244321}">
                <p14:modId xmlns:p14="http://schemas.microsoft.com/office/powerpoint/2010/main" val="1913006787"/>
              </p:ext>
            </p:extLst>
          </p:nvPr>
        </p:nvGraphicFramePr>
        <p:xfrm>
          <a:off x="539552" y="3501008"/>
          <a:ext cx="8208912" cy="3171781"/>
        </p:xfrm>
        <a:graphic>
          <a:graphicData uri="http://schemas.openxmlformats.org/drawingml/2006/table">
            <a:tbl>
              <a:tblPr firstRow="1" firstCol="1" bandRow="1">
                <a:tableStyleId>{5940675A-B579-460E-94D1-54222C63F5DA}</a:tableStyleId>
              </a:tblPr>
              <a:tblGrid>
                <a:gridCol w="2712904"/>
                <a:gridCol w="1445231"/>
                <a:gridCol w="1447296"/>
                <a:gridCol w="1447296"/>
                <a:gridCol w="1156185"/>
              </a:tblGrid>
              <a:tr h="264276">
                <a:tc rowSpan="2">
                  <a:txBody>
                    <a:bodyPr/>
                    <a:lstStyle/>
                    <a:p>
                      <a:pPr algn="ctr" latinLnBrk="1">
                        <a:lnSpc>
                          <a:spcPct val="150000"/>
                        </a:lnSpc>
                        <a:spcAft>
                          <a:spcPts val="0"/>
                        </a:spcAft>
                      </a:pPr>
                      <a:r>
                        <a:rPr lang="en-US" sz="1200" dirty="0">
                          <a:effectLst/>
                        </a:rPr>
                        <a:t/>
                      </a:r>
                      <a:br>
                        <a:rPr lang="en-US" sz="1200" dirty="0">
                          <a:effectLst/>
                        </a:rPr>
                      </a:br>
                      <a:r>
                        <a:rPr lang="en-US" sz="1200" dirty="0">
                          <a:effectLst/>
                        </a:rPr>
                        <a:t>Target Product [Unit]</a:t>
                      </a:r>
                      <a:endParaRPr lang="ko-KR" sz="1200" dirty="0">
                        <a:effectLst/>
                        <a:latin typeface="Arial" panose="020B0604020202020204" pitchFamily="34" charset="0"/>
                        <a:ea typeface="바탕"/>
                        <a:cs typeface="Arial" panose="020B0604020202020204" pitchFamily="34" charset="0"/>
                      </a:endParaRPr>
                    </a:p>
                  </a:txBody>
                  <a:tcPr marL="68580" marR="68580" marT="0" marB="0" anchor="ctr"/>
                </a:tc>
                <a:tc gridSpan="4">
                  <a:txBody>
                    <a:bodyPr/>
                    <a:lstStyle/>
                    <a:p>
                      <a:pPr algn="ctr" latinLnBrk="1">
                        <a:lnSpc>
                          <a:spcPct val="150000"/>
                        </a:lnSpc>
                        <a:spcAft>
                          <a:spcPts val="0"/>
                        </a:spcAft>
                      </a:pPr>
                      <a:r>
                        <a:rPr lang="en-US" sz="1200" dirty="0">
                          <a:effectLst/>
                        </a:rPr>
                        <a:t>Error sources of the </a:t>
                      </a:r>
                      <a:endParaRPr lang="ko-KR" sz="1200" dirty="0">
                        <a:effectLst/>
                        <a:latin typeface="Palatino"/>
                        <a:ea typeface="바탕"/>
                        <a:cs typeface="Times New Roman"/>
                      </a:endParaRPr>
                    </a:p>
                  </a:txBody>
                  <a:tcPr marL="68580" marR="68580" marT="0" marB="0"/>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483248">
                <a:tc vMerge="1">
                  <a:txBody>
                    <a:bodyPr/>
                    <a:lstStyle/>
                    <a:p>
                      <a:pPr latinLnBrk="1"/>
                      <a:endParaRPr lang="ko-KR" altLang="en-US"/>
                    </a:p>
                  </a:txBody>
                  <a:tcPr/>
                </a:tc>
                <a:tc>
                  <a:txBody>
                    <a:bodyPr/>
                    <a:lstStyle/>
                    <a:p>
                      <a:pPr algn="l" latinLnBrk="1">
                        <a:lnSpc>
                          <a:spcPct val="150000"/>
                        </a:lnSpc>
                        <a:spcAft>
                          <a:spcPts val="0"/>
                        </a:spcAft>
                      </a:pPr>
                      <a:endParaRPr lang="ko-KR" sz="1200">
                        <a:effectLst/>
                        <a:latin typeface="Arial" panose="020B0604020202020204" pitchFamily="34" charset="0"/>
                        <a:ea typeface="바탕"/>
                        <a:cs typeface="Arial" panose="020B0604020202020204" pitchFamily="34" charset="0"/>
                      </a:endParaRPr>
                    </a:p>
                  </a:txBody>
                  <a:tcPr marL="68580" marR="68580" marT="0" marB="0"/>
                </a:tc>
                <a:tc>
                  <a:txBody>
                    <a:bodyPr/>
                    <a:lstStyle/>
                    <a:p>
                      <a:pPr algn="ctr" latinLnBrk="1">
                        <a:lnSpc>
                          <a:spcPct val="150000"/>
                        </a:lnSpc>
                        <a:spcAft>
                          <a:spcPts val="0"/>
                        </a:spcAft>
                      </a:pPr>
                      <a:r>
                        <a:rPr lang="en-US" sz="1200">
                          <a:effectLst/>
                        </a:rPr>
                        <a:t>BSDF calibration</a:t>
                      </a:r>
                      <a:endParaRPr lang="ko-KR" sz="1200">
                        <a:effectLst/>
                        <a:latin typeface="Arial" panose="020B0604020202020204" pitchFamily="34" charset="0"/>
                        <a:ea typeface="바탕"/>
                        <a:cs typeface="Arial" panose="020B0604020202020204" pitchFamily="34" charset="0"/>
                      </a:endParaRPr>
                    </a:p>
                  </a:txBody>
                  <a:tcPr marL="68580" marR="68580" marT="0" marB="0"/>
                </a:tc>
                <a:tc>
                  <a:txBody>
                    <a:bodyPr/>
                    <a:lstStyle/>
                    <a:p>
                      <a:pPr algn="ctr" latinLnBrk="1">
                        <a:lnSpc>
                          <a:spcPct val="150000"/>
                        </a:lnSpc>
                        <a:spcAft>
                          <a:spcPts val="0"/>
                        </a:spcAft>
                      </a:pPr>
                      <a:r>
                        <a:rPr lang="en-US" sz="1200" dirty="0" smtClean="0">
                          <a:effectLst/>
                        </a:rPr>
                        <a:t>Polarization</a:t>
                      </a:r>
                    </a:p>
                    <a:p>
                      <a:pPr algn="ctr" latinLnBrk="1">
                        <a:lnSpc>
                          <a:spcPct val="150000"/>
                        </a:lnSpc>
                        <a:spcAft>
                          <a:spcPts val="0"/>
                        </a:spcAft>
                      </a:pPr>
                      <a:r>
                        <a:rPr lang="en-US" sz="1200" dirty="0" smtClean="0">
                          <a:effectLst/>
                        </a:rPr>
                        <a:t> </a:t>
                      </a:r>
                      <a:r>
                        <a:rPr lang="en-US" sz="1200" dirty="0">
                          <a:effectLst/>
                        </a:rPr>
                        <a:t>sensitivity</a:t>
                      </a:r>
                      <a:endParaRPr lang="ko-KR" sz="1200" dirty="0">
                        <a:effectLst/>
                        <a:latin typeface="Arial" panose="020B0604020202020204" pitchFamily="34" charset="0"/>
                        <a:ea typeface="바탕"/>
                        <a:cs typeface="Arial" panose="020B0604020202020204" pitchFamily="34" charset="0"/>
                      </a:endParaRPr>
                    </a:p>
                  </a:txBody>
                  <a:tcPr marL="68580" marR="68580" marT="0" marB="0"/>
                </a:tc>
                <a:tc>
                  <a:txBody>
                    <a:bodyPr/>
                    <a:lstStyle/>
                    <a:p>
                      <a:pPr algn="ctr" latinLnBrk="1">
                        <a:lnSpc>
                          <a:spcPct val="150000"/>
                        </a:lnSpc>
                        <a:spcAft>
                          <a:spcPts val="0"/>
                        </a:spcAft>
                      </a:pPr>
                      <a:r>
                        <a:rPr lang="en-US" sz="1200">
                          <a:effectLst/>
                        </a:rPr>
                        <a:t>Stray light</a:t>
                      </a:r>
                      <a:endParaRPr lang="ko-KR" sz="1200">
                        <a:effectLst/>
                        <a:latin typeface="Arial" panose="020B0604020202020204" pitchFamily="34" charset="0"/>
                        <a:ea typeface="바탕"/>
                        <a:cs typeface="Arial" panose="020B0604020202020204" pitchFamily="34" charset="0"/>
                      </a:endParaRPr>
                    </a:p>
                  </a:txBody>
                  <a:tcPr marL="68580" marR="68580" marT="0" marB="0"/>
                </a:tc>
              </a:tr>
              <a:tr h="402706">
                <a:tc>
                  <a:txBody>
                    <a:bodyPr/>
                    <a:lstStyle/>
                    <a:p>
                      <a:pPr algn="ctr" latinLnBrk="1">
                        <a:lnSpc>
                          <a:spcPct val="150000"/>
                        </a:lnSpc>
                        <a:spcAft>
                          <a:spcPts val="0"/>
                        </a:spcAft>
                      </a:pPr>
                      <a:r>
                        <a:rPr lang="en-US" sz="1200">
                          <a:effectLst/>
                        </a:rPr>
                        <a:t>NO</a:t>
                      </a:r>
                      <a:r>
                        <a:rPr lang="en-US" sz="1200" baseline="-25000">
                          <a:effectLst/>
                        </a:rPr>
                        <a:t>2</a:t>
                      </a:r>
                      <a:r>
                        <a:rPr lang="en-US" sz="1200">
                          <a:effectLst/>
                        </a:rPr>
                        <a:t> [10</a:t>
                      </a:r>
                      <a:r>
                        <a:rPr lang="en-US" sz="1200" baseline="30000">
                          <a:effectLst/>
                        </a:rPr>
                        <a:t>15</a:t>
                      </a:r>
                      <a:r>
                        <a:rPr lang="en-US" sz="1200">
                          <a:effectLst/>
                        </a:rPr>
                        <a:t> molecules·cm</a:t>
                      </a:r>
                      <a:r>
                        <a:rPr lang="en-US" sz="1200" baseline="30000">
                          <a:effectLst/>
                        </a:rPr>
                        <a:t>-2</a:t>
                      </a:r>
                      <a:r>
                        <a:rPr lang="en-US" sz="1200">
                          <a:effectLst/>
                        </a:rPr>
                        <a:t>]</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dirty="0">
                          <a:effectLst/>
                        </a:rPr>
                        <a:t>0.34 ± 0.09</a:t>
                      </a:r>
                      <a:endParaRPr lang="ko-KR" sz="1200" dirty="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0.02 ± 0.06</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0.00 ± 0.00</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0.00 ± 0.00</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r>
              <a:tr h="389223">
                <a:tc>
                  <a:txBody>
                    <a:bodyPr/>
                    <a:lstStyle/>
                    <a:p>
                      <a:pPr algn="ctr" latinLnBrk="1">
                        <a:lnSpc>
                          <a:spcPct val="150000"/>
                        </a:lnSpc>
                        <a:spcAft>
                          <a:spcPts val="0"/>
                        </a:spcAft>
                      </a:pPr>
                      <a:r>
                        <a:rPr lang="en-US" sz="1200">
                          <a:effectLst/>
                        </a:rPr>
                        <a:t>SO</a:t>
                      </a:r>
                      <a:r>
                        <a:rPr lang="en-US" sz="1200" baseline="-25000">
                          <a:effectLst/>
                        </a:rPr>
                        <a:t>2</a:t>
                      </a:r>
                      <a:r>
                        <a:rPr lang="en-US" sz="1200">
                          <a:effectLst/>
                        </a:rPr>
                        <a:t> [10</a:t>
                      </a:r>
                      <a:r>
                        <a:rPr lang="en-US" sz="1200" baseline="30000">
                          <a:effectLst/>
                        </a:rPr>
                        <a:t>16</a:t>
                      </a:r>
                      <a:r>
                        <a:rPr lang="en-US" sz="1200">
                          <a:effectLst/>
                        </a:rPr>
                        <a:t> molecules·cm</a:t>
                      </a:r>
                      <a:r>
                        <a:rPr lang="en-US" sz="1200" baseline="30000">
                          <a:effectLst/>
                        </a:rPr>
                        <a:t>-2</a:t>
                      </a:r>
                      <a:r>
                        <a:rPr lang="en-US" sz="1200">
                          <a:effectLst/>
                        </a:rPr>
                        <a:t>]</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dirty="0">
                          <a:effectLst/>
                        </a:rPr>
                        <a:t>0.79 ± 0.52</a:t>
                      </a:r>
                      <a:endParaRPr lang="ko-KR" sz="1200" dirty="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dirty="0">
                          <a:effectLst/>
                        </a:rPr>
                        <a:t>0.02 ± 0.05</a:t>
                      </a:r>
                      <a:endParaRPr lang="ko-KR" sz="1200" dirty="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0.00 ± 0.00</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0.11 ± 0.09</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r>
              <a:tr h="389223">
                <a:tc>
                  <a:txBody>
                    <a:bodyPr/>
                    <a:lstStyle/>
                    <a:p>
                      <a:pPr algn="ctr" latinLnBrk="1">
                        <a:lnSpc>
                          <a:spcPct val="150000"/>
                        </a:lnSpc>
                        <a:spcAft>
                          <a:spcPts val="0"/>
                        </a:spcAft>
                      </a:pPr>
                      <a:r>
                        <a:rPr lang="en-US" sz="1200">
                          <a:effectLst/>
                        </a:rPr>
                        <a:t>HCHO [10</a:t>
                      </a:r>
                      <a:r>
                        <a:rPr lang="en-US" sz="1200" baseline="30000">
                          <a:effectLst/>
                        </a:rPr>
                        <a:t>16</a:t>
                      </a:r>
                      <a:r>
                        <a:rPr lang="en-US" sz="1200">
                          <a:effectLst/>
                        </a:rPr>
                        <a:t> molecules·cm</a:t>
                      </a:r>
                      <a:r>
                        <a:rPr lang="en-US" sz="1200" baseline="30000">
                          <a:effectLst/>
                        </a:rPr>
                        <a:t>-2</a:t>
                      </a:r>
                      <a:r>
                        <a:rPr lang="en-US" sz="1200">
                          <a:effectLst/>
                        </a:rPr>
                        <a:t>]</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0.34 ± 0.08</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dirty="0">
                          <a:effectLst/>
                        </a:rPr>
                        <a:t>0.03 ± 0.02</a:t>
                      </a:r>
                      <a:endParaRPr lang="ko-KR" sz="1200" dirty="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dirty="0">
                          <a:effectLst/>
                        </a:rPr>
                        <a:t>0.00 ± 0.00</a:t>
                      </a:r>
                      <a:endParaRPr lang="ko-KR" sz="1200" dirty="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0.01 ± 0.00</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r>
              <a:tr h="389223">
                <a:tc>
                  <a:txBody>
                    <a:bodyPr/>
                    <a:lstStyle/>
                    <a:p>
                      <a:pPr algn="ctr" latinLnBrk="1">
                        <a:lnSpc>
                          <a:spcPct val="150000"/>
                        </a:lnSpc>
                        <a:spcAft>
                          <a:spcPts val="0"/>
                        </a:spcAft>
                      </a:pPr>
                      <a:r>
                        <a:rPr lang="en-US" sz="1200">
                          <a:effectLst/>
                        </a:rPr>
                        <a:t>Tropospheric O</a:t>
                      </a:r>
                      <a:r>
                        <a:rPr lang="en-US" sz="1200" baseline="-25000">
                          <a:effectLst/>
                        </a:rPr>
                        <a:t>3</a:t>
                      </a:r>
                      <a:r>
                        <a:rPr lang="en-US" sz="1200">
                          <a:effectLst/>
                        </a:rPr>
                        <a:t> [%]</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12.2 ± 5.6</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10.2 ± 7.7</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dirty="0">
                          <a:effectLst/>
                        </a:rPr>
                        <a:t>1.6 ± 1.0</a:t>
                      </a:r>
                      <a:endParaRPr lang="ko-KR" sz="1200" dirty="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7.4 ± 7.7</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r>
              <a:tr h="389223">
                <a:tc>
                  <a:txBody>
                    <a:bodyPr/>
                    <a:lstStyle/>
                    <a:p>
                      <a:pPr algn="ctr" latinLnBrk="1">
                        <a:lnSpc>
                          <a:spcPct val="150000"/>
                        </a:lnSpc>
                        <a:spcAft>
                          <a:spcPts val="0"/>
                        </a:spcAft>
                      </a:pPr>
                      <a:r>
                        <a:rPr lang="en-US" sz="1200">
                          <a:effectLst/>
                        </a:rPr>
                        <a:t>Stratospheric O</a:t>
                      </a:r>
                      <a:r>
                        <a:rPr lang="en-US" sz="1200" baseline="-25000">
                          <a:effectLst/>
                        </a:rPr>
                        <a:t>3</a:t>
                      </a:r>
                      <a:r>
                        <a:rPr lang="en-US" sz="1200">
                          <a:effectLst/>
                        </a:rPr>
                        <a:t> [%]</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0.57 ± 0.08</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0.23 ± 0.15</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dirty="0">
                          <a:effectLst/>
                        </a:rPr>
                        <a:t>0.54 ± 0.22</a:t>
                      </a:r>
                      <a:endParaRPr lang="ko-KR" sz="1200" dirty="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dirty="0">
                          <a:effectLst/>
                        </a:rPr>
                        <a:t>0.15 ± 0.13</a:t>
                      </a:r>
                      <a:endParaRPr lang="ko-KR" sz="1200" dirty="0">
                        <a:effectLst/>
                        <a:latin typeface="Arial" panose="020B0604020202020204" pitchFamily="34" charset="0"/>
                        <a:ea typeface="바탕"/>
                        <a:cs typeface="Arial" panose="020B0604020202020204" pitchFamily="34" charset="0"/>
                      </a:endParaRPr>
                    </a:p>
                  </a:txBody>
                  <a:tcPr marL="68580" marR="68580" marT="0" marB="0" anchor="ctr"/>
                </a:tc>
              </a:tr>
              <a:tr h="389223">
                <a:tc>
                  <a:txBody>
                    <a:bodyPr/>
                    <a:lstStyle/>
                    <a:p>
                      <a:pPr algn="ctr" latinLnBrk="1">
                        <a:lnSpc>
                          <a:spcPct val="150000"/>
                        </a:lnSpc>
                        <a:spcAft>
                          <a:spcPts val="0"/>
                        </a:spcAft>
                      </a:pPr>
                      <a:r>
                        <a:rPr lang="en-US" sz="1200">
                          <a:effectLst/>
                        </a:rPr>
                        <a:t>Total O</a:t>
                      </a:r>
                      <a:r>
                        <a:rPr lang="en-US" sz="1200" baseline="-25000">
                          <a:effectLst/>
                        </a:rPr>
                        <a:t>3</a:t>
                      </a:r>
                      <a:r>
                        <a:rPr lang="en-US" sz="1200">
                          <a:effectLst/>
                        </a:rPr>
                        <a:t> [%]</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0.61 ± 0.14</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0.62 ± 0.55</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a:effectLst/>
                        </a:rPr>
                        <a:t>0.77 ± 0.21</a:t>
                      </a:r>
                      <a:endParaRPr lang="ko-KR" sz="1200">
                        <a:effectLst/>
                        <a:latin typeface="Arial" panose="020B0604020202020204" pitchFamily="34" charset="0"/>
                        <a:ea typeface="바탕"/>
                        <a:cs typeface="Arial" panose="020B0604020202020204" pitchFamily="34" charset="0"/>
                      </a:endParaRPr>
                    </a:p>
                  </a:txBody>
                  <a:tcPr marL="68580" marR="68580" marT="0" marB="0" anchor="ctr"/>
                </a:tc>
                <a:tc>
                  <a:txBody>
                    <a:bodyPr/>
                    <a:lstStyle/>
                    <a:p>
                      <a:pPr algn="ctr" latinLnBrk="1">
                        <a:lnSpc>
                          <a:spcPct val="150000"/>
                        </a:lnSpc>
                        <a:spcAft>
                          <a:spcPts val="0"/>
                        </a:spcAft>
                      </a:pPr>
                      <a:r>
                        <a:rPr lang="en-US" sz="1200" dirty="0">
                          <a:effectLst/>
                        </a:rPr>
                        <a:t>0.16 ± 0.09</a:t>
                      </a:r>
                      <a:endParaRPr lang="ko-KR" sz="1200" dirty="0">
                        <a:effectLst/>
                        <a:latin typeface="Arial" panose="020B0604020202020204" pitchFamily="34" charset="0"/>
                        <a:ea typeface="바탕"/>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27554890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06" y="973990"/>
            <a:ext cx="6400549" cy="5748618"/>
          </a:xfrm>
          <a:prstGeom prst="rect">
            <a:avLst/>
          </a:prstGeom>
        </p:spPr>
      </p:pic>
      <p:sp>
        <p:nvSpPr>
          <p:cNvPr id="3" name="제목 2"/>
          <p:cNvSpPr txBox="1">
            <a:spLocks/>
          </p:cNvSpPr>
          <p:nvPr/>
        </p:nvSpPr>
        <p:spPr>
          <a:xfrm>
            <a:off x="107504" y="116632"/>
            <a:ext cx="8856984" cy="652463"/>
          </a:xfrm>
          <a:prstGeom prst="rect">
            <a:avLst/>
          </a:prstGeom>
        </p:spPr>
        <p:txBody>
          <a:bodyPr/>
          <a:lstStyle>
            <a:lvl1pPr algn="ctr" rtl="0" eaLnBrk="0" fontAlgn="base" latinLnBrk="1" hangingPunct="0">
              <a:spcBef>
                <a:spcPct val="0"/>
              </a:spcBef>
              <a:spcAft>
                <a:spcPct val="0"/>
              </a:spcAft>
              <a:defRPr kumimoji="1" sz="2800" b="1">
                <a:solidFill>
                  <a:schemeClr val="bg1"/>
                </a:solidFill>
                <a:latin typeface="Tahoma" pitchFamily="34" charset="0"/>
                <a:ea typeface="+mj-ea"/>
                <a:cs typeface="+mj-cs"/>
              </a:defRPr>
            </a:lvl1pPr>
            <a:lvl2pPr algn="ctr" rtl="0" eaLnBrk="0" fontAlgn="base" latinLnBrk="1" hangingPunct="0">
              <a:spcBef>
                <a:spcPct val="0"/>
              </a:spcBef>
              <a:spcAft>
                <a:spcPct val="0"/>
              </a:spcAft>
              <a:defRPr kumimoji="1" sz="2800" b="1">
                <a:solidFill>
                  <a:schemeClr val="bg1"/>
                </a:solidFill>
                <a:latin typeface="Tahoma" pitchFamily="34" charset="0"/>
                <a:ea typeface="맑은 고딕" pitchFamily="50" charset="-127"/>
              </a:defRPr>
            </a:lvl2pPr>
            <a:lvl3pPr algn="ctr" rtl="0" eaLnBrk="0" fontAlgn="base" latinLnBrk="1" hangingPunct="0">
              <a:spcBef>
                <a:spcPct val="0"/>
              </a:spcBef>
              <a:spcAft>
                <a:spcPct val="0"/>
              </a:spcAft>
              <a:defRPr kumimoji="1" sz="2800" b="1">
                <a:solidFill>
                  <a:schemeClr val="bg1"/>
                </a:solidFill>
                <a:latin typeface="Tahoma" pitchFamily="34" charset="0"/>
                <a:ea typeface="맑은 고딕" pitchFamily="50" charset="-127"/>
              </a:defRPr>
            </a:lvl3pPr>
            <a:lvl4pPr algn="ctr" rtl="0" eaLnBrk="0" fontAlgn="base" latinLnBrk="1" hangingPunct="0">
              <a:spcBef>
                <a:spcPct val="0"/>
              </a:spcBef>
              <a:spcAft>
                <a:spcPct val="0"/>
              </a:spcAft>
              <a:defRPr kumimoji="1" sz="2800" b="1">
                <a:solidFill>
                  <a:schemeClr val="bg1"/>
                </a:solidFill>
                <a:latin typeface="Tahoma" pitchFamily="34" charset="0"/>
                <a:ea typeface="맑은 고딕" pitchFamily="50" charset="-127"/>
              </a:defRPr>
            </a:lvl4pPr>
            <a:lvl5pPr algn="ctr" rtl="0" eaLnBrk="0" fontAlgn="base" latinLnBrk="1" hangingPunct="0">
              <a:spcBef>
                <a:spcPct val="0"/>
              </a:spcBef>
              <a:spcAft>
                <a:spcPct val="0"/>
              </a:spcAft>
              <a:defRPr kumimoji="1" sz="2800" b="1">
                <a:solidFill>
                  <a:schemeClr val="bg1"/>
                </a:solidFill>
                <a:latin typeface="Tahoma" pitchFamily="34" charset="0"/>
                <a:ea typeface="맑은 고딕" pitchFamily="50" charset="-127"/>
              </a:defRPr>
            </a:lvl5pPr>
            <a:lvl6pPr marL="457200" algn="l" rtl="0" fontAlgn="base" latinLnBrk="1">
              <a:spcBef>
                <a:spcPct val="0"/>
              </a:spcBef>
              <a:spcAft>
                <a:spcPct val="0"/>
              </a:spcAft>
              <a:defRPr kumimoji="1" sz="2800">
                <a:solidFill>
                  <a:schemeClr val="tx2"/>
                </a:solidFill>
                <a:latin typeface="맑은 고딕" pitchFamily="50" charset="-127"/>
                <a:ea typeface="맑은 고딕" pitchFamily="50" charset="-127"/>
              </a:defRPr>
            </a:lvl6pPr>
            <a:lvl7pPr marL="914400" algn="l" rtl="0" fontAlgn="base" latinLnBrk="1">
              <a:spcBef>
                <a:spcPct val="0"/>
              </a:spcBef>
              <a:spcAft>
                <a:spcPct val="0"/>
              </a:spcAft>
              <a:defRPr kumimoji="1" sz="2800">
                <a:solidFill>
                  <a:schemeClr val="tx2"/>
                </a:solidFill>
                <a:latin typeface="맑은 고딕" pitchFamily="50" charset="-127"/>
                <a:ea typeface="맑은 고딕" pitchFamily="50" charset="-127"/>
              </a:defRPr>
            </a:lvl7pPr>
            <a:lvl8pPr marL="1371600" algn="l" rtl="0" fontAlgn="base" latinLnBrk="1">
              <a:spcBef>
                <a:spcPct val="0"/>
              </a:spcBef>
              <a:spcAft>
                <a:spcPct val="0"/>
              </a:spcAft>
              <a:defRPr kumimoji="1" sz="2800">
                <a:solidFill>
                  <a:schemeClr val="tx2"/>
                </a:solidFill>
                <a:latin typeface="맑은 고딕" pitchFamily="50" charset="-127"/>
                <a:ea typeface="맑은 고딕" pitchFamily="50" charset="-127"/>
              </a:defRPr>
            </a:lvl8pPr>
            <a:lvl9pPr marL="1828800" algn="l" rtl="0" fontAlgn="base" latinLnBrk="1">
              <a:spcBef>
                <a:spcPct val="0"/>
              </a:spcBef>
              <a:spcAft>
                <a:spcPct val="0"/>
              </a:spcAft>
              <a:defRPr kumimoji="1" sz="2800">
                <a:solidFill>
                  <a:schemeClr val="tx2"/>
                </a:solidFill>
                <a:latin typeface="맑은 고딕" pitchFamily="50" charset="-127"/>
                <a:ea typeface="맑은 고딕" pitchFamily="50" charset="-127"/>
              </a:defRPr>
            </a:lvl9pPr>
          </a:lstStyle>
          <a:p>
            <a:pPr defTabSz="914400"/>
            <a:r>
              <a:rPr lang="en-US" altLang="ko-KR" sz="3200" kern="0" dirty="0" smtClean="0">
                <a:solidFill>
                  <a:prstClr val="black"/>
                </a:solidFill>
                <a:latin typeface="Arial"/>
                <a:ea typeface="맑은 고딕"/>
                <a:cs typeface="Arial"/>
              </a:rPr>
              <a:t>Predicted Performance </a:t>
            </a:r>
            <a:r>
              <a:rPr lang="en-US" altLang="ko-KR" kern="0" dirty="0" smtClean="0">
                <a:solidFill>
                  <a:prstClr val="black"/>
                </a:solidFill>
                <a:latin typeface="Arial"/>
                <a:ea typeface="맑은 고딕"/>
                <a:cs typeface="Arial"/>
              </a:rPr>
              <a:t>(with systematic bias)</a:t>
            </a:r>
            <a:endParaRPr lang="ko-KR" altLang="en-US" sz="3200" kern="0" dirty="0">
              <a:solidFill>
                <a:prstClr val="black"/>
              </a:solidFill>
              <a:latin typeface="Arial"/>
              <a:ea typeface="맑은 고딕"/>
              <a:cs typeface="Arial"/>
            </a:endParaRPr>
          </a:p>
        </p:txBody>
      </p:sp>
      <p:cxnSp>
        <p:nvCxnSpPr>
          <p:cNvPr id="5" name="직선 연결선 11"/>
          <p:cNvCxnSpPr/>
          <p:nvPr/>
        </p:nvCxnSpPr>
        <p:spPr>
          <a:xfrm>
            <a:off x="380972" y="2205208"/>
            <a:ext cx="2676754" cy="0"/>
          </a:xfrm>
          <a:prstGeom prst="line">
            <a:avLst/>
          </a:prstGeom>
          <a:ln w="25400">
            <a:solidFill>
              <a:srgbClr val="FF0000">
                <a:alpha val="99000"/>
              </a:srgbClr>
            </a:solidFill>
          </a:ln>
        </p:spPr>
        <p:style>
          <a:lnRef idx="1">
            <a:schemeClr val="accent1"/>
          </a:lnRef>
          <a:fillRef idx="0">
            <a:schemeClr val="accent1"/>
          </a:fillRef>
          <a:effectRef idx="0">
            <a:schemeClr val="accent1"/>
          </a:effectRef>
          <a:fontRef idx="minor">
            <a:schemeClr val="tx1"/>
          </a:fontRef>
        </p:style>
      </p:cxnSp>
      <p:sp>
        <p:nvSpPr>
          <p:cNvPr id="7" name="직사각형 14"/>
          <p:cNvSpPr/>
          <p:nvPr/>
        </p:nvSpPr>
        <p:spPr bwMode="invGray">
          <a:xfrm>
            <a:off x="345796" y="2205208"/>
            <a:ext cx="2711930" cy="1000329"/>
          </a:xfrm>
          <a:prstGeom prst="rect">
            <a:avLst/>
          </a:prstGeom>
          <a:solidFill>
            <a:srgbClr val="C00000">
              <a:alpha val="10000"/>
            </a:srgbClr>
          </a:solidFill>
          <a:ln w="28575">
            <a:solidFill>
              <a:srgbClr val="C00000"/>
            </a:solidFill>
            <a:prstDash val="dash"/>
            <a:miter lim="800000"/>
            <a:headEnd/>
            <a:tailEnd/>
          </a:ln>
          <a:effectLst/>
        </p:spPr>
        <p:txBody>
          <a:bodyPr wrap="none" rtlCol="0" anchor="ctr"/>
          <a:lstStyle/>
          <a:p>
            <a:pPr algn="ctr" defTabSz="914400" latinLnBrk="1">
              <a:lnSpc>
                <a:spcPct val="90000"/>
              </a:lnSpc>
              <a:buClr>
                <a:srgbClr val="000066"/>
              </a:buClr>
              <a:buSzPct val="150000"/>
              <a:buFont typeface="굴림체" pitchFamily="49" charset="-127"/>
              <a:buNone/>
            </a:pPr>
            <a:endParaRPr lang="ko-KR" altLang="en-US" sz="2050" b="1" dirty="0">
              <a:solidFill>
                <a:prstClr val="white"/>
              </a:solidFill>
              <a:effectLst>
                <a:outerShdw blurRad="38100" dist="38100" dir="2700000" algn="tl">
                  <a:srgbClr val="000000"/>
                </a:outerShdw>
              </a:effectLst>
              <a:latin typeface="HY견고딕" pitchFamily="18" charset="-127"/>
              <a:ea typeface="HY견고딕" pitchFamily="18" charset="-127"/>
            </a:endParaRPr>
          </a:p>
        </p:txBody>
      </p:sp>
      <p:cxnSp>
        <p:nvCxnSpPr>
          <p:cNvPr id="9" name="직선 연결선 11"/>
          <p:cNvCxnSpPr/>
          <p:nvPr/>
        </p:nvCxnSpPr>
        <p:spPr>
          <a:xfrm>
            <a:off x="3555957" y="3069918"/>
            <a:ext cx="2676754" cy="0"/>
          </a:xfrm>
          <a:prstGeom prst="line">
            <a:avLst/>
          </a:prstGeom>
          <a:ln w="25400">
            <a:solidFill>
              <a:srgbClr val="FF0000">
                <a:alpha val="99000"/>
              </a:srgbClr>
            </a:solidFill>
          </a:ln>
        </p:spPr>
        <p:style>
          <a:lnRef idx="1">
            <a:schemeClr val="accent1"/>
          </a:lnRef>
          <a:fillRef idx="0">
            <a:schemeClr val="accent1"/>
          </a:fillRef>
          <a:effectRef idx="0">
            <a:schemeClr val="accent1"/>
          </a:effectRef>
          <a:fontRef idx="minor">
            <a:schemeClr val="tx1"/>
          </a:fontRef>
        </p:style>
      </p:cxnSp>
      <p:sp>
        <p:nvSpPr>
          <p:cNvPr id="10" name="직사각형 14"/>
          <p:cNvSpPr/>
          <p:nvPr/>
        </p:nvSpPr>
        <p:spPr bwMode="invGray">
          <a:xfrm>
            <a:off x="3555957" y="3069918"/>
            <a:ext cx="2711930" cy="138390"/>
          </a:xfrm>
          <a:prstGeom prst="rect">
            <a:avLst/>
          </a:prstGeom>
          <a:solidFill>
            <a:srgbClr val="C00000">
              <a:alpha val="10000"/>
            </a:srgbClr>
          </a:solidFill>
          <a:ln w="28575">
            <a:solidFill>
              <a:srgbClr val="C00000"/>
            </a:solidFill>
            <a:prstDash val="dash"/>
            <a:miter lim="800000"/>
            <a:headEnd/>
            <a:tailEnd/>
          </a:ln>
          <a:effectLst/>
        </p:spPr>
        <p:txBody>
          <a:bodyPr wrap="none" rtlCol="0" anchor="ctr"/>
          <a:lstStyle/>
          <a:p>
            <a:pPr algn="ctr" defTabSz="914400" latinLnBrk="1">
              <a:lnSpc>
                <a:spcPct val="90000"/>
              </a:lnSpc>
              <a:buClr>
                <a:srgbClr val="000066"/>
              </a:buClr>
              <a:buSzPct val="150000"/>
              <a:buFont typeface="굴림체" pitchFamily="49" charset="-127"/>
              <a:buNone/>
            </a:pPr>
            <a:endParaRPr lang="ko-KR" altLang="en-US" sz="2050" b="1" dirty="0">
              <a:solidFill>
                <a:prstClr val="white"/>
              </a:solidFill>
              <a:effectLst>
                <a:outerShdw blurRad="38100" dist="38100" dir="2700000" algn="tl">
                  <a:srgbClr val="000000"/>
                </a:outerShdw>
              </a:effectLst>
              <a:latin typeface="HY견고딕" pitchFamily="18" charset="-127"/>
              <a:ea typeface="HY견고딕" pitchFamily="18" charset="-127"/>
            </a:endParaRPr>
          </a:p>
        </p:txBody>
      </p:sp>
      <p:cxnSp>
        <p:nvCxnSpPr>
          <p:cNvPr id="12" name="직선 연결선 11"/>
          <p:cNvCxnSpPr/>
          <p:nvPr/>
        </p:nvCxnSpPr>
        <p:spPr>
          <a:xfrm>
            <a:off x="345796" y="5575785"/>
            <a:ext cx="2711930" cy="0"/>
          </a:xfrm>
          <a:prstGeom prst="line">
            <a:avLst/>
          </a:prstGeom>
          <a:ln w="25400">
            <a:solidFill>
              <a:srgbClr val="FF0000">
                <a:alpha val="99000"/>
              </a:srgbClr>
            </a:solidFill>
          </a:ln>
        </p:spPr>
        <p:style>
          <a:lnRef idx="1">
            <a:schemeClr val="accent1"/>
          </a:lnRef>
          <a:fillRef idx="0">
            <a:schemeClr val="accent1"/>
          </a:fillRef>
          <a:effectRef idx="0">
            <a:schemeClr val="accent1"/>
          </a:effectRef>
          <a:fontRef idx="minor">
            <a:schemeClr val="tx1"/>
          </a:fontRef>
        </p:style>
      </p:cxnSp>
      <p:sp>
        <p:nvSpPr>
          <p:cNvPr id="13" name="직사각형 14"/>
          <p:cNvSpPr/>
          <p:nvPr/>
        </p:nvSpPr>
        <p:spPr bwMode="invGray">
          <a:xfrm>
            <a:off x="380972" y="5575785"/>
            <a:ext cx="2676754" cy="500164"/>
          </a:xfrm>
          <a:prstGeom prst="rect">
            <a:avLst/>
          </a:prstGeom>
          <a:solidFill>
            <a:srgbClr val="C00000">
              <a:alpha val="10000"/>
            </a:srgbClr>
          </a:solidFill>
          <a:ln w="28575">
            <a:solidFill>
              <a:srgbClr val="C00000"/>
            </a:solidFill>
            <a:prstDash val="dash"/>
            <a:miter lim="800000"/>
            <a:headEnd/>
            <a:tailEnd/>
          </a:ln>
          <a:effectLst/>
        </p:spPr>
        <p:txBody>
          <a:bodyPr wrap="none" rtlCol="0" anchor="ctr"/>
          <a:lstStyle/>
          <a:p>
            <a:pPr algn="ctr" defTabSz="914400" latinLnBrk="1">
              <a:lnSpc>
                <a:spcPct val="90000"/>
              </a:lnSpc>
              <a:buClr>
                <a:srgbClr val="000066"/>
              </a:buClr>
              <a:buSzPct val="150000"/>
              <a:buFont typeface="굴림체" pitchFamily="49" charset="-127"/>
              <a:buNone/>
            </a:pPr>
            <a:endParaRPr lang="ko-KR" altLang="en-US" sz="2050" b="1" dirty="0">
              <a:solidFill>
                <a:prstClr val="white"/>
              </a:solidFill>
              <a:effectLst>
                <a:outerShdw blurRad="38100" dist="38100" dir="2700000" algn="tl">
                  <a:srgbClr val="000000"/>
                </a:outerShdw>
              </a:effectLst>
              <a:latin typeface="HY견고딕" pitchFamily="18" charset="-127"/>
              <a:ea typeface="HY견고딕" pitchFamily="18" charset="-127"/>
            </a:endParaRPr>
          </a:p>
        </p:txBody>
      </p:sp>
      <p:cxnSp>
        <p:nvCxnSpPr>
          <p:cNvPr id="18" name="직선 연결선 11"/>
          <p:cNvCxnSpPr/>
          <p:nvPr/>
        </p:nvCxnSpPr>
        <p:spPr>
          <a:xfrm>
            <a:off x="3555957" y="5412426"/>
            <a:ext cx="2676754" cy="0"/>
          </a:xfrm>
          <a:prstGeom prst="line">
            <a:avLst/>
          </a:prstGeom>
          <a:ln w="25400">
            <a:solidFill>
              <a:srgbClr val="FF0000">
                <a:alpha val="99000"/>
              </a:srgbClr>
            </a:solidFill>
          </a:ln>
        </p:spPr>
        <p:style>
          <a:lnRef idx="1">
            <a:schemeClr val="accent1"/>
          </a:lnRef>
          <a:fillRef idx="0">
            <a:schemeClr val="accent1"/>
          </a:fillRef>
          <a:effectRef idx="0">
            <a:schemeClr val="accent1"/>
          </a:effectRef>
          <a:fontRef idx="minor">
            <a:schemeClr val="tx1"/>
          </a:fontRef>
        </p:style>
      </p:cxnSp>
      <p:sp>
        <p:nvSpPr>
          <p:cNvPr id="19" name="직사각형 14"/>
          <p:cNvSpPr/>
          <p:nvPr/>
        </p:nvSpPr>
        <p:spPr bwMode="invGray">
          <a:xfrm>
            <a:off x="3520781" y="5412426"/>
            <a:ext cx="2711930" cy="641636"/>
          </a:xfrm>
          <a:prstGeom prst="rect">
            <a:avLst/>
          </a:prstGeom>
          <a:solidFill>
            <a:srgbClr val="C00000">
              <a:alpha val="10000"/>
            </a:srgbClr>
          </a:solidFill>
          <a:ln w="28575">
            <a:solidFill>
              <a:srgbClr val="C00000"/>
            </a:solidFill>
            <a:prstDash val="dash"/>
            <a:miter lim="800000"/>
            <a:headEnd/>
            <a:tailEnd/>
          </a:ln>
          <a:effectLst/>
        </p:spPr>
        <p:txBody>
          <a:bodyPr wrap="none" rtlCol="0" anchor="ctr"/>
          <a:lstStyle/>
          <a:p>
            <a:pPr algn="ctr" defTabSz="914400" latinLnBrk="1">
              <a:lnSpc>
                <a:spcPct val="90000"/>
              </a:lnSpc>
              <a:buClr>
                <a:srgbClr val="000066"/>
              </a:buClr>
              <a:buSzPct val="150000"/>
              <a:buFont typeface="굴림체" pitchFamily="49" charset="-127"/>
              <a:buNone/>
            </a:pPr>
            <a:endParaRPr lang="ko-KR" altLang="en-US" sz="2050" b="1" dirty="0">
              <a:solidFill>
                <a:prstClr val="white"/>
              </a:solidFill>
              <a:effectLst>
                <a:outerShdw blurRad="38100" dist="38100" dir="2700000" algn="tl">
                  <a:srgbClr val="000000"/>
                </a:outerShdw>
              </a:effectLst>
              <a:latin typeface="HY견고딕" pitchFamily="18" charset="-127"/>
              <a:ea typeface="HY견고딕" pitchFamily="18" charset="-127"/>
            </a:endParaRPr>
          </a:p>
        </p:txBody>
      </p:sp>
      <p:pic>
        <p:nvPicPr>
          <p:cNvPr id="21" name="그림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8240" y="2223983"/>
            <a:ext cx="3234400" cy="2904877"/>
          </a:xfrm>
          <a:prstGeom prst="rect">
            <a:avLst/>
          </a:prstGeom>
        </p:spPr>
      </p:pic>
      <p:sp>
        <p:nvSpPr>
          <p:cNvPr id="22" name="직사각형 14"/>
          <p:cNvSpPr/>
          <p:nvPr/>
        </p:nvSpPr>
        <p:spPr bwMode="invGray">
          <a:xfrm>
            <a:off x="6341867" y="4167198"/>
            <a:ext cx="2711930" cy="312677"/>
          </a:xfrm>
          <a:prstGeom prst="rect">
            <a:avLst/>
          </a:prstGeom>
          <a:solidFill>
            <a:srgbClr val="C00000">
              <a:alpha val="10000"/>
            </a:srgbClr>
          </a:solidFill>
          <a:ln w="28575">
            <a:solidFill>
              <a:srgbClr val="C00000"/>
            </a:solidFill>
            <a:prstDash val="dash"/>
            <a:miter lim="800000"/>
            <a:headEnd/>
            <a:tailEnd/>
          </a:ln>
          <a:effectLst/>
        </p:spPr>
        <p:txBody>
          <a:bodyPr wrap="none" rtlCol="0" anchor="ctr"/>
          <a:lstStyle/>
          <a:p>
            <a:pPr algn="ctr" defTabSz="914400" latinLnBrk="1">
              <a:lnSpc>
                <a:spcPct val="90000"/>
              </a:lnSpc>
              <a:buClr>
                <a:srgbClr val="000066"/>
              </a:buClr>
              <a:buSzPct val="150000"/>
              <a:buFont typeface="굴림체" pitchFamily="49" charset="-127"/>
              <a:buNone/>
            </a:pPr>
            <a:endParaRPr lang="ko-KR" altLang="en-US" sz="2050" b="1" dirty="0">
              <a:solidFill>
                <a:prstClr val="white"/>
              </a:solidFill>
              <a:effectLst>
                <a:outerShdw blurRad="38100" dist="38100" dir="2700000" algn="tl">
                  <a:srgbClr val="000000"/>
                </a:outerShdw>
              </a:effectLst>
              <a:latin typeface="HY견고딕" pitchFamily="18" charset="-127"/>
              <a:ea typeface="HY견고딕" pitchFamily="18" charset="-127"/>
            </a:endParaRPr>
          </a:p>
        </p:txBody>
      </p:sp>
      <p:cxnSp>
        <p:nvCxnSpPr>
          <p:cNvPr id="23" name="직선 연결선 11"/>
          <p:cNvCxnSpPr/>
          <p:nvPr/>
        </p:nvCxnSpPr>
        <p:spPr>
          <a:xfrm>
            <a:off x="6354197" y="4167198"/>
            <a:ext cx="2676754" cy="0"/>
          </a:xfrm>
          <a:prstGeom prst="line">
            <a:avLst/>
          </a:prstGeom>
          <a:ln w="25400">
            <a:solidFill>
              <a:srgbClr val="FF0000">
                <a:alpha val="99000"/>
              </a:srgbClr>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29800" y="1271696"/>
            <a:ext cx="616500" cy="369332"/>
          </a:xfrm>
          <a:prstGeom prst="rect">
            <a:avLst/>
          </a:prstGeom>
        </p:spPr>
        <p:txBody>
          <a:bodyPr wrap="none">
            <a:spAutoFit/>
          </a:bodyPr>
          <a:lstStyle/>
          <a:p>
            <a:r>
              <a:rPr lang="en-US" altLang="ko-KR" b="1" dirty="0">
                <a:solidFill>
                  <a:srgbClr val="FF0000"/>
                </a:solidFill>
              </a:rPr>
              <a:t>NO</a:t>
            </a:r>
            <a:r>
              <a:rPr lang="en-US" altLang="ko-KR" b="1" baseline="-25000" dirty="0">
                <a:solidFill>
                  <a:srgbClr val="FF0000"/>
                </a:solidFill>
              </a:rPr>
              <a:t>2</a:t>
            </a:r>
            <a:r>
              <a:rPr lang="en-US" altLang="ko-KR" b="1" dirty="0">
                <a:solidFill>
                  <a:srgbClr val="FF0000"/>
                </a:solidFill>
              </a:rPr>
              <a:t> </a:t>
            </a:r>
            <a:endParaRPr lang="en-US" dirty="0"/>
          </a:p>
        </p:txBody>
      </p:sp>
      <p:sp>
        <p:nvSpPr>
          <p:cNvPr id="25" name="Rectangle 24"/>
          <p:cNvSpPr/>
          <p:nvPr/>
        </p:nvSpPr>
        <p:spPr>
          <a:xfrm>
            <a:off x="5365358" y="1203984"/>
            <a:ext cx="603764" cy="369332"/>
          </a:xfrm>
          <a:prstGeom prst="rect">
            <a:avLst/>
          </a:prstGeom>
        </p:spPr>
        <p:txBody>
          <a:bodyPr wrap="none">
            <a:spAutoFit/>
          </a:bodyPr>
          <a:lstStyle/>
          <a:p>
            <a:r>
              <a:rPr lang="en-US" altLang="ko-KR" b="1" dirty="0" smtClean="0">
                <a:solidFill>
                  <a:srgbClr val="FF0000"/>
                </a:solidFill>
              </a:rPr>
              <a:t>SO</a:t>
            </a:r>
            <a:r>
              <a:rPr lang="en-US" altLang="ko-KR" b="1" baseline="-25000" dirty="0" smtClean="0">
                <a:solidFill>
                  <a:srgbClr val="FF0000"/>
                </a:solidFill>
              </a:rPr>
              <a:t>2</a:t>
            </a:r>
            <a:r>
              <a:rPr lang="en-US" altLang="ko-KR" b="1" dirty="0" smtClean="0">
                <a:solidFill>
                  <a:srgbClr val="FF0000"/>
                </a:solidFill>
              </a:rPr>
              <a:t> </a:t>
            </a:r>
            <a:endParaRPr lang="en-US" dirty="0"/>
          </a:p>
        </p:txBody>
      </p:sp>
      <p:sp>
        <p:nvSpPr>
          <p:cNvPr id="26" name="Rectangle 25"/>
          <p:cNvSpPr/>
          <p:nvPr/>
        </p:nvSpPr>
        <p:spPr>
          <a:xfrm>
            <a:off x="1889150" y="4104476"/>
            <a:ext cx="864314" cy="369332"/>
          </a:xfrm>
          <a:prstGeom prst="rect">
            <a:avLst/>
          </a:prstGeom>
        </p:spPr>
        <p:txBody>
          <a:bodyPr wrap="none">
            <a:spAutoFit/>
          </a:bodyPr>
          <a:lstStyle/>
          <a:p>
            <a:r>
              <a:rPr lang="en-US" altLang="ko-KR" b="1" dirty="0" smtClean="0">
                <a:solidFill>
                  <a:srgbClr val="FF0000"/>
                </a:solidFill>
              </a:rPr>
              <a:t>HCHO </a:t>
            </a:r>
            <a:endParaRPr lang="en-US" dirty="0"/>
          </a:p>
        </p:txBody>
      </p:sp>
      <p:sp>
        <p:nvSpPr>
          <p:cNvPr id="27" name="Rectangle 26"/>
          <p:cNvSpPr/>
          <p:nvPr/>
        </p:nvSpPr>
        <p:spPr>
          <a:xfrm>
            <a:off x="3572232" y="4113380"/>
            <a:ext cx="949899" cy="369332"/>
          </a:xfrm>
          <a:prstGeom prst="rect">
            <a:avLst/>
          </a:prstGeom>
        </p:spPr>
        <p:txBody>
          <a:bodyPr wrap="none">
            <a:spAutoFit/>
          </a:bodyPr>
          <a:lstStyle/>
          <a:p>
            <a:r>
              <a:rPr lang="en-US" altLang="ko-KR" b="1" dirty="0" smtClean="0">
                <a:solidFill>
                  <a:srgbClr val="FF0000"/>
                </a:solidFill>
              </a:rPr>
              <a:t>TropO</a:t>
            </a:r>
            <a:r>
              <a:rPr lang="en-US" altLang="ko-KR" b="1" baseline="-25000" dirty="0" smtClean="0">
                <a:solidFill>
                  <a:srgbClr val="FF0000"/>
                </a:solidFill>
              </a:rPr>
              <a:t>3</a:t>
            </a:r>
            <a:r>
              <a:rPr lang="en-US" altLang="ko-KR" b="1" dirty="0" smtClean="0">
                <a:solidFill>
                  <a:srgbClr val="FF0000"/>
                </a:solidFill>
              </a:rPr>
              <a:t> </a:t>
            </a:r>
            <a:endParaRPr lang="en-US" dirty="0"/>
          </a:p>
        </p:txBody>
      </p:sp>
      <p:sp>
        <p:nvSpPr>
          <p:cNvPr id="28" name="Rectangle 27"/>
          <p:cNvSpPr/>
          <p:nvPr/>
        </p:nvSpPr>
        <p:spPr>
          <a:xfrm>
            <a:off x="8141108" y="2530817"/>
            <a:ext cx="697614" cy="369332"/>
          </a:xfrm>
          <a:prstGeom prst="rect">
            <a:avLst/>
          </a:prstGeom>
        </p:spPr>
        <p:txBody>
          <a:bodyPr wrap="none">
            <a:spAutoFit/>
          </a:bodyPr>
          <a:lstStyle/>
          <a:p>
            <a:r>
              <a:rPr lang="en-US" altLang="ko-KR" b="1" dirty="0" smtClean="0">
                <a:solidFill>
                  <a:srgbClr val="FF0000"/>
                </a:solidFill>
              </a:rPr>
              <a:t>AOD</a:t>
            </a:r>
            <a:endParaRPr lang="en-US" dirty="0"/>
          </a:p>
        </p:txBody>
      </p:sp>
      <p:sp>
        <p:nvSpPr>
          <p:cNvPr id="29" name="TextBox 28"/>
          <p:cNvSpPr txBox="1"/>
          <p:nvPr/>
        </p:nvSpPr>
        <p:spPr>
          <a:xfrm>
            <a:off x="7782386" y="6423403"/>
            <a:ext cx="1262297" cy="369332"/>
          </a:xfrm>
          <a:prstGeom prst="rect">
            <a:avLst/>
          </a:prstGeom>
          <a:noFill/>
        </p:spPr>
        <p:txBody>
          <a:bodyPr wrap="none" rtlCol="0">
            <a:spAutoFit/>
          </a:bodyPr>
          <a:lstStyle/>
          <a:p>
            <a:r>
              <a:rPr lang="en-US" dirty="0" smtClean="0">
                <a:latin typeface="Arial"/>
                <a:cs typeface="Arial"/>
              </a:rPr>
              <a:t>(U. </a:t>
            </a:r>
            <a:r>
              <a:rPr lang="en-US" dirty="0" err="1" smtClean="0">
                <a:latin typeface="Arial"/>
                <a:cs typeface="Arial"/>
              </a:rPr>
              <a:t>Jeong</a:t>
            </a:r>
            <a:r>
              <a:rPr lang="en-US" dirty="0" smtClean="0">
                <a:latin typeface="Arial"/>
                <a:cs typeface="Arial"/>
              </a:rPr>
              <a:t>)</a:t>
            </a:r>
            <a:endParaRPr lang="en-US" dirty="0">
              <a:latin typeface="Arial"/>
              <a:cs typeface="Arial"/>
            </a:endParaRPr>
          </a:p>
        </p:txBody>
      </p:sp>
    </p:spTree>
    <p:extLst>
      <p:ext uri="{BB962C8B-B14F-4D97-AF65-F5344CB8AC3E}">
        <p14:creationId xmlns:p14="http://schemas.microsoft.com/office/powerpoint/2010/main" val="15017480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457200" y="184250"/>
            <a:ext cx="8229600" cy="652462"/>
          </a:xfrm>
        </p:spPr>
        <p:txBody>
          <a:bodyPr/>
          <a:lstStyle/>
          <a:p>
            <a:pPr algn="l"/>
            <a:r>
              <a:rPr lang="en-US" altLang="ko-KR" dirty="0" smtClean="0"/>
              <a:t>Unified Data </a:t>
            </a:r>
            <a:r>
              <a:rPr lang="en-US" altLang="ko-KR" dirty="0"/>
              <a:t>R</a:t>
            </a:r>
            <a:r>
              <a:rPr lang="en-US" altLang="ko-KR" dirty="0" smtClean="0"/>
              <a:t>etrieval </a:t>
            </a:r>
            <a:r>
              <a:rPr lang="en-US" altLang="ko-KR" dirty="0"/>
              <a:t>A</a:t>
            </a:r>
            <a:r>
              <a:rPr lang="en-US" altLang="ko-KR" dirty="0" smtClean="0"/>
              <a:t>lgorithm</a:t>
            </a:r>
            <a:endParaRPr lang="ko-KR" altLang="en-US" dirty="0"/>
          </a:p>
        </p:txBody>
      </p:sp>
      <p:sp>
        <p:nvSpPr>
          <p:cNvPr id="4" name="슬라이드 번호 개체 틀 3"/>
          <p:cNvSpPr>
            <a:spLocks noGrp="1"/>
          </p:cNvSpPr>
          <p:nvPr>
            <p:ph type="sldNum" sz="quarter" idx="10"/>
          </p:nvPr>
        </p:nvSpPr>
        <p:spPr/>
        <p:txBody>
          <a:bodyPr/>
          <a:lstStyle/>
          <a:p>
            <a:pPr>
              <a:defRPr/>
            </a:pPr>
            <a:fld id="{A732955C-D43C-4E02-8661-5DBCACC01F77}" type="slidenum">
              <a:rPr lang="en-US" altLang="ko-KR" smtClean="0">
                <a:solidFill>
                  <a:srgbClr val="000000"/>
                </a:solidFill>
                <a:latin typeface="맑은 고딕"/>
                <a:ea typeface="맑은 고딕"/>
              </a:rPr>
              <a:pPr>
                <a:defRPr/>
              </a:pPr>
              <a:t>12</a:t>
            </a:fld>
            <a:endParaRPr lang="en-US" altLang="ko-KR" dirty="0">
              <a:solidFill>
                <a:srgbClr val="000000"/>
              </a:solidFill>
              <a:latin typeface="맑은 고딕"/>
              <a:ea typeface="맑은 고딕"/>
            </a:endParaRPr>
          </a:p>
        </p:txBody>
      </p:sp>
      <p:grpSp>
        <p:nvGrpSpPr>
          <p:cNvPr id="127" name="그룹 126"/>
          <p:cNvGrpSpPr/>
          <p:nvPr/>
        </p:nvGrpSpPr>
        <p:grpSpPr>
          <a:xfrm>
            <a:off x="323528" y="2026940"/>
            <a:ext cx="8460000" cy="4248472"/>
            <a:chOff x="72736" y="980728"/>
            <a:chExt cx="8977746" cy="5264937"/>
          </a:xfrm>
        </p:grpSpPr>
        <p:sp>
          <p:nvSpPr>
            <p:cNvPr id="128" name="순서도: 저장 데이터 127"/>
            <p:cNvSpPr/>
            <p:nvPr/>
          </p:nvSpPr>
          <p:spPr>
            <a:xfrm>
              <a:off x="1403560" y="3861063"/>
              <a:ext cx="444554" cy="247055"/>
            </a:xfrm>
            <a:prstGeom prst="flowChartOnlineStorage">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100" dirty="0" smtClean="0">
                  <a:solidFill>
                    <a:prstClr val="black"/>
                  </a:solidFill>
                  <a:latin typeface="맑은 고딕"/>
                  <a:ea typeface="맑은 고딕"/>
                </a:rPr>
                <a:t>L1B</a:t>
              </a:r>
              <a:endParaRPr lang="ko-KR" altLang="en-US" sz="1100" dirty="0">
                <a:solidFill>
                  <a:prstClr val="black"/>
                </a:solidFill>
                <a:latin typeface="맑은 고딕"/>
                <a:ea typeface="맑은 고딕"/>
              </a:endParaRPr>
            </a:p>
          </p:txBody>
        </p:sp>
        <p:sp>
          <p:nvSpPr>
            <p:cNvPr id="129" name="타원 128"/>
            <p:cNvSpPr/>
            <p:nvPr/>
          </p:nvSpPr>
          <p:spPr>
            <a:xfrm>
              <a:off x="495542" y="2348853"/>
              <a:ext cx="648090" cy="6480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prstClr val="white"/>
                </a:solidFill>
                <a:latin typeface="맑은 고딕"/>
                <a:ea typeface="맑은 고딕"/>
              </a:endParaRPr>
            </a:p>
          </p:txBody>
        </p:sp>
        <p:sp>
          <p:nvSpPr>
            <p:cNvPr id="130" name="TextBox 129"/>
            <p:cNvSpPr txBox="1"/>
            <p:nvPr/>
          </p:nvSpPr>
          <p:spPr>
            <a:xfrm>
              <a:off x="467430" y="2422702"/>
              <a:ext cx="669223" cy="530915"/>
            </a:xfrm>
            <a:prstGeom prst="rect">
              <a:avLst/>
            </a:prstGeom>
            <a:noFill/>
          </p:spPr>
          <p:txBody>
            <a:bodyPr wrap="square" rtlCol="0">
              <a:spAutoFit/>
            </a:bodyPr>
            <a:lstStyle/>
            <a:p>
              <a:pPr algn="ctr"/>
              <a:r>
                <a:rPr lang="en-US" altLang="ko-KR" sz="1050" dirty="0" smtClean="0">
                  <a:solidFill>
                    <a:prstClr val="black"/>
                  </a:solidFill>
                  <a:latin typeface="맑은 고딕"/>
                  <a:ea typeface="맑은 고딕"/>
                </a:rPr>
                <a:t>Read</a:t>
              </a:r>
              <a:endParaRPr lang="en-US" altLang="ko-KR" sz="900" dirty="0" smtClean="0">
                <a:solidFill>
                  <a:prstClr val="black"/>
                </a:solidFill>
                <a:latin typeface="맑은 고딕"/>
                <a:ea typeface="맑은 고딕"/>
              </a:endParaRPr>
            </a:p>
            <a:p>
              <a:pPr algn="ctr"/>
              <a:r>
                <a:rPr lang="en-US" altLang="ko-KR" sz="900" dirty="0" smtClean="0">
                  <a:solidFill>
                    <a:prstClr val="black"/>
                  </a:solidFill>
                  <a:latin typeface="맑은 고딕"/>
                  <a:ea typeface="맑은 고딕"/>
                </a:rPr>
                <a:t>L1B/</a:t>
              </a:r>
            </a:p>
            <a:p>
              <a:pPr algn="ctr"/>
              <a:r>
                <a:rPr lang="en-US" altLang="ko-KR" sz="900" dirty="0" smtClean="0">
                  <a:solidFill>
                    <a:prstClr val="black"/>
                  </a:solidFill>
                  <a:latin typeface="맑은 고딕"/>
                  <a:ea typeface="맑은 고딕"/>
                </a:rPr>
                <a:t>ALBD</a:t>
              </a:r>
            </a:p>
          </p:txBody>
        </p:sp>
        <p:sp>
          <p:nvSpPr>
            <p:cNvPr id="131" name="타원 130"/>
            <p:cNvSpPr/>
            <p:nvPr/>
          </p:nvSpPr>
          <p:spPr>
            <a:xfrm>
              <a:off x="827480" y="4613113"/>
              <a:ext cx="648090" cy="6480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prstClr val="white"/>
                </a:solidFill>
                <a:latin typeface="맑은 고딕"/>
                <a:ea typeface="맑은 고딕"/>
              </a:endParaRPr>
            </a:p>
          </p:txBody>
        </p:sp>
        <p:sp>
          <p:nvSpPr>
            <p:cNvPr id="132" name="TextBox 131"/>
            <p:cNvSpPr txBox="1"/>
            <p:nvPr/>
          </p:nvSpPr>
          <p:spPr>
            <a:xfrm>
              <a:off x="825178" y="4746578"/>
              <a:ext cx="654345" cy="430887"/>
            </a:xfrm>
            <a:prstGeom prst="rect">
              <a:avLst/>
            </a:prstGeom>
            <a:noFill/>
          </p:spPr>
          <p:txBody>
            <a:bodyPr wrap="none" rtlCol="0">
              <a:spAutoFit/>
            </a:bodyPr>
            <a:lstStyle/>
            <a:p>
              <a:pPr algn="ctr"/>
              <a:r>
                <a:rPr lang="en-US" altLang="ko-KR" sz="1100" dirty="0" smtClean="0">
                  <a:solidFill>
                    <a:prstClr val="black"/>
                  </a:solidFill>
                  <a:latin typeface="맑은 고딕"/>
                  <a:ea typeface="맑은 고딕"/>
                </a:rPr>
                <a:t>Surface</a:t>
              </a:r>
            </a:p>
            <a:p>
              <a:pPr algn="ctr"/>
              <a:r>
                <a:rPr lang="en-US" altLang="ko-KR" sz="1100" dirty="0" err="1" smtClean="0">
                  <a:solidFill>
                    <a:prstClr val="black"/>
                  </a:solidFill>
                  <a:latin typeface="맑은 고딕"/>
                  <a:ea typeface="맑은 고딕"/>
                </a:rPr>
                <a:t>Pgm</a:t>
              </a:r>
              <a:endParaRPr lang="ko-KR" altLang="en-US" sz="1100" dirty="0">
                <a:solidFill>
                  <a:prstClr val="black"/>
                </a:solidFill>
                <a:latin typeface="맑은 고딕"/>
                <a:ea typeface="맑은 고딕"/>
              </a:endParaRPr>
            </a:p>
          </p:txBody>
        </p:sp>
        <p:sp>
          <p:nvSpPr>
            <p:cNvPr id="133" name="순서도: 저장 데이터 132"/>
            <p:cNvSpPr/>
            <p:nvPr/>
          </p:nvSpPr>
          <p:spPr>
            <a:xfrm>
              <a:off x="1897246" y="5650858"/>
              <a:ext cx="648090" cy="226485"/>
            </a:xfrm>
            <a:prstGeom prst="flowChartOnlineStorag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ko-KR" altLang="en-US" sz="900" dirty="0">
                <a:solidFill>
                  <a:prstClr val="black"/>
                </a:solidFill>
                <a:latin typeface="맑은 고딕"/>
                <a:ea typeface="맑은 고딕"/>
              </a:endParaRPr>
            </a:p>
          </p:txBody>
        </p:sp>
        <p:sp>
          <p:nvSpPr>
            <p:cNvPr id="134" name="순서도: 저장 데이터 133"/>
            <p:cNvSpPr/>
            <p:nvPr/>
          </p:nvSpPr>
          <p:spPr>
            <a:xfrm>
              <a:off x="395420" y="4293123"/>
              <a:ext cx="444554" cy="247055"/>
            </a:xfrm>
            <a:prstGeom prst="flowChartOnlineStorage">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800" dirty="0" smtClean="0">
                  <a:solidFill>
                    <a:prstClr val="black"/>
                  </a:solidFill>
                  <a:latin typeface="맑은 고딕"/>
                  <a:ea typeface="맑은 고딕"/>
                </a:rPr>
                <a:t>Other</a:t>
              </a:r>
              <a:endParaRPr lang="ko-KR" altLang="en-US" sz="800" dirty="0">
                <a:solidFill>
                  <a:prstClr val="black"/>
                </a:solidFill>
                <a:latin typeface="맑은 고딕"/>
                <a:ea typeface="맑은 고딕"/>
              </a:endParaRPr>
            </a:p>
          </p:txBody>
        </p:sp>
        <p:sp>
          <p:nvSpPr>
            <p:cNvPr id="135" name="타원 134"/>
            <p:cNvSpPr/>
            <p:nvPr/>
          </p:nvSpPr>
          <p:spPr>
            <a:xfrm>
              <a:off x="1619590" y="1340713"/>
              <a:ext cx="648090" cy="6480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prstClr val="white"/>
                </a:solidFill>
                <a:latin typeface="맑은 고딕"/>
                <a:ea typeface="맑은 고딕"/>
              </a:endParaRPr>
            </a:p>
          </p:txBody>
        </p:sp>
        <p:sp>
          <p:nvSpPr>
            <p:cNvPr id="136" name="TextBox 135"/>
            <p:cNvSpPr txBox="1"/>
            <p:nvPr/>
          </p:nvSpPr>
          <p:spPr>
            <a:xfrm>
              <a:off x="1661801" y="1548068"/>
              <a:ext cx="567784" cy="230832"/>
            </a:xfrm>
            <a:prstGeom prst="rect">
              <a:avLst/>
            </a:prstGeom>
            <a:noFill/>
          </p:spPr>
          <p:txBody>
            <a:bodyPr wrap="none" rtlCol="0">
              <a:spAutoFit/>
            </a:bodyPr>
            <a:lstStyle/>
            <a:p>
              <a:pPr algn="ctr"/>
              <a:r>
                <a:rPr lang="en-US" altLang="ko-KR" sz="900" dirty="0" smtClean="0">
                  <a:solidFill>
                    <a:prstClr val="black"/>
                  </a:solidFill>
                  <a:latin typeface="맑은 고딕"/>
                  <a:ea typeface="맑은 고딕"/>
                </a:rPr>
                <a:t>Invoker</a:t>
              </a:r>
              <a:endParaRPr lang="ko-KR" altLang="en-US" sz="900" dirty="0">
                <a:solidFill>
                  <a:prstClr val="black"/>
                </a:solidFill>
                <a:latin typeface="맑은 고딕"/>
                <a:ea typeface="맑은 고딕"/>
              </a:endParaRPr>
            </a:p>
          </p:txBody>
        </p:sp>
        <p:sp>
          <p:nvSpPr>
            <p:cNvPr id="137" name="타원 136"/>
            <p:cNvSpPr/>
            <p:nvPr/>
          </p:nvSpPr>
          <p:spPr>
            <a:xfrm>
              <a:off x="2987780" y="3356993"/>
              <a:ext cx="648090" cy="6480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prstClr val="white"/>
                </a:solidFill>
                <a:latin typeface="맑은 고딕"/>
                <a:ea typeface="맑은 고딕"/>
              </a:endParaRPr>
            </a:p>
          </p:txBody>
        </p:sp>
        <p:sp>
          <p:nvSpPr>
            <p:cNvPr id="138" name="TextBox 137"/>
            <p:cNvSpPr txBox="1"/>
            <p:nvPr/>
          </p:nvSpPr>
          <p:spPr>
            <a:xfrm>
              <a:off x="3055972" y="3429003"/>
              <a:ext cx="494302" cy="461665"/>
            </a:xfrm>
            <a:prstGeom prst="rect">
              <a:avLst/>
            </a:prstGeom>
            <a:noFill/>
          </p:spPr>
          <p:txBody>
            <a:bodyPr wrap="none" rtlCol="0">
              <a:spAutoFit/>
            </a:bodyPr>
            <a:lstStyle/>
            <a:p>
              <a:pPr algn="ctr"/>
              <a:r>
                <a:rPr lang="en-US" altLang="ko-KR" sz="1200" dirty="0" smtClean="0">
                  <a:solidFill>
                    <a:prstClr val="black"/>
                  </a:solidFill>
                  <a:latin typeface="맑은 고딕"/>
                  <a:ea typeface="맑은 고딕"/>
                </a:rPr>
                <a:t>CLD</a:t>
              </a:r>
            </a:p>
            <a:p>
              <a:pPr algn="ctr"/>
              <a:r>
                <a:rPr lang="en-US" altLang="ko-KR" sz="1200" dirty="0" err="1" smtClean="0">
                  <a:solidFill>
                    <a:prstClr val="black"/>
                  </a:solidFill>
                  <a:latin typeface="맑은 고딕"/>
                  <a:ea typeface="맑은 고딕"/>
                </a:rPr>
                <a:t>Pgm</a:t>
              </a:r>
              <a:endParaRPr lang="ko-KR" altLang="en-US" sz="1200" dirty="0">
                <a:solidFill>
                  <a:prstClr val="black"/>
                </a:solidFill>
                <a:latin typeface="맑은 고딕"/>
                <a:ea typeface="맑은 고딕"/>
              </a:endParaRPr>
            </a:p>
          </p:txBody>
        </p:sp>
        <p:sp>
          <p:nvSpPr>
            <p:cNvPr id="139" name="타원 138"/>
            <p:cNvSpPr/>
            <p:nvPr/>
          </p:nvSpPr>
          <p:spPr>
            <a:xfrm>
              <a:off x="3779890" y="3356993"/>
              <a:ext cx="648090" cy="6480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prstClr val="white"/>
                </a:solidFill>
                <a:latin typeface="맑은 고딕"/>
                <a:ea typeface="맑은 고딕"/>
              </a:endParaRPr>
            </a:p>
          </p:txBody>
        </p:sp>
        <p:sp>
          <p:nvSpPr>
            <p:cNvPr id="140" name="TextBox 139"/>
            <p:cNvSpPr txBox="1"/>
            <p:nvPr/>
          </p:nvSpPr>
          <p:spPr>
            <a:xfrm>
              <a:off x="3838881" y="3429003"/>
              <a:ext cx="512704" cy="461665"/>
            </a:xfrm>
            <a:prstGeom prst="rect">
              <a:avLst/>
            </a:prstGeom>
            <a:noFill/>
          </p:spPr>
          <p:txBody>
            <a:bodyPr wrap="none" rtlCol="0">
              <a:spAutoFit/>
            </a:bodyPr>
            <a:lstStyle/>
            <a:p>
              <a:pPr algn="ctr"/>
              <a:r>
                <a:rPr lang="en-US" altLang="ko-KR" sz="1200" dirty="0" smtClean="0">
                  <a:solidFill>
                    <a:prstClr val="black"/>
                  </a:solidFill>
                  <a:latin typeface="맑은 고딕"/>
                  <a:ea typeface="맑은 고딕"/>
                </a:rPr>
                <a:t>AOD</a:t>
              </a:r>
            </a:p>
            <a:p>
              <a:pPr algn="ctr"/>
              <a:r>
                <a:rPr lang="en-US" altLang="ko-KR" sz="1200" dirty="0" err="1" smtClean="0">
                  <a:solidFill>
                    <a:prstClr val="black"/>
                  </a:solidFill>
                  <a:latin typeface="맑은 고딕"/>
                  <a:ea typeface="맑은 고딕"/>
                </a:rPr>
                <a:t>Pgm</a:t>
              </a:r>
              <a:endParaRPr lang="ko-KR" altLang="en-US" sz="1200" dirty="0">
                <a:solidFill>
                  <a:prstClr val="black"/>
                </a:solidFill>
                <a:latin typeface="맑은 고딕"/>
                <a:ea typeface="맑은 고딕"/>
              </a:endParaRPr>
            </a:p>
          </p:txBody>
        </p:sp>
        <p:sp>
          <p:nvSpPr>
            <p:cNvPr id="141" name="타원 140"/>
            <p:cNvSpPr/>
            <p:nvPr/>
          </p:nvSpPr>
          <p:spPr>
            <a:xfrm>
              <a:off x="4644010" y="2924933"/>
              <a:ext cx="648090" cy="6480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prstClr val="white"/>
                </a:solidFill>
                <a:latin typeface="맑은 고딕"/>
                <a:ea typeface="맑은 고딕"/>
              </a:endParaRPr>
            </a:p>
          </p:txBody>
        </p:sp>
        <p:sp>
          <p:nvSpPr>
            <p:cNvPr id="142" name="TextBox 141"/>
            <p:cNvSpPr txBox="1"/>
            <p:nvPr/>
          </p:nvSpPr>
          <p:spPr>
            <a:xfrm>
              <a:off x="4646607" y="2996943"/>
              <a:ext cx="625492" cy="461665"/>
            </a:xfrm>
            <a:prstGeom prst="rect">
              <a:avLst/>
            </a:prstGeom>
            <a:noFill/>
          </p:spPr>
          <p:txBody>
            <a:bodyPr wrap="none" rtlCol="0">
              <a:spAutoFit/>
            </a:bodyPr>
            <a:lstStyle/>
            <a:p>
              <a:pPr algn="ctr"/>
              <a:r>
                <a:rPr lang="en-US" altLang="ko-KR" sz="1200" dirty="0" smtClean="0">
                  <a:solidFill>
                    <a:prstClr val="black"/>
                  </a:solidFill>
                  <a:latin typeface="맑은 고딕"/>
                  <a:ea typeface="맑은 고딕"/>
                </a:rPr>
                <a:t>HCHO</a:t>
              </a:r>
            </a:p>
            <a:p>
              <a:pPr algn="ctr"/>
              <a:r>
                <a:rPr lang="en-US" altLang="ko-KR" sz="1200" dirty="0" err="1" smtClean="0">
                  <a:solidFill>
                    <a:prstClr val="black"/>
                  </a:solidFill>
                  <a:latin typeface="맑은 고딕"/>
                  <a:ea typeface="맑은 고딕"/>
                </a:rPr>
                <a:t>Pgm</a:t>
              </a:r>
              <a:endParaRPr lang="ko-KR" altLang="en-US" sz="1200" dirty="0">
                <a:solidFill>
                  <a:prstClr val="black"/>
                </a:solidFill>
                <a:latin typeface="맑은 고딕"/>
                <a:ea typeface="맑은 고딕"/>
              </a:endParaRPr>
            </a:p>
          </p:txBody>
        </p:sp>
        <p:sp>
          <p:nvSpPr>
            <p:cNvPr id="143" name="타원 142"/>
            <p:cNvSpPr/>
            <p:nvPr/>
          </p:nvSpPr>
          <p:spPr>
            <a:xfrm>
              <a:off x="5436120" y="2924933"/>
              <a:ext cx="648090" cy="6480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prstClr val="white"/>
                </a:solidFill>
                <a:latin typeface="맑은 고딕"/>
                <a:ea typeface="맑은 고딕"/>
              </a:endParaRPr>
            </a:p>
          </p:txBody>
        </p:sp>
        <p:sp>
          <p:nvSpPr>
            <p:cNvPr id="144" name="TextBox 143"/>
            <p:cNvSpPr txBox="1"/>
            <p:nvPr/>
          </p:nvSpPr>
          <p:spPr>
            <a:xfrm>
              <a:off x="5498830" y="2996943"/>
              <a:ext cx="505267" cy="461665"/>
            </a:xfrm>
            <a:prstGeom prst="rect">
              <a:avLst/>
            </a:prstGeom>
            <a:noFill/>
          </p:spPr>
          <p:txBody>
            <a:bodyPr wrap="none" rtlCol="0">
              <a:spAutoFit/>
            </a:bodyPr>
            <a:lstStyle/>
            <a:p>
              <a:pPr algn="ctr"/>
              <a:r>
                <a:rPr lang="en-US" altLang="ko-KR" sz="1200" dirty="0" smtClean="0">
                  <a:solidFill>
                    <a:prstClr val="black"/>
                  </a:solidFill>
                  <a:latin typeface="맑은 고딕"/>
                  <a:ea typeface="맑은 고딕"/>
                </a:rPr>
                <a:t>NO</a:t>
              </a:r>
              <a:r>
                <a:rPr lang="en-US" altLang="ko-KR" sz="800" dirty="0" smtClean="0">
                  <a:solidFill>
                    <a:prstClr val="black"/>
                  </a:solidFill>
                  <a:latin typeface="맑은 고딕"/>
                  <a:ea typeface="맑은 고딕"/>
                </a:rPr>
                <a:t>2</a:t>
              </a:r>
              <a:endParaRPr lang="en-US" altLang="ko-KR" sz="1200" dirty="0" smtClean="0">
                <a:solidFill>
                  <a:prstClr val="black"/>
                </a:solidFill>
                <a:latin typeface="맑은 고딕"/>
                <a:ea typeface="맑은 고딕"/>
              </a:endParaRPr>
            </a:p>
            <a:p>
              <a:pPr algn="ctr"/>
              <a:r>
                <a:rPr lang="en-US" altLang="ko-KR" sz="1200" dirty="0" err="1" smtClean="0">
                  <a:solidFill>
                    <a:prstClr val="black"/>
                  </a:solidFill>
                  <a:latin typeface="맑은 고딕"/>
                  <a:ea typeface="맑은 고딕"/>
                </a:rPr>
                <a:t>Pgm</a:t>
              </a:r>
              <a:endParaRPr lang="ko-KR" altLang="en-US" sz="1200" dirty="0">
                <a:solidFill>
                  <a:prstClr val="black"/>
                </a:solidFill>
                <a:latin typeface="맑은 고딕"/>
                <a:ea typeface="맑은 고딕"/>
              </a:endParaRPr>
            </a:p>
          </p:txBody>
        </p:sp>
        <p:sp>
          <p:nvSpPr>
            <p:cNvPr id="145" name="타원 144"/>
            <p:cNvSpPr/>
            <p:nvPr/>
          </p:nvSpPr>
          <p:spPr>
            <a:xfrm>
              <a:off x="6228230" y="2924933"/>
              <a:ext cx="648090" cy="6480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prstClr val="white"/>
                </a:solidFill>
                <a:latin typeface="맑은 고딕"/>
                <a:ea typeface="맑은 고딕"/>
              </a:endParaRPr>
            </a:p>
          </p:txBody>
        </p:sp>
        <p:sp>
          <p:nvSpPr>
            <p:cNvPr id="146" name="TextBox 145"/>
            <p:cNvSpPr txBox="1"/>
            <p:nvPr/>
          </p:nvSpPr>
          <p:spPr>
            <a:xfrm>
              <a:off x="6290940" y="2996943"/>
              <a:ext cx="505267" cy="461665"/>
            </a:xfrm>
            <a:prstGeom prst="rect">
              <a:avLst/>
            </a:prstGeom>
            <a:noFill/>
          </p:spPr>
          <p:txBody>
            <a:bodyPr wrap="none" rtlCol="0">
              <a:spAutoFit/>
            </a:bodyPr>
            <a:lstStyle/>
            <a:p>
              <a:pPr algn="ctr"/>
              <a:r>
                <a:rPr lang="en-US" altLang="ko-KR" sz="1200" dirty="0" smtClean="0">
                  <a:solidFill>
                    <a:prstClr val="black"/>
                  </a:solidFill>
                  <a:latin typeface="맑은 고딕"/>
                  <a:ea typeface="맑은 고딕"/>
                </a:rPr>
                <a:t>SO</a:t>
              </a:r>
              <a:r>
                <a:rPr lang="en-US" altLang="ko-KR" sz="800" dirty="0" smtClean="0">
                  <a:solidFill>
                    <a:prstClr val="black"/>
                  </a:solidFill>
                  <a:latin typeface="맑은 고딕"/>
                  <a:ea typeface="맑은 고딕"/>
                </a:rPr>
                <a:t>2</a:t>
              </a:r>
              <a:endParaRPr lang="en-US" altLang="ko-KR" sz="1200" dirty="0" smtClean="0">
                <a:solidFill>
                  <a:prstClr val="black"/>
                </a:solidFill>
                <a:latin typeface="맑은 고딕"/>
                <a:ea typeface="맑은 고딕"/>
              </a:endParaRPr>
            </a:p>
            <a:p>
              <a:pPr algn="ctr"/>
              <a:r>
                <a:rPr lang="en-US" altLang="ko-KR" sz="1200" dirty="0" err="1" smtClean="0">
                  <a:solidFill>
                    <a:prstClr val="black"/>
                  </a:solidFill>
                  <a:latin typeface="맑은 고딕"/>
                  <a:ea typeface="맑은 고딕"/>
                </a:rPr>
                <a:t>Pgm</a:t>
              </a:r>
              <a:endParaRPr lang="ko-KR" altLang="en-US" sz="1200" dirty="0">
                <a:solidFill>
                  <a:prstClr val="black"/>
                </a:solidFill>
                <a:latin typeface="맑은 고딕"/>
                <a:ea typeface="맑은 고딕"/>
              </a:endParaRPr>
            </a:p>
          </p:txBody>
        </p:sp>
        <p:sp>
          <p:nvSpPr>
            <p:cNvPr id="147" name="타원 146"/>
            <p:cNvSpPr/>
            <p:nvPr/>
          </p:nvSpPr>
          <p:spPr>
            <a:xfrm>
              <a:off x="7020340" y="2924933"/>
              <a:ext cx="648090" cy="6480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prstClr val="white"/>
                </a:solidFill>
                <a:latin typeface="맑은 고딕"/>
                <a:ea typeface="맑은 고딕"/>
              </a:endParaRPr>
            </a:p>
          </p:txBody>
        </p:sp>
        <p:sp>
          <p:nvSpPr>
            <p:cNvPr id="148" name="TextBox 147"/>
            <p:cNvSpPr txBox="1"/>
            <p:nvPr/>
          </p:nvSpPr>
          <p:spPr>
            <a:xfrm>
              <a:off x="7083050" y="2996943"/>
              <a:ext cx="505267" cy="461665"/>
            </a:xfrm>
            <a:prstGeom prst="rect">
              <a:avLst/>
            </a:prstGeom>
            <a:noFill/>
          </p:spPr>
          <p:txBody>
            <a:bodyPr wrap="none" rtlCol="0">
              <a:spAutoFit/>
            </a:bodyPr>
            <a:lstStyle/>
            <a:p>
              <a:pPr algn="ctr"/>
              <a:r>
                <a:rPr lang="en-US" altLang="ko-KR" sz="1200" dirty="0" smtClean="0">
                  <a:solidFill>
                    <a:prstClr val="black"/>
                  </a:solidFill>
                  <a:latin typeface="맑은 고딕"/>
                  <a:ea typeface="맑은 고딕"/>
                </a:rPr>
                <a:t>O3P</a:t>
              </a:r>
            </a:p>
            <a:p>
              <a:pPr algn="ctr"/>
              <a:r>
                <a:rPr lang="en-US" altLang="ko-KR" sz="1200" dirty="0" err="1" smtClean="0">
                  <a:solidFill>
                    <a:prstClr val="black"/>
                  </a:solidFill>
                  <a:latin typeface="맑은 고딕"/>
                  <a:ea typeface="맑은 고딕"/>
                </a:rPr>
                <a:t>Pgm</a:t>
              </a:r>
              <a:endParaRPr lang="ko-KR" altLang="en-US" sz="1200" dirty="0">
                <a:solidFill>
                  <a:prstClr val="black"/>
                </a:solidFill>
                <a:latin typeface="맑은 고딕"/>
                <a:ea typeface="맑은 고딕"/>
              </a:endParaRPr>
            </a:p>
          </p:txBody>
        </p:sp>
        <p:sp>
          <p:nvSpPr>
            <p:cNvPr id="149" name="타원 148"/>
            <p:cNvSpPr/>
            <p:nvPr/>
          </p:nvSpPr>
          <p:spPr>
            <a:xfrm>
              <a:off x="7812450" y="2924933"/>
              <a:ext cx="648090" cy="6480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prstClr val="white"/>
                </a:solidFill>
                <a:latin typeface="맑은 고딕"/>
                <a:ea typeface="맑은 고딕"/>
              </a:endParaRPr>
            </a:p>
          </p:txBody>
        </p:sp>
        <p:sp>
          <p:nvSpPr>
            <p:cNvPr id="150" name="TextBox 149"/>
            <p:cNvSpPr txBox="1"/>
            <p:nvPr/>
          </p:nvSpPr>
          <p:spPr>
            <a:xfrm>
              <a:off x="7875160" y="2996943"/>
              <a:ext cx="505267" cy="461665"/>
            </a:xfrm>
            <a:prstGeom prst="rect">
              <a:avLst/>
            </a:prstGeom>
            <a:noFill/>
          </p:spPr>
          <p:txBody>
            <a:bodyPr wrap="none" rtlCol="0">
              <a:spAutoFit/>
            </a:bodyPr>
            <a:lstStyle/>
            <a:p>
              <a:pPr algn="ctr"/>
              <a:r>
                <a:rPr lang="en-US" altLang="ko-KR" sz="1200" dirty="0" smtClean="0">
                  <a:solidFill>
                    <a:prstClr val="black"/>
                  </a:solidFill>
                  <a:latin typeface="맑은 고딕"/>
                  <a:ea typeface="맑은 고딕"/>
                </a:rPr>
                <a:t>O3T</a:t>
              </a:r>
            </a:p>
            <a:p>
              <a:pPr algn="ctr"/>
              <a:r>
                <a:rPr lang="en-US" altLang="ko-KR" sz="1200" dirty="0" err="1" smtClean="0">
                  <a:solidFill>
                    <a:prstClr val="black"/>
                  </a:solidFill>
                  <a:latin typeface="맑은 고딕"/>
                  <a:ea typeface="맑은 고딕"/>
                </a:rPr>
                <a:t>Pgm</a:t>
              </a:r>
              <a:endParaRPr lang="ko-KR" altLang="en-US" sz="1200" dirty="0">
                <a:solidFill>
                  <a:prstClr val="black"/>
                </a:solidFill>
                <a:latin typeface="맑은 고딕"/>
                <a:ea typeface="맑은 고딕"/>
              </a:endParaRPr>
            </a:p>
          </p:txBody>
        </p:sp>
        <p:grpSp>
          <p:nvGrpSpPr>
            <p:cNvPr id="151" name="그룹 35"/>
            <p:cNvGrpSpPr/>
            <p:nvPr/>
          </p:nvGrpSpPr>
          <p:grpSpPr>
            <a:xfrm>
              <a:off x="2411700" y="3861063"/>
              <a:ext cx="407251" cy="277283"/>
              <a:chOff x="3203810" y="5157240"/>
              <a:chExt cx="872500" cy="692218"/>
            </a:xfrm>
          </p:grpSpPr>
          <p:sp>
            <p:nvSpPr>
              <p:cNvPr id="230" name="순서도: 저장 데이터 27"/>
              <p:cNvSpPr/>
              <p:nvPr/>
            </p:nvSpPr>
            <p:spPr>
              <a:xfrm>
                <a:off x="3203810" y="5157240"/>
                <a:ext cx="720100" cy="360050"/>
              </a:xfrm>
              <a:prstGeom prst="flowChartOnlineStorage">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800" dirty="0" smtClean="0">
                    <a:solidFill>
                      <a:prstClr val="black"/>
                    </a:solidFill>
                    <a:latin typeface="맑은 고딕"/>
                    <a:ea typeface="맑은 고딕"/>
                  </a:rPr>
                  <a:t>LUT</a:t>
                </a:r>
                <a:endParaRPr lang="ko-KR" altLang="en-US" sz="800" dirty="0">
                  <a:solidFill>
                    <a:prstClr val="black"/>
                  </a:solidFill>
                  <a:latin typeface="맑은 고딕"/>
                  <a:ea typeface="맑은 고딕"/>
                </a:endParaRPr>
              </a:p>
            </p:txBody>
          </p:sp>
          <p:sp>
            <p:nvSpPr>
              <p:cNvPr id="231" name="순서도: 저장 데이터 28"/>
              <p:cNvSpPr/>
              <p:nvPr/>
            </p:nvSpPr>
            <p:spPr>
              <a:xfrm>
                <a:off x="3356211" y="5489408"/>
                <a:ext cx="720099" cy="360050"/>
              </a:xfrm>
              <a:prstGeom prst="flowChartOnlineStorage">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800" dirty="0" smtClean="0">
                    <a:solidFill>
                      <a:prstClr val="black"/>
                    </a:solidFill>
                    <a:latin typeface="맑은 고딕"/>
                    <a:ea typeface="맑은 고딕"/>
                  </a:rPr>
                  <a:t>ENV</a:t>
                </a:r>
                <a:endParaRPr lang="ko-KR" altLang="en-US" sz="800" dirty="0">
                  <a:solidFill>
                    <a:prstClr val="black"/>
                  </a:solidFill>
                  <a:latin typeface="맑은 고딕"/>
                  <a:ea typeface="맑은 고딕"/>
                </a:endParaRPr>
              </a:p>
            </p:txBody>
          </p:sp>
        </p:grpSp>
        <p:grpSp>
          <p:nvGrpSpPr>
            <p:cNvPr id="152" name="그룹 36"/>
            <p:cNvGrpSpPr/>
            <p:nvPr/>
          </p:nvGrpSpPr>
          <p:grpSpPr>
            <a:xfrm>
              <a:off x="4308769" y="4231870"/>
              <a:ext cx="407251" cy="277283"/>
              <a:chOff x="3203810" y="5157240"/>
              <a:chExt cx="872500" cy="692218"/>
            </a:xfrm>
          </p:grpSpPr>
          <p:sp>
            <p:nvSpPr>
              <p:cNvPr id="228" name="순서도: 저장 데이터 30"/>
              <p:cNvSpPr/>
              <p:nvPr/>
            </p:nvSpPr>
            <p:spPr>
              <a:xfrm>
                <a:off x="3203810" y="5157240"/>
                <a:ext cx="720100" cy="360050"/>
              </a:xfrm>
              <a:prstGeom prst="flowChartOnlineStorage">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800" dirty="0" smtClean="0">
                    <a:solidFill>
                      <a:prstClr val="black"/>
                    </a:solidFill>
                    <a:latin typeface="맑은 고딕"/>
                    <a:ea typeface="맑은 고딕"/>
                  </a:rPr>
                  <a:t>LUT</a:t>
                </a:r>
                <a:endParaRPr lang="ko-KR" altLang="en-US" sz="800" dirty="0">
                  <a:solidFill>
                    <a:prstClr val="black"/>
                  </a:solidFill>
                  <a:latin typeface="맑은 고딕"/>
                  <a:ea typeface="맑은 고딕"/>
                </a:endParaRPr>
              </a:p>
            </p:txBody>
          </p:sp>
          <p:sp>
            <p:nvSpPr>
              <p:cNvPr id="229" name="순서도: 저장 데이터 31"/>
              <p:cNvSpPr/>
              <p:nvPr/>
            </p:nvSpPr>
            <p:spPr>
              <a:xfrm>
                <a:off x="3356211" y="5489408"/>
                <a:ext cx="720099" cy="360050"/>
              </a:xfrm>
              <a:prstGeom prst="flowChartOnlineStorage">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800" dirty="0" smtClean="0">
                    <a:solidFill>
                      <a:prstClr val="black"/>
                    </a:solidFill>
                    <a:latin typeface="맑은 고딕"/>
                    <a:ea typeface="맑은 고딕"/>
                  </a:rPr>
                  <a:t>ENV</a:t>
                </a:r>
                <a:endParaRPr lang="ko-KR" altLang="en-US" sz="800" dirty="0">
                  <a:solidFill>
                    <a:prstClr val="black"/>
                  </a:solidFill>
                  <a:latin typeface="맑은 고딕"/>
                  <a:ea typeface="맑은 고딕"/>
                </a:endParaRPr>
              </a:p>
            </p:txBody>
          </p:sp>
        </p:grpSp>
        <p:grpSp>
          <p:nvGrpSpPr>
            <p:cNvPr id="153" name="그룹 39"/>
            <p:cNvGrpSpPr/>
            <p:nvPr/>
          </p:nvGrpSpPr>
          <p:grpSpPr>
            <a:xfrm>
              <a:off x="5172889" y="3799810"/>
              <a:ext cx="407251" cy="277283"/>
              <a:chOff x="3203810" y="5157240"/>
              <a:chExt cx="872500" cy="692218"/>
            </a:xfrm>
          </p:grpSpPr>
          <p:sp>
            <p:nvSpPr>
              <p:cNvPr id="226" name="순서도: 저장 데이터 225"/>
              <p:cNvSpPr/>
              <p:nvPr/>
            </p:nvSpPr>
            <p:spPr>
              <a:xfrm>
                <a:off x="3203810" y="5157240"/>
                <a:ext cx="720100" cy="360050"/>
              </a:xfrm>
              <a:prstGeom prst="flowChartOnlineStorage">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800" dirty="0" smtClean="0">
                    <a:solidFill>
                      <a:prstClr val="black"/>
                    </a:solidFill>
                    <a:latin typeface="맑은 고딕"/>
                    <a:ea typeface="맑은 고딕"/>
                  </a:rPr>
                  <a:t>LUT</a:t>
                </a:r>
                <a:endParaRPr lang="ko-KR" altLang="en-US" sz="800" dirty="0">
                  <a:solidFill>
                    <a:prstClr val="black"/>
                  </a:solidFill>
                  <a:latin typeface="맑은 고딕"/>
                  <a:ea typeface="맑은 고딕"/>
                </a:endParaRPr>
              </a:p>
            </p:txBody>
          </p:sp>
          <p:sp>
            <p:nvSpPr>
              <p:cNvPr id="227" name="순서도: 저장 데이터 226"/>
              <p:cNvSpPr/>
              <p:nvPr/>
            </p:nvSpPr>
            <p:spPr>
              <a:xfrm>
                <a:off x="3356211" y="5489408"/>
                <a:ext cx="720099" cy="360050"/>
              </a:xfrm>
              <a:prstGeom prst="flowChartOnlineStorage">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800" dirty="0" smtClean="0">
                    <a:solidFill>
                      <a:prstClr val="black"/>
                    </a:solidFill>
                    <a:latin typeface="맑은 고딕"/>
                    <a:ea typeface="맑은 고딕"/>
                  </a:rPr>
                  <a:t>ENV</a:t>
                </a:r>
                <a:endParaRPr lang="ko-KR" altLang="en-US" sz="800" dirty="0">
                  <a:solidFill>
                    <a:prstClr val="black"/>
                  </a:solidFill>
                  <a:latin typeface="맑은 고딕"/>
                  <a:ea typeface="맑은 고딕"/>
                </a:endParaRPr>
              </a:p>
            </p:txBody>
          </p:sp>
        </p:grpSp>
        <p:grpSp>
          <p:nvGrpSpPr>
            <p:cNvPr id="154" name="그룹 42"/>
            <p:cNvGrpSpPr/>
            <p:nvPr/>
          </p:nvGrpSpPr>
          <p:grpSpPr>
            <a:xfrm>
              <a:off x="5964999" y="3789053"/>
              <a:ext cx="407251" cy="288040"/>
              <a:chOff x="3203810" y="5157240"/>
              <a:chExt cx="872500" cy="719072"/>
            </a:xfrm>
          </p:grpSpPr>
          <p:sp>
            <p:nvSpPr>
              <p:cNvPr id="224" name="순서도: 저장 데이터 223"/>
              <p:cNvSpPr/>
              <p:nvPr/>
            </p:nvSpPr>
            <p:spPr>
              <a:xfrm>
                <a:off x="3203810" y="5157240"/>
                <a:ext cx="720100" cy="360050"/>
              </a:xfrm>
              <a:prstGeom prst="flowChartOnlineStorage">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800" dirty="0" smtClean="0">
                    <a:solidFill>
                      <a:prstClr val="black"/>
                    </a:solidFill>
                    <a:latin typeface="맑은 고딕"/>
                    <a:ea typeface="맑은 고딕"/>
                  </a:rPr>
                  <a:t>LUT</a:t>
                </a:r>
                <a:endParaRPr lang="ko-KR" altLang="en-US" sz="800" dirty="0">
                  <a:solidFill>
                    <a:prstClr val="black"/>
                  </a:solidFill>
                  <a:latin typeface="맑은 고딕"/>
                  <a:ea typeface="맑은 고딕"/>
                </a:endParaRPr>
              </a:p>
            </p:txBody>
          </p:sp>
          <p:sp>
            <p:nvSpPr>
              <p:cNvPr id="225" name="순서도: 저장 데이터 224"/>
              <p:cNvSpPr/>
              <p:nvPr/>
            </p:nvSpPr>
            <p:spPr>
              <a:xfrm>
                <a:off x="3356211" y="5516262"/>
                <a:ext cx="720099" cy="360050"/>
              </a:xfrm>
              <a:prstGeom prst="flowChartOnlineStorage">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800" dirty="0" smtClean="0">
                    <a:solidFill>
                      <a:prstClr val="black"/>
                    </a:solidFill>
                    <a:latin typeface="맑은 고딕"/>
                    <a:ea typeface="맑은 고딕"/>
                  </a:rPr>
                  <a:t>ENV</a:t>
                </a:r>
                <a:endParaRPr lang="ko-KR" altLang="en-US" sz="800" dirty="0">
                  <a:solidFill>
                    <a:prstClr val="black"/>
                  </a:solidFill>
                  <a:latin typeface="맑은 고딕"/>
                  <a:ea typeface="맑은 고딕"/>
                </a:endParaRPr>
              </a:p>
            </p:txBody>
          </p:sp>
        </p:grpSp>
        <p:grpSp>
          <p:nvGrpSpPr>
            <p:cNvPr id="155" name="그룹 45"/>
            <p:cNvGrpSpPr/>
            <p:nvPr/>
          </p:nvGrpSpPr>
          <p:grpSpPr>
            <a:xfrm>
              <a:off x="6732300" y="3799810"/>
              <a:ext cx="407251" cy="277283"/>
              <a:chOff x="3203810" y="5157240"/>
              <a:chExt cx="872500" cy="692218"/>
            </a:xfrm>
          </p:grpSpPr>
          <p:sp>
            <p:nvSpPr>
              <p:cNvPr id="222" name="순서도: 저장 데이터 221"/>
              <p:cNvSpPr/>
              <p:nvPr/>
            </p:nvSpPr>
            <p:spPr>
              <a:xfrm>
                <a:off x="3203810" y="5157240"/>
                <a:ext cx="720100" cy="360050"/>
              </a:xfrm>
              <a:prstGeom prst="flowChartOnlineStorage">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800" dirty="0" smtClean="0">
                    <a:solidFill>
                      <a:prstClr val="black"/>
                    </a:solidFill>
                    <a:latin typeface="맑은 고딕"/>
                    <a:ea typeface="맑은 고딕"/>
                  </a:rPr>
                  <a:t>LUT</a:t>
                </a:r>
                <a:endParaRPr lang="ko-KR" altLang="en-US" sz="800" dirty="0">
                  <a:solidFill>
                    <a:prstClr val="black"/>
                  </a:solidFill>
                  <a:latin typeface="맑은 고딕"/>
                  <a:ea typeface="맑은 고딕"/>
                </a:endParaRPr>
              </a:p>
            </p:txBody>
          </p:sp>
          <p:sp>
            <p:nvSpPr>
              <p:cNvPr id="223" name="순서도: 저장 데이터 222"/>
              <p:cNvSpPr/>
              <p:nvPr/>
            </p:nvSpPr>
            <p:spPr>
              <a:xfrm>
                <a:off x="3356211" y="5489408"/>
                <a:ext cx="720099" cy="360050"/>
              </a:xfrm>
              <a:prstGeom prst="flowChartOnlineStorage">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800" dirty="0" smtClean="0">
                    <a:solidFill>
                      <a:prstClr val="black"/>
                    </a:solidFill>
                    <a:latin typeface="맑은 고딕"/>
                    <a:ea typeface="맑은 고딕"/>
                  </a:rPr>
                  <a:t>ENV</a:t>
                </a:r>
                <a:endParaRPr lang="ko-KR" altLang="en-US" sz="800" dirty="0">
                  <a:solidFill>
                    <a:prstClr val="black"/>
                  </a:solidFill>
                  <a:latin typeface="맑은 고딕"/>
                  <a:ea typeface="맑은 고딕"/>
                </a:endParaRPr>
              </a:p>
            </p:txBody>
          </p:sp>
        </p:grpSp>
        <p:grpSp>
          <p:nvGrpSpPr>
            <p:cNvPr id="156" name="그룹 48"/>
            <p:cNvGrpSpPr/>
            <p:nvPr/>
          </p:nvGrpSpPr>
          <p:grpSpPr>
            <a:xfrm>
              <a:off x="7549219" y="3799810"/>
              <a:ext cx="407251" cy="277283"/>
              <a:chOff x="3203810" y="5157240"/>
              <a:chExt cx="872500" cy="692218"/>
            </a:xfrm>
          </p:grpSpPr>
          <p:sp>
            <p:nvSpPr>
              <p:cNvPr id="220" name="순서도: 저장 데이터 219"/>
              <p:cNvSpPr/>
              <p:nvPr/>
            </p:nvSpPr>
            <p:spPr>
              <a:xfrm>
                <a:off x="3203810" y="5157240"/>
                <a:ext cx="720100" cy="360050"/>
              </a:xfrm>
              <a:prstGeom prst="flowChartOnlineStorage">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800" dirty="0" smtClean="0">
                    <a:solidFill>
                      <a:prstClr val="black"/>
                    </a:solidFill>
                    <a:latin typeface="맑은 고딕"/>
                    <a:ea typeface="맑은 고딕"/>
                  </a:rPr>
                  <a:t>LUT</a:t>
                </a:r>
                <a:endParaRPr lang="ko-KR" altLang="en-US" sz="800" dirty="0">
                  <a:solidFill>
                    <a:prstClr val="black"/>
                  </a:solidFill>
                  <a:latin typeface="맑은 고딕"/>
                  <a:ea typeface="맑은 고딕"/>
                </a:endParaRPr>
              </a:p>
            </p:txBody>
          </p:sp>
          <p:sp>
            <p:nvSpPr>
              <p:cNvPr id="221" name="순서도: 저장 데이터 220"/>
              <p:cNvSpPr/>
              <p:nvPr/>
            </p:nvSpPr>
            <p:spPr>
              <a:xfrm>
                <a:off x="3356211" y="5489408"/>
                <a:ext cx="720099" cy="360050"/>
              </a:xfrm>
              <a:prstGeom prst="flowChartOnlineStorage">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800" dirty="0" smtClean="0">
                    <a:solidFill>
                      <a:prstClr val="black"/>
                    </a:solidFill>
                    <a:latin typeface="맑은 고딕"/>
                    <a:ea typeface="맑은 고딕"/>
                  </a:rPr>
                  <a:t>ENV</a:t>
                </a:r>
                <a:endParaRPr lang="ko-KR" altLang="en-US" sz="800" dirty="0">
                  <a:solidFill>
                    <a:prstClr val="black"/>
                  </a:solidFill>
                  <a:latin typeface="맑은 고딕"/>
                  <a:ea typeface="맑은 고딕"/>
                </a:endParaRPr>
              </a:p>
            </p:txBody>
          </p:sp>
        </p:grpSp>
        <p:grpSp>
          <p:nvGrpSpPr>
            <p:cNvPr id="157" name="그룹 51"/>
            <p:cNvGrpSpPr/>
            <p:nvPr/>
          </p:nvGrpSpPr>
          <p:grpSpPr>
            <a:xfrm>
              <a:off x="8288369" y="3789053"/>
              <a:ext cx="407251" cy="288040"/>
              <a:chOff x="3203810" y="5157240"/>
              <a:chExt cx="872500" cy="719072"/>
            </a:xfrm>
          </p:grpSpPr>
          <p:sp>
            <p:nvSpPr>
              <p:cNvPr id="218" name="순서도: 저장 데이터 217"/>
              <p:cNvSpPr/>
              <p:nvPr/>
            </p:nvSpPr>
            <p:spPr>
              <a:xfrm>
                <a:off x="3203810" y="5157240"/>
                <a:ext cx="720100" cy="360050"/>
              </a:xfrm>
              <a:prstGeom prst="flowChartOnlineStorage">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800" dirty="0" smtClean="0">
                    <a:solidFill>
                      <a:prstClr val="black"/>
                    </a:solidFill>
                    <a:latin typeface="맑은 고딕"/>
                    <a:ea typeface="맑은 고딕"/>
                  </a:rPr>
                  <a:t>LUT</a:t>
                </a:r>
                <a:endParaRPr lang="ko-KR" altLang="en-US" sz="800" dirty="0">
                  <a:solidFill>
                    <a:prstClr val="black"/>
                  </a:solidFill>
                  <a:latin typeface="맑은 고딕"/>
                  <a:ea typeface="맑은 고딕"/>
                </a:endParaRPr>
              </a:p>
            </p:txBody>
          </p:sp>
          <p:sp>
            <p:nvSpPr>
              <p:cNvPr id="219" name="순서도: 저장 데이터 218"/>
              <p:cNvSpPr/>
              <p:nvPr/>
            </p:nvSpPr>
            <p:spPr>
              <a:xfrm>
                <a:off x="3356211" y="5516262"/>
                <a:ext cx="720099" cy="360050"/>
              </a:xfrm>
              <a:prstGeom prst="flowChartOnlineStorage">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800" dirty="0" smtClean="0">
                    <a:solidFill>
                      <a:prstClr val="black"/>
                    </a:solidFill>
                    <a:latin typeface="맑은 고딕"/>
                    <a:ea typeface="맑은 고딕"/>
                  </a:rPr>
                  <a:t>ENV</a:t>
                </a:r>
                <a:endParaRPr lang="ko-KR" altLang="en-US" sz="800" dirty="0">
                  <a:solidFill>
                    <a:prstClr val="black"/>
                  </a:solidFill>
                  <a:latin typeface="맑은 고딕"/>
                  <a:ea typeface="맑은 고딕"/>
                </a:endParaRPr>
              </a:p>
            </p:txBody>
          </p:sp>
        </p:grpSp>
        <p:sp>
          <p:nvSpPr>
            <p:cNvPr id="158" name="타원 157"/>
            <p:cNvSpPr/>
            <p:nvPr/>
          </p:nvSpPr>
          <p:spPr>
            <a:xfrm>
              <a:off x="4716020" y="4725183"/>
              <a:ext cx="648090" cy="6480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prstClr val="white"/>
                </a:solidFill>
                <a:latin typeface="맑은 고딕"/>
                <a:ea typeface="맑은 고딕"/>
              </a:endParaRPr>
            </a:p>
          </p:txBody>
        </p:sp>
        <p:sp>
          <p:nvSpPr>
            <p:cNvPr id="159" name="TextBox 158"/>
            <p:cNvSpPr txBox="1"/>
            <p:nvPr/>
          </p:nvSpPr>
          <p:spPr>
            <a:xfrm>
              <a:off x="4644010" y="4861741"/>
              <a:ext cx="692817" cy="400110"/>
            </a:xfrm>
            <a:prstGeom prst="rect">
              <a:avLst/>
            </a:prstGeom>
            <a:noFill/>
          </p:spPr>
          <p:txBody>
            <a:bodyPr wrap="none" rtlCol="0">
              <a:spAutoFit/>
            </a:bodyPr>
            <a:lstStyle/>
            <a:p>
              <a:pPr algn="ctr"/>
              <a:r>
                <a:rPr lang="en-US" altLang="ko-KR" sz="1000" dirty="0" smtClean="0">
                  <a:solidFill>
                    <a:prstClr val="black"/>
                  </a:solidFill>
                  <a:latin typeface="맑은 고딕"/>
                  <a:ea typeface="맑은 고딕"/>
                </a:rPr>
                <a:t>L2Create</a:t>
              </a:r>
            </a:p>
            <a:p>
              <a:pPr algn="ctr"/>
              <a:r>
                <a:rPr lang="en-US" altLang="ko-KR" sz="1000" dirty="0" smtClean="0">
                  <a:solidFill>
                    <a:prstClr val="black"/>
                  </a:solidFill>
                  <a:latin typeface="맑은 고딕"/>
                  <a:ea typeface="맑은 고딕"/>
                </a:rPr>
                <a:t>L2Write</a:t>
              </a:r>
              <a:endParaRPr lang="ko-KR" altLang="en-US" sz="1000" dirty="0">
                <a:solidFill>
                  <a:prstClr val="black"/>
                </a:solidFill>
                <a:latin typeface="맑은 고딕"/>
                <a:ea typeface="맑은 고딕"/>
              </a:endParaRPr>
            </a:p>
          </p:txBody>
        </p:sp>
        <p:sp>
          <p:nvSpPr>
            <p:cNvPr id="160" name="타원 159"/>
            <p:cNvSpPr/>
            <p:nvPr/>
          </p:nvSpPr>
          <p:spPr>
            <a:xfrm>
              <a:off x="2915770" y="5517293"/>
              <a:ext cx="648090" cy="6480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prstClr val="white"/>
                </a:solidFill>
                <a:latin typeface="맑은 고딕"/>
                <a:ea typeface="맑은 고딕"/>
              </a:endParaRPr>
            </a:p>
          </p:txBody>
        </p:sp>
        <p:sp>
          <p:nvSpPr>
            <p:cNvPr id="161" name="TextBox 160"/>
            <p:cNvSpPr txBox="1"/>
            <p:nvPr/>
          </p:nvSpPr>
          <p:spPr>
            <a:xfrm>
              <a:off x="2973789" y="5570416"/>
              <a:ext cx="536252" cy="553998"/>
            </a:xfrm>
            <a:prstGeom prst="rect">
              <a:avLst/>
            </a:prstGeom>
            <a:noFill/>
          </p:spPr>
          <p:txBody>
            <a:bodyPr wrap="square" rtlCol="0">
              <a:spAutoFit/>
            </a:bodyPr>
            <a:lstStyle/>
            <a:p>
              <a:pPr algn="ctr"/>
              <a:r>
                <a:rPr lang="en-US" altLang="ko-KR" sz="1000" dirty="0" smtClean="0">
                  <a:solidFill>
                    <a:prstClr val="black"/>
                  </a:solidFill>
                  <a:latin typeface="맑은 고딕"/>
                  <a:ea typeface="맑은 고딕"/>
                </a:rPr>
                <a:t>Write</a:t>
              </a:r>
            </a:p>
            <a:p>
              <a:pPr algn="ctr"/>
              <a:r>
                <a:rPr lang="en-US" altLang="ko-KR" sz="1000" spc="-150" dirty="0" smtClean="0">
                  <a:solidFill>
                    <a:prstClr val="black"/>
                  </a:solidFill>
                  <a:latin typeface="맑은 고딕"/>
                  <a:ea typeface="맑은 고딕"/>
                </a:rPr>
                <a:t>L2CLD/</a:t>
              </a:r>
            </a:p>
            <a:p>
              <a:pPr algn="ctr"/>
              <a:r>
                <a:rPr lang="en-US" altLang="ko-KR" sz="1000" spc="-150" dirty="0" smtClean="0">
                  <a:solidFill>
                    <a:prstClr val="black"/>
                  </a:solidFill>
                  <a:latin typeface="맑은 고딕"/>
                  <a:ea typeface="맑은 고딕"/>
                </a:rPr>
                <a:t>AOD</a:t>
              </a:r>
            </a:p>
          </p:txBody>
        </p:sp>
        <p:cxnSp>
          <p:nvCxnSpPr>
            <p:cNvPr id="162" name="Shape 76"/>
            <p:cNvCxnSpPr>
              <a:stCxn id="133" idx="1"/>
              <a:endCxn id="129" idx="2"/>
            </p:cNvCxnSpPr>
            <p:nvPr/>
          </p:nvCxnSpPr>
          <p:spPr>
            <a:xfrm rot="10800000">
              <a:off x="495542" y="2672899"/>
              <a:ext cx="1401704" cy="3091203"/>
            </a:xfrm>
            <a:prstGeom prst="bentConnector3">
              <a:avLst>
                <a:gd name="adj1" fmla="val 116309"/>
              </a:avLst>
            </a:prstGeom>
            <a:ln>
              <a:solidFill>
                <a:srgbClr val="002060"/>
              </a:solidFill>
              <a:prstDash val="dash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3" name="Shape 76"/>
            <p:cNvCxnSpPr>
              <a:stCxn id="134" idx="2"/>
              <a:endCxn id="131" idx="2"/>
            </p:cNvCxnSpPr>
            <p:nvPr/>
          </p:nvCxnSpPr>
          <p:spPr>
            <a:xfrm rot="16200000" flipH="1">
              <a:off x="524098" y="4633776"/>
              <a:ext cx="396980" cy="209783"/>
            </a:xfrm>
            <a:prstGeom prst="bentConnector2">
              <a:avLst/>
            </a:prstGeom>
            <a:ln>
              <a:solidFill>
                <a:schemeClr val="tx1">
                  <a:lumMod val="75000"/>
                  <a:lumOff val="25000"/>
                </a:schemeClr>
              </a:solidFill>
              <a:prstDash val="dash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4" name="Shape 76"/>
            <p:cNvCxnSpPr>
              <a:stCxn id="135" idx="2"/>
              <a:endCxn id="129" idx="0"/>
            </p:cNvCxnSpPr>
            <p:nvPr/>
          </p:nvCxnSpPr>
          <p:spPr>
            <a:xfrm rot="10800000" flipV="1">
              <a:off x="819588" y="1664757"/>
              <a:ext cx="800003" cy="684095"/>
            </a:xfrm>
            <a:prstGeom prst="bentConnector2">
              <a:avLst/>
            </a:prstGeom>
            <a:ln>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5" name="Shape 76"/>
            <p:cNvCxnSpPr>
              <a:stCxn id="129" idx="6"/>
              <a:endCxn id="137" idx="0"/>
            </p:cNvCxnSpPr>
            <p:nvPr/>
          </p:nvCxnSpPr>
          <p:spPr>
            <a:xfrm>
              <a:off x="1143632" y="2672898"/>
              <a:ext cx="2168193" cy="684095"/>
            </a:xfrm>
            <a:prstGeom prst="bentConnector2">
              <a:avLst/>
            </a:prstGeom>
            <a:ln>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6" name="Shape 76"/>
            <p:cNvCxnSpPr>
              <a:stCxn id="129" idx="6"/>
              <a:endCxn id="139" idx="0"/>
            </p:cNvCxnSpPr>
            <p:nvPr/>
          </p:nvCxnSpPr>
          <p:spPr>
            <a:xfrm>
              <a:off x="1143632" y="2672898"/>
              <a:ext cx="2960303" cy="684095"/>
            </a:xfrm>
            <a:prstGeom prst="bentConnector2">
              <a:avLst/>
            </a:prstGeom>
            <a:ln>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7" name="Shape 76"/>
            <p:cNvCxnSpPr>
              <a:stCxn id="129" idx="6"/>
              <a:endCxn id="141" idx="0"/>
            </p:cNvCxnSpPr>
            <p:nvPr/>
          </p:nvCxnSpPr>
          <p:spPr>
            <a:xfrm>
              <a:off x="1143632" y="2672898"/>
              <a:ext cx="3824423" cy="252035"/>
            </a:xfrm>
            <a:prstGeom prst="bentConnector2">
              <a:avLst/>
            </a:prstGeom>
            <a:ln>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8" name="Shape 76"/>
            <p:cNvCxnSpPr>
              <a:stCxn id="129" idx="6"/>
              <a:endCxn id="143" idx="0"/>
            </p:cNvCxnSpPr>
            <p:nvPr/>
          </p:nvCxnSpPr>
          <p:spPr>
            <a:xfrm>
              <a:off x="1143632" y="2672898"/>
              <a:ext cx="4616533" cy="252035"/>
            </a:xfrm>
            <a:prstGeom prst="bentConnector2">
              <a:avLst/>
            </a:prstGeom>
            <a:ln>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9" name="Shape 76"/>
            <p:cNvCxnSpPr>
              <a:stCxn id="129" idx="6"/>
              <a:endCxn id="145" idx="0"/>
            </p:cNvCxnSpPr>
            <p:nvPr/>
          </p:nvCxnSpPr>
          <p:spPr>
            <a:xfrm>
              <a:off x="1143632" y="2672898"/>
              <a:ext cx="5408643" cy="252035"/>
            </a:xfrm>
            <a:prstGeom prst="bentConnector2">
              <a:avLst/>
            </a:prstGeom>
            <a:ln>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0" name="Shape 76"/>
            <p:cNvCxnSpPr>
              <a:stCxn id="129" idx="6"/>
              <a:endCxn id="147" idx="0"/>
            </p:cNvCxnSpPr>
            <p:nvPr/>
          </p:nvCxnSpPr>
          <p:spPr>
            <a:xfrm>
              <a:off x="1143632" y="2672898"/>
              <a:ext cx="6200753" cy="252035"/>
            </a:xfrm>
            <a:prstGeom prst="bentConnector2">
              <a:avLst/>
            </a:prstGeom>
            <a:ln>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1" name="Shape 76"/>
            <p:cNvCxnSpPr>
              <a:stCxn id="129" idx="6"/>
              <a:endCxn id="149" idx="0"/>
            </p:cNvCxnSpPr>
            <p:nvPr/>
          </p:nvCxnSpPr>
          <p:spPr>
            <a:xfrm>
              <a:off x="1143632" y="2672898"/>
              <a:ext cx="6992863" cy="252035"/>
            </a:xfrm>
            <a:prstGeom prst="bentConnector2">
              <a:avLst/>
            </a:prstGeom>
            <a:ln>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2" name="Shape 76"/>
            <p:cNvCxnSpPr>
              <a:endCxn id="137" idx="2"/>
            </p:cNvCxnSpPr>
            <p:nvPr/>
          </p:nvCxnSpPr>
          <p:spPr>
            <a:xfrm rot="5400000" flipH="1" flipV="1">
              <a:off x="2693757" y="3567040"/>
              <a:ext cx="180025" cy="408022"/>
            </a:xfrm>
            <a:prstGeom prst="bentConnector2">
              <a:avLst/>
            </a:prstGeom>
            <a:ln>
              <a:solidFill>
                <a:schemeClr val="tx1">
                  <a:lumMod val="75000"/>
                  <a:lumOff val="25000"/>
                </a:schemeClr>
              </a:solidFill>
              <a:prstDash val="dash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3" name="Shape 76"/>
            <p:cNvCxnSpPr>
              <a:endCxn id="139" idx="5"/>
            </p:cNvCxnSpPr>
            <p:nvPr/>
          </p:nvCxnSpPr>
          <p:spPr>
            <a:xfrm rot="16200000" flipV="1">
              <a:off x="4244099" y="3999142"/>
              <a:ext cx="321698" cy="143758"/>
            </a:xfrm>
            <a:prstGeom prst="bentConnector3">
              <a:avLst>
                <a:gd name="adj1" fmla="val 50000"/>
              </a:avLst>
            </a:prstGeom>
            <a:ln>
              <a:solidFill>
                <a:schemeClr val="tx1">
                  <a:lumMod val="75000"/>
                  <a:lumOff val="25000"/>
                </a:schemeClr>
              </a:solidFill>
              <a:prstDash val="dash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4" name="Shape 76"/>
            <p:cNvCxnSpPr>
              <a:stCxn id="226" idx="0"/>
              <a:endCxn id="141" idx="5"/>
            </p:cNvCxnSpPr>
            <p:nvPr/>
          </p:nvCxnSpPr>
          <p:spPr>
            <a:xfrm rot="16200000" flipV="1">
              <a:off x="5108219" y="3567082"/>
              <a:ext cx="321698" cy="143758"/>
            </a:xfrm>
            <a:prstGeom prst="bentConnector3">
              <a:avLst>
                <a:gd name="adj1" fmla="val 50000"/>
              </a:avLst>
            </a:prstGeom>
            <a:ln>
              <a:solidFill>
                <a:schemeClr val="tx1">
                  <a:lumMod val="75000"/>
                  <a:lumOff val="25000"/>
                </a:schemeClr>
              </a:solidFill>
              <a:prstDash val="dash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5" name="Shape 76"/>
            <p:cNvCxnSpPr>
              <a:stCxn id="224" idx="0"/>
              <a:endCxn id="143" idx="5"/>
            </p:cNvCxnSpPr>
            <p:nvPr/>
          </p:nvCxnSpPr>
          <p:spPr>
            <a:xfrm rot="16200000" flipV="1">
              <a:off x="5905708" y="3561704"/>
              <a:ext cx="310941" cy="143758"/>
            </a:xfrm>
            <a:prstGeom prst="bentConnector3">
              <a:avLst>
                <a:gd name="adj1" fmla="val 50000"/>
              </a:avLst>
            </a:prstGeom>
            <a:ln>
              <a:solidFill>
                <a:schemeClr val="tx1">
                  <a:lumMod val="75000"/>
                  <a:lumOff val="25000"/>
                </a:schemeClr>
              </a:solidFill>
              <a:prstDash val="dash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6" name="Shape 76"/>
            <p:cNvCxnSpPr>
              <a:stCxn id="222" idx="0"/>
              <a:endCxn id="145" idx="5"/>
            </p:cNvCxnSpPr>
            <p:nvPr/>
          </p:nvCxnSpPr>
          <p:spPr>
            <a:xfrm rot="16200000" flipV="1">
              <a:off x="6680035" y="3579486"/>
              <a:ext cx="321698" cy="118949"/>
            </a:xfrm>
            <a:prstGeom prst="bentConnector3">
              <a:avLst>
                <a:gd name="adj1" fmla="val 50000"/>
              </a:avLst>
            </a:prstGeom>
            <a:ln>
              <a:solidFill>
                <a:schemeClr val="tx1">
                  <a:lumMod val="75000"/>
                  <a:lumOff val="25000"/>
                </a:schemeClr>
              </a:solidFill>
              <a:prstDash val="dash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7" name="Shape 76"/>
            <p:cNvCxnSpPr>
              <a:stCxn id="220" idx="0"/>
              <a:endCxn id="147" idx="5"/>
            </p:cNvCxnSpPr>
            <p:nvPr/>
          </p:nvCxnSpPr>
          <p:spPr>
            <a:xfrm rot="16200000" flipV="1">
              <a:off x="7484549" y="3567082"/>
              <a:ext cx="321698" cy="143758"/>
            </a:xfrm>
            <a:prstGeom prst="bentConnector3">
              <a:avLst>
                <a:gd name="adj1" fmla="val 50000"/>
              </a:avLst>
            </a:prstGeom>
            <a:ln>
              <a:solidFill>
                <a:schemeClr val="tx1">
                  <a:lumMod val="75000"/>
                  <a:lumOff val="25000"/>
                </a:schemeClr>
              </a:solidFill>
              <a:prstDash val="dash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8" name="Shape 76"/>
            <p:cNvCxnSpPr>
              <a:stCxn id="218" idx="0"/>
              <a:endCxn id="149" idx="5"/>
            </p:cNvCxnSpPr>
            <p:nvPr/>
          </p:nvCxnSpPr>
          <p:spPr>
            <a:xfrm rot="16200000" flipV="1">
              <a:off x="8255558" y="3588184"/>
              <a:ext cx="310941" cy="90798"/>
            </a:xfrm>
            <a:prstGeom prst="bentConnector3">
              <a:avLst>
                <a:gd name="adj1" fmla="val 50000"/>
              </a:avLst>
            </a:prstGeom>
            <a:ln>
              <a:solidFill>
                <a:schemeClr val="tx1">
                  <a:lumMod val="75000"/>
                  <a:lumOff val="25000"/>
                </a:schemeClr>
              </a:solidFill>
              <a:prstDash val="dash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9" name="Shape 76"/>
            <p:cNvCxnSpPr>
              <a:stCxn id="137" idx="4"/>
              <a:endCxn id="158" idx="2"/>
            </p:cNvCxnSpPr>
            <p:nvPr/>
          </p:nvCxnSpPr>
          <p:spPr>
            <a:xfrm rot="16200000" flipH="1">
              <a:off x="3491850" y="3825057"/>
              <a:ext cx="1044145" cy="1404195"/>
            </a:xfrm>
            <a:prstGeom prst="bentConnector2">
              <a:avLst/>
            </a:prstGeom>
            <a:ln>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0" name="Shape 76"/>
            <p:cNvCxnSpPr>
              <a:stCxn id="139" idx="4"/>
              <a:endCxn id="158" idx="2"/>
            </p:cNvCxnSpPr>
            <p:nvPr/>
          </p:nvCxnSpPr>
          <p:spPr>
            <a:xfrm rot="16200000" flipH="1">
              <a:off x="3887905" y="4221112"/>
              <a:ext cx="1044145" cy="612085"/>
            </a:xfrm>
            <a:prstGeom prst="bentConnector2">
              <a:avLst/>
            </a:prstGeom>
            <a:ln>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1" name="Shape 76"/>
            <p:cNvCxnSpPr>
              <a:stCxn id="141" idx="4"/>
              <a:endCxn id="158" idx="6"/>
            </p:cNvCxnSpPr>
            <p:nvPr/>
          </p:nvCxnSpPr>
          <p:spPr>
            <a:xfrm rot="16200000" flipH="1">
              <a:off x="4427980" y="4113097"/>
              <a:ext cx="1476205" cy="396055"/>
            </a:xfrm>
            <a:prstGeom prst="bentConnector4">
              <a:avLst>
                <a:gd name="adj1" fmla="val 39024"/>
                <a:gd name="adj2" fmla="val 157719"/>
              </a:avLst>
            </a:prstGeom>
            <a:ln>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2" name="Shape 76"/>
            <p:cNvCxnSpPr>
              <a:stCxn id="143" idx="4"/>
              <a:endCxn id="158" idx="6"/>
            </p:cNvCxnSpPr>
            <p:nvPr/>
          </p:nvCxnSpPr>
          <p:spPr>
            <a:xfrm rot="5400000">
              <a:off x="4824036" y="4113098"/>
              <a:ext cx="1476205" cy="396055"/>
            </a:xfrm>
            <a:prstGeom prst="bentConnector2">
              <a:avLst/>
            </a:prstGeom>
            <a:ln>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3" name="Shape 76"/>
            <p:cNvCxnSpPr>
              <a:stCxn id="145" idx="4"/>
              <a:endCxn id="158" idx="6"/>
            </p:cNvCxnSpPr>
            <p:nvPr/>
          </p:nvCxnSpPr>
          <p:spPr>
            <a:xfrm rot="5400000">
              <a:off x="5220091" y="3717043"/>
              <a:ext cx="1476205" cy="1188165"/>
            </a:xfrm>
            <a:prstGeom prst="bentConnector2">
              <a:avLst/>
            </a:prstGeom>
            <a:ln>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4" name="Shape 76"/>
            <p:cNvCxnSpPr>
              <a:stCxn id="147" idx="4"/>
              <a:endCxn id="158" idx="6"/>
            </p:cNvCxnSpPr>
            <p:nvPr/>
          </p:nvCxnSpPr>
          <p:spPr>
            <a:xfrm rot="5400000">
              <a:off x="5616146" y="3320988"/>
              <a:ext cx="1476205" cy="1980275"/>
            </a:xfrm>
            <a:prstGeom prst="bentConnector2">
              <a:avLst/>
            </a:prstGeom>
            <a:ln>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5" name="Shape 76"/>
            <p:cNvCxnSpPr>
              <a:stCxn id="149" idx="4"/>
              <a:endCxn id="158" idx="6"/>
            </p:cNvCxnSpPr>
            <p:nvPr/>
          </p:nvCxnSpPr>
          <p:spPr>
            <a:xfrm rot="5400000">
              <a:off x="6012201" y="2924933"/>
              <a:ext cx="1476205" cy="2772385"/>
            </a:xfrm>
            <a:prstGeom prst="bentConnector2">
              <a:avLst/>
            </a:prstGeom>
            <a:ln>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6" name="Shape 76"/>
            <p:cNvCxnSpPr>
              <a:stCxn id="158" idx="5"/>
              <a:endCxn id="193" idx="0"/>
            </p:cNvCxnSpPr>
            <p:nvPr/>
          </p:nvCxnSpPr>
          <p:spPr>
            <a:xfrm rot="16200000" flipH="1">
              <a:off x="6511372" y="4036189"/>
              <a:ext cx="382951" cy="2867296"/>
            </a:xfrm>
            <a:prstGeom prst="bentConnector3">
              <a:avLst>
                <a:gd name="adj1" fmla="val 50000"/>
              </a:avLst>
            </a:prstGeom>
            <a:ln>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7" name="Shape 76"/>
            <p:cNvCxnSpPr>
              <a:stCxn id="160" idx="2"/>
              <a:endCxn id="209" idx="3"/>
            </p:cNvCxnSpPr>
            <p:nvPr/>
          </p:nvCxnSpPr>
          <p:spPr>
            <a:xfrm rot="10800000" flipV="1">
              <a:off x="2518856" y="5841338"/>
              <a:ext cx="396914" cy="57258"/>
            </a:xfrm>
            <a:prstGeom prst="bentConnector3">
              <a:avLst>
                <a:gd name="adj1" fmla="val 50000"/>
              </a:avLst>
            </a:prstGeom>
            <a:ln>
              <a:solidFill>
                <a:schemeClr val="tx1">
                  <a:lumMod val="75000"/>
                  <a:lumOff val="25000"/>
                </a:schemeClr>
              </a:solidFill>
              <a:prstDash val="dash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8" name="Shape 76"/>
            <p:cNvCxnSpPr>
              <a:stCxn id="131" idx="6"/>
              <a:endCxn id="133" idx="0"/>
            </p:cNvCxnSpPr>
            <p:nvPr/>
          </p:nvCxnSpPr>
          <p:spPr>
            <a:xfrm>
              <a:off x="1475570" y="4937158"/>
              <a:ext cx="745721" cy="713700"/>
            </a:xfrm>
            <a:prstGeom prst="bentConnector2">
              <a:avLst/>
            </a:prstGeom>
            <a:ln>
              <a:solidFill>
                <a:srgbClr val="002060"/>
              </a:solidFill>
              <a:prstDash val="dash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9" name="Shape 76"/>
            <p:cNvCxnSpPr>
              <a:stCxn id="133" idx="1"/>
              <a:endCxn id="131" idx="4"/>
            </p:cNvCxnSpPr>
            <p:nvPr/>
          </p:nvCxnSpPr>
          <p:spPr>
            <a:xfrm rot="10800000">
              <a:off x="1151526" y="5261203"/>
              <a:ext cx="745721" cy="502898"/>
            </a:xfrm>
            <a:prstGeom prst="bentConnector2">
              <a:avLst/>
            </a:prstGeom>
            <a:ln>
              <a:solidFill>
                <a:schemeClr val="tx1">
                  <a:lumMod val="75000"/>
                  <a:lumOff val="25000"/>
                </a:schemeClr>
              </a:solidFill>
              <a:prstDash val="dash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0" name="순서도: 저장 데이터 189"/>
            <p:cNvSpPr/>
            <p:nvPr/>
          </p:nvSpPr>
          <p:spPr>
            <a:xfrm>
              <a:off x="5364110" y="5918328"/>
              <a:ext cx="444554" cy="247055"/>
            </a:xfrm>
            <a:prstGeom prst="flowChartOnlineStorage">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100" dirty="0" smtClean="0">
                  <a:solidFill>
                    <a:prstClr val="black"/>
                  </a:solidFill>
                  <a:latin typeface="맑은 고딕"/>
                  <a:ea typeface="맑은 고딕"/>
                </a:rPr>
                <a:t>L2</a:t>
              </a:r>
              <a:endParaRPr lang="ko-KR" altLang="en-US" sz="1100" dirty="0">
                <a:solidFill>
                  <a:prstClr val="black"/>
                </a:solidFill>
                <a:latin typeface="맑은 고딕"/>
                <a:ea typeface="맑은 고딕"/>
              </a:endParaRPr>
            </a:p>
          </p:txBody>
        </p:sp>
        <p:cxnSp>
          <p:nvCxnSpPr>
            <p:cNvPr id="191" name="Shape 76"/>
            <p:cNvCxnSpPr>
              <a:stCxn id="158" idx="4"/>
              <a:endCxn id="190" idx="0"/>
            </p:cNvCxnSpPr>
            <p:nvPr/>
          </p:nvCxnSpPr>
          <p:spPr>
            <a:xfrm rot="16200000" flipH="1">
              <a:off x="5040699" y="5372639"/>
              <a:ext cx="545055" cy="546322"/>
            </a:xfrm>
            <a:prstGeom prst="bentConnector3">
              <a:avLst>
                <a:gd name="adj1" fmla="val 50000"/>
              </a:avLst>
            </a:prstGeom>
            <a:ln>
              <a:solidFill>
                <a:srgbClr val="002060"/>
              </a:solidFill>
              <a:prstDash val="dash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2" name="모서리가 둥근 직사각형 191"/>
            <p:cNvSpPr/>
            <p:nvPr/>
          </p:nvSpPr>
          <p:spPr>
            <a:xfrm>
              <a:off x="179390" y="1052673"/>
              <a:ext cx="648090" cy="21603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p>
              <a:pPr algn="ctr"/>
              <a:r>
                <a:rPr lang="en-US" altLang="ko-KR" sz="1200" dirty="0" smtClean="0">
                  <a:solidFill>
                    <a:prstClr val="white"/>
                  </a:solidFill>
                  <a:latin typeface="맑은 고딕"/>
                  <a:ea typeface="맑은 고딕"/>
                </a:rPr>
                <a:t>START</a:t>
              </a:r>
              <a:endParaRPr lang="ko-KR" altLang="en-US" sz="1200" dirty="0">
                <a:solidFill>
                  <a:prstClr val="white"/>
                </a:solidFill>
                <a:latin typeface="맑은 고딕"/>
                <a:ea typeface="맑은 고딕"/>
              </a:endParaRPr>
            </a:p>
          </p:txBody>
        </p:sp>
        <p:sp>
          <p:nvSpPr>
            <p:cNvPr id="193" name="모서리가 둥근 직사각형 192"/>
            <p:cNvSpPr/>
            <p:nvPr/>
          </p:nvSpPr>
          <p:spPr>
            <a:xfrm>
              <a:off x="7812450" y="5661313"/>
              <a:ext cx="648090" cy="21603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1200" dirty="0" smtClean="0">
                  <a:solidFill>
                    <a:prstClr val="white"/>
                  </a:solidFill>
                  <a:latin typeface="맑은 고딕"/>
                  <a:ea typeface="맑은 고딕"/>
                </a:rPr>
                <a:t>END</a:t>
              </a:r>
              <a:endParaRPr lang="ko-KR" altLang="en-US" sz="1200" dirty="0">
                <a:solidFill>
                  <a:prstClr val="white"/>
                </a:solidFill>
                <a:latin typeface="맑은 고딕"/>
                <a:ea typeface="맑은 고딕"/>
              </a:endParaRPr>
            </a:p>
          </p:txBody>
        </p:sp>
        <p:cxnSp>
          <p:nvCxnSpPr>
            <p:cNvPr id="194" name="Shape 76"/>
            <p:cNvCxnSpPr>
              <a:stCxn id="192" idx="3"/>
              <a:endCxn id="135" idx="0"/>
            </p:cNvCxnSpPr>
            <p:nvPr/>
          </p:nvCxnSpPr>
          <p:spPr>
            <a:xfrm>
              <a:off x="827480" y="1160688"/>
              <a:ext cx="1116155" cy="180025"/>
            </a:xfrm>
            <a:prstGeom prst="bentConnector2">
              <a:avLst/>
            </a:prstGeom>
            <a:ln>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5" name="Shape 76"/>
            <p:cNvCxnSpPr>
              <a:stCxn id="128" idx="1"/>
              <a:endCxn id="129" idx="4"/>
            </p:cNvCxnSpPr>
            <p:nvPr/>
          </p:nvCxnSpPr>
          <p:spPr>
            <a:xfrm rot="10800000">
              <a:off x="819588" y="2996943"/>
              <a:ext cx="583973" cy="987648"/>
            </a:xfrm>
            <a:prstGeom prst="bentConnector2">
              <a:avLst/>
            </a:prstGeom>
            <a:ln>
              <a:solidFill>
                <a:schemeClr val="tx1">
                  <a:lumMod val="75000"/>
                  <a:lumOff val="25000"/>
                </a:schemeClr>
              </a:solidFill>
              <a:prstDash val="dash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6" name="Shape 76"/>
            <p:cNvCxnSpPr>
              <a:stCxn id="190" idx="1"/>
              <a:endCxn id="160" idx="6"/>
            </p:cNvCxnSpPr>
            <p:nvPr/>
          </p:nvCxnSpPr>
          <p:spPr>
            <a:xfrm rot="10800000">
              <a:off x="3563860" y="5841338"/>
              <a:ext cx="1800250" cy="200518"/>
            </a:xfrm>
            <a:prstGeom prst="bentConnector3">
              <a:avLst>
                <a:gd name="adj1" fmla="val 50000"/>
              </a:avLst>
            </a:prstGeom>
            <a:ln>
              <a:solidFill>
                <a:schemeClr val="tx1">
                  <a:lumMod val="75000"/>
                  <a:lumOff val="25000"/>
                </a:schemeClr>
              </a:solidFill>
              <a:prstDash val="dash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7" name="Shape 76"/>
            <p:cNvCxnSpPr>
              <a:stCxn id="128" idx="2"/>
              <a:endCxn id="131" idx="0"/>
            </p:cNvCxnSpPr>
            <p:nvPr/>
          </p:nvCxnSpPr>
          <p:spPr>
            <a:xfrm rot="5400000">
              <a:off x="1136184" y="4123459"/>
              <a:ext cx="504995" cy="474312"/>
            </a:xfrm>
            <a:prstGeom prst="bentConnector3">
              <a:avLst>
                <a:gd name="adj1" fmla="val 50000"/>
              </a:avLst>
            </a:prstGeom>
            <a:ln>
              <a:solidFill>
                <a:schemeClr val="tx1">
                  <a:lumMod val="75000"/>
                  <a:lumOff val="25000"/>
                </a:schemeClr>
              </a:solidFill>
              <a:prstDash val="dash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8" name="TextBox 197"/>
            <p:cNvSpPr txBox="1"/>
            <p:nvPr/>
          </p:nvSpPr>
          <p:spPr>
            <a:xfrm>
              <a:off x="646653" y="2276843"/>
              <a:ext cx="479712" cy="209777"/>
            </a:xfrm>
            <a:prstGeom prst="rect">
              <a:avLst/>
            </a:prstGeom>
            <a:noFill/>
          </p:spPr>
          <p:txBody>
            <a:bodyPr wrap="none" lIns="0" tIns="0" rIns="0" bIns="0" rtlCol="0">
              <a:spAutoFit/>
            </a:bodyPr>
            <a:lstStyle/>
            <a:p>
              <a:r>
                <a:rPr lang="en-US" altLang="ko-KR" sz="1100" b="1" dirty="0" smtClean="0">
                  <a:solidFill>
                    <a:srgbClr val="FF0000"/>
                  </a:solidFill>
                  <a:latin typeface="맑은 고딕"/>
                  <a:ea typeface="맑은 고딕"/>
                </a:rPr>
                <a:t>2/7/12</a:t>
              </a:r>
              <a:endParaRPr lang="ko-KR" altLang="en-US" sz="1100" b="1" dirty="0">
                <a:solidFill>
                  <a:srgbClr val="FF0000"/>
                </a:solidFill>
                <a:latin typeface="맑은 고딕"/>
                <a:ea typeface="맑은 고딕"/>
              </a:endParaRPr>
            </a:p>
          </p:txBody>
        </p:sp>
        <p:sp>
          <p:nvSpPr>
            <p:cNvPr id="199" name="TextBox 198"/>
            <p:cNvSpPr txBox="1"/>
            <p:nvPr/>
          </p:nvSpPr>
          <p:spPr>
            <a:xfrm>
              <a:off x="1745415" y="1268703"/>
              <a:ext cx="479712" cy="209777"/>
            </a:xfrm>
            <a:prstGeom prst="rect">
              <a:avLst/>
            </a:prstGeom>
            <a:noFill/>
          </p:spPr>
          <p:txBody>
            <a:bodyPr wrap="none" lIns="0" tIns="0" rIns="0" bIns="0" rtlCol="0">
              <a:spAutoFit/>
            </a:bodyPr>
            <a:lstStyle/>
            <a:p>
              <a:r>
                <a:rPr lang="en-US" altLang="ko-KR" sz="1100" b="1" dirty="0" smtClean="0">
                  <a:solidFill>
                    <a:srgbClr val="FF0000"/>
                  </a:solidFill>
                  <a:latin typeface="맑은 고딕"/>
                  <a:ea typeface="맑은 고딕"/>
                </a:rPr>
                <a:t>1/5/10</a:t>
              </a:r>
              <a:endParaRPr lang="ko-KR" altLang="en-US" sz="1100" b="1" dirty="0">
                <a:solidFill>
                  <a:srgbClr val="FF0000"/>
                </a:solidFill>
                <a:latin typeface="맑은 고딕"/>
                <a:ea typeface="맑은 고딕"/>
              </a:endParaRPr>
            </a:p>
          </p:txBody>
        </p:sp>
        <p:sp>
          <p:nvSpPr>
            <p:cNvPr id="200" name="TextBox 199"/>
            <p:cNvSpPr txBox="1"/>
            <p:nvPr/>
          </p:nvSpPr>
          <p:spPr>
            <a:xfrm>
              <a:off x="3194066" y="3284983"/>
              <a:ext cx="81754" cy="169277"/>
            </a:xfrm>
            <a:prstGeom prst="rect">
              <a:avLst/>
            </a:prstGeom>
            <a:noFill/>
          </p:spPr>
          <p:txBody>
            <a:bodyPr wrap="none" lIns="0" tIns="0" rIns="0" bIns="0" rtlCol="0">
              <a:spAutoFit/>
            </a:bodyPr>
            <a:lstStyle/>
            <a:p>
              <a:r>
                <a:rPr lang="en-US" altLang="ko-KR" sz="1100" b="1" dirty="0" smtClean="0">
                  <a:solidFill>
                    <a:srgbClr val="FF0000"/>
                  </a:solidFill>
                  <a:latin typeface="맑은 고딕"/>
                  <a:ea typeface="맑은 고딕"/>
                </a:rPr>
                <a:t>3</a:t>
              </a:r>
              <a:endParaRPr lang="ko-KR" altLang="en-US" sz="1100" b="1" dirty="0">
                <a:solidFill>
                  <a:srgbClr val="FF0000"/>
                </a:solidFill>
                <a:latin typeface="맑은 고딕"/>
                <a:ea typeface="맑은 고딕"/>
              </a:endParaRPr>
            </a:p>
          </p:txBody>
        </p:sp>
        <p:sp>
          <p:nvSpPr>
            <p:cNvPr id="201" name="TextBox 200"/>
            <p:cNvSpPr txBox="1"/>
            <p:nvPr/>
          </p:nvSpPr>
          <p:spPr>
            <a:xfrm>
              <a:off x="3986176" y="3284983"/>
              <a:ext cx="81754" cy="169277"/>
            </a:xfrm>
            <a:prstGeom prst="rect">
              <a:avLst/>
            </a:prstGeom>
            <a:noFill/>
          </p:spPr>
          <p:txBody>
            <a:bodyPr wrap="none" lIns="0" tIns="0" rIns="0" bIns="0" rtlCol="0">
              <a:spAutoFit/>
            </a:bodyPr>
            <a:lstStyle/>
            <a:p>
              <a:r>
                <a:rPr lang="en-US" altLang="ko-KR" sz="1100" b="1" dirty="0" smtClean="0">
                  <a:solidFill>
                    <a:srgbClr val="FF0000"/>
                  </a:solidFill>
                  <a:latin typeface="맑은 고딕"/>
                  <a:ea typeface="맑은 고딕"/>
                </a:rPr>
                <a:t>3</a:t>
              </a:r>
              <a:endParaRPr lang="ko-KR" altLang="en-US" sz="1100" b="1" dirty="0">
                <a:solidFill>
                  <a:srgbClr val="FF0000"/>
                </a:solidFill>
                <a:latin typeface="맑은 고딕"/>
                <a:ea typeface="맑은 고딕"/>
              </a:endParaRPr>
            </a:p>
          </p:txBody>
        </p:sp>
        <p:sp>
          <p:nvSpPr>
            <p:cNvPr id="202" name="TextBox 201"/>
            <p:cNvSpPr txBox="1"/>
            <p:nvPr/>
          </p:nvSpPr>
          <p:spPr>
            <a:xfrm>
              <a:off x="4788030" y="2899676"/>
              <a:ext cx="173512" cy="209777"/>
            </a:xfrm>
            <a:prstGeom prst="rect">
              <a:avLst/>
            </a:prstGeom>
            <a:noFill/>
          </p:spPr>
          <p:txBody>
            <a:bodyPr wrap="none" lIns="0" tIns="0" rIns="0" bIns="0" rtlCol="0">
              <a:spAutoFit/>
            </a:bodyPr>
            <a:lstStyle/>
            <a:p>
              <a:r>
                <a:rPr lang="en-US" altLang="ko-KR" sz="1100" b="1" dirty="0" smtClean="0">
                  <a:solidFill>
                    <a:srgbClr val="FF0000"/>
                  </a:solidFill>
                  <a:latin typeface="맑은 고딕"/>
                  <a:ea typeface="맑은 고딕"/>
                </a:rPr>
                <a:t>13</a:t>
              </a:r>
              <a:endParaRPr lang="ko-KR" altLang="en-US" sz="1100" b="1" dirty="0">
                <a:solidFill>
                  <a:srgbClr val="FF0000"/>
                </a:solidFill>
                <a:latin typeface="맑은 고딕"/>
                <a:ea typeface="맑은 고딕"/>
              </a:endParaRPr>
            </a:p>
          </p:txBody>
        </p:sp>
        <p:sp>
          <p:nvSpPr>
            <p:cNvPr id="203" name="TextBox 202"/>
            <p:cNvSpPr txBox="1"/>
            <p:nvPr/>
          </p:nvSpPr>
          <p:spPr>
            <a:xfrm>
              <a:off x="5580140" y="2899676"/>
              <a:ext cx="173512" cy="209777"/>
            </a:xfrm>
            <a:prstGeom prst="rect">
              <a:avLst/>
            </a:prstGeom>
            <a:noFill/>
          </p:spPr>
          <p:txBody>
            <a:bodyPr wrap="none" lIns="0" tIns="0" rIns="0" bIns="0" rtlCol="0">
              <a:spAutoFit/>
            </a:bodyPr>
            <a:lstStyle/>
            <a:p>
              <a:r>
                <a:rPr lang="en-US" altLang="ko-KR" sz="1100" b="1" dirty="0" smtClean="0">
                  <a:solidFill>
                    <a:srgbClr val="FF0000"/>
                  </a:solidFill>
                  <a:latin typeface="맑은 고딕"/>
                  <a:ea typeface="맑은 고딕"/>
                </a:rPr>
                <a:t>13</a:t>
              </a:r>
              <a:endParaRPr lang="ko-KR" altLang="en-US" sz="1100" b="1" dirty="0">
                <a:solidFill>
                  <a:srgbClr val="FF0000"/>
                </a:solidFill>
                <a:latin typeface="맑은 고딕"/>
                <a:ea typeface="맑은 고딕"/>
              </a:endParaRPr>
            </a:p>
          </p:txBody>
        </p:sp>
        <p:sp>
          <p:nvSpPr>
            <p:cNvPr id="204" name="TextBox 203"/>
            <p:cNvSpPr txBox="1"/>
            <p:nvPr/>
          </p:nvSpPr>
          <p:spPr>
            <a:xfrm>
              <a:off x="6372250" y="2899676"/>
              <a:ext cx="173512" cy="209777"/>
            </a:xfrm>
            <a:prstGeom prst="rect">
              <a:avLst/>
            </a:prstGeom>
            <a:noFill/>
          </p:spPr>
          <p:txBody>
            <a:bodyPr wrap="none" lIns="0" tIns="0" rIns="0" bIns="0" rtlCol="0">
              <a:spAutoFit/>
            </a:bodyPr>
            <a:lstStyle/>
            <a:p>
              <a:r>
                <a:rPr lang="en-US" altLang="ko-KR" sz="1100" b="1" dirty="0" smtClean="0">
                  <a:solidFill>
                    <a:srgbClr val="FF0000"/>
                  </a:solidFill>
                  <a:latin typeface="맑은 고딕"/>
                  <a:ea typeface="맑은 고딕"/>
                </a:rPr>
                <a:t>13</a:t>
              </a:r>
              <a:endParaRPr lang="ko-KR" altLang="en-US" sz="1100" b="1" dirty="0">
                <a:solidFill>
                  <a:srgbClr val="FF0000"/>
                </a:solidFill>
                <a:latin typeface="맑은 고딕"/>
                <a:ea typeface="맑은 고딕"/>
              </a:endParaRPr>
            </a:p>
          </p:txBody>
        </p:sp>
        <p:sp>
          <p:nvSpPr>
            <p:cNvPr id="205" name="TextBox 204"/>
            <p:cNvSpPr txBox="1"/>
            <p:nvPr/>
          </p:nvSpPr>
          <p:spPr>
            <a:xfrm>
              <a:off x="7164360" y="2899676"/>
              <a:ext cx="81754" cy="169277"/>
            </a:xfrm>
            <a:prstGeom prst="rect">
              <a:avLst/>
            </a:prstGeom>
            <a:noFill/>
          </p:spPr>
          <p:txBody>
            <a:bodyPr wrap="none" lIns="0" tIns="0" rIns="0" bIns="0" rtlCol="0">
              <a:spAutoFit/>
            </a:bodyPr>
            <a:lstStyle/>
            <a:p>
              <a:r>
                <a:rPr lang="en-US" altLang="ko-KR" sz="1100" b="1" dirty="0" smtClean="0">
                  <a:solidFill>
                    <a:srgbClr val="FF0000"/>
                  </a:solidFill>
                  <a:latin typeface="맑은 고딕"/>
                  <a:ea typeface="맑은 고딕"/>
                </a:rPr>
                <a:t>8</a:t>
              </a:r>
              <a:endParaRPr lang="ko-KR" altLang="en-US" sz="1100" b="1" dirty="0">
                <a:solidFill>
                  <a:srgbClr val="FF0000"/>
                </a:solidFill>
                <a:latin typeface="맑은 고딕"/>
                <a:ea typeface="맑은 고딕"/>
              </a:endParaRPr>
            </a:p>
          </p:txBody>
        </p:sp>
        <p:sp>
          <p:nvSpPr>
            <p:cNvPr id="206" name="TextBox 205"/>
            <p:cNvSpPr txBox="1"/>
            <p:nvPr/>
          </p:nvSpPr>
          <p:spPr>
            <a:xfrm>
              <a:off x="7956470" y="2899676"/>
              <a:ext cx="81754" cy="169277"/>
            </a:xfrm>
            <a:prstGeom prst="rect">
              <a:avLst/>
            </a:prstGeom>
            <a:noFill/>
          </p:spPr>
          <p:txBody>
            <a:bodyPr wrap="none" lIns="0" tIns="0" rIns="0" bIns="0" rtlCol="0">
              <a:spAutoFit/>
            </a:bodyPr>
            <a:lstStyle/>
            <a:p>
              <a:r>
                <a:rPr lang="en-US" altLang="ko-KR" sz="1100" b="1" dirty="0" smtClean="0">
                  <a:solidFill>
                    <a:srgbClr val="FF0000"/>
                  </a:solidFill>
                  <a:latin typeface="맑은 고딕"/>
                  <a:ea typeface="맑은 고딕"/>
                </a:rPr>
                <a:t>8</a:t>
              </a:r>
              <a:endParaRPr lang="ko-KR" altLang="en-US" sz="1100" b="1" dirty="0">
                <a:solidFill>
                  <a:srgbClr val="FF0000"/>
                </a:solidFill>
                <a:latin typeface="맑은 고딕"/>
                <a:ea typeface="맑은 고딕"/>
              </a:endParaRPr>
            </a:p>
          </p:txBody>
        </p:sp>
        <p:sp>
          <p:nvSpPr>
            <p:cNvPr id="207" name="TextBox 206"/>
            <p:cNvSpPr txBox="1"/>
            <p:nvPr/>
          </p:nvSpPr>
          <p:spPr>
            <a:xfrm>
              <a:off x="4860041" y="4653172"/>
              <a:ext cx="479712" cy="209777"/>
            </a:xfrm>
            <a:prstGeom prst="rect">
              <a:avLst/>
            </a:prstGeom>
            <a:noFill/>
          </p:spPr>
          <p:txBody>
            <a:bodyPr wrap="none" lIns="0" tIns="0" rIns="0" bIns="0" rtlCol="0">
              <a:spAutoFit/>
            </a:bodyPr>
            <a:lstStyle/>
            <a:p>
              <a:r>
                <a:rPr lang="en-US" altLang="ko-KR" sz="1100" b="1" dirty="0" smtClean="0">
                  <a:solidFill>
                    <a:srgbClr val="FF0000"/>
                  </a:solidFill>
                  <a:latin typeface="맑은 고딕"/>
                  <a:ea typeface="맑은 고딕"/>
                </a:rPr>
                <a:t>4/9/14</a:t>
              </a:r>
              <a:endParaRPr lang="ko-KR" altLang="en-US" sz="1100" b="1" dirty="0">
                <a:solidFill>
                  <a:srgbClr val="FF0000"/>
                </a:solidFill>
                <a:latin typeface="맑은 고딕"/>
                <a:ea typeface="맑은 고딕"/>
              </a:endParaRPr>
            </a:p>
          </p:txBody>
        </p:sp>
        <p:sp>
          <p:nvSpPr>
            <p:cNvPr id="208" name="순서도: 저장 데이터 207"/>
            <p:cNvSpPr/>
            <p:nvPr/>
          </p:nvSpPr>
          <p:spPr>
            <a:xfrm>
              <a:off x="1940681" y="5714273"/>
              <a:ext cx="648090" cy="226485"/>
            </a:xfrm>
            <a:prstGeom prst="flowChartOnlineStorag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ko-KR" altLang="en-US" sz="900" dirty="0">
                <a:solidFill>
                  <a:prstClr val="black"/>
                </a:solidFill>
                <a:latin typeface="맑은 고딕"/>
                <a:ea typeface="맑은 고딕"/>
              </a:endParaRPr>
            </a:p>
          </p:txBody>
        </p:sp>
        <p:sp>
          <p:nvSpPr>
            <p:cNvPr id="209" name="순서도: 저장 데이터 208"/>
            <p:cNvSpPr/>
            <p:nvPr/>
          </p:nvSpPr>
          <p:spPr>
            <a:xfrm>
              <a:off x="1978781" y="5785353"/>
              <a:ext cx="648090" cy="226485"/>
            </a:xfrm>
            <a:prstGeom prst="flowChartOnlineStorag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ko-KR" altLang="en-US" sz="900" dirty="0">
                <a:solidFill>
                  <a:prstClr val="black"/>
                </a:solidFill>
                <a:latin typeface="맑은 고딕"/>
                <a:ea typeface="맑은 고딕"/>
              </a:endParaRPr>
            </a:p>
          </p:txBody>
        </p:sp>
        <p:sp>
          <p:nvSpPr>
            <p:cNvPr id="210" name="TextBox 209"/>
            <p:cNvSpPr txBox="1"/>
            <p:nvPr/>
          </p:nvSpPr>
          <p:spPr>
            <a:xfrm>
              <a:off x="2057609" y="5775142"/>
              <a:ext cx="385289" cy="246221"/>
            </a:xfrm>
            <a:prstGeom prst="rect">
              <a:avLst/>
            </a:prstGeom>
            <a:noFill/>
          </p:spPr>
          <p:txBody>
            <a:bodyPr wrap="none" lIns="36000" rIns="36000" rtlCol="0">
              <a:spAutoFit/>
            </a:bodyPr>
            <a:lstStyle/>
            <a:p>
              <a:r>
                <a:rPr lang="en-US" altLang="ko-KR" sz="1000" dirty="0" smtClean="0">
                  <a:solidFill>
                    <a:prstClr val="black"/>
                  </a:solidFill>
                  <a:latin typeface="맑은 고딕"/>
                  <a:ea typeface="맑은 고딕"/>
                </a:rPr>
                <a:t>ALBD</a:t>
              </a:r>
              <a:endParaRPr lang="ko-KR" altLang="en-US" sz="1000" dirty="0">
                <a:solidFill>
                  <a:prstClr val="black"/>
                </a:solidFill>
                <a:latin typeface="맑은 고딕"/>
                <a:ea typeface="맑은 고딕"/>
              </a:endParaRPr>
            </a:p>
          </p:txBody>
        </p:sp>
        <p:sp>
          <p:nvSpPr>
            <p:cNvPr id="211" name="타원 210"/>
            <p:cNvSpPr/>
            <p:nvPr/>
          </p:nvSpPr>
          <p:spPr>
            <a:xfrm>
              <a:off x="3059790" y="1916793"/>
              <a:ext cx="648090" cy="6480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prstClr val="white"/>
                </a:solidFill>
                <a:latin typeface="맑은 고딕"/>
                <a:ea typeface="맑은 고딕"/>
              </a:endParaRPr>
            </a:p>
          </p:txBody>
        </p:sp>
        <p:sp>
          <p:nvSpPr>
            <p:cNvPr id="212" name="TextBox 211"/>
            <p:cNvSpPr txBox="1"/>
            <p:nvPr/>
          </p:nvSpPr>
          <p:spPr>
            <a:xfrm>
              <a:off x="3131801" y="2038267"/>
              <a:ext cx="504070" cy="470410"/>
            </a:xfrm>
            <a:prstGeom prst="rect">
              <a:avLst/>
            </a:prstGeom>
            <a:noFill/>
          </p:spPr>
          <p:txBody>
            <a:bodyPr wrap="square" lIns="36000" rIns="36000" rtlCol="0">
              <a:spAutoFit/>
            </a:bodyPr>
            <a:lstStyle/>
            <a:p>
              <a:pPr algn="ctr"/>
              <a:r>
                <a:rPr lang="en-US" altLang="ko-KR" sz="1050" dirty="0" smtClean="0">
                  <a:solidFill>
                    <a:prstClr val="black"/>
                  </a:solidFill>
                  <a:latin typeface="맑은 고딕"/>
                  <a:ea typeface="맑은 고딕"/>
                </a:rPr>
                <a:t>Read</a:t>
              </a:r>
              <a:endParaRPr lang="en-US" altLang="ko-KR" sz="900" dirty="0" smtClean="0">
                <a:solidFill>
                  <a:prstClr val="black"/>
                </a:solidFill>
                <a:latin typeface="맑은 고딕"/>
                <a:ea typeface="맑은 고딕"/>
              </a:endParaRPr>
            </a:p>
            <a:p>
              <a:pPr algn="ctr"/>
              <a:r>
                <a:rPr lang="en-US" altLang="ko-KR" sz="900" dirty="0" smtClean="0">
                  <a:solidFill>
                    <a:prstClr val="black"/>
                  </a:solidFill>
                  <a:latin typeface="맑은 고딕"/>
                  <a:ea typeface="맑은 고딕"/>
                </a:rPr>
                <a:t>L2</a:t>
              </a:r>
            </a:p>
          </p:txBody>
        </p:sp>
        <p:sp>
          <p:nvSpPr>
            <p:cNvPr id="213" name="TextBox 212"/>
            <p:cNvSpPr txBox="1"/>
            <p:nvPr/>
          </p:nvSpPr>
          <p:spPr>
            <a:xfrm>
              <a:off x="3210901" y="1844783"/>
              <a:ext cx="326613" cy="209777"/>
            </a:xfrm>
            <a:prstGeom prst="rect">
              <a:avLst/>
            </a:prstGeom>
            <a:noFill/>
          </p:spPr>
          <p:txBody>
            <a:bodyPr wrap="none" lIns="0" tIns="0" rIns="0" bIns="0" rtlCol="0">
              <a:spAutoFit/>
            </a:bodyPr>
            <a:lstStyle/>
            <a:p>
              <a:r>
                <a:rPr lang="en-US" altLang="ko-KR" sz="1100" b="1" dirty="0" smtClean="0">
                  <a:solidFill>
                    <a:srgbClr val="FF0000"/>
                  </a:solidFill>
                  <a:latin typeface="맑은 고딕"/>
                  <a:ea typeface="맑은 고딕"/>
                </a:rPr>
                <a:t>6/11</a:t>
              </a:r>
              <a:endParaRPr lang="ko-KR" altLang="en-US" sz="1100" b="1" dirty="0">
                <a:solidFill>
                  <a:srgbClr val="FF0000"/>
                </a:solidFill>
                <a:latin typeface="맑은 고딕"/>
                <a:ea typeface="맑은 고딕"/>
              </a:endParaRPr>
            </a:p>
          </p:txBody>
        </p:sp>
        <p:cxnSp>
          <p:nvCxnSpPr>
            <p:cNvPr id="214" name="Shape 76"/>
            <p:cNvCxnSpPr>
              <a:stCxn id="190" idx="3"/>
              <a:endCxn id="211" idx="6"/>
            </p:cNvCxnSpPr>
            <p:nvPr/>
          </p:nvCxnSpPr>
          <p:spPr>
            <a:xfrm flipH="1" flipV="1">
              <a:off x="3707880" y="2240838"/>
              <a:ext cx="2026692" cy="3801018"/>
            </a:xfrm>
            <a:prstGeom prst="bentConnector3">
              <a:avLst>
                <a:gd name="adj1" fmla="val -152638"/>
              </a:avLst>
            </a:prstGeom>
            <a:ln>
              <a:solidFill>
                <a:schemeClr val="tx1">
                  <a:lumMod val="75000"/>
                  <a:lumOff val="25000"/>
                </a:schemeClr>
              </a:solidFill>
              <a:prstDash val="dash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5" name="Shape 76"/>
            <p:cNvCxnSpPr>
              <a:stCxn id="135" idx="6"/>
              <a:endCxn id="211" idx="0"/>
            </p:cNvCxnSpPr>
            <p:nvPr/>
          </p:nvCxnSpPr>
          <p:spPr>
            <a:xfrm>
              <a:off x="2267680" y="1664758"/>
              <a:ext cx="1116155" cy="252035"/>
            </a:xfrm>
            <a:prstGeom prst="bentConnector2">
              <a:avLst/>
            </a:prstGeom>
            <a:ln>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76"/>
            <p:cNvCxnSpPr>
              <a:stCxn id="211" idx="2"/>
              <a:endCxn id="129" idx="7"/>
            </p:cNvCxnSpPr>
            <p:nvPr/>
          </p:nvCxnSpPr>
          <p:spPr>
            <a:xfrm rot="10800000" flipV="1">
              <a:off x="1048722" y="2240838"/>
              <a:ext cx="2011069" cy="202926"/>
            </a:xfrm>
            <a:prstGeom prst="bentConnector2">
              <a:avLst/>
            </a:prstGeom>
            <a:ln>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7" name="직사각형 216"/>
            <p:cNvSpPr/>
            <p:nvPr/>
          </p:nvSpPr>
          <p:spPr>
            <a:xfrm>
              <a:off x="72736" y="980728"/>
              <a:ext cx="8977746" cy="5264937"/>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prstClr val="white"/>
                </a:solidFill>
                <a:latin typeface="맑은 고딕"/>
                <a:ea typeface="맑은 고딕"/>
              </a:endParaRPr>
            </a:p>
          </p:txBody>
        </p:sp>
      </p:grpSp>
      <p:sp>
        <p:nvSpPr>
          <p:cNvPr id="232" name="내용 개체 틀 2"/>
          <p:cNvSpPr txBox="1">
            <a:spLocks/>
          </p:cNvSpPr>
          <p:nvPr/>
        </p:nvSpPr>
        <p:spPr>
          <a:xfrm>
            <a:off x="467544" y="808122"/>
            <a:ext cx="8229600" cy="5112568"/>
          </a:xfrm>
          <a:prstGeom prst="rect">
            <a:avLst/>
          </a:prstGeom>
        </p:spPr>
        <p:txBody>
          <a:bodyPr/>
          <a:lstStyle/>
          <a:p>
            <a:pPr marL="533400" indent="-533400" fontAlgn="base">
              <a:lnSpc>
                <a:spcPct val="110000"/>
              </a:lnSpc>
              <a:spcBef>
                <a:spcPct val="20000"/>
              </a:spcBef>
              <a:spcAft>
                <a:spcPct val="0"/>
              </a:spcAft>
              <a:buClr>
                <a:prstClr val="white"/>
              </a:buClr>
              <a:buFontTx/>
              <a:buBlip>
                <a:blip r:embed="rId3"/>
              </a:buBlip>
            </a:pPr>
            <a:r>
              <a:rPr lang="en-US" altLang="ko-KR" sz="2000" b="1" dirty="0" smtClean="0">
                <a:solidFill>
                  <a:prstClr val="black"/>
                </a:solidFill>
                <a:latin typeface="맑은 고딕"/>
                <a:ea typeface="맑은 고딕"/>
              </a:rPr>
              <a:t>Basic design for the unified algorithm to be operated at system level</a:t>
            </a:r>
          </a:p>
          <a:p>
            <a:pPr marL="533400" indent="-533400" fontAlgn="base">
              <a:lnSpc>
                <a:spcPct val="110000"/>
              </a:lnSpc>
              <a:spcBef>
                <a:spcPct val="20000"/>
              </a:spcBef>
              <a:spcAft>
                <a:spcPct val="0"/>
              </a:spcAft>
              <a:buClr>
                <a:prstClr val="white"/>
              </a:buClr>
              <a:buFontTx/>
              <a:buBlip>
                <a:blip r:embed="rId3"/>
              </a:buBlip>
            </a:pPr>
            <a:r>
              <a:rPr lang="en-US" altLang="ko-KR" sz="2000" b="1" dirty="0" smtClean="0">
                <a:solidFill>
                  <a:prstClr val="black"/>
                </a:solidFill>
                <a:latin typeface="맑은 고딕"/>
                <a:ea typeface="맑은 고딕"/>
              </a:rPr>
              <a:t>In the order of CLD/SFC/AOD, then</a:t>
            </a:r>
            <a:r>
              <a:rPr lang="ko-KR" altLang="en-US" sz="2000" b="1" dirty="0" smtClean="0">
                <a:solidFill>
                  <a:prstClr val="black"/>
                </a:solidFill>
                <a:latin typeface="맑은 고딕"/>
                <a:ea typeface="맑은 고딕"/>
              </a:rPr>
              <a:t> </a:t>
            </a:r>
            <a:r>
              <a:rPr lang="en-US" altLang="ko-KR" sz="2000" b="1" dirty="0" smtClean="0">
                <a:solidFill>
                  <a:prstClr val="black"/>
                </a:solidFill>
                <a:latin typeface="맑은 고딕"/>
                <a:ea typeface="맑은 고딕"/>
              </a:rPr>
              <a:t>O3T/O3P/HCHO/NO2/SO2 </a:t>
            </a:r>
          </a:p>
        </p:txBody>
      </p:sp>
    </p:spTree>
    <p:extLst>
      <p:ext uri="{BB962C8B-B14F-4D97-AF65-F5344CB8AC3E}">
        <p14:creationId xmlns:p14="http://schemas.microsoft.com/office/powerpoint/2010/main" val="3850643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a:xfrm>
            <a:off x="251520" y="142852"/>
            <a:ext cx="8892480" cy="652445"/>
          </a:xfrm>
        </p:spPr>
        <p:txBody>
          <a:bodyPr/>
          <a:lstStyle/>
          <a:p>
            <a:r>
              <a:rPr lang="en-US" altLang="ko-KR" dirty="0" smtClean="0"/>
              <a:t>Example of retrieved ozone using OMI</a:t>
            </a:r>
            <a:r>
              <a:rPr lang="ko-KR" altLang="en-US" dirty="0" smtClean="0"/>
              <a:t> </a:t>
            </a:r>
            <a:r>
              <a:rPr lang="en-US" altLang="ko-KR" dirty="0" smtClean="0"/>
              <a:t>(July 1</a:t>
            </a:r>
            <a:r>
              <a:rPr lang="en-US" altLang="ko-KR" baseline="30000" dirty="0" smtClean="0"/>
              <a:t>st</a:t>
            </a:r>
            <a:r>
              <a:rPr lang="en-US" altLang="ko-KR" dirty="0" smtClean="0"/>
              <a:t>, 2007)</a:t>
            </a:r>
            <a:endParaRPr lang="ko-KR" altLang="en-US" dirty="0"/>
          </a:p>
        </p:txBody>
      </p:sp>
      <p:sp>
        <p:nvSpPr>
          <p:cNvPr id="4" name="슬라이드 번호 개체 틀 3"/>
          <p:cNvSpPr>
            <a:spLocks noGrp="1"/>
          </p:cNvSpPr>
          <p:nvPr>
            <p:ph type="sldNum" sz="quarter" idx="10"/>
          </p:nvPr>
        </p:nvSpPr>
        <p:spPr/>
        <p:txBody>
          <a:bodyPr/>
          <a:lstStyle/>
          <a:p>
            <a:pPr>
              <a:defRPr/>
            </a:pPr>
            <a:fld id="{0BA4D6EB-C572-44F1-BA1A-9A31B626EA27}" type="slidenum">
              <a:rPr lang="en-US" altLang="ko-KR" smtClean="0">
                <a:solidFill>
                  <a:srgbClr val="000000"/>
                </a:solidFill>
              </a:rPr>
              <a:pPr>
                <a:defRPr/>
              </a:pPr>
              <a:t>13</a:t>
            </a:fld>
            <a:endParaRPr lang="en-US" altLang="ko-KR" dirty="0">
              <a:solidFill>
                <a:srgbClr val="0000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980728"/>
            <a:ext cx="3600001"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1238" y="926624"/>
            <a:ext cx="3600001"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208" y="3860728"/>
            <a:ext cx="3600000"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6040" y="3806624"/>
            <a:ext cx="3600000"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슬라이드 번호 개체 틀 2"/>
          <p:cNvSpPr txBox="1">
            <a:spLocks/>
          </p:cNvSpPr>
          <p:nvPr/>
        </p:nvSpPr>
        <p:spPr bwMode="auto">
          <a:xfrm>
            <a:off x="4305300" y="6418263"/>
            <a:ext cx="838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ko-KR"/>
            </a:defPPr>
            <a:lvl1pPr marL="0" algn="ctr" defTabSz="914400" rtl="0" eaLnBrk="1" latinLnBrk="1" hangingPunct="1">
              <a:lnSpc>
                <a:spcPct val="100000"/>
              </a:lnSpc>
              <a:spcBef>
                <a:spcPct val="0"/>
              </a:spcBef>
              <a:defRPr sz="14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fld id="{B04FAA37-D1AE-42EA-9F0E-12E9892AA3D0}" type="slidenum">
              <a:rPr lang="en-US" altLang="ko-KR" smtClean="0">
                <a:solidFill>
                  <a:srgbClr val="000000"/>
                </a:solidFill>
              </a:rPr>
              <a:pPr>
                <a:defRPr/>
              </a:pPr>
              <a:t>13</a:t>
            </a:fld>
            <a:endParaRPr lang="en-US" altLang="ko-KR" dirty="0">
              <a:solidFill>
                <a:srgbClr val="000000"/>
              </a:solidFill>
            </a:endParaRPr>
          </a:p>
        </p:txBody>
      </p:sp>
      <p:sp>
        <p:nvSpPr>
          <p:cNvPr id="10" name="TextBox 9"/>
          <p:cNvSpPr txBox="1"/>
          <p:nvPr/>
        </p:nvSpPr>
        <p:spPr>
          <a:xfrm>
            <a:off x="7151238" y="6423403"/>
            <a:ext cx="1467206" cy="369332"/>
          </a:xfrm>
          <a:prstGeom prst="rect">
            <a:avLst/>
          </a:prstGeom>
          <a:noFill/>
        </p:spPr>
        <p:txBody>
          <a:bodyPr wrap="none" rtlCol="0">
            <a:spAutoFit/>
          </a:bodyPr>
          <a:lstStyle/>
          <a:p>
            <a:r>
              <a:rPr lang="en-US" dirty="0" smtClean="0">
                <a:latin typeface="Arial"/>
                <a:cs typeface="Arial"/>
              </a:rPr>
              <a:t>(Jae H. Kim)</a:t>
            </a:r>
            <a:endParaRPr lang="en-US" dirty="0">
              <a:latin typeface="Arial"/>
              <a:cs typeface="Arial"/>
            </a:endParaRPr>
          </a:p>
        </p:txBody>
      </p:sp>
    </p:spTree>
    <p:extLst>
      <p:ext uri="{BB962C8B-B14F-4D97-AF65-F5344CB8AC3E}">
        <p14:creationId xmlns:p14="http://schemas.microsoft.com/office/powerpoint/2010/main" val="2676688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1" name="image16.png"/>
          <p:cNvPicPr/>
          <p:nvPr/>
        </p:nvPicPr>
        <p:blipFill>
          <a:blip r:embed="rId3">
            <a:extLst/>
          </a:blip>
          <a:srcRect l="2785" t="42981" r="18454" b="5430"/>
          <a:stretch>
            <a:fillRect/>
          </a:stretch>
        </p:blipFill>
        <p:spPr>
          <a:xfrm>
            <a:off x="593509" y="1361114"/>
            <a:ext cx="3749892" cy="2456222"/>
          </a:xfrm>
          <a:prstGeom prst="rect">
            <a:avLst/>
          </a:prstGeom>
          <a:ln w="12700">
            <a:miter lim="400000"/>
          </a:ln>
        </p:spPr>
      </p:pic>
      <p:pic>
        <p:nvPicPr>
          <p:cNvPr id="532" name="image17.png"/>
          <p:cNvPicPr/>
          <p:nvPr/>
        </p:nvPicPr>
        <p:blipFill>
          <a:blip r:embed="rId4">
            <a:extLst/>
          </a:blip>
          <a:srcRect l="2633" t="41692" r="18056" b="5199"/>
          <a:stretch>
            <a:fillRect/>
          </a:stretch>
        </p:blipFill>
        <p:spPr>
          <a:xfrm>
            <a:off x="4459944" y="1285801"/>
            <a:ext cx="3845857" cy="2575248"/>
          </a:xfrm>
          <a:prstGeom prst="rect">
            <a:avLst/>
          </a:prstGeom>
          <a:ln w="12700">
            <a:miter lim="400000"/>
          </a:ln>
        </p:spPr>
      </p:pic>
      <p:sp>
        <p:nvSpPr>
          <p:cNvPr id="533" name="Shape 533"/>
          <p:cNvSpPr/>
          <p:nvPr/>
        </p:nvSpPr>
        <p:spPr>
          <a:xfrm>
            <a:off x="1306876" y="1135336"/>
            <a:ext cx="2777465" cy="34842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i="1">
                <a:latin typeface="Times New Roman"/>
                <a:ea typeface="Times New Roman"/>
                <a:cs typeface="Times New Roman"/>
                <a:sym typeface="Times New Roman"/>
              </a:defRPr>
            </a:lvl1pPr>
          </a:lstStyle>
          <a:p>
            <a:pPr lvl="0">
              <a:defRPr b="0" i="0"/>
            </a:pPr>
            <a:r>
              <a:rPr b="1" i="1"/>
              <a:t>TCO (Surface – tropopause)</a:t>
            </a:r>
          </a:p>
        </p:txBody>
      </p:sp>
      <p:sp>
        <p:nvSpPr>
          <p:cNvPr id="534" name="Shape 534"/>
          <p:cNvSpPr/>
          <p:nvPr/>
        </p:nvSpPr>
        <p:spPr>
          <a:xfrm>
            <a:off x="5187408" y="1135336"/>
            <a:ext cx="2707477" cy="34842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i="1">
                <a:latin typeface="Times New Roman"/>
                <a:ea typeface="Times New Roman"/>
                <a:cs typeface="Times New Roman"/>
                <a:sym typeface="Times New Roman"/>
              </a:defRPr>
            </a:lvl1pPr>
          </a:lstStyle>
          <a:p>
            <a:pPr lvl="0">
              <a:defRPr b="0" i="0"/>
            </a:pPr>
            <a:r>
              <a:rPr b="1" i="1"/>
              <a:t>TCO500(surface – 500hPa)</a:t>
            </a:r>
          </a:p>
        </p:txBody>
      </p:sp>
      <p:graphicFrame>
        <p:nvGraphicFramePr>
          <p:cNvPr id="535" name="Table 535"/>
          <p:cNvGraphicFramePr/>
          <p:nvPr>
            <p:extLst>
              <p:ext uri="{D42A27DB-BD31-4B8C-83A1-F6EECF244321}">
                <p14:modId xmlns:p14="http://schemas.microsoft.com/office/powerpoint/2010/main" val="529341958"/>
              </p:ext>
            </p:extLst>
          </p:nvPr>
        </p:nvGraphicFramePr>
        <p:xfrm>
          <a:off x="1184919" y="3899667"/>
          <a:ext cx="5256584" cy="2267710"/>
        </p:xfrm>
        <a:graphic>
          <a:graphicData uri="http://schemas.openxmlformats.org/drawingml/2006/table">
            <a:tbl>
              <a:tblPr firstRow="1"/>
              <a:tblGrid>
                <a:gridCol w="1512168"/>
                <a:gridCol w="1872208"/>
                <a:gridCol w="1872208"/>
              </a:tblGrid>
              <a:tr h="453542">
                <a:tc>
                  <a:txBody>
                    <a:bodyPr/>
                    <a:lstStyle/>
                    <a:p>
                      <a:pPr lvl="0">
                        <a:lnSpc>
                          <a:spcPct val="115000"/>
                        </a:lnSpc>
                        <a:defRPr sz="1800" b="0" i="0"/>
                      </a:pPr>
                      <a:endParaRPr dirty="0">
                        <a:latin typeface="+mn-ea"/>
                        <a:ea typeface="+mn-ea"/>
                      </a:endParaRPr>
                    </a:p>
                  </a:txBody>
                  <a:tcPr marL="45720" marR="45720" anchor="ctr" horzOverflow="overflow">
                    <a:lnL w="12700">
                      <a:solidFill>
                        <a:srgbClr val="000000"/>
                      </a:solidFill>
                    </a:lnL>
                  </a:tcPr>
                </a:tc>
                <a:tc>
                  <a:txBody>
                    <a:bodyPr/>
                    <a:lstStyle/>
                    <a:p>
                      <a:pPr lvl="0">
                        <a:lnSpc>
                          <a:spcPct val="115000"/>
                        </a:lnSpc>
                        <a:defRPr sz="1800" b="0" i="0"/>
                      </a:pPr>
                      <a:r>
                        <a:rPr b="1">
                          <a:latin typeface="+mn-ea"/>
                          <a:ea typeface="+mn-ea"/>
                          <a:cs typeface="휴먼옛체"/>
                          <a:sym typeface="휴먼옛체"/>
                        </a:rPr>
                        <a:t>TCO</a:t>
                      </a:r>
                    </a:p>
                  </a:txBody>
                  <a:tcPr marL="45720" marR="45720" anchor="ctr" horzOverflow="overflow"/>
                </a:tc>
                <a:tc>
                  <a:txBody>
                    <a:bodyPr/>
                    <a:lstStyle/>
                    <a:p>
                      <a:pPr lvl="0">
                        <a:lnSpc>
                          <a:spcPct val="115000"/>
                        </a:lnSpc>
                        <a:defRPr sz="1800" b="0" i="0"/>
                      </a:pPr>
                      <a:r>
                        <a:rPr b="1">
                          <a:latin typeface="+mn-ea"/>
                          <a:ea typeface="+mn-ea"/>
                          <a:cs typeface="휴먼옛체"/>
                          <a:sym typeface="휴먼옛체"/>
                        </a:rPr>
                        <a:t>TCO500</a:t>
                      </a:r>
                    </a:p>
                  </a:txBody>
                  <a:tcPr marL="45720" marR="45720" anchor="ctr" horzOverflow="overflow"/>
                </a:tc>
              </a:tr>
              <a:tr h="453542">
                <a:tc>
                  <a:txBody>
                    <a:bodyPr/>
                    <a:lstStyle/>
                    <a:p>
                      <a:pPr lvl="0">
                        <a:lnSpc>
                          <a:spcPct val="115000"/>
                        </a:lnSpc>
                        <a:defRPr sz="1800" b="0" i="0"/>
                      </a:pPr>
                      <a:r>
                        <a:rPr b="1" i="1">
                          <a:latin typeface="+mn-ea"/>
                          <a:ea typeface="+mn-ea"/>
                          <a:cs typeface="휴먼옛체"/>
                          <a:sym typeface="휴먼옛체"/>
                        </a:rPr>
                        <a:t>R</a:t>
                      </a:r>
                    </a:p>
                  </a:txBody>
                  <a:tcPr marL="45720" marR="45720" anchor="ctr" horzOverflow="overflow"/>
                </a:tc>
                <a:tc>
                  <a:txBody>
                    <a:bodyPr/>
                    <a:lstStyle/>
                    <a:p>
                      <a:pPr lvl="0">
                        <a:lnSpc>
                          <a:spcPct val="115000"/>
                        </a:lnSpc>
                        <a:defRPr sz="1800" b="0" i="0"/>
                      </a:pPr>
                      <a:r>
                        <a:rPr b="1" i="1">
                          <a:latin typeface="+mn-ea"/>
                          <a:ea typeface="+mn-ea"/>
                          <a:cs typeface="휴먼옛체"/>
                          <a:sym typeface="휴먼옛체"/>
                        </a:rPr>
                        <a:t>0.64</a:t>
                      </a:r>
                    </a:p>
                  </a:txBody>
                  <a:tcPr marL="45720" marR="45720" anchor="ctr" horzOverflow="overflow"/>
                </a:tc>
                <a:tc>
                  <a:txBody>
                    <a:bodyPr/>
                    <a:lstStyle/>
                    <a:p>
                      <a:pPr lvl="0">
                        <a:lnSpc>
                          <a:spcPct val="115000"/>
                        </a:lnSpc>
                        <a:defRPr sz="1800" b="0" i="0"/>
                      </a:pPr>
                      <a:r>
                        <a:rPr b="1" i="1">
                          <a:latin typeface="+mn-ea"/>
                          <a:ea typeface="+mn-ea"/>
                          <a:cs typeface="휴먼옛체"/>
                          <a:sym typeface="휴먼옛체"/>
                        </a:rPr>
                        <a:t>0.51</a:t>
                      </a:r>
                    </a:p>
                  </a:txBody>
                  <a:tcPr marL="45720" marR="45720" anchor="ctr" horzOverflow="overflow"/>
                </a:tc>
              </a:tr>
              <a:tr h="453542">
                <a:tc>
                  <a:txBody>
                    <a:bodyPr/>
                    <a:lstStyle/>
                    <a:p>
                      <a:pPr lvl="0">
                        <a:lnSpc>
                          <a:spcPct val="115000"/>
                        </a:lnSpc>
                        <a:defRPr sz="1800" b="0" i="0"/>
                      </a:pPr>
                      <a:r>
                        <a:rPr b="1" i="1">
                          <a:latin typeface="+mn-ea"/>
                          <a:ea typeface="+mn-ea"/>
                          <a:cs typeface="휴먼옛체"/>
                          <a:sym typeface="휴먼옛체"/>
                        </a:rPr>
                        <a:t>Regression</a:t>
                      </a:r>
                    </a:p>
                  </a:txBody>
                  <a:tcPr marL="45720" marR="45720" anchor="ctr" horzOverflow="overflow">
                    <a:noFill/>
                  </a:tcPr>
                </a:tc>
                <a:tc>
                  <a:txBody>
                    <a:bodyPr/>
                    <a:lstStyle/>
                    <a:p>
                      <a:pPr lvl="0">
                        <a:lnSpc>
                          <a:spcPct val="115000"/>
                        </a:lnSpc>
                        <a:defRPr sz="1800" b="0" i="0"/>
                      </a:pPr>
                      <a:r>
                        <a:rPr b="1" i="1">
                          <a:latin typeface="+mn-ea"/>
                          <a:ea typeface="+mn-ea"/>
                          <a:cs typeface="휴먼옛체"/>
                          <a:sym typeface="휴먼옛체"/>
                        </a:rPr>
                        <a:t>y=0.84x+10.7</a:t>
                      </a:r>
                    </a:p>
                  </a:txBody>
                  <a:tcPr marL="45720" marR="45720" anchor="ctr" horzOverflow="overflow">
                    <a:noFill/>
                  </a:tcPr>
                </a:tc>
                <a:tc>
                  <a:txBody>
                    <a:bodyPr/>
                    <a:lstStyle/>
                    <a:p>
                      <a:pPr lvl="0">
                        <a:lnSpc>
                          <a:spcPct val="115000"/>
                        </a:lnSpc>
                        <a:defRPr sz="1800" b="0" i="0"/>
                      </a:pPr>
                      <a:r>
                        <a:rPr b="1" i="1">
                          <a:latin typeface="+mn-ea"/>
                          <a:ea typeface="+mn-ea"/>
                          <a:cs typeface="휴먼옛체"/>
                          <a:sym typeface="휴먼옛체"/>
                        </a:rPr>
                        <a:t>Y=0.67x+9.3</a:t>
                      </a:r>
                    </a:p>
                  </a:txBody>
                  <a:tcPr marL="45720" marR="45720" anchor="ctr" horzOverflow="overflow">
                    <a:noFill/>
                  </a:tcPr>
                </a:tc>
              </a:tr>
              <a:tr h="453542">
                <a:tc>
                  <a:txBody>
                    <a:bodyPr/>
                    <a:lstStyle/>
                    <a:p>
                      <a:pPr lvl="0">
                        <a:lnSpc>
                          <a:spcPct val="115000"/>
                        </a:lnSpc>
                        <a:defRPr sz="1800" b="0" i="0"/>
                      </a:pPr>
                      <a:r>
                        <a:rPr sz="1600" b="1" i="1">
                          <a:latin typeface="+mn-ea"/>
                          <a:ea typeface="+mn-ea"/>
                          <a:cs typeface="휴먼옛체"/>
                          <a:sym typeface="휴먼옛체"/>
                        </a:rPr>
                        <a:t>OMI-SON(DU)</a:t>
                      </a:r>
                    </a:p>
                  </a:txBody>
                  <a:tcPr marL="45720" marR="45720" anchor="ctr" horzOverflow="overflow"/>
                </a:tc>
                <a:tc>
                  <a:txBody>
                    <a:bodyPr/>
                    <a:lstStyle/>
                    <a:p>
                      <a:pPr lvl="0">
                        <a:lnSpc>
                          <a:spcPct val="115000"/>
                        </a:lnSpc>
                        <a:defRPr sz="1800" b="0" i="0"/>
                      </a:pPr>
                      <a:r>
                        <a:rPr b="1" i="1">
                          <a:latin typeface="+mn-ea"/>
                          <a:ea typeface="+mn-ea"/>
                          <a:cs typeface="휴먼옛체"/>
                          <a:sym typeface="휴먼옛체"/>
                        </a:rPr>
                        <a:t>-3.6±7.6</a:t>
                      </a:r>
                    </a:p>
                  </a:txBody>
                  <a:tcPr marL="45720" marR="45720" anchor="ctr" horzOverflow="overflow"/>
                </a:tc>
                <a:tc>
                  <a:txBody>
                    <a:bodyPr/>
                    <a:lstStyle/>
                    <a:p>
                      <a:pPr lvl="0">
                        <a:lnSpc>
                          <a:spcPct val="115000"/>
                        </a:lnSpc>
                        <a:defRPr sz="1800" b="0" i="0"/>
                      </a:pPr>
                      <a:r>
                        <a:rPr b="1" i="1">
                          <a:latin typeface="+mn-ea"/>
                          <a:ea typeface="+mn-ea"/>
                          <a:cs typeface="휴먼옛체"/>
                          <a:sym typeface="휴먼옛체"/>
                        </a:rPr>
                        <a:t>-2.0±4.3</a:t>
                      </a:r>
                    </a:p>
                  </a:txBody>
                  <a:tcPr marL="45720" marR="45720" anchor="ctr" horzOverflow="overflow"/>
                </a:tc>
              </a:tr>
              <a:tr h="453542">
                <a:tc>
                  <a:txBody>
                    <a:bodyPr/>
                    <a:lstStyle/>
                    <a:p>
                      <a:pPr lvl="0">
                        <a:lnSpc>
                          <a:spcPct val="115000"/>
                        </a:lnSpc>
                        <a:defRPr sz="1800" b="0" i="0"/>
                      </a:pPr>
                      <a:r>
                        <a:rPr sz="1600" b="1" i="1">
                          <a:latin typeface="+mn-ea"/>
                          <a:ea typeface="+mn-ea"/>
                          <a:cs typeface="휴먼옛체"/>
                          <a:sym typeface="휴먼옛체"/>
                        </a:rPr>
                        <a:t>OMI-SON(%)</a:t>
                      </a:r>
                    </a:p>
                  </a:txBody>
                  <a:tcPr marL="45720" marR="45720" anchor="ctr" horzOverflow="overflow">
                    <a:lnB w="12700">
                      <a:solidFill>
                        <a:srgbClr val="000000"/>
                      </a:solidFill>
                    </a:lnB>
                    <a:noFill/>
                  </a:tcPr>
                </a:tc>
                <a:tc>
                  <a:txBody>
                    <a:bodyPr/>
                    <a:lstStyle/>
                    <a:p>
                      <a:pPr lvl="0">
                        <a:lnSpc>
                          <a:spcPct val="115000"/>
                        </a:lnSpc>
                        <a:defRPr sz="1800" b="0" i="0"/>
                      </a:pPr>
                      <a:r>
                        <a:rPr b="1" i="1">
                          <a:latin typeface="+mn-ea"/>
                          <a:ea typeface="+mn-ea"/>
                          <a:cs typeface="휴먼옛체"/>
                          <a:sym typeface="휴먼옛체"/>
                        </a:rPr>
                        <a:t>-7.1±18.8</a:t>
                      </a:r>
                    </a:p>
                  </a:txBody>
                  <a:tcPr marL="45720" marR="45720" anchor="ctr" horzOverflow="overflow">
                    <a:lnB w="12700">
                      <a:solidFill>
                        <a:srgbClr val="000000"/>
                      </a:solidFill>
                    </a:lnB>
                    <a:noFill/>
                  </a:tcPr>
                </a:tc>
                <a:tc>
                  <a:txBody>
                    <a:bodyPr/>
                    <a:lstStyle/>
                    <a:p>
                      <a:pPr lvl="0">
                        <a:lnSpc>
                          <a:spcPct val="115000"/>
                        </a:lnSpc>
                        <a:defRPr sz="1800" b="0" i="0"/>
                      </a:pPr>
                      <a:r>
                        <a:rPr b="1" i="1" dirty="0">
                          <a:latin typeface="+mn-ea"/>
                          <a:ea typeface="+mn-ea"/>
                          <a:cs typeface="휴먼옛체"/>
                          <a:sym typeface="휴먼옛체"/>
                        </a:rPr>
                        <a:t>-7.0±20.9</a:t>
                      </a:r>
                    </a:p>
                  </a:txBody>
                  <a:tcPr marL="45720" marR="45720" anchor="ctr" horzOverflow="overflow">
                    <a:lnB w="12700">
                      <a:solidFill>
                        <a:srgbClr val="000000"/>
                      </a:solidFill>
                    </a:lnB>
                    <a:noFill/>
                  </a:tcPr>
                </a:tc>
              </a:tr>
            </a:tbl>
          </a:graphicData>
        </a:graphic>
      </p:graphicFrame>
      <p:sp>
        <p:nvSpPr>
          <p:cNvPr id="537" name="Shape 537"/>
          <p:cNvSpPr/>
          <p:nvPr/>
        </p:nvSpPr>
        <p:spPr>
          <a:xfrm>
            <a:off x="3632200" y="972535"/>
            <a:ext cx="1676400" cy="3693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latin typeface="휴먼옛체"/>
                <a:ea typeface="휴먼옛체"/>
                <a:cs typeface="휴먼옛체"/>
                <a:sym typeface="휴먼옛체"/>
              </a:defRPr>
            </a:lvl1pPr>
          </a:lstStyle>
          <a:p>
            <a:pPr lvl="0"/>
            <a:endParaRPr dirty="0"/>
          </a:p>
        </p:txBody>
      </p:sp>
      <p:sp>
        <p:nvSpPr>
          <p:cNvPr id="2" name="제목 1"/>
          <p:cNvSpPr>
            <a:spLocks noGrp="1"/>
          </p:cNvSpPr>
          <p:nvPr>
            <p:ph type="title"/>
          </p:nvPr>
        </p:nvSpPr>
        <p:spPr>
          <a:xfrm>
            <a:off x="333900" y="116632"/>
            <a:ext cx="8507288" cy="562074"/>
          </a:xfrm>
        </p:spPr>
        <p:txBody>
          <a:bodyPr/>
          <a:lstStyle/>
          <a:p>
            <a:r>
              <a:rPr lang="en-US" altLang="ko-KR" dirty="0" err="1" smtClean="0"/>
              <a:t>Intercomparison</a:t>
            </a:r>
            <a:r>
              <a:rPr lang="en-US" altLang="ko-KR" dirty="0" smtClean="0"/>
              <a:t> of Tropospheric ozone (OMI vs. </a:t>
            </a:r>
            <a:r>
              <a:rPr lang="en-US" altLang="ko-KR" dirty="0" err="1" smtClean="0"/>
              <a:t>sonde</a:t>
            </a:r>
            <a:r>
              <a:rPr lang="en-US" altLang="ko-KR" dirty="0" smtClean="0"/>
              <a:t>)</a:t>
            </a:r>
            <a:endParaRPr lang="ko-KR" altLang="en-US" dirty="0">
              <a:solidFill>
                <a:srgbClr val="FF0000"/>
              </a:solidFill>
            </a:endParaRPr>
          </a:p>
        </p:txBody>
      </p:sp>
      <p:sp>
        <p:nvSpPr>
          <p:cNvPr id="10" name="슬라이드 번호 개체 틀 2"/>
          <p:cNvSpPr>
            <a:spLocks noGrp="1"/>
          </p:cNvSpPr>
          <p:nvPr>
            <p:ph type="sldNum" sz="quarter" idx="10"/>
          </p:nvPr>
        </p:nvSpPr>
        <p:spPr>
          <a:xfrm>
            <a:off x="4152900" y="6409134"/>
            <a:ext cx="838200" cy="476250"/>
          </a:xfrm>
        </p:spPr>
        <p:txBody>
          <a:bodyPr/>
          <a:lstStyle/>
          <a:p>
            <a:pPr>
              <a:defRPr/>
            </a:pPr>
            <a:fld id="{B04FAA37-D1AE-42EA-9F0E-12E9892AA3D0}" type="slidenum">
              <a:rPr lang="en-US" altLang="ko-KR" smtClean="0">
                <a:solidFill>
                  <a:srgbClr val="000000"/>
                </a:solidFill>
              </a:rPr>
              <a:pPr>
                <a:defRPr/>
              </a:pPr>
              <a:t>14</a:t>
            </a:fld>
            <a:endParaRPr lang="en-US" altLang="ko-KR" dirty="0">
              <a:solidFill>
                <a:srgbClr val="000000"/>
              </a:solidFill>
            </a:endParaRPr>
          </a:p>
        </p:txBody>
      </p:sp>
      <p:sp>
        <p:nvSpPr>
          <p:cNvPr id="11" name="TextBox 10"/>
          <p:cNvSpPr txBox="1"/>
          <p:nvPr/>
        </p:nvSpPr>
        <p:spPr>
          <a:xfrm>
            <a:off x="7151238" y="6152165"/>
            <a:ext cx="1467206" cy="369332"/>
          </a:xfrm>
          <a:prstGeom prst="rect">
            <a:avLst/>
          </a:prstGeom>
          <a:noFill/>
        </p:spPr>
        <p:txBody>
          <a:bodyPr wrap="none" rtlCol="0">
            <a:spAutoFit/>
          </a:bodyPr>
          <a:lstStyle/>
          <a:p>
            <a:r>
              <a:rPr lang="en-US" dirty="0" smtClean="0">
                <a:latin typeface="Arial"/>
                <a:cs typeface="Arial"/>
              </a:rPr>
              <a:t>(Jae H. Kim)</a:t>
            </a:r>
            <a:endParaRPr lang="en-US" dirty="0">
              <a:latin typeface="Arial"/>
              <a:cs typeface="Arial"/>
            </a:endParaRPr>
          </a:p>
        </p:txBody>
      </p:sp>
    </p:spTree>
    <p:extLst>
      <p:ext uri="{BB962C8B-B14F-4D97-AF65-F5344CB8AC3E}">
        <p14:creationId xmlns:p14="http://schemas.microsoft.com/office/powerpoint/2010/main" val="1425782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3" r="55448"/>
          <a:stretch/>
        </p:blipFill>
        <p:spPr>
          <a:xfrm>
            <a:off x="546833" y="763159"/>
            <a:ext cx="2660400" cy="5191742"/>
          </a:xfrm>
          <a:prstGeom prst="rect">
            <a:avLst/>
          </a:prstGeom>
        </p:spPr>
      </p:pic>
      <p:sp>
        <p:nvSpPr>
          <p:cNvPr id="3" name="Title 2"/>
          <p:cNvSpPr>
            <a:spLocks noGrp="1"/>
          </p:cNvSpPr>
          <p:nvPr>
            <p:ph type="title"/>
          </p:nvPr>
        </p:nvSpPr>
        <p:spPr/>
        <p:txBody>
          <a:bodyPr/>
          <a:lstStyle/>
          <a:p>
            <a:r>
              <a:rPr kumimoji="1" lang="en-US" altLang="ja-JP" dirty="0" smtClean="0"/>
              <a:t>Retrieved HCHO using OMI</a:t>
            </a:r>
            <a:endParaRPr kumimoji="1" lang="ja-JP" altLang="en-US" dirty="0"/>
          </a:p>
        </p:txBody>
      </p:sp>
      <p:sp>
        <p:nvSpPr>
          <p:cNvPr id="4" name="Slide Number Placeholder 3"/>
          <p:cNvSpPr>
            <a:spLocks noGrp="1"/>
          </p:cNvSpPr>
          <p:nvPr>
            <p:ph type="sldNum" sz="quarter" idx="10"/>
          </p:nvPr>
        </p:nvSpPr>
        <p:spPr/>
        <p:txBody>
          <a:bodyPr/>
          <a:lstStyle/>
          <a:p>
            <a:pPr>
              <a:defRPr/>
            </a:pPr>
            <a:fld id="{0BA4D6EB-C572-44F1-BA1A-9A31B626EA27}" type="slidenum">
              <a:rPr lang="en-US" altLang="ko-KR" smtClean="0">
                <a:solidFill>
                  <a:srgbClr val="000000"/>
                </a:solidFill>
              </a:rPr>
              <a:pPr>
                <a:defRPr/>
              </a:pPr>
              <a:t>15</a:t>
            </a:fld>
            <a:endParaRPr lang="en-US" altLang="ko-KR" dirty="0">
              <a:solidFill>
                <a:srgbClr val="000000"/>
              </a:solidFill>
            </a:endParaRPr>
          </a:p>
        </p:txBody>
      </p:sp>
      <p:pic>
        <p:nvPicPr>
          <p:cNvPr id="2" name="Picture 1"/>
          <p:cNvPicPr>
            <a:picLocks noChangeAspect="1"/>
          </p:cNvPicPr>
          <p:nvPr/>
        </p:nvPicPr>
        <p:blipFill>
          <a:blip r:embed="rId4"/>
          <a:stretch>
            <a:fillRect/>
          </a:stretch>
        </p:blipFill>
        <p:spPr>
          <a:xfrm>
            <a:off x="4448400" y="678706"/>
            <a:ext cx="4238400" cy="3665643"/>
          </a:xfrm>
          <a:prstGeom prst="rect">
            <a:avLst/>
          </a:prstGeom>
        </p:spPr>
      </p:pic>
      <p:graphicFrame>
        <p:nvGraphicFramePr>
          <p:cNvPr id="6" name="표 5"/>
          <p:cNvGraphicFramePr>
            <a:graphicFrameLocks noGrp="1"/>
          </p:cNvGraphicFramePr>
          <p:nvPr>
            <p:extLst>
              <p:ext uri="{D42A27DB-BD31-4B8C-83A1-F6EECF244321}">
                <p14:modId xmlns:p14="http://schemas.microsoft.com/office/powerpoint/2010/main" val="2025749440"/>
              </p:ext>
            </p:extLst>
          </p:nvPr>
        </p:nvGraphicFramePr>
        <p:xfrm>
          <a:off x="3207232" y="4730497"/>
          <a:ext cx="5327771" cy="1097022"/>
        </p:xfrm>
        <a:graphic>
          <a:graphicData uri="http://schemas.openxmlformats.org/drawingml/2006/table">
            <a:tbl>
              <a:tblPr/>
              <a:tblGrid>
                <a:gridCol w="1327334"/>
                <a:gridCol w="1327334"/>
                <a:gridCol w="2673103"/>
              </a:tblGrid>
              <a:tr h="548511">
                <a:tc rowSpan="2">
                  <a:txBody>
                    <a:bodyPr/>
                    <a:lstStyle/>
                    <a:p>
                      <a:pPr marL="0" marR="0" indent="0" algn="ctr" defTabSz="914400" rtl="0" eaLnBrk="1" fontAlgn="base" latinLnBrk="1" hangingPunct="1">
                        <a:lnSpc>
                          <a:spcPct val="100000"/>
                        </a:lnSpc>
                        <a:spcBef>
                          <a:spcPts val="0"/>
                        </a:spcBef>
                        <a:spcAft>
                          <a:spcPts val="0"/>
                        </a:spcAft>
                        <a:buClrTx/>
                        <a:buSzTx/>
                        <a:buFontTx/>
                        <a:buNone/>
                        <a:tabLst/>
                        <a:defRPr/>
                      </a:pPr>
                      <a:r>
                        <a:rPr lang="en-US" altLang="ko-KR" sz="1400" b="1" kern="100" dirty="0" smtClean="0">
                          <a:latin typeface="Times New Roman" pitchFamily="18" charset="0"/>
                          <a:ea typeface="+mn-ea"/>
                          <a:cs typeface="Times New Roman" pitchFamily="18" charset="0"/>
                        </a:rPr>
                        <a:t>HCHO</a:t>
                      </a:r>
                      <a:endParaRPr lang="ko-KR" altLang="ko-KR" sz="1400" b="1" kern="100" dirty="0" smtClean="0">
                        <a:latin typeface="Times New Roman" pitchFamily="18" charset="0"/>
                        <a:ea typeface="+mn-ea"/>
                        <a:cs typeface="Times New Roman" pitchFamily="18" charset="0"/>
                      </a:endParaRPr>
                    </a:p>
                  </a:txBody>
                  <a:tcPr marL="64770" marR="64770" marT="17907" marB="179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base" latinLnBrk="1" hangingPunct="1">
                        <a:lnSpc>
                          <a:spcPct val="100000"/>
                        </a:lnSpc>
                        <a:spcBef>
                          <a:spcPts val="0"/>
                        </a:spcBef>
                        <a:spcAft>
                          <a:spcPts val="0"/>
                        </a:spcAft>
                        <a:buClrTx/>
                        <a:buSzTx/>
                        <a:buFontTx/>
                        <a:buNone/>
                        <a:tabLst/>
                        <a:defRPr/>
                      </a:pPr>
                      <a:r>
                        <a:rPr lang="en-US" altLang="ko-KR" sz="1400" b="1" kern="100" dirty="0" smtClean="0">
                          <a:latin typeface="Times New Roman" pitchFamily="18" charset="0"/>
                          <a:ea typeface="+mn-ea"/>
                          <a:cs typeface="Times New Roman" pitchFamily="18" charset="0"/>
                        </a:rPr>
                        <a:t>R</a:t>
                      </a:r>
                      <a:endParaRPr lang="ko-KR" altLang="ko-KR" sz="1400" b="1" kern="100" dirty="0" smtClean="0">
                        <a:latin typeface="Times New Roman" pitchFamily="18" charset="0"/>
                        <a:ea typeface="+mn-ea"/>
                        <a:cs typeface="Times New Roman" pitchFamily="18" charset="0"/>
                      </a:endParaRPr>
                    </a:p>
                  </a:txBody>
                  <a:tcPr marL="64770" marR="64770" marT="17907" marB="179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altLang="ko-KR" sz="1400" b="1" kern="100" dirty="0" smtClean="0">
                          <a:solidFill>
                            <a:schemeClr val="tx1"/>
                          </a:solidFill>
                          <a:latin typeface="Times New Roman" pitchFamily="18" charset="0"/>
                          <a:ea typeface="+mn-ea"/>
                          <a:cs typeface="Times New Roman" pitchFamily="18" charset="0"/>
                        </a:rPr>
                        <a:t>0.93</a:t>
                      </a:r>
                      <a:endParaRPr lang="ko-KR" altLang="ko-KR" sz="1400" b="1" kern="100" dirty="0">
                        <a:solidFill>
                          <a:schemeClr val="tx1"/>
                        </a:solidFill>
                        <a:latin typeface="Times New Roman" pitchFamily="18" charset="0"/>
                        <a:ea typeface="+mn-ea"/>
                        <a:cs typeface="Times New Roman" pitchFamily="18" charset="0"/>
                      </a:endParaRPr>
                    </a:p>
                  </a:txBody>
                  <a:tcPr marL="64770" marR="64770" marT="17907" marB="179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511">
                <a:tc vMerge="1">
                  <a:txBody>
                    <a:bodyPr/>
                    <a:lstStyle/>
                    <a:p>
                      <a:pPr marL="0" marR="0" indent="0" algn="ctr" defTabSz="914400" rtl="0" eaLnBrk="1" fontAlgn="base" latinLnBrk="1" hangingPunct="1">
                        <a:lnSpc>
                          <a:spcPct val="100000"/>
                        </a:lnSpc>
                        <a:spcBef>
                          <a:spcPts val="0"/>
                        </a:spcBef>
                        <a:spcAft>
                          <a:spcPts val="0"/>
                        </a:spcAft>
                        <a:buClrTx/>
                        <a:buSzTx/>
                        <a:buFontTx/>
                        <a:buNone/>
                        <a:tabLst/>
                        <a:defRPr/>
                      </a:pPr>
                      <a:endParaRPr lang="ko-KR" altLang="ko-KR" sz="1400" b="1" kern="100" dirty="0" smtClean="0">
                        <a:latin typeface="Times New Roman" pitchFamily="18" charset="0"/>
                        <a:ea typeface="+mn-ea"/>
                        <a:cs typeface="Times New Roman" pitchFamily="18" charset="0"/>
                      </a:endParaRPr>
                    </a:p>
                  </a:txBody>
                  <a:tcPr marL="64770" marR="64770" marT="17907" marB="179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base" latinLnBrk="1" hangingPunct="1">
                        <a:lnSpc>
                          <a:spcPct val="100000"/>
                        </a:lnSpc>
                        <a:spcBef>
                          <a:spcPts val="0"/>
                        </a:spcBef>
                        <a:spcAft>
                          <a:spcPts val="0"/>
                        </a:spcAft>
                        <a:buClrTx/>
                        <a:buSzTx/>
                        <a:buFontTx/>
                        <a:buNone/>
                        <a:tabLst/>
                        <a:defRPr/>
                      </a:pPr>
                      <a:r>
                        <a:rPr lang="en-US" altLang="ko-KR" sz="1400" b="1" kern="100" dirty="0" smtClean="0">
                          <a:solidFill>
                            <a:schemeClr val="tx1"/>
                          </a:solidFill>
                          <a:latin typeface="Times New Roman" pitchFamily="18" charset="0"/>
                          <a:ea typeface="+mn-ea"/>
                          <a:cs typeface="Times New Roman" pitchFamily="18" charset="0"/>
                        </a:rPr>
                        <a:t>Regression line</a:t>
                      </a:r>
                    </a:p>
                    <a:p>
                      <a:pPr marL="0" marR="0" indent="0" algn="ctr" defTabSz="914400" rtl="0" eaLnBrk="1" fontAlgn="base" latinLnBrk="1" hangingPunct="1">
                        <a:lnSpc>
                          <a:spcPct val="100000"/>
                        </a:lnSpc>
                        <a:spcBef>
                          <a:spcPts val="0"/>
                        </a:spcBef>
                        <a:spcAft>
                          <a:spcPts val="0"/>
                        </a:spcAft>
                        <a:buClrTx/>
                        <a:buSzTx/>
                        <a:buFontTx/>
                        <a:buNone/>
                        <a:tabLst/>
                        <a:defRPr/>
                      </a:pPr>
                      <a:r>
                        <a:rPr lang="en-US" altLang="ko-KR" sz="1400" b="1" kern="100" dirty="0" smtClean="0">
                          <a:solidFill>
                            <a:schemeClr val="tx1"/>
                          </a:solidFill>
                          <a:latin typeface="Times New Roman" pitchFamily="18" charset="0"/>
                          <a:ea typeface="+mn-ea"/>
                          <a:cs typeface="Times New Roman" pitchFamily="18" charset="0"/>
                        </a:rPr>
                        <a:t>slope</a:t>
                      </a:r>
                      <a:endParaRPr lang="ko-KR" altLang="ko-KR" sz="1400" b="1" kern="100" dirty="0" smtClean="0">
                        <a:latin typeface="Times New Roman" pitchFamily="18" charset="0"/>
                        <a:ea typeface="+mn-ea"/>
                        <a:cs typeface="Times New Roman" pitchFamily="18" charset="0"/>
                      </a:endParaRPr>
                    </a:p>
                  </a:txBody>
                  <a:tcPr marL="64770" marR="64770" marT="17907" marB="179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altLang="ko-KR" sz="1400" b="1" kern="100" baseline="0" dirty="0" smtClean="0">
                          <a:solidFill>
                            <a:schemeClr val="tx1"/>
                          </a:solidFill>
                          <a:latin typeface="Times New Roman" pitchFamily="18" charset="0"/>
                          <a:ea typeface="+mn-ea"/>
                          <a:cs typeface="Times New Roman" pitchFamily="18" charset="0"/>
                        </a:rPr>
                        <a:t>0.97</a:t>
                      </a:r>
                      <a:endParaRPr lang="ko-KR" altLang="ko-KR" sz="1400" b="1" kern="100" dirty="0">
                        <a:solidFill>
                          <a:schemeClr val="tx1"/>
                        </a:solidFill>
                        <a:latin typeface="Times New Roman" pitchFamily="18" charset="0"/>
                        <a:ea typeface="+mn-ea"/>
                        <a:cs typeface="Times New Roman" pitchFamily="18" charset="0"/>
                      </a:endParaRPr>
                    </a:p>
                  </a:txBody>
                  <a:tcPr marL="64770" marR="64770" marT="17907" marB="179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6473088" y="6152165"/>
            <a:ext cx="1518602" cy="369332"/>
          </a:xfrm>
          <a:prstGeom prst="rect">
            <a:avLst/>
          </a:prstGeom>
          <a:noFill/>
        </p:spPr>
        <p:txBody>
          <a:bodyPr wrap="none" rtlCol="0">
            <a:spAutoFit/>
          </a:bodyPr>
          <a:lstStyle/>
          <a:p>
            <a:r>
              <a:rPr lang="en-US" dirty="0" smtClean="0">
                <a:latin typeface="Arial"/>
                <a:cs typeface="Arial"/>
              </a:rPr>
              <a:t>(</a:t>
            </a:r>
            <a:r>
              <a:rPr lang="en-US" dirty="0" err="1" smtClean="0">
                <a:latin typeface="Arial"/>
                <a:cs typeface="Arial"/>
              </a:rPr>
              <a:t>Rokjin</a:t>
            </a:r>
            <a:r>
              <a:rPr lang="en-US" dirty="0" smtClean="0">
                <a:latin typeface="Arial"/>
                <a:cs typeface="Arial"/>
              </a:rPr>
              <a:t> Park)</a:t>
            </a:r>
            <a:endParaRPr lang="en-US" dirty="0">
              <a:latin typeface="Arial"/>
              <a:cs typeface="Arial"/>
            </a:endParaRPr>
          </a:p>
        </p:txBody>
      </p:sp>
    </p:spTree>
    <p:extLst>
      <p:ext uri="{BB962C8B-B14F-4D97-AF65-F5344CB8AC3E}">
        <p14:creationId xmlns:p14="http://schemas.microsoft.com/office/powerpoint/2010/main" val="388655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p:cNvSpPr>
            <a:spLocks noGrp="1"/>
          </p:cNvSpPr>
          <p:nvPr>
            <p:ph type="sldNum" sz="quarter" idx="10"/>
          </p:nvPr>
        </p:nvSpPr>
        <p:spPr/>
        <p:txBody>
          <a:bodyPr/>
          <a:lstStyle/>
          <a:p>
            <a:pPr>
              <a:defRPr/>
            </a:pPr>
            <a:fld id="{B04FAA37-D1AE-42EA-9F0E-12E9892AA3D0}" type="slidenum">
              <a:rPr lang="en-US" altLang="ko-KR" smtClean="0">
                <a:solidFill>
                  <a:srgbClr val="000000"/>
                </a:solidFill>
              </a:rPr>
              <a:pPr>
                <a:defRPr/>
              </a:pPr>
              <a:t>16</a:t>
            </a:fld>
            <a:endParaRPr lang="en-US" altLang="ko-KR" dirty="0">
              <a:solidFill>
                <a:srgbClr val="000000"/>
              </a:solidFill>
            </a:endParaRPr>
          </a:p>
        </p:txBody>
      </p:sp>
      <p:sp>
        <p:nvSpPr>
          <p:cNvPr id="4" name="제목 1"/>
          <p:cNvSpPr>
            <a:spLocks noGrp="1"/>
          </p:cNvSpPr>
          <p:nvPr>
            <p:ph type="title"/>
          </p:nvPr>
        </p:nvSpPr>
        <p:spPr>
          <a:xfrm>
            <a:off x="457200" y="142852"/>
            <a:ext cx="8229600" cy="652462"/>
          </a:xfrm>
        </p:spPr>
        <p:txBody>
          <a:bodyPr/>
          <a:lstStyle/>
          <a:p>
            <a:r>
              <a:rPr lang="en-US" altLang="ko-KR" dirty="0" smtClean="0"/>
              <a:t>Retrieved NO</a:t>
            </a:r>
            <a:r>
              <a:rPr lang="en-US" altLang="ko-KR" baseline="-25000" dirty="0" smtClean="0"/>
              <a:t>2</a:t>
            </a:r>
            <a:endParaRPr lang="ko-KR" altLang="en-US" dirty="0"/>
          </a:p>
        </p:txBody>
      </p:sp>
      <p:graphicFrame>
        <p:nvGraphicFramePr>
          <p:cNvPr id="6" name="개체 5"/>
          <p:cNvGraphicFramePr>
            <a:graphicFrameLocks noChangeAspect="1"/>
          </p:cNvGraphicFramePr>
          <p:nvPr>
            <p:extLst>
              <p:ext uri="{D42A27DB-BD31-4B8C-83A1-F6EECF244321}">
                <p14:modId xmlns:p14="http://schemas.microsoft.com/office/powerpoint/2010/main" val="1637874995"/>
              </p:ext>
            </p:extLst>
          </p:nvPr>
        </p:nvGraphicFramePr>
        <p:xfrm>
          <a:off x="656423" y="1556792"/>
          <a:ext cx="3744416" cy="2947102"/>
        </p:xfrm>
        <a:graphic>
          <a:graphicData uri="http://schemas.openxmlformats.org/presentationml/2006/ole">
            <mc:AlternateContent xmlns:mc="http://schemas.openxmlformats.org/markup-compatibility/2006">
              <mc:Choice xmlns:v="urn:schemas-microsoft-com:vml" Requires="v">
                <p:oleObj spid="_x0000_s13391" name="SPW 10.0 Graph" r:id="rId4" imgW="5621400" imgH="4424760" progId="SigmaPlotGraphicObject.9">
                  <p:embed/>
                </p:oleObj>
              </mc:Choice>
              <mc:Fallback>
                <p:oleObj name="SPW 10.0 Graph" r:id="rId4" imgW="5621400" imgH="4424760" progId="SigmaPlotGraphicObject.9">
                  <p:embed/>
                  <p:pic>
                    <p:nvPicPr>
                      <p:cNvPr id="0" name=""/>
                      <p:cNvPicPr/>
                      <p:nvPr/>
                    </p:nvPicPr>
                    <p:blipFill>
                      <a:blip r:embed="rId5"/>
                      <a:stretch>
                        <a:fillRect/>
                      </a:stretch>
                    </p:blipFill>
                    <p:spPr>
                      <a:xfrm>
                        <a:off x="656423" y="1556792"/>
                        <a:ext cx="3744416" cy="2947102"/>
                      </a:xfrm>
                      <a:prstGeom prst="rect">
                        <a:avLst/>
                      </a:prstGeom>
                    </p:spPr>
                  </p:pic>
                </p:oleObj>
              </mc:Fallback>
            </mc:AlternateContent>
          </a:graphicData>
        </a:graphic>
      </p:graphicFrame>
      <p:pic>
        <p:nvPicPr>
          <p:cNvPr id="7" name="그림 6"/>
          <p:cNvPicPr>
            <a:picLocks noChangeAspect="1"/>
          </p:cNvPicPr>
          <p:nvPr/>
        </p:nvPicPr>
        <p:blipFill>
          <a:blip r:embed="rId6"/>
          <a:stretch>
            <a:fillRect/>
          </a:stretch>
        </p:blipFill>
        <p:spPr>
          <a:xfrm>
            <a:off x="4434380" y="1600904"/>
            <a:ext cx="4224469" cy="2764200"/>
          </a:xfrm>
          <a:prstGeom prst="rect">
            <a:avLst/>
          </a:prstGeom>
        </p:spPr>
      </p:pic>
      <p:sp>
        <p:nvSpPr>
          <p:cNvPr id="8" name="TextBox 7"/>
          <p:cNvSpPr txBox="1"/>
          <p:nvPr/>
        </p:nvSpPr>
        <p:spPr>
          <a:xfrm>
            <a:off x="4552501" y="1416239"/>
            <a:ext cx="2463088" cy="369332"/>
          </a:xfrm>
          <a:prstGeom prst="rect">
            <a:avLst/>
          </a:prstGeom>
          <a:noFill/>
        </p:spPr>
        <p:txBody>
          <a:bodyPr wrap="square" rtlCol="0">
            <a:spAutoFit/>
          </a:bodyPr>
          <a:lstStyle/>
          <a:p>
            <a:r>
              <a:rPr lang="en-US" altLang="ko-KR" dirty="0" smtClean="0">
                <a:latin typeface="Times New Roman" panose="02020603050405020304" pitchFamily="18" charset="0"/>
                <a:cs typeface="Times New Roman" panose="02020603050405020304" pitchFamily="18" charset="0"/>
              </a:rPr>
              <a:t>NO</a:t>
            </a:r>
            <a:r>
              <a:rPr lang="en-US" altLang="ko-KR" baseline="-25000" dirty="0" smtClean="0">
                <a:latin typeface="Times New Roman" panose="02020603050405020304" pitchFamily="18" charset="0"/>
                <a:cs typeface="Times New Roman" panose="02020603050405020304" pitchFamily="18" charset="0"/>
              </a:rPr>
              <a:t>2</a:t>
            </a:r>
            <a:r>
              <a:rPr lang="en-US" altLang="ko-KR" dirty="0" smtClean="0">
                <a:latin typeface="Times New Roman" panose="02020603050405020304" pitchFamily="18" charset="0"/>
                <a:cs typeface="Times New Roman" panose="02020603050405020304" pitchFamily="18" charset="0"/>
              </a:rPr>
              <a:t> SCD  error (%)</a:t>
            </a:r>
            <a:endParaRPr lang="ko-KR" altLang="en-US" dirty="0">
              <a:latin typeface="Times New Roman" panose="02020603050405020304" pitchFamily="18" charset="0"/>
              <a:cs typeface="Times New Roman" panose="02020603050405020304" pitchFamily="18" charset="0"/>
            </a:endParaRPr>
          </a:p>
        </p:txBody>
      </p:sp>
      <p:graphicFrame>
        <p:nvGraphicFramePr>
          <p:cNvPr id="9" name="표 8"/>
          <p:cNvGraphicFramePr>
            <a:graphicFrameLocks noGrp="1"/>
          </p:cNvGraphicFramePr>
          <p:nvPr>
            <p:extLst>
              <p:ext uri="{D42A27DB-BD31-4B8C-83A1-F6EECF244321}">
                <p14:modId xmlns:p14="http://schemas.microsoft.com/office/powerpoint/2010/main" val="2536898012"/>
              </p:ext>
            </p:extLst>
          </p:nvPr>
        </p:nvGraphicFramePr>
        <p:xfrm>
          <a:off x="1107490" y="4581128"/>
          <a:ext cx="7352941" cy="1153671"/>
        </p:xfrm>
        <a:graphic>
          <a:graphicData uri="http://schemas.openxmlformats.org/drawingml/2006/table">
            <a:tbl>
              <a:tblPr firstRow="1" firstCol="1" bandRow="1">
                <a:tableStyleId>{5C22544A-7EE6-4342-B048-85BDC9FD1C3A}</a:tableStyleId>
              </a:tblPr>
              <a:tblGrid>
                <a:gridCol w="1409246"/>
                <a:gridCol w="1477950"/>
                <a:gridCol w="925047"/>
                <a:gridCol w="1805928"/>
                <a:gridCol w="838349"/>
                <a:gridCol w="896421"/>
              </a:tblGrid>
              <a:tr h="769114">
                <a:tc>
                  <a:txBody>
                    <a:bodyPr/>
                    <a:lstStyle/>
                    <a:p>
                      <a:pPr algn="ctr" latinLnBrk="0">
                        <a:lnSpc>
                          <a:spcPct val="107000"/>
                        </a:lnSpc>
                        <a:spcAft>
                          <a:spcPts val="0"/>
                        </a:spcAft>
                      </a:pPr>
                      <a:r>
                        <a:rPr lang="en-US" sz="1400" kern="0" dirty="0" smtClean="0">
                          <a:solidFill>
                            <a:schemeClr val="tx1"/>
                          </a:solidFill>
                          <a:effectLst/>
                          <a:latin typeface="Times New Roman" panose="02020603050405020304" pitchFamily="18" charset="0"/>
                          <a:cs typeface="Times New Roman" panose="02020603050405020304" pitchFamily="18" charset="0"/>
                        </a:rPr>
                        <a:t>CDR</a:t>
                      </a:r>
                      <a:endParaRPr lang="ko-KR" sz="1000" kern="100" dirty="0">
                        <a:solidFill>
                          <a:schemeClr val="tx1"/>
                        </a:solidFill>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400" kern="0" dirty="0" smtClean="0">
                          <a:solidFill>
                            <a:schemeClr val="tx1"/>
                          </a:solidFill>
                          <a:effectLst/>
                          <a:latin typeface="Times New Roman" panose="02020603050405020304" pitchFamily="18" charset="0"/>
                          <a:cs typeface="Times New Roman" panose="02020603050405020304" pitchFamily="18" charset="0"/>
                        </a:rPr>
                        <a:t>(Q4, 2014)</a:t>
                      </a:r>
                      <a:endParaRPr lang="ko-KR" sz="1000" kern="100" dirty="0">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solidFill>
                      <a:schemeClr val="bg1">
                        <a:lumMod val="85000"/>
                      </a:schemeClr>
                    </a:solidFill>
                  </a:tcPr>
                </a:tc>
                <a:tc>
                  <a:txBody>
                    <a:bodyPr/>
                    <a:lstStyle/>
                    <a:p>
                      <a:pPr algn="ctr" latinLnBrk="0">
                        <a:lnSpc>
                          <a:spcPct val="107000"/>
                        </a:lnSpc>
                        <a:spcAft>
                          <a:spcPts val="0"/>
                        </a:spcAft>
                      </a:pPr>
                      <a:r>
                        <a:rPr lang="en-US" sz="1400" kern="0" dirty="0">
                          <a:solidFill>
                            <a:schemeClr val="tx1"/>
                          </a:solidFill>
                          <a:effectLst/>
                          <a:latin typeface="Times New Roman" panose="02020603050405020304" pitchFamily="18" charset="0"/>
                          <a:cs typeface="Times New Roman" panose="02020603050405020304" pitchFamily="18" charset="0"/>
                        </a:rPr>
                        <a:t>Correlation</a:t>
                      </a:r>
                      <a:endParaRPr lang="ko-KR" sz="1000" kern="100" dirty="0">
                        <a:solidFill>
                          <a:schemeClr val="tx1"/>
                        </a:solidFill>
                        <a:effectLst/>
                        <a:latin typeface="Times New Roman" panose="02020603050405020304" pitchFamily="18" charset="0"/>
                        <a:cs typeface="Times New Roman" panose="02020603050405020304" pitchFamily="18" charset="0"/>
                      </a:endParaRPr>
                    </a:p>
                    <a:p>
                      <a:pPr algn="ctr" latinLnBrk="0">
                        <a:lnSpc>
                          <a:spcPct val="107000"/>
                        </a:lnSpc>
                        <a:spcAft>
                          <a:spcPts val="0"/>
                        </a:spcAft>
                      </a:pPr>
                      <a:r>
                        <a:rPr lang="en-US" sz="1400" kern="0" dirty="0">
                          <a:solidFill>
                            <a:schemeClr val="tx1"/>
                          </a:solidFill>
                          <a:effectLst/>
                          <a:latin typeface="Times New Roman" panose="02020603050405020304" pitchFamily="18" charset="0"/>
                          <a:cs typeface="Times New Roman" panose="02020603050405020304" pitchFamily="18" charset="0"/>
                        </a:rPr>
                        <a:t>coefficient</a:t>
                      </a:r>
                      <a:endParaRPr lang="ko-KR" sz="1000" kern="100" dirty="0">
                        <a:solidFill>
                          <a:schemeClr val="tx1"/>
                        </a:solidFill>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400" kern="0" dirty="0">
                          <a:solidFill>
                            <a:schemeClr val="tx1"/>
                          </a:solidFill>
                          <a:effectLst/>
                          <a:latin typeface="Times New Roman" panose="02020603050405020304" pitchFamily="18" charset="0"/>
                          <a:cs typeface="Times New Roman" panose="02020603050405020304" pitchFamily="18" charset="0"/>
                        </a:rPr>
                        <a:t>(R)</a:t>
                      </a:r>
                      <a:endParaRPr lang="ko-KR" sz="1000" kern="100" dirty="0">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solidFill>
                      <a:schemeClr val="bg1">
                        <a:lumMod val="85000"/>
                      </a:schemeClr>
                    </a:solidFill>
                  </a:tcPr>
                </a:tc>
                <a:tc>
                  <a:txBody>
                    <a:bodyPr/>
                    <a:lstStyle/>
                    <a:p>
                      <a:pPr algn="ctr" latinLnBrk="0">
                        <a:lnSpc>
                          <a:spcPct val="107000"/>
                        </a:lnSpc>
                        <a:spcAft>
                          <a:spcPts val="0"/>
                        </a:spcAft>
                      </a:pPr>
                      <a:r>
                        <a:rPr lang="en-US" sz="1400" kern="0" dirty="0">
                          <a:solidFill>
                            <a:schemeClr val="tx1"/>
                          </a:solidFill>
                          <a:effectLst/>
                          <a:latin typeface="Times New Roman" panose="02020603050405020304" pitchFamily="18" charset="0"/>
                          <a:cs typeface="Times New Roman" panose="02020603050405020304" pitchFamily="18" charset="0"/>
                        </a:rPr>
                        <a:t>a, Slope</a:t>
                      </a:r>
                      <a:endParaRPr lang="ko-KR" sz="1000" kern="100" dirty="0">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solidFill>
                      <a:schemeClr val="bg1">
                        <a:lumMod val="85000"/>
                      </a:schemeClr>
                    </a:solidFill>
                  </a:tcPr>
                </a:tc>
                <a:tc>
                  <a:txBody>
                    <a:bodyPr/>
                    <a:lstStyle/>
                    <a:p>
                      <a:pPr algn="ctr" latinLnBrk="0">
                        <a:lnSpc>
                          <a:spcPct val="107000"/>
                        </a:lnSpc>
                        <a:spcAft>
                          <a:spcPts val="0"/>
                        </a:spcAft>
                      </a:pPr>
                      <a:r>
                        <a:rPr lang="en-US" sz="1400" kern="0" dirty="0">
                          <a:solidFill>
                            <a:schemeClr val="tx1"/>
                          </a:solidFill>
                          <a:effectLst/>
                          <a:latin typeface="Times New Roman" panose="02020603050405020304" pitchFamily="18" charset="0"/>
                          <a:cs typeface="Times New Roman" panose="02020603050405020304" pitchFamily="18" charset="0"/>
                        </a:rPr>
                        <a:t>b, Intercept</a:t>
                      </a:r>
                      <a:endParaRPr lang="ko-KR" sz="1000" kern="100" dirty="0">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solidFill>
                      <a:schemeClr val="bg1">
                        <a:lumMod val="85000"/>
                      </a:schemeClr>
                    </a:solidFill>
                  </a:tcPr>
                </a:tc>
                <a:tc>
                  <a:txBody>
                    <a:bodyPr/>
                    <a:lstStyle/>
                    <a:p>
                      <a:pPr algn="ctr" latinLnBrk="0">
                        <a:lnSpc>
                          <a:spcPct val="107000"/>
                        </a:lnSpc>
                        <a:spcAft>
                          <a:spcPts val="0"/>
                        </a:spcAft>
                      </a:pPr>
                      <a:r>
                        <a:rPr lang="en-US" sz="1400" kern="0" dirty="0">
                          <a:solidFill>
                            <a:schemeClr val="tx1"/>
                          </a:solidFill>
                          <a:effectLst/>
                          <a:latin typeface="Times New Roman" panose="02020603050405020304" pitchFamily="18" charset="0"/>
                          <a:cs typeface="Times New Roman" panose="02020603050405020304" pitchFamily="18" charset="0"/>
                        </a:rPr>
                        <a:t>RMSE</a:t>
                      </a:r>
                      <a:endParaRPr lang="ko-KR" sz="1000" kern="100" dirty="0">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solidFill>
                      <a:schemeClr val="bg1">
                        <a:lumMod val="85000"/>
                      </a:schemeClr>
                    </a:solidFill>
                  </a:tcPr>
                </a:tc>
                <a:tc>
                  <a:txBody>
                    <a:bodyPr/>
                    <a:lstStyle/>
                    <a:p>
                      <a:pPr algn="ctr" latinLnBrk="0">
                        <a:lnSpc>
                          <a:spcPct val="107000"/>
                        </a:lnSpc>
                        <a:spcAft>
                          <a:spcPts val="0"/>
                        </a:spcAft>
                      </a:pPr>
                      <a:r>
                        <a:rPr lang="en-US" sz="1400" kern="0" dirty="0">
                          <a:solidFill>
                            <a:schemeClr val="tx1"/>
                          </a:solidFill>
                          <a:effectLst/>
                          <a:latin typeface="Times New Roman" panose="02020603050405020304" pitchFamily="18" charset="0"/>
                          <a:cs typeface="Times New Roman" panose="02020603050405020304" pitchFamily="18" charset="0"/>
                        </a:rPr>
                        <a:t>Error (%)</a:t>
                      </a:r>
                      <a:endParaRPr lang="ko-KR" sz="1000" kern="100" dirty="0">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solidFill>
                      <a:schemeClr val="bg1">
                        <a:lumMod val="85000"/>
                      </a:schemeClr>
                    </a:solidFill>
                  </a:tcPr>
                </a:tc>
              </a:tr>
              <a:tr h="384557">
                <a:tc>
                  <a:txBody>
                    <a:bodyPr/>
                    <a:lstStyle/>
                    <a:p>
                      <a:pPr algn="ctr" latinLnBrk="0">
                        <a:lnSpc>
                          <a:spcPct val="107000"/>
                        </a:lnSpc>
                        <a:spcAft>
                          <a:spcPts val="0"/>
                        </a:spcAft>
                      </a:pPr>
                      <a:r>
                        <a:rPr lang="en-US" sz="1400" kern="0" dirty="0">
                          <a:solidFill>
                            <a:schemeClr val="tx1"/>
                          </a:solidFill>
                          <a:effectLst/>
                          <a:latin typeface="Times New Roman" panose="02020603050405020304" pitchFamily="18" charset="0"/>
                          <a:cs typeface="Times New Roman" panose="02020603050405020304" pitchFamily="18" charset="0"/>
                        </a:rPr>
                        <a:t>NO</a:t>
                      </a:r>
                      <a:r>
                        <a:rPr lang="en-US" sz="1400" kern="0" baseline="-25000" dirty="0">
                          <a:solidFill>
                            <a:schemeClr val="tx1"/>
                          </a:solidFill>
                          <a:effectLst/>
                          <a:latin typeface="Times New Roman" panose="02020603050405020304" pitchFamily="18" charset="0"/>
                          <a:cs typeface="Times New Roman" panose="02020603050405020304" pitchFamily="18" charset="0"/>
                        </a:rPr>
                        <a:t>2</a:t>
                      </a:r>
                      <a:r>
                        <a:rPr lang="en-US" sz="1400" kern="0" dirty="0">
                          <a:solidFill>
                            <a:schemeClr val="tx1"/>
                          </a:solidFill>
                          <a:effectLst/>
                          <a:latin typeface="Times New Roman" panose="02020603050405020304" pitchFamily="18" charset="0"/>
                          <a:cs typeface="Times New Roman" panose="02020603050405020304" pitchFamily="18" charset="0"/>
                        </a:rPr>
                        <a:t> </a:t>
                      </a:r>
                      <a:r>
                        <a:rPr lang="en-US" sz="1400" kern="0" dirty="0" smtClean="0">
                          <a:solidFill>
                            <a:schemeClr val="tx1"/>
                          </a:solidFill>
                          <a:effectLst/>
                          <a:latin typeface="Times New Roman" panose="02020603050405020304" pitchFamily="18" charset="0"/>
                          <a:cs typeface="Times New Roman" panose="02020603050405020304" pitchFamily="18" charset="0"/>
                        </a:rPr>
                        <a:t>(achieved)</a:t>
                      </a:r>
                      <a:endParaRPr lang="ko-KR" sz="1000" kern="100" dirty="0">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solidFill>
                      <a:schemeClr val="bg1">
                        <a:lumMod val="85000"/>
                      </a:schemeClr>
                    </a:solidFill>
                  </a:tcPr>
                </a:tc>
                <a:tc>
                  <a:txBody>
                    <a:bodyPr/>
                    <a:lstStyle/>
                    <a:p>
                      <a:pPr algn="ctr" latinLnBrk="0">
                        <a:lnSpc>
                          <a:spcPct val="107000"/>
                        </a:lnSpc>
                        <a:spcAft>
                          <a:spcPts val="0"/>
                        </a:spcAft>
                      </a:pPr>
                      <a:r>
                        <a:rPr lang="en-US" sz="1400" kern="0">
                          <a:solidFill>
                            <a:srgbClr val="FF0000"/>
                          </a:solidFill>
                          <a:effectLst/>
                          <a:latin typeface="Times New Roman" panose="02020603050405020304" pitchFamily="18" charset="0"/>
                          <a:cs typeface="Times New Roman" panose="02020603050405020304" pitchFamily="18" charset="0"/>
                        </a:rPr>
                        <a:t>0.94</a:t>
                      </a:r>
                      <a:endParaRPr lang="ko-KR" sz="1000" kern="100">
                        <a:solidFill>
                          <a:srgbClr val="FF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solidFill>
                      <a:schemeClr val="bg1">
                        <a:lumMod val="85000"/>
                      </a:schemeClr>
                    </a:solidFill>
                  </a:tcPr>
                </a:tc>
                <a:tc>
                  <a:txBody>
                    <a:bodyPr/>
                    <a:lstStyle/>
                    <a:p>
                      <a:pPr algn="ctr" latinLnBrk="0">
                        <a:lnSpc>
                          <a:spcPct val="107000"/>
                        </a:lnSpc>
                        <a:spcAft>
                          <a:spcPts val="0"/>
                        </a:spcAft>
                      </a:pPr>
                      <a:r>
                        <a:rPr lang="en-US" sz="1400" kern="0">
                          <a:solidFill>
                            <a:srgbClr val="FF0000"/>
                          </a:solidFill>
                          <a:effectLst/>
                          <a:latin typeface="Times New Roman" panose="02020603050405020304" pitchFamily="18" charset="0"/>
                          <a:cs typeface="Times New Roman" panose="02020603050405020304" pitchFamily="18" charset="0"/>
                        </a:rPr>
                        <a:t>1.1</a:t>
                      </a:r>
                      <a:endParaRPr lang="ko-KR" sz="1000" kern="100">
                        <a:solidFill>
                          <a:srgbClr val="FF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solidFill>
                      <a:schemeClr val="bg1">
                        <a:lumMod val="85000"/>
                      </a:schemeClr>
                    </a:solidFill>
                  </a:tcPr>
                </a:tc>
                <a:tc>
                  <a:txBody>
                    <a:bodyPr/>
                    <a:lstStyle/>
                    <a:p>
                      <a:pPr algn="ctr" latinLnBrk="0">
                        <a:lnSpc>
                          <a:spcPct val="107000"/>
                        </a:lnSpc>
                        <a:spcAft>
                          <a:spcPts val="0"/>
                        </a:spcAft>
                      </a:pPr>
                      <a:r>
                        <a:rPr lang="en-US" sz="1400" kern="0" dirty="0">
                          <a:solidFill>
                            <a:srgbClr val="FF0000"/>
                          </a:solidFill>
                          <a:effectLst/>
                          <a:latin typeface="Times New Roman" panose="02020603050405020304" pitchFamily="18" charset="0"/>
                          <a:cs typeface="Times New Roman" panose="02020603050405020304" pitchFamily="18" charset="0"/>
                        </a:rPr>
                        <a:t>0.056 [10</a:t>
                      </a:r>
                      <a:r>
                        <a:rPr lang="en-US" sz="1400" kern="0" baseline="30000" dirty="0">
                          <a:solidFill>
                            <a:srgbClr val="FF0000"/>
                          </a:solidFill>
                          <a:effectLst/>
                          <a:latin typeface="Times New Roman" panose="02020603050405020304" pitchFamily="18" charset="0"/>
                          <a:cs typeface="Times New Roman" panose="02020603050405020304" pitchFamily="18" charset="0"/>
                        </a:rPr>
                        <a:t>16</a:t>
                      </a:r>
                      <a:r>
                        <a:rPr lang="en-US" sz="1400" kern="0" dirty="0">
                          <a:solidFill>
                            <a:srgbClr val="FF0000"/>
                          </a:solidFill>
                          <a:effectLst/>
                          <a:latin typeface="Times New Roman" panose="02020603050405020304" pitchFamily="18" charset="0"/>
                          <a:cs typeface="Times New Roman" panose="02020603050405020304" pitchFamily="18" charset="0"/>
                        </a:rPr>
                        <a:t>cm</a:t>
                      </a:r>
                      <a:r>
                        <a:rPr lang="en-US" sz="1400" kern="0" baseline="30000" dirty="0">
                          <a:solidFill>
                            <a:srgbClr val="FF0000"/>
                          </a:solidFill>
                          <a:effectLst/>
                          <a:latin typeface="Times New Roman" panose="02020603050405020304" pitchFamily="18" charset="0"/>
                          <a:cs typeface="Times New Roman" panose="02020603050405020304" pitchFamily="18" charset="0"/>
                        </a:rPr>
                        <a:t>-2</a:t>
                      </a:r>
                      <a:r>
                        <a:rPr lang="en-US" sz="1400" kern="0" dirty="0">
                          <a:solidFill>
                            <a:srgbClr val="FF0000"/>
                          </a:solidFill>
                          <a:effectLst/>
                          <a:latin typeface="Times New Roman" panose="02020603050405020304" pitchFamily="18" charset="0"/>
                          <a:cs typeface="Times New Roman" panose="02020603050405020304" pitchFamily="18" charset="0"/>
                        </a:rPr>
                        <a:t>]</a:t>
                      </a:r>
                      <a:endParaRPr lang="ko-KR" sz="1000" kern="100" dirty="0">
                        <a:solidFill>
                          <a:srgbClr val="FF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solidFill>
                      <a:schemeClr val="bg1">
                        <a:lumMod val="85000"/>
                      </a:schemeClr>
                    </a:solidFill>
                  </a:tcPr>
                </a:tc>
                <a:tc>
                  <a:txBody>
                    <a:bodyPr/>
                    <a:lstStyle/>
                    <a:p>
                      <a:pPr algn="ctr" latinLnBrk="0">
                        <a:lnSpc>
                          <a:spcPct val="107000"/>
                        </a:lnSpc>
                        <a:spcAft>
                          <a:spcPts val="0"/>
                        </a:spcAft>
                      </a:pPr>
                      <a:r>
                        <a:rPr lang="en-US" sz="1400" kern="0" dirty="0">
                          <a:solidFill>
                            <a:srgbClr val="FF0000"/>
                          </a:solidFill>
                          <a:effectLst/>
                          <a:latin typeface="Times New Roman" panose="02020603050405020304" pitchFamily="18" charset="0"/>
                          <a:cs typeface="Times New Roman" panose="02020603050405020304" pitchFamily="18" charset="0"/>
                        </a:rPr>
                        <a:t>N/A</a:t>
                      </a:r>
                      <a:endParaRPr lang="ko-KR" sz="1000" kern="100" dirty="0">
                        <a:solidFill>
                          <a:srgbClr val="FF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solidFill>
                      <a:schemeClr val="bg1">
                        <a:lumMod val="85000"/>
                      </a:schemeClr>
                    </a:solidFill>
                  </a:tcPr>
                </a:tc>
                <a:tc>
                  <a:txBody>
                    <a:bodyPr/>
                    <a:lstStyle/>
                    <a:p>
                      <a:pPr algn="ctr" latinLnBrk="0">
                        <a:lnSpc>
                          <a:spcPct val="107000"/>
                        </a:lnSpc>
                        <a:spcAft>
                          <a:spcPts val="0"/>
                        </a:spcAft>
                      </a:pPr>
                      <a:r>
                        <a:rPr lang="en-US" sz="1400" kern="0" dirty="0">
                          <a:solidFill>
                            <a:srgbClr val="FF0000"/>
                          </a:solidFill>
                          <a:effectLst/>
                          <a:latin typeface="Times New Roman" panose="02020603050405020304" pitchFamily="18" charset="0"/>
                          <a:cs typeface="Times New Roman" panose="02020603050405020304" pitchFamily="18" charset="0"/>
                        </a:rPr>
                        <a:t>7%</a:t>
                      </a:r>
                      <a:endParaRPr lang="ko-KR" sz="1000" kern="100" dirty="0">
                        <a:solidFill>
                          <a:srgbClr val="FF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solidFill>
                      <a:schemeClr val="bg1">
                        <a:lumMod val="85000"/>
                      </a:schemeClr>
                    </a:solidFill>
                  </a:tcPr>
                </a:tc>
              </a:tr>
            </a:tbl>
          </a:graphicData>
        </a:graphic>
      </p:graphicFrame>
      <p:sp>
        <p:nvSpPr>
          <p:cNvPr id="10" name="TextBox 9"/>
          <p:cNvSpPr txBox="1"/>
          <p:nvPr/>
        </p:nvSpPr>
        <p:spPr>
          <a:xfrm>
            <a:off x="395536" y="1028672"/>
            <a:ext cx="5193986" cy="400110"/>
          </a:xfrm>
          <a:prstGeom prst="rect">
            <a:avLst/>
          </a:prstGeom>
          <a:noFill/>
        </p:spPr>
        <p:txBody>
          <a:bodyPr wrap="none" rtlCol="0">
            <a:spAutoFit/>
          </a:bodyPr>
          <a:lstStyle/>
          <a:p>
            <a:pPr>
              <a:buClr>
                <a:srgbClr val="FF0000"/>
              </a:buClr>
              <a:buSzPct val="80000"/>
              <a:buFont typeface="Wingdings" pitchFamily="2" charset="2"/>
              <a:buChar char="u"/>
            </a:pPr>
            <a:r>
              <a:rPr lang="en-US" altLang="ko-KR" sz="2000" b="1" dirty="0" smtClean="0">
                <a:latin typeface="맑은 고딕" pitchFamily="50" charset="-127"/>
                <a:ea typeface="맑은 고딕" pitchFamily="50" charset="-127"/>
              </a:rPr>
              <a:t> Calculated NO</a:t>
            </a:r>
            <a:r>
              <a:rPr lang="en-US" altLang="ko-KR" sz="2000" b="1" baseline="-25000" dirty="0" smtClean="0">
                <a:latin typeface="맑은 고딕" pitchFamily="50" charset="-127"/>
                <a:ea typeface="맑은 고딕" pitchFamily="50" charset="-127"/>
              </a:rPr>
              <a:t>2</a:t>
            </a:r>
            <a:r>
              <a:rPr lang="en-US" altLang="ko-KR" sz="2000" b="1" dirty="0" smtClean="0">
                <a:latin typeface="맑은 고딕" pitchFamily="50" charset="-127"/>
                <a:ea typeface="맑은 고딕" pitchFamily="50" charset="-127"/>
              </a:rPr>
              <a:t> VCD vs. true NO</a:t>
            </a:r>
            <a:r>
              <a:rPr lang="en-US" altLang="ko-KR" sz="2000" b="1" baseline="-25000" dirty="0" smtClean="0">
                <a:latin typeface="맑은 고딕" pitchFamily="50" charset="-127"/>
                <a:ea typeface="맑은 고딕" pitchFamily="50" charset="-127"/>
              </a:rPr>
              <a:t>2</a:t>
            </a:r>
            <a:r>
              <a:rPr lang="en-US" altLang="ko-KR" sz="2000" b="1" dirty="0" smtClean="0">
                <a:latin typeface="맑은 고딕" pitchFamily="50" charset="-127"/>
                <a:ea typeface="맑은 고딕" pitchFamily="50" charset="-127"/>
              </a:rPr>
              <a:t> VCD</a:t>
            </a:r>
          </a:p>
        </p:txBody>
      </p:sp>
      <p:sp>
        <p:nvSpPr>
          <p:cNvPr id="11" name="TextBox 10"/>
          <p:cNvSpPr txBox="1"/>
          <p:nvPr/>
        </p:nvSpPr>
        <p:spPr>
          <a:xfrm>
            <a:off x="6473088" y="6152165"/>
            <a:ext cx="1505979" cy="369332"/>
          </a:xfrm>
          <a:prstGeom prst="rect">
            <a:avLst/>
          </a:prstGeom>
          <a:noFill/>
        </p:spPr>
        <p:txBody>
          <a:bodyPr wrap="none" rtlCol="0">
            <a:spAutoFit/>
          </a:bodyPr>
          <a:lstStyle/>
          <a:p>
            <a:r>
              <a:rPr lang="en-US" dirty="0" smtClean="0">
                <a:latin typeface="Arial"/>
                <a:cs typeface="Arial"/>
              </a:rPr>
              <a:t>(</a:t>
            </a:r>
            <a:r>
              <a:rPr lang="en-US" dirty="0" err="1" smtClean="0">
                <a:latin typeface="Arial"/>
                <a:cs typeface="Arial"/>
              </a:rPr>
              <a:t>Hanlim</a:t>
            </a:r>
            <a:r>
              <a:rPr lang="en-US" dirty="0" smtClean="0">
                <a:latin typeface="Arial"/>
                <a:cs typeface="Arial"/>
              </a:rPr>
              <a:t> Lee)</a:t>
            </a:r>
            <a:endParaRPr lang="en-US" dirty="0">
              <a:latin typeface="Arial"/>
              <a:cs typeface="Arial"/>
            </a:endParaRPr>
          </a:p>
        </p:txBody>
      </p:sp>
    </p:spTree>
    <p:extLst>
      <p:ext uri="{BB962C8B-B14F-4D97-AF65-F5344CB8AC3E}">
        <p14:creationId xmlns:p14="http://schemas.microsoft.com/office/powerpoint/2010/main" val="250250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p:cNvSpPr>
            <a:spLocks noGrp="1"/>
          </p:cNvSpPr>
          <p:nvPr>
            <p:ph type="sldNum" sz="quarter" idx="10"/>
          </p:nvPr>
        </p:nvSpPr>
        <p:spPr/>
        <p:txBody>
          <a:bodyPr/>
          <a:lstStyle/>
          <a:p>
            <a:pPr>
              <a:defRPr/>
            </a:pPr>
            <a:fld id="{B04FAA37-D1AE-42EA-9F0E-12E9892AA3D0}" type="slidenum">
              <a:rPr lang="en-US" altLang="ko-KR" smtClean="0">
                <a:solidFill>
                  <a:srgbClr val="000000"/>
                </a:solidFill>
              </a:rPr>
              <a:pPr>
                <a:defRPr/>
              </a:pPr>
              <a:t>17</a:t>
            </a:fld>
            <a:endParaRPr lang="en-US" altLang="ko-KR" dirty="0">
              <a:solidFill>
                <a:srgbClr val="000000"/>
              </a:solidFill>
            </a:endParaRPr>
          </a:p>
        </p:txBody>
      </p:sp>
      <p:sp>
        <p:nvSpPr>
          <p:cNvPr id="4" name="제목 1"/>
          <p:cNvSpPr>
            <a:spLocks noGrp="1"/>
          </p:cNvSpPr>
          <p:nvPr>
            <p:ph type="title"/>
          </p:nvPr>
        </p:nvSpPr>
        <p:spPr>
          <a:xfrm>
            <a:off x="457200" y="142852"/>
            <a:ext cx="8229600" cy="652462"/>
          </a:xfrm>
        </p:spPr>
        <p:txBody>
          <a:bodyPr/>
          <a:lstStyle/>
          <a:p>
            <a:r>
              <a:rPr lang="en-US" altLang="ko-KR" dirty="0" smtClean="0"/>
              <a:t>Retrieved SO</a:t>
            </a:r>
            <a:r>
              <a:rPr lang="en-US" altLang="ko-KR" baseline="-25000" dirty="0" smtClean="0"/>
              <a:t>2</a:t>
            </a:r>
            <a:endParaRPr lang="ko-KR" altLang="en-US" dirty="0"/>
          </a:p>
        </p:txBody>
      </p:sp>
      <p:sp>
        <p:nvSpPr>
          <p:cNvPr id="5" name="TextBox 4"/>
          <p:cNvSpPr txBox="1"/>
          <p:nvPr/>
        </p:nvSpPr>
        <p:spPr>
          <a:xfrm>
            <a:off x="395536" y="1028672"/>
            <a:ext cx="2993127" cy="400110"/>
          </a:xfrm>
          <a:prstGeom prst="rect">
            <a:avLst/>
          </a:prstGeom>
          <a:noFill/>
        </p:spPr>
        <p:txBody>
          <a:bodyPr wrap="none" rtlCol="0">
            <a:spAutoFit/>
          </a:bodyPr>
          <a:lstStyle/>
          <a:p>
            <a:pPr>
              <a:buClr>
                <a:srgbClr val="FF0000"/>
              </a:buClr>
              <a:buSzPct val="80000"/>
              <a:buFont typeface="Wingdings" pitchFamily="2" charset="2"/>
              <a:buChar char="u"/>
            </a:pPr>
            <a:r>
              <a:rPr lang="en-US" altLang="ko-KR" sz="2000" b="1" dirty="0" smtClean="0">
                <a:latin typeface="맑은 고딕" pitchFamily="50" charset="-127"/>
                <a:ea typeface="맑은 고딕" pitchFamily="50" charset="-127"/>
              </a:rPr>
              <a:t> SO</a:t>
            </a:r>
            <a:r>
              <a:rPr lang="en-US" altLang="ko-KR" sz="2000" b="1" baseline="-25000" dirty="0" smtClean="0">
                <a:latin typeface="맑은 고딕" pitchFamily="50" charset="-127"/>
                <a:ea typeface="맑은 고딕" pitchFamily="50" charset="-127"/>
              </a:rPr>
              <a:t>2</a:t>
            </a:r>
            <a:r>
              <a:rPr lang="en-US" altLang="ko-KR" sz="2000" b="1" dirty="0" smtClean="0">
                <a:latin typeface="맑은 고딕" pitchFamily="50" charset="-127"/>
                <a:ea typeface="맑은 고딕" pitchFamily="50" charset="-127"/>
              </a:rPr>
              <a:t> </a:t>
            </a:r>
            <a:r>
              <a:rPr lang="en-US" altLang="ko-KR" sz="2000" b="1" dirty="0" err="1" smtClean="0">
                <a:latin typeface="맑은 고딕" pitchFamily="50" charset="-127"/>
                <a:ea typeface="맑은 고딕" pitchFamily="50" charset="-127"/>
              </a:rPr>
              <a:t>intercomparison</a:t>
            </a:r>
            <a:endParaRPr lang="en-US" altLang="ko-KR" sz="2000" b="1" dirty="0" smtClean="0">
              <a:latin typeface="맑은 고딕" pitchFamily="50" charset="-127"/>
              <a:ea typeface="맑은 고딕" pitchFamily="50" charset="-127"/>
            </a:endParaRPr>
          </a:p>
        </p:txBody>
      </p:sp>
      <p:sp>
        <p:nvSpPr>
          <p:cNvPr id="6" name="직사각형 5"/>
          <p:cNvSpPr/>
          <p:nvPr/>
        </p:nvSpPr>
        <p:spPr>
          <a:xfrm>
            <a:off x="755576" y="1484784"/>
            <a:ext cx="2162784" cy="369332"/>
          </a:xfrm>
          <a:prstGeom prst="rect">
            <a:avLst/>
          </a:prstGeom>
        </p:spPr>
        <p:txBody>
          <a:bodyPr wrap="none">
            <a:spAutoFit/>
          </a:bodyPr>
          <a:lstStyle/>
          <a:p>
            <a:r>
              <a:rPr lang="en-US" altLang="ko-KR" kern="0" dirty="0" smtClean="0">
                <a:latin typeface="Times New Roman" panose="02020603050405020304" pitchFamily="18" charset="0"/>
                <a:cs typeface="Times New Roman" panose="02020603050405020304" pitchFamily="18" charset="0"/>
              </a:rPr>
              <a:t>- </a:t>
            </a:r>
            <a:r>
              <a:rPr lang="en-US" altLang="ko-KR" dirty="0" smtClean="0"/>
              <a:t>SO</a:t>
            </a:r>
            <a:r>
              <a:rPr lang="en-US" altLang="ko-KR" baseline="-25000" dirty="0" smtClean="0"/>
              <a:t>2</a:t>
            </a:r>
            <a:r>
              <a:rPr lang="en-US" altLang="ko-KR" dirty="0"/>
              <a:t> </a:t>
            </a:r>
            <a:r>
              <a:rPr lang="en-US" altLang="ko-KR" dirty="0" smtClean="0"/>
              <a:t>in urban area</a:t>
            </a:r>
            <a:endParaRPr lang="en-US" altLang="ko-KR" kern="0" dirty="0">
              <a:latin typeface="Times New Roman" panose="02020603050405020304" pitchFamily="18" charset="0"/>
              <a:cs typeface="Times New Roman" panose="02020603050405020304" pitchFamily="18" charset="0"/>
            </a:endParaRPr>
          </a:p>
        </p:txBody>
      </p:sp>
      <p:pic>
        <p:nvPicPr>
          <p:cNvPr id="7" name="_x112890496" descr="EMB00002bb8129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382681"/>
            <a:ext cx="4104456" cy="32116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표 7"/>
          <p:cNvGraphicFramePr>
            <a:graphicFrameLocks noGrp="1"/>
          </p:cNvGraphicFramePr>
          <p:nvPr>
            <p:extLst>
              <p:ext uri="{D42A27DB-BD31-4B8C-83A1-F6EECF244321}">
                <p14:modId xmlns:p14="http://schemas.microsoft.com/office/powerpoint/2010/main" val="335648996"/>
              </p:ext>
            </p:extLst>
          </p:nvPr>
        </p:nvGraphicFramePr>
        <p:xfrm>
          <a:off x="4788024" y="841771"/>
          <a:ext cx="4212643" cy="5674176"/>
        </p:xfrm>
        <a:graphic>
          <a:graphicData uri="http://schemas.openxmlformats.org/drawingml/2006/table">
            <a:tbl>
              <a:tblPr/>
              <a:tblGrid>
                <a:gridCol w="1027971"/>
                <a:gridCol w="804461"/>
                <a:gridCol w="776561"/>
                <a:gridCol w="801825"/>
                <a:gridCol w="801825"/>
              </a:tblGrid>
              <a:tr h="280811">
                <a:tc>
                  <a:txBody>
                    <a:bodyPr/>
                    <a:lstStyle/>
                    <a:p>
                      <a:pPr marL="0" marR="0" algn="ctr">
                        <a:lnSpc>
                          <a:spcPct val="160000"/>
                        </a:lnSpc>
                        <a:spcBef>
                          <a:spcPts val="0"/>
                        </a:spcBef>
                        <a:spcAft>
                          <a:spcPts val="0"/>
                        </a:spcAft>
                      </a:pPr>
                      <a:r>
                        <a:rPr lang="en-US" altLang="ko-KR" sz="1000" b="1" dirty="0" smtClean="0">
                          <a:solidFill>
                            <a:srgbClr val="000000"/>
                          </a:solidFill>
                          <a:effectLst/>
                          <a:latin typeface="휴먼명조"/>
                        </a:rPr>
                        <a:t>Site</a:t>
                      </a:r>
                      <a:endParaRPr lang="ko-KR" altLang="en-US" sz="1000" b="1" dirty="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altLang="ko-KR" sz="1000" b="1" dirty="0" err="1" smtClean="0">
                          <a:solidFill>
                            <a:srgbClr val="000000"/>
                          </a:solidFill>
                          <a:effectLst/>
                          <a:latin typeface="휴먼명조"/>
                        </a:rPr>
                        <a:t>Sfc</a:t>
                      </a:r>
                      <a:r>
                        <a:rPr lang="en-US" altLang="ko-KR" sz="1000" b="1" dirty="0" smtClean="0">
                          <a:solidFill>
                            <a:srgbClr val="000000"/>
                          </a:solidFill>
                          <a:effectLst/>
                          <a:latin typeface="휴먼명조"/>
                        </a:rPr>
                        <a:t>.</a:t>
                      </a:r>
                      <a:r>
                        <a:rPr lang="en-US" altLang="ko-KR" sz="1000" b="1" baseline="0" dirty="0" smtClean="0">
                          <a:solidFill>
                            <a:srgbClr val="000000"/>
                          </a:solidFill>
                          <a:effectLst/>
                          <a:latin typeface="휴먼명조"/>
                        </a:rPr>
                        <a:t> </a:t>
                      </a:r>
                      <a:r>
                        <a:rPr lang="en-US" altLang="ko-KR" sz="1000" b="1" baseline="0" dirty="0" err="1" smtClean="0">
                          <a:solidFill>
                            <a:srgbClr val="000000"/>
                          </a:solidFill>
                          <a:effectLst/>
                          <a:latin typeface="휴먼명조"/>
                        </a:rPr>
                        <a:t>Obs</a:t>
                      </a:r>
                      <a:endParaRPr lang="ko-KR" altLang="en-US" sz="1000" b="1" dirty="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gridSpan="3">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GEMS</a:t>
                      </a:r>
                      <a:endParaRPr lang="en-US" sz="1000" b="1" dirty="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r>
              <a:tr h="280811">
                <a:tc>
                  <a:txBody>
                    <a:bodyPr/>
                    <a:lstStyle/>
                    <a:p>
                      <a:pPr marL="0" marR="0" algn="ctr">
                        <a:lnSpc>
                          <a:spcPct val="160000"/>
                        </a:lnSpc>
                        <a:spcBef>
                          <a:spcPts val="0"/>
                        </a:spcBef>
                        <a:spcAft>
                          <a:spcPts val="0"/>
                        </a:spcAft>
                      </a:pPr>
                      <a:r>
                        <a:rPr lang="ko-KR" altLang="en-US" sz="1000">
                          <a:solidFill>
                            <a:srgbClr val="000000"/>
                          </a:solidFill>
                          <a:effectLst/>
                          <a:latin typeface="휴먼명조"/>
                        </a:rPr>
                        <a:t>　</a:t>
                      </a:r>
                      <a:endParaRPr lang="ko-KR" altLang="en-US" sz="100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smtClean="0">
                          <a:solidFill>
                            <a:srgbClr val="000000"/>
                          </a:solidFill>
                          <a:effectLst/>
                          <a:latin typeface="HCI Poppy"/>
                          <a:ea typeface="휴먼명조"/>
                        </a:rPr>
                        <a:t>SO</a:t>
                      </a:r>
                      <a:r>
                        <a:rPr lang="en-US" sz="1000" b="1" baseline="-25000" dirty="0" smtClean="0">
                          <a:solidFill>
                            <a:srgbClr val="000000"/>
                          </a:solidFill>
                          <a:effectLst/>
                          <a:latin typeface="HCI Poppy"/>
                          <a:ea typeface="휴먼명조"/>
                        </a:rPr>
                        <a:t>2</a:t>
                      </a:r>
                      <a:r>
                        <a:rPr lang="en-US" sz="1000" b="1" dirty="0" smtClean="0">
                          <a:solidFill>
                            <a:srgbClr val="000000"/>
                          </a:solidFill>
                          <a:effectLst/>
                          <a:latin typeface="HCI Poppy"/>
                          <a:ea typeface="휴먼명조"/>
                        </a:rPr>
                        <a:t>(ppm</a:t>
                      </a:r>
                      <a:r>
                        <a:rPr lang="en-US" sz="1000" b="1" dirty="0">
                          <a:solidFill>
                            <a:srgbClr val="000000"/>
                          </a:solidFill>
                          <a:effectLst/>
                          <a:latin typeface="HCI Poppy"/>
                          <a:ea typeface="휴먼명조"/>
                        </a:rPr>
                        <a:t>)</a:t>
                      </a:r>
                      <a:endParaRPr lang="en-US" sz="1000" b="1" dirty="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a:solidFill>
                            <a:srgbClr val="000000"/>
                          </a:solidFill>
                          <a:effectLst/>
                          <a:latin typeface="HCI Poppy"/>
                          <a:ea typeface="휴먼명조"/>
                        </a:rPr>
                        <a:t>SO</a:t>
                      </a:r>
                      <a:r>
                        <a:rPr lang="en-US" sz="1000" baseline="-25000">
                          <a:solidFill>
                            <a:srgbClr val="000000"/>
                          </a:solidFill>
                          <a:effectLst/>
                          <a:latin typeface="HCI Poppy"/>
                          <a:ea typeface="휴먼명조"/>
                        </a:rPr>
                        <a:t>2</a:t>
                      </a:r>
                      <a:r>
                        <a:rPr lang="en-US" sz="1000">
                          <a:solidFill>
                            <a:srgbClr val="000000"/>
                          </a:solidFill>
                          <a:effectLst/>
                          <a:latin typeface="HCI Poppy"/>
                          <a:ea typeface="휴먼명조"/>
                        </a:rPr>
                        <a:t>(DU)</a:t>
                      </a:r>
                      <a:endParaRPr lang="en-US" sz="100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ko-KR" altLang="en-US" sz="1000">
                          <a:solidFill>
                            <a:srgbClr val="000000"/>
                          </a:solidFill>
                          <a:effectLst/>
                          <a:latin typeface="휴먼명조"/>
                        </a:rPr>
                        <a:t>　</a:t>
                      </a:r>
                      <a:endParaRPr lang="ko-KR" altLang="en-US" sz="100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SO</a:t>
                      </a:r>
                      <a:r>
                        <a:rPr lang="en-US" sz="1000" b="1" baseline="-25000" dirty="0">
                          <a:solidFill>
                            <a:srgbClr val="000000"/>
                          </a:solidFill>
                          <a:effectLst/>
                          <a:latin typeface="HCI Poppy"/>
                          <a:ea typeface="휴먼명조"/>
                        </a:rPr>
                        <a:t>2</a:t>
                      </a:r>
                      <a:r>
                        <a:rPr lang="en-US" sz="1000" b="1" dirty="0">
                          <a:solidFill>
                            <a:srgbClr val="000000"/>
                          </a:solidFill>
                          <a:effectLst/>
                          <a:latin typeface="HCI Poppy"/>
                          <a:ea typeface="휴먼명조"/>
                        </a:rPr>
                        <a:t>(ppm)</a:t>
                      </a:r>
                      <a:endParaRPr lang="en-US" sz="1000" b="1" dirty="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r>
              <a:tr h="280811">
                <a:tc>
                  <a:txBody>
                    <a:bodyPr/>
                    <a:lstStyle/>
                    <a:p>
                      <a:pPr marL="0" marR="0" algn="ctr">
                        <a:lnSpc>
                          <a:spcPct val="160000"/>
                        </a:lnSpc>
                        <a:spcBef>
                          <a:spcPts val="0"/>
                        </a:spcBef>
                        <a:spcAft>
                          <a:spcPts val="0"/>
                        </a:spcAft>
                      </a:pPr>
                      <a:r>
                        <a:rPr lang="en-US" altLang="ko-KR" sz="1000" dirty="0" smtClean="0">
                          <a:solidFill>
                            <a:srgbClr val="000000"/>
                          </a:solidFill>
                          <a:effectLst/>
                          <a:latin typeface="휴먼명조"/>
                        </a:rPr>
                        <a:t>Seoul</a:t>
                      </a:r>
                      <a:endParaRPr lang="ko-KR" altLang="en-US" sz="1000" dirty="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0.005</a:t>
                      </a:r>
                      <a:endParaRPr lang="en-US" sz="700" b="1" dirty="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a:solidFill>
                            <a:srgbClr val="000000"/>
                          </a:solidFill>
                          <a:effectLst/>
                          <a:latin typeface="HCI Poppy"/>
                          <a:ea typeface="휴먼명조"/>
                        </a:rPr>
                        <a:t>0.30 </a:t>
                      </a:r>
                      <a:endParaRPr lang="en-US" sz="70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ko-KR" altLang="en-US" sz="1000">
                          <a:solidFill>
                            <a:srgbClr val="000000"/>
                          </a:solidFill>
                          <a:effectLst/>
                          <a:latin typeface="휴먼명조"/>
                        </a:rPr>
                        <a:t>　→</a:t>
                      </a:r>
                      <a:endParaRPr lang="ko-KR" altLang="en-US" sz="100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0.0033</a:t>
                      </a:r>
                      <a:endParaRPr lang="en-US" sz="700" b="1" dirty="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r>
              <a:tr h="280811">
                <a:tc>
                  <a:txBody>
                    <a:bodyPr/>
                    <a:lstStyle/>
                    <a:p>
                      <a:pPr marL="0" marR="0" algn="ctr">
                        <a:lnSpc>
                          <a:spcPct val="160000"/>
                        </a:lnSpc>
                        <a:spcBef>
                          <a:spcPts val="0"/>
                        </a:spcBef>
                        <a:spcAft>
                          <a:spcPts val="0"/>
                        </a:spcAft>
                      </a:pPr>
                      <a:r>
                        <a:rPr lang="en-US" altLang="ko-KR" sz="1000" dirty="0" err="1" smtClean="0">
                          <a:solidFill>
                            <a:srgbClr val="000000"/>
                          </a:solidFill>
                          <a:effectLst/>
                          <a:latin typeface="휴먼명조"/>
                        </a:rPr>
                        <a:t>Busan</a:t>
                      </a:r>
                      <a:endParaRPr lang="ko-KR" altLang="en-US" sz="1000" dirty="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0.005</a:t>
                      </a:r>
                      <a:endParaRPr lang="en-US" sz="700" b="1" dirty="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a:solidFill>
                            <a:srgbClr val="000000"/>
                          </a:solidFill>
                          <a:effectLst/>
                          <a:latin typeface="HCI Poppy"/>
                          <a:ea typeface="휴먼명조"/>
                        </a:rPr>
                        <a:t>0.39 </a:t>
                      </a:r>
                      <a:endParaRPr lang="en-US" sz="70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ko-KR" altLang="en-US" sz="1000">
                          <a:solidFill>
                            <a:srgbClr val="000000"/>
                          </a:solidFill>
                          <a:effectLst/>
                          <a:latin typeface="휴먼명조"/>
                        </a:rPr>
                        <a:t>　→</a:t>
                      </a:r>
                      <a:endParaRPr lang="ko-KR" altLang="en-US" sz="100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0.0043</a:t>
                      </a:r>
                      <a:endParaRPr lang="en-US" sz="700" b="1" dirty="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r>
              <a:tr h="280811">
                <a:tc>
                  <a:txBody>
                    <a:bodyPr/>
                    <a:lstStyle/>
                    <a:p>
                      <a:pPr marL="0" marR="0" algn="ctr">
                        <a:lnSpc>
                          <a:spcPct val="160000"/>
                        </a:lnSpc>
                        <a:spcBef>
                          <a:spcPts val="0"/>
                        </a:spcBef>
                        <a:spcAft>
                          <a:spcPts val="0"/>
                        </a:spcAft>
                      </a:pPr>
                      <a:r>
                        <a:rPr lang="en-US" altLang="ko-KR" sz="1000" dirty="0" err="1" smtClean="0">
                          <a:solidFill>
                            <a:srgbClr val="000000"/>
                          </a:solidFill>
                          <a:effectLst/>
                          <a:latin typeface="휴먼명조"/>
                        </a:rPr>
                        <a:t>Daegu</a:t>
                      </a:r>
                      <a:endParaRPr lang="ko-KR" altLang="en-US" sz="1000" dirty="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0.005</a:t>
                      </a:r>
                      <a:endParaRPr lang="en-US" sz="700" b="1" dirty="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dirty="0">
                          <a:solidFill>
                            <a:srgbClr val="000000"/>
                          </a:solidFill>
                          <a:effectLst/>
                          <a:latin typeface="HCI Poppy"/>
                          <a:ea typeface="휴먼명조"/>
                        </a:rPr>
                        <a:t>0.32 </a:t>
                      </a:r>
                      <a:endParaRPr lang="en-US" sz="700" dirty="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ko-KR" altLang="en-US" sz="1000">
                          <a:solidFill>
                            <a:srgbClr val="000000"/>
                          </a:solidFill>
                          <a:effectLst/>
                          <a:latin typeface="휴먼명조"/>
                        </a:rPr>
                        <a:t>　→</a:t>
                      </a:r>
                      <a:endParaRPr lang="ko-KR" altLang="en-US" sz="100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0.0035</a:t>
                      </a:r>
                      <a:endParaRPr lang="en-US" sz="700" b="1" dirty="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r>
              <a:tr h="280811">
                <a:tc>
                  <a:txBody>
                    <a:bodyPr/>
                    <a:lstStyle/>
                    <a:p>
                      <a:pPr marL="0" marR="0" algn="ctr">
                        <a:lnSpc>
                          <a:spcPct val="160000"/>
                        </a:lnSpc>
                        <a:spcBef>
                          <a:spcPts val="0"/>
                        </a:spcBef>
                        <a:spcAft>
                          <a:spcPts val="0"/>
                        </a:spcAft>
                      </a:pPr>
                      <a:r>
                        <a:rPr lang="en-US" altLang="ko-KR" sz="1000" dirty="0" smtClean="0">
                          <a:solidFill>
                            <a:srgbClr val="000000"/>
                          </a:solidFill>
                          <a:effectLst/>
                          <a:latin typeface="휴먼명조"/>
                        </a:rPr>
                        <a:t>Inchon</a:t>
                      </a:r>
                      <a:endParaRPr lang="ko-KR" altLang="en-US" sz="1000" dirty="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0.006</a:t>
                      </a:r>
                      <a:endParaRPr lang="en-US" sz="700" b="1" dirty="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a:solidFill>
                            <a:srgbClr val="000000"/>
                          </a:solidFill>
                          <a:effectLst/>
                          <a:latin typeface="HCI Poppy"/>
                          <a:ea typeface="휴먼명조"/>
                        </a:rPr>
                        <a:t>0.39 </a:t>
                      </a:r>
                      <a:endParaRPr lang="en-US" sz="70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ko-KR" altLang="en-US" sz="1000">
                          <a:solidFill>
                            <a:srgbClr val="000000"/>
                          </a:solidFill>
                          <a:effectLst/>
                          <a:latin typeface="휴먼명조"/>
                        </a:rPr>
                        <a:t>　→</a:t>
                      </a:r>
                      <a:endParaRPr lang="ko-KR" altLang="en-US" sz="100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0.0043</a:t>
                      </a:r>
                      <a:endParaRPr lang="en-US" sz="700" b="1" dirty="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r>
              <a:tr h="280811">
                <a:tc>
                  <a:txBody>
                    <a:bodyPr/>
                    <a:lstStyle/>
                    <a:p>
                      <a:pPr marL="0" marR="0" algn="ctr">
                        <a:lnSpc>
                          <a:spcPct val="160000"/>
                        </a:lnSpc>
                        <a:spcBef>
                          <a:spcPts val="0"/>
                        </a:spcBef>
                        <a:spcAft>
                          <a:spcPts val="0"/>
                        </a:spcAft>
                      </a:pPr>
                      <a:r>
                        <a:rPr lang="en-US" altLang="ko-KR" sz="1000" dirty="0" err="1" smtClean="0">
                          <a:solidFill>
                            <a:srgbClr val="000000"/>
                          </a:solidFill>
                          <a:effectLst/>
                          <a:latin typeface="휴먼명조"/>
                        </a:rPr>
                        <a:t>Gwangju</a:t>
                      </a:r>
                      <a:endParaRPr lang="ko-KR" altLang="en-US" sz="1000" dirty="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0.002</a:t>
                      </a:r>
                      <a:endParaRPr lang="en-US" sz="700" b="1" dirty="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a:solidFill>
                            <a:srgbClr val="000000"/>
                          </a:solidFill>
                          <a:effectLst/>
                          <a:latin typeface="HCI Poppy"/>
                          <a:ea typeface="휴먼명조"/>
                        </a:rPr>
                        <a:t>0.16 </a:t>
                      </a:r>
                      <a:endParaRPr lang="en-US" sz="70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ko-KR" altLang="en-US" sz="1000">
                          <a:solidFill>
                            <a:srgbClr val="000000"/>
                          </a:solidFill>
                          <a:effectLst/>
                          <a:latin typeface="휴먼명조"/>
                        </a:rPr>
                        <a:t>　→</a:t>
                      </a:r>
                      <a:endParaRPr lang="ko-KR" altLang="en-US" sz="100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0.0017</a:t>
                      </a:r>
                      <a:endParaRPr lang="en-US" sz="700" b="1" dirty="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r>
              <a:tr h="280811">
                <a:tc>
                  <a:txBody>
                    <a:bodyPr/>
                    <a:lstStyle/>
                    <a:p>
                      <a:pPr marL="0" marR="0" algn="ctr">
                        <a:lnSpc>
                          <a:spcPct val="160000"/>
                        </a:lnSpc>
                        <a:spcBef>
                          <a:spcPts val="0"/>
                        </a:spcBef>
                        <a:spcAft>
                          <a:spcPts val="0"/>
                        </a:spcAft>
                      </a:pPr>
                      <a:r>
                        <a:rPr lang="en-US" altLang="ko-KR" sz="1000" dirty="0" err="1" smtClean="0">
                          <a:solidFill>
                            <a:srgbClr val="000000"/>
                          </a:solidFill>
                          <a:effectLst/>
                          <a:latin typeface="휴먼명조"/>
                        </a:rPr>
                        <a:t>Daejon</a:t>
                      </a:r>
                      <a:endParaRPr lang="ko-KR" altLang="en-US" sz="1000" dirty="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0.003</a:t>
                      </a:r>
                      <a:endParaRPr lang="en-US" sz="700" b="1" dirty="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a:solidFill>
                            <a:srgbClr val="000000"/>
                          </a:solidFill>
                          <a:effectLst/>
                          <a:latin typeface="HCI Poppy"/>
                          <a:ea typeface="휴먼명조"/>
                        </a:rPr>
                        <a:t>0.11 </a:t>
                      </a:r>
                      <a:endParaRPr lang="en-US" sz="70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ko-KR" altLang="en-US" sz="1000">
                          <a:solidFill>
                            <a:srgbClr val="000000"/>
                          </a:solidFill>
                          <a:effectLst/>
                          <a:latin typeface="휴먼명조"/>
                        </a:rPr>
                        <a:t>　→</a:t>
                      </a:r>
                      <a:endParaRPr lang="ko-KR" altLang="en-US" sz="100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0.0012</a:t>
                      </a:r>
                      <a:endParaRPr lang="en-US" sz="700" b="1" dirty="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r>
              <a:tr h="280811">
                <a:tc>
                  <a:txBody>
                    <a:bodyPr/>
                    <a:lstStyle/>
                    <a:p>
                      <a:pPr marL="0" marR="0" algn="ctr">
                        <a:lnSpc>
                          <a:spcPct val="160000"/>
                        </a:lnSpc>
                        <a:spcBef>
                          <a:spcPts val="0"/>
                        </a:spcBef>
                        <a:spcAft>
                          <a:spcPts val="0"/>
                        </a:spcAft>
                      </a:pPr>
                      <a:r>
                        <a:rPr lang="en-US" altLang="ko-KR" sz="1000" dirty="0" smtClean="0">
                          <a:solidFill>
                            <a:srgbClr val="000000"/>
                          </a:solidFill>
                          <a:effectLst/>
                          <a:latin typeface="휴먼명조"/>
                        </a:rPr>
                        <a:t>Ulsan</a:t>
                      </a:r>
                      <a:endParaRPr lang="ko-KR" altLang="en-US" sz="1000" dirty="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0.006</a:t>
                      </a:r>
                      <a:endParaRPr lang="en-US" sz="700" b="1" dirty="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a:solidFill>
                            <a:srgbClr val="000000"/>
                          </a:solidFill>
                          <a:effectLst/>
                          <a:latin typeface="HCI Poppy"/>
                          <a:ea typeface="휴먼명조"/>
                        </a:rPr>
                        <a:t>0.34 </a:t>
                      </a:r>
                      <a:endParaRPr lang="en-US" sz="70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ko-KR" altLang="en-US" sz="1000" dirty="0">
                          <a:solidFill>
                            <a:srgbClr val="000000"/>
                          </a:solidFill>
                          <a:effectLst/>
                          <a:latin typeface="휴먼명조"/>
                        </a:rPr>
                        <a:t>　→</a:t>
                      </a:r>
                      <a:endParaRPr lang="ko-KR" altLang="en-US" sz="1000" dirty="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0.0037</a:t>
                      </a:r>
                      <a:endParaRPr lang="en-US" sz="700" b="1" dirty="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r>
              <a:tr h="280811">
                <a:tc>
                  <a:txBody>
                    <a:bodyPr/>
                    <a:lstStyle/>
                    <a:p>
                      <a:pPr marL="0" marR="0" algn="ctr">
                        <a:lnSpc>
                          <a:spcPct val="160000"/>
                        </a:lnSpc>
                        <a:spcBef>
                          <a:spcPts val="0"/>
                        </a:spcBef>
                        <a:spcAft>
                          <a:spcPts val="0"/>
                        </a:spcAft>
                      </a:pPr>
                      <a:r>
                        <a:rPr lang="en-US" altLang="ko-KR" sz="1000" dirty="0" err="1" smtClean="0">
                          <a:solidFill>
                            <a:srgbClr val="000000"/>
                          </a:solidFill>
                          <a:effectLst/>
                          <a:latin typeface="휴먼명조"/>
                        </a:rPr>
                        <a:t>Gyeonggi</a:t>
                      </a:r>
                      <a:endParaRPr lang="ko-KR" altLang="en-US" sz="1000" dirty="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0.004</a:t>
                      </a:r>
                      <a:endParaRPr lang="en-US" sz="700" b="1" dirty="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a:solidFill>
                            <a:srgbClr val="000000"/>
                          </a:solidFill>
                          <a:effectLst/>
                          <a:latin typeface="HCI Poppy"/>
                          <a:ea typeface="휴먼명조"/>
                        </a:rPr>
                        <a:t>0.23 </a:t>
                      </a:r>
                      <a:endParaRPr lang="en-US" sz="70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ko-KR" altLang="en-US" sz="1000">
                          <a:solidFill>
                            <a:srgbClr val="000000"/>
                          </a:solidFill>
                          <a:effectLst/>
                          <a:latin typeface="휴먼명조"/>
                        </a:rPr>
                        <a:t>　→</a:t>
                      </a:r>
                      <a:endParaRPr lang="ko-KR" altLang="en-US" sz="100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0.0025</a:t>
                      </a:r>
                      <a:endParaRPr lang="en-US" sz="700" b="1" dirty="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r>
              <a:tr h="280811">
                <a:tc>
                  <a:txBody>
                    <a:bodyPr/>
                    <a:lstStyle/>
                    <a:p>
                      <a:pPr marL="0" marR="0" algn="ctr">
                        <a:lnSpc>
                          <a:spcPct val="160000"/>
                        </a:lnSpc>
                        <a:spcBef>
                          <a:spcPts val="0"/>
                        </a:spcBef>
                        <a:spcAft>
                          <a:spcPts val="0"/>
                        </a:spcAft>
                      </a:pPr>
                      <a:r>
                        <a:rPr lang="en-US" altLang="ko-KR" sz="1000" dirty="0" err="1" smtClean="0">
                          <a:solidFill>
                            <a:srgbClr val="000000"/>
                          </a:solidFill>
                          <a:effectLst/>
                          <a:latin typeface="휴먼명조"/>
                        </a:rPr>
                        <a:t>Gangwon</a:t>
                      </a:r>
                      <a:endParaRPr lang="ko-KR" altLang="en-US" sz="1000" dirty="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0.003</a:t>
                      </a:r>
                      <a:endParaRPr lang="en-US" sz="700" b="1" dirty="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a:solidFill>
                            <a:srgbClr val="000000"/>
                          </a:solidFill>
                          <a:effectLst/>
                          <a:latin typeface="HCI Poppy"/>
                          <a:ea typeface="휴먼명조"/>
                        </a:rPr>
                        <a:t>0.21 </a:t>
                      </a:r>
                      <a:endParaRPr lang="en-US" sz="70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ko-KR" altLang="en-US" sz="1000" dirty="0">
                          <a:solidFill>
                            <a:srgbClr val="000000"/>
                          </a:solidFill>
                          <a:effectLst/>
                          <a:latin typeface="휴먼명조"/>
                        </a:rPr>
                        <a:t>　→</a:t>
                      </a:r>
                      <a:endParaRPr lang="ko-KR" altLang="en-US" sz="1000" dirty="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0.0023</a:t>
                      </a:r>
                      <a:endParaRPr lang="en-US" sz="700" b="1" dirty="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r>
              <a:tr h="280811">
                <a:tc>
                  <a:txBody>
                    <a:bodyPr/>
                    <a:lstStyle/>
                    <a:p>
                      <a:pPr marL="0" marR="0" algn="ctr">
                        <a:lnSpc>
                          <a:spcPct val="160000"/>
                        </a:lnSpc>
                        <a:spcBef>
                          <a:spcPts val="0"/>
                        </a:spcBef>
                        <a:spcAft>
                          <a:spcPts val="0"/>
                        </a:spcAft>
                      </a:pPr>
                      <a:r>
                        <a:rPr lang="en-US" altLang="ko-KR" sz="1000" dirty="0" err="1" smtClean="0">
                          <a:solidFill>
                            <a:srgbClr val="000000"/>
                          </a:solidFill>
                          <a:effectLst/>
                          <a:latin typeface="휴먼명조"/>
                        </a:rPr>
                        <a:t>Chungbuk</a:t>
                      </a:r>
                      <a:endParaRPr lang="ko-KR" altLang="en-US" sz="1000" dirty="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0.004</a:t>
                      </a:r>
                      <a:endParaRPr lang="en-US" sz="700" b="1" dirty="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a:solidFill>
                            <a:srgbClr val="000000"/>
                          </a:solidFill>
                          <a:effectLst/>
                          <a:latin typeface="HCI Poppy"/>
                          <a:ea typeface="휴먼명조"/>
                        </a:rPr>
                        <a:t>0.26 </a:t>
                      </a:r>
                      <a:endParaRPr lang="en-US" sz="70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ko-KR" altLang="en-US" sz="1000" dirty="0">
                          <a:solidFill>
                            <a:srgbClr val="000000"/>
                          </a:solidFill>
                          <a:effectLst/>
                          <a:latin typeface="휴먼명조"/>
                        </a:rPr>
                        <a:t>　→</a:t>
                      </a:r>
                      <a:endParaRPr lang="ko-KR" altLang="en-US" sz="1000" dirty="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0.0028</a:t>
                      </a:r>
                      <a:endParaRPr lang="en-US" sz="700" b="1" dirty="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r>
              <a:tr h="280811">
                <a:tc>
                  <a:txBody>
                    <a:bodyPr/>
                    <a:lstStyle/>
                    <a:p>
                      <a:pPr marL="0" marR="0" algn="ctr">
                        <a:lnSpc>
                          <a:spcPct val="160000"/>
                        </a:lnSpc>
                        <a:spcBef>
                          <a:spcPts val="0"/>
                        </a:spcBef>
                        <a:spcAft>
                          <a:spcPts val="0"/>
                        </a:spcAft>
                      </a:pPr>
                      <a:r>
                        <a:rPr lang="en-US" altLang="ko-KR" sz="1000" dirty="0" err="1" smtClean="0">
                          <a:solidFill>
                            <a:srgbClr val="000000"/>
                          </a:solidFill>
                          <a:effectLst/>
                          <a:latin typeface="휴먼명조"/>
                        </a:rPr>
                        <a:t>Chungnam</a:t>
                      </a:r>
                      <a:endParaRPr lang="ko-KR" altLang="en-US" sz="1000" dirty="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0.003</a:t>
                      </a:r>
                      <a:endParaRPr lang="en-US" sz="700" b="1" dirty="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a:solidFill>
                            <a:srgbClr val="000000"/>
                          </a:solidFill>
                          <a:effectLst/>
                          <a:latin typeface="HCI Poppy"/>
                          <a:ea typeface="휴먼명조"/>
                        </a:rPr>
                        <a:t>0.15 </a:t>
                      </a:r>
                      <a:endParaRPr lang="en-US" sz="70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ko-KR" altLang="en-US" sz="1000" dirty="0">
                          <a:solidFill>
                            <a:srgbClr val="000000"/>
                          </a:solidFill>
                          <a:effectLst/>
                          <a:latin typeface="휴먼명조"/>
                        </a:rPr>
                        <a:t>　→</a:t>
                      </a:r>
                      <a:endParaRPr lang="ko-KR" altLang="en-US" sz="1000" dirty="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0.0016</a:t>
                      </a:r>
                      <a:endParaRPr lang="en-US" sz="700" b="1" dirty="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r>
              <a:tr h="280811">
                <a:tc>
                  <a:txBody>
                    <a:bodyPr/>
                    <a:lstStyle/>
                    <a:p>
                      <a:pPr marL="0" marR="0" algn="ctr">
                        <a:lnSpc>
                          <a:spcPct val="160000"/>
                        </a:lnSpc>
                        <a:spcBef>
                          <a:spcPts val="0"/>
                        </a:spcBef>
                        <a:spcAft>
                          <a:spcPts val="0"/>
                        </a:spcAft>
                      </a:pPr>
                      <a:r>
                        <a:rPr lang="en-US" altLang="ko-KR" sz="1000" dirty="0" err="1" smtClean="0">
                          <a:solidFill>
                            <a:srgbClr val="000000"/>
                          </a:solidFill>
                          <a:effectLst/>
                          <a:latin typeface="휴먼명조"/>
                        </a:rPr>
                        <a:t>Jeonbook</a:t>
                      </a:r>
                      <a:endParaRPr lang="ko-KR" altLang="en-US" sz="1000" dirty="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0.003</a:t>
                      </a:r>
                      <a:endParaRPr lang="en-US" sz="700" b="1" dirty="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a:solidFill>
                            <a:srgbClr val="000000"/>
                          </a:solidFill>
                          <a:effectLst/>
                          <a:latin typeface="HCI Poppy"/>
                          <a:ea typeface="휴먼명조"/>
                        </a:rPr>
                        <a:t>0.24 </a:t>
                      </a:r>
                      <a:endParaRPr lang="en-US" sz="70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ko-KR" altLang="en-US" sz="1000">
                          <a:solidFill>
                            <a:srgbClr val="000000"/>
                          </a:solidFill>
                          <a:effectLst/>
                          <a:latin typeface="휴먼명조"/>
                        </a:rPr>
                        <a:t>　→</a:t>
                      </a:r>
                      <a:endParaRPr lang="ko-KR" altLang="en-US" sz="100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0.0026</a:t>
                      </a:r>
                      <a:endParaRPr lang="en-US" sz="700" b="1" dirty="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r>
              <a:tr h="280811">
                <a:tc>
                  <a:txBody>
                    <a:bodyPr/>
                    <a:lstStyle/>
                    <a:p>
                      <a:pPr marL="0" marR="0" algn="ctr">
                        <a:lnSpc>
                          <a:spcPct val="160000"/>
                        </a:lnSpc>
                        <a:spcBef>
                          <a:spcPts val="0"/>
                        </a:spcBef>
                        <a:spcAft>
                          <a:spcPts val="0"/>
                        </a:spcAft>
                      </a:pPr>
                      <a:r>
                        <a:rPr lang="en-US" altLang="ko-KR" sz="1000" dirty="0" err="1" smtClean="0">
                          <a:solidFill>
                            <a:srgbClr val="000000"/>
                          </a:solidFill>
                          <a:effectLst/>
                          <a:latin typeface="휴먼명조"/>
                        </a:rPr>
                        <a:t>Jeonnam</a:t>
                      </a:r>
                      <a:endParaRPr lang="ko-KR" altLang="en-US" sz="1000" dirty="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0.006</a:t>
                      </a:r>
                      <a:endParaRPr lang="en-US" sz="700" b="1" dirty="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a:solidFill>
                            <a:srgbClr val="000000"/>
                          </a:solidFill>
                          <a:effectLst/>
                          <a:latin typeface="HCI Poppy"/>
                          <a:ea typeface="휴먼명조"/>
                        </a:rPr>
                        <a:t>0.37 </a:t>
                      </a:r>
                      <a:endParaRPr lang="en-US" sz="70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ko-KR" altLang="en-US" sz="1000">
                          <a:solidFill>
                            <a:srgbClr val="000000"/>
                          </a:solidFill>
                          <a:effectLst/>
                          <a:latin typeface="휴먼명조"/>
                        </a:rPr>
                        <a:t>　→</a:t>
                      </a:r>
                      <a:endParaRPr lang="ko-KR" altLang="en-US" sz="100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0.0041</a:t>
                      </a:r>
                      <a:endParaRPr lang="en-US" sz="700" b="1" dirty="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r>
              <a:tr h="280811">
                <a:tc>
                  <a:txBody>
                    <a:bodyPr/>
                    <a:lstStyle/>
                    <a:p>
                      <a:pPr marL="0" marR="0" algn="ctr">
                        <a:lnSpc>
                          <a:spcPct val="160000"/>
                        </a:lnSpc>
                        <a:spcBef>
                          <a:spcPts val="0"/>
                        </a:spcBef>
                        <a:spcAft>
                          <a:spcPts val="0"/>
                        </a:spcAft>
                      </a:pPr>
                      <a:r>
                        <a:rPr lang="en-US" altLang="ko-KR" sz="1000" dirty="0" err="1" smtClean="0">
                          <a:solidFill>
                            <a:srgbClr val="000000"/>
                          </a:solidFill>
                          <a:effectLst/>
                          <a:latin typeface="휴먼명조"/>
                        </a:rPr>
                        <a:t>Gyeongbook</a:t>
                      </a:r>
                      <a:endParaRPr lang="ko-KR" altLang="en-US" sz="1000" dirty="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0.005</a:t>
                      </a:r>
                      <a:endParaRPr lang="en-US" sz="700" b="1" dirty="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a:solidFill>
                            <a:srgbClr val="000000"/>
                          </a:solidFill>
                          <a:effectLst/>
                          <a:latin typeface="HCI Poppy"/>
                          <a:ea typeface="휴먼명조"/>
                        </a:rPr>
                        <a:t>0.29 </a:t>
                      </a:r>
                      <a:endParaRPr lang="en-US" sz="70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ko-KR" altLang="en-US" sz="1000" dirty="0">
                          <a:solidFill>
                            <a:srgbClr val="000000"/>
                          </a:solidFill>
                          <a:effectLst/>
                          <a:latin typeface="휴먼명조"/>
                        </a:rPr>
                        <a:t>　→</a:t>
                      </a:r>
                      <a:endParaRPr lang="ko-KR" altLang="en-US" sz="1000" dirty="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0.0032</a:t>
                      </a:r>
                      <a:endParaRPr lang="en-US" sz="700" b="1" dirty="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r>
              <a:tr h="280811">
                <a:tc>
                  <a:txBody>
                    <a:bodyPr/>
                    <a:lstStyle/>
                    <a:p>
                      <a:pPr marL="0" marR="0" algn="ctr">
                        <a:lnSpc>
                          <a:spcPct val="160000"/>
                        </a:lnSpc>
                        <a:spcBef>
                          <a:spcPts val="0"/>
                        </a:spcBef>
                        <a:spcAft>
                          <a:spcPts val="0"/>
                        </a:spcAft>
                      </a:pPr>
                      <a:r>
                        <a:rPr lang="en-US" altLang="ko-KR" sz="1000" dirty="0" err="1" smtClean="0">
                          <a:solidFill>
                            <a:srgbClr val="000000"/>
                          </a:solidFill>
                          <a:effectLst/>
                          <a:latin typeface="휴먼명조"/>
                        </a:rPr>
                        <a:t>Gyeongnam</a:t>
                      </a:r>
                      <a:endParaRPr lang="ko-KR" altLang="en-US" sz="1000" dirty="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0.005</a:t>
                      </a:r>
                      <a:endParaRPr lang="en-US" sz="700" b="1" dirty="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a:solidFill>
                            <a:srgbClr val="000000"/>
                          </a:solidFill>
                          <a:effectLst/>
                          <a:latin typeface="HCI Poppy"/>
                          <a:ea typeface="휴먼명조"/>
                        </a:rPr>
                        <a:t>0.31 </a:t>
                      </a:r>
                      <a:endParaRPr lang="en-US" sz="70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ko-KR" altLang="en-US" sz="1000">
                          <a:solidFill>
                            <a:srgbClr val="000000"/>
                          </a:solidFill>
                          <a:effectLst/>
                          <a:latin typeface="휴먼명조"/>
                        </a:rPr>
                        <a:t>　→</a:t>
                      </a:r>
                      <a:endParaRPr lang="ko-KR" altLang="en-US" sz="100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0.0034</a:t>
                      </a:r>
                      <a:endParaRPr lang="en-US" sz="700" b="1" dirty="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r>
              <a:tr h="280811">
                <a:tc>
                  <a:txBody>
                    <a:bodyPr/>
                    <a:lstStyle/>
                    <a:p>
                      <a:pPr marL="0" marR="0" algn="ctr">
                        <a:lnSpc>
                          <a:spcPct val="160000"/>
                        </a:lnSpc>
                        <a:spcBef>
                          <a:spcPts val="0"/>
                        </a:spcBef>
                        <a:spcAft>
                          <a:spcPts val="0"/>
                        </a:spcAft>
                      </a:pPr>
                      <a:r>
                        <a:rPr lang="en-US" altLang="ko-KR" sz="1000" dirty="0" err="1" smtClean="0">
                          <a:solidFill>
                            <a:srgbClr val="000000"/>
                          </a:solidFill>
                          <a:effectLst/>
                          <a:latin typeface="휴먼명조"/>
                        </a:rPr>
                        <a:t>Jeju</a:t>
                      </a:r>
                      <a:endParaRPr lang="ko-KR" altLang="en-US" sz="1000" dirty="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0.002</a:t>
                      </a:r>
                      <a:endParaRPr lang="en-US" sz="700" b="1" dirty="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a:solidFill>
                            <a:srgbClr val="000000"/>
                          </a:solidFill>
                          <a:effectLst/>
                          <a:latin typeface="HCI Poppy"/>
                          <a:ea typeface="휴먼명조"/>
                        </a:rPr>
                        <a:t>0.08 </a:t>
                      </a:r>
                      <a:endParaRPr lang="en-US" sz="70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ko-KR" altLang="en-US" sz="1000">
                          <a:solidFill>
                            <a:srgbClr val="000000"/>
                          </a:solidFill>
                          <a:effectLst/>
                          <a:latin typeface="휴먼명조"/>
                        </a:rPr>
                        <a:t>　→</a:t>
                      </a:r>
                      <a:endParaRPr lang="ko-KR" altLang="en-US" sz="1000">
                        <a:solidFill>
                          <a:srgbClr val="000000"/>
                        </a:solidFill>
                        <a:effectLst/>
                        <a:latin typeface="맑은 고딕"/>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c>
                  <a:txBody>
                    <a:bodyPr/>
                    <a:lstStyle/>
                    <a:p>
                      <a:pPr marL="0" marR="0" algn="ctr">
                        <a:lnSpc>
                          <a:spcPct val="160000"/>
                        </a:lnSpc>
                        <a:spcBef>
                          <a:spcPts val="0"/>
                        </a:spcBef>
                        <a:spcAft>
                          <a:spcPts val="0"/>
                        </a:spcAft>
                      </a:pPr>
                      <a:r>
                        <a:rPr lang="en-US" sz="1000" b="1" dirty="0">
                          <a:solidFill>
                            <a:srgbClr val="000000"/>
                          </a:solidFill>
                          <a:effectLst/>
                          <a:latin typeface="HCI Poppy"/>
                          <a:ea typeface="휴먼명조"/>
                        </a:rPr>
                        <a:t>0.0008</a:t>
                      </a:r>
                      <a:endParaRPr lang="en-US" sz="700" b="1" dirty="0">
                        <a:solidFill>
                          <a:srgbClr val="000000"/>
                        </a:solidFill>
                        <a:effectLst/>
                        <a:latin typeface="돋움체"/>
                      </a:endParaRPr>
                    </a:p>
                  </a:txBody>
                  <a:tcPr marL="71393" marR="71393" marT="35696" marB="35696"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tcPr>
                </a:tc>
              </a:tr>
            </a:tbl>
          </a:graphicData>
        </a:graphic>
      </p:graphicFrame>
      <p:pic>
        <p:nvPicPr>
          <p:cNvPr id="9" name="_x112890096" descr="DRW00002bb812a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5657" y="6169297"/>
            <a:ext cx="2949575" cy="3333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71312" y="2305872"/>
            <a:ext cx="2805732" cy="338554"/>
          </a:xfrm>
          <a:prstGeom prst="rect">
            <a:avLst/>
          </a:prstGeom>
          <a:solidFill>
            <a:schemeClr val="bg1"/>
          </a:solidFill>
        </p:spPr>
        <p:txBody>
          <a:bodyPr wrap="square" rtlCol="0">
            <a:spAutoFit/>
          </a:bodyPr>
          <a:lstStyle/>
          <a:p>
            <a:r>
              <a:rPr lang="en-US" altLang="ko-KR" sz="1600" dirty="0" smtClean="0"/>
              <a:t>16 Urban site (July 8</a:t>
            </a:r>
            <a:r>
              <a:rPr lang="en-US" altLang="ko-KR" sz="1600" baseline="30000" dirty="0" smtClean="0"/>
              <a:t>th</a:t>
            </a:r>
            <a:r>
              <a:rPr lang="en-US" altLang="ko-KR" sz="1600" dirty="0" smtClean="0"/>
              <a:t>, 2007)</a:t>
            </a:r>
            <a:endParaRPr lang="en-US" altLang="ko-KR" sz="1600" dirty="0" smtClean="0">
              <a:latin typeface="Times New Roman"/>
              <a:cs typeface="Times New Roman"/>
            </a:endParaRPr>
          </a:p>
        </p:txBody>
      </p:sp>
      <p:sp>
        <p:nvSpPr>
          <p:cNvPr id="2" name="TextBox 1"/>
          <p:cNvSpPr txBox="1"/>
          <p:nvPr/>
        </p:nvSpPr>
        <p:spPr>
          <a:xfrm>
            <a:off x="6682687" y="6511882"/>
            <a:ext cx="2011037" cy="369332"/>
          </a:xfrm>
          <a:prstGeom prst="rect">
            <a:avLst/>
          </a:prstGeom>
          <a:noFill/>
        </p:spPr>
        <p:txBody>
          <a:bodyPr wrap="none" rtlCol="0">
            <a:spAutoFit/>
          </a:bodyPr>
          <a:lstStyle/>
          <a:p>
            <a:r>
              <a:rPr lang="en-US" dirty="0" smtClean="0"/>
              <a:t>(Young </a:t>
            </a:r>
            <a:r>
              <a:rPr lang="en-US" dirty="0" err="1" smtClean="0"/>
              <a:t>Joon</a:t>
            </a:r>
            <a:r>
              <a:rPr lang="en-US" dirty="0" smtClean="0"/>
              <a:t> Kim)</a:t>
            </a:r>
            <a:endParaRPr lang="en-US" dirty="0"/>
          </a:p>
        </p:txBody>
      </p:sp>
    </p:spTree>
    <p:extLst>
      <p:ext uri="{BB962C8B-B14F-4D97-AF65-F5344CB8AC3E}">
        <p14:creationId xmlns:p14="http://schemas.microsoft.com/office/powerpoint/2010/main" val="3318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a:xfrm>
            <a:off x="457200" y="67316"/>
            <a:ext cx="8229600" cy="562074"/>
          </a:xfrm>
        </p:spPr>
        <p:txBody>
          <a:bodyPr/>
          <a:lstStyle/>
          <a:p>
            <a:r>
              <a:rPr lang="en-US" altLang="ko-KR" dirty="0" smtClean="0"/>
              <a:t>Retrieved cloud products</a:t>
            </a:r>
            <a:endParaRPr lang="ko-KR" altLang="en-US" dirty="0"/>
          </a:p>
        </p:txBody>
      </p:sp>
      <p:sp>
        <p:nvSpPr>
          <p:cNvPr id="4" name="슬라이드 번호 개체 틀 3"/>
          <p:cNvSpPr>
            <a:spLocks noGrp="1"/>
          </p:cNvSpPr>
          <p:nvPr>
            <p:ph type="sldNum" sz="quarter" idx="10"/>
          </p:nvPr>
        </p:nvSpPr>
        <p:spPr>
          <a:xfrm>
            <a:off x="457200" y="6097441"/>
            <a:ext cx="2133600" cy="365125"/>
          </a:xfrm>
        </p:spPr>
        <p:txBody>
          <a:bodyPr/>
          <a:lstStyle/>
          <a:p>
            <a:pPr>
              <a:defRPr/>
            </a:pPr>
            <a:fld id="{0BA4D6EB-C572-44F1-BA1A-9A31B626EA27}" type="slidenum">
              <a:rPr lang="en-US" altLang="ko-KR" smtClean="0">
                <a:solidFill>
                  <a:srgbClr val="000000"/>
                </a:solidFill>
              </a:rPr>
              <a:pPr>
                <a:defRPr/>
              </a:pPr>
              <a:t>18</a:t>
            </a:fld>
            <a:endParaRPr lang="en-US" altLang="ko-KR" dirty="0">
              <a:solidFill>
                <a:srgbClr val="000000"/>
              </a:solidFill>
            </a:endParaRPr>
          </a:p>
        </p:txBody>
      </p:sp>
      <p:pic>
        <p:nvPicPr>
          <p:cNvPr id="19" name="그림 18"/>
          <p:cNvPicPr>
            <a:picLocks noChangeAspect="1"/>
          </p:cNvPicPr>
          <p:nvPr/>
        </p:nvPicPr>
        <p:blipFill>
          <a:blip r:embed="rId2"/>
          <a:stretch>
            <a:fillRect/>
          </a:stretch>
        </p:blipFill>
        <p:spPr>
          <a:xfrm>
            <a:off x="1101888" y="503875"/>
            <a:ext cx="2977823" cy="2605596"/>
          </a:xfrm>
          <a:prstGeom prst="rect">
            <a:avLst/>
          </a:prstGeom>
        </p:spPr>
      </p:pic>
      <p:pic>
        <p:nvPicPr>
          <p:cNvPr id="20" name="그림 19"/>
          <p:cNvPicPr>
            <a:picLocks noChangeAspect="1"/>
          </p:cNvPicPr>
          <p:nvPr/>
        </p:nvPicPr>
        <p:blipFill>
          <a:blip r:embed="rId3"/>
          <a:stretch>
            <a:fillRect/>
          </a:stretch>
        </p:blipFill>
        <p:spPr>
          <a:xfrm>
            <a:off x="1101888" y="3104124"/>
            <a:ext cx="2977823" cy="2605596"/>
          </a:xfrm>
          <a:prstGeom prst="rect">
            <a:avLst/>
          </a:prstGeom>
        </p:spPr>
      </p:pic>
      <p:graphicFrame>
        <p:nvGraphicFramePr>
          <p:cNvPr id="21" name="내용 개체 틀 1"/>
          <p:cNvGraphicFramePr>
            <a:graphicFrameLocks/>
          </p:cNvGraphicFramePr>
          <p:nvPr>
            <p:extLst>
              <p:ext uri="{D42A27DB-BD31-4B8C-83A1-F6EECF244321}">
                <p14:modId xmlns:p14="http://schemas.microsoft.com/office/powerpoint/2010/main" val="1479021864"/>
              </p:ext>
            </p:extLst>
          </p:nvPr>
        </p:nvGraphicFramePr>
        <p:xfrm>
          <a:off x="349416" y="5713845"/>
          <a:ext cx="3850209" cy="741680"/>
        </p:xfrm>
        <a:graphic>
          <a:graphicData uri="http://schemas.openxmlformats.org/drawingml/2006/table">
            <a:tbl>
              <a:tblPr firstRow="1" bandRow="1">
                <a:tableStyleId>{5C22544A-7EE6-4342-B048-85BDC9FD1C3A}</a:tableStyleId>
              </a:tblPr>
              <a:tblGrid>
                <a:gridCol w="1283403"/>
                <a:gridCol w="1283403"/>
                <a:gridCol w="1283403"/>
              </a:tblGrid>
              <a:tr h="370840">
                <a:tc>
                  <a:txBody>
                    <a:bodyPr/>
                    <a:lstStyle/>
                    <a:p>
                      <a:pPr latinLnBrk="1"/>
                      <a:r>
                        <a:rPr lang="en-US" altLang="ko-KR" dirty="0" smtClean="0"/>
                        <a:t>Slope</a:t>
                      </a:r>
                      <a:endParaRPr lang="ko-KR" altLang="en-US" dirty="0"/>
                    </a:p>
                  </a:txBody>
                  <a:tcPr/>
                </a:tc>
                <a:tc>
                  <a:txBody>
                    <a:bodyPr/>
                    <a:lstStyle/>
                    <a:p>
                      <a:pPr latinLnBrk="1"/>
                      <a:r>
                        <a:rPr lang="en-US" altLang="ko-KR" dirty="0" smtClean="0"/>
                        <a:t>R</a:t>
                      </a:r>
                      <a:endParaRPr lang="ko-KR" altLang="en-US" dirty="0"/>
                    </a:p>
                  </a:txBody>
                  <a:tcPr/>
                </a:tc>
                <a:tc>
                  <a:txBody>
                    <a:bodyPr/>
                    <a:lstStyle/>
                    <a:p>
                      <a:pPr latinLnBrk="1"/>
                      <a:r>
                        <a:rPr lang="en-US" altLang="ko-KR" dirty="0" smtClean="0"/>
                        <a:t>RMSE</a:t>
                      </a:r>
                      <a:endParaRPr lang="ko-KR" altLang="en-US" dirty="0"/>
                    </a:p>
                  </a:txBody>
                  <a:tcPr/>
                </a:tc>
              </a:tr>
              <a:tr h="370840">
                <a:tc>
                  <a:txBody>
                    <a:bodyPr/>
                    <a:lstStyle/>
                    <a:p>
                      <a:pPr latinLnBrk="1"/>
                      <a:r>
                        <a:rPr lang="en-US" altLang="ko-KR" dirty="0" smtClean="0"/>
                        <a:t>0.99</a:t>
                      </a:r>
                      <a:endParaRPr lang="ko-KR" altLang="en-US" dirty="0"/>
                    </a:p>
                  </a:txBody>
                  <a:tcPr/>
                </a:tc>
                <a:tc>
                  <a:txBody>
                    <a:bodyPr/>
                    <a:lstStyle/>
                    <a:p>
                      <a:pPr latinLnBrk="1"/>
                      <a:r>
                        <a:rPr lang="en-US" altLang="ko-KR" dirty="0" smtClean="0"/>
                        <a:t>0.98</a:t>
                      </a:r>
                      <a:endParaRPr lang="ko-KR" altLang="en-US" dirty="0"/>
                    </a:p>
                  </a:txBody>
                  <a:tcPr/>
                </a:tc>
                <a:tc>
                  <a:txBody>
                    <a:bodyPr/>
                    <a:lstStyle/>
                    <a:p>
                      <a:pPr latinLnBrk="1"/>
                      <a:r>
                        <a:rPr lang="en-US" altLang="ko-KR" dirty="0" smtClean="0"/>
                        <a:t>0.08</a:t>
                      </a:r>
                      <a:endParaRPr lang="ko-KR" altLang="en-US" dirty="0"/>
                    </a:p>
                  </a:txBody>
                  <a:tcPr/>
                </a:tc>
              </a:tr>
            </a:tbl>
          </a:graphicData>
        </a:graphic>
      </p:graphicFrame>
      <p:grpSp>
        <p:nvGrpSpPr>
          <p:cNvPr id="22" name="그룹 21"/>
          <p:cNvGrpSpPr/>
          <p:nvPr/>
        </p:nvGrpSpPr>
        <p:grpSpPr>
          <a:xfrm>
            <a:off x="596850" y="569039"/>
            <a:ext cx="3541126" cy="2283443"/>
            <a:chOff x="596850" y="1998230"/>
            <a:chExt cx="3541126" cy="2283443"/>
          </a:xfrm>
        </p:grpSpPr>
        <p:sp>
          <p:nvSpPr>
            <p:cNvPr id="23" name="TextBox 22"/>
            <p:cNvSpPr txBox="1"/>
            <p:nvPr/>
          </p:nvSpPr>
          <p:spPr>
            <a:xfrm>
              <a:off x="596850" y="1998230"/>
              <a:ext cx="1544767" cy="409651"/>
            </a:xfrm>
            <a:prstGeom prst="rect">
              <a:avLst/>
            </a:prstGeom>
            <a:noFill/>
          </p:spPr>
          <p:txBody>
            <a:bodyPr wrap="none" rtlCol="0">
              <a:spAutoFit/>
            </a:bodyPr>
            <a:lstStyle/>
            <a:p>
              <a:r>
                <a:rPr lang="en-US" altLang="ko-KR" sz="1400" dirty="0" smtClean="0">
                  <a:solidFill>
                    <a:prstClr val="black"/>
                  </a:solidFill>
                </a:rPr>
                <a:t>OMIlv2 ECF</a:t>
              </a:r>
              <a:endParaRPr lang="ko-KR" altLang="en-US" sz="1400" dirty="0">
                <a:solidFill>
                  <a:prstClr val="black"/>
                </a:solidFill>
              </a:endParaRPr>
            </a:p>
          </p:txBody>
        </p:sp>
        <p:sp>
          <p:nvSpPr>
            <p:cNvPr id="24" name="TextBox 23"/>
            <p:cNvSpPr txBox="1"/>
            <p:nvPr/>
          </p:nvSpPr>
          <p:spPr>
            <a:xfrm>
              <a:off x="3806466" y="2219484"/>
              <a:ext cx="297151" cy="307239"/>
            </a:xfrm>
            <a:prstGeom prst="rect">
              <a:avLst/>
            </a:prstGeom>
            <a:noFill/>
          </p:spPr>
          <p:txBody>
            <a:bodyPr wrap="none" rtlCol="0">
              <a:spAutoFit/>
            </a:bodyPr>
            <a:lstStyle/>
            <a:p>
              <a:r>
                <a:rPr lang="en-US" altLang="ko-KR" sz="1050" dirty="0" smtClean="0">
                  <a:solidFill>
                    <a:prstClr val="black"/>
                  </a:solidFill>
                </a:rPr>
                <a:t>1</a:t>
              </a:r>
              <a:endParaRPr lang="ko-KR" altLang="en-US" sz="1050" dirty="0">
                <a:solidFill>
                  <a:prstClr val="black"/>
                </a:solidFill>
              </a:endParaRPr>
            </a:p>
          </p:txBody>
        </p:sp>
        <p:sp>
          <p:nvSpPr>
            <p:cNvPr id="25" name="TextBox 24"/>
            <p:cNvSpPr txBox="1"/>
            <p:nvPr/>
          </p:nvSpPr>
          <p:spPr>
            <a:xfrm>
              <a:off x="3831126" y="3974434"/>
              <a:ext cx="306850" cy="307239"/>
            </a:xfrm>
            <a:prstGeom prst="rect">
              <a:avLst/>
            </a:prstGeom>
            <a:noFill/>
          </p:spPr>
          <p:txBody>
            <a:bodyPr wrap="none" rtlCol="0">
              <a:spAutoFit/>
            </a:bodyPr>
            <a:lstStyle/>
            <a:p>
              <a:r>
                <a:rPr lang="en-US" altLang="ko-KR" sz="1050" dirty="0" smtClean="0">
                  <a:solidFill>
                    <a:prstClr val="black"/>
                  </a:solidFill>
                </a:rPr>
                <a:t>0</a:t>
              </a:r>
              <a:endParaRPr lang="ko-KR" altLang="en-US" sz="1050" dirty="0">
                <a:solidFill>
                  <a:prstClr val="black"/>
                </a:solidFill>
              </a:endParaRPr>
            </a:p>
          </p:txBody>
        </p:sp>
      </p:grpSp>
      <p:grpSp>
        <p:nvGrpSpPr>
          <p:cNvPr id="26" name="그룹 25"/>
          <p:cNvGrpSpPr/>
          <p:nvPr/>
        </p:nvGrpSpPr>
        <p:grpSpPr>
          <a:xfrm>
            <a:off x="683160" y="3213575"/>
            <a:ext cx="3430155" cy="2300531"/>
            <a:chOff x="1590148" y="2493288"/>
            <a:chExt cx="4261448" cy="2300531"/>
          </a:xfrm>
        </p:grpSpPr>
        <p:sp>
          <p:nvSpPr>
            <p:cNvPr id="27" name="TextBox 26"/>
            <p:cNvSpPr txBox="1"/>
            <p:nvPr/>
          </p:nvSpPr>
          <p:spPr>
            <a:xfrm>
              <a:off x="1590148" y="2493288"/>
              <a:ext cx="1251398" cy="409651"/>
            </a:xfrm>
            <a:prstGeom prst="rect">
              <a:avLst/>
            </a:prstGeom>
            <a:noFill/>
          </p:spPr>
          <p:txBody>
            <a:bodyPr wrap="none" rtlCol="0">
              <a:spAutoFit/>
            </a:bodyPr>
            <a:lstStyle/>
            <a:p>
              <a:r>
                <a:rPr lang="en-US" altLang="ko-KR" sz="1400" dirty="0" smtClean="0">
                  <a:solidFill>
                    <a:prstClr val="black"/>
                  </a:solidFill>
                </a:rPr>
                <a:t>GCA ECF</a:t>
              </a:r>
              <a:endParaRPr lang="ko-KR" altLang="en-US" sz="1400" dirty="0">
                <a:solidFill>
                  <a:prstClr val="black"/>
                </a:solidFill>
              </a:endParaRPr>
            </a:p>
          </p:txBody>
        </p:sp>
        <p:sp>
          <p:nvSpPr>
            <p:cNvPr id="28" name="TextBox 27"/>
            <p:cNvSpPr txBox="1"/>
            <p:nvPr/>
          </p:nvSpPr>
          <p:spPr>
            <a:xfrm>
              <a:off x="5554445" y="2712332"/>
              <a:ext cx="297151" cy="307239"/>
            </a:xfrm>
            <a:prstGeom prst="rect">
              <a:avLst/>
            </a:prstGeom>
            <a:noFill/>
          </p:spPr>
          <p:txBody>
            <a:bodyPr wrap="none" rtlCol="0">
              <a:spAutoFit/>
            </a:bodyPr>
            <a:lstStyle/>
            <a:p>
              <a:r>
                <a:rPr lang="en-US" altLang="ko-KR" sz="1050" dirty="0" smtClean="0">
                  <a:solidFill>
                    <a:prstClr val="black"/>
                  </a:solidFill>
                </a:rPr>
                <a:t>1</a:t>
              </a:r>
              <a:endParaRPr lang="ko-KR" altLang="en-US" sz="1050" dirty="0">
                <a:solidFill>
                  <a:prstClr val="black"/>
                </a:solidFill>
              </a:endParaRPr>
            </a:p>
          </p:txBody>
        </p:sp>
        <p:sp>
          <p:nvSpPr>
            <p:cNvPr id="29" name="TextBox 28"/>
            <p:cNvSpPr txBox="1"/>
            <p:nvPr/>
          </p:nvSpPr>
          <p:spPr>
            <a:xfrm>
              <a:off x="5532698" y="4486580"/>
              <a:ext cx="306850" cy="307239"/>
            </a:xfrm>
            <a:prstGeom prst="rect">
              <a:avLst/>
            </a:prstGeom>
            <a:noFill/>
          </p:spPr>
          <p:txBody>
            <a:bodyPr wrap="none" rtlCol="0">
              <a:spAutoFit/>
            </a:bodyPr>
            <a:lstStyle/>
            <a:p>
              <a:r>
                <a:rPr lang="en-US" altLang="ko-KR" sz="1050" dirty="0" smtClean="0">
                  <a:solidFill>
                    <a:prstClr val="black"/>
                  </a:solidFill>
                </a:rPr>
                <a:t>0</a:t>
              </a:r>
              <a:endParaRPr lang="ko-KR" altLang="en-US" sz="1050" dirty="0">
                <a:solidFill>
                  <a:prstClr val="black"/>
                </a:solidFill>
              </a:endParaRPr>
            </a:p>
          </p:txBody>
        </p:sp>
      </p:grpSp>
      <p:pic>
        <p:nvPicPr>
          <p:cNvPr id="30" name="내용 개체 틀 37"/>
          <p:cNvPicPr>
            <a:picLocks noChangeAspect="1"/>
          </p:cNvPicPr>
          <p:nvPr/>
        </p:nvPicPr>
        <p:blipFill>
          <a:blip r:embed="rId4"/>
          <a:stretch>
            <a:fillRect/>
          </a:stretch>
        </p:blipFill>
        <p:spPr>
          <a:xfrm>
            <a:off x="5404889" y="3085273"/>
            <a:ext cx="3003877" cy="2628392"/>
          </a:xfrm>
          <a:prstGeom prst="rect">
            <a:avLst/>
          </a:prstGeom>
        </p:spPr>
      </p:pic>
      <p:pic>
        <p:nvPicPr>
          <p:cNvPr id="31" name="내용 개체 틀 36"/>
          <p:cNvPicPr>
            <a:picLocks noChangeAspect="1"/>
          </p:cNvPicPr>
          <p:nvPr/>
        </p:nvPicPr>
        <p:blipFill>
          <a:blip r:embed="rId5"/>
          <a:stretch>
            <a:fillRect/>
          </a:stretch>
        </p:blipFill>
        <p:spPr bwMode="auto">
          <a:xfrm>
            <a:off x="5406141" y="521304"/>
            <a:ext cx="3002625" cy="2627297"/>
          </a:xfrm>
          <a:prstGeom prst="rect">
            <a:avLst/>
          </a:prstGeom>
          <a:noFill/>
          <a:ln w="9525">
            <a:noFill/>
            <a:miter lim="800000"/>
            <a:headEnd/>
            <a:tailEnd/>
          </a:ln>
        </p:spPr>
      </p:pic>
      <p:sp>
        <p:nvSpPr>
          <p:cNvPr id="32" name="TextBox 31"/>
          <p:cNvSpPr txBox="1"/>
          <p:nvPr/>
        </p:nvSpPr>
        <p:spPr>
          <a:xfrm>
            <a:off x="5161905" y="3203017"/>
            <a:ext cx="1013117" cy="372410"/>
          </a:xfrm>
          <a:prstGeom prst="rect">
            <a:avLst/>
          </a:prstGeom>
          <a:noFill/>
        </p:spPr>
        <p:txBody>
          <a:bodyPr wrap="none" rtlCol="0">
            <a:spAutoFit/>
          </a:bodyPr>
          <a:lstStyle/>
          <a:p>
            <a:r>
              <a:rPr lang="en-US" altLang="ko-KR" sz="1400" dirty="0" smtClean="0">
                <a:solidFill>
                  <a:prstClr val="black"/>
                </a:solidFill>
              </a:rPr>
              <a:t>GCA CP</a:t>
            </a:r>
            <a:endParaRPr lang="ko-KR" altLang="en-US" sz="1400" dirty="0">
              <a:solidFill>
                <a:prstClr val="black"/>
              </a:solidFill>
            </a:endParaRPr>
          </a:p>
        </p:txBody>
      </p:sp>
      <p:sp>
        <p:nvSpPr>
          <p:cNvPr id="33" name="TextBox 32"/>
          <p:cNvSpPr txBox="1"/>
          <p:nvPr/>
        </p:nvSpPr>
        <p:spPr>
          <a:xfrm>
            <a:off x="4956852" y="618355"/>
            <a:ext cx="1279817" cy="372410"/>
          </a:xfrm>
          <a:prstGeom prst="rect">
            <a:avLst/>
          </a:prstGeom>
          <a:noFill/>
        </p:spPr>
        <p:txBody>
          <a:bodyPr wrap="none" rtlCol="0">
            <a:spAutoFit/>
          </a:bodyPr>
          <a:lstStyle/>
          <a:p>
            <a:r>
              <a:rPr lang="en-US" altLang="ko-KR" sz="1400" dirty="0" smtClean="0">
                <a:solidFill>
                  <a:prstClr val="black"/>
                </a:solidFill>
              </a:rPr>
              <a:t>OMIlv2 CP</a:t>
            </a:r>
            <a:endParaRPr lang="ko-KR" altLang="en-US" sz="1400" dirty="0">
              <a:solidFill>
                <a:prstClr val="black"/>
              </a:solidFill>
            </a:endParaRPr>
          </a:p>
        </p:txBody>
      </p:sp>
      <p:graphicFrame>
        <p:nvGraphicFramePr>
          <p:cNvPr id="34" name="내용 개체 틀 1"/>
          <p:cNvGraphicFramePr>
            <a:graphicFrameLocks/>
          </p:cNvGraphicFramePr>
          <p:nvPr>
            <p:extLst>
              <p:ext uri="{D42A27DB-BD31-4B8C-83A1-F6EECF244321}">
                <p14:modId xmlns:p14="http://schemas.microsoft.com/office/powerpoint/2010/main" val="3119780871"/>
              </p:ext>
            </p:extLst>
          </p:nvPr>
        </p:nvGraphicFramePr>
        <p:xfrm>
          <a:off x="4912203" y="5724005"/>
          <a:ext cx="3796914" cy="731520"/>
        </p:xfrm>
        <a:graphic>
          <a:graphicData uri="http://schemas.openxmlformats.org/drawingml/2006/table">
            <a:tbl>
              <a:tblPr firstRow="1" bandRow="1">
                <a:tableStyleId>{5C22544A-7EE6-4342-B048-85BDC9FD1C3A}</a:tableStyleId>
              </a:tblPr>
              <a:tblGrid>
                <a:gridCol w="1265638"/>
                <a:gridCol w="1265638"/>
                <a:gridCol w="1265638"/>
              </a:tblGrid>
              <a:tr h="340503">
                <a:tc>
                  <a:txBody>
                    <a:bodyPr/>
                    <a:lstStyle/>
                    <a:p>
                      <a:pPr latinLnBrk="1"/>
                      <a:r>
                        <a:rPr lang="en-US" altLang="ko-KR" dirty="0" smtClean="0"/>
                        <a:t>Slope</a:t>
                      </a:r>
                      <a:endParaRPr lang="ko-KR" altLang="en-US" dirty="0"/>
                    </a:p>
                  </a:txBody>
                  <a:tcPr/>
                </a:tc>
                <a:tc>
                  <a:txBody>
                    <a:bodyPr/>
                    <a:lstStyle/>
                    <a:p>
                      <a:pPr latinLnBrk="1"/>
                      <a:r>
                        <a:rPr lang="en-US" altLang="ko-KR" dirty="0" smtClean="0"/>
                        <a:t>R</a:t>
                      </a:r>
                      <a:endParaRPr lang="ko-KR" altLang="en-US" dirty="0"/>
                    </a:p>
                  </a:txBody>
                  <a:tcPr/>
                </a:tc>
                <a:tc>
                  <a:txBody>
                    <a:bodyPr/>
                    <a:lstStyle/>
                    <a:p>
                      <a:pPr latinLnBrk="1"/>
                      <a:r>
                        <a:rPr lang="en-US" altLang="ko-KR" dirty="0" smtClean="0"/>
                        <a:t>RMSE</a:t>
                      </a:r>
                      <a:endParaRPr lang="ko-KR" altLang="en-US" dirty="0"/>
                    </a:p>
                  </a:txBody>
                  <a:tcPr/>
                </a:tc>
              </a:tr>
              <a:tr h="340503">
                <a:tc>
                  <a:txBody>
                    <a:bodyPr/>
                    <a:lstStyle/>
                    <a:p>
                      <a:pPr latinLnBrk="1"/>
                      <a:r>
                        <a:rPr lang="en-US" altLang="ko-KR" dirty="0" smtClean="0"/>
                        <a:t>0.84</a:t>
                      </a:r>
                      <a:endParaRPr lang="ko-KR" altLang="en-US" dirty="0"/>
                    </a:p>
                  </a:txBody>
                  <a:tcPr/>
                </a:tc>
                <a:tc>
                  <a:txBody>
                    <a:bodyPr/>
                    <a:lstStyle/>
                    <a:p>
                      <a:pPr latinLnBrk="1"/>
                      <a:r>
                        <a:rPr lang="en-US" altLang="ko-KR" dirty="0" smtClean="0"/>
                        <a:t>0.66</a:t>
                      </a:r>
                      <a:endParaRPr lang="ko-KR" altLang="en-US" dirty="0"/>
                    </a:p>
                  </a:txBody>
                  <a:tcPr/>
                </a:tc>
                <a:tc>
                  <a:txBody>
                    <a:bodyPr/>
                    <a:lstStyle/>
                    <a:p>
                      <a:pPr latinLnBrk="1"/>
                      <a:r>
                        <a:rPr lang="en-US" altLang="ko-KR" dirty="0" smtClean="0"/>
                        <a:t>230</a:t>
                      </a:r>
                      <a:endParaRPr lang="ko-KR" altLang="en-US" dirty="0"/>
                    </a:p>
                  </a:txBody>
                  <a:tcPr/>
                </a:tc>
              </a:tr>
            </a:tbl>
          </a:graphicData>
        </a:graphic>
      </p:graphicFrame>
      <p:sp>
        <p:nvSpPr>
          <p:cNvPr id="35" name="TextBox 34"/>
          <p:cNvSpPr txBox="1"/>
          <p:nvPr/>
        </p:nvSpPr>
        <p:spPr>
          <a:xfrm>
            <a:off x="8229145" y="3485942"/>
            <a:ext cx="479972" cy="253916"/>
          </a:xfrm>
          <a:prstGeom prst="rect">
            <a:avLst/>
          </a:prstGeom>
          <a:noFill/>
        </p:spPr>
        <p:txBody>
          <a:bodyPr wrap="none" rtlCol="0">
            <a:spAutoFit/>
          </a:bodyPr>
          <a:lstStyle/>
          <a:p>
            <a:r>
              <a:rPr lang="en-US" altLang="ko-KR" sz="1050" dirty="0" smtClean="0">
                <a:solidFill>
                  <a:prstClr val="black"/>
                </a:solidFill>
              </a:rPr>
              <a:t>1013</a:t>
            </a:r>
            <a:endParaRPr lang="ko-KR" altLang="en-US" sz="1050" dirty="0">
              <a:solidFill>
                <a:prstClr val="black"/>
              </a:solidFill>
            </a:endParaRPr>
          </a:p>
        </p:txBody>
      </p:sp>
      <p:sp>
        <p:nvSpPr>
          <p:cNvPr id="36" name="TextBox 35"/>
          <p:cNvSpPr txBox="1"/>
          <p:nvPr/>
        </p:nvSpPr>
        <p:spPr>
          <a:xfrm>
            <a:off x="8236074" y="5079909"/>
            <a:ext cx="278956" cy="253916"/>
          </a:xfrm>
          <a:prstGeom prst="rect">
            <a:avLst/>
          </a:prstGeom>
          <a:noFill/>
        </p:spPr>
        <p:txBody>
          <a:bodyPr wrap="none" rtlCol="0">
            <a:spAutoFit/>
          </a:bodyPr>
          <a:lstStyle/>
          <a:p>
            <a:r>
              <a:rPr lang="en-US" altLang="ko-KR" sz="1050" dirty="0" smtClean="0">
                <a:solidFill>
                  <a:prstClr val="black"/>
                </a:solidFill>
              </a:rPr>
              <a:t>0</a:t>
            </a:r>
            <a:endParaRPr lang="ko-KR" altLang="en-US" sz="1050" dirty="0">
              <a:solidFill>
                <a:prstClr val="black"/>
              </a:solidFill>
            </a:endParaRPr>
          </a:p>
        </p:txBody>
      </p:sp>
      <p:sp>
        <p:nvSpPr>
          <p:cNvPr id="37" name="TextBox 36"/>
          <p:cNvSpPr txBox="1"/>
          <p:nvPr/>
        </p:nvSpPr>
        <p:spPr>
          <a:xfrm>
            <a:off x="8206828" y="806084"/>
            <a:ext cx="479972" cy="253916"/>
          </a:xfrm>
          <a:prstGeom prst="rect">
            <a:avLst/>
          </a:prstGeom>
          <a:noFill/>
        </p:spPr>
        <p:txBody>
          <a:bodyPr wrap="none" rtlCol="0">
            <a:spAutoFit/>
          </a:bodyPr>
          <a:lstStyle/>
          <a:p>
            <a:r>
              <a:rPr lang="en-US" altLang="ko-KR" sz="1050" dirty="0" smtClean="0">
                <a:solidFill>
                  <a:prstClr val="black"/>
                </a:solidFill>
              </a:rPr>
              <a:t>1013</a:t>
            </a:r>
            <a:endParaRPr lang="ko-KR" altLang="en-US" sz="1050" dirty="0">
              <a:solidFill>
                <a:prstClr val="black"/>
              </a:solidFill>
            </a:endParaRPr>
          </a:p>
        </p:txBody>
      </p:sp>
      <p:sp>
        <p:nvSpPr>
          <p:cNvPr id="38" name="TextBox 37"/>
          <p:cNvSpPr txBox="1"/>
          <p:nvPr/>
        </p:nvSpPr>
        <p:spPr>
          <a:xfrm>
            <a:off x="8269288" y="2598566"/>
            <a:ext cx="278956" cy="253916"/>
          </a:xfrm>
          <a:prstGeom prst="rect">
            <a:avLst/>
          </a:prstGeom>
          <a:noFill/>
        </p:spPr>
        <p:txBody>
          <a:bodyPr wrap="none" rtlCol="0">
            <a:spAutoFit/>
          </a:bodyPr>
          <a:lstStyle/>
          <a:p>
            <a:r>
              <a:rPr lang="en-US" altLang="ko-KR" sz="1050" dirty="0" smtClean="0">
                <a:solidFill>
                  <a:prstClr val="black"/>
                </a:solidFill>
              </a:rPr>
              <a:t>0</a:t>
            </a:r>
            <a:endParaRPr lang="ko-KR" altLang="en-US" sz="1050" dirty="0">
              <a:solidFill>
                <a:prstClr val="black"/>
              </a:solidFill>
            </a:endParaRPr>
          </a:p>
        </p:txBody>
      </p:sp>
      <p:sp>
        <p:nvSpPr>
          <p:cNvPr id="39" name="TextBox 38"/>
          <p:cNvSpPr txBox="1"/>
          <p:nvPr/>
        </p:nvSpPr>
        <p:spPr>
          <a:xfrm>
            <a:off x="6978618" y="6485048"/>
            <a:ext cx="1998414" cy="369332"/>
          </a:xfrm>
          <a:prstGeom prst="rect">
            <a:avLst/>
          </a:prstGeom>
          <a:noFill/>
        </p:spPr>
        <p:txBody>
          <a:bodyPr wrap="none" rtlCol="0">
            <a:spAutoFit/>
          </a:bodyPr>
          <a:lstStyle/>
          <a:p>
            <a:r>
              <a:rPr lang="en-US" dirty="0" smtClean="0">
                <a:latin typeface="Arial"/>
                <a:cs typeface="Arial"/>
              </a:rPr>
              <a:t>(Yong Sang Choi)</a:t>
            </a:r>
            <a:endParaRPr lang="en-US" dirty="0">
              <a:latin typeface="Arial"/>
              <a:cs typeface="Arial"/>
            </a:endParaRPr>
          </a:p>
        </p:txBody>
      </p:sp>
    </p:spTree>
    <p:extLst>
      <p:ext uri="{BB962C8B-B14F-4D97-AF65-F5344CB8AC3E}">
        <p14:creationId xmlns:p14="http://schemas.microsoft.com/office/powerpoint/2010/main" val="3920044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dirty="0" smtClean="0"/>
              <a:t>Retrieved Aerosol Properties(AOD, SSA, Height)</a:t>
            </a:r>
            <a:endParaRPr lang="ko-KR" altLang="en-US" dirty="0"/>
          </a:p>
        </p:txBody>
      </p:sp>
      <p:pic>
        <p:nvPicPr>
          <p:cNvPr id="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876198"/>
            <a:ext cx="2728800" cy="27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876198"/>
            <a:ext cx="2727770" cy="2727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876198"/>
            <a:ext cx="2727770" cy="2727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슬라이드 번호 개체 틀 3"/>
          <p:cNvSpPr>
            <a:spLocks noGrp="1"/>
          </p:cNvSpPr>
          <p:nvPr>
            <p:ph type="sldNum" sz="quarter" idx="10"/>
          </p:nvPr>
        </p:nvSpPr>
        <p:spPr>
          <a:xfrm>
            <a:off x="4152900" y="6021345"/>
            <a:ext cx="838200" cy="476250"/>
          </a:xfrm>
        </p:spPr>
        <p:txBody>
          <a:bodyPr/>
          <a:lstStyle/>
          <a:p>
            <a:pPr>
              <a:defRPr/>
            </a:pPr>
            <a:fld id="{0BA4D6EB-C572-44F1-BA1A-9A31B626EA27}" type="slidenum">
              <a:rPr lang="en-US" altLang="ko-KR" smtClean="0">
                <a:solidFill>
                  <a:srgbClr val="000000"/>
                </a:solidFill>
              </a:rPr>
              <a:pPr>
                <a:defRPr/>
              </a:pPr>
              <a:t>19</a:t>
            </a:fld>
            <a:endParaRPr lang="en-US" altLang="ko-KR" dirty="0">
              <a:solidFill>
                <a:srgbClr val="000000"/>
              </a:solidFill>
            </a:endParaRPr>
          </a:p>
        </p:txBody>
      </p:sp>
      <p:pic>
        <p:nvPicPr>
          <p:cNvPr id="24" name="Picture 3" descr="D:\MYD02_1KM\MYD_RGB_large_200609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4176" y="3852147"/>
            <a:ext cx="3352800" cy="268224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6132208" y="3693868"/>
            <a:ext cx="2961750" cy="369332"/>
          </a:xfrm>
          <a:prstGeom prst="rect">
            <a:avLst/>
          </a:prstGeom>
          <a:solidFill>
            <a:schemeClr val="bg1"/>
          </a:solidFill>
        </p:spPr>
        <p:txBody>
          <a:bodyPr wrap="square" rtlCol="0">
            <a:spAutoFit/>
          </a:bodyPr>
          <a:lstStyle/>
          <a:p>
            <a:r>
              <a:rPr lang="en-US" altLang="ko-KR" b="1" dirty="0" smtClean="0"/>
              <a:t>MODIS RGB :2006/04/08</a:t>
            </a:r>
            <a:endParaRPr lang="ko-KR" altLang="en-US" b="1" dirty="0"/>
          </a:p>
        </p:txBody>
      </p:sp>
      <p:sp>
        <p:nvSpPr>
          <p:cNvPr id="26" name="TextBox 25"/>
          <p:cNvSpPr txBox="1"/>
          <p:nvPr/>
        </p:nvSpPr>
        <p:spPr>
          <a:xfrm>
            <a:off x="195457" y="673621"/>
            <a:ext cx="2864375" cy="369332"/>
          </a:xfrm>
          <a:prstGeom prst="rect">
            <a:avLst/>
          </a:prstGeom>
          <a:solidFill>
            <a:schemeClr val="bg1"/>
          </a:solidFill>
        </p:spPr>
        <p:txBody>
          <a:bodyPr wrap="square" rtlCol="0">
            <a:spAutoFit/>
          </a:bodyPr>
          <a:lstStyle/>
          <a:p>
            <a:pPr algn="ctr"/>
            <a:r>
              <a:rPr lang="en-US" altLang="ko-KR" b="1" dirty="0" smtClean="0"/>
              <a:t>Retrieved AOD [443 nm]</a:t>
            </a:r>
            <a:endParaRPr lang="ko-KR" altLang="en-US" b="1" dirty="0"/>
          </a:p>
        </p:txBody>
      </p:sp>
      <p:sp>
        <p:nvSpPr>
          <p:cNvPr id="27" name="TextBox 26"/>
          <p:cNvSpPr txBox="1"/>
          <p:nvPr/>
        </p:nvSpPr>
        <p:spPr>
          <a:xfrm>
            <a:off x="3131840" y="660174"/>
            <a:ext cx="2864375" cy="369332"/>
          </a:xfrm>
          <a:prstGeom prst="rect">
            <a:avLst/>
          </a:prstGeom>
          <a:solidFill>
            <a:schemeClr val="bg1"/>
          </a:solidFill>
        </p:spPr>
        <p:txBody>
          <a:bodyPr wrap="square" rtlCol="0">
            <a:spAutoFit/>
          </a:bodyPr>
          <a:lstStyle/>
          <a:p>
            <a:pPr algn="ctr"/>
            <a:r>
              <a:rPr lang="en-US" altLang="ko-KR" b="1" dirty="0" smtClean="0"/>
              <a:t>Retrieved SSA [443 nm]</a:t>
            </a:r>
            <a:endParaRPr lang="ko-KR" altLang="en-US" b="1" dirty="0"/>
          </a:p>
        </p:txBody>
      </p:sp>
      <p:sp>
        <p:nvSpPr>
          <p:cNvPr id="28" name="TextBox 27"/>
          <p:cNvSpPr txBox="1"/>
          <p:nvPr/>
        </p:nvSpPr>
        <p:spPr>
          <a:xfrm>
            <a:off x="6100113" y="660174"/>
            <a:ext cx="2864375" cy="369332"/>
          </a:xfrm>
          <a:prstGeom prst="rect">
            <a:avLst/>
          </a:prstGeom>
          <a:solidFill>
            <a:schemeClr val="bg1"/>
          </a:solidFill>
        </p:spPr>
        <p:txBody>
          <a:bodyPr wrap="square" rtlCol="0">
            <a:spAutoFit/>
          </a:bodyPr>
          <a:lstStyle/>
          <a:p>
            <a:pPr algn="ctr"/>
            <a:r>
              <a:rPr lang="en-US" altLang="ko-KR" b="1" dirty="0" smtClean="0"/>
              <a:t>Retrieved HGT [km]</a:t>
            </a:r>
            <a:endParaRPr lang="ko-KR" altLang="en-US" b="1" dirty="0"/>
          </a:p>
        </p:txBody>
      </p:sp>
      <p:pic>
        <p:nvPicPr>
          <p:cNvPr id="1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4176" y="3693868"/>
            <a:ext cx="2700000" cy="27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642" y="3693868"/>
            <a:ext cx="2700000" cy="27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7782386" y="6423403"/>
            <a:ext cx="1274583" cy="369332"/>
          </a:xfrm>
          <a:prstGeom prst="rect">
            <a:avLst/>
          </a:prstGeom>
          <a:noFill/>
        </p:spPr>
        <p:txBody>
          <a:bodyPr wrap="none" rtlCol="0">
            <a:spAutoFit/>
          </a:bodyPr>
          <a:lstStyle/>
          <a:p>
            <a:r>
              <a:rPr lang="en-US" dirty="0" smtClean="0">
                <a:latin typeface="Arial"/>
                <a:cs typeface="Arial"/>
              </a:rPr>
              <a:t>(</a:t>
            </a:r>
            <a:r>
              <a:rPr lang="en-US" dirty="0" err="1" smtClean="0">
                <a:latin typeface="Arial"/>
                <a:cs typeface="Arial"/>
              </a:rPr>
              <a:t>Mijin</a:t>
            </a:r>
            <a:r>
              <a:rPr lang="en-US" dirty="0" smtClean="0">
                <a:latin typeface="Arial"/>
                <a:cs typeface="Arial"/>
              </a:rPr>
              <a:t> Kim)</a:t>
            </a:r>
            <a:endParaRPr lang="en-US" dirty="0">
              <a:latin typeface="Arial"/>
              <a:cs typeface="Arial"/>
            </a:endParaRPr>
          </a:p>
        </p:txBody>
      </p:sp>
    </p:spTree>
    <p:extLst>
      <p:ext uri="{BB962C8B-B14F-4D97-AF65-F5344CB8AC3E}">
        <p14:creationId xmlns:p14="http://schemas.microsoft.com/office/powerpoint/2010/main" val="3317783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457200" y="188640"/>
            <a:ext cx="8229600" cy="504056"/>
          </a:xfrm>
        </p:spPr>
        <p:txBody>
          <a:bodyPr>
            <a:normAutofit fontScale="90000"/>
          </a:bodyPr>
          <a:lstStyle/>
          <a:p>
            <a:pPr>
              <a:defRPr/>
            </a:pPr>
            <a:r>
              <a:rPr lang="en-US" altLang="ko-KR" sz="3600" b="1" dirty="0" smtClean="0">
                <a:latin typeface="Arial"/>
                <a:cs typeface="Arial"/>
              </a:rPr>
              <a:t>GEO-KOMPSAT</a:t>
            </a:r>
            <a:r>
              <a:rPr lang="en-US" altLang="ko-KR" sz="3600" dirty="0">
                <a:latin typeface="Arial"/>
                <a:cs typeface="Arial"/>
              </a:rPr>
              <a:t> </a:t>
            </a:r>
            <a:r>
              <a:rPr lang="en-US" altLang="ko-KR" sz="3600" dirty="0" smtClean="0">
                <a:latin typeface="Arial"/>
                <a:cs typeface="Arial"/>
              </a:rPr>
              <a:t>2</a:t>
            </a:r>
            <a:endParaRPr lang="ko-KR" altLang="en-US" sz="2700" b="1" dirty="0">
              <a:latin typeface="Arial"/>
              <a:cs typeface="Arial"/>
            </a:endParaRPr>
          </a:p>
        </p:txBody>
      </p:sp>
      <p:sp>
        <p:nvSpPr>
          <p:cNvPr id="2" name="TextBox 1"/>
          <p:cNvSpPr txBox="1"/>
          <p:nvPr/>
        </p:nvSpPr>
        <p:spPr>
          <a:xfrm>
            <a:off x="4211960" y="980728"/>
            <a:ext cx="4455066" cy="369332"/>
          </a:xfrm>
          <a:prstGeom prst="rect">
            <a:avLst/>
          </a:prstGeom>
          <a:solidFill>
            <a:srgbClr val="FFFFFF"/>
          </a:solidFill>
        </p:spPr>
        <p:txBody>
          <a:bodyPr wrap="none" rtlCol="0">
            <a:spAutoFit/>
          </a:bodyPr>
          <a:lstStyle/>
          <a:p>
            <a:pPr marL="285750" indent="-285750">
              <a:buFont typeface="Arial"/>
              <a:buChar char="•"/>
            </a:pPr>
            <a:r>
              <a:rPr lang="en-US" altLang="ko-KR" dirty="0" smtClean="0"/>
              <a:t>Launch:</a:t>
            </a:r>
            <a:r>
              <a:rPr lang="ko-KR" altLang="en-US" dirty="0"/>
              <a:t> </a:t>
            </a:r>
            <a:r>
              <a:rPr lang="en-US" altLang="ko-KR" dirty="0" smtClean="0"/>
              <a:t>May 2018(2A), Mar. 2019 (2B)</a:t>
            </a:r>
          </a:p>
        </p:txBody>
      </p:sp>
      <p:sp>
        <p:nvSpPr>
          <p:cNvPr id="3" name="TextBox 2"/>
          <p:cNvSpPr txBox="1"/>
          <p:nvPr/>
        </p:nvSpPr>
        <p:spPr>
          <a:xfrm>
            <a:off x="4499991" y="1700808"/>
            <a:ext cx="4536505" cy="400110"/>
          </a:xfrm>
          <a:prstGeom prst="rect">
            <a:avLst/>
          </a:prstGeom>
          <a:noFill/>
        </p:spPr>
        <p:txBody>
          <a:bodyPr wrap="square" rtlCol="0">
            <a:spAutoFit/>
          </a:bodyPr>
          <a:lstStyle/>
          <a:p>
            <a:r>
              <a:rPr lang="en-US" altLang="ko-KR" sz="2000" b="1" dirty="0"/>
              <a:t>S</a:t>
            </a:r>
            <a:r>
              <a:rPr lang="en-US" altLang="ko-KR" sz="2000" b="1" dirty="0" smtClean="0"/>
              <a:t>pecification</a:t>
            </a:r>
          </a:p>
        </p:txBody>
      </p:sp>
      <p:graphicFrame>
        <p:nvGraphicFramePr>
          <p:cNvPr id="5" name="Table 4"/>
          <p:cNvGraphicFramePr>
            <a:graphicFrameLocks noGrp="1"/>
          </p:cNvGraphicFramePr>
          <p:nvPr>
            <p:extLst>
              <p:ext uri="{D42A27DB-BD31-4B8C-83A1-F6EECF244321}">
                <p14:modId xmlns:p14="http://schemas.microsoft.com/office/powerpoint/2010/main" val="2091464144"/>
              </p:ext>
            </p:extLst>
          </p:nvPr>
        </p:nvGraphicFramePr>
        <p:xfrm>
          <a:off x="4211960" y="2114357"/>
          <a:ext cx="4861036" cy="3804443"/>
        </p:xfrm>
        <a:graphic>
          <a:graphicData uri="http://schemas.openxmlformats.org/drawingml/2006/table">
            <a:tbl>
              <a:tblPr firstRow="1" bandRow="1">
                <a:tableStyleId>{5C22544A-7EE6-4342-B048-85BDC9FD1C3A}</a:tableStyleId>
              </a:tblPr>
              <a:tblGrid>
                <a:gridCol w="1296144"/>
                <a:gridCol w="1224136"/>
                <a:gridCol w="1260635"/>
                <a:gridCol w="1080121"/>
              </a:tblGrid>
              <a:tr h="314417">
                <a:tc>
                  <a:txBody>
                    <a:bodyPr/>
                    <a:lstStyle/>
                    <a:p>
                      <a:pPr algn="ctr"/>
                      <a:endParaRPr lang="en-US" sz="1400" dirty="0">
                        <a:latin typeface="Arial"/>
                        <a:cs typeface="Arial"/>
                      </a:endParaRPr>
                    </a:p>
                  </a:txBody>
                  <a:tcPr/>
                </a:tc>
                <a:tc>
                  <a:txBody>
                    <a:bodyPr/>
                    <a:lstStyle/>
                    <a:p>
                      <a:pPr algn="ctr"/>
                      <a:r>
                        <a:rPr lang="en-US" dirty="0" smtClean="0">
                          <a:latin typeface="Arial"/>
                          <a:cs typeface="Arial"/>
                        </a:rPr>
                        <a:t>2A</a:t>
                      </a:r>
                      <a:endParaRPr lang="en-US" dirty="0">
                        <a:latin typeface="Arial"/>
                        <a:cs typeface="Arial"/>
                      </a:endParaRPr>
                    </a:p>
                  </a:txBody>
                  <a:tcPr/>
                </a:tc>
                <a:tc gridSpan="2">
                  <a:txBody>
                    <a:bodyPr/>
                    <a:lstStyle/>
                    <a:p>
                      <a:pPr algn="ctr"/>
                      <a:r>
                        <a:rPr lang="en-US" dirty="0" smtClean="0">
                          <a:latin typeface="Arial"/>
                          <a:cs typeface="Arial"/>
                        </a:rPr>
                        <a:t>2B</a:t>
                      </a:r>
                      <a:endParaRPr lang="en-US" dirty="0">
                        <a:latin typeface="Arial"/>
                        <a:cs typeface="Arial"/>
                      </a:endParaRPr>
                    </a:p>
                  </a:txBody>
                  <a:tcPr/>
                </a:tc>
                <a:tc hMerge="1">
                  <a:txBody>
                    <a:bodyPr/>
                    <a:lstStyle/>
                    <a:p>
                      <a:endParaRPr lang="en-US"/>
                    </a:p>
                  </a:txBody>
                  <a:tcPr/>
                </a:tc>
              </a:tr>
              <a:tr h="314417">
                <a:tc>
                  <a:txBody>
                    <a:bodyPr/>
                    <a:lstStyle/>
                    <a:p>
                      <a:pPr algn="ctr"/>
                      <a:r>
                        <a:rPr lang="en-US" sz="1600" dirty="0" smtClean="0">
                          <a:latin typeface="Arial"/>
                          <a:cs typeface="Arial"/>
                        </a:rPr>
                        <a:t>Payload</a:t>
                      </a:r>
                      <a:endParaRPr lang="en-US" sz="1600" dirty="0">
                        <a:latin typeface="Arial"/>
                        <a:cs typeface="Arial"/>
                      </a:endParaRPr>
                    </a:p>
                  </a:txBody>
                  <a:tcPr/>
                </a:tc>
                <a:tc>
                  <a:txBody>
                    <a:bodyPr/>
                    <a:lstStyle/>
                    <a:p>
                      <a:pPr algn="ctr"/>
                      <a:r>
                        <a:rPr lang="en-US" sz="1600" dirty="0" smtClean="0">
                          <a:latin typeface="Arial"/>
                          <a:cs typeface="Arial"/>
                        </a:rPr>
                        <a:t>AMI</a:t>
                      </a:r>
                      <a:endParaRPr lang="en-US" sz="1600" dirty="0">
                        <a:latin typeface="Arial"/>
                        <a:cs typeface="Arial"/>
                      </a:endParaRPr>
                    </a:p>
                  </a:txBody>
                  <a:tcPr/>
                </a:tc>
                <a:tc>
                  <a:txBody>
                    <a:bodyPr/>
                    <a:lstStyle/>
                    <a:p>
                      <a:pPr algn="ctr"/>
                      <a:r>
                        <a:rPr lang="en-US" sz="1600" dirty="0" smtClean="0">
                          <a:latin typeface="Arial"/>
                          <a:cs typeface="Arial"/>
                        </a:rPr>
                        <a:t>GOCI-2</a:t>
                      </a:r>
                      <a:endParaRPr lang="en-US" sz="1600" dirty="0">
                        <a:latin typeface="Arial"/>
                        <a:cs typeface="Arial"/>
                      </a:endParaRPr>
                    </a:p>
                  </a:txBody>
                  <a:tcPr/>
                </a:tc>
                <a:tc>
                  <a:txBody>
                    <a:bodyPr/>
                    <a:lstStyle/>
                    <a:p>
                      <a:pPr algn="ctr"/>
                      <a:r>
                        <a:rPr lang="en-US" sz="1600" dirty="0" smtClean="0">
                          <a:latin typeface="Arial"/>
                          <a:cs typeface="Arial"/>
                        </a:rPr>
                        <a:t>GEMS</a:t>
                      </a:r>
                      <a:endParaRPr lang="en-US" sz="1600" dirty="0">
                        <a:latin typeface="Arial"/>
                        <a:cs typeface="Arial"/>
                      </a:endParaRPr>
                    </a:p>
                  </a:txBody>
                  <a:tcPr/>
                </a:tc>
              </a:tr>
              <a:tr h="314417">
                <a:tc>
                  <a:txBody>
                    <a:bodyPr/>
                    <a:lstStyle/>
                    <a:p>
                      <a:pPr algn="ctr"/>
                      <a:r>
                        <a:rPr lang="en-US" sz="1600" dirty="0" smtClean="0">
                          <a:latin typeface="Arial"/>
                          <a:cs typeface="Arial"/>
                        </a:rPr>
                        <a:t>Lifetime</a:t>
                      </a:r>
                      <a:endParaRPr lang="en-US" sz="1600" dirty="0">
                        <a:latin typeface="Arial"/>
                        <a:cs typeface="Arial"/>
                      </a:endParaRPr>
                    </a:p>
                  </a:txBody>
                  <a:tcPr/>
                </a:tc>
                <a:tc gridSpan="3">
                  <a:txBody>
                    <a:bodyPr/>
                    <a:lstStyle/>
                    <a:p>
                      <a:pPr algn="ctr"/>
                      <a:r>
                        <a:rPr lang="en-US" sz="1600" dirty="0" smtClean="0">
                          <a:latin typeface="Arial"/>
                          <a:cs typeface="Arial"/>
                        </a:rPr>
                        <a:t>10 years</a:t>
                      </a:r>
                      <a:endParaRPr lang="en-US" sz="1600" dirty="0">
                        <a:latin typeface="Arial"/>
                        <a:cs typeface="Arial"/>
                      </a:endParaRPr>
                    </a:p>
                  </a:txBody>
                  <a:tcPr/>
                </a:tc>
                <a:tc hMerge="1">
                  <a:txBody>
                    <a:bodyPr/>
                    <a:lstStyle/>
                    <a:p>
                      <a:endParaRPr lang="en-US"/>
                    </a:p>
                  </a:txBody>
                  <a:tcPr/>
                </a:tc>
                <a:tc hMerge="1">
                  <a:txBody>
                    <a:bodyPr/>
                    <a:lstStyle/>
                    <a:p>
                      <a:endParaRPr lang="en-US"/>
                    </a:p>
                  </a:txBody>
                  <a:tcPr/>
                </a:tc>
              </a:tr>
              <a:tr h="543083">
                <a:tc>
                  <a:txBody>
                    <a:bodyPr/>
                    <a:lstStyle/>
                    <a:p>
                      <a:pPr algn="ctr"/>
                      <a:r>
                        <a:rPr lang="en-US" sz="1600" dirty="0" smtClean="0">
                          <a:latin typeface="Arial"/>
                          <a:cs typeface="Arial"/>
                        </a:rPr>
                        <a:t>Channels</a:t>
                      </a:r>
                      <a:endParaRPr lang="en-US" sz="1600" dirty="0">
                        <a:latin typeface="Arial"/>
                        <a:cs typeface="Arial"/>
                      </a:endParaRPr>
                    </a:p>
                  </a:txBody>
                  <a:tcPr/>
                </a:tc>
                <a:tc>
                  <a:txBody>
                    <a:bodyPr/>
                    <a:lstStyle/>
                    <a:p>
                      <a:pPr algn="ctr"/>
                      <a:r>
                        <a:rPr lang="en-US" sz="1600" dirty="0" smtClean="0">
                          <a:latin typeface="Arial"/>
                          <a:cs typeface="Arial"/>
                        </a:rPr>
                        <a:t>16</a:t>
                      </a:r>
                      <a:endParaRPr lang="en-US" sz="1600" dirty="0">
                        <a:latin typeface="Arial"/>
                        <a:cs typeface="Arial"/>
                      </a:endParaRPr>
                    </a:p>
                  </a:txBody>
                  <a:tcPr/>
                </a:tc>
                <a:tc>
                  <a:txBody>
                    <a:bodyPr/>
                    <a:lstStyle/>
                    <a:p>
                      <a:pPr algn="ctr"/>
                      <a:r>
                        <a:rPr lang="en-US" sz="1600" dirty="0" smtClean="0">
                          <a:latin typeface="Arial"/>
                          <a:cs typeface="Arial"/>
                        </a:rPr>
                        <a:t>13</a:t>
                      </a:r>
                      <a:endParaRPr lang="en-US" sz="1600" dirty="0">
                        <a:latin typeface="Arial"/>
                        <a:cs typeface="Arial"/>
                      </a:endParaRPr>
                    </a:p>
                  </a:txBody>
                  <a:tcPr/>
                </a:tc>
                <a:tc>
                  <a:txBody>
                    <a:bodyPr/>
                    <a:lstStyle/>
                    <a:p>
                      <a:pPr algn="ctr"/>
                      <a:r>
                        <a:rPr lang="en-US" sz="1600" dirty="0" smtClean="0">
                          <a:latin typeface="Arial"/>
                          <a:cs typeface="Arial"/>
                        </a:rPr>
                        <a:t>1000</a:t>
                      </a:r>
                      <a:endParaRPr lang="en-US" sz="1600" dirty="0">
                        <a:latin typeface="Arial"/>
                        <a:cs typeface="Arial"/>
                      </a:endParaRPr>
                    </a:p>
                  </a:txBody>
                  <a:tcPr/>
                </a:tc>
              </a:tr>
              <a:tr h="543083">
                <a:tc>
                  <a:txBody>
                    <a:bodyPr/>
                    <a:lstStyle/>
                    <a:p>
                      <a:pPr algn="ctr"/>
                      <a:r>
                        <a:rPr lang="en-US" sz="1600" dirty="0" smtClean="0">
                          <a:latin typeface="Arial"/>
                          <a:cs typeface="Arial"/>
                        </a:rPr>
                        <a:t>Wavelength </a:t>
                      </a:r>
                    </a:p>
                    <a:p>
                      <a:pPr algn="ctr"/>
                      <a:r>
                        <a:rPr lang="en-US" sz="1600" dirty="0" smtClean="0">
                          <a:latin typeface="Arial"/>
                          <a:cs typeface="Arial"/>
                        </a:rPr>
                        <a:t>range</a:t>
                      </a:r>
                      <a:endParaRPr lang="en-US" sz="1600" dirty="0">
                        <a:latin typeface="Arial"/>
                        <a:cs typeface="Arial"/>
                      </a:endParaRPr>
                    </a:p>
                  </a:txBody>
                  <a:tcPr/>
                </a:tc>
                <a:tc>
                  <a:txBody>
                    <a:bodyPr/>
                    <a:lstStyle/>
                    <a:p>
                      <a:pPr algn="ctr"/>
                      <a:r>
                        <a:rPr lang="en-US" sz="1600" dirty="0" smtClean="0">
                          <a:latin typeface="Arial"/>
                          <a:cs typeface="Arial"/>
                        </a:rPr>
                        <a:t>0.4 - 13 </a:t>
                      </a:r>
                    </a:p>
                    <a:p>
                      <a:pPr algn="ctr"/>
                      <a:r>
                        <a:rPr lang="en-US" sz="1600" dirty="0" smtClean="0">
                          <a:latin typeface="Symbol" charset="2"/>
                          <a:cs typeface="Symbol" charset="2"/>
                        </a:rPr>
                        <a:t>m</a:t>
                      </a:r>
                      <a:r>
                        <a:rPr lang="en-US" sz="1600" dirty="0" smtClean="0">
                          <a:latin typeface="Arial"/>
                          <a:cs typeface="Arial"/>
                        </a:rPr>
                        <a:t>m</a:t>
                      </a:r>
                      <a:endParaRPr lang="en-US" sz="1600" dirty="0">
                        <a:latin typeface="Arial"/>
                        <a:cs typeface="Arial"/>
                      </a:endParaRPr>
                    </a:p>
                  </a:txBody>
                  <a:tcPr/>
                </a:tc>
                <a:tc>
                  <a:txBody>
                    <a:bodyPr/>
                    <a:lstStyle/>
                    <a:p>
                      <a:pPr algn="ctr"/>
                      <a:r>
                        <a:rPr lang="en-US" sz="1600" dirty="0" smtClean="0">
                          <a:latin typeface="Arial"/>
                          <a:cs typeface="Arial"/>
                        </a:rPr>
                        <a:t>375 - 860</a:t>
                      </a:r>
                    </a:p>
                    <a:p>
                      <a:pPr algn="ctr"/>
                      <a:r>
                        <a:rPr lang="en-US" sz="1600" dirty="0" smtClean="0">
                          <a:latin typeface="Arial"/>
                          <a:cs typeface="Arial"/>
                        </a:rPr>
                        <a:t>nm</a:t>
                      </a:r>
                      <a:endParaRPr lang="en-US" sz="1600" dirty="0">
                        <a:latin typeface="Arial"/>
                        <a:cs typeface="Arial"/>
                      </a:endParaRPr>
                    </a:p>
                  </a:txBody>
                  <a:tcPr/>
                </a:tc>
                <a:tc>
                  <a:txBody>
                    <a:bodyPr/>
                    <a:lstStyle/>
                    <a:p>
                      <a:pPr algn="ctr"/>
                      <a:r>
                        <a:rPr lang="en-US" sz="1600" dirty="0" smtClean="0">
                          <a:latin typeface="Arial"/>
                          <a:cs typeface="Arial"/>
                        </a:rPr>
                        <a:t>300-500 nm</a:t>
                      </a:r>
                      <a:endParaRPr lang="en-US" sz="1600" dirty="0">
                        <a:latin typeface="Arial"/>
                        <a:cs typeface="Arial"/>
                      </a:endParaRPr>
                    </a:p>
                  </a:txBody>
                  <a:tcPr/>
                </a:tc>
              </a:tr>
              <a:tr h="394495">
                <a:tc>
                  <a:txBody>
                    <a:bodyPr/>
                    <a:lstStyle/>
                    <a:p>
                      <a:pPr algn="ctr"/>
                      <a:r>
                        <a:rPr lang="en-US" sz="1600" dirty="0" smtClean="0">
                          <a:latin typeface="Arial"/>
                          <a:cs typeface="Arial"/>
                        </a:rPr>
                        <a:t>Spatial </a:t>
                      </a:r>
                    </a:p>
                    <a:p>
                      <a:pPr algn="ctr"/>
                      <a:r>
                        <a:rPr lang="en-US" sz="1600" dirty="0" smtClean="0">
                          <a:latin typeface="Arial"/>
                          <a:cs typeface="Arial"/>
                        </a:rPr>
                        <a:t>resolution</a:t>
                      </a:r>
                      <a:endParaRPr lang="en-US" sz="1600" dirty="0">
                        <a:latin typeface="Arial"/>
                        <a:cs typeface="Arial"/>
                      </a:endParaRPr>
                    </a:p>
                  </a:txBody>
                  <a:tcPr/>
                </a:tc>
                <a:tc>
                  <a:txBody>
                    <a:bodyPr/>
                    <a:lstStyle/>
                    <a:p>
                      <a:pPr algn="ctr"/>
                      <a:r>
                        <a:rPr lang="en-US" sz="1600" dirty="0" smtClean="0">
                          <a:latin typeface="Arial"/>
                          <a:cs typeface="Arial"/>
                        </a:rPr>
                        <a:t>0.5 / 1</a:t>
                      </a:r>
                      <a:r>
                        <a:rPr lang="en-US" sz="1600" baseline="0" dirty="0" smtClean="0">
                          <a:latin typeface="Arial"/>
                          <a:cs typeface="Arial"/>
                        </a:rPr>
                        <a:t> km</a:t>
                      </a:r>
                    </a:p>
                    <a:p>
                      <a:pPr algn="ctr"/>
                      <a:r>
                        <a:rPr lang="en-US" sz="1600" baseline="0" dirty="0" smtClean="0">
                          <a:latin typeface="Arial"/>
                          <a:cs typeface="Arial"/>
                        </a:rPr>
                        <a:t>(Vis) </a:t>
                      </a:r>
                    </a:p>
                    <a:p>
                      <a:pPr algn="ctr"/>
                      <a:r>
                        <a:rPr lang="en-US" sz="1600" baseline="0" dirty="0" smtClean="0">
                          <a:latin typeface="Arial"/>
                          <a:cs typeface="Arial"/>
                        </a:rPr>
                        <a:t>2 km (IR)</a:t>
                      </a:r>
                      <a:endParaRPr lang="en-US" sz="1600" dirty="0">
                        <a:latin typeface="Arial"/>
                        <a:cs typeface="Arial"/>
                      </a:endParaRPr>
                    </a:p>
                  </a:txBody>
                  <a:tcPr/>
                </a:tc>
                <a:tc>
                  <a:txBody>
                    <a:bodyPr/>
                    <a:lstStyle/>
                    <a:p>
                      <a:pPr algn="ctr"/>
                      <a:r>
                        <a:rPr lang="en-US" sz="1600" dirty="0" smtClean="0">
                          <a:latin typeface="Arial"/>
                          <a:cs typeface="Arial"/>
                        </a:rPr>
                        <a:t>250 m@ </a:t>
                      </a:r>
                      <a:r>
                        <a:rPr lang="en-US" sz="1600" dirty="0" err="1" smtClean="0">
                          <a:latin typeface="Arial"/>
                          <a:cs typeface="Arial"/>
                        </a:rPr>
                        <a:t>eq</a:t>
                      </a:r>
                      <a:endParaRPr lang="en-US" sz="1600" dirty="0" smtClean="0">
                        <a:latin typeface="Arial"/>
                        <a:cs typeface="Arial"/>
                      </a:endParaRPr>
                    </a:p>
                    <a:p>
                      <a:pPr algn="ctr"/>
                      <a:r>
                        <a:rPr lang="en-US" sz="1600" dirty="0" smtClean="0">
                          <a:latin typeface="Arial"/>
                          <a:cs typeface="Arial"/>
                        </a:rPr>
                        <a:t>1 km (FD)</a:t>
                      </a:r>
                      <a:endParaRPr lang="en-US" sz="1600" dirty="0">
                        <a:latin typeface="Arial"/>
                        <a:cs typeface="Arial"/>
                      </a:endParaRPr>
                    </a:p>
                  </a:txBody>
                  <a:tcPr/>
                </a:tc>
                <a:tc>
                  <a:txBody>
                    <a:bodyPr/>
                    <a:lstStyle/>
                    <a:p>
                      <a:pPr algn="ctr"/>
                      <a:r>
                        <a:rPr lang="en-US" sz="1600" dirty="0" smtClean="0">
                          <a:latin typeface="Arial"/>
                          <a:cs typeface="Arial"/>
                        </a:rPr>
                        <a:t>7 x 8 km</a:t>
                      </a:r>
                      <a:r>
                        <a:rPr lang="en-US" sz="1600" baseline="30000" dirty="0" smtClean="0">
                          <a:latin typeface="Arial"/>
                          <a:cs typeface="Arial"/>
                        </a:rPr>
                        <a:t>2</a:t>
                      </a:r>
                      <a:r>
                        <a:rPr lang="en-US" sz="1600" dirty="0" smtClean="0">
                          <a:latin typeface="Arial"/>
                          <a:cs typeface="Arial"/>
                        </a:rPr>
                        <a:t> @ Seoul</a:t>
                      </a:r>
                    </a:p>
                    <a:p>
                      <a:pPr algn="ctr"/>
                      <a:r>
                        <a:rPr lang="en-US" altLang="ko-KR" sz="1600" dirty="0" smtClean="0">
                          <a:latin typeface="Arial"/>
                          <a:cs typeface="Arial"/>
                        </a:rPr>
                        <a:t>3.5x</a:t>
                      </a:r>
                      <a:r>
                        <a:rPr lang="en-US" altLang="ko-KR" sz="1600" baseline="0" dirty="0" smtClean="0">
                          <a:latin typeface="Arial"/>
                          <a:cs typeface="Arial"/>
                        </a:rPr>
                        <a:t>8 km</a:t>
                      </a:r>
                      <a:r>
                        <a:rPr lang="en-US" altLang="ko-KR" sz="1600" baseline="30000" dirty="0" smtClean="0">
                          <a:latin typeface="Arial"/>
                          <a:cs typeface="Arial"/>
                        </a:rPr>
                        <a:t>2</a:t>
                      </a:r>
                    </a:p>
                    <a:p>
                      <a:pPr algn="ctr"/>
                      <a:r>
                        <a:rPr lang="en-US" sz="1600" baseline="0" dirty="0" smtClean="0">
                          <a:latin typeface="Arial"/>
                          <a:cs typeface="Arial"/>
                        </a:rPr>
                        <a:t>(aerosol)</a:t>
                      </a:r>
                      <a:endParaRPr lang="en-US" sz="1600" baseline="0" dirty="0">
                        <a:latin typeface="Arial"/>
                        <a:cs typeface="Arial"/>
                      </a:endParaRPr>
                    </a:p>
                  </a:txBody>
                  <a:tcPr/>
                </a:tc>
              </a:tr>
              <a:tr h="314417">
                <a:tc>
                  <a:txBody>
                    <a:bodyPr/>
                    <a:lstStyle/>
                    <a:p>
                      <a:pPr algn="ctr"/>
                      <a:r>
                        <a:rPr lang="en-US" sz="1600" dirty="0" smtClean="0">
                          <a:latin typeface="Arial"/>
                          <a:cs typeface="Arial"/>
                        </a:rPr>
                        <a:t>Temporal </a:t>
                      </a:r>
                    </a:p>
                    <a:p>
                      <a:pPr algn="ctr"/>
                      <a:r>
                        <a:rPr lang="en-US" sz="1600" dirty="0" smtClean="0">
                          <a:latin typeface="Arial"/>
                          <a:cs typeface="Arial"/>
                        </a:rPr>
                        <a:t>resolution</a:t>
                      </a:r>
                      <a:endParaRPr lang="en-US" sz="1600" dirty="0">
                        <a:latin typeface="Arial"/>
                        <a:cs typeface="Arial"/>
                      </a:endParaRPr>
                    </a:p>
                  </a:txBody>
                  <a:tcPr/>
                </a:tc>
                <a:tc>
                  <a:txBody>
                    <a:bodyPr/>
                    <a:lstStyle/>
                    <a:p>
                      <a:pPr algn="ctr"/>
                      <a:r>
                        <a:rPr lang="en-US" sz="1600" dirty="0" smtClean="0">
                          <a:latin typeface="Arial"/>
                          <a:cs typeface="Arial"/>
                        </a:rPr>
                        <a:t>10 min </a:t>
                      </a:r>
                    </a:p>
                    <a:p>
                      <a:pPr algn="ctr"/>
                      <a:r>
                        <a:rPr lang="en-US" sz="1600" dirty="0" smtClean="0">
                          <a:latin typeface="Arial"/>
                          <a:cs typeface="Arial"/>
                        </a:rPr>
                        <a:t>(FD)</a:t>
                      </a:r>
                      <a:endParaRPr lang="en-US" sz="1600" dirty="0">
                        <a:latin typeface="Arial"/>
                        <a:cs typeface="Arial"/>
                      </a:endParaRPr>
                    </a:p>
                  </a:txBody>
                  <a:tcPr/>
                </a:tc>
                <a:tc>
                  <a:txBody>
                    <a:bodyPr/>
                    <a:lstStyle/>
                    <a:p>
                      <a:pPr algn="ctr"/>
                      <a:r>
                        <a:rPr lang="en-US" sz="1600" dirty="0" smtClean="0">
                          <a:latin typeface="Arial"/>
                          <a:cs typeface="Arial"/>
                        </a:rPr>
                        <a:t>1 hour</a:t>
                      </a:r>
                      <a:endParaRPr lang="en-US" sz="1600" dirty="0">
                        <a:latin typeface="Arial"/>
                        <a:cs typeface="Arial"/>
                      </a:endParaRPr>
                    </a:p>
                  </a:txBody>
                  <a:tcPr/>
                </a:tc>
                <a:tc>
                  <a:txBody>
                    <a:bodyPr/>
                    <a:lstStyle/>
                    <a:p>
                      <a:pPr algn="ctr"/>
                      <a:r>
                        <a:rPr lang="en-US" sz="1600" dirty="0" smtClean="0">
                          <a:latin typeface="Arial"/>
                          <a:cs typeface="Arial"/>
                        </a:rPr>
                        <a:t>1 hour</a:t>
                      </a:r>
                      <a:endParaRPr lang="en-US" sz="1600" dirty="0">
                        <a:latin typeface="Arial"/>
                        <a:cs typeface="Arial"/>
                      </a:endParaRPr>
                    </a:p>
                  </a:txBody>
                  <a:tcPr/>
                </a:tc>
              </a:tr>
            </a:tbl>
          </a:graphicData>
        </a:graphic>
      </p:graphicFrame>
      <p:sp>
        <p:nvSpPr>
          <p:cNvPr id="8" name="TextBox 7"/>
          <p:cNvSpPr txBox="1"/>
          <p:nvPr/>
        </p:nvSpPr>
        <p:spPr>
          <a:xfrm>
            <a:off x="87086" y="1084497"/>
            <a:ext cx="2428892" cy="369332"/>
          </a:xfrm>
          <a:prstGeom prst="rect">
            <a:avLst/>
          </a:prstGeom>
          <a:noFill/>
        </p:spPr>
        <p:txBody>
          <a:bodyPr wrap="square" rtlCol="0">
            <a:spAutoFit/>
          </a:bodyPr>
          <a:lstStyle/>
          <a:p>
            <a:r>
              <a:rPr lang="en-US" altLang="ko-KR" dirty="0" smtClean="0">
                <a:solidFill>
                  <a:srgbClr val="0000FF"/>
                </a:solidFill>
              </a:rPr>
              <a:t>2A Sat. : AMI</a:t>
            </a:r>
            <a:endParaRPr lang="ko-KR" altLang="en-US" dirty="0">
              <a:solidFill>
                <a:srgbClr val="0000FF"/>
              </a:solidFill>
            </a:endParaRPr>
          </a:p>
        </p:txBody>
      </p:sp>
      <p:sp>
        <p:nvSpPr>
          <p:cNvPr id="9" name="TextBox 8"/>
          <p:cNvSpPr txBox="1"/>
          <p:nvPr/>
        </p:nvSpPr>
        <p:spPr>
          <a:xfrm>
            <a:off x="2051720" y="1054477"/>
            <a:ext cx="2714644" cy="646331"/>
          </a:xfrm>
          <a:prstGeom prst="rect">
            <a:avLst/>
          </a:prstGeom>
          <a:noFill/>
        </p:spPr>
        <p:txBody>
          <a:bodyPr wrap="square" rtlCol="0">
            <a:spAutoFit/>
          </a:bodyPr>
          <a:lstStyle/>
          <a:p>
            <a:r>
              <a:rPr lang="en-US" altLang="ko-KR" dirty="0" smtClean="0">
                <a:solidFill>
                  <a:srgbClr val="FF0000"/>
                </a:solidFill>
              </a:rPr>
              <a:t>2B Sat. : GEMS,  </a:t>
            </a:r>
          </a:p>
          <a:p>
            <a:r>
              <a:rPr lang="en-US" altLang="ko-KR" dirty="0">
                <a:solidFill>
                  <a:srgbClr val="FF0000"/>
                </a:solidFill>
              </a:rPr>
              <a:t> </a:t>
            </a:r>
            <a:r>
              <a:rPr lang="en-US" altLang="ko-KR" dirty="0" smtClean="0">
                <a:solidFill>
                  <a:srgbClr val="FF0000"/>
                </a:solidFill>
              </a:rPr>
              <a:t>             </a:t>
            </a:r>
            <a:r>
              <a:rPr lang="en-US" altLang="ko-KR" dirty="0" smtClean="0">
                <a:solidFill>
                  <a:srgbClr val="0000FF"/>
                </a:solidFill>
              </a:rPr>
              <a:t>GOCI-2</a:t>
            </a:r>
            <a:endParaRPr lang="ko-KR" altLang="en-US" dirty="0">
              <a:solidFill>
                <a:srgbClr val="0000FF"/>
              </a:solidFill>
            </a:endParaRPr>
          </a:p>
        </p:txBody>
      </p:sp>
      <p:pic>
        <p:nvPicPr>
          <p:cNvPr id="10" name="Picture 7" descr="3B_iso_2"/>
          <p:cNvPicPr>
            <a:picLocks noChangeAspect="1" noChangeArrowheads="1"/>
          </p:cNvPicPr>
          <p:nvPr/>
        </p:nvPicPr>
        <p:blipFill>
          <a:blip r:embed="rId2" cstate="print">
            <a:clrChange>
              <a:clrFrom>
                <a:srgbClr val="FEFEFE"/>
              </a:clrFrom>
              <a:clrTo>
                <a:srgbClr val="FEFEFE">
                  <a:alpha val="0"/>
                </a:srgbClr>
              </a:clrTo>
            </a:clrChange>
          </a:blip>
          <a:srcRect l="25157" t="11179" r="20886" b="13345"/>
          <a:stretch>
            <a:fillRect/>
          </a:stretch>
        </p:blipFill>
        <p:spPr bwMode="auto">
          <a:xfrm rot="960460" flipH="1" flipV="1">
            <a:off x="2230421" y="1427381"/>
            <a:ext cx="1627994" cy="1286517"/>
          </a:xfrm>
          <a:prstGeom prst="rect">
            <a:avLst/>
          </a:prstGeom>
          <a:noFill/>
          <a:ln w="9525">
            <a:noFill/>
            <a:miter lim="800000"/>
            <a:headEnd/>
            <a:tailEnd/>
          </a:ln>
        </p:spPr>
      </p:pic>
      <p:sp>
        <p:nvSpPr>
          <p:cNvPr id="11" name="직사각형 9"/>
          <p:cNvSpPr/>
          <p:nvPr/>
        </p:nvSpPr>
        <p:spPr>
          <a:xfrm>
            <a:off x="1404858" y="2544097"/>
            <a:ext cx="1776824" cy="369332"/>
          </a:xfrm>
          <a:prstGeom prst="rect">
            <a:avLst/>
          </a:prstGeom>
        </p:spPr>
        <p:txBody>
          <a:bodyPr wrap="none">
            <a:spAutoFit/>
          </a:bodyPr>
          <a:lstStyle/>
          <a:p>
            <a:r>
              <a:rPr kumimoji="1" lang="en-US" altLang="ko-KR" b="1" dirty="0" smtClean="0">
                <a:solidFill>
                  <a:srgbClr val="0000FF"/>
                </a:solidFill>
                <a:effectLst>
                  <a:outerShdw blurRad="38100" dist="38100" dir="2700000" algn="tl">
                    <a:srgbClr val="C0C0C0"/>
                  </a:outerShdw>
                </a:effectLst>
                <a:latin typeface="굴림" pitchFamily="50" charset="-127"/>
                <a:ea typeface="굴림" pitchFamily="50" charset="-127"/>
              </a:rPr>
              <a:t>(Twin Satellite)</a:t>
            </a:r>
            <a:endParaRPr lang="ko-KR" altLang="en-US" dirty="0">
              <a:solidFill>
                <a:srgbClr val="0000FF"/>
              </a:solidFill>
            </a:endParaRPr>
          </a:p>
        </p:txBody>
      </p:sp>
      <p:pic>
        <p:nvPicPr>
          <p:cNvPr id="13" name="그림 10" descr="oicet2.jpg"/>
          <p:cNvPicPr>
            <a:picLocks noChangeAspect="1"/>
          </p:cNvPicPr>
          <p:nvPr/>
        </p:nvPicPr>
        <p:blipFill>
          <a:blip r:embed="rId3" cstate="print">
            <a:clrChange>
              <a:clrFrom>
                <a:srgbClr val="0C0F20"/>
              </a:clrFrom>
              <a:clrTo>
                <a:srgbClr val="0C0F20">
                  <a:alpha val="0"/>
                </a:srgbClr>
              </a:clrTo>
            </a:clrChange>
          </a:blip>
          <a:srcRect t="25572"/>
          <a:stretch>
            <a:fillRect/>
          </a:stretch>
        </p:blipFill>
        <p:spPr>
          <a:xfrm>
            <a:off x="1002618" y="5509292"/>
            <a:ext cx="3214678" cy="1309628"/>
          </a:xfrm>
          <a:prstGeom prst="rect">
            <a:avLst/>
          </a:prstGeom>
        </p:spPr>
      </p:pic>
      <p:sp>
        <p:nvSpPr>
          <p:cNvPr id="14" name="이등변 삼각형 14"/>
          <p:cNvSpPr/>
          <p:nvPr/>
        </p:nvSpPr>
        <p:spPr bwMode="invGray">
          <a:xfrm rot="11192897" flipH="1" flipV="1">
            <a:off x="2397548" y="1931345"/>
            <a:ext cx="1780822" cy="4543105"/>
          </a:xfrm>
          <a:prstGeom prst="triangle">
            <a:avLst/>
          </a:prstGeom>
          <a:solidFill>
            <a:srgbClr val="666699">
              <a:alpha val="40000"/>
            </a:srgbClr>
          </a:solidFill>
          <a:ln w="9525">
            <a:noFill/>
            <a:miter lim="800000"/>
            <a:headEnd/>
            <a:tailEnd/>
          </a:ln>
          <a:effectLst/>
          <a:scene3d>
            <a:camera prst="perspectiveHeroicExtremeLeftFacing"/>
            <a:lightRig rig="threePt" dir="t"/>
          </a:scene3d>
        </p:spPr>
        <p:txBody>
          <a:bodyPr wrap="none" rtlCol="0" anchor="ctr"/>
          <a:lstStyle/>
          <a:p>
            <a:pPr algn="ctr" fontAlgn="auto">
              <a:lnSpc>
                <a:spcPct val="90000"/>
              </a:lnSpc>
              <a:spcBef>
                <a:spcPts val="0"/>
              </a:spcBef>
              <a:spcAft>
                <a:spcPts val="0"/>
              </a:spcAft>
              <a:buClr>
                <a:srgbClr val="000066"/>
              </a:buClr>
              <a:buSzPct val="150000"/>
              <a:buFont typeface="굴림체" pitchFamily="49" charset="-127"/>
              <a:buNone/>
            </a:pPr>
            <a:endParaRPr kumimoji="0" lang="ko-KR" altLang="en-US" sz="2050" b="1" dirty="0">
              <a:solidFill>
                <a:schemeClr val="bg1"/>
              </a:solidFill>
              <a:effectLst>
                <a:outerShdw blurRad="38100" dist="38100" dir="2700000" algn="tl">
                  <a:srgbClr val="000000"/>
                </a:outerShdw>
              </a:effectLst>
              <a:latin typeface="HY견고딕" pitchFamily="18" charset="-127"/>
              <a:ea typeface="HY견고딕" pitchFamily="18" charset="-127"/>
            </a:endParaRPr>
          </a:p>
        </p:txBody>
      </p:sp>
      <p:pic>
        <p:nvPicPr>
          <p:cNvPr id="16" name="Picture 8" descr="3A_iso_2"/>
          <p:cNvPicPr>
            <a:picLocks noChangeAspect="1" noChangeArrowheads="1"/>
          </p:cNvPicPr>
          <p:nvPr/>
        </p:nvPicPr>
        <p:blipFill>
          <a:blip r:embed="rId4" cstate="print">
            <a:clrChange>
              <a:clrFrom>
                <a:srgbClr val="FEFEFE"/>
              </a:clrFrom>
              <a:clrTo>
                <a:srgbClr val="FEFEFE">
                  <a:alpha val="0"/>
                </a:srgbClr>
              </a:clrTo>
            </a:clrChange>
          </a:blip>
          <a:srcRect l="20886" t="11179" r="25964" b="13310"/>
          <a:stretch>
            <a:fillRect/>
          </a:stretch>
        </p:blipFill>
        <p:spPr bwMode="auto">
          <a:xfrm rot="8304628">
            <a:off x="274743" y="1045868"/>
            <a:ext cx="1579056" cy="1265855"/>
          </a:xfrm>
          <a:prstGeom prst="rect">
            <a:avLst/>
          </a:prstGeom>
          <a:noFill/>
          <a:ln w="9525">
            <a:noFill/>
            <a:miter lim="800000"/>
            <a:headEnd/>
            <a:tailEnd/>
          </a:ln>
        </p:spPr>
      </p:pic>
      <p:sp>
        <p:nvSpPr>
          <p:cNvPr id="17" name="이등변 삼각형 13"/>
          <p:cNvSpPr/>
          <p:nvPr/>
        </p:nvSpPr>
        <p:spPr bwMode="invGray">
          <a:xfrm rot="19679342">
            <a:off x="995242" y="1753972"/>
            <a:ext cx="1780822" cy="4746368"/>
          </a:xfrm>
          <a:prstGeom prst="triangle">
            <a:avLst/>
          </a:prstGeom>
          <a:solidFill>
            <a:srgbClr val="666699">
              <a:alpha val="40000"/>
            </a:srgbClr>
          </a:solidFill>
          <a:ln w="9525">
            <a:noFill/>
            <a:miter lim="800000"/>
            <a:headEnd/>
            <a:tailEnd/>
          </a:ln>
          <a:effectLst/>
          <a:scene3d>
            <a:camera prst="perspectiveHeroicExtremeLeftFacing"/>
            <a:lightRig rig="threePt" dir="t"/>
          </a:scene3d>
        </p:spPr>
        <p:txBody>
          <a:bodyPr wrap="none" rtlCol="0" anchor="ctr"/>
          <a:lstStyle/>
          <a:p>
            <a:pPr algn="ctr" fontAlgn="auto">
              <a:lnSpc>
                <a:spcPct val="90000"/>
              </a:lnSpc>
              <a:spcBef>
                <a:spcPts val="0"/>
              </a:spcBef>
              <a:spcAft>
                <a:spcPts val="0"/>
              </a:spcAft>
              <a:buClr>
                <a:srgbClr val="000066"/>
              </a:buClr>
              <a:buSzPct val="150000"/>
              <a:buFont typeface="굴림체" pitchFamily="49" charset="-127"/>
              <a:buNone/>
            </a:pPr>
            <a:endParaRPr kumimoji="0" lang="ko-KR" altLang="en-US" sz="2050" b="1" dirty="0">
              <a:solidFill>
                <a:schemeClr val="bg1"/>
              </a:solidFill>
              <a:effectLst>
                <a:outerShdw blurRad="38100" dist="38100" dir="2700000" algn="tl">
                  <a:srgbClr val="000000"/>
                </a:outerShdw>
              </a:effectLst>
              <a:latin typeface="HY견고딕" pitchFamily="18" charset="-127"/>
              <a:ea typeface="HY견고딕" pitchFamily="18" charset="-127"/>
            </a:endParaRPr>
          </a:p>
        </p:txBody>
      </p:sp>
      <p:sp>
        <p:nvSpPr>
          <p:cNvPr id="6" name="Rectangle 5"/>
          <p:cNvSpPr/>
          <p:nvPr/>
        </p:nvSpPr>
        <p:spPr>
          <a:xfrm>
            <a:off x="7956376" y="2492896"/>
            <a:ext cx="1080120" cy="342590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813759" y="5509292"/>
            <a:ext cx="336819" cy="4332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347858" y="5422989"/>
            <a:ext cx="608610" cy="2281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5869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pPr>
              <a:defRPr/>
            </a:pPr>
            <a:fld id="{0BA4D6EB-C572-44F1-BA1A-9A31B626EA27}" type="slidenum">
              <a:rPr lang="en-US" altLang="ko-KR" smtClean="0">
                <a:solidFill>
                  <a:srgbClr val="000000"/>
                </a:solidFill>
                <a:latin typeface="맑은 고딕"/>
                <a:ea typeface="맑은 고딕"/>
              </a:rPr>
              <a:pPr>
                <a:defRPr/>
              </a:pPr>
              <a:t>20</a:t>
            </a:fld>
            <a:endParaRPr lang="en-US" altLang="ko-KR" dirty="0">
              <a:solidFill>
                <a:srgbClr val="000000"/>
              </a:solidFill>
              <a:latin typeface="맑은 고딕"/>
              <a:ea typeface="맑은 고딕"/>
            </a:endParaRPr>
          </a:p>
        </p:txBody>
      </p:sp>
      <p:graphicFrame>
        <p:nvGraphicFramePr>
          <p:cNvPr id="5" name="표 4"/>
          <p:cNvGraphicFramePr>
            <a:graphicFrameLocks noGrp="1"/>
          </p:cNvGraphicFramePr>
          <p:nvPr>
            <p:extLst>
              <p:ext uri="{D42A27DB-BD31-4B8C-83A1-F6EECF244321}">
                <p14:modId xmlns:p14="http://schemas.microsoft.com/office/powerpoint/2010/main" val="155963028"/>
              </p:ext>
            </p:extLst>
          </p:nvPr>
        </p:nvGraphicFramePr>
        <p:xfrm>
          <a:off x="105366" y="4642748"/>
          <a:ext cx="8933267" cy="2090402"/>
        </p:xfrm>
        <a:graphic>
          <a:graphicData uri="http://schemas.openxmlformats.org/drawingml/2006/table">
            <a:tbl>
              <a:tblPr firstRow="1" bandRow="1">
                <a:tableStyleId>{5C22544A-7EE6-4342-B048-85BDC9FD1C3A}</a:tableStyleId>
              </a:tblPr>
              <a:tblGrid>
                <a:gridCol w="662327"/>
                <a:gridCol w="764476"/>
                <a:gridCol w="628218"/>
                <a:gridCol w="656351"/>
                <a:gridCol w="692349"/>
                <a:gridCol w="717414"/>
                <a:gridCol w="628218"/>
                <a:gridCol w="746048"/>
                <a:gridCol w="755922"/>
                <a:gridCol w="798502"/>
                <a:gridCol w="598877"/>
                <a:gridCol w="659535"/>
                <a:gridCol w="625030"/>
              </a:tblGrid>
              <a:tr h="348443">
                <a:tc gridSpan="4">
                  <a:txBody>
                    <a:bodyPr/>
                    <a:lstStyle/>
                    <a:p>
                      <a:pPr algn="ctr" latinLnBrk="1"/>
                      <a:r>
                        <a:rPr lang="en-US" altLang="ko-KR" sz="1400" dirty="0" smtClean="0"/>
                        <a:t>Simulated input</a:t>
                      </a:r>
                      <a:endParaRPr lang="ko-KR" altLang="en-US" sz="1400" dirty="0"/>
                    </a:p>
                  </a:txBody>
                  <a:tcPr/>
                </a:tc>
                <a:tc hMerge="1">
                  <a:txBody>
                    <a:bodyPr/>
                    <a:lstStyle/>
                    <a:p>
                      <a:pPr latinLnBrk="1"/>
                      <a:endParaRPr lang="ko-KR" altLang="en-US" dirty="0"/>
                    </a:p>
                  </a:txBody>
                  <a:tcPr/>
                </a:tc>
                <a:tc hMerge="1">
                  <a:txBody>
                    <a:bodyPr/>
                    <a:lstStyle/>
                    <a:p>
                      <a:pPr latinLnBrk="1"/>
                      <a:endParaRPr lang="ko-KR" altLang="en-US" dirty="0"/>
                    </a:p>
                  </a:txBody>
                  <a:tcPr/>
                </a:tc>
                <a:tc hMerge="1">
                  <a:txBody>
                    <a:bodyPr/>
                    <a:lstStyle/>
                    <a:p>
                      <a:pPr latinLnBrk="1"/>
                      <a:endParaRPr lang="ko-KR" altLang="en-US"/>
                    </a:p>
                  </a:txBody>
                  <a:tcPr/>
                </a:tc>
                <a:tc gridSpan="9">
                  <a:txBody>
                    <a:bodyPr/>
                    <a:lstStyle/>
                    <a:p>
                      <a:pPr algn="ctr" latinLnBrk="1"/>
                      <a:r>
                        <a:rPr lang="en-US" altLang="ko-KR" sz="1400" dirty="0" smtClean="0"/>
                        <a:t>Algorithm output</a:t>
                      </a:r>
                    </a:p>
                  </a:txBody>
                  <a:tcPr/>
                </a:tc>
                <a:tc hMerge="1">
                  <a:txBody>
                    <a:bodyPr/>
                    <a:lstStyle/>
                    <a:p>
                      <a:pPr latinLnBrk="1"/>
                      <a:endParaRPr lang="ko-KR" altLang="en-US" dirty="0"/>
                    </a:p>
                  </a:txBody>
                  <a:tcPr/>
                </a:tc>
                <a:tc hMerge="1">
                  <a:txBody>
                    <a:bodyPr/>
                    <a:lstStyle/>
                    <a:p>
                      <a:pPr latinLnBrk="1"/>
                      <a:endParaRPr lang="ko-KR" altLang="en-US" dirty="0"/>
                    </a:p>
                  </a:txBody>
                  <a:tcPr/>
                </a:tc>
                <a:tc hMerge="1">
                  <a:txBody>
                    <a:bodyPr/>
                    <a:lstStyle/>
                    <a:p>
                      <a:pPr latinLnBrk="1"/>
                      <a:endParaRPr lang="ko-KR" altLang="en-US" dirty="0"/>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393457">
                <a:tc>
                  <a:txBody>
                    <a:bodyPr/>
                    <a:lstStyle/>
                    <a:p>
                      <a:pPr algn="ctr" latinLnBrk="1"/>
                      <a:r>
                        <a:rPr lang="en-US" altLang="ko-KR" sz="1000" dirty="0" smtClean="0"/>
                        <a:t>Shift</a:t>
                      </a:r>
                      <a:endParaRPr lang="en-US" altLang="ko-KR" sz="1000" b="1" dirty="0" smtClean="0"/>
                    </a:p>
                  </a:txBody>
                  <a:tcPr/>
                </a:tc>
                <a:tc>
                  <a:txBody>
                    <a:bodyPr/>
                    <a:lstStyle/>
                    <a:p>
                      <a:pPr algn="ctr" latinLnBrk="1"/>
                      <a:r>
                        <a:rPr lang="en-US" altLang="ko-KR" sz="1000" dirty="0" smtClean="0"/>
                        <a:t>Squeeze </a:t>
                      </a:r>
                      <a:endParaRPr lang="ko-KR" altLang="en-US" sz="1000" b="1" dirty="0"/>
                    </a:p>
                  </a:txBody>
                  <a:tcPr/>
                </a:tc>
                <a:tc>
                  <a:txBody>
                    <a:bodyPr/>
                    <a:lstStyle/>
                    <a:p>
                      <a:pPr algn="ctr" latinLnBrk="1"/>
                      <a:r>
                        <a:rPr lang="en-US" altLang="ko-KR" sz="1000" dirty="0" smtClean="0"/>
                        <a:t>FWHM</a:t>
                      </a:r>
                      <a:endParaRPr lang="ko-KR" altLang="en-US" sz="1000" b="1" dirty="0"/>
                    </a:p>
                  </a:txBody>
                  <a:tcPr/>
                </a:tc>
                <a:tc>
                  <a:txBody>
                    <a:bodyPr/>
                    <a:lstStyle/>
                    <a:p>
                      <a:pPr algn="ctr" latinLnBrk="1"/>
                      <a:r>
                        <a:rPr lang="en-US" altLang="ko-KR" sz="1000" baseline="0" dirty="0" smtClean="0"/>
                        <a:t>SNR</a:t>
                      </a:r>
                      <a:endParaRPr lang="en-US" altLang="ko-KR" sz="1000" b="1" baseline="0" dirty="0" smtClean="0"/>
                    </a:p>
                  </a:txBody>
                  <a:tcPr/>
                </a:tc>
                <a:tc>
                  <a:txBody>
                    <a:bodyPr/>
                    <a:lstStyle/>
                    <a:p>
                      <a:pPr algn="ctr" latinLnBrk="1"/>
                      <a:r>
                        <a:rPr lang="en-US" altLang="ko-KR" sz="1000" dirty="0" smtClean="0"/>
                        <a:t>Shift</a:t>
                      </a:r>
                      <a:endParaRPr lang="ko-KR" altLang="en-US" sz="1000" b="1" dirty="0"/>
                    </a:p>
                  </a:txBody>
                  <a:tcPr/>
                </a:tc>
                <a:tc>
                  <a:txBody>
                    <a:bodyPr/>
                    <a:lstStyle/>
                    <a:p>
                      <a:pPr algn="ctr" latinLnBrk="1"/>
                      <a:r>
                        <a:rPr lang="en-US" altLang="ko-KR" sz="1000" dirty="0" smtClean="0"/>
                        <a:t>Squeeze</a:t>
                      </a:r>
                      <a:endParaRPr lang="ko-KR" altLang="en-US" sz="1000" b="1" dirty="0"/>
                    </a:p>
                  </a:txBody>
                  <a:tcPr/>
                </a:tc>
                <a:tc>
                  <a:txBody>
                    <a:bodyPr/>
                    <a:lstStyle/>
                    <a:p>
                      <a:pPr algn="ctr" latinLnBrk="1"/>
                      <a:r>
                        <a:rPr lang="en-US" altLang="ko-KR" sz="1000" dirty="0" smtClean="0"/>
                        <a:t>FWHM</a:t>
                      </a:r>
                      <a:endParaRPr lang="ko-KR" altLang="en-US" sz="1000" b="1" dirty="0"/>
                    </a:p>
                  </a:txBody>
                  <a:tcPr/>
                </a:tc>
                <a:tc>
                  <a:txBody>
                    <a:bodyPr/>
                    <a:lstStyle/>
                    <a:p>
                      <a:pPr algn="ctr" latinLnBrk="1"/>
                      <a:r>
                        <a:rPr lang="en-US" altLang="ko-KR" sz="1000" dirty="0" smtClean="0"/>
                        <a:t>Shift</a:t>
                      </a:r>
                    </a:p>
                    <a:p>
                      <a:pPr algn="ctr" latinLnBrk="1"/>
                      <a:r>
                        <a:rPr lang="en-US" altLang="ko-KR" sz="1000" baseline="0" dirty="0" smtClean="0"/>
                        <a:t> 1</a:t>
                      </a:r>
                      <a:r>
                        <a:rPr lang="el-GR" altLang="ko-KR" sz="1000" baseline="0" dirty="0" smtClean="0"/>
                        <a:t>σ</a:t>
                      </a:r>
                      <a:r>
                        <a:rPr lang="en-US" altLang="ko-KR" sz="1000" baseline="0" dirty="0" smtClean="0"/>
                        <a:t> error</a:t>
                      </a:r>
                      <a:endParaRPr lang="ko-KR" altLang="en-US" sz="1000" b="1" dirty="0"/>
                    </a:p>
                  </a:txBody>
                  <a:tcPr/>
                </a:tc>
                <a:tc>
                  <a:txBody>
                    <a:bodyPr/>
                    <a:lstStyle/>
                    <a:p>
                      <a:pPr algn="ctr" latinLnBrk="1"/>
                      <a:r>
                        <a:rPr lang="en-US" altLang="ko-KR" sz="1000" dirty="0" smtClean="0"/>
                        <a:t>Squeeze </a:t>
                      </a:r>
                    </a:p>
                    <a:p>
                      <a:pPr algn="ctr" latinLnBrk="1"/>
                      <a:r>
                        <a:rPr lang="en-US" altLang="ko-KR" sz="1000" baseline="0" dirty="0" smtClean="0"/>
                        <a:t>1</a:t>
                      </a:r>
                      <a:r>
                        <a:rPr lang="el-GR" altLang="ko-KR" sz="1000" baseline="0" dirty="0" smtClean="0"/>
                        <a:t>σ</a:t>
                      </a:r>
                      <a:r>
                        <a:rPr lang="en-US" altLang="ko-KR" sz="1000" baseline="0" dirty="0" smtClean="0"/>
                        <a:t> </a:t>
                      </a:r>
                      <a:r>
                        <a:rPr lang="en-US" altLang="ko-KR" sz="1000" dirty="0" smtClean="0"/>
                        <a:t> error</a:t>
                      </a:r>
                      <a:endParaRPr lang="ko-KR" altLang="en-US" sz="1000" b="1" dirty="0"/>
                    </a:p>
                  </a:txBody>
                  <a:tcPr/>
                </a:tc>
                <a:tc>
                  <a:txBody>
                    <a:bodyPr/>
                    <a:lstStyle/>
                    <a:p>
                      <a:pPr algn="ctr" latinLnBrk="1"/>
                      <a:r>
                        <a:rPr lang="en-US" altLang="ko-KR" sz="1000" dirty="0" smtClean="0"/>
                        <a:t>FWHM </a:t>
                      </a:r>
                    </a:p>
                    <a:p>
                      <a:pPr algn="ctr" latinLnBrk="1"/>
                      <a:r>
                        <a:rPr lang="en-US" altLang="ko-KR" sz="1000" baseline="0" dirty="0" smtClean="0"/>
                        <a:t>1</a:t>
                      </a:r>
                      <a:r>
                        <a:rPr lang="el-GR" altLang="ko-KR" sz="1000" baseline="0" dirty="0" smtClean="0"/>
                        <a:t>σ</a:t>
                      </a:r>
                      <a:r>
                        <a:rPr lang="en-US" altLang="ko-KR" sz="1000" baseline="0" dirty="0" smtClean="0"/>
                        <a:t> </a:t>
                      </a:r>
                      <a:r>
                        <a:rPr lang="en-US" altLang="ko-KR" sz="1000" dirty="0" smtClean="0"/>
                        <a:t>error</a:t>
                      </a:r>
                      <a:endParaRPr lang="ko-KR" altLang="en-US" sz="1000" b="1" dirty="0"/>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dirty="0" smtClean="0"/>
                        <a:t>Chi</a:t>
                      </a:r>
                      <a:r>
                        <a:rPr lang="en-US" altLang="ko-KR" sz="1000" baseline="0" dirty="0" smtClean="0"/>
                        <a:t> square</a:t>
                      </a:r>
                      <a:endParaRPr lang="ko-KR" altLang="en-US" sz="1000" b="1" dirty="0" smtClean="0"/>
                    </a:p>
                  </a:txBody>
                  <a:tcP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US" altLang="ko-KR" sz="1000" kern="1200" dirty="0" smtClean="0">
                          <a:effectLst/>
                        </a:rPr>
                        <a:t>Mean</a:t>
                      </a:r>
                      <a:r>
                        <a:rPr lang="en-US" altLang="ko-KR" sz="1000" kern="1200" baseline="0" dirty="0" smtClean="0">
                          <a:effectLst/>
                        </a:rPr>
                        <a:t> </a:t>
                      </a:r>
                      <a:r>
                        <a:rPr lang="el-GR" altLang="ko-KR" sz="1000" kern="1200" dirty="0" smtClean="0">
                          <a:effectLst/>
                        </a:rPr>
                        <a:t>δ</a:t>
                      </a:r>
                      <a:r>
                        <a:rPr lang="en-US" altLang="ko-KR" sz="1000" kern="1200" dirty="0" smtClean="0">
                          <a:effectLst/>
                        </a:rPr>
                        <a:t>R (%)</a:t>
                      </a:r>
                      <a:endParaRPr lang="ko-KR" altLang="en-US" sz="1000" b="1" dirty="0" smtClean="0"/>
                    </a:p>
                  </a:txBody>
                  <a:tcPr/>
                </a:tc>
                <a:tc>
                  <a:txBody>
                    <a:bodyPr/>
                    <a:lstStyle/>
                    <a:p>
                      <a:pPr algn="ctr" fontAlgn="base" latinLnBrk="0"/>
                      <a:r>
                        <a:rPr lang="en-US" altLang="ko-KR" sz="1000" kern="1200" dirty="0" smtClean="0">
                          <a:effectLst/>
                        </a:rPr>
                        <a:t>Mean</a:t>
                      </a:r>
                    </a:p>
                    <a:p>
                      <a:pPr marL="0" marR="0" indent="0" algn="ctr" defTabSz="914400" rtl="0" eaLnBrk="1" fontAlgn="base" latinLnBrk="0" hangingPunct="1">
                        <a:lnSpc>
                          <a:spcPct val="100000"/>
                        </a:lnSpc>
                        <a:spcBef>
                          <a:spcPts val="0"/>
                        </a:spcBef>
                        <a:spcAft>
                          <a:spcPts val="0"/>
                        </a:spcAft>
                        <a:buClrTx/>
                        <a:buSzTx/>
                        <a:buFontTx/>
                        <a:buNone/>
                        <a:tabLst/>
                        <a:defRPr/>
                      </a:pPr>
                      <a:r>
                        <a:rPr lang="en-US" altLang="ko-KR" sz="1000" kern="1200" baseline="0" dirty="0" smtClean="0">
                          <a:effectLst/>
                        </a:rPr>
                        <a:t> </a:t>
                      </a:r>
                      <a:r>
                        <a:rPr lang="el-GR" altLang="ko-KR" sz="1000" kern="1200" dirty="0" smtClean="0">
                          <a:effectLst/>
                        </a:rPr>
                        <a:t>δλ</a:t>
                      </a:r>
                      <a:r>
                        <a:rPr lang="en-US" altLang="ko-KR" sz="1000" kern="1200" dirty="0" smtClean="0">
                          <a:effectLst/>
                        </a:rPr>
                        <a:t> </a:t>
                      </a:r>
                      <a:endParaRPr lang="ko-KR" altLang="en-US" sz="1000" b="0" dirty="0" smtClean="0">
                        <a:solidFill>
                          <a:schemeClr val="tx1"/>
                        </a:solidFill>
                      </a:endParaRPr>
                    </a:p>
                  </a:txBody>
                  <a:tcPr/>
                </a:tc>
              </a:tr>
              <a:tr h="286013">
                <a:tc>
                  <a:txBody>
                    <a:bodyPr/>
                    <a:lstStyle/>
                    <a:p>
                      <a:pPr algn="ctr" latinLnBrk="1"/>
                      <a:r>
                        <a:rPr lang="en-US" altLang="ko-KR" sz="1000" dirty="0" smtClean="0"/>
                        <a:t>-0.0100</a:t>
                      </a:r>
                      <a:endParaRPr lang="en-US" altLang="ko-KR" sz="1000" b="0" dirty="0" smtClean="0"/>
                    </a:p>
                  </a:txBody>
                  <a:tcPr/>
                </a:tc>
                <a:tc>
                  <a:txBody>
                    <a:bodyPr/>
                    <a:lstStyle/>
                    <a:p>
                      <a:pPr algn="ctr" latinLnBrk="1"/>
                      <a:r>
                        <a:rPr lang="en-US" altLang="ko-KR" sz="1000" dirty="0" smtClean="0"/>
                        <a:t>-0.0050</a:t>
                      </a:r>
                      <a:endParaRPr lang="ko-KR" altLang="en-US" sz="1000" b="0" dirty="0"/>
                    </a:p>
                  </a:txBody>
                  <a:tcPr/>
                </a:tc>
                <a:tc>
                  <a:txBody>
                    <a:bodyPr/>
                    <a:lstStyle/>
                    <a:p>
                      <a:pPr algn="ctr" latinLnBrk="1"/>
                      <a:r>
                        <a:rPr lang="en-US" altLang="ko-KR" sz="1000" dirty="0" smtClean="0"/>
                        <a:t>0.7000</a:t>
                      </a:r>
                      <a:endParaRPr lang="ko-KR" altLang="en-US" sz="1000" b="0" dirty="0"/>
                    </a:p>
                  </a:txBody>
                  <a:tcPr/>
                </a:tc>
                <a:tc>
                  <a:txBody>
                    <a:bodyPr/>
                    <a:lstStyle/>
                    <a:p>
                      <a:pPr algn="ctr" latinLnBrk="1"/>
                      <a:r>
                        <a:rPr lang="en-US" altLang="ko-KR" sz="1000" dirty="0" smtClean="0"/>
                        <a:t>- 10 %</a:t>
                      </a:r>
                      <a:endParaRPr lang="ko-KR" altLang="en-US" sz="1000" b="0" dirty="0">
                        <a:solidFill>
                          <a:srgbClr val="FF0000"/>
                        </a:solidFill>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dirty="0" smtClean="0"/>
                        <a:t>-0.0099</a:t>
                      </a:r>
                      <a:endParaRPr lang="ko-KR" altLang="en-US" sz="1000" b="0" dirty="0" smtClean="0"/>
                    </a:p>
                  </a:txBody>
                  <a:tcPr/>
                </a:tc>
                <a:tc>
                  <a:txBody>
                    <a:bodyPr/>
                    <a:lstStyle/>
                    <a:p>
                      <a:pPr algn="ctr" latinLnBrk="1"/>
                      <a:r>
                        <a:rPr lang="en-US" altLang="ko-KR" sz="1000" dirty="0" smtClean="0"/>
                        <a:t>0.0050</a:t>
                      </a:r>
                      <a:endParaRPr lang="ko-KR" altLang="en-US" sz="1000" b="0" dirty="0"/>
                    </a:p>
                  </a:txBody>
                  <a:tcPr/>
                </a:tc>
                <a:tc>
                  <a:txBody>
                    <a:bodyPr/>
                    <a:lstStyle/>
                    <a:p>
                      <a:pPr algn="ctr" latinLnBrk="1"/>
                      <a:r>
                        <a:rPr lang="en-US" altLang="ko-KR" sz="1000" dirty="0" smtClean="0"/>
                        <a:t>0.6994</a:t>
                      </a:r>
                      <a:endParaRPr lang="ko-KR" altLang="en-US" sz="1000" b="0" dirty="0"/>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ko-KR" altLang="en-US" sz="1000" dirty="0" smtClean="0"/>
                        <a:t> </a:t>
                      </a:r>
                      <a:r>
                        <a:rPr lang="en-US" altLang="ko-KR" sz="1000" dirty="0" smtClean="0"/>
                        <a:t>4.05e</a:t>
                      </a:r>
                      <a:r>
                        <a:rPr lang="en-US" altLang="ko-KR" sz="1000" kern="1200" baseline="30000" dirty="0" smtClean="0">
                          <a:effectLst/>
                        </a:rPr>
                        <a:t>-5</a:t>
                      </a:r>
                      <a:endParaRPr lang="ko-KR" altLang="en-US" sz="1000" b="0" dirty="0" smtClean="0">
                        <a:solidFill>
                          <a:schemeClr val="tx1"/>
                        </a:solidFill>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dirty="0" smtClean="0"/>
                        <a:t>4.79e</a:t>
                      </a:r>
                      <a:r>
                        <a:rPr lang="en-US" altLang="ko-KR" sz="1000" kern="1200" baseline="30000" dirty="0" smtClean="0">
                          <a:effectLst/>
                        </a:rPr>
                        <a:t>-4</a:t>
                      </a:r>
                      <a:endParaRPr lang="ko-KR" altLang="en-US" sz="1000" b="0" dirty="0" smtClean="0">
                        <a:solidFill>
                          <a:schemeClr val="tx1"/>
                        </a:solidFill>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dirty="0" smtClean="0"/>
                        <a:t>7.74e</a:t>
                      </a:r>
                      <a:r>
                        <a:rPr lang="en-US" altLang="ko-KR" sz="1000" kern="1200" baseline="30000" dirty="0" smtClean="0">
                          <a:effectLst/>
                        </a:rPr>
                        <a:t>-4</a:t>
                      </a:r>
                      <a:endParaRPr lang="ko-KR" altLang="en-US" sz="1000" b="0" dirty="0" smtClean="0">
                        <a:solidFill>
                          <a:schemeClr val="tx1"/>
                        </a:solidFill>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dirty="0" smtClean="0"/>
                        <a:t>15.9e</a:t>
                      </a:r>
                      <a:r>
                        <a:rPr lang="en-US" altLang="ko-KR" sz="1000" kern="1200" baseline="30000" dirty="0" smtClean="0">
                          <a:effectLst/>
                        </a:rPr>
                        <a:t>-7</a:t>
                      </a:r>
                      <a:endParaRPr lang="ko-KR" altLang="en-US" sz="1000" b="0" dirty="0" smtClean="0">
                        <a:solidFill>
                          <a:srgbClr val="FF0000"/>
                        </a:solidFill>
                      </a:endParaRPr>
                    </a:p>
                  </a:txBody>
                  <a:tcPr/>
                </a:tc>
                <a:tc>
                  <a:txBody>
                    <a:bodyPr/>
                    <a:lstStyle/>
                    <a:p>
                      <a:pPr algn="ctr" latinLnBrk="1"/>
                      <a:r>
                        <a:rPr lang="en-US" altLang="ko-KR" sz="1000" kern="1200" dirty="0" smtClean="0">
                          <a:effectLst/>
                        </a:rPr>
                        <a:t>3.74e</a:t>
                      </a:r>
                      <a:r>
                        <a:rPr lang="en-US" altLang="ko-KR" sz="1000" kern="1200" baseline="30000" dirty="0" smtClean="0">
                          <a:effectLst/>
                        </a:rPr>
                        <a:t>-3</a:t>
                      </a:r>
                      <a:endParaRPr lang="en-US" altLang="ko-KR" sz="1000" b="0" kern="1200" baseline="30000" dirty="0" smtClean="0">
                        <a:solidFill>
                          <a:srgbClr val="FF0000"/>
                        </a:solidFill>
                        <a:effectLst/>
                        <a:latin typeface="+mn-lt"/>
                        <a:ea typeface="+mn-ea"/>
                        <a:cs typeface="+mn-cs"/>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kern="1200" dirty="0" smtClean="0">
                          <a:effectLst/>
                        </a:rPr>
                        <a:t>2.15e</a:t>
                      </a:r>
                      <a:r>
                        <a:rPr lang="en-US" altLang="ko-KR" sz="1000" kern="1200" baseline="30000" dirty="0" smtClean="0">
                          <a:effectLst/>
                        </a:rPr>
                        <a:t>-5</a:t>
                      </a:r>
                      <a:endParaRPr lang="ko-KR" altLang="en-US" sz="1000" b="0" dirty="0" smtClean="0">
                        <a:solidFill>
                          <a:schemeClr val="tx1"/>
                        </a:solidFill>
                      </a:endParaRPr>
                    </a:p>
                  </a:txBody>
                  <a:tcPr/>
                </a:tc>
              </a:tr>
              <a:tr h="286013">
                <a:tc>
                  <a:txBody>
                    <a:bodyPr/>
                    <a:lstStyle/>
                    <a:p>
                      <a:pPr algn="ctr" latinLnBrk="1"/>
                      <a:r>
                        <a:rPr lang="en-US" altLang="ko-KR" sz="1000" dirty="0" smtClean="0"/>
                        <a:t>-0.0100</a:t>
                      </a:r>
                      <a:endParaRPr lang="en-US" altLang="ko-KR" sz="1000" b="1" dirty="0" smtClean="0"/>
                    </a:p>
                  </a:txBody>
                  <a:tcPr/>
                </a:tc>
                <a:tc>
                  <a:txBody>
                    <a:bodyPr/>
                    <a:lstStyle/>
                    <a:p>
                      <a:pPr algn="ctr" latinLnBrk="1"/>
                      <a:r>
                        <a:rPr lang="en-US" altLang="ko-KR" sz="1000" dirty="0" smtClean="0"/>
                        <a:t>-0.0050</a:t>
                      </a:r>
                      <a:endParaRPr lang="ko-KR" altLang="en-US" sz="1000" b="1" dirty="0"/>
                    </a:p>
                  </a:txBody>
                  <a:tcPr/>
                </a:tc>
                <a:tc>
                  <a:txBody>
                    <a:bodyPr/>
                    <a:lstStyle/>
                    <a:p>
                      <a:pPr algn="ctr" latinLnBrk="1"/>
                      <a:r>
                        <a:rPr lang="en-US" altLang="ko-KR" sz="1000" dirty="0" smtClean="0"/>
                        <a:t>0.7000</a:t>
                      </a:r>
                      <a:endParaRPr lang="ko-KR" altLang="en-US" sz="1000" b="1" dirty="0"/>
                    </a:p>
                  </a:txBody>
                  <a:tcPr/>
                </a:tc>
                <a:tc>
                  <a:txBody>
                    <a:bodyPr/>
                    <a:lstStyle/>
                    <a:p>
                      <a:pPr algn="ctr" latinLnBrk="1"/>
                      <a:r>
                        <a:rPr lang="en-US" altLang="ko-KR" sz="1000" dirty="0" smtClean="0"/>
                        <a:t>- 20 %</a:t>
                      </a:r>
                      <a:endParaRPr lang="ko-KR" altLang="en-US" sz="1000" b="0" dirty="0">
                        <a:solidFill>
                          <a:srgbClr val="FF0000"/>
                        </a:solidFill>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ko-KR" altLang="en-US" sz="1000" dirty="0" smtClean="0"/>
                        <a:t> </a:t>
                      </a:r>
                      <a:r>
                        <a:rPr lang="en-US" altLang="ko-KR" sz="1000" dirty="0" smtClean="0"/>
                        <a:t>-0.0100</a:t>
                      </a:r>
                      <a:endParaRPr lang="ko-KR" altLang="en-US" sz="1000" b="1" dirty="0" smtClean="0"/>
                    </a:p>
                  </a:txBody>
                  <a:tcPr/>
                </a:tc>
                <a:tc>
                  <a:txBody>
                    <a:bodyPr/>
                    <a:lstStyle/>
                    <a:p>
                      <a:pPr algn="ctr" latinLnBrk="1"/>
                      <a:r>
                        <a:rPr lang="ko-KR" altLang="en-US" sz="1000" dirty="0" smtClean="0"/>
                        <a:t> </a:t>
                      </a:r>
                      <a:r>
                        <a:rPr lang="en-US" altLang="ko-KR" sz="1000" dirty="0" smtClean="0"/>
                        <a:t>0.0050</a:t>
                      </a:r>
                      <a:endParaRPr lang="ko-KR" altLang="en-US" sz="1000" b="0" dirty="0"/>
                    </a:p>
                  </a:txBody>
                  <a:tcPr/>
                </a:tc>
                <a:tc>
                  <a:txBody>
                    <a:bodyPr/>
                    <a:lstStyle/>
                    <a:p>
                      <a:pPr algn="ctr" latinLnBrk="1"/>
                      <a:r>
                        <a:rPr lang="en-US" altLang="ko-KR" sz="1000" dirty="0" smtClean="0"/>
                        <a:t>0.6995</a:t>
                      </a:r>
                      <a:endParaRPr lang="ko-KR" altLang="en-US" sz="1000" b="0" dirty="0"/>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dirty="0" smtClean="0"/>
                        <a:t>3.61e</a:t>
                      </a:r>
                      <a:r>
                        <a:rPr lang="en-US" altLang="ko-KR" sz="1000" kern="1200" baseline="30000" dirty="0" smtClean="0">
                          <a:effectLst/>
                        </a:rPr>
                        <a:t>-5</a:t>
                      </a:r>
                      <a:endParaRPr lang="ko-KR" altLang="en-US" sz="1000" b="0" dirty="0" smtClean="0">
                        <a:solidFill>
                          <a:schemeClr val="tx1"/>
                        </a:solidFill>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dirty="0" smtClean="0"/>
                        <a:t>4.26e</a:t>
                      </a:r>
                      <a:r>
                        <a:rPr lang="en-US" altLang="ko-KR" sz="1000" kern="1200" baseline="30000" dirty="0" smtClean="0">
                          <a:effectLst/>
                        </a:rPr>
                        <a:t>-4</a:t>
                      </a:r>
                      <a:endParaRPr lang="ko-KR" altLang="en-US" sz="1000" b="0" dirty="0" smtClean="0">
                        <a:solidFill>
                          <a:schemeClr val="tx1"/>
                        </a:solidFill>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dirty="0" smtClean="0"/>
                        <a:t>6.88e</a:t>
                      </a:r>
                      <a:r>
                        <a:rPr lang="en-US" altLang="ko-KR" sz="1000" kern="1200" baseline="30000" dirty="0" smtClean="0">
                          <a:effectLst/>
                        </a:rPr>
                        <a:t>-4</a:t>
                      </a:r>
                      <a:endParaRPr lang="ko-KR" altLang="en-US" sz="1000" b="0" dirty="0" smtClean="0">
                        <a:solidFill>
                          <a:schemeClr val="tx1"/>
                        </a:solidFill>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dirty="0" smtClean="0"/>
                        <a:t>12.5e</a:t>
                      </a:r>
                      <a:r>
                        <a:rPr lang="en-US" altLang="ko-KR" sz="1000" kern="1200" baseline="30000" dirty="0" smtClean="0">
                          <a:effectLst/>
                        </a:rPr>
                        <a:t>-7</a:t>
                      </a:r>
                      <a:endParaRPr lang="ko-KR" altLang="en-US" sz="1000" b="0" dirty="0" smtClean="0">
                        <a:solidFill>
                          <a:srgbClr val="FF0000"/>
                        </a:solidFill>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kern="1200" dirty="0" smtClean="0">
                          <a:effectLst/>
                        </a:rPr>
                        <a:t>3.32e</a:t>
                      </a:r>
                      <a:r>
                        <a:rPr lang="en-US" altLang="ko-KR" sz="1000" kern="1200" baseline="30000" dirty="0" smtClean="0">
                          <a:effectLst/>
                        </a:rPr>
                        <a:t>-3</a:t>
                      </a:r>
                      <a:endParaRPr lang="en-US" altLang="ko-KR" sz="1000" b="0" kern="1200" baseline="30000" dirty="0" smtClean="0">
                        <a:solidFill>
                          <a:srgbClr val="FF0000"/>
                        </a:solidFill>
                        <a:effectLst/>
                        <a:latin typeface="+mn-lt"/>
                        <a:ea typeface="+mn-ea"/>
                        <a:cs typeface="+mn-cs"/>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kern="1200" dirty="0" smtClean="0">
                          <a:effectLst/>
                        </a:rPr>
                        <a:t>1.91e</a:t>
                      </a:r>
                      <a:r>
                        <a:rPr lang="en-US" altLang="ko-KR" sz="1000" kern="1200" baseline="30000" dirty="0" smtClean="0">
                          <a:effectLst/>
                        </a:rPr>
                        <a:t>-5</a:t>
                      </a:r>
                      <a:endParaRPr lang="ko-KR" altLang="en-US" sz="1000" b="0" dirty="0" smtClean="0">
                        <a:solidFill>
                          <a:schemeClr val="tx1"/>
                        </a:solidFill>
                      </a:endParaRPr>
                    </a:p>
                  </a:txBody>
                  <a:tcPr/>
                </a:tc>
              </a:tr>
              <a:tr h="286013">
                <a:tc>
                  <a:txBody>
                    <a:bodyPr/>
                    <a:lstStyle/>
                    <a:p>
                      <a:pPr algn="ctr" latinLnBrk="1"/>
                      <a:r>
                        <a:rPr lang="en-US" altLang="ko-KR" sz="1000" dirty="0" smtClean="0"/>
                        <a:t>-0.0100</a:t>
                      </a:r>
                      <a:endParaRPr lang="en-US" altLang="ko-KR" sz="1000" b="1" dirty="0" smtClean="0"/>
                    </a:p>
                  </a:txBody>
                  <a:tcPr/>
                </a:tc>
                <a:tc>
                  <a:txBody>
                    <a:bodyPr/>
                    <a:lstStyle/>
                    <a:p>
                      <a:pPr algn="ctr" latinLnBrk="1"/>
                      <a:r>
                        <a:rPr lang="en-US" altLang="ko-KR" sz="1000" dirty="0" smtClean="0"/>
                        <a:t>-0.0050</a:t>
                      </a:r>
                      <a:endParaRPr lang="ko-KR" altLang="en-US" sz="1000" b="1" dirty="0"/>
                    </a:p>
                  </a:txBody>
                  <a:tcPr/>
                </a:tc>
                <a:tc>
                  <a:txBody>
                    <a:bodyPr/>
                    <a:lstStyle/>
                    <a:p>
                      <a:pPr algn="ctr" latinLnBrk="1"/>
                      <a:r>
                        <a:rPr lang="en-US" altLang="ko-KR" sz="1000" dirty="0" smtClean="0"/>
                        <a:t>0.7000</a:t>
                      </a:r>
                      <a:endParaRPr lang="ko-KR" altLang="en-US" sz="1000" b="1" dirty="0"/>
                    </a:p>
                  </a:txBody>
                  <a:tcPr/>
                </a:tc>
                <a:tc>
                  <a:txBody>
                    <a:bodyPr/>
                    <a:lstStyle/>
                    <a:p>
                      <a:pPr algn="ctr" latinLnBrk="1"/>
                      <a:r>
                        <a:rPr lang="en-US" altLang="ko-KR" sz="1000" dirty="0" smtClean="0"/>
                        <a:t>Req.</a:t>
                      </a:r>
                      <a:endParaRPr lang="ko-KR" altLang="en-US" sz="1000" b="0" dirty="0">
                        <a:solidFill>
                          <a:srgbClr val="FF0000"/>
                        </a:solidFill>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dirty="0" smtClean="0"/>
                        <a:t>-0.0097</a:t>
                      </a:r>
                      <a:endParaRPr lang="ko-KR" altLang="en-US" sz="1000" b="1" dirty="0" smtClean="0"/>
                    </a:p>
                  </a:txBody>
                  <a:tcPr/>
                </a:tc>
                <a:tc>
                  <a:txBody>
                    <a:bodyPr/>
                    <a:lstStyle/>
                    <a:p>
                      <a:pPr algn="ctr" latinLnBrk="1"/>
                      <a:r>
                        <a:rPr lang="en-US" altLang="ko-KR" sz="1000" dirty="0" smtClean="0"/>
                        <a:t>-0.0050</a:t>
                      </a:r>
                      <a:endParaRPr lang="ko-KR" altLang="en-US" sz="1000" b="1" dirty="0"/>
                    </a:p>
                  </a:txBody>
                  <a:tcPr/>
                </a:tc>
                <a:tc>
                  <a:txBody>
                    <a:bodyPr/>
                    <a:lstStyle/>
                    <a:p>
                      <a:pPr algn="ctr" latinLnBrk="1"/>
                      <a:r>
                        <a:rPr lang="en-US" altLang="ko-KR" sz="1000" dirty="0" smtClean="0"/>
                        <a:t>0.7006</a:t>
                      </a:r>
                      <a:endParaRPr lang="ko-KR" altLang="en-US" sz="1000" b="1" dirty="0"/>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dirty="0" smtClean="0"/>
                        <a:t>3.24e</a:t>
                      </a:r>
                      <a:r>
                        <a:rPr lang="en-US" altLang="ko-KR" sz="1000" kern="1200" baseline="30000" dirty="0" smtClean="0">
                          <a:effectLst/>
                        </a:rPr>
                        <a:t>-5</a:t>
                      </a:r>
                      <a:endParaRPr lang="ko-KR" altLang="en-US" sz="1000" b="0" dirty="0" smtClean="0">
                        <a:solidFill>
                          <a:schemeClr val="tx1"/>
                        </a:solidFill>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dirty="0" smtClean="0"/>
                        <a:t>3.83e</a:t>
                      </a:r>
                      <a:r>
                        <a:rPr lang="en-US" altLang="ko-KR" sz="1000" kern="1200" baseline="30000" dirty="0" smtClean="0">
                          <a:effectLst/>
                        </a:rPr>
                        <a:t>-4</a:t>
                      </a:r>
                      <a:endParaRPr lang="ko-KR" altLang="en-US" sz="1000" b="0" dirty="0" smtClean="0">
                        <a:solidFill>
                          <a:schemeClr val="tx1"/>
                        </a:solidFill>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dirty="0" smtClean="0"/>
                        <a:t>6.19e</a:t>
                      </a:r>
                      <a:r>
                        <a:rPr lang="en-US" altLang="ko-KR" sz="1000" kern="1200" baseline="30000" dirty="0" smtClean="0">
                          <a:effectLst/>
                        </a:rPr>
                        <a:t>-4</a:t>
                      </a:r>
                      <a:endParaRPr lang="ko-KR" altLang="en-US" sz="1000" b="0" dirty="0" smtClean="0">
                        <a:solidFill>
                          <a:schemeClr val="tx1"/>
                        </a:solidFill>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dirty="0" smtClean="0"/>
                        <a:t>10.1e</a:t>
                      </a:r>
                      <a:r>
                        <a:rPr lang="en-US" altLang="ko-KR" sz="1000" kern="1200" baseline="30000" dirty="0" smtClean="0">
                          <a:effectLst/>
                        </a:rPr>
                        <a:t>-7</a:t>
                      </a:r>
                      <a:endParaRPr lang="ko-KR" altLang="en-US" sz="1000" b="0" dirty="0" smtClean="0">
                        <a:solidFill>
                          <a:srgbClr val="FF0000"/>
                        </a:solidFill>
                      </a:endParaRPr>
                    </a:p>
                  </a:txBody>
                  <a:tcPr/>
                </a:tc>
                <a:tc>
                  <a:txBody>
                    <a:bodyPr/>
                    <a:lstStyle/>
                    <a:p>
                      <a:pPr algn="ctr" latinLnBrk="1"/>
                      <a:r>
                        <a:rPr lang="en-US" altLang="ko-KR" sz="1000" dirty="0" smtClean="0"/>
                        <a:t>2.98</a:t>
                      </a:r>
                      <a:r>
                        <a:rPr lang="en-US" altLang="ko-KR" sz="1000" kern="1200" dirty="0" smtClean="0">
                          <a:effectLst/>
                        </a:rPr>
                        <a:t>e</a:t>
                      </a:r>
                      <a:r>
                        <a:rPr lang="en-US" altLang="ko-KR" sz="1000" kern="1200" baseline="30000" dirty="0" smtClean="0">
                          <a:effectLst/>
                        </a:rPr>
                        <a:t>-3</a:t>
                      </a:r>
                      <a:endParaRPr lang="en-US" altLang="ko-KR" sz="1000" b="0" kern="1200" baseline="30000" dirty="0" smtClean="0">
                        <a:solidFill>
                          <a:srgbClr val="FF0000"/>
                        </a:solidFill>
                        <a:effectLst/>
                        <a:latin typeface="+mn-lt"/>
                        <a:ea typeface="+mn-ea"/>
                        <a:cs typeface="+mn-cs"/>
                      </a:endParaRPr>
                    </a:p>
                  </a:txBody>
                  <a:tcPr/>
                </a:tc>
                <a:tc>
                  <a:txBody>
                    <a:bodyPr/>
                    <a:lstStyle/>
                    <a:p>
                      <a:pPr algn="ctr" latinLnBrk="1"/>
                      <a:r>
                        <a:rPr lang="en-US" altLang="ko-KR" sz="1000" dirty="0" smtClean="0"/>
                        <a:t>1.78</a:t>
                      </a:r>
                      <a:r>
                        <a:rPr lang="en-US" altLang="ko-KR" sz="1000" kern="1200" dirty="0" smtClean="0">
                          <a:effectLst/>
                        </a:rPr>
                        <a:t>e</a:t>
                      </a:r>
                      <a:r>
                        <a:rPr lang="en-US" altLang="ko-KR" sz="1000" kern="1200" baseline="30000" dirty="0" smtClean="0">
                          <a:effectLst/>
                        </a:rPr>
                        <a:t>-5</a:t>
                      </a:r>
                      <a:endParaRPr lang="ko-KR" altLang="en-US" sz="1000" b="0" dirty="0">
                        <a:solidFill>
                          <a:schemeClr val="tx1"/>
                        </a:solidFill>
                      </a:endParaRPr>
                    </a:p>
                  </a:txBody>
                  <a:tcPr/>
                </a:tc>
              </a:tr>
              <a:tr h="242128">
                <a:tc>
                  <a:txBody>
                    <a:bodyPr/>
                    <a:lstStyle/>
                    <a:p>
                      <a:pPr algn="ctr" latinLnBrk="1"/>
                      <a:r>
                        <a:rPr lang="en-US" altLang="ko-KR" sz="1000" dirty="0" smtClean="0"/>
                        <a:t>-0.0100</a:t>
                      </a:r>
                      <a:endParaRPr lang="en-US" altLang="ko-KR" sz="1000" b="1" dirty="0" smtClean="0"/>
                    </a:p>
                  </a:txBody>
                  <a:tcPr/>
                </a:tc>
                <a:tc>
                  <a:txBody>
                    <a:bodyPr/>
                    <a:lstStyle/>
                    <a:p>
                      <a:pPr algn="ctr" latinLnBrk="1"/>
                      <a:r>
                        <a:rPr lang="en-US" altLang="ko-KR" sz="1000" dirty="0" smtClean="0"/>
                        <a:t>-0.0050</a:t>
                      </a:r>
                      <a:endParaRPr lang="ko-KR" altLang="en-US" sz="1000" b="1" dirty="0"/>
                    </a:p>
                  </a:txBody>
                  <a:tcPr/>
                </a:tc>
                <a:tc>
                  <a:txBody>
                    <a:bodyPr/>
                    <a:lstStyle/>
                    <a:p>
                      <a:pPr algn="ctr" latinLnBrk="1"/>
                      <a:r>
                        <a:rPr lang="en-US" altLang="ko-KR" sz="1000" dirty="0" smtClean="0"/>
                        <a:t>0.7000</a:t>
                      </a:r>
                      <a:endParaRPr lang="ko-KR" altLang="en-US" sz="1000" b="1" dirty="0"/>
                    </a:p>
                  </a:txBody>
                  <a:tcPr/>
                </a:tc>
                <a:tc>
                  <a:txBody>
                    <a:bodyPr/>
                    <a:lstStyle/>
                    <a:p>
                      <a:pPr algn="ctr" latinLnBrk="1"/>
                      <a:r>
                        <a:rPr lang="en-US" altLang="ko-KR" sz="1000" dirty="0" smtClean="0"/>
                        <a:t>+ 10 %</a:t>
                      </a:r>
                      <a:endParaRPr lang="ko-KR" altLang="en-US" sz="1000" b="0" dirty="0">
                        <a:solidFill>
                          <a:srgbClr val="FF0000"/>
                        </a:solidFill>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dirty="0" smtClean="0"/>
                        <a:t>-0.0100</a:t>
                      </a:r>
                      <a:endParaRPr lang="ko-KR" altLang="en-US" sz="1000" b="1" dirty="0" smtClean="0"/>
                    </a:p>
                  </a:txBody>
                  <a:tcPr/>
                </a:tc>
                <a:tc>
                  <a:txBody>
                    <a:bodyPr/>
                    <a:lstStyle/>
                    <a:p>
                      <a:pPr algn="ctr" latinLnBrk="1"/>
                      <a:r>
                        <a:rPr lang="en-US" altLang="ko-KR" sz="1000" dirty="0" smtClean="0"/>
                        <a:t>-0.0050</a:t>
                      </a:r>
                      <a:endParaRPr lang="ko-KR" altLang="en-US" sz="1000" b="1" dirty="0"/>
                    </a:p>
                  </a:txBody>
                  <a:tcPr/>
                </a:tc>
                <a:tc>
                  <a:txBody>
                    <a:bodyPr/>
                    <a:lstStyle/>
                    <a:p>
                      <a:pPr algn="ctr" latinLnBrk="1"/>
                      <a:r>
                        <a:rPr lang="en-US" altLang="ko-KR" sz="1000" dirty="0" smtClean="0"/>
                        <a:t>0.7000</a:t>
                      </a:r>
                      <a:endParaRPr lang="en-US" altLang="ko-KR" sz="1000" b="1" dirty="0" smtClean="0"/>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dirty="0" smtClean="0"/>
                        <a:t>2.95e</a:t>
                      </a:r>
                      <a:r>
                        <a:rPr lang="en-US" altLang="ko-KR" sz="1000" kern="1200" baseline="30000" dirty="0" smtClean="0">
                          <a:effectLst/>
                        </a:rPr>
                        <a:t>-5</a:t>
                      </a:r>
                      <a:endParaRPr lang="ko-KR" altLang="en-US" sz="1000" b="0" dirty="0" smtClean="0">
                        <a:solidFill>
                          <a:schemeClr val="tx1"/>
                        </a:solidFill>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dirty="0" smtClean="0"/>
                        <a:t>3.48e</a:t>
                      </a:r>
                      <a:r>
                        <a:rPr lang="en-US" altLang="ko-KR" sz="1000" kern="1200" baseline="30000" dirty="0" smtClean="0">
                          <a:effectLst/>
                        </a:rPr>
                        <a:t>-4</a:t>
                      </a:r>
                      <a:endParaRPr lang="ko-KR" altLang="en-US" sz="1000" b="0" dirty="0" smtClean="0">
                        <a:solidFill>
                          <a:schemeClr val="tx1"/>
                        </a:solidFill>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dirty="0" smtClean="0"/>
                        <a:t>5.63e</a:t>
                      </a:r>
                      <a:r>
                        <a:rPr lang="en-US" altLang="ko-KR" sz="1000" kern="1200" baseline="30000" dirty="0" smtClean="0">
                          <a:effectLst/>
                        </a:rPr>
                        <a:t>-4</a:t>
                      </a:r>
                      <a:endParaRPr lang="ko-KR" altLang="en-US" sz="1000" b="0" dirty="0" smtClean="0">
                        <a:solidFill>
                          <a:schemeClr val="tx1"/>
                        </a:solidFill>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kern="1200" dirty="0" smtClean="0">
                          <a:effectLst/>
                        </a:rPr>
                        <a:t>8.38e</a:t>
                      </a:r>
                      <a:r>
                        <a:rPr lang="en-US" altLang="ko-KR" sz="1000" kern="1200" baseline="30000" dirty="0" smtClean="0">
                          <a:effectLst/>
                        </a:rPr>
                        <a:t>-7</a:t>
                      </a:r>
                      <a:endParaRPr lang="ko-KR" altLang="en-US" sz="1000" b="0" dirty="0" smtClean="0">
                        <a:solidFill>
                          <a:srgbClr val="FF0000"/>
                        </a:solidFill>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kern="1200" dirty="0" smtClean="0">
                          <a:effectLst/>
                        </a:rPr>
                        <a:t>2.71e</a:t>
                      </a:r>
                      <a:r>
                        <a:rPr lang="en-US" altLang="ko-KR" sz="1000" kern="1200" baseline="30000" dirty="0" smtClean="0">
                          <a:effectLst/>
                        </a:rPr>
                        <a:t>-3</a:t>
                      </a:r>
                      <a:endParaRPr lang="en-US" altLang="ko-KR" sz="1000" b="0" kern="1200" baseline="30000" dirty="0" smtClean="0">
                        <a:solidFill>
                          <a:srgbClr val="FF0000"/>
                        </a:solidFill>
                        <a:effectLst/>
                        <a:latin typeface="+mn-lt"/>
                        <a:ea typeface="+mn-ea"/>
                        <a:cs typeface="+mn-cs"/>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kern="1200" dirty="0" smtClean="0">
                          <a:effectLst/>
                        </a:rPr>
                        <a:t>1.57e</a:t>
                      </a:r>
                      <a:r>
                        <a:rPr lang="en-US" altLang="ko-KR" sz="1000" kern="1200" baseline="30000" dirty="0" smtClean="0">
                          <a:effectLst/>
                        </a:rPr>
                        <a:t>-5</a:t>
                      </a:r>
                      <a:endParaRPr lang="ko-KR" altLang="en-US" sz="1000" b="0" dirty="0" smtClean="0">
                        <a:solidFill>
                          <a:schemeClr val="tx1"/>
                        </a:solidFill>
                      </a:endParaRPr>
                    </a:p>
                  </a:txBody>
                  <a:tcPr/>
                </a:tc>
              </a:tr>
              <a:tr h="242128">
                <a:tc>
                  <a:txBody>
                    <a:bodyPr/>
                    <a:lstStyle/>
                    <a:p>
                      <a:pPr algn="ctr" latinLnBrk="1"/>
                      <a:r>
                        <a:rPr lang="en-US" altLang="ko-KR" sz="1000" dirty="0" smtClean="0"/>
                        <a:t>-0.0100</a:t>
                      </a:r>
                      <a:endParaRPr lang="en-US" altLang="ko-KR" sz="1000" b="1" dirty="0" smtClean="0"/>
                    </a:p>
                  </a:txBody>
                  <a:tcPr/>
                </a:tc>
                <a:tc>
                  <a:txBody>
                    <a:bodyPr/>
                    <a:lstStyle/>
                    <a:p>
                      <a:pPr algn="ctr" latinLnBrk="1"/>
                      <a:r>
                        <a:rPr lang="en-US" altLang="ko-KR" sz="1000" dirty="0" smtClean="0"/>
                        <a:t>-0.0050</a:t>
                      </a:r>
                      <a:endParaRPr lang="ko-KR" altLang="en-US" sz="1000" b="1" dirty="0"/>
                    </a:p>
                  </a:txBody>
                  <a:tcPr/>
                </a:tc>
                <a:tc>
                  <a:txBody>
                    <a:bodyPr/>
                    <a:lstStyle/>
                    <a:p>
                      <a:pPr algn="ctr" latinLnBrk="1"/>
                      <a:r>
                        <a:rPr lang="en-US" altLang="ko-KR" sz="1000" dirty="0" smtClean="0"/>
                        <a:t>0.7000</a:t>
                      </a:r>
                      <a:endParaRPr lang="ko-KR" altLang="en-US" sz="1000" b="1" dirty="0"/>
                    </a:p>
                  </a:txBody>
                  <a:tcPr/>
                </a:tc>
                <a:tc>
                  <a:txBody>
                    <a:bodyPr/>
                    <a:lstStyle/>
                    <a:p>
                      <a:pPr algn="ctr" latinLnBrk="1"/>
                      <a:r>
                        <a:rPr lang="en-US" altLang="ko-KR" sz="1000" dirty="0" smtClean="0"/>
                        <a:t>+ 20 %</a:t>
                      </a:r>
                      <a:endParaRPr lang="ko-KR" altLang="en-US" sz="1000" b="0" dirty="0">
                        <a:solidFill>
                          <a:srgbClr val="FF0000"/>
                        </a:solidFill>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dirty="0" smtClean="0"/>
                        <a:t>-0.0097</a:t>
                      </a:r>
                      <a:endParaRPr lang="ko-KR" altLang="en-US" sz="1000" b="1" dirty="0" smtClean="0"/>
                    </a:p>
                  </a:txBody>
                  <a:tcPr/>
                </a:tc>
                <a:tc>
                  <a:txBody>
                    <a:bodyPr/>
                    <a:lstStyle/>
                    <a:p>
                      <a:pPr algn="ctr" latinLnBrk="1"/>
                      <a:r>
                        <a:rPr lang="en-US" altLang="ko-KR" sz="1000" dirty="0" smtClean="0"/>
                        <a:t>-0.0050</a:t>
                      </a:r>
                      <a:endParaRPr lang="ko-KR" altLang="en-US" sz="1000" b="1" dirty="0"/>
                    </a:p>
                  </a:txBody>
                  <a:tcPr/>
                </a:tc>
                <a:tc>
                  <a:txBody>
                    <a:bodyPr/>
                    <a:lstStyle/>
                    <a:p>
                      <a:pPr algn="ctr" latinLnBrk="1"/>
                      <a:r>
                        <a:rPr lang="en-US" altLang="ko-KR" sz="1000" dirty="0" smtClean="0"/>
                        <a:t>0.7006</a:t>
                      </a:r>
                      <a:endParaRPr lang="en-US" altLang="ko-KR" sz="1000" b="1" dirty="0" smtClean="0"/>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dirty="0" smtClean="0"/>
                        <a:t>2.70e</a:t>
                      </a:r>
                      <a:r>
                        <a:rPr lang="en-US" altLang="ko-KR" sz="1000" kern="1200" baseline="30000" dirty="0" smtClean="0">
                          <a:effectLst/>
                        </a:rPr>
                        <a:t>-5</a:t>
                      </a:r>
                      <a:endParaRPr lang="ko-KR" altLang="en-US" sz="1000" b="0" dirty="0" smtClean="0">
                        <a:solidFill>
                          <a:schemeClr val="tx1"/>
                        </a:solidFill>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dirty="0" smtClean="0"/>
                        <a:t>3.20e</a:t>
                      </a:r>
                      <a:r>
                        <a:rPr lang="en-US" altLang="ko-KR" sz="1000" kern="1200" baseline="30000" dirty="0" smtClean="0">
                          <a:effectLst/>
                        </a:rPr>
                        <a:t>-4</a:t>
                      </a:r>
                      <a:endParaRPr lang="ko-KR" altLang="en-US" sz="1000" b="0" dirty="0" smtClean="0">
                        <a:solidFill>
                          <a:schemeClr val="tx1"/>
                        </a:solidFill>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dirty="0" smtClean="0"/>
                        <a:t>5.16e</a:t>
                      </a:r>
                      <a:r>
                        <a:rPr lang="en-US" altLang="ko-KR" sz="1000" kern="1200" baseline="30000" dirty="0" smtClean="0">
                          <a:effectLst/>
                        </a:rPr>
                        <a:t>-4</a:t>
                      </a:r>
                      <a:endParaRPr lang="ko-KR" altLang="en-US" sz="1000" b="0" dirty="0" smtClean="0">
                        <a:solidFill>
                          <a:schemeClr val="tx1"/>
                        </a:solidFill>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kern="1200" dirty="0" smtClean="0">
                          <a:effectLst/>
                        </a:rPr>
                        <a:t>7.04e</a:t>
                      </a:r>
                      <a:r>
                        <a:rPr lang="en-US" altLang="ko-KR" sz="1000" kern="1200" baseline="30000" dirty="0" smtClean="0">
                          <a:effectLst/>
                        </a:rPr>
                        <a:t>-7</a:t>
                      </a:r>
                      <a:endParaRPr lang="en-US" altLang="ko-KR" sz="1000" b="0" kern="1200" dirty="0" smtClean="0">
                        <a:solidFill>
                          <a:srgbClr val="FF0000"/>
                        </a:solidFill>
                        <a:effectLst/>
                        <a:latin typeface="+mn-lt"/>
                        <a:ea typeface="+mn-ea"/>
                        <a:cs typeface="+mn-cs"/>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kern="1200" dirty="0" smtClean="0">
                          <a:effectLst/>
                        </a:rPr>
                        <a:t>2.48e</a:t>
                      </a:r>
                      <a:r>
                        <a:rPr lang="en-US" altLang="ko-KR" sz="1000" kern="1200" baseline="30000" dirty="0" smtClean="0">
                          <a:effectLst/>
                        </a:rPr>
                        <a:t>-3</a:t>
                      </a:r>
                      <a:endParaRPr lang="en-US" altLang="ko-KR" sz="1000" b="0" kern="1200" dirty="0" smtClean="0">
                        <a:solidFill>
                          <a:srgbClr val="FF0000"/>
                        </a:solidFill>
                        <a:effectLst/>
                        <a:latin typeface="+mn-lt"/>
                        <a:ea typeface="+mn-ea"/>
                        <a:cs typeface="+mn-cs"/>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kern="1200" dirty="0" smtClean="0">
                          <a:effectLst/>
                        </a:rPr>
                        <a:t>1.45e</a:t>
                      </a:r>
                      <a:r>
                        <a:rPr lang="en-US" altLang="ko-KR" sz="1000" kern="1200" baseline="30000" dirty="0" smtClean="0">
                          <a:effectLst/>
                        </a:rPr>
                        <a:t>-5</a:t>
                      </a:r>
                      <a:endParaRPr lang="ko-KR" altLang="en-US" sz="1000" b="0" dirty="0" smtClean="0">
                        <a:solidFill>
                          <a:schemeClr val="tx1"/>
                        </a:solidFill>
                      </a:endParaRPr>
                    </a:p>
                  </a:txBody>
                  <a:tcPr/>
                </a:tc>
              </a:tr>
            </a:tbl>
          </a:graphicData>
        </a:graphic>
      </p:graphicFrame>
      <p:sp>
        <p:nvSpPr>
          <p:cNvPr id="11" name="제목 2"/>
          <p:cNvSpPr>
            <a:spLocks noGrp="1"/>
          </p:cNvSpPr>
          <p:nvPr>
            <p:ph type="title"/>
          </p:nvPr>
        </p:nvSpPr>
        <p:spPr>
          <a:xfrm>
            <a:off x="457200" y="142853"/>
            <a:ext cx="8153400" cy="621852"/>
          </a:xfrm>
        </p:spPr>
        <p:txBody>
          <a:bodyPr/>
          <a:lstStyle/>
          <a:p>
            <a:r>
              <a:rPr lang="en-US" altLang="ko-KR" dirty="0"/>
              <a:t>Calibration Algorithm :</a:t>
            </a:r>
            <a:r>
              <a:rPr lang="ko-KR" altLang="en-US" dirty="0"/>
              <a:t> </a:t>
            </a:r>
            <a:r>
              <a:rPr lang="en-US" altLang="ko-KR" dirty="0"/>
              <a:t>wavelength correction</a:t>
            </a:r>
            <a:r>
              <a:rPr lang="ko-KR" altLang="en-US" dirty="0" smtClean="0"/>
              <a:t> </a:t>
            </a:r>
            <a:endParaRPr lang="ko-KR" altLang="en-US" dirty="0"/>
          </a:p>
        </p:txBody>
      </p:sp>
      <p:sp>
        <p:nvSpPr>
          <p:cNvPr id="12" name="TextBox 11"/>
          <p:cNvSpPr txBox="1"/>
          <p:nvPr/>
        </p:nvSpPr>
        <p:spPr>
          <a:xfrm>
            <a:off x="7699068" y="824777"/>
            <a:ext cx="1287770" cy="369332"/>
          </a:xfrm>
          <a:prstGeom prst="rect">
            <a:avLst/>
          </a:prstGeom>
          <a:noFill/>
        </p:spPr>
        <p:txBody>
          <a:bodyPr wrap="none" rtlCol="0">
            <a:spAutoFit/>
          </a:bodyPr>
          <a:lstStyle/>
          <a:p>
            <a:r>
              <a:rPr lang="en-US" dirty="0" smtClean="0"/>
              <a:t>(M.H. </a:t>
            </a:r>
            <a:r>
              <a:rPr lang="en-US" dirty="0" err="1" smtClean="0"/>
              <a:t>Ahn</a:t>
            </a:r>
            <a:r>
              <a:rPr lang="en-US" dirty="0" smtClean="0"/>
              <a:t>)</a:t>
            </a:r>
            <a:endParaRPr lang="en-US" dirty="0"/>
          </a:p>
        </p:txBody>
      </p:sp>
      <p:grpSp>
        <p:nvGrpSpPr>
          <p:cNvPr id="13" name="그룹 4"/>
          <p:cNvGrpSpPr/>
          <p:nvPr/>
        </p:nvGrpSpPr>
        <p:grpSpPr>
          <a:xfrm>
            <a:off x="142664" y="824777"/>
            <a:ext cx="5143955" cy="3725796"/>
            <a:chOff x="998394" y="1114019"/>
            <a:chExt cx="5354083" cy="3915863"/>
          </a:xfrm>
        </p:grpSpPr>
        <p:sp>
          <p:nvSpPr>
            <p:cNvPr id="14" name="직사각형 5"/>
            <p:cNvSpPr/>
            <p:nvPr/>
          </p:nvSpPr>
          <p:spPr>
            <a:xfrm>
              <a:off x="2062142" y="2306123"/>
              <a:ext cx="2847167" cy="6188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r>
                <a:rPr lang="en-US" altLang="ko-KR" sz="1400" dirty="0" smtClean="0">
                  <a:solidFill>
                    <a:srgbClr val="000000"/>
                  </a:solidFill>
                  <a:latin typeface="Arial Unicode MS" pitchFamily="50" charset="-127"/>
                  <a:ea typeface="Arial Unicode MS" pitchFamily="50" charset="-127"/>
                  <a:cs typeface="Arial Unicode MS" pitchFamily="50" charset="-127"/>
                </a:rPr>
                <a:t>Spectral Fitting Coefficient =f(X)</a:t>
              </a:r>
            </a:p>
            <a:p>
              <a:pPr algn="ctr" latinLnBrk="1"/>
              <a:r>
                <a:rPr lang="en-US" altLang="ko-KR" sz="1400" dirty="0" smtClean="0">
                  <a:solidFill>
                    <a:srgbClr val="000000"/>
                  </a:solidFill>
                  <a:latin typeface="Arial Unicode MS" pitchFamily="50" charset="-127"/>
                  <a:ea typeface="Arial Unicode MS" pitchFamily="50" charset="-127"/>
                  <a:cs typeface="Arial Unicode MS" pitchFamily="50" charset="-127"/>
                </a:rPr>
                <a:t>(5</a:t>
              </a:r>
              <a:r>
                <a:rPr lang="en-US" altLang="ko-KR" sz="1400" baseline="30000" dirty="0" smtClean="0">
                  <a:solidFill>
                    <a:srgbClr val="000000"/>
                  </a:solidFill>
                  <a:latin typeface="Arial Unicode MS" pitchFamily="50" charset="-127"/>
                  <a:ea typeface="Arial Unicode MS" pitchFamily="50" charset="-127"/>
                  <a:cs typeface="Arial Unicode MS" pitchFamily="50" charset="-127"/>
                </a:rPr>
                <a:t>th</a:t>
              </a:r>
              <a:r>
                <a:rPr lang="en-US" altLang="ko-KR" sz="1400" dirty="0" smtClean="0">
                  <a:solidFill>
                    <a:srgbClr val="000000"/>
                  </a:solidFill>
                  <a:latin typeface="Arial Unicode MS" pitchFamily="50" charset="-127"/>
                  <a:ea typeface="Arial Unicode MS" pitchFamily="50" charset="-127"/>
                  <a:cs typeface="Arial Unicode MS" pitchFamily="50" charset="-127"/>
                </a:rPr>
                <a:t>-order)</a:t>
              </a:r>
              <a:endParaRPr lang="ko-KR" altLang="en-US" sz="1400" dirty="0">
                <a:solidFill>
                  <a:srgbClr val="000000"/>
                </a:solidFill>
                <a:latin typeface="Arial Unicode MS" pitchFamily="50" charset="-127"/>
                <a:ea typeface="Arial Unicode MS" pitchFamily="50" charset="-127"/>
                <a:cs typeface="Arial Unicode MS" pitchFamily="50" charset="-127"/>
              </a:endParaRPr>
            </a:p>
          </p:txBody>
        </p:sp>
        <p:grpSp>
          <p:nvGrpSpPr>
            <p:cNvPr id="15" name="그룹 6"/>
            <p:cNvGrpSpPr/>
            <p:nvPr/>
          </p:nvGrpSpPr>
          <p:grpSpPr>
            <a:xfrm>
              <a:off x="998394" y="3239539"/>
              <a:ext cx="1772254" cy="1008539"/>
              <a:chOff x="1727684" y="3415673"/>
              <a:chExt cx="2529192" cy="1076580"/>
            </a:xfrm>
          </p:grpSpPr>
          <p:sp>
            <p:nvSpPr>
              <p:cNvPr id="29" name="직사각형 20"/>
              <p:cNvSpPr/>
              <p:nvPr/>
            </p:nvSpPr>
            <p:spPr>
              <a:xfrm>
                <a:off x="1952164" y="3415673"/>
                <a:ext cx="2304712" cy="6480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srgbClr val="FFFFFF"/>
                  </a:solidFill>
                  <a:latin typeface="맑은 고딕"/>
                  <a:ea typeface="맑은 고딕"/>
                </a:endParaRPr>
              </a:p>
            </p:txBody>
          </p:sp>
          <p:sp>
            <p:nvSpPr>
              <p:cNvPr id="30" name="직사각형 21"/>
              <p:cNvSpPr/>
              <p:nvPr/>
            </p:nvSpPr>
            <p:spPr>
              <a:xfrm>
                <a:off x="1829138" y="3510785"/>
                <a:ext cx="2304712" cy="6480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srgbClr val="FFFFFF"/>
                  </a:solidFill>
                  <a:latin typeface="맑은 고딕"/>
                  <a:ea typeface="맑은 고딕"/>
                </a:endParaRPr>
              </a:p>
            </p:txBody>
          </p:sp>
          <p:sp>
            <p:nvSpPr>
              <p:cNvPr id="31" name="순서도: 문서 22"/>
              <p:cNvSpPr/>
              <p:nvPr/>
            </p:nvSpPr>
            <p:spPr>
              <a:xfrm>
                <a:off x="1727684" y="3645172"/>
                <a:ext cx="2304256" cy="847081"/>
              </a:xfrm>
              <a:prstGeom prst="flowChart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r>
                  <a:rPr lang="en-US" altLang="ko-KR" sz="1400" dirty="0" smtClean="0">
                    <a:solidFill>
                      <a:srgbClr val="000000"/>
                    </a:solidFill>
                    <a:latin typeface="Arial Unicode MS" pitchFamily="50" charset="-127"/>
                    <a:ea typeface="Arial Unicode MS" pitchFamily="50" charset="-127"/>
                    <a:cs typeface="Arial Unicode MS" pitchFamily="50" charset="-127"/>
                  </a:rPr>
                  <a:t>SNR = f(</a:t>
                </a:r>
                <a:r>
                  <a:rPr lang="el-GR" altLang="ko-KR" sz="1400" dirty="0" smtClean="0">
                    <a:solidFill>
                      <a:srgbClr val="000000"/>
                    </a:solidFill>
                    <a:latin typeface="Arial Unicode MS" pitchFamily="50" charset="-127"/>
                    <a:ea typeface="Arial Unicode MS" pitchFamily="50" charset="-127"/>
                    <a:cs typeface="Arial Unicode MS" pitchFamily="50" charset="-127"/>
                  </a:rPr>
                  <a:t>λ</a:t>
                </a:r>
                <a:r>
                  <a:rPr lang="en-US" altLang="ko-KR" sz="1400" dirty="0" smtClean="0">
                    <a:solidFill>
                      <a:srgbClr val="000000"/>
                    </a:solidFill>
                    <a:latin typeface="Arial Unicode MS" pitchFamily="50" charset="-127"/>
                    <a:ea typeface="Arial Unicode MS" pitchFamily="50" charset="-127"/>
                    <a:cs typeface="Arial Unicode MS" pitchFamily="50" charset="-127"/>
                  </a:rPr>
                  <a:t>)</a:t>
                </a:r>
                <a:endParaRPr lang="ko-KR" altLang="en-US" sz="1400" dirty="0">
                  <a:solidFill>
                    <a:srgbClr val="000000"/>
                  </a:solidFill>
                  <a:latin typeface="Arial Unicode MS" pitchFamily="50" charset="-127"/>
                  <a:ea typeface="Arial Unicode MS" pitchFamily="50" charset="-127"/>
                  <a:cs typeface="Arial Unicode MS" pitchFamily="50" charset="-127"/>
                </a:endParaRPr>
              </a:p>
            </p:txBody>
          </p:sp>
        </p:grpSp>
        <p:sp>
          <p:nvSpPr>
            <p:cNvPr id="16" name="직사각형 7"/>
            <p:cNvSpPr/>
            <p:nvPr/>
          </p:nvSpPr>
          <p:spPr>
            <a:xfrm>
              <a:off x="2383657" y="4346538"/>
              <a:ext cx="2153377" cy="683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r>
                <a:rPr lang="en-US" altLang="ko-KR" sz="1400" dirty="0" smtClean="0">
                  <a:solidFill>
                    <a:srgbClr val="000000"/>
                  </a:solidFill>
                  <a:latin typeface="Arial Unicode MS" pitchFamily="50" charset="-127"/>
                  <a:ea typeface="Arial Unicode MS" pitchFamily="50" charset="-127"/>
                  <a:cs typeface="Arial Unicode MS" pitchFamily="50" charset="-127"/>
                </a:rPr>
                <a:t>Spectral Fitting </a:t>
              </a:r>
            </a:p>
            <a:p>
              <a:pPr algn="ctr" latinLnBrk="1"/>
              <a:r>
                <a:rPr lang="en-US" altLang="ko-KR" sz="1400" dirty="0" smtClean="0">
                  <a:solidFill>
                    <a:srgbClr val="000000"/>
                  </a:solidFill>
                  <a:latin typeface="Arial Unicode MS" pitchFamily="50" charset="-127"/>
                  <a:ea typeface="Arial Unicode MS" pitchFamily="50" charset="-127"/>
                  <a:cs typeface="Arial Unicode MS" pitchFamily="50" charset="-127"/>
                </a:rPr>
                <a:t>for shift correction</a:t>
              </a:r>
              <a:endParaRPr lang="ko-KR" altLang="en-US" sz="1400" dirty="0">
                <a:solidFill>
                  <a:srgbClr val="000000"/>
                </a:solidFill>
                <a:latin typeface="Arial Unicode MS" pitchFamily="50" charset="-127"/>
                <a:ea typeface="Arial Unicode MS" pitchFamily="50" charset="-127"/>
                <a:cs typeface="Arial Unicode MS" pitchFamily="50" charset="-127"/>
              </a:endParaRPr>
            </a:p>
          </p:txBody>
        </p:sp>
        <p:grpSp>
          <p:nvGrpSpPr>
            <p:cNvPr id="17" name="그룹 8"/>
            <p:cNvGrpSpPr/>
            <p:nvPr/>
          </p:nvGrpSpPr>
          <p:grpSpPr>
            <a:xfrm>
              <a:off x="2421905" y="1114019"/>
              <a:ext cx="2297487" cy="1025988"/>
              <a:chOff x="5286776" y="880935"/>
              <a:chExt cx="2480924" cy="1095207"/>
            </a:xfrm>
          </p:grpSpPr>
          <p:sp>
            <p:nvSpPr>
              <p:cNvPr id="26" name="직사각형 17"/>
              <p:cNvSpPr/>
              <p:nvPr/>
            </p:nvSpPr>
            <p:spPr>
              <a:xfrm>
                <a:off x="5462988" y="880935"/>
                <a:ext cx="2304712" cy="5891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srgbClr val="FFFFFF"/>
                  </a:solidFill>
                  <a:latin typeface="맑은 고딕"/>
                  <a:ea typeface="맑은 고딕"/>
                </a:endParaRPr>
              </a:p>
            </p:txBody>
          </p:sp>
          <p:sp>
            <p:nvSpPr>
              <p:cNvPr id="27" name="직사각형 18"/>
              <p:cNvSpPr/>
              <p:nvPr/>
            </p:nvSpPr>
            <p:spPr>
              <a:xfrm>
                <a:off x="5365348" y="999442"/>
                <a:ext cx="2304712" cy="6480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srgbClr val="FFFFFF"/>
                  </a:solidFill>
                  <a:latin typeface="맑은 고딕"/>
                  <a:ea typeface="맑은 고딕"/>
                </a:endParaRPr>
              </a:p>
            </p:txBody>
          </p:sp>
          <p:sp>
            <p:nvSpPr>
              <p:cNvPr id="28" name="순서도: 문서 19"/>
              <p:cNvSpPr/>
              <p:nvPr/>
            </p:nvSpPr>
            <p:spPr>
              <a:xfrm>
                <a:off x="5286776" y="1129061"/>
                <a:ext cx="2304256" cy="847081"/>
              </a:xfrm>
              <a:prstGeom prst="flowChart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r>
                  <a:rPr lang="en-US" altLang="ko-KR" sz="1400" dirty="0" smtClean="0">
                    <a:solidFill>
                      <a:srgbClr val="000000"/>
                    </a:solidFill>
                    <a:latin typeface="맑은 고딕"/>
                    <a:ea typeface="맑은 고딕"/>
                    <a:cs typeface="Arial Unicode MS" pitchFamily="50" charset="-127"/>
                  </a:rPr>
                  <a:t>On-Ground</a:t>
                </a:r>
              </a:p>
              <a:p>
                <a:pPr algn="ctr" latinLnBrk="1"/>
                <a:r>
                  <a:rPr lang="en-US" altLang="ko-KR" sz="1400" dirty="0" smtClean="0">
                    <a:solidFill>
                      <a:srgbClr val="000000"/>
                    </a:solidFill>
                    <a:latin typeface="맑은 고딕"/>
                    <a:ea typeface="맑은 고딕"/>
                    <a:cs typeface="Arial Unicode MS" pitchFamily="50" charset="-127"/>
                  </a:rPr>
                  <a:t>Observation</a:t>
                </a:r>
              </a:p>
              <a:p>
                <a:pPr algn="ctr" latinLnBrk="1"/>
                <a:r>
                  <a:rPr lang="en-US" altLang="ko-KR" sz="1400" dirty="0" smtClean="0">
                    <a:solidFill>
                      <a:srgbClr val="000000"/>
                    </a:solidFill>
                    <a:latin typeface="맑은 고딕"/>
                    <a:ea typeface="맑은 고딕"/>
                    <a:cs typeface="Arial Unicode MS" pitchFamily="50" charset="-127"/>
                  </a:rPr>
                  <a:t>Database</a:t>
                </a:r>
                <a:endParaRPr lang="ko-KR" altLang="en-US" sz="1400" dirty="0">
                  <a:solidFill>
                    <a:srgbClr val="000000"/>
                  </a:solidFill>
                  <a:latin typeface="맑은 고딕"/>
                  <a:ea typeface="맑은 고딕"/>
                  <a:cs typeface="Arial Unicode MS" pitchFamily="50" charset="-127"/>
                </a:endParaRPr>
              </a:p>
            </p:txBody>
          </p:sp>
        </p:grpSp>
        <p:grpSp>
          <p:nvGrpSpPr>
            <p:cNvPr id="18" name="그룹 9"/>
            <p:cNvGrpSpPr/>
            <p:nvPr/>
          </p:nvGrpSpPr>
          <p:grpSpPr>
            <a:xfrm>
              <a:off x="4121386" y="3200983"/>
              <a:ext cx="2231091" cy="995835"/>
              <a:chOff x="4975814" y="3424268"/>
              <a:chExt cx="2543839" cy="1063019"/>
            </a:xfrm>
          </p:grpSpPr>
          <p:sp>
            <p:nvSpPr>
              <p:cNvPr id="23" name="직사각형 14"/>
              <p:cNvSpPr/>
              <p:nvPr/>
            </p:nvSpPr>
            <p:spPr>
              <a:xfrm>
                <a:off x="5214941" y="3424268"/>
                <a:ext cx="2304712" cy="6480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srgbClr val="FFFFFF"/>
                  </a:solidFill>
                  <a:latin typeface="맑은 고딕"/>
                  <a:ea typeface="맑은 고딕"/>
                </a:endParaRPr>
              </a:p>
            </p:txBody>
          </p:sp>
          <p:sp>
            <p:nvSpPr>
              <p:cNvPr id="24" name="직사각형 15"/>
              <p:cNvSpPr/>
              <p:nvPr/>
            </p:nvSpPr>
            <p:spPr>
              <a:xfrm>
                <a:off x="5080330" y="3523699"/>
                <a:ext cx="2304712" cy="6480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srgbClr val="FFFFFF"/>
                  </a:solidFill>
                  <a:latin typeface="맑은 고딕"/>
                  <a:ea typeface="맑은 고딕"/>
                </a:endParaRPr>
              </a:p>
            </p:txBody>
          </p:sp>
          <p:sp>
            <p:nvSpPr>
              <p:cNvPr id="25" name="순서도: 문서 16"/>
              <p:cNvSpPr/>
              <p:nvPr/>
            </p:nvSpPr>
            <p:spPr>
              <a:xfrm>
                <a:off x="4975814" y="3640206"/>
                <a:ext cx="2304256" cy="847081"/>
              </a:xfrm>
              <a:prstGeom prst="flowChart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r>
                  <a:rPr lang="en-US" altLang="ko-KR" sz="1400" dirty="0" smtClean="0">
                    <a:solidFill>
                      <a:srgbClr val="000000"/>
                    </a:solidFill>
                    <a:latin typeface="Arial Unicode MS" pitchFamily="50" charset="-127"/>
                    <a:ea typeface="Arial Unicode MS" pitchFamily="50" charset="-127"/>
                    <a:cs typeface="Arial Unicode MS" pitchFamily="50" charset="-127"/>
                  </a:rPr>
                  <a:t>Slit Response Function</a:t>
                </a:r>
              </a:p>
              <a:p>
                <a:pPr algn="ctr" latinLnBrk="1"/>
                <a:r>
                  <a:rPr lang="en-US" altLang="ko-KR" sz="1400" dirty="0" smtClean="0">
                    <a:solidFill>
                      <a:srgbClr val="000000"/>
                    </a:solidFill>
                    <a:latin typeface="Arial Unicode MS" pitchFamily="50" charset="-127"/>
                    <a:ea typeface="Arial Unicode MS" pitchFamily="50" charset="-127"/>
                    <a:cs typeface="Arial Unicode MS" pitchFamily="50" charset="-127"/>
                  </a:rPr>
                  <a:t>FWHM = 0.6 nm</a:t>
                </a:r>
                <a:endParaRPr lang="ko-KR" altLang="en-US" sz="1400" dirty="0">
                  <a:solidFill>
                    <a:srgbClr val="000000"/>
                  </a:solidFill>
                  <a:latin typeface="Arial Unicode MS" pitchFamily="50" charset="-127"/>
                  <a:ea typeface="Arial Unicode MS" pitchFamily="50" charset="-127"/>
                  <a:cs typeface="Arial Unicode MS" pitchFamily="50" charset="-127"/>
                </a:endParaRPr>
              </a:p>
            </p:txBody>
          </p:sp>
        </p:grpSp>
        <p:cxnSp>
          <p:nvCxnSpPr>
            <p:cNvPr id="19" name="직선 화살표 연결선 10"/>
            <p:cNvCxnSpPr>
              <a:stCxn id="28" idx="2"/>
              <a:endCxn id="14" idx="0"/>
            </p:cNvCxnSpPr>
            <p:nvPr/>
          </p:nvCxnSpPr>
          <p:spPr>
            <a:xfrm flipH="1">
              <a:off x="3485726" y="2087545"/>
              <a:ext cx="3120" cy="2185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직선 화살표 연결선 11"/>
            <p:cNvCxnSpPr>
              <a:endCxn id="16" idx="0"/>
            </p:cNvCxnSpPr>
            <p:nvPr/>
          </p:nvCxnSpPr>
          <p:spPr>
            <a:xfrm>
              <a:off x="3447326" y="2909448"/>
              <a:ext cx="13020" cy="14370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직선 화살표 연결선 12"/>
            <p:cNvCxnSpPr>
              <a:stCxn id="29" idx="3"/>
            </p:cNvCxnSpPr>
            <p:nvPr/>
          </p:nvCxnSpPr>
          <p:spPr>
            <a:xfrm>
              <a:off x="2770648" y="3543096"/>
              <a:ext cx="638277"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직선 화살표 연결선 13"/>
            <p:cNvCxnSpPr>
              <a:stCxn id="25" idx="1"/>
            </p:cNvCxnSpPr>
            <p:nvPr/>
          </p:nvCxnSpPr>
          <p:spPr>
            <a:xfrm flipH="1">
              <a:off x="3408926" y="3800046"/>
              <a:ext cx="71246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32" name="그림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0669" y="1581024"/>
            <a:ext cx="3680149" cy="2946727"/>
          </a:xfrm>
          <a:prstGeom prst="rect">
            <a:avLst/>
          </a:prstGeom>
        </p:spPr>
      </p:pic>
      <p:sp>
        <p:nvSpPr>
          <p:cNvPr id="33" name="타원 23"/>
          <p:cNvSpPr/>
          <p:nvPr/>
        </p:nvSpPr>
        <p:spPr>
          <a:xfrm>
            <a:off x="959584" y="3681713"/>
            <a:ext cx="3096818" cy="100609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srgbClr val="FFFFFF"/>
              </a:solidFill>
              <a:latin typeface="맑은 고딕"/>
              <a:ea typeface="맑은 고딕"/>
            </a:endParaRPr>
          </a:p>
        </p:txBody>
      </p:sp>
      <p:cxnSp>
        <p:nvCxnSpPr>
          <p:cNvPr id="34" name="직선 화살표 연결선 24"/>
          <p:cNvCxnSpPr/>
          <p:nvPr/>
        </p:nvCxnSpPr>
        <p:spPr>
          <a:xfrm>
            <a:off x="4042772" y="4146662"/>
            <a:ext cx="1337897"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157694" y="4968582"/>
            <a:ext cx="665803" cy="175289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2300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84"/>
            <a:ext cx="8147248" cy="706090"/>
          </a:xfrm>
        </p:spPr>
        <p:txBody>
          <a:bodyPr>
            <a:normAutofit/>
          </a:bodyPr>
          <a:lstStyle/>
          <a:p>
            <a:r>
              <a:rPr lang="en-US" altLang="ko-KR" sz="3600" b="1" dirty="0" smtClean="0">
                <a:latin typeface="Arial" panose="020B0604020202020204" pitchFamily="34" charset="0"/>
                <a:cs typeface="Arial" panose="020B0604020202020204" pitchFamily="34" charset="0"/>
              </a:rPr>
              <a:t>Summary</a:t>
            </a:r>
            <a:endParaRPr lang="ko-KR" altLang="en-US" b="1" dirty="0">
              <a:latin typeface="Arial" panose="020B0604020202020204" pitchFamily="34" charset="0"/>
              <a:cs typeface="Arial" panose="020B0604020202020204" pitchFamily="34" charset="0"/>
            </a:endParaRPr>
          </a:p>
        </p:txBody>
      </p:sp>
      <p:sp>
        <p:nvSpPr>
          <p:cNvPr id="3" name="내용 개체 틀 2"/>
          <p:cNvSpPr>
            <a:spLocks noGrp="1"/>
          </p:cNvSpPr>
          <p:nvPr>
            <p:ph idx="1"/>
          </p:nvPr>
        </p:nvSpPr>
        <p:spPr>
          <a:xfrm>
            <a:off x="374804" y="620688"/>
            <a:ext cx="8373616" cy="6192688"/>
          </a:xfrm>
        </p:spPr>
        <p:txBody>
          <a:bodyPr>
            <a:noAutofit/>
          </a:bodyPr>
          <a:lstStyle/>
          <a:p>
            <a:pPr>
              <a:spcBef>
                <a:spcPts val="600"/>
              </a:spcBef>
            </a:pPr>
            <a:r>
              <a:rPr lang="en-US" sz="2000" dirty="0" smtClean="0">
                <a:latin typeface="Arial" charset="0"/>
                <a:ea typeface="ヒラギノ角ゴ Pro W3" charset="0"/>
                <a:cs typeface="ヒラギノ角ゴ Pro W3" charset="0"/>
              </a:rPr>
              <a:t>CDR of GEMS has been completed successfully and GEMS is now in manufacturing phase to be delivered to KARI by spring, 2017. The launch date for GEMS is now March, 2019.</a:t>
            </a:r>
          </a:p>
          <a:p>
            <a:pPr>
              <a:spcBef>
                <a:spcPts val="600"/>
              </a:spcBef>
            </a:pPr>
            <a:endParaRPr lang="en-US" sz="2000" dirty="0" smtClean="0">
              <a:latin typeface="Arial" charset="0"/>
              <a:ea typeface="ヒラギノ角ゴ Pro W3" charset="0"/>
              <a:cs typeface="ヒラギノ角ゴ Pro W3" charset="0"/>
            </a:endParaRPr>
          </a:p>
          <a:p>
            <a:pPr>
              <a:spcBef>
                <a:spcPts val="600"/>
              </a:spcBef>
            </a:pPr>
            <a:r>
              <a:rPr lang="en-US" sz="2000" dirty="0" smtClean="0">
                <a:latin typeface="Arial" charset="0"/>
                <a:ea typeface="ヒラギノ角ゴ Pro W3" charset="0"/>
                <a:cs typeface="ヒラギノ角ゴ Pro W3" charset="0"/>
              </a:rPr>
              <a:t>GEMS onboard the Geo</a:t>
            </a:r>
            <a:r>
              <a:rPr lang="en-US" sz="2000" dirty="0">
                <a:latin typeface="Arial" charset="0"/>
                <a:ea typeface="ヒラギノ角ゴ Pro W3" charset="0"/>
                <a:cs typeface="ヒラギノ角ゴ Pro W3" charset="0"/>
              </a:rPr>
              <a:t>-KOMPSAT-</a:t>
            </a:r>
            <a:r>
              <a:rPr lang="en-US" sz="2000" dirty="0" smtClean="0">
                <a:latin typeface="Arial" charset="0"/>
                <a:ea typeface="ヒラギノ角ゴ Pro W3" charset="0"/>
                <a:cs typeface="ヒラギノ角ゴ Pro W3" charset="0"/>
              </a:rPr>
              <a:t>2B is </a:t>
            </a:r>
            <a:r>
              <a:rPr lang="en-US" sz="2000" dirty="0">
                <a:latin typeface="Arial" charset="0"/>
                <a:ea typeface="ヒラギノ角ゴ Pro W3" charset="0"/>
                <a:cs typeface="ヒラギノ角ゴ Pro W3" charset="0"/>
              </a:rPr>
              <a:t>expected to provide information on aerosol and </a:t>
            </a:r>
            <a:r>
              <a:rPr lang="en-US" sz="2000" dirty="0" smtClean="0">
                <a:latin typeface="Arial" charset="0"/>
                <a:ea typeface="ヒラギノ角ゴ Pro W3" charset="0"/>
                <a:cs typeface="ヒラギノ角ゴ Pro W3" charset="0"/>
              </a:rPr>
              <a:t>O</a:t>
            </a:r>
            <a:r>
              <a:rPr lang="en-US" sz="2000" baseline="-25000" dirty="0" smtClean="0">
                <a:latin typeface="Arial" charset="0"/>
                <a:ea typeface="ヒラギノ角ゴ Pro W3" charset="0"/>
                <a:cs typeface="ヒラギノ角ゴ Pro W3" charset="0"/>
              </a:rPr>
              <a:t>3</a:t>
            </a:r>
            <a:r>
              <a:rPr lang="en-US" sz="2000" dirty="0" smtClean="0">
                <a:latin typeface="Arial" charset="0"/>
                <a:ea typeface="ヒラギノ角ゴ Pro W3" charset="0"/>
                <a:cs typeface="ヒラギノ角ゴ Pro W3" charset="0"/>
              </a:rPr>
              <a:t> together with their precursors</a:t>
            </a:r>
            <a:r>
              <a:rPr lang="en-US" altLang="ko-KR" sz="2000" dirty="0" smtClean="0">
                <a:latin typeface="Arial" panose="020B0604020202020204" pitchFamily="34" charset="0"/>
                <a:cs typeface="Arial" panose="020B0604020202020204" pitchFamily="34" charset="0"/>
              </a:rPr>
              <a:t> </a:t>
            </a:r>
            <a:r>
              <a:rPr lang="en-US" altLang="ko-KR" sz="2000" dirty="0">
                <a:latin typeface="Arial" panose="020B0604020202020204" pitchFamily="34" charset="0"/>
                <a:cs typeface="Arial" panose="020B0604020202020204" pitchFamily="34" charset="0"/>
              </a:rPr>
              <a:t>in high spatial and temporal </a:t>
            </a:r>
            <a:r>
              <a:rPr lang="en-US" altLang="ko-KR" sz="2000" dirty="0" smtClean="0">
                <a:latin typeface="Arial" panose="020B0604020202020204" pitchFamily="34" charset="0"/>
                <a:cs typeface="Arial" panose="020B0604020202020204" pitchFamily="34" charset="0"/>
              </a:rPr>
              <a:t>resolution</a:t>
            </a:r>
            <a:endParaRPr lang="en-US" altLang="ko-KR" sz="1800" dirty="0">
              <a:latin typeface="Arial" panose="020B0604020202020204" pitchFamily="34" charset="0"/>
              <a:cs typeface="Arial" panose="020B0604020202020204" pitchFamily="34" charset="0"/>
            </a:endParaRPr>
          </a:p>
          <a:p>
            <a:pPr marL="800100" lvl="1" indent="-342900" algn="just">
              <a:buClrTx/>
              <a:buFont typeface="AppleGothic"/>
              <a:buChar char="-"/>
            </a:pPr>
            <a:r>
              <a:rPr lang="en-US" altLang="ko-KR" sz="1600" dirty="0">
                <a:latin typeface="Arial" panose="020B0604020202020204" pitchFamily="34" charset="0"/>
                <a:cs typeface="Arial" panose="020B0604020202020204" pitchFamily="34" charset="0"/>
              </a:rPr>
              <a:t>O</a:t>
            </a:r>
            <a:r>
              <a:rPr lang="en-US" altLang="ko-KR" sz="1600" baseline="-25000" dirty="0">
                <a:latin typeface="Arial" panose="020B0604020202020204" pitchFamily="34" charset="0"/>
                <a:cs typeface="Arial" panose="020B0604020202020204" pitchFamily="34" charset="0"/>
              </a:rPr>
              <a:t>3</a:t>
            </a:r>
            <a:r>
              <a:rPr lang="en-US" altLang="ko-KR" sz="1600" dirty="0">
                <a:latin typeface="Arial" panose="020B0604020202020204" pitchFamily="34" charset="0"/>
                <a:cs typeface="Arial" panose="020B0604020202020204" pitchFamily="34" charset="0"/>
              </a:rPr>
              <a:t>       NO</a:t>
            </a:r>
            <a:r>
              <a:rPr lang="en-US" altLang="ko-KR" sz="1600" baseline="-25000" dirty="0">
                <a:latin typeface="Arial" panose="020B0604020202020204" pitchFamily="34" charset="0"/>
                <a:cs typeface="Arial" panose="020B0604020202020204" pitchFamily="34" charset="0"/>
              </a:rPr>
              <a:t>2</a:t>
            </a:r>
            <a:r>
              <a:rPr lang="en-US" altLang="ko-KR" sz="1600" dirty="0">
                <a:latin typeface="Arial" panose="020B0604020202020204" pitchFamily="34" charset="0"/>
                <a:cs typeface="Arial" panose="020B0604020202020204" pitchFamily="34" charset="0"/>
              </a:rPr>
              <a:t>     HCHO     SO</a:t>
            </a:r>
            <a:r>
              <a:rPr lang="en-US" altLang="ko-KR" sz="1600" baseline="-25000" dirty="0">
                <a:latin typeface="Arial" panose="020B0604020202020204" pitchFamily="34" charset="0"/>
                <a:cs typeface="Arial" panose="020B0604020202020204" pitchFamily="34" charset="0"/>
              </a:rPr>
              <a:t>2</a:t>
            </a:r>
            <a:r>
              <a:rPr lang="en-US" altLang="ko-KR" sz="1600" dirty="0">
                <a:latin typeface="Arial" panose="020B0604020202020204" pitchFamily="34" charset="0"/>
                <a:cs typeface="Arial" panose="020B0604020202020204" pitchFamily="34" charset="0"/>
              </a:rPr>
              <a:t>     </a:t>
            </a:r>
            <a:r>
              <a:rPr lang="en-US" altLang="ko-KR" sz="1600" dirty="0" smtClean="0">
                <a:latin typeface="Arial" panose="020B0604020202020204" pitchFamily="34" charset="0"/>
                <a:cs typeface="Arial" panose="020B0604020202020204" pitchFamily="34" charset="0"/>
              </a:rPr>
              <a:t>AOD/AI/AEH, (possibly CHOCHO, </a:t>
            </a:r>
            <a:r>
              <a:rPr lang="en-US" altLang="ko-KR" sz="1600" dirty="0" err="1" smtClean="0">
                <a:latin typeface="Arial" panose="020B0604020202020204" pitchFamily="34" charset="0"/>
                <a:cs typeface="Arial" panose="020B0604020202020204" pitchFamily="34" charset="0"/>
              </a:rPr>
              <a:t>BrO</a:t>
            </a:r>
            <a:r>
              <a:rPr lang="en-US" altLang="ko-KR" sz="1600" dirty="0">
                <a:latin typeface="Arial" panose="020B0604020202020204" pitchFamily="34" charset="0"/>
                <a:cs typeface="Arial" panose="020B0604020202020204" pitchFamily="34" charset="0"/>
              </a:rPr>
              <a:t>)</a:t>
            </a:r>
            <a:endParaRPr lang="en-US" altLang="ko-KR" sz="1600" dirty="0" smtClean="0">
              <a:latin typeface="Arial" panose="020B0604020202020204" pitchFamily="34" charset="0"/>
              <a:cs typeface="Arial" panose="020B0604020202020204" pitchFamily="34" charset="0"/>
            </a:endParaRPr>
          </a:p>
          <a:p>
            <a:pPr marL="800100" lvl="1" indent="-342900" algn="just">
              <a:buClrTx/>
              <a:buFont typeface="AppleGothic"/>
              <a:buChar char="-"/>
            </a:pPr>
            <a:r>
              <a:rPr lang="en-US" altLang="ko-KR" sz="1600" dirty="0" smtClean="0">
                <a:latin typeface="Arial" panose="020B0604020202020204" pitchFamily="34" charset="0"/>
                <a:cs typeface="Arial" panose="020B0604020202020204" pitchFamily="34" charset="0"/>
              </a:rPr>
              <a:t>Clouds, surface reflectance, UV radiation.</a:t>
            </a:r>
            <a:endParaRPr lang="en-US" altLang="ko-KR" sz="900" dirty="0">
              <a:latin typeface="Arial" panose="020B0604020202020204" pitchFamily="34" charset="0"/>
              <a:cs typeface="Arial" panose="020B0604020202020204" pitchFamily="34" charset="0"/>
            </a:endParaRPr>
          </a:p>
          <a:p>
            <a:pPr algn="just">
              <a:buFont typeface="Arial"/>
              <a:buChar char="•"/>
            </a:pPr>
            <a:endParaRPr lang="en-US" altLang="ko-KR" sz="2000" dirty="0" smtClean="0">
              <a:latin typeface="Arial" panose="020B0604020202020204" pitchFamily="34" charset="0"/>
              <a:cs typeface="Arial" panose="020B0604020202020204" pitchFamily="34" charset="0"/>
            </a:endParaRPr>
          </a:p>
          <a:p>
            <a:pPr algn="just">
              <a:buFont typeface="Arial"/>
              <a:buChar char="•"/>
            </a:pPr>
            <a:r>
              <a:rPr lang="en-US" altLang="ko-KR" sz="2000" dirty="0" smtClean="0">
                <a:latin typeface="Arial" panose="020B0604020202020204" pitchFamily="34" charset="0"/>
                <a:cs typeface="Arial" panose="020B0604020202020204" pitchFamily="34" charset="0"/>
              </a:rPr>
              <a:t>The predicted performance of trace gases from the initial </a:t>
            </a:r>
            <a:r>
              <a:rPr lang="en-US" altLang="ko-KR" sz="2000" dirty="0">
                <a:latin typeface="Arial" panose="020B0604020202020204" pitchFamily="34" charset="0"/>
                <a:cs typeface="Arial" panose="020B0604020202020204" pitchFamily="34" charset="0"/>
              </a:rPr>
              <a:t>design of GEMS satisfies the </a:t>
            </a:r>
            <a:r>
              <a:rPr lang="en-US" altLang="ko-KR" sz="2000" dirty="0" smtClean="0">
                <a:latin typeface="Arial" panose="020B0604020202020204" pitchFamily="34" charset="0"/>
                <a:cs typeface="Arial" panose="020B0604020202020204" pitchFamily="34" charset="0"/>
              </a:rPr>
              <a:t>product </a:t>
            </a:r>
            <a:r>
              <a:rPr lang="en-US" altLang="ko-KR" sz="2000" dirty="0">
                <a:latin typeface="Arial" panose="020B0604020202020204" pitchFamily="34" charset="0"/>
                <a:cs typeface="Arial" panose="020B0604020202020204" pitchFamily="34" charset="0"/>
              </a:rPr>
              <a:t>accuracy requirements of NO</a:t>
            </a:r>
            <a:r>
              <a:rPr lang="en-US" altLang="ko-KR" sz="2000" baseline="-25000" dirty="0">
                <a:latin typeface="Arial" panose="020B0604020202020204" pitchFamily="34" charset="0"/>
                <a:cs typeface="Arial" panose="020B0604020202020204" pitchFamily="34" charset="0"/>
              </a:rPr>
              <a:t>2</a:t>
            </a:r>
            <a:r>
              <a:rPr lang="en-US" altLang="ko-KR" sz="2000" dirty="0">
                <a:latin typeface="Arial" panose="020B0604020202020204" pitchFamily="34" charset="0"/>
                <a:cs typeface="Arial" panose="020B0604020202020204" pitchFamily="34" charset="0"/>
              </a:rPr>
              <a:t>, HCHO, </a:t>
            </a:r>
            <a:r>
              <a:rPr lang="en-US" altLang="ko-KR" sz="2000" dirty="0" smtClean="0">
                <a:latin typeface="Arial" panose="020B0604020202020204" pitchFamily="34" charset="0"/>
                <a:cs typeface="Arial" panose="020B0604020202020204" pitchFamily="34" charset="0"/>
              </a:rPr>
              <a:t>O</a:t>
            </a:r>
            <a:r>
              <a:rPr lang="en-US" altLang="ko-KR" sz="2000" baseline="-25000" dirty="0" smtClean="0">
                <a:latin typeface="Arial" panose="020B0604020202020204" pitchFamily="34" charset="0"/>
                <a:cs typeface="Arial" panose="020B0604020202020204" pitchFamily="34" charset="0"/>
              </a:rPr>
              <a:t>3</a:t>
            </a:r>
            <a:r>
              <a:rPr lang="en-US" altLang="ko-KR" sz="2000" dirty="0" smtClean="0">
                <a:latin typeface="Arial" panose="020B0604020202020204" pitchFamily="34" charset="0"/>
                <a:cs typeface="Arial" panose="020B0604020202020204" pitchFamily="34" charset="0"/>
              </a:rPr>
              <a:t>. Meanwhile, the performance is expected to be poor in winter near Korea in particular. </a:t>
            </a:r>
            <a:endParaRPr lang="en-US" altLang="ko-KR" sz="900" dirty="0" smtClean="0">
              <a:latin typeface="Arial" panose="020B0604020202020204" pitchFamily="34" charset="0"/>
              <a:cs typeface="Arial" panose="020B0604020202020204" pitchFamily="34" charset="0"/>
            </a:endParaRPr>
          </a:p>
          <a:p>
            <a:pPr marL="0" indent="0" algn="just">
              <a:buNone/>
            </a:pPr>
            <a:endParaRPr lang="en-US" altLang="ko-KR" sz="2000" dirty="0" smtClean="0">
              <a:latin typeface="Arial" panose="020B0604020202020204" pitchFamily="34" charset="0"/>
              <a:cs typeface="Arial" panose="020B0604020202020204" pitchFamily="34" charset="0"/>
            </a:endParaRPr>
          </a:p>
          <a:p>
            <a:pPr algn="just">
              <a:buFont typeface="Arial"/>
              <a:buChar char="•"/>
            </a:pPr>
            <a:r>
              <a:rPr lang="en-US" altLang="ko-KR" sz="2000" dirty="0" smtClean="0">
                <a:latin typeface="Arial" panose="020B0604020202020204" pitchFamily="34" charset="0"/>
                <a:cs typeface="Arial" panose="020B0604020202020204" pitchFamily="34" charset="0"/>
              </a:rPr>
              <a:t>Collaboration with Team of TROPOMI, Sentinel-4 &amp; TEMPO is valuable in calibration, algorithm development </a:t>
            </a:r>
            <a:r>
              <a:rPr lang="en-US" altLang="ko-KR" sz="1800" dirty="0" smtClean="0">
                <a:latin typeface="Arial" panose="020B0604020202020204" pitchFamily="34" charset="0"/>
                <a:cs typeface="Arial" panose="020B0604020202020204" pitchFamily="34" charset="0"/>
              </a:rPr>
              <a:t>and application.</a:t>
            </a:r>
            <a:endParaRPr lang="en-US" altLang="ko-K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2095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582226"/>
            <a:ext cx="6480720" cy="958106"/>
          </a:xfrm>
        </p:spPr>
        <p:txBody>
          <a:bodyPr/>
          <a:lstStyle/>
          <a:p>
            <a:r>
              <a:rPr lang="en-US" dirty="0" smtClean="0"/>
              <a:t>Acknowledgement</a:t>
            </a:r>
            <a:endParaRPr lang="en-US" dirty="0"/>
          </a:p>
        </p:txBody>
      </p:sp>
      <p:sp>
        <p:nvSpPr>
          <p:cNvPr id="3" name="Subtitle 2"/>
          <p:cNvSpPr>
            <a:spLocks noGrp="1"/>
          </p:cNvSpPr>
          <p:nvPr>
            <p:ph type="subTitle" idx="1"/>
          </p:nvPr>
        </p:nvSpPr>
        <p:spPr>
          <a:xfrm>
            <a:off x="705533" y="1713512"/>
            <a:ext cx="7819656" cy="4401665"/>
          </a:xfrm>
        </p:spPr>
        <p:txBody>
          <a:bodyPr/>
          <a:lstStyle/>
          <a:p>
            <a:endParaRPr lang="en-US" sz="2000" b="1" dirty="0" smtClean="0">
              <a:latin typeface="Arial"/>
              <a:cs typeface="Arial"/>
            </a:endParaRPr>
          </a:p>
          <a:p>
            <a:r>
              <a:rPr lang="en-US" sz="2000" b="1" dirty="0">
                <a:solidFill>
                  <a:srgbClr val="000000"/>
                </a:solidFill>
                <a:latin typeface="Arial"/>
                <a:cs typeface="Arial"/>
              </a:rPr>
              <a:t>GEMS Science </a:t>
            </a:r>
            <a:r>
              <a:rPr lang="en-US" sz="2000" b="1" dirty="0" smtClean="0">
                <a:solidFill>
                  <a:srgbClr val="000000"/>
                </a:solidFill>
                <a:latin typeface="Arial"/>
                <a:cs typeface="Arial"/>
              </a:rPr>
              <a:t>Team</a:t>
            </a:r>
          </a:p>
          <a:p>
            <a:endParaRPr lang="en-US" sz="2000" b="1" dirty="0" smtClean="0">
              <a:solidFill>
                <a:srgbClr val="000000"/>
              </a:solidFill>
              <a:latin typeface="Arial"/>
              <a:cs typeface="Arial"/>
            </a:endParaRPr>
          </a:p>
          <a:p>
            <a:r>
              <a:rPr lang="en-US" sz="2000" b="1" dirty="0" smtClean="0">
                <a:solidFill>
                  <a:srgbClr val="000000"/>
                </a:solidFill>
                <a:latin typeface="Arial"/>
                <a:cs typeface="Arial"/>
              </a:rPr>
              <a:t>Ministry of Environment (</a:t>
            </a:r>
            <a:r>
              <a:rPr lang="en-US" sz="2000" b="1" dirty="0" err="1" smtClean="0">
                <a:solidFill>
                  <a:srgbClr val="000000"/>
                </a:solidFill>
                <a:latin typeface="Arial"/>
                <a:cs typeface="Arial"/>
              </a:rPr>
              <a:t>MoE</a:t>
            </a:r>
            <a:r>
              <a:rPr lang="en-US" sz="2000" b="1" dirty="0" smtClean="0">
                <a:solidFill>
                  <a:srgbClr val="000000"/>
                </a:solidFill>
                <a:latin typeface="Arial"/>
                <a:cs typeface="Arial"/>
              </a:rPr>
              <a:t>)</a:t>
            </a:r>
          </a:p>
          <a:p>
            <a:r>
              <a:rPr lang="en-US" sz="2000" b="1" dirty="0" smtClean="0">
                <a:solidFill>
                  <a:srgbClr val="000000"/>
                </a:solidFill>
                <a:latin typeface="Arial"/>
                <a:cs typeface="Arial"/>
              </a:rPr>
              <a:t>NIER, </a:t>
            </a:r>
            <a:r>
              <a:rPr lang="en-US" sz="2000" b="1" dirty="0" err="1" smtClean="0">
                <a:solidFill>
                  <a:srgbClr val="000000"/>
                </a:solidFill>
                <a:latin typeface="Arial"/>
                <a:cs typeface="Arial"/>
              </a:rPr>
              <a:t>MoE</a:t>
            </a:r>
            <a:endParaRPr lang="en-US" sz="2000" b="1" dirty="0" smtClean="0">
              <a:solidFill>
                <a:srgbClr val="000000"/>
              </a:solidFill>
              <a:latin typeface="Arial"/>
              <a:cs typeface="Arial"/>
            </a:endParaRPr>
          </a:p>
          <a:p>
            <a:r>
              <a:rPr lang="en-US" sz="2000" b="1" dirty="0" smtClean="0">
                <a:solidFill>
                  <a:srgbClr val="000000"/>
                </a:solidFill>
                <a:latin typeface="Arial"/>
                <a:cs typeface="Arial"/>
              </a:rPr>
              <a:t>KEITI, </a:t>
            </a:r>
            <a:r>
              <a:rPr lang="en-US" sz="2000" b="1" dirty="0" err="1" smtClean="0">
                <a:solidFill>
                  <a:srgbClr val="000000"/>
                </a:solidFill>
                <a:latin typeface="Arial"/>
                <a:cs typeface="Arial"/>
              </a:rPr>
              <a:t>MoE</a:t>
            </a:r>
            <a:endParaRPr lang="en-US" sz="2000" b="1" dirty="0" smtClean="0">
              <a:solidFill>
                <a:srgbClr val="000000"/>
              </a:solidFill>
              <a:latin typeface="Arial"/>
              <a:cs typeface="Arial"/>
            </a:endParaRPr>
          </a:p>
          <a:p>
            <a:endParaRPr lang="en-US" sz="2000" b="1" dirty="0">
              <a:solidFill>
                <a:srgbClr val="000000"/>
              </a:solidFill>
              <a:latin typeface="Arial"/>
              <a:cs typeface="Arial"/>
            </a:endParaRPr>
          </a:p>
          <a:p>
            <a:r>
              <a:rPr lang="en-US" sz="2000" b="1" dirty="0" smtClean="0">
                <a:solidFill>
                  <a:srgbClr val="000000"/>
                </a:solidFill>
                <a:latin typeface="Arial"/>
                <a:cs typeface="Arial"/>
              </a:rPr>
              <a:t>Korea Meteorological Administration (KMA)</a:t>
            </a:r>
          </a:p>
          <a:p>
            <a:endParaRPr lang="en-US" sz="2000" b="1" dirty="0" smtClean="0">
              <a:solidFill>
                <a:srgbClr val="000000"/>
              </a:solidFill>
              <a:latin typeface="Arial"/>
              <a:cs typeface="Arial"/>
            </a:endParaRPr>
          </a:p>
          <a:p>
            <a:r>
              <a:rPr lang="en-US" sz="2000" b="1" dirty="0" smtClean="0">
                <a:solidFill>
                  <a:srgbClr val="000000"/>
                </a:solidFill>
                <a:latin typeface="Arial"/>
                <a:cs typeface="Arial"/>
              </a:rPr>
              <a:t> Korea Ocean R&amp;D Institute (KORDI)</a:t>
            </a:r>
          </a:p>
          <a:p>
            <a:endParaRPr lang="en-US" sz="2000" b="1" dirty="0">
              <a:solidFill>
                <a:srgbClr val="000000"/>
              </a:solidFill>
              <a:latin typeface="Arial"/>
              <a:cs typeface="Arial"/>
            </a:endParaRPr>
          </a:p>
          <a:p>
            <a:r>
              <a:rPr lang="en-US" sz="2000" b="1" dirty="0" smtClean="0">
                <a:solidFill>
                  <a:srgbClr val="000000"/>
                </a:solidFill>
                <a:latin typeface="Arial"/>
                <a:cs typeface="Arial"/>
              </a:rPr>
              <a:t>Ministry of Science, ICT &amp; future Planning (MSIP)</a:t>
            </a:r>
          </a:p>
          <a:p>
            <a:r>
              <a:rPr lang="en-US" sz="2000" b="1" dirty="0" smtClean="0">
                <a:solidFill>
                  <a:srgbClr val="000000"/>
                </a:solidFill>
                <a:latin typeface="Arial"/>
                <a:cs typeface="Arial"/>
              </a:rPr>
              <a:t>KARI</a:t>
            </a:r>
          </a:p>
          <a:p>
            <a:endParaRPr lang="en-US" sz="2000" b="1" dirty="0">
              <a:latin typeface="Arial"/>
              <a:cs typeface="Arial"/>
            </a:endParaRPr>
          </a:p>
        </p:txBody>
      </p:sp>
    </p:spTree>
    <p:extLst>
      <p:ext uri="{BB962C8B-B14F-4D97-AF65-F5344CB8AC3E}">
        <p14:creationId xmlns:p14="http://schemas.microsoft.com/office/powerpoint/2010/main" val="293409296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808"/>
            <a:ext cx="8229600" cy="627496"/>
          </a:xfrm>
        </p:spPr>
        <p:txBody>
          <a:bodyPr>
            <a:normAutofit fontScale="90000"/>
          </a:bodyPr>
          <a:lstStyle/>
          <a:p>
            <a:r>
              <a:rPr lang="en-US" sz="3600" b="1" dirty="0" smtClean="0">
                <a:solidFill>
                  <a:schemeClr val="tx1"/>
                </a:solidFill>
                <a:latin typeface="Arial"/>
                <a:cs typeface="Arial"/>
              </a:rPr>
              <a:t>GEMS Science Team</a:t>
            </a:r>
            <a:endParaRPr lang="en-US" sz="3600" b="1" dirty="0">
              <a:solidFill>
                <a:schemeClr val="tx1"/>
              </a:solidFill>
              <a:latin typeface="Arial"/>
              <a:cs typeface="Arial"/>
            </a:endParaRPr>
          </a:p>
        </p:txBody>
      </p:sp>
      <p:pic>
        <p:nvPicPr>
          <p:cNvPr id="3" name="Picture 2"/>
          <p:cNvPicPr>
            <a:picLocks noChangeAspect="1"/>
          </p:cNvPicPr>
          <p:nvPr/>
        </p:nvPicPr>
        <p:blipFill>
          <a:blip r:embed="rId3" cstate="print"/>
          <a:stretch>
            <a:fillRect/>
          </a:stretch>
        </p:blipFill>
        <p:spPr>
          <a:xfrm>
            <a:off x="0" y="1595398"/>
            <a:ext cx="9144000" cy="5241324"/>
          </a:xfrm>
          <a:prstGeom prst="rect">
            <a:avLst/>
          </a:prstGeom>
        </p:spPr>
      </p:pic>
      <p:sp>
        <p:nvSpPr>
          <p:cNvPr id="4" name="Rectangle 3"/>
          <p:cNvSpPr/>
          <p:nvPr/>
        </p:nvSpPr>
        <p:spPr>
          <a:xfrm>
            <a:off x="5729053" y="683560"/>
            <a:ext cx="2092971" cy="3293209"/>
          </a:xfrm>
          <a:prstGeom prst="rect">
            <a:avLst/>
          </a:prstGeom>
        </p:spPr>
        <p:txBody>
          <a:bodyPr wrap="square">
            <a:spAutoFit/>
          </a:bodyPr>
          <a:lstStyle/>
          <a:p>
            <a:r>
              <a:rPr lang="en-US" sz="1600" dirty="0" err="1" smtClean="0">
                <a:latin typeface="Arial"/>
                <a:cs typeface="Arial"/>
              </a:rPr>
              <a:t>Myung</a:t>
            </a:r>
            <a:r>
              <a:rPr lang="en-US" sz="1600" dirty="0" smtClean="0">
                <a:latin typeface="Arial"/>
                <a:cs typeface="Arial"/>
              </a:rPr>
              <a:t> Hwan </a:t>
            </a:r>
            <a:r>
              <a:rPr lang="en-US" sz="1600" dirty="0" err="1" smtClean="0">
                <a:latin typeface="Arial"/>
                <a:cs typeface="Arial"/>
              </a:rPr>
              <a:t>Ahn</a:t>
            </a:r>
            <a:endParaRPr lang="en-US" sz="1600" dirty="0" smtClean="0">
              <a:latin typeface="Arial"/>
              <a:cs typeface="Arial"/>
            </a:endParaRPr>
          </a:p>
          <a:p>
            <a:r>
              <a:rPr lang="en-US" sz="1600" dirty="0" smtClean="0">
                <a:latin typeface="Arial"/>
                <a:cs typeface="Arial"/>
              </a:rPr>
              <a:t>Yong </a:t>
            </a:r>
            <a:r>
              <a:rPr lang="en-US" sz="1600" dirty="0">
                <a:latin typeface="Arial"/>
                <a:cs typeface="Arial"/>
              </a:rPr>
              <a:t>Sang Choi</a:t>
            </a:r>
          </a:p>
          <a:p>
            <a:r>
              <a:rPr lang="en-US" sz="1600" dirty="0" err="1" smtClean="0">
                <a:latin typeface="Arial"/>
                <a:cs typeface="Arial"/>
              </a:rPr>
              <a:t>Myeongjae</a:t>
            </a:r>
            <a:r>
              <a:rPr lang="en-US" sz="1600" dirty="0" smtClean="0">
                <a:latin typeface="Arial"/>
                <a:cs typeface="Arial"/>
              </a:rPr>
              <a:t> </a:t>
            </a:r>
            <a:r>
              <a:rPr lang="en-US" sz="1600" dirty="0" err="1">
                <a:latin typeface="Arial"/>
                <a:cs typeface="Arial"/>
              </a:rPr>
              <a:t>Jeong</a:t>
            </a:r>
            <a:endParaRPr lang="en-US" sz="1600" dirty="0">
              <a:latin typeface="Arial"/>
              <a:cs typeface="Arial"/>
            </a:endParaRPr>
          </a:p>
          <a:p>
            <a:r>
              <a:rPr lang="en-US" sz="1600" dirty="0" smtClean="0">
                <a:latin typeface="Arial"/>
                <a:cs typeface="Arial"/>
              </a:rPr>
              <a:t>Jae </a:t>
            </a:r>
            <a:r>
              <a:rPr lang="en-US" sz="1600" dirty="0">
                <a:latin typeface="Arial"/>
                <a:cs typeface="Arial"/>
              </a:rPr>
              <a:t>Hwan Kim</a:t>
            </a:r>
          </a:p>
          <a:p>
            <a:r>
              <a:rPr lang="en-US" sz="1600" dirty="0" smtClean="0">
                <a:latin typeface="Arial"/>
                <a:cs typeface="Arial"/>
              </a:rPr>
              <a:t>Young </a:t>
            </a:r>
            <a:r>
              <a:rPr lang="en-US" sz="1600" dirty="0" err="1">
                <a:latin typeface="Arial"/>
                <a:cs typeface="Arial"/>
              </a:rPr>
              <a:t>Joon</a:t>
            </a:r>
            <a:r>
              <a:rPr lang="en-US" sz="1600" dirty="0">
                <a:latin typeface="Arial"/>
                <a:cs typeface="Arial"/>
              </a:rPr>
              <a:t> Kim</a:t>
            </a:r>
          </a:p>
          <a:p>
            <a:r>
              <a:rPr lang="en-US" sz="1600" dirty="0" err="1" smtClean="0">
                <a:latin typeface="Arial"/>
                <a:cs typeface="Arial"/>
              </a:rPr>
              <a:t>Hanlim</a:t>
            </a:r>
            <a:r>
              <a:rPr lang="en-US" sz="1600" dirty="0" smtClean="0">
                <a:latin typeface="Arial"/>
                <a:cs typeface="Arial"/>
              </a:rPr>
              <a:t> Lee </a:t>
            </a:r>
          </a:p>
          <a:p>
            <a:r>
              <a:rPr lang="en-US" sz="1600" dirty="0" err="1">
                <a:latin typeface="Arial"/>
                <a:cs typeface="Arial"/>
              </a:rPr>
              <a:t>Kwang</a:t>
            </a:r>
            <a:r>
              <a:rPr lang="en-US" sz="1600" dirty="0">
                <a:latin typeface="Arial"/>
                <a:cs typeface="Arial"/>
              </a:rPr>
              <a:t> </a:t>
            </a:r>
            <a:r>
              <a:rPr lang="en-US" sz="1600" dirty="0" err="1">
                <a:latin typeface="Arial"/>
                <a:cs typeface="Arial"/>
              </a:rPr>
              <a:t>Mog</a:t>
            </a:r>
            <a:r>
              <a:rPr lang="en-US" sz="1600" dirty="0">
                <a:latin typeface="Arial"/>
                <a:cs typeface="Arial"/>
              </a:rPr>
              <a:t> Lee</a:t>
            </a:r>
          </a:p>
          <a:p>
            <a:r>
              <a:rPr lang="en-US" sz="1600" dirty="0" err="1" smtClean="0">
                <a:latin typeface="Arial"/>
                <a:cs typeface="Arial"/>
              </a:rPr>
              <a:t>Rokjin</a:t>
            </a:r>
            <a:r>
              <a:rPr lang="en-US" sz="1600" dirty="0" smtClean="0">
                <a:latin typeface="Arial"/>
                <a:cs typeface="Arial"/>
              </a:rPr>
              <a:t> </a:t>
            </a:r>
            <a:r>
              <a:rPr lang="en-US" sz="1600" dirty="0">
                <a:latin typeface="Arial"/>
                <a:cs typeface="Arial"/>
              </a:rPr>
              <a:t>Park </a:t>
            </a:r>
          </a:p>
          <a:p>
            <a:r>
              <a:rPr lang="en-US" sz="1600" dirty="0" err="1">
                <a:latin typeface="Arial"/>
                <a:cs typeface="Arial"/>
              </a:rPr>
              <a:t>Seon</a:t>
            </a:r>
            <a:r>
              <a:rPr lang="en-US" sz="1600" dirty="0">
                <a:latin typeface="Arial"/>
                <a:cs typeface="Arial"/>
              </a:rPr>
              <a:t> Ki Park</a:t>
            </a:r>
          </a:p>
          <a:p>
            <a:r>
              <a:rPr lang="en-US" sz="1600" dirty="0" err="1" smtClean="0">
                <a:latin typeface="Arial"/>
                <a:cs typeface="Arial"/>
              </a:rPr>
              <a:t>Chul</a:t>
            </a:r>
            <a:r>
              <a:rPr lang="en-US" sz="1600" dirty="0" smtClean="0">
                <a:latin typeface="Arial"/>
                <a:cs typeface="Arial"/>
              </a:rPr>
              <a:t> Han Song</a:t>
            </a:r>
          </a:p>
          <a:p>
            <a:r>
              <a:rPr lang="en-US" sz="1600" dirty="0">
                <a:latin typeface="Arial"/>
                <a:cs typeface="Arial"/>
              </a:rPr>
              <a:t>Jung Hun </a:t>
            </a:r>
            <a:r>
              <a:rPr lang="en-US" sz="1600" dirty="0" smtClean="0">
                <a:latin typeface="Arial"/>
                <a:cs typeface="Arial"/>
              </a:rPr>
              <a:t>Woo</a:t>
            </a:r>
          </a:p>
          <a:p>
            <a:r>
              <a:rPr lang="en-US" sz="1600" dirty="0" smtClean="0">
                <a:latin typeface="Arial"/>
                <a:cs typeface="Arial"/>
              </a:rPr>
              <a:t>Jung-Moon </a:t>
            </a:r>
            <a:r>
              <a:rPr lang="en-US" sz="1600" dirty="0" err="1" smtClean="0">
                <a:latin typeface="Arial"/>
                <a:cs typeface="Arial"/>
              </a:rPr>
              <a:t>Yoo</a:t>
            </a:r>
            <a:endParaRPr lang="en-US" sz="1600" dirty="0" smtClean="0">
              <a:latin typeface="Arial"/>
              <a:cs typeface="Arial"/>
            </a:endParaRPr>
          </a:p>
          <a:p>
            <a:endParaRPr lang="en-US" sz="1600" dirty="0" smtClean="0">
              <a:latin typeface="Arial"/>
              <a:cs typeface="Arial"/>
            </a:endParaRPr>
          </a:p>
        </p:txBody>
      </p:sp>
      <p:sp>
        <p:nvSpPr>
          <p:cNvPr id="5" name="Rectangle 4"/>
          <p:cNvSpPr/>
          <p:nvPr/>
        </p:nvSpPr>
        <p:spPr>
          <a:xfrm>
            <a:off x="124840" y="674838"/>
            <a:ext cx="1952317" cy="4524316"/>
          </a:xfrm>
          <a:prstGeom prst="rect">
            <a:avLst/>
          </a:prstGeom>
        </p:spPr>
        <p:txBody>
          <a:bodyPr wrap="square">
            <a:spAutoFit/>
          </a:bodyPr>
          <a:lstStyle/>
          <a:p>
            <a:r>
              <a:rPr lang="en-US" sz="1600" dirty="0" err="1" smtClean="0">
                <a:solidFill>
                  <a:srgbClr val="0000FF"/>
                </a:solidFill>
                <a:latin typeface="Arial"/>
                <a:cs typeface="Arial"/>
              </a:rPr>
              <a:t>Changwoo</a:t>
            </a:r>
            <a:r>
              <a:rPr lang="en-US" sz="1600" dirty="0" smtClean="0">
                <a:solidFill>
                  <a:srgbClr val="0000FF"/>
                </a:solidFill>
                <a:latin typeface="Arial"/>
                <a:cs typeface="Arial"/>
              </a:rPr>
              <a:t> </a:t>
            </a:r>
            <a:r>
              <a:rPr lang="en-US" sz="1600" dirty="0" err="1" smtClean="0">
                <a:solidFill>
                  <a:srgbClr val="0000FF"/>
                </a:solidFill>
                <a:latin typeface="Arial"/>
                <a:cs typeface="Arial"/>
              </a:rPr>
              <a:t>Ahn</a:t>
            </a:r>
            <a:endParaRPr lang="en-US" sz="1600" dirty="0" smtClean="0">
              <a:solidFill>
                <a:srgbClr val="0000FF"/>
              </a:solidFill>
              <a:latin typeface="Arial"/>
              <a:cs typeface="Arial"/>
            </a:endParaRPr>
          </a:p>
          <a:p>
            <a:r>
              <a:rPr lang="en-US" sz="1600" dirty="0" smtClean="0">
                <a:solidFill>
                  <a:srgbClr val="0000FF"/>
                </a:solidFill>
                <a:latin typeface="Arial"/>
                <a:cs typeface="Arial"/>
              </a:rPr>
              <a:t>Jay Al-</a:t>
            </a:r>
            <a:r>
              <a:rPr lang="en-US" sz="1600" dirty="0" err="1" smtClean="0">
                <a:solidFill>
                  <a:srgbClr val="0000FF"/>
                </a:solidFill>
                <a:latin typeface="Arial"/>
                <a:cs typeface="Arial"/>
              </a:rPr>
              <a:t>Saadi</a:t>
            </a:r>
            <a:endParaRPr lang="en-US" sz="1600" dirty="0" smtClean="0">
              <a:solidFill>
                <a:srgbClr val="0000FF"/>
              </a:solidFill>
              <a:latin typeface="Arial"/>
              <a:cs typeface="Arial"/>
            </a:endParaRPr>
          </a:p>
          <a:p>
            <a:r>
              <a:rPr lang="en-US" sz="1600" dirty="0" smtClean="0">
                <a:solidFill>
                  <a:srgbClr val="0000FF"/>
                </a:solidFill>
                <a:latin typeface="Arial"/>
                <a:cs typeface="Arial"/>
              </a:rPr>
              <a:t>P.K</a:t>
            </a:r>
            <a:r>
              <a:rPr lang="en-US" sz="1600" dirty="0">
                <a:solidFill>
                  <a:srgbClr val="0000FF"/>
                </a:solidFill>
                <a:latin typeface="Arial"/>
                <a:cs typeface="Arial"/>
              </a:rPr>
              <a:t>. </a:t>
            </a:r>
            <a:r>
              <a:rPr lang="en-US" sz="1600" dirty="0" err="1" smtClean="0">
                <a:solidFill>
                  <a:srgbClr val="0000FF"/>
                </a:solidFill>
                <a:latin typeface="Arial"/>
                <a:cs typeface="Arial"/>
              </a:rPr>
              <a:t>Bhartia</a:t>
            </a:r>
            <a:endParaRPr lang="en-US" sz="1600" dirty="0" smtClean="0">
              <a:solidFill>
                <a:srgbClr val="0000FF"/>
              </a:solidFill>
              <a:latin typeface="Arial"/>
              <a:cs typeface="Arial"/>
            </a:endParaRPr>
          </a:p>
          <a:p>
            <a:r>
              <a:rPr lang="en-US" sz="1600" dirty="0" smtClean="0">
                <a:solidFill>
                  <a:srgbClr val="0000FF"/>
                </a:solidFill>
                <a:latin typeface="Arial"/>
                <a:cs typeface="Arial"/>
              </a:rPr>
              <a:t>Kevin Bowman</a:t>
            </a:r>
          </a:p>
          <a:p>
            <a:r>
              <a:rPr lang="en-US" sz="1600" dirty="0" smtClean="0">
                <a:solidFill>
                  <a:srgbClr val="0000FF"/>
                </a:solidFill>
                <a:latin typeface="Arial"/>
                <a:cs typeface="Arial"/>
              </a:rPr>
              <a:t>Greg Carmichael</a:t>
            </a:r>
          </a:p>
          <a:p>
            <a:r>
              <a:rPr lang="en-US" sz="1600" dirty="0">
                <a:solidFill>
                  <a:srgbClr val="0000FF"/>
                </a:solidFill>
                <a:latin typeface="Arial"/>
                <a:cs typeface="Arial"/>
              </a:rPr>
              <a:t>Kelly </a:t>
            </a:r>
            <a:r>
              <a:rPr lang="en-US" sz="1600" dirty="0" smtClean="0">
                <a:solidFill>
                  <a:srgbClr val="0000FF"/>
                </a:solidFill>
                <a:latin typeface="Arial"/>
                <a:cs typeface="Arial"/>
              </a:rPr>
              <a:t>Chance</a:t>
            </a:r>
          </a:p>
          <a:p>
            <a:r>
              <a:rPr lang="en-US" sz="1600" dirty="0" err="1" smtClean="0">
                <a:solidFill>
                  <a:srgbClr val="0000FF"/>
                </a:solidFill>
                <a:latin typeface="Arial"/>
                <a:cs typeface="Arial"/>
              </a:rPr>
              <a:t>Mian</a:t>
            </a:r>
            <a:r>
              <a:rPr lang="en-US" sz="1600" dirty="0" smtClean="0">
                <a:solidFill>
                  <a:srgbClr val="0000FF"/>
                </a:solidFill>
                <a:latin typeface="Arial"/>
                <a:cs typeface="Arial"/>
              </a:rPr>
              <a:t> Chin</a:t>
            </a:r>
          </a:p>
          <a:p>
            <a:r>
              <a:rPr lang="en-US" sz="1600" dirty="0" err="1" smtClean="0">
                <a:solidFill>
                  <a:srgbClr val="0000FF"/>
                </a:solidFill>
                <a:latin typeface="Arial"/>
                <a:cs typeface="Arial"/>
              </a:rPr>
              <a:t>Yunsoo</a:t>
            </a:r>
            <a:r>
              <a:rPr lang="en-US" sz="1600" dirty="0" smtClean="0">
                <a:solidFill>
                  <a:srgbClr val="0000FF"/>
                </a:solidFill>
                <a:latin typeface="Arial"/>
                <a:cs typeface="Arial"/>
              </a:rPr>
              <a:t> Choi</a:t>
            </a:r>
          </a:p>
          <a:p>
            <a:r>
              <a:rPr lang="en-US" sz="1600" dirty="0" smtClean="0">
                <a:solidFill>
                  <a:srgbClr val="0000FF"/>
                </a:solidFill>
                <a:latin typeface="Arial"/>
                <a:cs typeface="Arial"/>
              </a:rPr>
              <a:t>Ron Cohen</a:t>
            </a:r>
          </a:p>
          <a:p>
            <a:r>
              <a:rPr lang="en-US" sz="1600" dirty="0">
                <a:solidFill>
                  <a:srgbClr val="0000FF"/>
                </a:solidFill>
                <a:latin typeface="Arial"/>
                <a:cs typeface="Arial"/>
              </a:rPr>
              <a:t>Russ </a:t>
            </a:r>
            <a:r>
              <a:rPr lang="en-US" sz="1600" dirty="0" smtClean="0">
                <a:solidFill>
                  <a:srgbClr val="0000FF"/>
                </a:solidFill>
                <a:latin typeface="Arial"/>
                <a:cs typeface="Arial"/>
              </a:rPr>
              <a:t>Dickerson </a:t>
            </a:r>
            <a:endParaRPr lang="en-US" sz="1600" dirty="0">
              <a:solidFill>
                <a:srgbClr val="0000FF"/>
              </a:solidFill>
              <a:latin typeface="Arial"/>
              <a:cs typeface="Arial"/>
            </a:endParaRPr>
          </a:p>
          <a:p>
            <a:r>
              <a:rPr lang="en-US" sz="1600" dirty="0" smtClean="0">
                <a:solidFill>
                  <a:srgbClr val="0000FF"/>
                </a:solidFill>
                <a:latin typeface="Arial"/>
                <a:cs typeface="Arial"/>
              </a:rPr>
              <a:t>David Edwards</a:t>
            </a:r>
          </a:p>
          <a:p>
            <a:r>
              <a:rPr lang="en-US" sz="1600" dirty="0" err="1" smtClean="0">
                <a:solidFill>
                  <a:srgbClr val="0000FF"/>
                </a:solidFill>
                <a:latin typeface="Arial"/>
                <a:cs typeface="Arial"/>
              </a:rPr>
              <a:t>Annmarie</a:t>
            </a:r>
            <a:r>
              <a:rPr lang="en-US" sz="1600" dirty="0" smtClean="0">
                <a:solidFill>
                  <a:srgbClr val="0000FF"/>
                </a:solidFill>
                <a:latin typeface="Arial"/>
                <a:cs typeface="Arial"/>
              </a:rPr>
              <a:t> </a:t>
            </a:r>
            <a:r>
              <a:rPr lang="en-US" sz="1600" dirty="0" err="1" smtClean="0">
                <a:solidFill>
                  <a:srgbClr val="0000FF"/>
                </a:solidFill>
                <a:latin typeface="Arial"/>
                <a:cs typeface="Arial"/>
              </a:rPr>
              <a:t>Eldering</a:t>
            </a:r>
            <a:endParaRPr lang="en-US" sz="1600" dirty="0" smtClean="0">
              <a:solidFill>
                <a:srgbClr val="0000FF"/>
              </a:solidFill>
              <a:latin typeface="Arial"/>
              <a:cs typeface="Arial"/>
            </a:endParaRPr>
          </a:p>
          <a:p>
            <a:r>
              <a:rPr lang="en-US" sz="1600" dirty="0" smtClean="0">
                <a:solidFill>
                  <a:srgbClr val="0000FF"/>
                </a:solidFill>
                <a:latin typeface="Arial"/>
                <a:cs typeface="Arial"/>
              </a:rPr>
              <a:t>Ernest </a:t>
            </a:r>
            <a:r>
              <a:rPr lang="en-US" sz="1600" dirty="0" err="1" smtClean="0">
                <a:solidFill>
                  <a:srgbClr val="0000FF"/>
                </a:solidFill>
                <a:latin typeface="Arial"/>
                <a:cs typeface="Arial"/>
              </a:rPr>
              <a:t>Hilsenrath</a:t>
            </a:r>
            <a:endParaRPr lang="en-US" sz="1600" dirty="0" smtClean="0">
              <a:solidFill>
                <a:srgbClr val="0000FF"/>
              </a:solidFill>
              <a:latin typeface="Arial"/>
              <a:cs typeface="Arial"/>
            </a:endParaRPr>
          </a:p>
          <a:p>
            <a:r>
              <a:rPr lang="en-US" sz="1600" dirty="0" err="1" smtClean="0">
                <a:solidFill>
                  <a:srgbClr val="0000FF"/>
                </a:solidFill>
                <a:latin typeface="Arial"/>
                <a:cs typeface="Arial"/>
              </a:rPr>
              <a:t>Daneil</a:t>
            </a:r>
            <a:r>
              <a:rPr lang="en-US" sz="1600" dirty="0" smtClean="0">
                <a:solidFill>
                  <a:srgbClr val="0000FF"/>
                </a:solidFill>
                <a:latin typeface="Arial"/>
                <a:cs typeface="Arial"/>
              </a:rPr>
              <a:t> Jacob</a:t>
            </a:r>
          </a:p>
          <a:p>
            <a:r>
              <a:rPr lang="en-US" sz="1600" dirty="0" smtClean="0">
                <a:solidFill>
                  <a:srgbClr val="0000FF"/>
                </a:solidFill>
                <a:latin typeface="Arial"/>
                <a:cs typeface="Arial"/>
              </a:rPr>
              <a:t>Scott </a:t>
            </a:r>
            <a:r>
              <a:rPr lang="en-US" sz="1600" dirty="0" err="1" smtClean="0">
                <a:solidFill>
                  <a:srgbClr val="0000FF"/>
                </a:solidFill>
                <a:latin typeface="Arial"/>
                <a:cs typeface="Arial"/>
              </a:rPr>
              <a:t>Janz</a:t>
            </a:r>
            <a:endParaRPr lang="en-US" sz="1600" dirty="0" smtClean="0">
              <a:solidFill>
                <a:srgbClr val="0000FF"/>
              </a:solidFill>
              <a:latin typeface="Arial"/>
              <a:cs typeface="Arial"/>
            </a:endParaRPr>
          </a:p>
          <a:p>
            <a:r>
              <a:rPr lang="en-US" sz="1600" dirty="0" err="1" smtClean="0">
                <a:solidFill>
                  <a:srgbClr val="0000FF"/>
                </a:solidFill>
                <a:latin typeface="Arial"/>
                <a:cs typeface="Arial"/>
              </a:rPr>
              <a:t>Siwan</a:t>
            </a:r>
            <a:r>
              <a:rPr lang="en-US" sz="1600" dirty="0" smtClean="0">
                <a:solidFill>
                  <a:srgbClr val="0000FF"/>
                </a:solidFill>
                <a:latin typeface="Arial"/>
                <a:cs typeface="Arial"/>
              </a:rPr>
              <a:t> Kim</a:t>
            </a:r>
          </a:p>
          <a:p>
            <a:r>
              <a:rPr lang="en-US" sz="1600" dirty="0" smtClean="0">
                <a:solidFill>
                  <a:srgbClr val="0000FF"/>
                </a:solidFill>
                <a:latin typeface="Arial"/>
                <a:cs typeface="Arial"/>
              </a:rPr>
              <a:t>Thomas </a:t>
            </a:r>
            <a:r>
              <a:rPr lang="en-US" sz="1600" dirty="0" err="1" smtClean="0">
                <a:solidFill>
                  <a:srgbClr val="0000FF"/>
                </a:solidFill>
                <a:latin typeface="Arial"/>
                <a:cs typeface="Arial"/>
              </a:rPr>
              <a:t>Kurosu</a:t>
            </a:r>
            <a:endParaRPr lang="en-US" sz="1600" dirty="0" smtClean="0">
              <a:solidFill>
                <a:srgbClr val="0000FF"/>
              </a:solidFill>
              <a:latin typeface="Arial"/>
              <a:cs typeface="Arial"/>
            </a:endParaRPr>
          </a:p>
          <a:p>
            <a:r>
              <a:rPr lang="en-US" sz="1600" dirty="0" err="1">
                <a:solidFill>
                  <a:srgbClr val="0000FF"/>
                </a:solidFill>
                <a:latin typeface="Arial"/>
                <a:cs typeface="Arial"/>
              </a:rPr>
              <a:t>Qinbin</a:t>
            </a:r>
            <a:r>
              <a:rPr lang="en-US" sz="1600" dirty="0">
                <a:solidFill>
                  <a:srgbClr val="0000FF"/>
                </a:solidFill>
                <a:latin typeface="Arial"/>
                <a:cs typeface="Arial"/>
              </a:rPr>
              <a:t> </a:t>
            </a:r>
            <a:r>
              <a:rPr lang="en-US" sz="1600" dirty="0" smtClean="0">
                <a:solidFill>
                  <a:srgbClr val="0000FF"/>
                </a:solidFill>
                <a:latin typeface="Arial"/>
                <a:cs typeface="Arial"/>
              </a:rPr>
              <a:t>Li</a:t>
            </a:r>
            <a:endParaRPr lang="en-US" sz="1600" dirty="0">
              <a:solidFill>
                <a:srgbClr val="0000FF"/>
              </a:solidFill>
              <a:latin typeface="Arial"/>
              <a:cs typeface="Arial"/>
            </a:endParaRPr>
          </a:p>
        </p:txBody>
      </p:sp>
      <p:sp>
        <p:nvSpPr>
          <p:cNvPr id="6" name="Rectangle 5"/>
          <p:cNvSpPr/>
          <p:nvPr/>
        </p:nvSpPr>
        <p:spPr>
          <a:xfrm>
            <a:off x="3629677" y="1036488"/>
            <a:ext cx="2191926" cy="2308324"/>
          </a:xfrm>
          <a:prstGeom prst="rect">
            <a:avLst/>
          </a:prstGeom>
        </p:spPr>
        <p:txBody>
          <a:bodyPr wrap="none">
            <a:spAutoFit/>
          </a:bodyPr>
          <a:lstStyle/>
          <a:p>
            <a:r>
              <a:rPr lang="en-US" sz="1600" dirty="0" smtClean="0">
                <a:solidFill>
                  <a:srgbClr val="0000FF"/>
                </a:solidFill>
                <a:latin typeface="Arial"/>
                <a:cs typeface="Arial"/>
              </a:rPr>
              <a:t>Heinrich </a:t>
            </a:r>
            <a:r>
              <a:rPr lang="en-US" sz="1600" dirty="0" err="1" smtClean="0">
                <a:solidFill>
                  <a:srgbClr val="0000FF"/>
                </a:solidFill>
                <a:latin typeface="Arial"/>
                <a:cs typeface="Arial"/>
              </a:rPr>
              <a:t>Bovensmann</a:t>
            </a:r>
            <a:endParaRPr lang="en-US" sz="1600" dirty="0" smtClean="0">
              <a:solidFill>
                <a:srgbClr val="0000FF"/>
              </a:solidFill>
              <a:latin typeface="Arial"/>
              <a:cs typeface="Arial"/>
            </a:endParaRPr>
          </a:p>
          <a:p>
            <a:r>
              <a:rPr lang="en-US" sz="1600" dirty="0" smtClean="0">
                <a:solidFill>
                  <a:srgbClr val="0000FF"/>
                </a:solidFill>
                <a:latin typeface="Arial"/>
                <a:cs typeface="Arial"/>
              </a:rPr>
              <a:t>John Burrows</a:t>
            </a:r>
          </a:p>
          <a:p>
            <a:r>
              <a:rPr lang="en-US" sz="1600" dirty="0" err="1" smtClean="0">
                <a:solidFill>
                  <a:srgbClr val="0000FF"/>
                </a:solidFill>
                <a:latin typeface="Arial"/>
                <a:ea typeface="Lucida Grande"/>
                <a:cs typeface="Arial"/>
              </a:rPr>
              <a:t>Joerg</a:t>
            </a:r>
            <a:r>
              <a:rPr lang="en-US" sz="1600" dirty="0" smtClean="0">
                <a:solidFill>
                  <a:srgbClr val="0000FF"/>
                </a:solidFill>
                <a:latin typeface="Arial"/>
                <a:ea typeface="Lucida Grande"/>
                <a:cs typeface="Arial"/>
              </a:rPr>
              <a:t> </a:t>
            </a:r>
            <a:r>
              <a:rPr lang="en-US" sz="1600" dirty="0" err="1">
                <a:solidFill>
                  <a:srgbClr val="0000FF"/>
                </a:solidFill>
                <a:latin typeface="Arial"/>
                <a:ea typeface="Lucida Grande"/>
                <a:cs typeface="Arial"/>
              </a:rPr>
              <a:t>Langen</a:t>
            </a:r>
            <a:endParaRPr lang="en-US" sz="1600" dirty="0" smtClean="0">
              <a:solidFill>
                <a:srgbClr val="0000FF"/>
              </a:solidFill>
              <a:latin typeface="Arial"/>
              <a:cs typeface="Arial"/>
            </a:endParaRPr>
          </a:p>
          <a:p>
            <a:r>
              <a:rPr lang="en-US" sz="1600" dirty="0" err="1" smtClean="0">
                <a:solidFill>
                  <a:srgbClr val="0000FF"/>
                </a:solidFill>
                <a:latin typeface="Arial"/>
                <a:cs typeface="Arial"/>
              </a:rPr>
              <a:t>Pieternel</a:t>
            </a:r>
            <a:r>
              <a:rPr lang="en-US" sz="1600" dirty="0" smtClean="0">
                <a:solidFill>
                  <a:srgbClr val="0000FF"/>
                </a:solidFill>
                <a:latin typeface="Arial"/>
                <a:cs typeface="Arial"/>
              </a:rPr>
              <a:t> </a:t>
            </a:r>
            <a:r>
              <a:rPr lang="en-US" sz="1600" dirty="0" err="1" smtClean="0">
                <a:solidFill>
                  <a:srgbClr val="0000FF"/>
                </a:solidFill>
                <a:latin typeface="Arial"/>
                <a:cs typeface="Arial"/>
              </a:rPr>
              <a:t>Levelt</a:t>
            </a:r>
            <a:endParaRPr lang="en-US" sz="1600" dirty="0" smtClean="0">
              <a:solidFill>
                <a:srgbClr val="0000FF"/>
              </a:solidFill>
              <a:latin typeface="Arial"/>
              <a:cs typeface="Arial"/>
            </a:endParaRPr>
          </a:p>
          <a:p>
            <a:r>
              <a:rPr lang="en-US" sz="1600" dirty="0" smtClean="0">
                <a:solidFill>
                  <a:srgbClr val="0000FF"/>
                </a:solidFill>
                <a:latin typeface="Arial"/>
                <a:cs typeface="Arial"/>
              </a:rPr>
              <a:t>Ulrich Platt</a:t>
            </a:r>
          </a:p>
          <a:p>
            <a:r>
              <a:rPr lang="en-US" sz="1600" dirty="0" smtClean="0">
                <a:solidFill>
                  <a:srgbClr val="0000FF"/>
                </a:solidFill>
                <a:latin typeface="Arial"/>
                <a:cs typeface="Arial"/>
              </a:rPr>
              <a:t>Piet </a:t>
            </a:r>
            <a:r>
              <a:rPr lang="en-US" sz="1600" dirty="0" err="1" smtClean="0">
                <a:solidFill>
                  <a:srgbClr val="0000FF"/>
                </a:solidFill>
                <a:latin typeface="Arial"/>
                <a:cs typeface="Arial"/>
              </a:rPr>
              <a:t>Stamnes</a:t>
            </a:r>
            <a:endParaRPr lang="en-US" sz="1600" dirty="0" smtClean="0">
              <a:solidFill>
                <a:srgbClr val="0000FF"/>
              </a:solidFill>
              <a:latin typeface="Arial"/>
              <a:cs typeface="Arial"/>
            </a:endParaRPr>
          </a:p>
          <a:p>
            <a:r>
              <a:rPr lang="en-US" sz="1600" dirty="0" err="1">
                <a:solidFill>
                  <a:srgbClr val="0000FF"/>
                </a:solidFill>
                <a:latin typeface="Arial"/>
                <a:cs typeface="Arial"/>
              </a:rPr>
              <a:t>Pepijn</a:t>
            </a:r>
            <a:r>
              <a:rPr lang="en-US" sz="1600" dirty="0">
                <a:solidFill>
                  <a:srgbClr val="0000FF"/>
                </a:solidFill>
                <a:latin typeface="Arial"/>
                <a:cs typeface="Arial"/>
              </a:rPr>
              <a:t> </a:t>
            </a:r>
            <a:r>
              <a:rPr lang="en-US" sz="1600" dirty="0" err="1">
                <a:solidFill>
                  <a:srgbClr val="0000FF"/>
                </a:solidFill>
                <a:latin typeface="Arial"/>
                <a:cs typeface="Arial"/>
              </a:rPr>
              <a:t>Veefkind</a:t>
            </a:r>
            <a:r>
              <a:rPr lang="en-US" sz="1600" dirty="0">
                <a:solidFill>
                  <a:srgbClr val="0000FF"/>
                </a:solidFill>
                <a:latin typeface="Arial"/>
                <a:cs typeface="Arial"/>
              </a:rPr>
              <a:t> </a:t>
            </a:r>
          </a:p>
          <a:p>
            <a:r>
              <a:rPr lang="en-US" sz="1600" dirty="0" smtClean="0">
                <a:solidFill>
                  <a:srgbClr val="0000FF"/>
                </a:solidFill>
                <a:latin typeface="Arial"/>
                <a:cs typeface="Arial"/>
              </a:rPr>
              <a:t>Ben </a:t>
            </a:r>
            <a:r>
              <a:rPr lang="en-US" sz="1600" dirty="0" err="1" smtClean="0">
                <a:solidFill>
                  <a:srgbClr val="0000FF"/>
                </a:solidFill>
                <a:latin typeface="Arial"/>
                <a:cs typeface="Arial"/>
              </a:rPr>
              <a:t>Veihelmann</a:t>
            </a:r>
            <a:endParaRPr lang="en-US" sz="1600" dirty="0" smtClean="0">
              <a:solidFill>
                <a:srgbClr val="0000FF"/>
              </a:solidFill>
              <a:latin typeface="Arial"/>
              <a:cs typeface="Arial"/>
            </a:endParaRPr>
          </a:p>
          <a:p>
            <a:r>
              <a:rPr lang="en-US" sz="1600" dirty="0" smtClean="0">
                <a:solidFill>
                  <a:srgbClr val="0000FF"/>
                </a:solidFill>
                <a:latin typeface="Arial"/>
                <a:cs typeface="Arial"/>
              </a:rPr>
              <a:t>Thomas Wagner </a:t>
            </a:r>
            <a:endParaRPr lang="en-US" sz="1600" dirty="0">
              <a:solidFill>
                <a:srgbClr val="0000FF"/>
              </a:solidFill>
              <a:latin typeface="Arial"/>
              <a:cs typeface="Arial"/>
            </a:endParaRPr>
          </a:p>
        </p:txBody>
      </p:sp>
      <p:sp>
        <p:nvSpPr>
          <p:cNvPr id="8" name="Rectangle 7"/>
          <p:cNvSpPr/>
          <p:nvPr/>
        </p:nvSpPr>
        <p:spPr>
          <a:xfrm>
            <a:off x="7380312" y="3887177"/>
            <a:ext cx="1678060" cy="2062103"/>
          </a:xfrm>
          <a:prstGeom prst="rect">
            <a:avLst/>
          </a:prstGeom>
        </p:spPr>
        <p:txBody>
          <a:bodyPr wrap="square">
            <a:spAutoFit/>
          </a:bodyPr>
          <a:lstStyle/>
          <a:p>
            <a:r>
              <a:rPr lang="en-US" sz="1600" dirty="0">
                <a:solidFill>
                  <a:srgbClr val="0000FF"/>
                </a:solidFill>
                <a:latin typeface="Arial"/>
                <a:cs typeface="Arial"/>
              </a:rPr>
              <a:t>Hajime Akimoto </a:t>
            </a:r>
            <a:endParaRPr lang="en-US" sz="1600" dirty="0" smtClean="0">
              <a:solidFill>
                <a:srgbClr val="0000FF"/>
              </a:solidFill>
              <a:latin typeface="Arial"/>
              <a:cs typeface="Arial"/>
            </a:endParaRPr>
          </a:p>
          <a:p>
            <a:r>
              <a:rPr lang="en-US" sz="1600" dirty="0" smtClean="0">
                <a:solidFill>
                  <a:srgbClr val="0000FF"/>
                </a:solidFill>
                <a:latin typeface="Arial"/>
                <a:cs typeface="Arial"/>
              </a:rPr>
              <a:t>Sachiko </a:t>
            </a:r>
          </a:p>
          <a:p>
            <a:r>
              <a:rPr lang="en-US" sz="1600" dirty="0">
                <a:solidFill>
                  <a:srgbClr val="0000FF"/>
                </a:solidFill>
                <a:latin typeface="Arial"/>
                <a:cs typeface="Arial"/>
              </a:rPr>
              <a:t> </a:t>
            </a:r>
            <a:r>
              <a:rPr lang="en-US" sz="1600" dirty="0" smtClean="0">
                <a:solidFill>
                  <a:srgbClr val="0000FF"/>
                </a:solidFill>
                <a:latin typeface="Arial"/>
                <a:cs typeface="Arial"/>
              </a:rPr>
              <a:t>        </a:t>
            </a:r>
            <a:r>
              <a:rPr lang="en-US" sz="1600" dirty="0" err="1" smtClean="0">
                <a:solidFill>
                  <a:srgbClr val="0000FF"/>
                </a:solidFill>
                <a:latin typeface="Arial"/>
                <a:cs typeface="Arial"/>
              </a:rPr>
              <a:t>Hayashida</a:t>
            </a:r>
            <a:endParaRPr lang="en-US" sz="1600" dirty="0">
              <a:solidFill>
                <a:srgbClr val="0000FF"/>
              </a:solidFill>
              <a:latin typeface="Arial"/>
              <a:cs typeface="Arial"/>
            </a:endParaRPr>
          </a:p>
          <a:p>
            <a:r>
              <a:rPr lang="en-US" sz="1600" dirty="0" smtClean="0">
                <a:solidFill>
                  <a:srgbClr val="0000FF"/>
                </a:solidFill>
                <a:latin typeface="Arial"/>
                <a:cs typeface="Arial"/>
              </a:rPr>
              <a:t>Hitoshi </a:t>
            </a:r>
            <a:r>
              <a:rPr lang="en-US" sz="1600" dirty="0" err="1">
                <a:solidFill>
                  <a:srgbClr val="0000FF"/>
                </a:solidFill>
                <a:latin typeface="Arial"/>
                <a:cs typeface="Arial"/>
              </a:rPr>
              <a:t>Irie</a:t>
            </a:r>
            <a:r>
              <a:rPr lang="en-US" sz="1600" dirty="0">
                <a:solidFill>
                  <a:srgbClr val="0000FF"/>
                </a:solidFill>
                <a:latin typeface="Arial"/>
                <a:cs typeface="Arial"/>
              </a:rPr>
              <a:t> </a:t>
            </a:r>
            <a:endParaRPr lang="en-US" sz="1600" dirty="0" smtClean="0">
              <a:solidFill>
                <a:srgbClr val="0000FF"/>
              </a:solidFill>
              <a:latin typeface="Arial"/>
              <a:cs typeface="Arial"/>
            </a:endParaRPr>
          </a:p>
          <a:p>
            <a:r>
              <a:rPr lang="en-US" sz="1600" dirty="0" err="1" smtClean="0">
                <a:solidFill>
                  <a:srgbClr val="0000FF"/>
                </a:solidFill>
                <a:latin typeface="Arial"/>
                <a:cs typeface="Arial"/>
              </a:rPr>
              <a:t>Yasko</a:t>
            </a:r>
            <a:r>
              <a:rPr lang="en-US" sz="1600" dirty="0" smtClean="0">
                <a:solidFill>
                  <a:srgbClr val="0000FF"/>
                </a:solidFill>
                <a:latin typeface="Arial"/>
                <a:cs typeface="Arial"/>
              </a:rPr>
              <a:t> </a:t>
            </a:r>
            <a:r>
              <a:rPr lang="en-US" sz="1600" dirty="0">
                <a:solidFill>
                  <a:srgbClr val="0000FF"/>
                </a:solidFill>
                <a:latin typeface="Arial"/>
                <a:cs typeface="Arial"/>
              </a:rPr>
              <a:t>Kasai </a:t>
            </a:r>
            <a:endParaRPr lang="en-US" sz="1600" dirty="0" smtClean="0">
              <a:solidFill>
                <a:srgbClr val="0000FF"/>
              </a:solidFill>
              <a:latin typeface="Arial"/>
              <a:cs typeface="Arial"/>
            </a:endParaRPr>
          </a:p>
          <a:p>
            <a:r>
              <a:rPr lang="en-US" sz="1600" dirty="0" smtClean="0">
                <a:solidFill>
                  <a:srgbClr val="0000FF"/>
                </a:solidFill>
                <a:latin typeface="Arial"/>
                <a:cs typeface="Arial"/>
              </a:rPr>
              <a:t>Kawakami </a:t>
            </a:r>
            <a:r>
              <a:rPr lang="en-US" sz="1600" dirty="0" err="1" smtClean="0">
                <a:solidFill>
                  <a:srgbClr val="0000FF"/>
                </a:solidFill>
                <a:latin typeface="Arial"/>
                <a:cs typeface="Arial"/>
              </a:rPr>
              <a:t>Shuji</a:t>
            </a:r>
            <a:endParaRPr lang="en-US" sz="1600" dirty="0" smtClean="0">
              <a:solidFill>
                <a:srgbClr val="0000FF"/>
              </a:solidFill>
              <a:latin typeface="Arial"/>
              <a:cs typeface="Arial"/>
            </a:endParaRPr>
          </a:p>
          <a:p>
            <a:r>
              <a:rPr lang="en-US" sz="1600" dirty="0" smtClean="0">
                <a:solidFill>
                  <a:srgbClr val="0000FF"/>
                </a:solidFill>
                <a:latin typeface="Arial"/>
                <a:cs typeface="Arial"/>
              </a:rPr>
              <a:t> </a:t>
            </a:r>
            <a:endParaRPr lang="en-US" sz="1600" dirty="0">
              <a:solidFill>
                <a:srgbClr val="0000FF"/>
              </a:solidFill>
              <a:latin typeface="Arial"/>
              <a:cs typeface="Arial"/>
            </a:endParaRPr>
          </a:p>
          <a:p>
            <a:r>
              <a:rPr lang="en-US" sz="1600" dirty="0" smtClean="0">
                <a:solidFill>
                  <a:srgbClr val="0000FF"/>
                </a:solidFill>
                <a:latin typeface="Arial"/>
                <a:cs typeface="Arial"/>
              </a:rPr>
              <a:t>Charles </a:t>
            </a:r>
            <a:r>
              <a:rPr lang="en-US" sz="1600" dirty="0">
                <a:solidFill>
                  <a:srgbClr val="0000FF"/>
                </a:solidFill>
                <a:latin typeface="Arial"/>
                <a:cs typeface="Arial"/>
              </a:rPr>
              <a:t>Wong</a:t>
            </a:r>
          </a:p>
        </p:txBody>
      </p:sp>
      <p:sp>
        <p:nvSpPr>
          <p:cNvPr id="9" name="Rectangle 8"/>
          <p:cNvSpPr/>
          <p:nvPr/>
        </p:nvSpPr>
        <p:spPr>
          <a:xfrm>
            <a:off x="1882435" y="681487"/>
            <a:ext cx="1892080" cy="3785652"/>
          </a:xfrm>
          <a:prstGeom prst="rect">
            <a:avLst/>
          </a:prstGeom>
        </p:spPr>
        <p:txBody>
          <a:bodyPr wrap="square">
            <a:spAutoFit/>
          </a:bodyPr>
          <a:lstStyle/>
          <a:p>
            <a:r>
              <a:rPr lang="en-US" sz="1600" dirty="0" err="1" smtClean="0">
                <a:solidFill>
                  <a:srgbClr val="0000FF"/>
                </a:solidFill>
                <a:latin typeface="Arial"/>
                <a:cs typeface="Arial"/>
              </a:rPr>
              <a:t>Xiong</a:t>
            </a:r>
            <a:r>
              <a:rPr lang="en-US" sz="1600" dirty="0" smtClean="0">
                <a:solidFill>
                  <a:srgbClr val="0000FF"/>
                </a:solidFill>
                <a:latin typeface="Arial"/>
                <a:cs typeface="Arial"/>
              </a:rPr>
              <a:t> </a:t>
            </a:r>
            <a:r>
              <a:rPr lang="en-US" sz="1600" dirty="0">
                <a:solidFill>
                  <a:srgbClr val="0000FF"/>
                </a:solidFill>
                <a:latin typeface="Arial"/>
                <a:cs typeface="Arial"/>
              </a:rPr>
              <a:t>Liu</a:t>
            </a:r>
          </a:p>
          <a:p>
            <a:r>
              <a:rPr lang="en-US" sz="1600" dirty="0">
                <a:solidFill>
                  <a:srgbClr val="0000FF"/>
                </a:solidFill>
                <a:latin typeface="Arial"/>
                <a:cs typeface="Arial"/>
              </a:rPr>
              <a:t>Randall Martin</a:t>
            </a:r>
          </a:p>
          <a:p>
            <a:r>
              <a:rPr lang="en-US" sz="1600" dirty="0">
                <a:solidFill>
                  <a:srgbClr val="0000FF"/>
                </a:solidFill>
                <a:latin typeface="Arial"/>
                <a:cs typeface="Arial"/>
              </a:rPr>
              <a:t>Steve Massie</a:t>
            </a:r>
          </a:p>
          <a:p>
            <a:r>
              <a:rPr lang="en-US" sz="1600" dirty="0">
                <a:solidFill>
                  <a:srgbClr val="0000FF"/>
                </a:solidFill>
                <a:latin typeface="Arial"/>
                <a:cs typeface="Arial"/>
              </a:rPr>
              <a:t>Jack </a:t>
            </a:r>
            <a:r>
              <a:rPr lang="en-US" sz="1600" dirty="0" err="1" smtClean="0">
                <a:solidFill>
                  <a:srgbClr val="0000FF"/>
                </a:solidFill>
                <a:latin typeface="Arial"/>
                <a:cs typeface="Arial"/>
              </a:rPr>
              <a:t>McConnel</a:t>
            </a:r>
            <a:r>
              <a:rPr lang="en-US" sz="1600" dirty="0" smtClean="0">
                <a:solidFill>
                  <a:srgbClr val="0000FF"/>
                </a:solidFill>
                <a:latin typeface="Arial"/>
                <a:cs typeface="Arial"/>
              </a:rPr>
              <a:t>*</a:t>
            </a:r>
            <a:endParaRPr lang="en-US" sz="1600" dirty="0">
              <a:solidFill>
                <a:srgbClr val="0000FF"/>
              </a:solidFill>
              <a:latin typeface="Arial"/>
              <a:cs typeface="Arial"/>
            </a:endParaRPr>
          </a:p>
          <a:p>
            <a:r>
              <a:rPr lang="en-US" sz="1600" dirty="0">
                <a:solidFill>
                  <a:srgbClr val="0000FF"/>
                </a:solidFill>
                <a:latin typeface="Arial"/>
                <a:cs typeface="Arial"/>
              </a:rPr>
              <a:t>Tom McElroy </a:t>
            </a:r>
          </a:p>
          <a:p>
            <a:r>
              <a:rPr lang="en-US" sz="1600" dirty="0" smtClean="0">
                <a:solidFill>
                  <a:srgbClr val="0000FF"/>
                </a:solidFill>
                <a:latin typeface="Arial"/>
                <a:cs typeface="Arial"/>
              </a:rPr>
              <a:t>Jessica </a:t>
            </a:r>
            <a:r>
              <a:rPr lang="en-US" sz="1600" dirty="0" err="1" smtClean="0">
                <a:solidFill>
                  <a:srgbClr val="0000FF"/>
                </a:solidFill>
                <a:latin typeface="Arial"/>
                <a:cs typeface="Arial"/>
              </a:rPr>
              <a:t>Neu</a:t>
            </a:r>
            <a:endParaRPr lang="en-US" sz="1600" dirty="0" smtClean="0">
              <a:solidFill>
                <a:srgbClr val="0000FF"/>
              </a:solidFill>
              <a:latin typeface="Arial"/>
              <a:cs typeface="Arial"/>
            </a:endParaRPr>
          </a:p>
          <a:p>
            <a:r>
              <a:rPr lang="en-US" sz="1600" dirty="0" smtClean="0">
                <a:solidFill>
                  <a:srgbClr val="0000FF"/>
                </a:solidFill>
                <a:latin typeface="Arial"/>
                <a:cs typeface="Arial"/>
              </a:rPr>
              <a:t>Mike </a:t>
            </a:r>
            <a:r>
              <a:rPr lang="en-US" sz="1600" dirty="0" err="1">
                <a:solidFill>
                  <a:srgbClr val="0000FF"/>
                </a:solidFill>
                <a:latin typeface="Arial"/>
                <a:cs typeface="Arial"/>
              </a:rPr>
              <a:t>Newchurch</a:t>
            </a:r>
            <a:endParaRPr lang="en-US" sz="1600" dirty="0">
              <a:solidFill>
                <a:srgbClr val="0000FF"/>
              </a:solidFill>
              <a:latin typeface="Arial"/>
              <a:cs typeface="Arial"/>
            </a:endParaRPr>
          </a:p>
          <a:p>
            <a:r>
              <a:rPr lang="en-US" sz="1600" dirty="0">
                <a:solidFill>
                  <a:srgbClr val="0000FF"/>
                </a:solidFill>
                <a:latin typeface="Arial"/>
                <a:cs typeface="Arial"/>
              </a:rPr>
              <a:t>Stan Sander</a:t>
            </a:r>
          </a:p>
          <a:p>
            <a:r>
              <a:rPr lang="en-US" sz="1600" dirty="0" err="1">
                <a:solidFill>
                  <a:srgbClr val="0000FF"/>
                </a:solidFill>
                <a:latin typeface="Arial"/>
                <a:cs typeface="Arial"/>
              </a:rPr>
              <a:t>Jochen</a:t>
            </a:r>
            <a:r>
              <a:rPr lang="en-US" sz="1600" dirty="0">
                <a:solidFill>
                  <a:srgbClr val="0000FF"/>
                </a:solidFill>
                <a:latin typeface="Arial"/>
                <a:cs typeface="Arial"/>
              </a:rPr>
              <a:t> Stutz</a:t>
            </a:r>
          </a:p>
          <a:p>
            <a:r>
              <a:rPr lang="en-US" sz="1600" dirty="0">
                <a:solidFill>
                  <a:srgbClr val="0000FF"/>
                </a:solidFill>
                <a:latin typeface="Arial"/>
                <a:cs typeface="Arial"/>
              </a:rPr>
              <a:t>Omar Torres</a:t>
            </a:r>
          </a:p>
          <a:p>
            <a:r>
              <a:rPr lang="en-US" sz="1600" dirty="0">
                <a:solidFill>
                  <a:srgbClr val="0000FF"/>
                </a:solidFill>
                <a:latin typeface="Arial"/>
                <a:cs typeface="Arial"/>
              </a:rPr>
              <a:t>Dong Wu</a:t>
            </a:r>
          </a:p>
          <a:p>
            <a:r>
              <a:rPr lang="en-US" sz="1600" dirty="0">
                <a:solidFill>
                  <a:srgbClr val="0000FF"/>
                </a:solidFill>
                <a:latin typeface="Arial"/>
                <a:cs typeface="Arial"/>
              </a:rPr>
              <a:t>Liang </a:t>
            </a:r>
            <a:r>
              <a:rPr lang="en-US" sz="1600" dirty="0" err="1">
                <a:solidFill>
                  <a:srgbClr val="0000FF"/>
                </a:solidFill>
                <a:latin typeface="Arial"/>
                <a:cs typeface="Arial"/>
              </a:rPr>
              <a:t>Xu</a:t>
            </a:r>
            <a:endParaRPr lang="en-US" sz="1600" dirty="0">
              <a:solidFill>
                <a:srgbClr val="0000FF"/>
              </a:solidFill>
              <a:latin typeface="Arial"/>
              <a:cs typeface="Arial"/>
            </a:endParaRPr>
          </a:p>
          <a:p>
            <a:r>
              <a:rPr lang="en-US" sz="1600" dirty="0">
                <a:solidFill>
                  <a:srgbClr val="0000FF"/>
                </a:solidFill>
                <a:latin typeface="Arial"/>
                <a:cs typeface="Arial"/>
              </a:rPr>
              <a:t>Ping Yang</a:t>
            </a:r>
          </a:p>
          <a:p>
            <a:r>
              <a:rPr lang="en-US" sz="1600" dirty="0" err="1">
                <a:solidFill>
                  <a:srgbClr val="0000FF"/>
                </a:solidFill>
                <a:latin typeface="Arial"/>
                <a:ea typeface="Lucida Grande"/>
                <a:cs typeface="Arial"/>
              </a:rPr>
              <a:t>Dusanka</a:t>
            </a:r>
            <a:r>
              <a:rPr lang="en-US" sz="1600" dirty="0">
                <a:solidFill>
                  <a:srgbClr val="0000FF"/>
                </a:solidFill>
                <a:latin typeface="Arial"/>
                <a:ea typeface="Lucida Grande"/>
                <a:cs typeface="Arial"/>
              </a:rPr>
              <a:t> </a:t>
            </a:r>
            <a:r>
              <a:rPr lang="en-US" sz="1600" dirty="0" err="1">
                <a:solidFill>
                  <a:srgbClr val="0000FF"/>
                </a:solidFill>
                <a:latin typeface="Arial"/>
                <a:ea typeface="Lucida Grande"/>
                <a:cs typeface="Arial"/>
              </a:rPr>
              <a:t>Zupanski</a:t>
            </a:r>
            <a:endParaRPr lang="en-US" sz="1600" dirty="0">
              <a:solidFill>
                <a:srgbClr val="0000FF"/>
              </a:solidFill>
              <a:latin typeface="Arial"/>
              <a:ea typeface="Lucida Grande"/>
              <a:cs typeface="Arial"/>
            </a:endParaRPr>
          </a:p>
          <a:p>
            <a:r>
              <a:rPr lang="en-US" sz="1600" dirty="0" err="1">
                <a:solidFill>
                  <a:srgbClr val="0000FF"/>
                </a:solidFill>
                <a:latin typeface="Arial"/>
                <a:ea typeface="Lucida Grande"/>
                <a:cs typeface="Arial"/>
              </a:rPr>
              <a:t>Milija</a:t>
            </a:r>
            <a:r>
              <a:rPr lang="en-US" sz="1600" dirty="0">
                <a:solidFill>
                  <a:srgbClr val="0000FF"/>
                </a:solidFill>
                <a:latin typeface="Arial"/>
                <a:ea typeface="Lucida Grande"/>
                <a:cs typeface="Arial"/>
              </a:rPr>
              <a:t> </a:t>
            </a:r>
            <a:r>
              <a:rPr lang="en-US" sz="1600" dirty="0" err="1">
                <a:solidFill>
                  <a:srgbClr val="0000FF"/>
                </a:solidFill>
                <a:latin typeface="Arial"/>
                <a:ea typeface="Lucida Grande"/>
                <a:cs typeface="Arial"/>
              </a:rPr>
              <a:t>Zupanski</a:t>
            </a:r>
            <a:endParaRPr lang="en-US" sz="1600" dirty="0">
              <a:solidFill>
                <a:srgbClr val="0000FF"/>
              </a:solidFill>
              <a:latin typeface="Arial"/>
              <a:ea typeface="Lucida Grande"/>
              <a:cs typeface="Arial"/>
            </a:endParaRPr>
          </a:p>
        </p:txBody>
      </p:sp>
      <p:sp>
        <p:nvSpPr>
          <p:cNvPr id="10" name="Rectangle 9"/>
          <p:cNvSpPr/>
          <p:nvPr/>
        </p:nvSpPr>
        <p:spPr>
          <a:xfrm>
            <a:off x="7378034" y="682470"/>
            <a:ext cx="1915819" cy="3046988"/>
          </a:xfrm>
          <a:prstGeom prst="rect">
            <a:avLst/>
          </a:prstGeom>
        </p:spPr>
        <p:txBody>
          <a:bodyPr wrap="square">
            <a:spAutoFit/>
          </a:bodyPr>
          <a:lstStyle/>
          <a:p>
            <a:pPr lvl="0"/>
            <a:r>
              <a:rPr lang="en-US" sz="1600" dirty="0" err="1" smtClean="0">
                <a:solidFill>
                  <a:srgbClr val="008000"/>
                </a:solidFill>
                <a:latin typeface="Arial"/>
                <a:cs typeface="Arial"/>
              </a:rPr>
              <a:t>Ji-h</a:t>
            </a:r>
            <a:r>
              <a:rPr lang="en-US" altLang="ko-KR" sz="1600" dirty="0" err="1" smtClean="0">
                <a:solidFill>
                  <a:srgbClr val="008000"/>
                </a:solidFill>
                <a:latin typeface="Arial"/>
                <a:cs typeface="Arial"/>
              </a:rPr>
              <a:t>yung</a:t>
            </a:r>
            <a:r>
              <a:rPr lang="en-US" altLang="ko-KR" sz="1600" dirty="0" smtClean="0">
                <a:solidFill>
                  <a:srgbClr val="008000"/>
                </a:solidFill>
                <a:latin typeface="Arial"/>
                <a:cs typeface="Arial"/>
              </a:rPr>
              <a:t> Hong</a:t>
            </a:r>
            <a:endParaRPr lang="en-US" sz="1600" dirty="0" smtClean="0">
              <a:solidFill>
                <a:srgbClr val="008000"/>
              </a:solidFill>
              <a:latin typeface="Arial"/>
              <a:cs typeface="Arial"/>
            </a:endParaRPr>
          </a:p>
          <a:p>
            <a:pPr lvl="0"/>
            <a:r>
              <a:rPr lang="en-US" sz="1600" dirty="0" smtClean="0">
                <a:solidFill>
                  <a:srgbClr val="008000"/>
                </a:solidFill>
                <a:latin typeface="Arial"/>
                <a:cs typeface="Arial"/>
              </a:rPr>
              <a:t>Sang-</a:t>
            </a:r>
            <a:r>
              <a:rPr lang="en-US" sz="1600" dirty="0" err="1" smtClean="0">
                <a:solidFill>
                  <a:srgbClr val="008000"/>
                </a:solidFill>
                <a:latin typeface="Arial"/>
                <a:cs typeface="Arial"/>
              </a:rPr>
              <a:t>kyoon</a:t>
            </a:r>
            <a:r>
              <a:rPr lang="en-US" sz="1600" dirty="0" smtClean="0">
                <a:solidFill>
                  <a:srgbClr val="008000"/>
                </a:solidFill>
                <a:latin typeface="Arial"/>
                <a:cs typeface="Arial"/>
              </a:rPr>
              <a:t> Kim</a:t>
            </a:r>
          </a:p>
          <a:p>
            <a:r>
              <a:rPr lang="en-US" sz="1600" dirty="0">
                <a:solidFill>
                  <a:srgbClr val="008000"/>
                </a:solidFill>
                <a:latin typeface="Arial"/>
                <a:cs typeface="Arial"/>
              </a:rPr>
              <a:t>Chang </a:t>
            </a:r>
            <a:r>
              <a:rPr lang="en-US" sz="1600" dirty="0" err="1">
                <a:solidFill>
                  <a:srgbClr val="008000"/>
                </a:solidFill>
                <a:latin typeface="Arial"/>
                <a:cs typeface="Arial"/>
              </a:rPr>
              <a:t>Keun</a:t>
            </a:r>
            <a:r>
              <a:rPr lang="en-US" sz="1600" dirty="0">
                <a:solidFill>
                  <a:srgbClr val="008000"/>
                </a:solidFill>
                <a:latin typeface="Arial"/>
                <a:cs typeface="Arial"/>
              </a:rPr>
              <a:t> Song</a:t>
            </a:r>
          </a:p>
          <a:p>
            <a:pPr lvl="0"/>
            <a:r>
              <a:rPr lang="en-US" sz="1600" dirty="0" smtClean="0">
                <a:solidFill>
                  <a:srgbClr val="008000"/>
                </a:solidFill>
                <a:latin typeface="Arial"/>
                <a:cs typeface="Arial"/>
              </a:rPr>
              <a:t>Jae-Hyun Lim</a:t>
            </a:r>
          </a:p>
          <a:p>
            <a:pPr lvl="0"/>
            <a:r>
              <a:rPr lang="en-US" sz="1600" dirty="0" smtClean="0">
                <a:solidFill>
                  <a:srgbClr val="008000"/>
                </a:solidFill>
                <a:latin typeface="Arial"/>
                <a:cs typeface="Arial"/>
              </a:rPr>
              <a:t>K.J. Moon</a:t>
            </a:r>
          </a:p>
          <a:p>
            <a:pPr lvl="0"/>
            <a:endParaRPr lang="en-US" sz="1600" dirty="0" smtClean="0">
              <a:solidFill>
                <a:srgbClr val="008000"/>
              </a:solidFill>
              <a:latin typeface="Arial"/>
              <a:cs typeface="Arial"/>
            </a:endParaRPr>
          </a:p>
          <a:p>
            <a:pPr lvl="0"/>
            <a:r>
              <a:rPr lang="en-US" sz="1600" dirty="0" smtClean="0">
                <a:solidFill>
                  <a:srgbClr val="008000"/>
                </a:solidFill>
                <a:latin typeface="Arial"/>
                <a:cs typeface="Arial"/>
              </a:rPr>
              <a:t>M.H. Lee</a:t>
            </a:r>
          </a:p>
          <a:p>
            <a:r>
              <a:rPr lang="en-US" sz="1600" dirty="0">
                <a:solidFill>
                  <a:srgbClr val="008000"/>
                </a:solidFill>
                <a:latin typeface="Arial"/>
                <a:cs typeface="Arial"/>
              </a:rPr>
              <a:t>H.W. </a:t>
            </a:r>
            <a:r>
              <a:rPr lang="en-US" sz="1600" dirty="0" err="1" smtClean="0">
                <a:solidFill>
                  <a:srgbClr val="008000"/>
                </a:solidFill>
                <a:latin typeface="Arial"/>
                <a:cs typeface="Arial"/>
              </a:rPr>
              <a:t>Seo</a:t>
            </a:r>
            <a:endParaRPr lang="en-US" sz="1600" dirty="0" smtClean="0">
              <a:solidFill>
                <a:srgbClr val="008000"/>
              </a:solidFill>
              <a:latin typeface="Arial"/>
              <a:cs typeface="Arial"/>
            </a:endParaRPr>
          </a:p>
          <a:p>
            <a:pPr lvl="0"/>
            <a:r>
              <a:rPr lang="en-US" sz="1600" dirty="0" err="1" smtClean="0">
                <a:solidFill>
                  <a:srgbClr val="008000"/>
                </a:solidFill>
                <a:latin typeface="Arial"/>
                <a:cs typeface="Arial"/>
              </a:rPr>
              <a:t>Sukjo</a:t>
            </a:r>
            <a:r>
              <a:rPr lang="en-US" sz="1600" dirty="0" smtClean="0">
                <a:solidFill>
                  <a:srgbClr val="008000"/>
                </a:solidFill>
                <a:latin typeface="Arial"/>
                <a:cs typeface="Arial"/>
              </a:rPr>
              <a:t> </a:t>
            </a:r>
            <a:r>
              <a:rPr lang="en-US" sz="1600" dirty="0">
                <a:solidFill>
                  <a:srgbClr val="008000"/>
                </a:solidFill>
                <a:latin typeface="Arial"/>
                <a:cs typeface="Arial"/>
              </a:rPr>
              <a:t>Lee</a:t>
            </a:r>
          </a:p>
          <a:p>
            <a:r>
              <a:rPr lang="en-US" sz="1600" dirty="0">
                <a:solidFill>
                  <a:srgbClr val="008000"/>
                </a:solidFill>
                <a:latin typeface="Arial"/>
                <a:cs typeface="Arial"/>
              </a:rPr>
              <a:t>Jin </a:t>
            </a:r>
            <a:r>
              <a:rPr lang="en-US" sz="1600" dirty="0" err="1">
                <a:solidFill>
                  <a:srgbClr val="008000"/>
                </a:solidFill>
                <a:latin typeface="Arial"/>
                <a:cs typeface="Arial"/>
              </a:rPr>
              <a:t>Seok</a:t>
            </a:r>
            <a:r>
              <a:rPr lang="en-US" sz="1600" dirty="0">
                <a:solidFill>
                  <a:srgbClr val="008000"/>
                </a:solidFill>
                <a:latin typeface="Arial"/>
                <a:cs typeface="Arial"/>
              </a:rPr>
              <a:t> </a:t>
            </a:r>
            <a:r>
              <a:rPr lang="en-US" sz="1600" dirty="0" smtClean="0">
                <a:solidFill>
                  <a:srgbClr val="008000"/>
                </a:solidFill>
                <a:latin typeface="Arial"/>
                <a:cs typeface="Arial"/>
              </a:rPr>
              <a:t>Han</a:t>
            </a:r>
          </a:p>
          <a:p>
            <a:pPr lvl="0"/>
            <a:r>
              <a:rPr lang="en-US" sz="1600" dirty="0" err="1" smtClean="0">
                <a:solidFill>
                  <a:srgbClr val="008000"/>
                </a:solidFill>
                <a:latin typeface="Arial"/>
                <a:cs typeface="Arial"/>
              </a:rPr>
              <a:t>Youdeog</a:t>
            </a:r>
            <a:r>
              <a:rPr lang="en-US" sz="1600" dirty="0" smtClean="0">
                <a:solidFill>
                  <a:srgbClr val="008000"/>
                </a:solidFill>
                <a:latin typeface="Arial"/>
                <a:cs typeface="Arial"/>
              </a:rPr>
              <a:t> </a:t>
            </a:r>
            <a:r>
              <a:rPr lang="en-US" sz="1600" dirty="0">
                <a:solidFill>
                  <a:srgbClr val="008000"/>
                </a:solidFill>
                <a:latin typeface="Arial"/>
                <a:cs typeface="Arial"/>
              </a:rPr>
              <a:t>Hong</a:t>
            </a:r>
          </a:p>
          <a:p>
            <a:pPr lvl="0"/>
            <a:r>
              <a:rPr lang="en-US" sz="1600" dirty="0">
                <a:solidFill>
                  <a:srgbClr val="008000"/>
                </a:solidFill>
                <a:latin typeface="Arial"/>
                <a:cs typeface="Arial"/>
              </a:rPr>
              <a:t>J.S. </a:t>
            </a:r>
            <a:r>
              <a:rPr lang="en-US" sz="1600" dirty="0" smtClean="0">
                <a:solidFill>
                  <a:srgbClr val="008000"/>
                </a:solidFill>
                <a:latin typeface="Arial"/>
                <a:cs typeface="Arial"/>
              </a:rPr>
              <a:t>Kim</a:t>
            </a:r>
            <a:endParaRPr lang="en-US" sz="1600" dirty="0">
              <a:solidFill>
                <a:srgbClr val="008000"/>
              </a:solidFill>
              <a:latin typeface="Arial"/>
              <a:cs typeface="Arial"/>
            </a:endParaRPr>
          </a:p>
        </p:txBody>
      </p:sp>
      <p:sp>
        <p:nvSpPr>
          <p:cNvPr id="11" name="Rectangle 10"/>
          <p:cNvSpPr/>
          <p:nvPr/>
        </p:nvSpPr>
        <p:spPr>
          <a:xfrm>
            <a:off x="5726643" y="3848875"/>
            <a:ext cx="1724851" cy="2308324"/>
          </a:xfrm>
          <a:prstGeom prst="rect">
            <a:avLst/>
          </a:prstGeom>
        </p:spPr>
        <p:txBody>
          <a:bodyPr wrap="none">
            <a:spAutoFit/>
          </a:bodyPr>
          <a:lstStyle/>
          <a:p>
            <a:r>
              <a:rPr lang="en-US" sz="1600" dirty="0" err="1">
                <a:solidFill>
                  <a:srgbClr val="000000"/>
                </a:solidFill>
                <a:latin typeface="Arial"/>
                <a:cs typeface="Arial"/>
              </a:rPr>
              <a:t>Seung</a:t>
            </a:r>
            <a:r>
              <a:rPr lang="en-US" sz="1600" dirty="0">
                <a:solidFill>
                  <a:srgbClr val="000000"/>
                </a:solidFill>
                <a:latin typeface="Arial"/>
                <a:cs typeface="Arial"/>
              </a:rPr>
              <a:t> </a:t>
            </a:r>
            <a:r>
              <a:rPr lang="en-US" sz="1600" dirty="0" err="1">
                <a:solidFill>
                  <a:srgbClr val="000000"/>
                </a:solidFill>
                <a:latin typeface="Arial"/>
                <a:cs typeface="Arial"/>
              </a:rPr>
              <a:t>Hoon</a:t>
            </a:r>
            <a:r>
              <a:rPr lang="en-US" sz="1600" dirty="0">
                <a:solidFill>
                  <a:srgbClr val="000000"/>
                </a:solidFill>
                <a:latin typeface="Arial"/>
                <a:cs typeface="Arial"/>
              </a:rPr>
              <a:t> Lee</a:t>
            </a:r>
          </a:p>
          <a:p>
            <a:r>
              <a:rPr lang="en-US" sz="1600" dirty="0">
                <a:solidFill>
                  <a:srgbClr val="000000"/>
                </a:solidFill>
                <a:latin typeface="Arial"/>
                <a:cs typeface="Arial"/>
              </a:rPr>
              <a:t>Sang Soon </a:t>
            </a:r>
            <a:r>
              <a:rPr lang="en-US" sz="1600" dirty="0" smtClean="0">
                <a:solidFill>
                  <a:srgbClr val="000000"/>
                </a:solidFill>
                <a:latin typeface="Arial"/>
                <a:cs typeface="Arial"/>
              </a:rPr>
              <a:t>Yong</a:t>
            </a:r>
          </a:p>
          <a:p>
            <a:r>
              <a:rPr lang="en-US" sz="1600" dirty="0" smtClean="0">
                <a:solidFill>
                  <a:srgbClr val="000000"/>
                </a:solidFill>
                <a:latin typeface="Arial"/>
                <a:cs typeface="Arial"/>
              </a:rPr>
              <a:t>D.G. Lee</a:t>
            </a:r>
          </a:p>
          <a:p>
            <a:r>
              <a:rPr lang="en-US" sz="1600" dirty="0" smtClean="0">
                <a:solidFill>
                  <a:srgbClr val="000000"/>
                </a:solidFill>
                <a:latin typeface="Arial"/>
                <a:cs typeface="Arial"/>
              </a:rPr>
              <a:t>J.P. Gong</a:t>
            </a:r>
            <a:endParaRPr lang="en-US" sz="1600" dirty="0">
              <a:solidFill>
                <a:srgbClr val="000000"/>
              </a:solidFill>
              <a:latin typeface="Arial"/>
              <a:cs typeface="Arial"/>
            </a:endParaRPr>
          </a:p>
          <a:p>
            <a:pPr lvl="0"/>
            <a:r>
              <a:rPr lang="en-US" sz="1600" dirty="0" smtClean="0">
                <a:solidFill>
                  <a:srgbClr val="000000"/>
                </a:solidFill>
                <a:latin typeface="Arial"/>
                <a:cs typeface="Arial"/>
              </a:rPr>
              <a:t>Dai </a:t>
            </a:r>
            <a:r>
              <a:rPr lang="en-US" sz="1600" dirty="0">
                <a:solidFill>
                  <a:srgbClr val="000000"/>
                </a:solidFill>
                <a:latin typeface="Arial"/>
                <a:cs typeface="Arial"/>
              </a:rPr>
              <a:t>Ho </a:t>
            </a:r>
            <a:r>
              <a:rPr lang="en-US" sz="1600" dirty="0" err="1" smtClean="0">
                <a:solidFill>
                  <a:srgbClr val="000000"/>
                </a:solidFill>
                <a:latin typeface="Arial"/>
                <a:cs typeface="Arial"/>
              </a:rPr>
              <a:t>Ko</a:t>
            </a:r>
            <a:endParaRPr lang="en-US" sz="1600" dirty="0" smtClean="0">
              <a:solidFill>
                <a:srgbClr val="000000"/>
              </a:solidFill>
              <a:latin typeface="Arial"/>
              <a:cs typeface="Arial"/>
            </a:endParaRPr>
          </a:p>
          <a:p>
            <a:pPr lvl="0"/>
            <a:r>
              <a:rPr lang="en-US" sz="1600" dirty="0" smtClean="0">
                <a:solidFill>
                  <a:srgbClr val="000000"/>
                </a:solidFill>
                <a:latin typeface="Arial"/>
                <a:cs typeface="Arial"/>
              </a:rPr>
              <a:t>S.H. Kim</a:t>
            </a:r>
          </a:p>
          <a:p>
            <a:pPr lvl="0"/>
            <a:r>
              <a:rPr lang="en-US" sz="1600" dirty="0" smtClean="0">
                <a:solidFill>
                  <a:srgbClr val="000000"/>
                </a:solidFill>
                <a:latin typeface="Arial"/>
                <a:cs typeface="Arial"/>
              </a:rPr>
              <a:t>J.H. </a:t>
            </a:r>
            <a:r>
              <a:rPr lang="en-US" sz="1600" dirty="0" err="1" smtClean="0">
                <a:solidFill>
                  <a:srgbClr val="000000"/>
                </a:solidFill>
                <a:latin typeface="Arial"/>
                <a:cs typeface="Arial"/>
              </a:rPr>
              <a:t>Yeon</a:t>
            </a:r>
            <a:endParaRPr lang="en-US" sz="1600" dirty="0" smtClean="0">
              <a:solidFill>
                <a:srgbClr val="000000"/>
              </a:solidFill>
              <a:latin typeface="Arial"/>
              <a:cs typeface="Arial"/>
            </a:endParaRPr>
          </a:p>
          <a:p>
            <a:pPr lvl="0"/>
            <a:r>
              <a:rPr lang="en-US" sz="1600" dirty="0" smtClean="0">
                <a:solidFill>
                  <a:srgbClr val="000000"/>
                </a:solidFill>
                <a:latin typeface="Arial"/>
                <a:cs typeface="Arial"/>
              </a:rPr>
              <a:t>Y.C. </a:t>
            </a:r>
            <a:r>
              <a:rPr lang="en-US" sz="1600" dirty="0" err="1" smtClean="0">
                <a:solidFill>
                  <a:srgbClr val="000000"/>
                </a:solidFill>
                <a:latin typeface="Arial"/>
                <a:cs typeface="Arial"/>
              </a:rPr>
              <a:t>Youk</a:t>
            </a:r>
            <a:endParaRPr lang="en-US" sz="1600" dirty="0" smtClean="0">
              <a:solidFill>
                <a:srgbClr val="000000"/>
              </a:solidFill>
              <a:latin typeface="Arial"/>
              <a:cs typeface="Arial"/>
            </a:endParaRPr>
          </a:p>
          <a:p>
            <a:pPr lvl="0"/>
            <a:r>
              <a:rPr lang="en-US" sz="1600" dirty="0" smtClean="0">
                <a:solidFill>
                  <a:srgbClr val="000000"/>
                </a:solidFill>
                <a:latin typeface="Arial"/>
                <a:cs typeface="Arial"/>
              </a:rPr>
              <a:t>…</a:t>
            </a:r>
            <a:endParaRPr lang="en-US" sz="1600" dirty="0">
              <a:solidFill>
                <a:srgbClr val="000000"/>
              </a:solidFill>
              <a:latin typeface="Arial"/>
              <a:cs typeface="Arial"/>
            </a:endParaRPr>
          </a:p>
        </p:txBody>
      </p:sp>
      <p:sp>
        <p:nvSpPr>
          <p:cNvPr id="7" name="Rectangle 6"/>
          <p:cNvSpPr/>
          <p:nvPr/>
        </p:nvSpPr>
        <p:spPr>
          <a:xfrm>
            <a:off x="251520" y="5949280"/>
            <a:ext cx="8640960" cy="830997"/>
          </a:xfrm>
          <a:prstGeom prst="rect">
            <a:avLst/>
          </a:prstGeom>
        </p:spPr>
        <p:txBody>
          <a:bodyPr wrap="square">
            <a:spAutoFit/>
          </a:bodyPr>
          <a:lstStyle/>
          <a:p>
            <a:r>
              <a:rPr lang="en-US" sz="1600" dirty="0" err="1">
                <a:solidFill>
                  <a:srgbClr val="000000"/>
                </a:solidFill>
                <a:latin typeface="Arial"/>
                <a:cs typeface="Arial"/>
              </a:rPr>
              <a:t>Sangseo</a:t>
            </a:r>
            <a:r>
              <a:rPr lang="en-US" sz="1600" dirty="0">
                <a:solidFill>
                  <a:srgbClr val="000000"/>
                </a:solidFill>
                <a:latin typeface="Arial"/>
                <a:cs typeface="Arial"/>
              </a:rPr>
              <a:t> </a:t>
            </a:r>
            <a:r>
              <a:rPr lang="en-US" sz="1600" dirty="0" smtClean="0">
                <a:solidFill>
                  <a:srgbClr val="000000"/>
                </a:solidFill>
                <a:latin typeface="Arial"/>
                <a:cs typeface="Arial"/>
              </a:rPr>
              <a:t>Park, </a:t>
            </a:r>
            <a:r>
              <a:rPr lang="en-US" sz="1600" dirty="0" err="1" smtClean="0">
                <a:solidFill>
                  <a:srgbClr val="000000"/>
                </a:solidFill>
                <a:latin typeface="Arial"/>
                <a:cs typeface="Arial"/>
              </a:rPr>
              <a:t>Mijin</a:t>
            </a:r>
            <a:r>
              <a:rPr lang="en-US" sz="1600" dirty="0" smtClean="0">
                <a:solidFill>
                  <a:srgbClr val="000000"/>
                </a:solidFill>
                <a:latin typeface="Arial"/>
                <a:cs typeface="Arial"/>
              </a:rPr>
              <a:t> Kim, </a:t>
            </a:r>
            <a:r>
              <a:rPr lang="en-US" sz="1600" dirty="0" err="1" smtClean="0">
                <a:solidFill>
                  <a:srgbClr val="000000"/>
                </a:solidFill>
                <a:latin typeface="Arial"/>
                <a:cs typeface="Arial"/>
              </a:rPr>
              <a:t>Ukkyo</a:t>
            </a:r>
            <a:r>
              <a:rPr lang="en-US" sz="1600" dirty="0" smtClean="0">
                <a:solidFill>
                  <a:srgbClr val="000000"/>
                </a:solidFill>
                <a:latin typeface="Arial"/>
                <a:cs typeface="Arial"/>
              </a:rPr>
              <a:t> </a:t>
            </a:r>
            <a:r>
              <a:rPr lang="en-US" sz="1600" dirty="0" err="1" smtClean="0">
                <a:solidFill>
                  <a:srgbClr val="000000"/>
                </a:solidFill>
                <a:latin typeface="Arial"/>
                <a:cs typeface="Arial"/>
              </a:rPr>
              <a:t>Jeong</a:t>
            </a:r>
            <a:r>
              <a:rPr lang="en-US" sz="1600" dirty="0" smtClean="0">
                <a:solidFill>
                  <a:srgbClr val="000000"/>
                </a:solidFill>
                <a:latin typeface="Arial"/>
                <a:cs typeface="Arial"/>
              </a:rPr>
              <a:t>, M.J. Choi, J.H. Kim, S.J. </a:t>
            </a:r>
            <a:r>
              <a:rPr lang="en-US" sz="1600" dirty="0" err="1" smtClean="0">
                <a:solidFill>
                  <a:srgbClr val="000000"/>
                </a:solidFill>
                <a:latin typeface="Arial"/>
                <a:cs typeface="Arial"/>
              </a:rPr>
              <a:t>Ko</a:t>
            </a:r>
            <a:r>
              <a:rPr lang="en-US" sz="1600" dirty="0" smtClean="0">
                <a:solidFill>
                  <a:srgbClr val="000000"/>
                </a:solidFill>
                <a:latin typeface="Arial"/>
                <a:cs typeface="Arial"/>
              </a:rPr>
              <a:t>; </a:t>
            </a:r>
            <a:r>
              <a:rPr lang="en-US" sz="1600" dirty="0" err="1" smtClean="0">
                <a:solidFill>
                  <a:srgbClr val="000000"/>
                </a:solidFill>
                <a:latin typeface="Arial"/>
                <a:cs typeface="Arial"/>
              </a:rPr>
              <a:t>Ju</a:t>
            </a:r>
            <a:r>
              <a:rPr lang="en-US" sz="1600" dirty="0" smtClean="0">
                <a:solidFill>
                  <a:srgbClr val="000000"/>
                </a:solidFill>
                <a:latin typeface="Arial"/>
                <a:cs typeface="Arial"/>
              </a:rPr>
              <a:t> </a:t>
            </a:r>
            <a:r>
              <a:rPr lang="en-US" sz="1600" dirty="0" err="1" smtClean="0">
                <a:solidFill>
                  <a:srgbClr val="000000"/>
                </a:solidFill>
                <a:latin typeface="Arial"/>
                <a:cs typeface="Arial"/>
              </a:rPr>
              <a:t>Seon</a:t>
            </a:r>
            <a:r>
              <a:rPr lang="en-US" sz="1600" dirty="0" smtClean="0">
                <a:solidFill>
                  <a:srgbClr val="000000"/>
                </a:solidFill>
                <a:latin typeface="Arial"/>
                <a:cs typeface="Arial"/>
              </a:rPr>
              <a:t> </a:t>
            </a:r>
            <a:r>
              <a:rPr lang="en-US" sz="1600" dirty="0" err="1" smtClean="0">
                <a:solidFill>
                  <a:srgbClr val="000000"/>
                </a:solidFill>
                <a:latin typeface="Arial"/>
                <a:cs typeface="Arial"/>
              </a:rPr>
              <a:t>Bak</a:t>
            </a:r>
            <a:r>
              <a:rPr lang="en-US" sz="1600" dirty="0" smtClean="0">
                <a:solidFill>
                  <a:srgbClr val="000000"/>
                </a:solidFill>
                <a:latin typeface="Arial"/>
                <a:cs typeface="Arial"/>
              </a:rPr>
              <a:t>, </a:t>
            </a:r>
            <a:r>
              <a:rPr lang="en-US" sz="1600" dirty="0" err="1" smtClean="0">
                <a:solidFill>
                  <a:srgbClr val="000000"/>
                </a:solidFill>
                <a:latin typeface="Arial"/>
                <a:cs typeface="Arial"/>
              </a:rPr>
              <a:t>Kanghyun</a:t>
            </a:r>
            <a:r>
              <a:rPr lang="en-US" sz="1600" dirty="0" smtClean="0">
                <a:solidFill>
                  <a:srgbClr val="000000"/>
                </a:solidFill>
                <a:latin typeface="Arial"/>
                <a:cs typeface="Arial"/>
              </a:rPr>
              <a:t> </a:t>
            </a:r>
            <a:r>
              <a:rPr lang="en-US" sz="1600" dirty="0" err="1" smtClean="0">
                <a:solidFill>
                  <a:srgbClr val="000000"/>
                </a:solidFill>
                <a:latin typeface="Arial"/>
                <a:cs typeface="Arial"/>
              </a:rPr>
              <a:t>Baek</a:t>
            </a:r>
            <a:r>
              <a:rPr lang="en-US" sz="1600" dirty="0">
                <a:solidFill>
                  <a:srgbClr val="000000"/>
                </a:solidFill>
                <a:latin typeface="Arial"/>
                <a:cs typeface="Arial"/>
              </a:rPr>
              <a:t>; </a:t>
            </a:r>
            <a:r>
              <a:rPr lang="en-US" sz="1600" dirty="0" err="1" smtClean="0">
                <a:solidFill>
                  <a:srgbClr val="000000"/>
                </a:solidFill>
                <a:latin typeface="Arial"/>
                <a:cs typeface="Arial"/>
              </a:rPr>
              <a:t>Hyeong</a:t>
            </a:r>
            <a:r>
              <a:rPr lang="en-US" sz="1600" dirty="0" err="1">
                <a:solidFill>
                  <a:srgbClr val="000000"/>
                </a:solidFill>
                <a:latin typeface="Arial"/>
                <a:cs typeface="Arial"/>
              </a:rPr>
              <a:t>-</a:t>
            </a:r>
            <a:r>
              <a:rPr lang="en-US" sz="1600" dirty="0" err="1" smtClean="0">
                <a:solidFill>
                  <a:srgbClr val="000000"/>
                </a:solidFill>
                <a:latin typeface="Arial"/>
                <a:cs typeface="Arial"/>
              </a:rPr>
              <a:t>Ahn</a:t>
            </a:r>
            <a:r>
              <a:rPr lang="en-US" sz="1600" dirty="0" smtClean="0">
                <a:solidFill>
                  <a:srgbClr val="000000"/>
                </a:solidFill>
                <a:latin typeface="Arial"/>
                <a:cs typeface="Arial"/>
              </a:rPr>
              <a:t> Kwon, H.J. Cho; K.M. Han, </a:t>
            </a:r>
            <a:r>
              <a:rPr lang="en-US" sz="1600" dirty="0" err="1" smtClean="0">
                <a:solidFill>
                  <a:srgbClr val="000000"/>
                </a:solidFill>
                <a:latin typeface="Arial"/>
                <a:cs typeface="Arial"/>
              </a:rPr>
              <a:t>Jihyo</a:t>
            </a:r>
            <a:r>
              <a:rPr lang="en-US" sz="1600" dirty="0" smtClean="0">
                <a:solidFill>
                  <a:srgbClr val="000000"/>
                </a:solidFill>
                <a:latin typeface="Arial"/>
                <a:cs typeface="Arial"/>
              </a:rPr>
              <a:t> Chong</a:t>
            </a:r>
            <a:r>
              <a:rPr lang="en-US" sz="1600" dirty="0">
                <a:solidFill>
                  <a:srgbClr val="000000"/>
                </a:solidFill>
                <a:latin typeface="Arial"/>
                <a:cs typeface="Arial"/>
              </a:rPr>
              <a:t>, </a:t>
            </a:r>
            <a:r>
              <a:rPr lang="en-US" sz="1600" dirty="0" err="1">
                <a:solidFill>
                  <a:srgbClr val="000000"/>
                </a:solidFill>
                <a:latin typeface="Arial"/>
                <a:cs typeface="Arial"/>
              </a:rPr>
              <a:t>Kwanchul</a:t>
            </a:r>
            <a:r>
              <a:rPr lang="en-US" sz="1600" dirty="0">
                <a:solidFill>
                  <a:srgbClr val="000000"/>
                </a:solidFill>
                <a:latin typeface="Arial"/>
                <a:cs typeface="Arial"/>
              </a:rPr>
              <a:t> </a:t>
            </a:r>
            <a:r>
              <a:rPr lang="en-US" sz="1600" dirty="0" smtClean="0">
                <a:solidFill>
                  <a:srgbClr val="000000"/>
                </a:solidFill>
                <a:latin typeface="Arial"/>
                <a:cs typeface="Arial"/>
              </a:rPr>
              <a:t>Kim; </a:t>
            </a:r>
            <a:r>
              <a:rPr lang="en-US" sz="1600" dirty="0">
                <a:solidFill>
                  <a:srgbClr val="000000"/>
                </a:solidFill>
                <a:latin typeface="Arial"/>
                <a:cs typeface="Arial"/>
              </a:rPr>
              <a:t>J.H. Park, Y.J. </a:t>
            </a:r>
            <a:r>
              <a:rPr lang="en-US" sz="1600" dirty="0" smtClean="0">
                <a:solidFill>
                  <a:srgbClr val="000000"/>
                </a:solidFill>
                <a:latin typeface="Arial"/>
                <a:cs typeface="Arial"/>
              </a:rPr>
              <a:t>Lee …, Bo</a:t>
            </a:r>
            <a:r>
              <a:rPr lang="en-US" sz="1600" dirty="0">
                <a:solidFill>
                  <a:srgbClr val="000000"/>
                </a:solidFill>
                <a:latin typeface="Arial"/>
                <a:cs typeface="Arial"/>
              </a:rPr>
              <a:t>-Ram </a:t>
            </a:r>
            <a:r>
              <a:rPr lang="en-US" sz="1600" dirty="0" smtClean="0">
                <a:solidFill>
                  <a:srgbClr val="000000"/>
                </a:solidFill>
                <a:latin typeface="Arial"/>
                <a:cs typeface="Arial"/>
              </a:rPr>
              <a:t>Kim, M.A. Kang, J.H. Yang, </a:t>
            </a:r>
            <a:r>
              <a:rPr lang="en-US" sz="1600" dirty="0" err="1">
                <a:solidFill>
                  <a:srgbClr val="000000"/>
                </a:solidFill>
                <a:latin typeface="Arial"/>
                <a:cs typeface="Arial"/>
              </a:rPr>
              <a:t>Sujeong</a:t>
            </a:r>
            <a:r>
              <a:rPr lang="en-US" sz="1600" dirty="0">
                <a:solidFill>
                  <a:srgbClr val="000000"/>
                </a:solidFill>
                <a:latin typeface="Arial"/>
                <a:cs typeface="Arial"/>
              </a:rPr>
              <a:t> Lim, </a:t>
            </a:r>
            <a:r>
              <a:rPr lang="en-US" sz="1600" dirty="0" smtClean="0">
                <a:solidFill>
                  <a:srgbClr val="000000"/>
                </a:solidFill>
                <a:latin typeface="Arial"/>
                <a:cs typeface="Arial"/>
              </a:rPr>
              <a:t>S.W. </a:t>
            </a:r>
            <a:r>
              <a:rPr lang="en-US" sz="1600" dirty="0" err="1" smtClean="0">
                <a:solidFill>
                  <a:srgbClr val="000000"/>
                </a:solidFill>
                <a:latin typeface="Arial"/>
                <a:cs typeface="Arial"/>
              </a:rPr>
              <a:t>Jeong</a:t>
            </a:r>
            <a:r>
              <a:rPr lang="en-US" sz="1600" dirty="0" smtClean="0">
                <a:solidFill>
                  <a:srgbClr val="000000"/>
                </a:solidFill>
                <a:latin typeface="Arial"/>
                <a:cs typeface="Arial"/>
              </a:rPr>
              <a:t> ; </a:t>
            </a:r>
            <a:endParaRPr lang="en-US" sz="1600" dirty="0">
              <a:solidFill>
                <a:srgbClr val="000000"/>
              </a:solidFill>
              <a:latin typeface="Arial"/>
              <a:cs typeface="Arial"/>
            </a:endParaRPr>
          </a:p>
        </p:txBody>
      </p:sp>
    </p:spTree>
    <p:extLst>
      <p:ext uri="{BB962C8B-B14F-4D97-AF65-F5344CB8AC3E}">
        <p14:creationId xmlns:p14="http://schemas.microsoft.com/office/powerpoint/2010/main" val="1899274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Synergistic products</a:t>
            </a:r>
            <a:endParaRPr lang="en-US" dirty="0"/>
          </a:p>
        </p:txBody>
      </p:sp>
      <p:sp>
        <p:nvSpPr>
          <p:cNvPr id="3" name="Slide Number Placeholder 2"/>
          <p:cNvSpPr>
            <a:spLocks noGrp="1"/>
          </p:cNvSpPr>
          <p:nvPr>
            <p:ph type="sldNum" sz="quarter" idx="10"/>
          </p:nvPr>
        </p:nvSpPr>
        <p:spPr/>
        <p:txBody>
          <a:bodyPr/>
          <a:lstStyle/>
          <a:p>
            <a:pPr>
              <a:defRPr/>
            </a:pPr>
            <a:fld id="{B04FAA37-D1AE-42EA-9F0E-12E9892AA3D0}" type="slidenum">
              <a:rPr lang="en-US" altLang="ko-KR" smtClean="0">
                <a:solidFill>
                  <a:srgbClr val="000000"/>
                </a:solidFill>
              </a:rPr>
              <a:pPr>
                <a:defRPr/>
              </a:pPr>
              <a:t>24</a:t>
            </a:fld>
            <a:endParaRPr lang="en-US" altLang="ko-KR" dirty="0">
              <a:solidFill>
                <a:srgbClr val="000000"/>
              </a:solidFill>
            </a:endParaRPr>
          </a:p>
        </p:txBody>
      </p:sp>
      <p:sp>
        <p:nvSpPr>
          <p:cNvPr id="4" name="Oval 3"/>
          <p:cNvSpPr/>
          <p:nvPr/>
        </p:nvSpPr>
        <p:spPr bwMode="invGray">
          <a:xfrm>
            <a:off x="1259632" y="1340768"/>
            <a:ext cx="1872208" cy="1368152"/>
          </a:xfrm>
          <a:prstGeom prst="ellipse">
            <a:avLst/>
          </a:prstGeom>
          <a:solidFill>
            <a:schemeClr val="accent2">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none" rtlCol="0" anchor="ctr"/>
          <a:lstStyle/>
          <a:p>
            <a:pPr algn="ctr" fontAlgn="auto">
              <a:lnSpc>
                <a:spcPct val="90000"/>
              </a:lnSpc>
              <a:spcBef>
                <a:spcPts val="0"/>
              </a:spcBef>
              <a:spcAft>
                <a:spcPts val="0"/>
              </a:spcAft>
              <a:buClr>
                <a:srgbClr val="000066"/>
              </a:buClr>
              <a:buSzPct val="150000"/>
              <a:buFont typeface="굴림체" pitchFamily="49" charset="-127"/>
              <a:buNone/>
            </a:pPr>
            <a:r>
              <a:rPr lang="en-US" altLang="ko-KR" sz="2050" b="1" dirty="0" smtClean="0">
                <a:solidFill>
                  <a:schemeClr val="bg1"/>
                </a:solidFill>
                <a:effectLst>
                  <a:outerShdw blurRad="38100" dist="38100" dir="2700000" algn="tl">
                    <a:srgbClr val="000000"/>
                  </a:outerShdw>
                </a:effectLst>
                <a:latin typeface="HY견고딕" pitchFamily="18" charset="-127"/>
                <a:ea typeface="HY견고딕" pitchFamily="18" charset="-127"/>
              </a:rPr>
              <a:t>AMI</a:t>
            </a:r>
            <a:endParaRPr kumimoji="0" lang="en-US" sz="2050" b="1" dirty="0">
              <a:solidFill>
                <a:schemeClr val="bg1"/>
              </a:solidFill>
              <a:effectLst>
                <a:outerShdw blurRad="38100" dist="38100" dir="2700000" algn="tl">
                  <a:srgbClr val="000000"/>
                </a:outerShdw>
              </a:effectLst>
              <a:latin typeface="HY견고딕" pitchFamily="18" charset="-127"/>
              <a:ea typeface="HY견고딕" pitchFamily="18" charset="-127"/>
            </a:endParaRPr>
          </a:p>
        </p:txBody>
      </p:sp>
      <p:sp>
        <p:nvSpPr>
          <p:cNvPr id="5" name="Oval 4"/>
          <p:cNvSpPr/>
          <p:nvPr/>
        </p:nvSpPr>
        <p:spPr bwMode="invGray">
          <a:xfrm>
            <a:off x="6228184" y="1412776"/>
            <a:ext cx="1872208" cy="1368152"/>
          </a:xfrm>
          <a:prstGeom prst="ellipse">
            <a:avLst/>
          </a:prstGeom>
          <a:solidFill>
            <a:srgbClr val="0000FF"/>
          </a:solidFill>
          <a:ln>
            <a:headEnd/>
            <a:tailEnd/>
          </a:ln>
        </p:spPr>
        <p:style>
          <a:lnRef idx="0">
            <a:schemeClr val="accent1"/>
          </a:lnRef>
          <a:fillRef idx="3">
            <a:schemeClr val="accent1"/>
          </a:fillRef>
          <a:effectRef idx="3">
            <a:schemeClr val="accent1"/>
          </a:effectRef>
          <a:fontRef idx="minor">
            <a:schemeClr val="lt1"/>
          </a:fontRef>
        </p:style>
        <p:txBody>
          <a:bodyPr wrap="none" rtlCol="0" anchor="ctr"/>
          <a:lstStyle/>
          <a:p>
            <a:pPr algn="ctr" fontAlgn="auto">
              <a:lnSpc>
                <a:spcPct val="90000"/>
              </a:lnSpc>
              <a:spcBef>
                <a:spcPts val="0"/>
              </a:spcBef>
              <a:spcAft>
                <a:spcPts val="0"/>
              </a:spcAft>
              <a:buClr>
                <a:srgbClr val="000066"/>
              </a:buClr>
              <a:buSzPct val="150000"/>
              <a:buFont typeface="굴림체" pitchFamily="49" charset="-127"/>
              <a:buNone/>
            </a:pPr>
            <a:r>
              <a:rPr lang="ko-KR" altLang="en-US" sz="2050" b="1" dirty="0">
                <a:solidFill>
                  <a:schemeClr val="bg1"/>
                </a:solidFill>
                <a:effectLst>
                  <a:outerShdw blurRad="38100" dist="38100" dir="2700000" algn="tl">
                    <a:srgbClr val="000000"/>
                  </a:outerShdw>
                </a:effectLst>
                <a:latin typeface="HY견고딕" pitchFamily="18" charset="-127"/>
                <a:ea typeface="HY견고딕" pitchFamily="18" charset="-127"/>
              </a:rPr>
              <a:t> </a:t>
            </a:r>
            <a:r>
              <a:rPr lang="en-US" altLang="ko-KR" sz="2050" b="1" dirty="0" smtClean="0">
                <a:solidFill>
                  <a:schemeClr val="bg1"/>
                </a:solidFill>
                <a:effectLst>
                  <a:outerShdw blurRad="38100" dist="38100" dir="2700000" algn="tl">
                    <a:srgbClr val="000000"/>
                  </a:outerShdw>
                </a:effectLst>
                <a:latin typeface="HY견고딕" pitchFamily="18" charset="-127"/>
                <a:ea typeface="HY견고딕" pitchFamily="18" charset="-127"/>
              </a:rPr>
              <a:t>GOCI-2</a:t>
            </a:r>
            <a:endParaRPr kumimoji="0" lang="en-US" sz="2050" b="1" dirty="0">
              <a:solidFill>
                <a:schemeClr val="bg1"/>
              </a:solidFill>
              <a:effectLst>
                <a:outerShdw blurRad="38100" dist="38100" dir="2700000" algn="tl">
                  <a:srgbClr val="000000"/>
                </a:outerShdw>
              </a:effectLst>
              <a:latin typeface="HY견고딕" pitchFamily="18" charset="-127"/>
              <a:ea typeface="HY견고딕" pitchFamily="18" charset="-127"/>
            </a:endParaRPr>
          </a:p>
        </p:txBody>
      </p:sp>
      <p:sp>
        <p:nvSpPr>
          <p:cNvPr id="6" name="Oval 5"/>
          <p:cNvSpPr/>
          <p:nvPr/>
        </p:nvSpPr>
        <p:spPr bwMode="invGray">
          <a:xfrm>
            <a:off x="3635896" y="4077072"/>
            <a:ext cx="1872208" cy="1368152"/>
          </a:xfrm>
          <a:prstGeom prst="ellipse">
            <a:avLst/>
          </a:prstGeom>
          <a:solidFill>
            <a:schemeClr val="accent5">
              <a:lumMod val="50000"/>
            </a:schemeClr>
          </a:solidFill>
          <a:ln>
            <a:solidFill>
              <a:schemeClr val="accent1">
                <a:lumMod val="75000"/>
              </a:schemeClr>
            </a:solidFill>
            <a:headEnd/>
            <a:tailEnd/>
          </a:ln>
        </p:spPr>
        <p:style>
          <a:lnRef idx="0">
            <a:schemeClr val="accent1"/>
          </a:lnRef>
          <a:fillRef idx="3">
            <a:schemeClr val="accent1"/>
          </a:fillRef>
          <a:effectRef idx="3">
            <a:schemeClr val="accent1"/>
          </a:effectRef>
          <a:fontRef idx="minor">
            <a:schemeClr val="lt1"/>
          </a:fontRef>
        </p:style>
        <p:txBody>
          <a:bodyPr wrap="none" rtlCol="0" anchor="ctr"/>
          <a:lstStyle/>
          <a:p>
            <a:pPr algn="ctr" fontAlgn="auto">
              <a:lnSpc>
                <a:spcPct val="90000"/>
              </a:lnSpc>
              <a:spcBef>
                <a:spcPts val="0"/>
              </a:spcBef>
              <a:spcAft>
                <a:spcPts val="0"/>
              </a:spcAft>
              <a:buClr>
                <a:srgbClr val="000066"/>
              </a:buClr>
              <a:buSzPct val="150000"/>
              <a:buFont typeface="굴림체" pitchFamily="49" charset="-127"/>
              <a:buNone/>
            </a:pPr>
            <a:r>
              <a:rPr lang="ko-KR" altLang="en-US" sz="2050" b="1" dirty="0">
                <a:solidFill>
                  <a:schemeClr val="bg1"/>
                </a:solidFill>
                <a:effectLst>
                  <a:outerShdw blurRad="38100" dist="38100" dir="2700000" algn="tl">
                    <a:srgbClr val="000000"/>
                  </a:outerShdw>
                </a:effectLst>
                <a:latin typeface="HY견고딕" pitchFamily="18" charset="-127"/>
                <a:ea typeface="HY견고딕" pitchFamily="18" charset="-127"/>
              </a:rPr>
              <a:t> </a:t>
            </a:r>
            <a:r>
              <a:rPr lang="en-US" altLang="ko-KR" sz="2050" b="1" dirty="0" smtClean="0">
                <a:solidFill>
                  <a:schemeClr val="bg1"/>
                </a:solidFill>
                <a:effectLst>
                  <a:outerShdw blurRad="38100" dist="38100" dir="2700000" algn="tl">
                    <a:srgbClr val="000000"/>
                  </a:outerShdw>
                </a:effectLst>
                <a:latin typeface="HY견고딕" pitchFamily="18" charset="-127"/>
                <a:ea typeface="HY견고딕" pitchFamily="18" charset="-127"/>
              </a:rPr>
              <a:t>GEMS</a:t>
            </a:r>
            <a:endParaRPr kumimoji="0" lang="en-US" sz="2050" b="1" dirty="0">
              <a:solidFill>
                <a:schemeClr val="bg1"/>
              </a:solidFill>
              <a:effectLst>
                <a:outerShdw blurRad="38100" dist="38100" dir="2700000" algn="tl">
                  <a:srgbClr val="000000"/>
                </a:outerShdw>
              </a:effectLst>
              <a:latin typeface="HY견고딕" pitchFamily="18" charset="-127"/>
              <a:ea typeface="HY견고딕" pitchFamily="18" charset="-127"/>
            </a:endParaRPr>
          </a:p>
        </p:txBody>
      </p:sp>
      <p:cxnSp>
        <p:nvCxnSpPr>
          <p:cNvPr id="8" name="Straight Arrow Connector 7"/>
          <p:cNvCxnSpPr/>
          <p:nvPr/>
        </p:nvCxnSpPr>
        <p:spPr bwMode="auto">
          <a:xfrm flipV="1">
            <a:off x="2915816" y="3695328"/>
            <a:ext cx="194320" cy="21704"/>
          </a:xfrm>
          <a:prstGeom prst="straightConnector1">
            <a:avLst/>
          </a:prstGeom>
          <a:noFill/>
          <a:ln w="9525" cap="flat" cmpd="sng" algn="ctr">
            <a:noFill/>
            <a:prstDash val="solid"/>
            <a:round/>
            <a:headEnd type="none" w="med" len="med"/>
            <a:tailEnd type="arrow"/>
          </a:ln>
          <a:effectLst/>
        </p:spPr>
      </p:cxnSp>
      <p:cxnSp>
        <p:nvCxnSpPr>
          <p:cNvPr id="11" name="Straight Arrow Connector 10"/>
          <p:cNvCxnSpPr>
            <a:stCxn id="4" idx="4"/>
          </p:cNvCxnSpPr>
          <p:nvPr/>
        </p:nvCxnSpPr>
        <p:spPr bwMode="auto">
          <a:xfrm>
            <a:off x="2195736" y="2708920"/>
            <a:ext cx="1440160" cy="2088232"/>
          </a:xfrm>
          <a:prstGeom prst="straightConnector1">
            <a:avLst/>
          </a:prstGeom>
          <a:noFill/>
          <a:ln w="57150" cap="flat" cmpd="sng" algn="ctr">
            <a:solidFill>
              <a:schemeClr val="accent2">
                <a:lumMod val="40000"/>
                <a:lumOff val="60000"/>
              </a:schemeClr>
            </a:solidFill>
            <a:prstDash val="solid"/>
            <a:round/>
            <a:headEnd type="none" w="med" len="med"/>
            <a:tailEnd type="triangle"/>
          </a:ln>
          <a:effectLst/>
        </p:spPr>
      </p:cxnSp>
      <p:cxnSp>
        <p:nvCxnSpPr>
          <p:cNvPr id="16" name="Straight Arrow Connector 15"/>
          <p:cNvCxnSpPr/>
          <p:nvPr/>
        </p:nvCxnSpPr>
        <p:spPr bwMode="auto">
          <a:xfrm flipH="1" flipV="1">
            <a:off x="2411760" y="2708920"/>
            <a:ext cx="1224136" cy="1728192"/>
          </a:xfrm>
          <a:prstGeom prst="straightConnector1">
            <a:avLst/>
          </a:prstGeom>
          <a:noFill/>
          <a:ln w="57150" cap="flat" cmpd="sng" algn="ctr">
            <a:solidFill>
              <a:schemeClr val="accent5">
                <a:lumMod val="50000"/>
              </a:schemeClr>
            </a:solidFill>
            <a:prstDash val="solid"/>
            <a:round/>
            <a:headEnd type="none" w="med" len="med"/>
            <a:tailEnd type="triangle"/>
          </a:ln>
          <a:effectLst/>
        </p:spPr>
      </p:cxnSp>
      <p:cxnSp>
        <p:nvCxnSpPr>
          <p:cNvPr id="21" name="Straight Arrow Connector 20"/>
          <p:cNvCxnSpPr>
            <a:stCxn id="6" idx="6"/>
            <a:endCxn id="5" idx="4"/>
          </p:cNvCxnSpPr>
          <p:nvPr/>
        </p:nvCxnSpPr>
        <p:spPr bwMode="auto">
          <a:xfrm flipV="1">
            <a:off x="5508104" y="2780928"/>
            <a:ext cx="1656184" cy="1980220"/>
          </a:xfrm>
          <a:prstGeom prst="straightConnector1">
            <a:avLst/>
          </a:prstGeom>
          <a:noFill/>
          <a:ln w="57150" cap="flat" cmpd="sng" algn="ctr">
            <a:solidFill>
              <a:schemeClr val="accent5">
                <a:lumMod val="50000"/>
              </a:schemeClr>
            </a:solidFill>
            <a:prstDash val="solid"/>
            <a:round/>
            <a:headEnd type="none" w="med" len="med"/>
            <a:tailEnd type="triangle"/>
          </a:ln>
          <a:effectLst/>
        </p:spPr>
      </p:cxnSp>
      <p:cxnSp>
        <p:nvCxnSpPr>
          <p:cNvPr id="24" name="Straight Arrow Connector 23"/>
          <p:cNvCxnSpPr/>
          <p:nvPr/>
        </p:nvCxnSpPr>
        <p:spPr bwMode="auto">
          <a:xfrm flipH="1">
            <a:off x="5436096" y="2852936"/>
            <a:ext cx="1440160" cy="1728192"/>
          </a:xfrm>
          <a:prstGeom prst="straightConnector1">
            <a:avLst/>
          </a:prstGeom>
          <a:noFill/>
          <a:ln w="57150" cap="flat" cmpd="sng" algn="ctr">
            <a:solidFill>
              <a:srgbClr val="0000FF"/>
            </a:solidFill>
            <a:prstDash val="solid"/>
            <a:round/>
            <a:headEnd type="none" w="med" len="med"/>
            <a:tailEnd type="triangle"/>
          </a:ln>
          <a:effectLst/>
        </p:spPr>
      </p:cxnSp>
      <p:cxnSp>
        <p:nvCxnSpPr>
          <p:cNvPr id="28" name="Straight Arrow Connector 27"/>
          <p:cNvCxnSpPr/>
          <p:nvPr/>
        </p:nvCxnSpPr>
        <p:spPr bwMode="auto">
          <a:xfrm>
            <a:off x="3203848" y="2060848"/>
            <a:ext cx="3024336" cy="0"/>
          </a:xfrm>
          <a:prstGeom prst="straightConnector1">
            <a:avLst/>
          </a:prstGeom>
          <a:noFill/>
          <a:ln w="57150" cap="flat" cmpd="sng" algn="ctr">
            <a:solidFill>
              <a:schemeClr val="accent2">
                <a:lumMod val="40000"/>
                <a:lumOff val="60000"/>
              </a:schemeClr>
            </a:solidFill>
            <a:prstDash val="solid"/>
            <a:round/>
            <a:headEnd type="none" w="med" len="med"/>
            <a:tailEnd type="triangle"/>
          </a:ln>
          <a:effectLst/>
        </p:spPr>
      </p:cxnSp>
      <p:cxnSp>
        <p:nvCxnSpPr>
          <p:cNvPr id="33" name="Straight Arrow Connector 32"/>
          <p:cNvCxnSpPr/>
          <p:nvPr/>
        </p:nvCxnSpPr>
        <p:spPr bwMode="auto">
          <a:xfrm flipH="1">
            <a:off x="3131840" y="1916832"/>
            <a:ext cx="3096344" cy="0"/>
          </a:xfrm>
          <a:prstGeom prst="straightConnector1">
            <a:avLst/>
          </a:prstGeom>
          <a:noFill/>
          <a:ln w="57150" cap="flat" cmpd="sng" algn="ctr">
            <a:solidFill>
              <a:srgbClr val="0000FF"/>
            </a:solidFill>
            <a:prstDash val="solid"/>
            <a:round/>
            <a:headEnd type="none" w="med" len="med"/>
            <a:tailEnd type="triangle"/>
          </a:ln>
          <a:effectLst/>
        </p:spPr>
      </p:cxnSp>
      <p:sp>
        <p:nvSpPr>
          <p:cNvPr id="37" name="TextBox 36"/>
          <p:cNvSpPr txBox="1"/>
          <p:nvPr/>
        </p:nvSpPr>
        <p:spPr>
          <a:xfrm>
            <a:off x="899593" y="2909843"/>
            <a:ext cx="2592287" cy="2031325"/>
          </a:xfrm>
          <a:prstGeom prst="rect">
            <a:avLst/>
          </a:prstGeom>
          <a:noFill/>
        </p:spPr>
        <p:txBody>
          <a:bodyPr wrap="square" rtlCol="0">
            <a:spAutoFit/>
          </a:bodyPr>
          <a:lstStyle/>
          <a:p>
            <a:r>
              <a:rPr lang="en-US" dirty="0" smtClean="0">
                <a:latin typeface="Arial"/>
                <a:cs typeface="Arial"/>
              </a:rPr>
              <a:t>              AMV</a:t>
            </a:r>
          </a:p>
          <a:p>
            <a:r>
              <a:rPr lang="en-US" dirty="0" smtClean="0">
                <a:latin typeface="Arial"/>
                <a:cs typeface="Arial"/>
              </a:rPr>
              <a:t>    AOD(10 min)</a:t>
            </a:r>
          </a:p>
          <a:p>
            <a:r>
              <a:rPr lang="en-US" dirty="0" smtClean="0">
                <a:latin typeface="Arial"/>
                <a:cs typeface="Arial"/>
              </a:rPr>
              <a:t>        Aerosol type</a:t>
            </a:r>
          </a:p>
          <a:p>
            <a:r>
              <a:rPr lang="en-US" dirty="0">
                <a:latin typeface="Arial"/>
                <a:cs typeface="Arial"/>
              </a:rPr>
              <a:t> </a:t>
            </a:r>
            <a:r>
              <a:rPr lang="en-US" dirty="0" smtClean="0">
                <a:latin typeface="Arial"/>
                <a:cs typeface="Arial"/>
              </a:rPr>
              <a:t>                </a:t>
            </a:r>
            <a:r>
              <a:rPr lang="en-US" dirty="0" err="1" smtClean="0">
                <a:latin typeface="Arial"/>
                <a:cs typeface="Arial"/>
              </a:rPr>
              <a:t>Sfc</a:t>
            </a:r>
            <a:r>
              <a:rPr lang="en-US" dirty="0" smtClean="0">
                <a:latin typeface="Arial"/>
                <a:cs typeface="Arial"/>
              </a:rPr>
              <a:t>. </a:t>
            </a:r>
            <a:r>
              <a:rPr lang="en-US" dirty="0">
                <a:latin typeface="Arial"/>
                <a:cs typeface="Arial"/>
              </a:rPr>
              <a:t>r</a:t>
            </a:r>
            <a:r>
              <a:rPr lang="en-US" dirty="0" smtClean="0">
                <a:latin typeface="Arial"/>
                <a:cs typeface="Arial"/>
              </a:rPr>
              <a:t>ef.</a:t>
            </a:r>
          </a:p>
          <a:p>
            <a:r>
              <a:rPr lang="en-US" dirty="0">
                <a:latin typeface="Arial"/>
                <a:cs typeface="Arial"/>
              </a:rPr>
              <a:t> </a:t>
            </a:r>
            <a:r>
              <a:rPr lang="en-US" dirty="0" smtClean="0">
                <a:latin typeface="Arial"/>
                <a:cs typeface="Arial"/>
              </a:rPr>
              <a:t>             Cloud mask</a:t>
            </a:r>
          </a:p>
          <a:p>
            <a:r>
              <a:rPr lang="en-US" dirty="0">
                <a:latin typeface="Arial"/>
                <a:cs typeface="Arial"/>
              </a:rPr>
              <a:t> </a:t>
            </a:r>
            <a:r>
              <a:rPr lang="en-US" dirty="0" smtClean="0">
                <a:latin typeface="Arial"/>
                <a:cs typeface="Arial"/>
              </a:rPr>
              <a:t>    Cloud top pressure</a:t>
            </a:r>
          </a:p>
          <a:p>
            <a:r>
              <a:rPr lang="en-US" dirty="0">
                <a:latin typeface="Arial"/>
                <a:cs typeface="Arial"/>
              </a:rPr>
              <a:t> </a:t>
            </a:r>
            <a:r>
              <a:rPr lang="en-US" dirty="0" smtClean="0">
                <a:latin typeface="Arial"/>
                <a:cs typeface="Arial"/>
              </a:rPr>
              <a:t>                         …</a:t>
            </a:r>
          </a:p>
        </p:txBody>
      </p:sp>
      <p:sp>
        <p:nvSpPr>
          <p:cNvPr id="38" name="TextBox 37"/>
          <p:cNvSpPr txBox="1"/>
          <p:nvPr/>
        </p:nvSpPr>
        <p:spPr>
          <a:xfrm>
            <a:off x="2627784" y="2636912"/>
            <a:ext cx="2186529" cy="2308324"/>
          </a:xfrm>
          <a:prstGeom prst="rect">
            <a:avLst/>
          </a:prstGeom>
          <a:noFill/>
        </p:spPr>
        <p:txBody>
          <a:bodyPr wrap="none" rtlCol="0">
            <a:spAutoFit/>
          </a:bodyPr>
          <a:lstStyle/>
          <a:p>
            <a:r>
              <a:rPr lang="en-US" dirty="0" smtClean="0">
                <a:latin typeface="Arial"/>
                <a:cs typeface="Arial"/>
              </a:rPr>
              <a:t>Cloud center height</a:t>
            </a:r>
          </a:p>
          <a:p>
            <a:r>
              <a:rPr lang="en-US" dirty="0" smtClean="0">
                <a:latin typeface="Arial"/>
                <a:cs typeface="Arial"/>
              </a:rPr>
              <a:t>  AOD over desert</a:t>
            </a:r>
          </a:p>
          <a:p>
            <a:r>
              <a:rPr lang="en-US" dirty="0" smtClean="0">
                <a:latin typeface="Arial"/>
                <a:cs typeface="Arial"/>
              </a:rPr>
              <a:t>     AI</a:t>
            </a:r>
          </a:p>
          <a:p>
            <a:r>
              <a:rPr lang="en-US" dirty="0" smtClean="0">
                <a:latin typeface="Arial"/>
                <a:cs typeface="Arial"/>
              </a:rPr>
              <a:t>       SSA</a:t>
            </a:r>
          </a:p>
          <a:p>
            <a:r>
              <a:rPr lang="en-US" dirty="0" smtClean="0">
                <a:latin typeface="Arial"/>
                <a:cs typeface="Arial"/>
              </a:rPr>
              <a:t>           SO</a:t>
            </a:r>
            <a:r>
              <a:rPr lang="en-US" baseline="-25000" dirty="0" smtClean="0">
                <a:latin typeface="Arial"/>
                <a:cs typeface="Arial"/>
              </a:rPr>
              <a:t>2</a:t>
            </a:r>
            <a:endParaRPr lang="en-US" baseline="-25000" dirty="0">
              <a:latin typeface="Arial"/>
              <a:cs typeface="Arial"/>
            </a:endParaRPr>
          </a:p>
          <a:p>
            <a:r>
              <a:rPr lang="en-US" dirty="0" smtClean="0">
                <a:latin typeface="Arial"/>
                <a:cs typeface="Arial"/>
              </a:rPr>
              <a:t>              O</a:t>
            </a:r>
            <a:r>
              <a:rPr lang="en-US" baseline="-25000" dirty="0" smtClean="0">
                <a:latin typeface="Arial"/>
                <a:cs typeface="Arial"/>
              </a:rPr>
              <a:t>3</a:t>
            </a:r>
          </a:p>
          <a:p>
            <a:r>
              <a:rPr lang="en-US" dirty="0">
                <a:latin typeface="Arial"/>
                <a:cs typeface="Arial"/>
              </a:rPr>
              <a:t> </a:t>
            </a:r>
            <a:r>
              <a:rPr lang="en-US" dirty="0" smtClean="0">
                <a:latin typeface="Arial"/>
                <a:cs typeface="Arial"/>
              </a:rPr>
              <a:t>                     </a:t>
            </a:r>
          </a:p>
          <a:p>
            <a:endParaRPr lang="en-US" dirty="0">
              <a:latin typeface="Arial"/>
              <a:cs typeface="Arial"/>
            </a:endParaRPr>
          </a:p>
        </p:txBody>
      </p:sp>
      <p:sp>
        <p:nvSpPr>
          <p:cNvPr id="39" name="TextBox 38"/>
          <p:cNvSpPr txBox="1"/>
          <p:nvPr/>
        </p:nvSpPr>
        <p:spPr>
          <a:xfrm>
            <a:off x="6300192" y="3369766"/>
            <a:ext cx="1656184" cy="923330"/>
          </a:xfrm>
          <a:prstGeom prst="rect">
            <a:avLst/>
          </a:prstGeom>
          <a:noFill/>
        </p:spPr>
        <p:txBody>
          <a:bodyPr wrap="square" rtlCol="0">
            <a:spAutoFit/>
          </a:bodyPr>
          <a:lstStyle/>
          <a:p>
            <a:r>
              <a:rPr lang="en-US" dirty="0" smtClean="0">
                <a:latin typeface="Arial"/>
                <a:cs typeface="Arial"/>
              </a:rPr>
              <a:t>    NO</a:t>
            </a:r>
            <a:r>
              <a:rPr lang="en-US" baseline="-25000" dirty="0" smtClean="0">
                <a:latin typeface="Arial"/>
                <a:cs typeface="Arial"/>
              </a:rPr>
              <a:t>2</a:t>
            </a:r>
          </a:p>
          <a:p>
            <a:r>
              <a:rPr lang="en-US" dirty="0" smtClean="0">
                <a:latin typeface="Arial"/>
                <a:cs typeface="Arial"/>
              </a:rPr>
              <a:t> UV spectrum</a:t>
            </a:r>
          </a:p>
          <a:p>
            <a:r>
              <a:rPr lang="en-US" dirty="0" smtClean="0">
                <a:latin typeface="Arial"/>
                <a:cs typeface="Arial"/>
              </a:rPr>
              <a:t>         </a:t>
            </a:r>
          </a:p>
        </p:txBody>
      </p:sp>
      <p:sp>
        <p:nvSpPr>
          <p:cNvPr id="40" name="TextBox 39"/>
          <p:cNvSpPr txBox="1"/>
          <p:nvPr/>
        </p:nvSpPr>
        <p:spPr>
          <a:xfrm>
            <a:off x="3563888" y="954593"/>
            <a:ext cx="2263372" cy="1477328"/>
          </a:xfrm>
          <a:prstGeom prst="rect">
            <a:avLst/>
          </a:prstGeom>
          <a:noFill/>
        </p:spPr>
        <p:txBody>
          <a:bodyPr wrap="none" rtlCol="0">
            <a:spAutoFit/>
          </a:bodyPr>
          <a:lstStyle/>
          <a:p>
            <a:r>
              <a:rPr lang="en-US" dirty="0" smtClean="0">
                <a:latin typeface="Arial"/>
                <a:cs typeface="Arial"/>
              </a:rPr>
              <a:t>Ocean current,</a:t>
            </a:r>
          </a:p>
          <a:p>
            <a:r>
              <a:rPr lang="en-US" dirty="0" smtClean="0">
                <a:latin typeface="Arial"/>
                <a:cs typeface="Arial"/>
              </a:rPr>
              <a:t>AOD, Aerosol type</a:t>
            </a:r>
          </a:p>
          <a:p>
            <a:r>
              <a:rPr lang="en-US" dirty="0" smtClean="0">
                <a:latin typeface="Arial"/>
                <a:cs typeface="Arial"/>
              </a:rPr>
              <a:t>Green tide, Red tide</a:t>
            </a:r>
          </a:p>
          <a:p>
            <a:endParaRPr lang="en-US" dirty="0" smtClean="0">
              <a:latin typeface="Arial"/>
              <a:cs typeface="Arial"/>
            </a:endParaRPr>
          </a:p>
          <a:p>
            <a:r>
              <a:rPr lang="en-US" dirty="0" smtClean="0">
                <a:latin typeface="Arial"/>
                <a:cs typeface="Arial"/>
              </a:rPr>
              <a:t>SST, AMV, Fog</a:t>
            </a:r>
          </a:p>
        </p:txBody>
      </p:sp>
      <p:sp>
        <p:nvSpPr>
          <p:cNvPr id="44" name="Rectangle 43"/>
          <p:cNvSpPr/>
          <p:nvPr/>
        </p:nvSpPr>
        <p:spPr>
          <a:xfrm>
            <a:off x="4932040" y="2852936"/>
            <a:ext cx="1728192" cy="923330"/>
          </a:xfrm>
          <a:prstGeom prst="rect">
            <a:avLst/>
          </a:prstGeom>
        </p:spPr>
        <p:txBody>
          <a:bodyPr wrap="square">
            <a:spAutoFit/>
          </a:bodyPr>
          <a:lstStyle/>
          <a:p>
            <a:r>
              <a:rPr lang="en-US" dirty="0" smtClean="0">
                <a:latin typeface="Arial"/>
                <a:cs typeface="Arial"/>
              </a:rPr>
              <a:t>               AOD</a:t>
            </a:r>
            <a:endParaRPr lang="en-US" dirty="0">
              <a:latin typeface="Arial"/>
              <a:cs typeface="Arial"/>
            </a:endParaRPr>
          </a:p>
          <a:p>
            <a:r>
              <a:rPr lang="en-US" dirty="0">
                <a:latin typeface="Arial"/>
                <a:cs typeface="Arial"/>
              </a:rPr>
              <a:t>Aerosol </a:t>
            </a:r>
            <a:r>
              <a:rPr lang="en-US" dirty="0" smtClean="0">
                <a:latin typeface="Arial"/>
                <a:cs typeface="Arial"/>
              </a:rPr>
              <a:t>type</a:t>
            </a:r>
          </a:p>
          <a:p>
            <a:r>
              <a:rPr lang="en-US" dirty="0" smtClean="0">
                <a:latin typeface="Arial"/>
                <a:cs typeface="Arial"/>
              </a:rPr>
              <a:t>    </a:t>
            </a:r>
            <a:r>
              <a:rPr lang="en-US" dirty="0" err="1" smtClean="0">
                <a:latin typeface="Arial"/>
                <a:cs typeface="Arial"/>
              </a:rPr>
              <a:t>Sfc</a:t>
            </a:r>
            <a:r>
              <a:rPr lang="en-US" dirty="0" smtClean="0">
                <a:latin typeface="Arial"/>
                <a:cs typeface="Arial"/>
              </a:rPr>
              <a:t>. </a:t>
            </a:r>
            <a:r>
              <a:rPr lang="en-US" dirty="0">
                <a:latin typeface="Arial"/>
                <a:cs typeface="Arial"/>
              </a:rPr>
              <a:t>r</a:t>
            </a:r>
            <a:r>
              <a:rPr lang="en-US" dirty="0" smtClean="0">
                <a:latin typeface="Arial"/>
                <a:cs typeface="Arial"/>
              </a:rPr>
              <a:t>ef.</a:t>
            </a:r>
            <a:endParaRPr lang="en-US" dirty="0">
              <a:latin typeface="Arial"/>
              <a:cs typeface="Arial"/>
            </a:endParaRPr>
          </a:p>
        </p:txBody>
      </p:sp>
      <p:sp>
        <p:nvSpPr>
          <p:cNvPr id="46" name="TextBox 45"/>
          <p:cNvSpPr txBox="1"/>
          <p:nvPr/>
        </p:nvSpPr>
        <p:spPr>
          <a:xfrm>
            <a:off x="1541219" y="5579948"/>
            <a:ext cx="6199133" cy="646331"/>
          </a:xfrm>
          <a:prstGeom prst="rect">
            <a:avLst/>
          </a:prstGeom>
          <a:noFill/>
        </p:spPr>
        <p:txBody>
          <a:bodyPr wrap="none" rtlCol="0">
            <a:spAutoFit/>
          </a:bodyPr>
          <a:lstStyle/>
          <a:p>
            <a:pPr marL="285750" indent="-285750">
              <a:buFont typeface="Wingdings" charset="2"/>
              <a:buChar char="ü"/>
            </a:pPr>
            <a:r>
              <a:rPr lang="en-US" dirty="0" smtClean="0"/>
              <a:t>24 </a:t>
            </a:r>
            <a:r>
              <a:rPr lang="en-US" dirty="0" err="1" smtClean="0"/>
              <a:t>hr</a:t>
            </a:r>
            <a:r>
              <a:rPr lang="en-US" dirty="0" smtClean="0"/>
              <a:t> Asian dust monitoring over dark and bright surface</a:t>
            </a:r>
          </a:p>
          <a:p>
            <a:pPr marL="285750" indent="-285750">
              <a:buFont typeface="Wingdings" charset="2"/>
              <a:buChar char="ü"/>
            </a:pPr>
            <a:r>
              <a:rPr lang="en-US" dirty="0" smtClean="0"/>
              <a:t>Cloud morphology (thickness, fraction, type …)</a:t>
            </a:r>
            <a:endParaRPr lang="en-US" dirty="0"/>
          </a:p>
        </p:txBody>
      </p:sp>
    </p:spTree>
    <p:extLst>
      <p:ext uri="{BB962C8B-B14F-4D97-AF65-F5344CB8AC3E}">
        <p14:creationId xmlns:p14="http://schemas.microsoft.com/office/powerpoint/2010/main" val="145779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val 66"/>
          <p:cNvSpPr/>
          <p:nvPr/>
        </p:nvSpPr>
        <p:spPr bwMode="auto">
          <a:xfrm>
            <a:off x="5940152" y="1628800"/>
            <a:ext cx="1056595" cy="1008112"/>
          </a:xfrm>
          <a:prstGeom prst="ellipse">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endParaRPr lang="en-US">
              <a:solidFill>
                <a:prstClr val="black"/>
              </a:solidFill>
              <a:latin typeface="Arial" charset="0"/>
            </a:endParaRPr>
          </a:p>
        </p:txBody>
      </p:sp>
      <p:sp>
        <p:nvSpPr>
          <p:cNvPr id="7" name="Oval 6"/>
          <p:cNvSpPr/>
          <p:nvPr/>
        </p:nvSpPr>
        <p:spPr bwMode="auto">
          <a:xfrm>
            <a:off x="2110358" y="2559364"/>
            <a:ext cx="833398" cy="797627"/>
          </a:xfrm>
          <a:prstGeom prst="ellipse">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endParaRPr lang="en-US" sz="1400">
              <a:solidFill>
                <a:prstClr val="black"/>
              </a:solidFill>
              <a:latin typeface="Arial" charset="0"/>
            </a:endParaRPr>
          </a:p>
        </p:txBody>
      </p:sp>
      <p:pic>
        <p:nvPicPr>
          <p:cNvPr id="4" name="Picture 3"/>
          <p:cNvPicPr>
            <a:picLocks noChangeAspect="1"/>
          </p:cNvPicPr>
          <p:nvPr/>
        </p:nvPicPr>
        <p:blipFill rotWithShape="1">
          <a:blip r:embed="rId3"/>
          <a:srcRect t="9661" b="4242"/>
          <a:stretch/>
        </p:blipFill>
        <p:spPr>
          <a:xfrm>
            <a:off x="4864690" y="3204000"/>
            <a:ext cx="4072575" cy="2890800"/>
          </a:xfrm>
          <a:prstGeom prst="rect">
            <a:avLst/>
          </a:prstGeom>
        </p:spPr>
      </p:pic>
      <p:pic>
        <p:nvPicPr>
          <p:cNvPr id="3" name="Picture 2"/>
          <p:cNvPicPr>
            <a:picLocks noChangeAspect="1"/>
          </p:cNvPicPr>
          <p:nvPr/>
        </p:nvPicPr>
        <p:blipFill>
          <a:blip r:embed="rId4"/>
          <a:stretch>
            <a:fillRect/>
          </a:stretch>
        </p:blipFill>
        <p:spPr>
          <a:xfrm>
            <a:off x="323528" y="3438360"/>
            <a:ext cx="4621808" cy="2726867"/>
          </a:xfrm>
          <a:prstGeom prst="rect">
            <a:avLst/>
          </a:prstGeom>
        </p:spPr>
      </p:pic>
      <p:sp>
        <p:nvSpPr>
          <p:cNvPr id="750594" name="Rectangle 2"/>
          <p:cNvSpPr>
            <a:spLocks noGrp="1" noChangeArrowheads="1"/>
          </p:cNvSpPr>
          <p:nvPr>
            <p:ph type="title"/>
          </p:nvPr>
        </p:nvSpPr>
        <p:spPr>
          <a:xfrm>
            <a:off x="179511" y="197768"/>
            <a:ext cx="8757753" cy="782960"/>
          </a:xfrm>
        </p:spPr>
        <p:txBody>
          <a:bodyPr/>
          <a:lstStyle/>
          <a:p>
            <a:r>
              <a:rPr lang="en-US" b="1" dirty="0" smtClean="0">
                <a:latin typeface="Arial"/>
                <a:cs typeface="Arial"/>
              </a:rPr>
              <a:t>Objective: Measurements of </a:t>
            </a:r>
            <a:r>
              <a:rPr lang="en-US" dirty="0" smtClean="0">
                <a:latin typeface="Arial"/>
                <a:cs typeface="Arial"/>
              </a:rPr>
              <a:t>O</a:t>
            </a:r>
            <a:r>
              <a:rPr lang="en-US" baseline="-25000" dirty="0" smtClean="0">
                <a:latin typeface="Arial"/>
                <a:cs typeface="Arial"/>
              </a:rPr>
              <a:t>3</a:t>
            </a:r>
            <a:r>
              <a:rPr lang="en-US" b="1" dirty="0" smtClean="0">
                <a:latin typeface="Arial"/>
                <a:cs typeface="Arial"/>
              </a:rPr>
              <a:t> </a:t>
            </a:r>
            <a:r>
              <a:rPr lang="en-US" b="1" dirty="0">
                <a:latin typeface="Arial"/>
                <a:cs typeface="Arial"/>
              </a:rPr>
              <a:t>&amp;</a:t>
            </a:r>
            <a:r>
              <a:rPr lang="en-US" b="1" dirty="0" smtClean="0">
                <a:latin typeface="Arial"/>
                <a:cs typeface="Arial"/>
              </a:rPr>
              <a:t> aerosol with precursors</a:t>
            </a:r>
            <a:endParaRPr lang="en-US" b="1" dirty="0">
              <a:latin typeface="Arial"/>
              <a:cs typeface="Arial"/>
            </a:endParaRPr>
          </a:p>
        </p:txBody>
      </p:sp>
      <p:sp>
        <p:nvSpPr>
          <p:cNvPr id="750598" name="Text Box 6"/>
          <p:cNvSpPr txBox="1">
            <a:spLocks noChangeArrowheads="1"/>
          </p:cNvSpPr>
          <p:nvPr/>
        </p:nvSpPr>
        <p:spPr bwMode="auto">
          <a:xfrm>
            <a:off x="539552" y="2708920"/>
            <a:ext cx="539030" cy="369332"/>
          </a:xfrm>
          <a:prstGeom prst="rect">
            <a:avLst/>
          </a:prstGeom>
          <a:noFill/>
          <a:ln w="9525">
            <a:noFill/>
            <a:miter lim="800000"/>
            <a:headEnd/>
            <a:tailEnd/>
          </a:ln>
          <a:effectLst/>
        </p:spPr>
        <p:txBody>
          <a:bodyPr wrap="none">
            <a:spAutoFit/>
          </a:bodyPr>
          <a:lstStyle/>
          <a:p>
            <a:pPr defTabSz="914400" latinLnBrk="1"/>
            <a:r>
              <a:rPr lang="en-US" dirty="0">
                <a:solidFill>
                  <a:srgbClr val="000000"/>
                </a:solidFill>
                <a:latin typeface="Arial"/>
                <a:cs typeface="Arial"/>
              </a:rPr>
              <a:t>NO</a:t>
            </a:r>
          </a:p>
        </p:txBody>
      </p:sp>
      <p:sp>
        <p:nvSpPr>
          <p:cNvPr id="750602" name="Text Box 10"/>
          <p:cNvSpPr txBox="1">
            <a:spLocks noChangeArrowheads="1"/>
          </p:cNvSpPr>
          <p:nvPr/>
        </p:nvSpPr>
        <p:spPr bwMode="auto">
          <a:xfrm>
            <a:off x="1209531" y="3068960"/>
            <a:ext cx="877163" cy="307777"/>
          </a:xfrm>
          <a:prstGeom prst="rect">
            <a:avLst/>
          </a:prstGeom>
          <a:noFill/>
          <a:ln w="9525">
            <a:noFill/>
            <a:miter lim="800000"/>
            <a:headEnd/>
            <a:tailEnd/>
          </a:ln>
          <a:effectLst/>
        </p:spPr>
        <p:txBody>
          <a:bodyPr wrap="none">
            <a:spAutoFit/>
          </a:bodyPr>
          <a:lstStyle/>
          <a:p>
            <a:pPr defTabSz="914400" latinLnBrk="1"/>
            <a:r>
              <a:rPr lang="en-US" sz="1400" dirty="0">
                <a:solidFill>
                  <a:srgbClr val="000000"/>
                </a:solidFill>
                <a:latin typeface="Verdana"/>
              </a:rPr>
              <a:t>O</a:t>
            </a:r>
            <a:r>
              <a:rPr lang="en-US" sz="1400" baseline="-25000" dirty="0">
                <a:solidFill>
                  <a:srgbClr val="000000"/>
                </a:solidFill>
                <a:latin typeface="Verdana"/>
              </a:rPr>
              <a:t>3</a:t>
            </a:r>
            <a:r>
              <a:rPr lang="en-US" sz="1400" dirty="0">
                <a:solidFill>
                  <a:srgbClr val="000000"/>
                </a:solidFill>
                <a:latin typeface="Verdana"/>
              </a:rPr>
              <a:t>, RO</a:t>
            </a:r>
            <a:r>
              <a:rPr lang="en-US" sz="1400" baseline="-25000" dirty="0">
                <a:solidFill>
                  <a:srgbClr val="000000"/>
                </a:solidFill>
                <a:latin typeface="Verdana"/>
              </a:rPr>
              <a:t>2</a:t>
            </a:r>
            <a:endParaRPr lang="en-US" sz="1400" dirty="0">
              <a:solidFill>
                <a:srgbClr val="000000"/>
              </a:solidFill>
              <a:latin typeface="Verdana"/>
            </a:endParaRPr>
          </a:p>
        </p:txBody>
      </p:sp>
      <p:sp>
        <p:nvSpPr>
          <p:cNvPr id="750603" name="Text Box 11"/>
          <p:cNvSpPr txBox="1">
            <a:spLocks noChangeArrowheads="1"/>
          </p:cNvSpPr>
          <p:nvPr/>
        </p:nvSpPr>
        <p:spPr bwMode="auto">
          <a:xfrm>
            <a:off x="2183110" y="2751311"/>
            <a:ext cx="636863" cy="369332"/>
          </a:xfrm>
          <a:prstGeom prst="rect">
            <a:avLst/>
          </a:prstGeom>
          <a:noFill/>
          <a:ln w="9525">
            <a:noFill/>
            <a:miter lim="800000"/>
            <a:headEnd/>
            <a:tailEnd/>
          </a:ln>
          <a:effectLst/>
        </p:spPr>
        <p:txBody>
          <a:bodyPr wrap="none">
            <a:spAutoFit/>
          </a:bodyPr>
          <a:lstStyle/>
          <a:p>
            <a:pPr defTabSz="914400" latinLnBrk="1"/>
            <a:r>
              <a:rPr lang="en-US" dirty="0">
                <a:solidFill>
                  <a:srgbClr val="000000"/>
                </a:solidFill>
                <a:latin typeface="Arial"/>
                <a:cs typeface="Arial"/>
              </a:rPr>
              <a:t>NO</a:t>
            </a:r>
            <a:r>
              <a:rPr lang="en-US" baseline="-25000" dirty="0">
                <a:solidFill>
                  <a:srgbClr val="000000"/>
                </a:solidFill>
                <a:latin typeface="Arial"/>
                <a:cs typeface="Arial"/>
              </a:rPr>
              <a:t>2</a:t>
            </a:r>
            <a:endParaRPr lang="en-US" dirty="0">
              <a:solidFill>
                <a:srgbClr val="000000"/>
              </a:solidFill>
              <a:latin typeface="Arial"/>
              <a:cs typeface="Arial"/>
            </a:endParaRPr>
          </a:p>
        </p:txBody>
      </p:sp>
      <p:sp>
        <p:nvSpPr>
          <p:cNvPr id="750614" name="Text Box 22"/>
          <p:cNvSpPr txBox="1">
            <a:spLocks noChangeArrowheads="1"/>
          </p:cNvSpPr>
          <p:nvPr/>
        </p:nvSpPr>
        <p:spPr bwMode="auto">
          <a:xfrm>
            <a:off x="6008433" y="1916832"/>
            <a:ext cx="939831" cy="400110"/>
          </a:xfrm>
          <a:prstGeom prst="rect">
            <a:avLst/>
          </a:prstGeom>
          <a:noFill/>
          <a:ln w="9525">
            <a:noFill/>
            <a:miter lim="800000"/>
            <a:headEnd/>
            <a:tailEnd/>
          </a:ln>
          <a:effectLst/>
        </p:spPr>
        <p:txBody>
          <a:bodyPr wrap="none">
            <a:spAutoFit/>
          </a:bodyPr>
          <a:lstStyle/>
          <a:p>
            <a:pPr defTabSz="914400" latinLnBrk="1"/>
            <a:r>
              <a:rPr lang="en-US" sz="2000" dirty="0">
                <a:solidFill>
                  <a:srgbClr val="000000"/>
                </a:solidFill>
                <a:latin typeface="Arial"/>
                <a:cs typeface="Arial"/>
              </a:rPr>
              <a:t>HCHO</a:t>
            </a:r>
          </a:p>
        </p:txBody>
      </p:sp>
      <p:sp>
        <p:nvSpPr>
          <p:cNvPr id="750616" name="Text Box 24"/>
          <p:cNvSpPr txBox="1">
            <a:spLocks noChangeArrowheads="1"/>
          </p:cNvSpPr>
          <p:nvPr/>
        </p:nvSpPr>
        <p:spPr bwMode="auto">
          <a:xfrm>
            <a:off x="4499992" y="1434262"/>
            <a:ext cx="1692353" cy="338554"/>
          </a:xfrm>
          <a:prstGeom prst="rect">
            <a:avLst/>
          </a:prstGeom>
          <a:noFill/>
          <a:ln w="9525">
            <a:noFill/>
            <a:miter lim="800000"/>
            <a:headEnd/>
            <a:tailEnd/>
          </a:ln>
          <a:effectLst/>
        </p:spPr>
        <p:txBody>
          <a:bodyPr wrap="none">
            <a:spAutoFit/>
          </a:bodyPr>
          <a:lstStyle/>
          <a:p>
            <a:pPr defTabSz="914400" latinLnBrk="1"/>
            <a:r>
              <a:rPr lang="en-US" sz="1400" b="1" dirty="0" err="1">
                <a:solidFill>
                  <a:srgbClr val="FF0000"/>
                </a:solidFill>
                <a:latin typeface="Verdana"/>
              </a:rPr>
              <a:t>h</a:t>
            </a:r>
            <a:r>
              <a:rPr lang="en-US" sz="1600" b="1" dirty="0" err="1">
                <a:solidFill>
                  <a:srgbClr val="FF0000"/>
                </a:solidFill>
                <a:latin typeface="Symbol" pitchFamily="18" charset="2"/>
              </a:rPr>
              <a:t>n</a:t>
            </a:r>
            <a:r>
              <a:rPr lang="en-US" sz="1400" b="1" dirty="0">
                <a:solidFill>
                  <a:srgbClr val="FF0000"/>
                </a:solidFill>
                <a:latin typeface="Verdana"/>
              </a:rPr>
              <a:t> (</a:t>
            </a:r>
            <a:r>
              <a:rPr lang="en-US" sz="1400" b="1" dirty="0">
                <a:solidFill>
                  <a:srgbClr val="FF0000"/>
                </a:solidFill>
                <a:latin typeface="Symbol" charset="2"/>
                <a:cs typeface="Symbol" charset="2"/>
              </a:rPr>
              <a:t>l</a:t>
            </a:r>
            <a:r>
              <a:rPr lang="en-US" sz="1400" b="1" dirty="0">
                <a:solidFill>
                  <a:srgbClr val="FF0000"/>
                </a:solidFill>
                <a:latin typeface="Verdana"/>
              </a:rPr>
              <a:t>&lt;345 nm)</a:t>
            </a:r>
            <a:r>
              <a:rPr lang="en-US" sz="1400" b="1" dirty="0">
                <a:solidFill>
                  <a:srgbClr val="FF0000"/>
                </a:solidFill>
                <a:latin typeface="Symbol" pitchFamily="18" charset="2"/>
              </a:rPr>
              <a:t>  </a:t>
            </a:r>
            <a:endParaRPr lang="en-US" sz="1400" b="1" dirty="0">
              <a:solidFill>
                <a:srgbClr val="FF0000"/>
              </a:solidFill>
              <a:latin typeface="Verdana"/>
            </a:endParaRPr>
          </a:p>
        </p:txBody>
      </p:sp>
      <p:sp>
        <p:nvSpPr>
          <p:cNvPr id="750619" name="Text Box 27"/>
          <p:cNvSpPr txBox="1">
            <a:spLocks noChangeArrowheads="1"/>
          </p:cNvSpPr>
          <p:nvPr/>
        </p:nvSpPr>
        <p:spPr bwMode="auto">
          <a:xfrm>
            <a:off x="6365911" y="2730406"/>
            <a:ext cx="1230425" cy="338554"/>
          </a:xfrm>
          <a:prstGeom prst="rect">
            <a:avLst/>
          </a:prstGeom>
          <a:noFill/>
          <a:ln w="9525">
            <a:noFill/>
            <a:miter lim="800000"/>
            <a:headEnd/>
            <a:tailEnd/>
          </a:ln>
          <a:effectLst/>
        </p:spPr>
        <p:txBody>
          <a:bodyPr wrap="none">
            <a:spAutoFit/>
          </a:bodyPr>
          <a:lstStyle/>
          <a:p>
            <a:pPr defTabSz="914400" latinLnBrk="1"/>
            <a:r>
              <a:rPr lang="en-US" sz="1600" dirty="0" err="1">
                <a:solidFill>
                  <a:srgbClr val="000000"/>
                </a:solidFill>
                <a:latin typeface="Verdana"/>
              </a:rPr>
              <a:t>t~an</a:t>
            </a:r>
            <a:r>
              <a:rPr lang="en-US" sz="1600" dirty="0">
                <a:solidFill>
                  <a:srgbClr val="000000"/>
                </a:solidFill>
                <a:latin typeface="Verdana"/>
              </a:rPr>
              <a:t> hour</a:t>
            </a:r>
          </a:p>
        </p:txBody>
      </p:sp>
      <p:sp>
        <p:nvSpPr>
          <p:cNvPr id="750625" name="Line 33"/>
          <p:cNvSpPr>
            <a:spLocks noChangeShapeType="1"/>
          </p:cNvSpPr>
          <p:nvPr/>
        </p:nvSpPr>
        <p:spPr bwMode="auto">
          <a:xfrm>
            <a:off x="1043608" y="1124744"/>
            <a:ext cx="4752528" cy="936104"/>
          </a:xfrm>
          <a:prstGeom prst="line">
            <a:avLst/>
          </a:prstGeom>
          <a:noFill/>
          <a:ln w="57150">
            <a:solidFill>
              <a:srgbClr val="FFFF00"/>
            </a:solidFill>
            <a:prstDash val="solid"/>
            <a:round/>
            <a:headEnd/>
            <a:tailEnd type="triangle" w="med" len="med"/>
          </a:ln>
          <a:effectLst/>
        </p:spPr>
        <p:txBody>
          <a:bodyPr/>
          <a:lstStyle/>
          <a:p>
            <a:pPr defTabSz="914400" latinLnBrk="1"/>
            <a:endParaRPr lang="en-US">
              <a:solidFill>
                <a:prstClr val="black"/>
              </a:solidFill>
              <a:latin typeface="Verdana"/>
            </a:endParaRPr>
          </a:p>
        </p:txBody>
      </p:sp>
      <p:sp>
        <p:nvSpPr>
          <p:cNvPr id="750626" name="Line 34"/>
          <p:cNvSpPr>
            <a:spLocks noChangeShapeType="1"/>
          </p:cNvSpPr>
          <p:nvPr/>
        </p:nvSpPr>
        <p:spPr bwMode="auto">
          <a:xfrm flipH="1" flipV="1">
            <a:off x="6372200" y="2348880"/>
            <a:ext cx="0" cy="2016224"/>
          </a:xfrm>
          <a:prstGeom prst="line">
            <a:avLst/>
          </a:prstGeom>
          <a:noFill/>
          <a:ln w="57150">
            <a:solidFill>
              <a:srgbClr val="FF0000"/>
            </a:solidFill>
            <a:prstDash val="solid"/>
            <a:round/>
            <a:headEnd/>
            <a:tailEnd type="triangle" w="med" len="med"/>
          </a:ln>
          <a:effectLst/>
        </p:spPr>
        <p:txBody>
          <a:bodyPr/>
          <a:lstStyle/>
          <a:p>
            <a:pPr defTabSz="914400" latinLnBrk="1"/>
            <a:endParaRPr lang="en-US">
              <a:ln>
                <a:solidFill>
                  <a:srgbClr val="FF0000"/>
                </a:solidFill>
              </a:ln>
              <a:solidFill>
                <a:prstClr val="black"/>
              </a:solidFill>
              <a:latin typeface="Verdana"/>
            </a:endParaRPr>
          </a:p>
        </p:txBody>
      </p:sp>
      <p:sp>
        <p:nvSpPr>
          <p:cNvPr id="61" name="Text Box 27"/>
          <p:cNvSpPr txBox="1">
            <a:spLocks noChangeArrowheads="1"/>
          </p:cNvSpPr>
          <p:nvPr/>
        </p:nvSpPr>
        <p:spPr bwMode="auto">
          <a:xfrm>
            <a:off x="4918056" y="2689756"/>
            <a:ext cx="1454144" cy="523220"/>
          </a:xfrm>
          <a:prstGeom prst="rect">
            <a:avLst/>
          </a:prstGeom>
          <a:noFill/>
          <a:ln w="9525">
            <a:noFill/>
            <a:miter lim="800000"/>
            <a:headEnd/>
            <a:tailEnd/>
          </a:ln>
          <a:effectLst/>
        </p:spPr>
        <p:txBody>
          <a:bodyPr wrap="none">
            <a:spAutoFit/>
          </a:bodyPr>
          <a:lstStyle/>
          <a:p>
            <a:pPr algn="r" defTabSz="914400" latinLnBrk="1"/>
            <a:r>
              <a:rPr lang="en-US" sz="1400" dirty="0">
                <a:solidFill>
                  <a:srgbClr val="000000"/>
                </a:solidFill>
                <a:latin typeface="Verdana"/>
              </a:rPr>
              <a:t>Oxidation</a:t>
            </a:r>
          </a:p>
          <a:p>
            <a:pPr algn="r" defTabSz="914400" latinLnBrk="1"/>
            <a:r>
              <a:rPr lang="en-US" sz="1400" dirty="0">
                <a:solidFill>
                  <a:srgbClr val="000000"/>
                </a:solidFill>
                <a:latin typeface="Verdana"/>
              </a:rPr>
              <a:t>(OH, O</a:t>
            </a:r>
            <a:r>
              <a:rPr lang="en-US" sz="1400" baseline="-25000" dirty="0">
                <a:solidFill>
                  <a:srgbClr val="000000"/>
                </a:solidFill>
                <a:latin typeface="Verdana"/>
              </a:rPr>
              <a:t>3</a:t>
            </a:r>
            <a:r>
              <a:rPr lang="en-US" sz="1400" dirty="0">
                <a:solidFill>
                  <a:srgbClr val="000000"/>
                </a:solidFill>
                <a:latin typeface="Verdana"/>
              </a:rPr>
              <a:t>, NO</a:t>
            </a:r>
            <a:r>
              <a:rPr lang="en-US" sz="1400" baseline="-25000" dirty="0">
                <a:solidFill>
                  <a:srgbClr val="000000"/>
                </a:solidFill>
                <a:latin typeface="Verdana"/>
              </a:rPr>
              <a:t>3</a:t>
            </a:r>
            <a:r>
              <a:rPr lang="en-US" sz="1400" dirty="0">
                <a:solidFill>
                  <a:srgbClr val="000000"/>
                </a:solidFill>
                <a:latin typeface="Verdana"/>
              </a:rPr>
              <a:t>)</a:t>
            </a:r>
          </a:p>
        </p:txBody>
      </p:sp>
      <p:pic>
        <p:nvPicPr>
          <p:cNvPr id="62" name="Picture 61"/>
          <p:cNvPicPr>
            <a:picLocks noChangeAspect="1"/>
          </p:cNvPicPr>
          <p:nvPr/>
        </p:nvPicPr>
        <p:blipFill>
          <a:blip r:embed="rId5" cstate="print">
            <a:clrChange>
              <a:clrFrom>
                <a:srgbClr val="FEFEFB"/>
              </a:clrFrom>
              <a:clrTo>
                <a:srgbClr val="FEFEFB">
                  <a:alpha val="0"/>
                </a:srgbClr>
              </a:clrTo>
            </a:clrChange>
            <a:extLst>
              <a:ext uri="{28A0092B-C50C-407E-A947-70E740481C1C}">
                <a14:useLocalDpi xmlns:a14="http://schemas.microsoft.com/office/drawing/2010/main"/>
              </a:ext>
            </a:extLst>
          </a:blip>
          <a:stretch>
            <a:fillRect/>
          </a:stretch>
        </p:blipFill>
        <p:spPr>
          <a:xfrm>
            <a:off x="611560" y="764704"/>
            <a:ext cx="774328" cy="774328"/>
          </a:xfrm>
          <a:prstGeom prst="rect">
            <a:avLst/>
          </a:prstGeom>
        </p:spPr>
      </p:pic>
      <p:sp>
        <p:nvSpPr>
          <p:cNvPr id="65" name="Line 33"/>
          <p:cNvSpPr>
            <a:spLocks noChangeShapeType="1"/>
          </p:cNvSpPr>
          <p:nvPr/>
        </p:nvSpPr>
        <p:spPr bwMode="auto">
          <a:xfrm>
            <a:off x="1196008" y="1277144"/>
            <a:ext cx="855712" cy="1431776"/>
          </a:xfrm>
          <a:prstGeom prst="line">
            <a:avLst/>
          </a:prstGeom>
          <a:noFill/>
          <a:ln w="57150">
            <a:solidFill>
              <a:srgbClr val="FFFF00"/>
            </a:solidFill>
            <a:prstDash val="solid"/>
            <a:round/>
            <a:headEnd/>
            <a:tailEnd type="triangle" w="med" len="med"/>
          </a:ln>
          <a:effectLst/>
        </p:spPr>
        <p:txBody>
          <a:bodyPr/>
          <a:lstStyle/>
          <a:p>
            <a:pPr defTabSz="914400" latinLnBrk="1"/>
            <a:endParaRPr lang="en-US">
              <a:solidFill>
                <a:prstClr val="black"/>
              </a:solidFill>
              <a:latin typeface="Verdana"/>
            </a:endParaRPr>
          </a:p>
        </p:txBody>
      </p:sp>
      <p:sp>
        <p:nvSpPr>
          <p:cNvPr id="68" name="Line 34"/>
          <p:cNvSpPr>
            <a:spLocks noChangeShapeType="1"/>
          </p:cNvSpPr>
          <p:nvPr/>
        </p:nvSpPr>
        <p:spPr bwMode="auto">
          <a:xfrm flipH="1" flipV="1">
            <a:off x="1078582" y="2844552"/>
            <a:ext cx="864096" cy="0"/>
          </a:xfrm>
          <a:prstGeom prst="line">
            <a:avLst/>
          </a:prstGeom>
          <a:noFill/>
          <a:ln w="57150">
            <a:solidFill>
              <a:schemeClr val="accent5"/>
            </a:solidFill>
            <a:prstDash val="solid"/>
            <a:round/>
            <a:headEnd/>
            <a:tailEnd type="triangle" w="med" len="med"/>
          </a:ln>
          <a:effectLst/>
        </p:spPr>
        <p:txBody>
          <a:bodyPr/>
          <a:lstStyle/>
          <a:p>
            <a:pPr defTabSz="914400" latinLnBrk="1"/>
            <a:endParaRPr lang="en-US">
              <a:ln>
                <a:solidFill>
                  <a:srgbClr val="FF0000"/>
                </a:solidFill>
              </a:ln>
              <a:solidFill>
                <a:prstClr val="black"/>
              </a:solidFill>
              <a:latin typeface="Verdana"/>
            </a:endParaRPr>
          </a:p>
        </p:txBody>
      </p:sp>
      <p:sp>
        <p:nvSpPr>
          <p:cNvPr id="69" name="Line 34"/>
          <p:cNvSpPr>
            <a:spLocks noChangeShapeType="1"/>
          </p:cNvSpPr>
          <p:nvPr/>
        </p:nvSpPr>
        <p:spPr bwMode="auto">
          <a:xfrm flipV="1">
            <a:off x="1150590" y="2996952"/>
            <a:ext cx="864096" cy="0"/>
          </a:xfrm>
          <a:prstGeom prst="line">
            <a:avLst/>
          </a:prstGeom>
          <a:noFill/>
          <a:ln w="57150">
            <a:solidFill>
              <a:srgbClr val="FF0000"/>
            </a:solidFill>
            <a:prstDash val="solid"/>
            <a:round/>
            <a:headEnd/>
            <a:tailEnd type="triangle" w="med" len="med"/>
          </a:ln>
          <a:effectLst/>
        </p:spPr>
        <p:txBody>
          <a:bodyPr/>
          <a:lstStyle/>
          <a:p>
            <a:pPr defTabSz="914400" latinLnBrk="1"/>
            <a:endParaRPr lang="en-US">
              <a:ln>
                <a:solidFill>
                  <a:srgbClr val="FF0000"/>
                </a:solidFill>
              </a:ln>
              <a:solidFill>
                <a:prstClr val="black"/>
              </a:solidFill>
              <a:latin typeface="Verdana"/>
            </a:endParaRPr>
          </a:p>
        </p:txBody>
      </p:sp>
      <p:sp>
        <p:nvSpPr>
          <p:cNvPr id="70" name="Oval 69"/>
          <p:cNvSpPr/>
          <p:nvPr/>
        </p:nvSpPr>
        <p:spPr bwMode="auto">
          <a:xfrm>
            <a:off x="179512" y="4077072"/>
            <a:ext cx="720080" cy="720080"/>
          </a:xfrm>
          <a:prstGeom prst="ellipse">
            <a:avLst/>
          </a:prstGeom>
          <a:solidFill>
            <a:schemeClr val="accent5">
              <a:lumMod val="40000"/>
              <a:lumOff val="60000"/>
              <a:alpha val="47000"/>
            </a:schemeClr>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endParaRPr lang="en-US">
              <a:solidFill>
                <a:prstClr val="black"/>
              </a:solidFill>
              <a:latin typeface="Arial" charset="0"/>
            </a:endParaRPr>
          </a:p>
        </p:txBody>
      </p:sp>
      <p:sp>
        <p:nvSpPr>
          <p:cNvPr id="71" name="Oval 70"/>
          <p:cNvSpPr/>
          <p:nvPr/>
        </p:nvSpPr>
        <p:spPr bwMode="auto">
          <a:xfrm>
            <a:off x="1187624" y="4077072"/>
            <a:ext cx="720080" cy="720080"/>
          </a:xfrm>
          <a:prstGeom prst="ellipse">
            <a:avLst/>
          </a:prstGeom>
          <a:solidFill>
            <a:schemeClr val="accent5">
              <a:lumMod val="40000"/>
              <a:lumOff val="60000"/>
              <a:alpha val="47000"/>
            </a:schemeClr>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endParaRPr lang="en-US">
              <a:solidFill>
                <a:prstClr val="black"/>
              </a:solidFill>
              <a:latin typeface="Arial" charset="0"/>
            </a:endParaRPr>
          </a:p>
        </p:txBody>
      </p:sp>
      <p:sp>
        <p:nvSpPr>
          <p:cNvPr id="72" name="Oval 71"/>
          <p:cNvSpPr/>
          <p:nvPr/>
        </p:nvSpPr>
        <p:spPr bwMode="auto">
          <a:xfrm>
            <a:off x="2771800" y="3717032"/>
            <a:ext cx="1224136" cy="720080"/>
          </a:xfrm>
          <a:prstGeom prst="ellipse">
            <a:avLst/>
          </a:prstGeom>
          <a:solidFill>
            <a:schemeClr val="accent5">
              <a:lumMod val="40000"/>
              <a:lumOff val="60000"/>
              <a:alpha val="47000"/>
            </a:schemeClr>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endParaRPr lang="en-US">
              <a:solidFill>
                <a:prstClr val="black"/>
              </a:solidFill>
              <a:latin typeface="Arial" charset="0"/>
            </a:endParaRPr>
          </a:p>
        </p:txBody>
      </p:sp>
      <p:sp>
        <p:nvSpPr>
          <p:cNvPr id="73" name="Line 34"/>
          <p:cNvSpPr>
            <a:spLocks noChangeShapeType="1"/>
          </p:cNvSpPr>
          <p:nvPr/>
        </p:nvSpPr>
        <p:spPr bwMode="auto">
          <a:xfrm flipV="1">
            <a:off x="2195736" y="2276872"/>
            <a:ext cx="0" cy="360040"/>
          </a:xfrm>
          <a:prstGeom prst="line">
            <a:avLst/>
          </a:prstGeom>
          <a:noFill/>
          <a:ln w="57150">
            <a:solidFill>
              <a:schemeClr val="accent5"/>
            </a:solidFill>
            <a:prstDash val="solid"/>
            <a:round/>
            <a:headEnd/>
            <a:tailEnd type="triangle" w="med" len="med"/>
          </a:ln>
          <a:effectLst/>
        </p:spPr>
        <p:txBody>
          <a:bodyPr/>
          <a:lstStyle/>
          <a:p>
            <a:pPr defTabSz="914400" latinLnBrk="1"/>
            <a:endParaRPr lang="en-US">
              <a:ln>
                <a:solidFill>
                  <a:srgbClr val="FF0000"/>
                </a:solidFill>
              </a:ln>
              <a:solidFill>
                <a:prstClr val="black"/>
              </a:solidFill>
              <a:latin typeface="Verdana"/>
            </a:endParaRPr>
          </a:p>
        </p:txBody>
      </p:sp>
      <p:sp>
        <p:nvSpPr>
          <p:cNvPr id="74" name="Oval 73"/>
          <p:cNvSpPr/>
          <p:nvPr/>
        </p:nvSpPr>
        <p:spPr bwMode="auto">
          <a:xfrm>
            <a:off x="3275856" y="1772816"/>
            <a:ext cx="864096" cy="864096"/>
          </a:xfrm>
          <a:prstGeom prst="ellipse">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endParaRPr lang="en-US" sz="1400">
              <a:solidFill>
                <a:prstClr val="black"/>
              </a:solidFill>
              <a:latin typeface="Arial" charset="0"/>
            </a:endParaRPr>
          </a:p>
        </p:txBody>
      </p:sp>
      <p:sp>
        <p:nvSpPr>
          <p:cNvPr id="75" name="Text Box 11"/>
          <p:cNvSpPr txBox="1">
            <a:spLocks noChangeArrowheads="1"/>
          </p:cNvSpPr>
          <p:nvPr/>
        </p:nvSpPr>
        <p:spPr bwMode="auto">
          <a:xfrm>
            <a:off x="3459738" y="1979548"/>
            <a:ext cx="464190" cy="369332"/>
          </a:xfrm>
          <a:prstGeom prst="rect">
            <a:avLst/>
          </a:prstGeom>
          <a:noFill/>
          <a:ln w="9525">
            <a:noFill/>
            <a:miter lim="800000"/>
            <a:headEnd/>
            <a:tailEnd/>
          </a:ln>
          <a:effectLst/>
        </p:spPr>
        <p:txBody>
          <a:bodyPr wrap="none">
            <a:spAutoFit/>
          </a:bodyPr>
          <a:lstStyle/>
          <a:p>
            <a:pPr defTabSz="914400" latinLnBrk="1"/>
            <a:r>
              <a:rPr lang="en-US" dirty="0">
                <a:solidFill>
                  <a:srgbClr val="000000"/>
                </a:solidFill>
                <a:latin typeface="Arial"/>
                <a:cs typeface="Arial"/>
              </a:rPr>
              <a:t>O</a:t>
            </a:r>
            <a:r>
              <a:rPr lang="en-US" baseline="-25000" dirty="0">
                <a:solidFill>
                  <a:srgbClr val="000000"/>
                </a:solidFill>
                <a:latin typeface="Arial"/>
                <a:cs typeface="Arial"/>
              </a:rPr>
              <a:t>3</a:t>
            </a:r>
            <a:endParaRPr lang="en-US" dirty="0">
              <a:solidFill>
                <a:srgbClr val="000000"/>
              </a:solidFill>
              <a:latin typeface="Arial"/>
              <a:cs typeface="Arial"/>
            </a:endParaRPr>
          </a:p>
        </p:txBody>
      </p:sp>
      <p:sp>
        <p:nvSpPr>
          <p:cNvPr id="750601" name="Text Box 9"/>
          <p:cNvSpPr txBox="1">
            <a:spLocks noChangeArrowheads="1"/>
          </p:cNvSpPr>
          <p:nvPr/>
        </p:nvSpPr>
        <p:spPr bwMode="auto">
          <a:xfrm>
            <a:off x="467544" y="2060848"/>
            <a:ext cx="1580456" cy="307777"/>
          </a:xfrm>
          <a:prstGeom prst="rect">
            <a:avLst/>
          </a:prstGeom>
          <a:noFill/>
          <a:ln w="9525">
            <a:noFill/>
            <a:miter lim="800000"/>
            <a:headEnd/>
            <a:tailEnd/>
          </a:ln>
          <a:effectLst/>
        </p:spPr>
        <p:txBody>
          <a:bodyPr wrap="none">
            <a:spAutoFit/>
          </a:bodyPr>
          <a:lstStyle/>
          <a:p>
            <a:pPr defTabSz="914400" latinLnBrk="1"/>
            <a:r>
              <a:rPr lang="en-US" sz="1400" b="1" dirty="0" err="1">
                <a:solidFill>
                  <a:srgbClr val="FF0000"/>
                </a:solidFill>
                <a:latin typeface="Verdana"/>
              </a:rPr>
              <a:t>h</a:t>
            </a:r>
            <a:r>
              <a:rPr lang="en-US" sz="1400" b="1" dirty="0" err="1">
                <a:solidFill>
                  <a:srgbClr val="FF0000"/>
                </a:solidFill>
                <a:latin typeface="Symbol" pitchFamily="18" charset="2"/>
              </a:rPr>
              <a:t>n</a:t>
            </a:r>
            <a:r>
              <a:rPr lang="en-US" sz="1400" b="1" dirty="0">
                <a:solidFill>
                  <a:srgbClr val="FF0000"/>
                </a:solidFill>
                <a:latin typeface="Verdana"/>
              </a:rPr>
              <a:t> (&lt;420 nm)</a:t>
            </a:r>
            <a:r>
              <a:rPr lang="en-US" sz="1400" b="1" dirty="0">
                <a:solidFill>
                  <a:srgbClr val="FF0000"/>
                </a:solidFill>
                <a:latin typeface="Symbol" pitchFamily="18" charset="2"/>
              </a:rPr>
              <a:t>  </a:t>
            </a:r>
            <a:endParaRPr lang="en-US" sz="1400" b="1" dirty="0">
              <a:solidFill>
                <a:srgbClr val="FF0000"/>
              </a:solidFill>
              <a:latin typeface="Verdana"/>
            </a:endParaRPr>
          </a:p>
        </p:txBody>
      </p:sp>
      <p:sp>
        <p:nvSpPr>
          <p:cNvPr id="77" name="Text Box 11"/>
          <p:cNvSpPr txBox="1">
            <a:spLocks noChangeArrowheads="1"/>
          </p:cNvSpPr>
          <p:nvPr/>
        </p:nvSpPr>
        <p:spPr bwMode="auto">
          <a:xfrm>
            <a:off x="2045404" y="1907540"/>
            <a:ext cx="366356" cy="369332"/>
          </a:xfrm>
          <a:prstGeom prst="rect">
            <a:avLst/>
          </a:prstGeom>
          <a:noFill/>
          <a:ln w="9525">
            <a:noFill/>
            <a:miter lim="800000"/>
            <a:headEnd/>
            <a:tailEnd/>
          </a:ln>
          <a:effectLst/>
        </p:spPr>
        <p:txBody>
          <a:bodyPr wrap="none">
            <a:spAutoFit/>
          </a:bodyPr>
          <a:lstStyle/>
          <a:p>
            <a:pPr defTabSz="914400" latinLnBrk="1"/>
            <a:r>
              <a:rPr lang="en-US" dirty="0">
                <a:solidFill>
                  <a:srgbClr val="000000"/>
                </a:solidFill>
                <a:latin typeface="Verdana"/>
              </a:rPr>
              <a:t>O</a:t>
            </a:r>
          </a:p>
        </p:txBody>
      </p:sp>
      <p:sp>
        <p:nvSpPr>
          <p:cNvPr id="78" name="Line 34"/>
          <p:cNvSpPr>
            <a:spLocks noChangeShapeType="1"/>
          </p:cNvSpPr>
          <p:nvPr/>
        </p:nvSpPr>
        <p:spPr bwMode="auto">
          <a:xfrm>
            <a:off x="2411760" y="2132856"/>
            <a:ext cx="792088" cy="0"/>
          </a:xfrm>
          <a:prstGeom prst="line">
            <a:avLst/>
          </a:prstGeom>
          <a:noFill/>
          <a:ln w="57150">
            <a:solidFill>
              <a:srgbClr val="FF0000"/>
            </a:solidFill>
            <a:prstDash val="solid"/>
            <a:round/>
            <a:headEnd/>
            <a:tailEnd type="triangle" w="med" len="med"/>
          </a:ln>
          <a:effectLst/>
        </p:spPr>
        <p:txBody>
          <a:bodyPr/>
          <a:lstStyle/>
          <a:p>
            <a:pPr defTabSz="914400" latinLnBrk="1"/>
            <a:endParaRPr lang="en-US">
              <a:ln>
                <a:solidFill>
                  <a:srgbClr val="FF0000"/>
                </a:solidFill>
              </a:ln>
              <a:solidFill>
                <a:prstClr val="black"/>
              </a:solidFill>
              <a:latin typeface="Verdana"/>
            </a:endParaRPr>
          </a:p>
        </p:txBody>
      </p:sp>
      <p:sp>
        <p:nvSpPr>
          <p:cNvPr id="34" name="Text Box 27"/>
          <p:cNvSpPr txBox="1">
            <a:spLocks noChangeArrowheads="1"/>
          </p:cNvSpPr>
          <p:nvPr/>
        </p:nvSpPr>
        <p:spPr bwMode="auto">
          <a:xfrm>
            <a:off x="2915816" y="3107576"/>
            <a:ext cx="1312278" cy="969496"/>
          </a:xfrm>
          <a:prstGeom prst="rect">
            <a:avLst/>
          </a:prstGeom>
          <a:noFill/>
          <a:ln w="9525">
            <a:noFill/>
            <a:miter lim="800000"/>
            <a:headEnd/>
            <a:tailEnd/>
          </a:ln>
          <a:effectLst/>
        </p:spPr>
        <p:txBody>
          <a:bodyPr wrap="none">
            <a:spAutoFit/>
          </a:bodyPr>
          <a:lstStyle/>
          <a:p>
            <a:pPr defTabSz="914400" latinLnBrk="1"/>
            <a:r>
              <a:rPr lang="en-US" sz="1600" dirty="0">
                <a:solidFill>
                  <a:srgbClr val="000000"/>
                </a:solidFill>
                <a:latin typeface="Verdana"/>
              </a:rPr>
              <a:t>AOD, type,</a:t>
            </a:r>
          </a:p>
          <a:p>
            <a:pPr defTabSz="914400" latinLnBrk="1"/>
            <a:r>
              <a:rPr lang="en-US" sz="1600" dirty="0">
                <a:solidFill>
                  <a:srgbClr val="000000"/>
                </a:solidFill>
                <a:latin typeface="Verdana"/>
              </a:rPr>
              <a:t>Height </a:t>
            </a:r>
          </a:p>
          <a:p>
            <a:pPr defTabSz="914400" latinLnBrk="1"/>
            <a:endParaRPr lang="en-US" sz="900" dirty="0">
              <a:solidFill>
                <a:srgbClr val="000000"/>
              </a:solidFill>
              <a:latin typeface="Verdana"/>
            </a:endParaRPr>
          </a:p>
          <a:p>
            <a:pPr defTabSz="914400" latinLnBrk="1"/>
            <a:r>
              <a:rPr lang="en-US" sz="1600" dirty="0">
                <a:solidFill>
                  <a:srgbClr val="000000"/>
                </a:solidFill>
                <a:latin typeface="Verdana"/>
              </a:rPr>
              <a:t>Aerosol</a:t>
            </a:r>
          </a:p>
        </p:txBody>
      </p:sp>
    </p:spTree>
    <p:extLst>
      <p:ext uri="{BB962C8B-B14F-4D97-AF65-F5344CB8AC3E}">
        <p14:creationId xmlns:p14="http://schemas.microsoft.com/office/powerpoint/2010/main" val="17431162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3000" tmFilter="0, 0; .2, .5; .8, .5; 1, 0"/>
                                        <p:tgtEl>
                                          <p:spTgt spid="750601"/>
                                        </p:tgtEl>
                                      </p:cBhvr>
                                    </p:animEffect>
                                    <p:animScale>
                                      <p:cBhvr>
                                        <p:cTn id="7" dur="1500" autoRev="1" fill="hold"/>
                                        <p:tgtEl>
                                          <p:spTgt spid="750601"/>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3000" tmFilter="0, 0; .2, .5; .8, .5; 1, 0"/>
                                        <p:tgtEl>
                                          <p:spTgt spid="750616"/>
                                        </p:tgtEl>
                                      </p:cBhvr>
                                    </p:animEffect>
                                    <p:animScale>
                                      <p:cBhvr>
                                        <p:cTn id="10" dur="1500" autoRev="1" fill="hold"/>
                                        <p:tgtEl>
                                          <p:spTgt spid="7506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616" grpId="0"/>
      <p:bldP spid="7506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85837" y="44624"/>
            <a:ext cx="7500937" cy="685800"/>
          </a:xfrm>
        </p:spPr>
        <p:txBody>
          <a:bodyPr>
            <a:normAutofit/>
          </a:bodyPr>
          <a:lstStyle/>
          <a:p>
            <a:pPr>
              <a:defRPr/>
            </a:pPr>
            <a:r>
              <a:rPr lang="en-US" altLang="ko-KR" sz="3200" dirty="0">
                <a:cs typeface="Arial" pitchFamily="34" charset="0"/>
              </a:rPr>
              <a:t>Status of </a:t>
            </a:r>
            <a:r>
              <a:rPr lang="en-US" altLang="ko-KR" sz="3200" dirty="0" smtClean="0">
                <a:cs typeface="Arial" pitchFamily="34" charset="0"/>
              </a:rPr>
              <a:t>GEMS</a:t>
            </a:r>
            <a:endParaRPr lang="en-US" altLang="ko-KR" sz="3200" dirty="0">
              <a:cs typeface="Arial" pitchFamily="34" charset="0"/>
            </a:endParaRPr>
          </a:p>
        </p:txBody>
      </p:sp>
      <p:sp>
        <p:nvSpPr>
          <p:cNvPr id="90114" name="Rectangle 3"/>
          <p:cNvSpPr>
            <a:spLocks noGrp="1" noChangeArrowheads="1"/>
          </p:cNvSpPr>
          <p:nvPr>
            <p:ph idx="1"/>
          </p:nvPr>
        </p:nvSpPr>
        <p:spPr bwMode="auto">
          <a:xfrm>
            <a:off x="179512" y="764704"/>
            <a:ext cx="8763000" cy="5832648"/>
          </a:xfrm>
          <a:prstGeom prst="rect">
            <a:avLst/>
          </a:prstGeom>
          <a:noFill/>
          <a:ln>
            <a:miter lim="800000"/>
            <a:headEnd/>
            <a:tailEnd/>
          </a:ln>
        </p:spPr>
        <p:txBody>
          <a:bodyPr vert="horz" wrap="square" lIns="91326" tIns="45664" rIns="91326" bIns="45664" numCol="1" anchor="t" anchorCtr="0" compatLnSpc="1">
            <a:prstTxWarp prst="textNoShape">
              <a:avLst/>
            </a:prstTxWarp>
            <a:noAutofit/>
          </a:bodyPr>
          <a:lstStyle/>
          <a:p>
            <a:r>
              <a:rPr lang="en-US" altLang="ko-KR" sz="1600" b="1" dirty="0">
                <a:latin typeface="Arial"/>
                <a:cs typeface="Arial"/>
              </a:rPr>
              <a:t>GEO-KOMPSAT-</a:t>
            </a:r>
            <a:r>
              <a:rPr lang="en-US" altLang="ko-KR" sz="1600" b="1" dirty="0" smtClean="0">
                <a:latin typeface="Arial"/>
                <a:cs typeface="Arial"/>
              </a:rPr>
              <a:t>2 </a:t>
            </a:r>
            <a:r>
              <a:rPr lang="en-US" altLang="ko-KR" sz="1600" b="1" dirty="0">
                <a:latin typeface="Arial"/>
                <a:cs typeface="Arial"/>
              </a:rPr>
              <a:t>Program</a:t>
            </a:r>
          </a:p>
          <a:p>
            <a:pPr lvl="1"/>
            <a:r>
              <a:rPr lang="en-US" altLang="ko-KR" sz="1600" dirty="0">
                <a:latin typeface="Arial"/>
                <a:cs typeface="Arial"/>
              </a:rPr>
              <a:t>SRR in Apr., 2012; SDR in Feb. </a:t>
            </a:r>
            <a:r>
              <a:rPr lang="en-US" altLang="ko-KR" sz="1600" dirty="0" smtClean="0">
                <a:latin typeface="Arial"/>
                <a:cs typeface="Arial"/>
              </a:rPr>
              <a:t>2014, </a:t>
            </a:r>
            <a:r>
              <a:rPr lang="en-US" altLang="ko-KR" sz="1600" dirty="0" smtClean="0">
                <a:solidFill>
                  <a:srgbClr val="0000FF"/>
                </a:solidFill>
                <a:latin typeface="Arial"/>
                <a:cs typeface="Arial"/>
              </a:rPr>
              <a:t>PDR in Jul., 2014, </a:t>
            </a:r>
          </a:p>
          <a:p>
            <a:pPr lvl="1"/>
            <a:r>
              <a:rPr lang="en-US" altLang="ko-KR" sz="1600" dirty="0" smtClean="0">
                <a:solidFill>
                  <a:srgbClr val="0000FF"/>
                </a:solidFill>
                <a:latin typeface="Arial"/>
                <a:cs typeface="Arial"/>
              </a:rPr>
              <a:t>CDR planned in Sep. 2015 for GK-2A, and Jan. 2016 for GK-2B</a:t>
            </a:r>
            <a:endParaRPr lang="en-US" altLang="ko-KR" sz="1600" dirty="0">
              <a:solidFill>
                <a:srgbClr val="0000FF"/>
              </a:solidFill>
              <a:latin typeface="Arial"/>
              <a:cs typeface="Arial"/>
            </a:endParaRPr>
          </a:p>
          <a:p>
            <a:pPr lvl="1"/>
            <a:endParaRPr lang="en-US" altLang="ko-KR" sz="900" dirty="0">
              <a:latin typeface="Arial"/>
              <a:cs typeface="Arial"/>
            </a:endParaRPr>
          </a:p>
          <a:p>
            <a:r>
              <a:rPr lang="en-US" altLang="ko-KR" sz="1600" b="1" dirty="0">
                <a:latin typeface="Arial"/>
                <a:cs typeface="Arial"/>
              </a:rPr>
              <a:t>Budget</a:t>
            </a:r>
            <a:endParaRPr lang="en-US" altLang="ko-KR" sz="1600" dirty="0">
              <a:latin typeface="Arial"/>
              <a:cs typeface="Arial"/>
            </a:endParaRPr>
          </a:p>
          <a:p>
            <a:pPr lvl="1"/>
            <a:r>
              <a:rPr lang="en-US" altLang="ko-KR" sz="1600" dirty="0">
                <a:latin typeface="Arial"/>
                <a:cs typeface="Arial"/>
              </a:rPr>
              <a:t>GEMS Program passed Mid-term review on Dec. 4, 2013, and now is</a:t>
            </a:r>
            <a:r>
              <a:rPr lang="en-US" altLang="ko-KR" sz="1600" dirty="0">
                <a:solidFill>
                  <a:srgbClr val="0000FF"/>
                </a:solidFill>
                <a:latin typeface="Arial"/>
                <a:cs typeface="Arial"/>
              </a:rPr>
              <a:t> in Main Phase till launch. (* Launch : </a:t>
            </a:r>
            <a:r>
              <a:rPr lang="en-US" altLang="ko-KR" sz="1600" dirty="0" smtClean="0">
                <a:solidFill>
                  <a:srgbClr val="0000FF"/>
                </a:solidFill>
                <a:latin typeface="Arial"/>
                <a:cs typeface="Arial"/>
              </a:rPr>
              <a:t>Mar.</a:t>
            </a:r>
            <a:r>
              <a:rPr lang="en-US" altLang="ko-KR" sz="1600" dirty="0">
                <a:solidFill>
                  <a:srgbClr val="0000FF"/>
                </a:solidFill>
                <a:latin typeface="Arial"/>
                <a:cs typeface="Arial"/>
              </a:rPr>
              <a:t>, </a:t>
            </a:r>
            <a:r>
              <a:rPr lang="en-US" altLang="ko-KR" sz="1600" dirty="0" smtClean="0">
                <a:solidFill>
                  <a:srgbClr val="0000FF"/>
                </a:solidFill>
                <a:latin typeface="Arial"/>
                <a:cs typeface="Arial"/>
              </a:rPr>
              <a:t>2019)</a:t>
            </a:r>
            <a:endParaRPr lang="ko-KR" altLang="en-US" sz="1600" dirty="0">
              <a:solidFill>
                <a:srgbClr val="0000FF"/>
              </a:solidFill>
              <a:latin typeface="Arial"/>
              <a:cs typeface="Arial"/>
            </a:endParaRPr>
          </a:p>
          <a:p>
            <a:pPr marL="913274" lvl="2" indent="0">
              <a:buNone/>
            </a:pPr>
            <a:endParaRPr lang="en-US" altLang="ko-KR" sz="700" dirty="0">
              <a:latin typeface="Arial"/>
              <a:cs typeface="Arial"/>
            </a:endParaRPr>
          </a:p>
          <a:p>
            <a:r>
              <a:rPr lang="en-US" altLang="ko-KR" sz="1600" b="1" dirty="0">
                <a:latin typeface="Arial"/>
                <a:cs typeface="Arial"/>
              </a:rPr>
              <a:t>Prime Contractor</a:t>
            </a:r>
          </a:p>
          <a:p>
            <a:pPr lvl="1"/>
            <a:r>
              <a:rPr lang="en-US" altLang="ko-KR" sz="1600" dirty="0">
                <a:latin typeface="Arial"/>
                <a:cs typeface="Arial"/>
              </a:rPr>
              <a:t>Ball Aerospace &amp; Technologies Corp</a:t>
            </a:r>
            <a:r>
              <a:rPr lang="en-US" altLang="ko-KR" sz="1600" dirty="0" smtClean="0">
                <a:latin typeface="Arial"/>
                <a:cs typeface="Arial"/>
              </a:rPr>
              <a:t>.( selected on </a:t>
            </a:r>
            <a:r>
              <a:rPr lang="en-US" altLang="ko-KR" sz="1600" dirty="0">
                <a:latin typeface="Arial"/>
                <a:cs typeface="Arial"/>
              </a:rPr>
              <a:t>May </a:t>
            </a:r>
            <a:r>
              <a:rPr lang="en-US" altLang="ko-KR" sz="1600" dirty="0" smtClean="0">
                <a:latin typeface="Arial"/>
                <a:cs typeface="Arial"/>
              </a:rPr>
              <a:t>13</a:t>
            </a:r>
            <a:r>
              <a:rPr lang="en-US" altLang="ko-KR" sz="1600" baseline="30000" dirty="0" smtClean="0">
                <a:latin typeface="Arial"/>
                <a:cs typeface="Arial"/>
              </a:rPr>
              <a:t>th</a:t>
            </a:r>
            <a:r>
              <a:rPr lang="en-US" altLang="ko-KR" sz="1600" dirty="0" smtClean="0">
                <a:latin typeface="Arial"/>
                <a:cs typeface="Arial"/>
              </a:rPr>
              <a:t>, 2013)</a:t>
            </a:r>
            <a:endParaRPr lang="en-US" altLang="ko-KR" sz="1600" dirty="0">
              <a:latin typeface="Arial"/>
              <a:cs typeface="Arial"/>
            </a:endParaRPr>
          </a:p>
          <a:p>
            <a:pPr marL="456633" lvl="1" indent="0">
              <a:buNone/>
            </a:pPr>
            <a:r>
              <a:rPr lang="en-US" altLang="ko-KR" sz="1600" dirty="0">
                <a:latin typeface="Arial"/>
                <a:cs typeface="Arial"/>
              </a:rPr>
              <a:t>     * AMI contract with ITT;   GOCI-2 contract with </a:t>
            </a:r>
            <a:r>
              <a:rPr lang="en-US" altLang="ko-KR" sz="1600" dirty="0" err="1">
                <a:latin typeface="Arial"/>
                <a:cs typeface="Arial"/>
              </a:rPr>
              <a:t>Astrium</a:t>
            </a:r>
            <a:endParaRPr lang="en-US" altLang="ko-KR" sz="2400" dirty="0">
              <a:latin typeface="Arial"/>
              <a:cs typeface="Arial"/>
            </a:endParaRPr>
          </a:p>
          <a:p>
            <a:pPr lvl="1"/>
            <a:endParaRPr lang="en-US" altLang="ko-KR" sz="800" b="1" dirty="0">
              <a:latin typeface="Arial"/>
              <a:cs typeface="Arial"/>
            </a:endParaRPr>
          </a:p>
          <a:p>
            <a:r>
              <a:rPr lang="en-US" altLang="ko-KR" sz="1600" b="1" dirty="0" smtClean="0">
                <a:latin typeface="Arial"/>
                <a:cs typeface="Arial"/>
              </a:rPr>
              <a:t>GEMS Development</a:t>
            </a:r>
            <a:endParaRPr lang="en-US" altLang="ko-KR" sz="1600" b="1" dirty="0">
              <a:latin typeface="Arial"/>
              <a:cs typeface="Arial"/>
            </a:endParaRPr>
          </a:p>
          <a:p>
            <a:pPr lvl="1"/>
            <a:r>
              <a:rPr lang="en-US" altLang="ko-KR" sz="1600" dirty="0" smtClean="0">
                <a:latin typeface="Arial"/>
                <a:cs typeface="Arial"/>
              </a:rPr>
              <a:t>SDR </a:t>
            </a:r>
            <a:r>
              <a:rPr lang="en-US" altLang="ko-KR" sz="1600" dirty="0">
                <a:latin typeface="Arial"/>
                <a:cs typeface="Arial"/>
              </a:rPr>
              <a:t>in </a:t>
            </a:r>
            <a:r>
              <a:rPr lang="en-US" altLang="ko-KR" sz="1600" dirty="0" smtClean="0">
                <a:latin typeface="Arial"/>
                <a:cs typeface="Arial"/>
              </a:rPr>
              <a:t>Oct., 2013, PDR in Mar., 2014, </a:t>
            </a:r>
            <a:r>
              <a:rPr lang="en-US" altLang="ko-KR" sz="1600" dirty="0" smtClean="0">
                <a:solidFill>
                  <a:srgbClr val="0000FF"/>
                </a:solidFill>
                <a:latin typeface="Arial"/>
                <a:cs typeface="Arial"/>
              </a:rPr>
              <a:t>CDR </a:t>
            </a:r>
            <a:r>
              <a:rPr lang="en-US" altLang="ko-KR" sz="1600" dirty="0">
                <a:solidFill>
                  <a:srgbClr val="0000FF"/>
                </a:solidFill>
                <a:latin typeface="Arial"/>
                <a:cs typeface="Arial"/>
              </a:rPr>
              <a:t>in </a:t>
            </a:r>
            <a:r>
              <a:rPr lang="en-US" altLang="ko-KR" sz="1600" dirty="0" smtClean="0">
                <a:solidFill>
                  <a:srgbClr val="0000FF"/>
                </a:solidFill>
                <a:latin typeface="Arial"/>
                <a:cs typeface="Arial"/>
              </a:rPr>
              <a:t>Feb., 2015</a:t>
            </a:r>
          </a:p>
          <a:p>
            <a:pPr lvl="1"/>
            <a:r>
              <a:rPr lang="en-US" altLang="ko-KR" sz="1600" dirty="0">
                <a:latin typeface="Arial"/>
                <a:cs typeface="Arial"/>
              </a:rPr>
              <a:t>GEMS Telescope shall be assembled, aligned, and tested at KARI </a:t>
            </a:r>
            <a:r>
              <a:rPr lang="en-US" altLang="ko-KR" sz="1600" dirty="0" smtClean="0">
                <a:latin typeface="Arial"/>
                <a:cs typeface="Arial"/>
              </a:rPr>
              <a:t>in 2015 (JDAK)</a:t>
            </a:r>
            <a:endParaRPr lang="en-US" altLang="ko-KR" sz="1600" dirty="0">
              <a:latin typeface="Arial"/>
              <a:cs typeface="Arial"/>
            </a:endParaRPr>
          </a:p>
          <a:p>
            <a:pPr lvl="1"/>
            <a:r>
              <a:rPr lang="en-US" altLang="ko-KR" sz="1600" dirty="0" smtClean="0">
                <a:latin typeface="Arial"/>
                <a:cs typeface="Arial"/>
              </a:rPr>
              <a:t>GEMS System integration and test shall be performed in 2016</a:t>
            </a:r>
          </a:p>
          <a:p>
            <a:pPr lvl="1"/>
            <a:r>
              <a:rPr lang="en-US" altLang="ko-KR" sz="1600" dirty="0">
                <a:latin typeface="Arial"/>
                <a:cs typeface="Arial"/>
              </a:rPr>
              <a:t>GEMS shall be delivered to KARI from BATC spring of </a:t>
            </a:r>
            <a:r>
              <a:rPr lang="en-US" altLang="ko-KR" sz="1600" dirty="0" smtClean="0">
                <a:latin typeface="Arial"/>
                <a:cs typeface="Arial"/>
              </a:rPr>
              <a:t>2017</a:t>
            </a:r>
            <a:endParaRPr lang="en-US" altLang="ko-KR" sz="1600" dirty="0">
              <a:latin typeface="Arial"/>
              <a:cs typeface="Arial"/>
            </a:endParaRPr>
          </a:p>
          <a:p>
            <a:pPr lvl="1"/>
            <a:endParaRPr lang="en-US" altLang="ko-KR" sz="900" dirty="0">
              <a:latin typeface="Arial"/>
              <a:cs typeface="Arial"/>
            </a:endParaRPr>
          </a:p>
          <a:p>
            <a:r>
              <a:rPr lang="en-US" altLang="ko-KR" sz="1600" b="1" dirty="0">
                <a:latin typeface="Arial"/>
                <a:cs typeface="Arial"/>
              </a:rPr>
              <a:t>Changes in Environment</a:t>
            </a:r>
          </a:p>
          <a:p>
            <a:pPr lvl="1"/>
            <a:r>
              <a:rPr lang="en-US" altLang="ko-KR" sz="1800" dirty="0">
                <a:solidFill>
                  <a:srgbClr val="0000FF"/>
                </a:solidFill>
                <a:latin typeface="Arial"/>
                <a:cs typeface="Arial"/>
              </a:rPr>
              <a:t>Air quality forecast in operation since 2013 by NIER/ME </a:t>
            </a:r>
            <a:endParaRPr lang="en-US" altLang="ko-KR" sz="2000" dirty="0">
              <a:solidFill>
                <a:srgbClr val="0000FF"/>
              </a:solidFill>
              <a:latin typeface="Arial"/>
              <a:cs typeface="Arial"/>
            </a:endParaRPr>
          </a:p>
          <a:p>
            <a:pPr marL="913274" lvl="2" indent="0">
              <a:buNone/>
            </a:pPr>
            <a:r>
              <a:rPr lang="en-US" altLang="ko-KR" sz="1600" dirty="0">
                <a:solidFill>
                  <a:srgbClr val="0000FF"/>
                </a:solidFill>
                <a:latin typeface="Arial"/>
                <a:cs typeface="Arial"/>
              </a:rPr>
              <a:t>    </a:t>
            </a:r>
            <a:r>
              <a:rPr lang="en-US" altLang="ko-KR" sz="1600" dirty="0">
                <a:solidFill>
                  <a:srgbClr val="0000FF"/>
                </a:solidFill>
                <a:latin typeface="Arial"/>
                <a:cs typeface="Arial"/>
                <a:sym typeface="Wingdings"/>
              </a:rPr>
              <a:t> GEMS to be an operational sat. </a:t>
            </a:r>
            <a:r>
              <a:rPr lang="en-US" altLang="ko-KR" sz="1600" dirty="0">
                <a:solidFill>
                  <a:srgbClr val="0000FF"/>
                </a:solidFill>
                <a:latin typeface="Arial"/>
                <a:cs typeface="Arial"/>
              </a:rPr>
              <a:t>(e.g. data assimilation of model with sat. data</a:t>
            </a:r>
            <a:r>
              <a:rPr lang="en-US" altLang="ko-KR" sz="1600" dirty="0" smtClean="0">
                <a:solidFill>
                  <a:srgbClr val="0000FF"/>
                </a:solidFill>
                <a:latin typeface="Arial"/>
                <a:cs typeface="Arial"/>
              </a:rPr>
              <a:t>)</a:t>
            </a:r>
            <a:endParaRPr lang="en-US" altLang="ko-KR" sz="1600" dirty="0">
              <a:latin typeface="Arial"/>
              <a:cs typeface="Arial"/>
            </a:endParaRPr>
          </a:p>
          <a:p>
            <a:pPr lvl="1"/>
            <a:r>
              <a:rPr lang="en-US" altLang="ko-KR" sz="1600" dirty="0">
                <a:latin typeface="Arial"/>
                <a:cs typeface="Arial"/>
              </a:rPr>
              <a:t>‘KORUS-AQ’ airborne campaign planned in 2016 </a:t>
            </a:r>
            <a:r>
              <a:rPr lang="en-US" altLang="ko-KR" sz="1600" dirty="0" smtClean="0">
                <a:latin typeface="Arial"/>
                <a:cs typeface="Arial"/>
              </a:rPr>
              <a:t>(with GEOTASO)</a:t>
            </a:r>
            <a:endParaRPr lang="en-US" altLang="ko-KR" sz="1200" dirty="0">
              <a:latin typeface="Arial"/>
              <a:cs typeface="Arial"/>
            </a:endParaRPr>
          </a:p>
        </p:txBody>
      </p:sp>
    </p:spTree>
    <p:extLst>
      <p:ext uri="{BB962C8B-B14F-4D97-AF65-F5344CB8AC3E}">
        <p14:creationId xmlns:p14="http://schemas.microsoft.com/office/powerpoint/2010/main" val="35826833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785813" y="44624"/>
            <a:ext cx="7500937" cy="685800"/>
          </a:xfrm>
        </p:spPr>
        <p:txBody>
          <a:bodyPr>
            <a:normAutofit/>
          </a:bodyPr>
          <a:lstStyle/>
          <a:p>
            <a:pPr>
              <a:defRPr/>
            </a:pPr>
            <a:r>
              <a:rPr lang="en-US" altLang="ko-KR" sz="3200" b="1" dirty="0" smtClean="0">
                <a:latin typeface="Arial" pitchFamily="34" charset="0"/>
                <a:cs typeface="Arial" pitchFamily="34" charset="0"/>
              </a:rPr>
              <a:t>GEMS Design</a:t>
            </a:r>
            <a:endParaRPr lang="en-US" altLang="ko-KR" sz="3200" b="1" dirty="0">
              <a:latin typeface="Arial" pitchFamily="34" charset="0"/>
              <a:cs typeface="Arial" pitchFamily="34" charset="0"/>
            </a:endParaRPr>
          </a:p>
        </p:txBody>
      </p:sp>
      <p:sp>
        <p:nvSpPr>
          <p:cNvPr id="33" name="Content Placeholder 2"/>
          <p:cNvSpPr>
            <a:spLocks noGrp="1"/>
          </p:cNvSpPr>
          <p:nvPr>
            <p:ph idx="1"/>
          </p:nvPr>
        </p:nvSpPr>
        <p:spPr>
          <a:xfrm>
            <a:off x="457200" y="692696"/>
            <a:ext cx="8291264" cy="5289451"/>
          </a:xfrm>
        </p:spPr>
        <p:txBody>
          <a:bodyPr>
            <a:normAutofit/>
          </a:bodyPr>
          <a:lstStyle/>
          <a:p>
            <a:r>
              <a:rPr lang="en-US" sz="2000" dirty="0" smtClean="0">
                <a:latin typeface="Arial"/>
                <a:cs typeface="Arial"/>
              </a:rPr>
              <a:t>Step-and-stare UV-Visible imaging spectrometer scanning at least 8 x per day in 30 minutes</a:t>
            </a:r>
          </a:p>
          <a:p>
            <a:r>
              <a:rPr lang="en-US" sz="2000" dirty="0" smtClean="0">
                <a:latin typeface="Arial"/>
                <a:cs typeface="Arial"/>
              </a:rPr>
              <a:t>Daily solar and dark calibration</a:t>
            </a:r>
          </a:p>
          <a:p>
            <a:r>
              <a:rPr lang="en-US" sz="2000" dirty="0" smtClean="0">
                <a:latin typeface="Arial"/>
                <a:cs typeface="Arial"/>
              </a:rPr>
              <a:t>images </a:t>
            </a:r>
            <a:r>
              <a:rPr lang="en-US" sz="2000" dirty="0" err="1" smtClean="0">
                <a:latin typeface="Arial"/>
                <a:cs typeface="Arial"/>
              </a:rPr>
              <a:t>coadded</a:t>
            </a:r>
            <a:r>
              <a:rPr lang="en-US" sz="2000" dirty="0" smtClean="0">
                <a:latin typeface="Arial"/>
                <a:cs typeface="Arial"/>
              </a:rPr>
              <a:t> at each position + mirror move back &lt; 30 minutes</a:t>
            </a:r>
            <a:endParaRPr lang="en-US" sz="2000" dirty="0">
              <a:latin typeface="Arial"/>
              <a:cs typeface="Arial"/>
            </a:endParaRPr>
          </a:p>
          <a:p>
            <a:r>
              <a:rPr lang="en-US" sz="2000" dirty="0" smtClean="0">
                <a:latin typeface="Arial"/>
                <a:cs typeface="Arial"/>
              </a:rPr>
              <a:t>Scanning Schmidt telescope and </a:t>
            </a:r>
            <a:r>
              <a:rPr lang="en-US" sz="2000" dirty="0" err="1" smtClean="0">
                <a:latin typeface="Arial"/>
                <a:cs typeface="Arial"/>
              </a:rPr>
              <a:t>Offner</a:t>
            </a:r>
            <a:r>
              <a:rPr lang="en-US" sz="2000" dirty="0" smtClean="0">
                <a:latin typeface="Arial"/>
                <a:cs typeface="Arial"/>
              </a:rPr>
              <a:t> spectrometer</a:t>
            </a:r>
          </a:p>
          <a:p>
            <a:r>
              <a:rPr lang="en-US" sz="2000" dirty="0" smtClean="0"/>
              <a:t>Diffusers </a:t>
            </a:r>
            <a:r>
              <a:rPr lang="en-US" sz="2000" dirty="0"/>
              <a:t>for on-</a:t>
            </a:r>
            <a:r>
              <a:rPr lang="en-US" sz="2000" dirty="0" smtClean="0"/>
              <a:t>orbit solar </a:t>
            </a:r>
            <a:r>
              <a:rPr lang="en-US" sz="2000" dirty="0"/>
              <a:t>calibration </a:t>
            </a:r>
            <a:r>
              <a:rPr lang="en-US" sz="2000" dirty="0" smtClean="0">
                <a:latin typeface="Arial"/>
                <a:cs typeface="Arial"/>
              </a:rPr>
              <a:t>and onboard LED light source</a:t>
            </a:r>
          </a:p>
          <a:p>
            <a:r>
              <a:rPr lang="en-US" sz="2000" dirty="0" smtClean="0">
                <a:latin typeface="Arial"/>
                <a:cs typeface="Arial"/>
              </a:rPr>
              <a:t>2-axis scan mechanism with gyro feed capability</a:t>
            </a:r>
          </a:p>
          <a:p>
            <a:r>
              <a:rPr lang="en-US" sz="2000" dirty="0" smtClean="0">
                <a:latin typeface="Arial"/>
                <a:cs typeface="Arial"/>
              </a:rPr>
              <a:t>Redundant electronics for 10-year lifetime</a:t>
            </a:r>
            <a:endParaRPr lang="en-US" sz="2000" dirty="0">
              <a:latin typeface="Arial"/>
              <a:cs typeface="Arial"/>
            </a:endParaRPr>
          </a:p>
        </p:txBody>
      </p:sp>
      <p:sp>
        <p:nvSpPr>
          <p:cNvPr id="11" name="TextBox 10"/>
          <p:cNvSpPr txBox="1"/>
          <p:nvPr/>
        </p:nvSpPr>
        <p:spPr>
          <a:xfrm>
            <a:off x="3131840" y="6453336"/>
            <a:ext cx="3240360" cy="369332"/>
          </a:xfrm>
          <a:prstGeom prst="rect">
            <a:avLst/>
          </a:prstGeom>
          <a:noFill/>
          <a:ln>
            <a:noFill/>
          </a:ln>
        </p:spPr>
        <p:txBody>
          <a:bodyPr wrap="square" rtlCol="0">
            <a:spAutoFit/>
          </a:bodyPr>
          <a:lstStyle/>
          <a:p>
            <a:pPr algn="ctr"/>
            <a:r>
              <a:rPr lang="en-US" altLang="ko-KR" b="1" dirty="0" smtClean="0"/>
              <a:t>Courtesy, KARI / BATC</a:t>
            </a:r>
            <a:endParaRPr lang="ko-KR" altLang="en-US" b="1" dirty="0"/>
          </a:p>
        </p:txBody>
      </p:sp>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7813" y="3687995"/>
            <a:ext cx="2614107"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4368" y="3399963"/>
            <a:ext cx="3012128" cy="3154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871723" y="3615987"/>
            <a:ext cx="2104074" cy="523220"/>
          </a:xfrm>
          <a:prstGeom prst="rect">
            <a:avLst/>
          </a:prstGeom>
          <a:noFill/>
        </p:spPr>
        <p:txBody>
          <a:bodyPr wrap="none" rtlCol="0">
            <a:spAutoFit/>
          </a:bodyPr>
          <a:lstStyle/>
          <a:p>
            <a:r>
              <a:rPr lang="en-US" sz="1400" dirty="0" smtClean="0">
                <a:latin typeface="Arial"/>
                <a:cs typeface="Arial"/>
              </a:rPr>
              <a:t>Calibration assembly</a:t>
            </a:r>
          </a:p>
          <a:p>
            <a:r>
              <a:rPr lang="en-US" sz="1400" dirty="0" smtClean="0">
                <a:latin typeface="Arial"/>
                <a:cs typeface="Arial"/>
              </a:rPr>
              <a:t>(open/closed/Diff1/Diff2)</a:t>
            </a:r>
            <a:endParaRPr lang="en-US" sz="1400" dirty="0">
              <a:latin typeface="Arial"/>
              <a:cs typeface="Arial"/>
            </a:endParaRPr>
          </a:p>
        </p:txBody>
      </p:sp>
      <p:cxnSp>
        <p:nvCxnSpPr>
          <p:cNvPr id="14" name="Straight Arrow Connector 13"/>
          <p:cNvCxnSpPr>
            <a:stCxn id="8" idx="3"/>
          </p:cNvCxnSpPr>
          <p:nvPr/>
        </p:nvCxnSpPr>
        <p:spPr>
          <a:xfrm>
            <a:off x="5975797" y="3877597"/>
            <a:ext cx="416206" cy="984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864128" y="4408075"/>
            <a:ext cx="1813317" cy="307777"/>
          </a:xfrm>
          <a:prstGeom prst="rect">
            <a:avLst/>
          </a:prstGeom>
          <a:noFill/>
        </p:spPr>
        <p:txBody>
          <a:bodyPr wrap="none" rtlCol="0">
            <a:spAutoFit/>
          </a:bodyPr>
          <a:lstStyle/>
          <a:p>
            <a:r>
              <a:rPr lang="en-US" sz="1400" dirty="0" smtClean="0">
                <a:latin typeface="Arial"/>
                <a:cs typeface="Arial"/>
              </a:rPr>
              <a:t>Telescope assembly</a:t>
            </a:r>
            <a:endParaRPr lang="en-US" sz="1400" dirty="0">
              <a:latin typeface="Arial"/>
              <a:cs typeface="Arial"/>
            </a:endParaRPr>
          </a:p>
        </p:txBody>
      </p:sp>
      <p:cxnSp>
        <p:nvCxnSpPr>
          <p:cNvPr id="16" name="Straight Arrow Connector 15"/>
          <p:cNvCxnSpPr>
            <a:stCxn id="15" idx="3"/>
          </p:cNvCxnSpPr>
          <p:nvPr/>
        </p:nvCxnSpPr>
        <p:spPr>
          <a:xfrm>
            <a:off x="5677445" y="4561964"/>
            <a:ext cx="706963" cy="2061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8328624" y="6332546"/>
            <a:ext cx="518091" cy="307777"/>
          </a:xfrm>
          <a:prstGeom prst="rect">
            <a:avLst/>
          </a:prstGeom>
          <a:noFill/>
        </p:spPr>
        <p:txBody>
          <a:bodyPr wrap="none" rtlCol="0">
            <a:spAutoFit/>
          </a:bodyPr>
          <a:lstStyle/>
          <a:p>
            <a:r>
              <a:rPr lang="en-US" sz="1400" dirty="0" smtClean="0">
                <a:latin typeface="Arial"/>
                <a:cs typeface="Arial"/>
              </a:rPr>
              <a:t>FPA</a:t>
            </a:r>
            <a:endParaRPr lang="en-US" sz="1400" dirty="0">
              <a:latin typeface="Arial"/>
              <a:cs typeface="Arial"/>
            </a:endParaRPr>
          </a:p>
        </p:txBody>
      </p:sp>
      <p:cxnSp>
        <p:nvCxnSpPr>
          <p:cNvPr id="18" name="Straight Arrow Connector 17"/>
          <p:cNvCxnSpPr/>
          <p:nvPr/>
        </p:nvCxnSpPr>
        <p:spPr>
          <a:xfrm flipH="1" flipV="1">
            <a:off x="7824569" y="5992252"/>
            <a:ext cx="792087" cy="3600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838" y="4604935"/>
            <a:ext cx="993105" cy="523220"/>
          </a:xfrm>
          <a:prstGeom prst="rect">
            <a:avLst/>
          </a:prstGeom>
          <a:noFill/>
        </p:spPr>
        <p:txBody>
          <a:bodyPr wrap="none" rtlCol="0">
            <a:spAutoFit/>
          </a:bodyPr>
          <a:lstStyle/>
          <a:p>
            <a:r>
              <a:rPr lang="en-US" sz="1400" dirty="0" smtClean="0">
                <a:latin typeface="Arial"/>
                <a:cs typeface="Arial"/>
              </a:rPr>
              <a:t>Telescope</a:t>
            </a:r>
          </a:p>
          <a:p>
            <a:r>
              <a:rPr lang="en-US" sz="1400" dirty="0" smtClean="0">
                <a:latin typeface="Arial"/>
                <a:cs typeface="Arial"/>
              </a:rPr>
              <a:t>Optics</a:t>
            </a:r>
            <a:endParaRPr lang="en-US" sz="1400" dirty="0">
              <a:latin typeface="Arial"/>
              <a:cs typeface="Arial"/>
            </a:endParaRPr>
          </a:p>
        </p:txBody>
      </p:sp>
      <p:cxnSp>
        <p:nvCxnSpPr>
          <p:cNvPr id="22" name="Straight Arrow Connector 21"/>
          <p:cNvCxnSpPr>
            <a:stCxn id="21" idx="3"/>
          </p:cNvCxnSpPr>
          <p:nvPr/>
        </p:nvCxnSpPr>
        <p:spPr>
          <a:xfrm flipV="1">
            <a:off x="993943" y="4768115"/>
            <a:ext cx="1057777" cy="984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995936" y="5056147"/>
            <a:ext cx="1262322" cy="523220"/>
          </a:xfrm>
          <a:prstGeom prst="rect">
            <a:avLst/>
          </a:prstGeom>
          <a:noFill/>
        </p:spPr>
        <p:txBody>
          <a:bodyPr wrap="none" rtlCol="0">
            <a:spAutoFit/>
          </a:bodyPr>
          <a:lstStyle/>
          <a:p>
            <a:r>
              <a:rPr lang="en-US" sz="1400" dirty="0" smtClean="0">
                <a:latin typeface="Arial"/>
                <a:cs typeface="Arial"/>
              </a:rPr>
              <a:t>Spectrometer</a:t>
            </a:r>
          </a:p>
          <a:p>
            <a:r>
              <a:rPr lang="en-US" sz="1400" dirty="0" smtClean="0">
                <a:latin typeface="Arial"/>
                <a:cs typeface="Arial"/>
              </a:rPr>
              <a:t>Optics</a:t>
            </a:r>
            <a:endParaRPr lang="en-US" sz="1400" dirty="0">
              <a:latin typeface="Arial"/>
              <a:cs typeface="Arial"/>
            </a:endParaRPr>
          </a:p>
        </p:txBody>
      </p:sp>
      <p:cxnSp>
        <p:nvCxnSpPr>
          <p:cNvPr id="26" name="Straight Arrow Connector 25"/>
          <p:cNvCxnSpPr>
            <a:stCxn id="25" idx="0"/>
          </p:cNvCxnSpPr>
          <p:nvPr/>
        </p:nvCxnSpPr>
        <p:spPr>
          <a:xfrm flipH="1" flipV="1">
            <a:off x="3779918" y="4768115"/>
            <a:ext cx="847179"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475656" y="6568315"/>
            <a:ext cx="1561696" cy="307777"/>
          </a:xfrm>
          <a:prstGeom prst="rect">
            <a:avLst/>
          </a:prstGeom>
          <a:noFill/>
        </p:spPr>
        <p:txBody>
          <a:bodyPr wrap="none" rtlCol="0">
            <a:spAutoFit/>
          </a:bodyPr>
          <a:lstStyle/>
          <a:p>
            <a:r>
              <a:rPr lang="en-US" sz="1400" dirty="0" smtClean="0">
                <a:latin typeface="Arial"/>
                <a:cs typeface="Arial"/>
              </a:rPr>
              <a:t>Scan mechanism</a:t>
            </a:r>
          </a:p>
        </p:txBody>
      </p:sp>
      <p:cxnSp>
        <p:nvCxnSpPr>
          <p:cNvPr id="30" name="Straight Arrow Connector 29"/>
          <p:cNvCxnSpPr>
            <a:stCxn id="29" idx="0"/>
          </p:cNvCxnSpPr>
          <p:nvPr/>
        </p:nvCxnSpPr>
        <p:spPr>
          <a:xfrm flipV="1">
            <a:off x="2256504" y="5488196"/>
            <a:ext cx="11240" cy="10801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01206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내용 개체 틀 8"/>
          <p:cNvSpPr>
            <a:spLocks noGrp="1"/>
          </p:cNvSpPr>
          <p:nvPr>
            <p:ph idx="1"/>
          </p:nvPr>
        </p:nvSpPr>
        <p:spPr>
          <a:xfrm>
            <a:off x="232997" y="873076"/>
            <a:ext cx="8666285" cy="5248275"/>
          </a:xfrm>
        </p:spPr>
        <p:txBody>
          <a:bodyPr>
            <a:normAutofit/>
          </a:bodyPr>
          <a:lstStyle/>
          <a:p>
            <a:r>
              <a:rPr lang="en-US" altLang="ko-KR" sz="2400" dirty="0" smtClean="0"/>
              <a:t>GEMS Observation Timeline(TBD)</a:t>
            </a:r>
          </a:p>
        </p:txBody>
      </p:sp>
      <p:grpSp>
        <p:nvGrpSpPr>
          <p:cNvPr id="10" name="Group 9"/>
          <p:cNvGrpSpPr/>
          <p:nvPr/>
        </p:nvGrpSpPr>
        <p:grpSpPr>
          <a:xfrm>
            <a:off x="1958932" y="1467850"/>
            <a:ext cx="5280068" cy="3735538"/>
            <a:chOff x="2323681" y="2204864"/>
            <a:chExt cx="4550570" cy="3219435"/>
          </a:xfrm>
        </p:grpSpPr>
        <p:sp>
          <p:nvSpPr>
            <p:cNvPr id="8" name="Rectangle 7"/>
            <p:cNvSpPr/>
            <p:nvPr/>
          </p:nvSpPr>
          <p:spPr bwMode="invGray">
            <a:xfrm>
              <a:off x="2323681" y="2204864"/>
              <a:ext cx="4550570" cy="3219435"/>
            </a:xfrm>
            <a:prstGeom prst="rect">
              <a:avLst/>
            </a:prstGeom>
            <a:solidFill>
              <a:schemeClr val="bg1"/>
            </a:solidFill>
            <a:ln w="9525">
              <a:noFill/>
              <a:miter lim="800000"/>
              <a:headEnd/>
              <a:tailEnd/>
            </a:ln>
            <a:effectLst/>
          </p:spPr>
          <p:txBody>
            <a:bodyPr wrap="none" rtlCol="0" anchor="ctr"/>
            <a:lstStyle/>
            <a:p>
              <a:pPr algn="ctr" fontAlgn="auto">
                <a:lnSpc>
                  <a:spcPct val="90000"/>
                </a:lnSpc>
                <a:spcBef>
                  <a:spcPts val="0"/>
                </a:spcBef>
                <a:spcAft>
                  <a:spcPts val="0"/>
                </a:spcAft>
                <a:buClr>
                  <a:srgbClr val="000066"/>
                </a:buClr>
                <a:buSzPct val="150000"/>
                <a:buFont typeface="굴림체" pitchFamily="49" charset="-127"/>
                <a:buNone/>
              </a:pPr>
              <a:endParaRPr kumimoji="0" lang="en-US" sz="2050" b="1" dirty="0">
                <a:solidFill>
                  <a:schemeClr val="bg1"/>
                </a:solidFill>
                <a:effectLst>
                  <a:outerShdw blurRad="38100" dist="38100" dir="2700000" algn="tl">
                    <a:srgbClr val="000000"/>
                  </a:outerShdw>
                </a:effectLst>
                <a:latin typeface="HY견고딕" pitchFamily="18" charset="-127"/>
                <a:ea typeface="HY견고딕" pitchFamily="18" charset="-127"/>
              </a:endParaRPr>
            </a:p>
          </p:txBody>
        </p:sp>
        <p:pic>
          <p:nvPicPr>
            <p:cNvPr id="4" name="그림 3"/>
            <p:cNvPicPr>
              <a:picLocks noChangeAspect="1"/>
            </p:cNvPicPr>
            <p:nvPr/>
          </p:nvPicPr>
          <p:blipFill>
            <a:blip r:embed="rId2"/>
            <a:stretch>
              <a:fillRect/>
            </a:stretch>
          </p:blipFill>
          <p:spPr>
            <a:xfrm>
              <a:off x="2323681" y="2204864"/>
              <a:ext cx="4550570" cy="3219435"/>
            </a:xfrm>
            <a:prstGeom prst="rect">
              <a:avLst/>
            </a:prstGeom>
          </p:spPr>
        </p:pic>
      </p:grpSp>
      <p:sp>
        <p:nvSpPr>
          <p:cNvPr id="12" name="Rectangle 2"/>
          <p:cNvSpPr>
            <a:spLocks noGrp="1" noChangeArrowheads="1"/>
          </p:cNvSpPr>
          <p:nvPr>
            <p:ph type="title"/>
          </p:nvPr>
        </p:nvSpPr>
        <p:spPr>
          <a:xfrm>
            <a:off x="457200" y="142875"/>
            <a:ext cx="8229600" cy="652463"/>
          </a:xfrm>
        </p:spPr>
        <p:txBody>
          <a:bodyPr/>
          <a:lstStyle/>
          <a:p>
            <a:r>
              <a:rPr lang="en-US" altLang="ko-KR" dirty="0" smtClean="0">
                <a:ea typeface="바탕체" pitchFamily="17" charset="-127"/>
              </a:rPr>
              <a:t>GEMS Concept of Operations</a:t>
            </a:r>
            <a:endParaRPr lang="en-US" altLang="ko-KR" dirty="0"/>
          </a:p>
        </p:txBody>
      </p:sp>
      <p:sp>
        <p:nvSpPr>
          <p:cNvPr id="13" name="내용 개체 틀 8"/>
          <p:cNvSpPr txBox="1">
            <a:spLocks/>
          </p:cNvSpPr>
          <p:nvPr/>
        </p:nvSpPr>
        <p:spPr bwMode="auto">
          <a:xfrm>
            <a:off x="35496" y="5157192"/>
            <a:ext cx="8666285" cy="11352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33400" indent="-533400" algn="l" rtl="0" eaLnBrk="0" fontAlgn="base" latinLnBrk="1" hangingPunct="0">
              <a:lnSpc>
                <a:spcPct val="110000"/>
              </a:lnSpc>
              <a:spcBef>
                <a:spcPct val="20000"/>
              </a:spcBef>
              <a:spcAft>
                <a:spcPct val="0"/>
              </a:spcAft>
              <a:buBlip>
                <a:blip r:embed="rId3"/>
              </a:buBlip>
              <a:defRPr kumimoji="1" sz="2600" b="1">
                <a:solidFill>
                  <a:schemeClr val="tx1"/>
                </a:solidFill>
                <a:latin typeface="+mn-lt"/>
                <a:ea typeface="+mn-ea"/>
                <a:cs typeface="맑은 고딕"/>
              </a:defRPr>
            </a:lvl1pPr>
            <a:lvl2pPr marL="914400" indent="-457200" algn="l" rtl="0" eaLnBrk="0" fontAlgn="base" latinLnBrk="1" hangingPunct="0">
              <a:lnSpc>
                <a:spcPct val="110000"/>
              </a:lnSpc>
              <a:spcBef>
                <a:spcPct val="20000"/>
              </a:spcBef>
              <a:spcAft>
                <a:spcPct val="0"/>
              </a:spcAft>
              <a:buClr>
                <a:schemeClr val="bg1"/>
              </a:buClr>
              <a:buBlip>
                <a:blip r:embed="rId4"/>
              </a:buBlip>
              <a:defRPr kumimoji="1" sz="2000">
                <a:solidFill>
                  <a:schemeClr val="tx1"/>
                </a:solidFill>
                <a:latin typeface="+mn-lt"/>
                <a:ea typeface="+mn-ea"/>
                <a:cs typeface="맑은 고딕"/>
              </a:defRPr>
            </a:lvl2pPr>
            <a:lvl3pPr marL="1295400" indent="-381000" algn="l" rtl="0" eaLnBrk="0" fontAlgn="base" latinLnBrk="1" hangingPunct="0">
              <a:lnSpc>
                <a:spcPct val="110000"/>
              </a:lnSpc>
              <a:spcBef>
                <a:spcPct val="20000"/>
              </a:spcBef>
              <a:spcAft>
                <a:spcPct val="0"/>
              </a:spcAft>
              <a:buFont typeface="맑은 고딕"/>
              <a:buChar char="–"/>
              <a:defRPr kumimoji="1" sz="1600">
                <a:solidFill>
                  <a:schemeClr val="tx1"/>
                </a:solidFill>
                <a:latin typeface="+mn-lt"/>
                <a:ea typeface="+mn-ea"/>
                <a:cs typeface="맑은 고딕"/>
              </a:defRPr>
            </a:lvl3pPr>
            <a:lvl4pPr marL="1752600" indent="-381000" algn="l" rtl="0" eaLnBrk="0" fontAlgn="base" latinLnBrk="1" hangingPunct="0">
              <a:lnSpc>
                <a:spcPct val="110000"/>
              </a:lnSpc>
              <a:spcBef>
                <a:spcPct val="20000"/>
              </a:spcBef>
              <a:spcAft>
                <a:spcPct val="0"/>
              </a:spcAft>
              <a:buBlip>
                <a:blip r:embed="rId5"/>
              </a:buBlip>
              <a:defRPr kumimoji="1" sz="1600">
                <a:solidFill>
                  <a:schemeClr val="tx1"/>
                </a:solidFill>
                <a:latin typeface="+mn-lt"/>
                <a:ea typeface="+mn-ea"/>
                <a:cs typeface="맑은 고딕"/>
              </a:defRPr>
            </a:lvl4pPr>
            <a:lvl5pPr marL="2209800" indent="-381000" algn="l" rtl="0" eaLnBrk="0" fontAlgn="base" latinLnBrk="1" hangingPunct="0">
              <a:lnSpc>
                <a:spcPct val="110000"/>
              </a:lnSpc>
              <a:spcBef>
                <a:spcPct val="20000"/>
              </a:spcBef>
              <a:spcAft>
                <a:spcPct val="0"/>
              </a:spcAft>
              <a:buChar char="»"/>
              <a:defRPr kumimoji="1" sz="1600">
                <a:solidFill>
                  <a:schemeClr val="tx1"/>
                </a:solidFill>
                <a:latin typeface="+mn-lt"/>
                <a:ea typeface="+mn-ea"/>
                <a:cs typeface="맑은 고딕"/>
              </a:defRPr>
            </a:lvl5pPr>
            <a:lvl6pPr marL="2667000" indent="-381000" algn="l" rtl="0" fontAlgn="base" latinLnBrk="1">
              <a:lnSpc>
                <a:spcPct val="110000"/>
              </a:lnSpc>
              <a:spcBef>
                <a:spcPct val="20000"/>
              </a:spcBef>
              <a:spcAft>
                <a:spcPct val="0"/>
              </a:spcAft>
              <a:buChar char="»"/>
              <a:defRPr kumimoji="1">
                <a:solidFill>
                  <a:schemeClr val="tx1"/>
                </a:solidFill>
                <a:latin typeface="+mn-lt"/>
                <a:ea typeface="+mn-ea"/>
              </a:defRPr>
            </a:lvl6pPr>
            <a:lvl7pPr marL="3124200" indent="-381000" algn="l" rtl="0" fontAlgn="base" latinLnBrk="1">
              <a:lnSpc>
                <a:spcPct val="110000"/>
              </a:lnSpc>
              <a:spcBef>
                <a:spcPct val="20000"/>
              </a:spcBef>
              <a:spcAft>
                <a:spcPct val="0"/>
              </a:spcAft>
              <a:buChar char="»"/>
              <a:defRPr kumimoji="1">
                <a:solidFill>
                  <a:schemeClr val="tx1"/>
                </a:solidFill>
                <a:latin typeface="+mn-lt"/>
                <a:ea typeface="+mn-ea"/>
              </a:defRPr>
            </a:lvl7pPr>
            <a:lvl8pPr marL="3581400" indent="-381000" algn="l" rtl="0" fontAlgn="base" latinLnBrk="1">
              <a:lnSpc>
                <a:spcPct val="110000"/>
              </a:lnSpc>
              <a:spcBef>
                <a:spcPct val="20000"/>
              </a:spcBef>
              <a:spcAft>
                <a:spcPct val="0"/>
              </a:spcAft>
              <a:buChar char="»"/>
              <a:defRPr kumimoji="1">
                <a:solidFill>
                  <a:schemeClr val="tx1"/>
                </a:solidFill>
                <a:latin typeface="+mn-lt"/>
                <a:ea typeface="+mn-ea"/>
              </a:defRPr>
            </a:lvl8pPr>
            <a:lvl9pPr marL="4038600" indent="-381000" algn="l" rtl="0" fontAlgn="base" latinLnBrk="1">
              <a:lnSpc>
                <a:spcPct val="110000"/>
              </a:lnSpc>
              <a:spcBef>
                <a:spcPct val="20000"/>
              </a:spcBef>
              <a:spcAft>
                <a:spcPct val="0"/>
              </a:spcAft>
              <a:buChar char="»"/>
              <a:defRPr kumimoji="1">
                <a:solidFill>
                  <a:schemeClr val="tx1"/>
                </a:solidFill>
                <a:latin typeface="+mn-lt"/>
                <a:ea typeface="+mn-ea"/>
              </a:defRPr>
            </a:lvl9pPr>
          </a:lstStyle>
          <a:p>
            <a:pPr lvl="1"/>
            <a:r>
              <a:rPr lang="en-US" altLang="ko-KR" sz="1600" kern="0" dirty="0" smtClean="0"/>
              <a:t>GEMS/GOCI-II have the same priority. </a:t>
            </a:r>
          </a:p>
          <a:p>
            <a:pPr lvl="2"/>
            <a:r>
              <a:rPr lang="en-US" altLang="ko-KR" sz="1200" kern="0" dirty="0" smtClean="0"/>
              <a:t>30minutes for GEMS mission and another 30 minutes for GOCI-II mission</a:t>
            </a:r>
          </a:p>
          <a:p>
            <a:pPr lvl="1"/>
            <a:r>
              <a:rPr lang="en-US" altLang="ko-KR" sz="1600" kern="0" dirty="0" smtClean="0"/>
              <a:t>Wheel offloading will be performed in one of GEMS &amp; GOCI-II imaging slots</a:t>
            </a:r>
          </a:p>
          <a:p>
            <a:pPr lvl="2"/>
            <a:r>
              <a:rPr lang="en-US" altLang="ko-KR" sz="1200" kern="0" dirty="0" smtClean="0"/>
              <a:t>4 consecutive months in GEMS slots and another 4 consecutive months in GOCI-II slots</a:t>
            </a:r>
          </a:p>
          <a:p>
            <a:endParaRPr lang="en-US" altLang="ko-KR" sz="2000" kern="0" dirty="0" smtClean="0"/>
          </a:p>
          <a:p>
            <a:endParaRPr lang="en-US" altLang="ko-KR" sz="2000" b="0" kern="0" dirty="0"/>
          </a:p>
        </p:txBody>
      </p:sp>
    </p:spTree>
    <p:extLst>
      <p:ext uri="{BB962C8B-B14F-4D97-AF65-F5344CB8AC3E}">
        <p14:creationId xmlns:p14="http://schemas.microsoft.com/office/powerpoint/2010/main" val="30301894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a:xfrm>
            <a:off x="850776" y="188640"/>
            <a:ext cx="7393632" cy="563562"/>
          </a:xfrm>
        </p:spPr>
        <p:txBody>
          <a:bodyPr/>
          <a:lstStyle/>
          <a:p>
            <a:r>
              <a:rPr lang="en-US" altLang="ko-KR" sz="2400" b="1" dirty="0" smtClean="0">
                <a:latin typeface="Arial"/>
                <a:cs typeface="Arial"/>
              </a:rPr>
              <a:t>Projected FOV &amp; GSD - NS GSD @ Seoul : 7.0km</a:t>
            </a:r>
            <a:endParaRPr lang="ko-KR" altLang="en-US" sz="2400" b="1" dirty="0">
              <a:latin typeface="Arial"/>
              <a:cs typeface="Arial"/>
            </a:endParaRPr>
          </a:p>
        </p:txBody>
      </p:sp>
      <p:sp>
        <p:nvSpPr>
          <p:cNvPr id="8" name="직사각형 7"/>
          <p:cNvSpPr/>
          <p:nvPr/>
        </p:nvSpPr>
        <p:spPr>
          <a:xfrm>
            <a:off x="7982459" y="1412776"/>
            <a:ext cx="66791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a:solidFill>
                <a:srgbClr val="FFFFFF"/>
              </a:solidFill>
              <a:latin typeface="맑은 고딕"/>
              <a:ea typeface="맑은 고딕"/>
            </a:endParaRPr>
          </a:p>
        </p:txBody>
      </p:sp>
      <p:sp>
        <p:nvSpPr>
          <p:cNvPr id="9" name="직사각형 8"/>
          <p:cNvSpPr/>
          <p:nvPr/>
        </p:nvSpPr>
        <p:spPr>
          <a:xfrm>
            <a:off x="8018000" y="2780928"/>
            <a:ext cx="667914" cy="57606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a:solidFill>
                <a:srgbClr val="FFFFFF"/>
              </a:solidFill>
              <a:latin typeface="맑은 고딕"/>
              <a:ea typeface="맑은 고딕"/>
            </a:endParaRPr>
          </a:p>
        </p:txBody>
      </p:sp>
      <p:sp>
        <p:nvSpPr>
          <p:cNvPr id="2" name="TextBox 1"/>
          <p:cNvSpPr txBox="1"/>
          <p:nvPr/>
        </p:nvSpPr>
        <p:spPr>
          <a:xfrm>
            <a:off x="7460866" y="2052302"/>
            <a:ext cx="1512168" cy="338554"/>
          </a:xfrm>
          <a:prstGeom prst="rect">
            <a:avLst/>
          </a:prstGeom>
          <a:noFill/>
        </p:spPr>
        <p:txBody>
          <a:bodyPr wrap="square" rtlCol="0">
            <a:spAutoFit/>
          </a:bodyPr>
          <a:lstStyle/>
          <a:p>
            <a:pPr fontAlgn="base">
              <a:spcBef>
                <a:spcPct val="0"/>
              </a:spcBef>
              <a:spcAft>
                <a:spcPct val="0"/>
              </a:spcAft>
            </a:pPr>
            <a:r>
              <a:rPr kumimoji="1" lang="en-US" altLang="ko-KR" sz="1600" dirty="0" smtClean="0">
                <a:solidFill>
                  <a:srgbClr val="000000"/>
                </a:solidFill>
                <a:latin typeface="맑은 고딕"/>
                <a:ea typeface="맑은 고딕"/>
              </a:rPr>
              <a:t>Projected FOV</a:t>
            </a:r>
            <a:endParaRPr kumimoji="1" lang="ko-KR" altLang="en-US" sz="1600" dirty="0">
              <a:solidFill>
                <a:srgbClr val="000000"/>
              </a:solidFill>
              <a:latin typeface="맑은 고딕"/>
              <a:ea typeface="맑은 고딕"/>
            </a:endParaRPr>
          </a:p>
        </p:txBody>
      </p:sp>
      <p:sp>
        <p:nvSpPr>
          <p:cNvPr id="11" name="TextBox 10"/>
          <p:cNvSpPr txBox="1"/>
          <p:nvPr/>
        </p:nvSpPr>
        <p:spPr>
          <a:xfrm>
            <a:off x="7291212" y="3458278"/>
            <a:ext cx="1872208" cy="338554"/>
          </a:xfrm>
          <a:prstGeom prst="rect">
            <a:avLst/>
          </a:prstGeom>
          <a:noFill/>
        </p:spPr>
        <p:txBody>
          <a:bodyPr wrap="square" rtlCol="0">
            <a:spAutoFit/>
          </a:bodyPr>
          <a:lstStyle/>
          <a:p>
            <a:pPr fontAlgn="base">
              <a:spcBef>
                <a:spcPct val="0"/>
              </a:spcBef>
              <a:spcAft>
                <a:spcPct val="0"/>
              </a:spcAft>
            </a:pPr>
            <a:r>
              <a:rPr kumimoji="1" lang="en-US" altLang="ko-KR" sz="1600" dirty="0" smtClean="0">
                <a:solidFill>
                  <a:srgbClr val="000000"/>
                </a:solidFill>
                <a:latin typeface="맑은 고딕"/>
                <a:ea typeface="맑은 고딕"/>
              </a:rPr>
              <a:t>Region of interest</a:t>
            </a:r>
            <a:endParaRPr kumimoji="1" lang="ko-KR" altLang="en-US" sz="1600" dirty="0">
              <a:solidFill>
                <a:srgbClr val="000000"/>
              </a:solidFill>
              <a:latin typeface="맑은 고딕"/>
              <a:ea typeface="맑은 고딕"/>
            </a:endParaRPr>
          </a:p>
        </p:txBody>
      </p:sp>
      <p:grpSp>
        <p:nvGrpSpPr>
          <p:cNvPr id="84" name="Group 83"/>
          <p:cNvGrpSpPr/>
          <p:nvPr/>
        </p:nvGrpSpPr>
        <p:grpSpPr>
          <a:xfrm>
            <a:off x="5422292" y="2220689"/>
            <a:ext cx="807949" cy="3023796"/>
            <a:chOff x="5791216" y="2220689"/>
            <a:chExt cx="807949" cy="3023796"/>
          </a:xfrm>
        </p:grpSpPr>
        <p:cxnSp>
          <p:nvCxnSpPr>
            <p:cNvPr id="6" name="Straight Connector 5"/>
            <p:cNvCxnSpPr/>
            <p:nvPr/>
          </p:nvCxnSpPr>
          <p:spPr>
            <a:xfrm flipH="1">
              <a:off x="6208216" y="2220689"/>
              <a:ext cx="390948" cy="946418"/>
            </a:xfrm>
            <a:prstGeom prst="line">
              <a:avLst/>
            </a:prstGeom>
            <a:ln w="38100" cmpd="sng">
              <a:solidFill>
                <a:srgbClr val="CCFFCC"/>
              </a:solidFill>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6063420" y="3167107"/>
              <a:ext cx="144795" cy="733473"/>
            </a:xfrm>
            <a:prstGeom prst="line">
              <a:avLst/>
            </a:prstGeom>
            <a:ln w="38100" cmpd="sng">
              <a:solidFill>
                <a:srgbClr val="CCFFCC"/>
              </a:solidFill>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063420" y="3900581"/>
              <a:ext cx="0" cy="674323"/>
            </a:xfrm>
            <a:prstGeom prst="line">
              <a:avLst/>
            </a:prstGeom>
            <a:ln w="38100" cmpd="sng">
              <a:solidFill>
                <a:srgbClr val="CCFFCC"/>
              </a:solidFill>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057632" y="4570162"/>
              <a:ext cx="5788" cy="674323"/>
            </a:xfrm>
            <a:prstGeom prst="line">
              <a:avLst/>
            </a:prstGeom>
            <a:ln w="38100" cmpd="sng">
              <a:solidFill>
                <a:srgbClr val="CCFFCC"/>
              </a:solidFill>
              <a:prstDash val="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791216" y="4577262"/>
              <a:ext cx="0" cy="667223"/>
            </a:xfrm>
            <a:prstGeom prst="line">
              <a:avLst/>
            </a:prstGeom>
            <a:ln w="38100" cmpd="sng">
              <a:solidFill>
                <a:srgbClr val="CCFFCC"/>
              </a:solidFill>
              <a:prstDash val="dash"/>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797004" y="3919512"/>
              <a:ext cx="0" cy="674323"/>
            </a:xfrm>
            <a:prstGeom prst="line">
              <a:avLst/>
            </a:prstGeom>
            <a:ln w="38100" cmpd="sng">
              <a:solidFill>
                <a:srgbClr val="CCFFCC"/>
              </a:solidFill>
              <a:prstDash val="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39596" y="3167107"/>
              <a:ext cx="112928" cy="752404"/>
            </a:xfrm>
            <a:prstGeom prst="line">
              <a:avLst/>
            </a:prstGeom>
            <a:ln w="38100" cmpd="sng">
              <a:solidFill>
                <a:srgbClr val="CCFFCC"/>
              </a:solidFill>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5952524" y="2220689"/>
              <a:ext cx="295371" cy="946418"/>
            </a:xfrm>
            <a:prstGeom prst="line">
              <a:avLst/>
            </a:prstGeom>
            <a:ln w="38100" cmpd="sng">
              <a:solidFill>
                <a:srgbClr val="CCFFCC"/>
              </a:solidFill>
              <a:prstDash val="dash"/>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6199515" y="2220689"/>
              <a:ext cx="399650" cy="0"/>
            </a:xfrm>
            <a:prstGeom prst="line">
              <a:avLst/>
            </a:prstGeom>
            <a:ln w="38100" cmpd="sng">
              <a:solidFill>
                <a:srgbClr val="CCFFCC"/>
              </a:solidFill>
              <a:prstDash val="dash"/>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flipV="1">
              <a:off x="5791216" y="5239753"/>
              <a:ext cx="272204" cy="4732"/>
            </a:xfrm>
            <a:prstGeom prst="line">
              <a:avLst/>
            </a:prstGeom>
            <a:ln w="38100" cmpd="sng">
              <a:solidFill>
                <a:srgbClr val="CCFFCC"/>
              </a:solidFill>
              <a:prstDash val="dash"/>
            </a:ln>
          </p:spPr>
          <p:style>
            <a:lnRef idx="2">
              <a:schemeClr val="accent1"/>
            </a:lnRef>
            <a:fillRef idx="0">
              <a:schemeClr val="accent1"/>
            </a:fillRef>
            <a:effectRef idx="1">
              <a:schemeClr val="accent1"/>
            </a:effectRef>
            <a:fontRef idx="minor">
              <a:schemeClr val="tx1"/>
            </a:fontRef>
          </p:style>
        </p:cxnSp>
      </p:grpSp>
      <p:pic>
        <p:nvPicPr>
          <p:cNvPr id="77" name="Picture 76"/>
          <p:cNvPicPr>
            <a:picLocks noChangeAspect="1"/>
          </p:cNvPicPr>
          <p:nvPr/>
        </p:nvPicPr>
        <p:blipFill rotWithShape="1">
          <a:blip r:embed="rId3" cstate="print"/>
          <a:srcRect l="3418" t="51460" r="4275" b="1123"/>
          <a:stretch/>
        </p:blipFill>
        <p:spPr>
          <a:xfrm>
            <a:off x="4556424" y="4835140"/>
            <a:ext cx="426652" cy="320384"/>
          </a:xfrm>
          <a:prstGeom prst="rect">
            <a:avLst/>
          </a:prstGeom>
        </p:spPr>
      </p:pic>
      <p:grpSp>
        <p:nvGrpSpPr>
          <p:cNvPr id="4" name="Group 3"/>
          <p:cNvGrpSpPr/>
          <p:nvPr/>
        </p:nvGrpSpPr>
        <p:grpSpPr>
          <a:xfrm>
            <a:off x="-940657" y="704212"/>
            <a:ext cx="7714009" cy="5541037"/>
            <a:chOff x="-940657" y="1000108"/>
            <a:chExt cx="7714009" cy="5541037"/>
          </a:xfrm>
        </p:grpSpPr>
        <p:pic>
          <p:nvPicPr>
            <p:cNvPr id="1026" name="Picture 2"/>
            <p:cNvPicPr>
              <a:picLocks noChangeAspect="1" noChangeArrowheads="1"/>
            </p:cNvPicPr>
            <p:nvPr/>
          </p:nvPicPr>
          <p:blipFill>
            <a:blip r:embed="rId4" cstate="print"/>
            <a:srcRect/>
            <a:stretch>
              <a:fillRect/>
            </a:stretch>
          </p:blipFill>
          <p:spPr bwMode="auto">
            <a:xfrm>
              <a:off x="271692" y="1000108"/>
              <a:ext cx="6087990" cy="5143536"/>
            </a:xfrm>
            <a:prstGeom prst="rect">
              <a:avLst/>
            </a:prstGeom>
            <a:noFill/>
            <a:ln w="9525">
              <a:noFill/>
              <a:miter lim="800000"/>
              <a:headEnd/>
              <a:tailEnd/>
            </a:ln>
            <a:effectLst/>
          </p:spPr>
        </p:pic>
        <p:grpSp>
          <p:nvGrpSpPr>
            <p:cNvPr id="95" name="Group 94"/>
            <p:cNvGrpSpPr/>
            <p:nvPr/>
          </p:nvGrpSpPr>
          <p:grpSpPr>
            <a:xfrm>
              <a:off x="-940657" y="1466513"/>
              <a:ext cx="6794997" cy="3834695"/>
              <a:chOff x="-648182" y="1508198"/>
              <a:chExt cx="6794997" cy="3811281"/>
            </a:xfrm>
          </p:grpSpPr>
          <p:cxnSp>
            <p:nvCxnSpPr>
              <p:cNvPr id="62" name="Straight Connector 61"/>
              <p:cNvCxnSpPr/>
              <p:nvPr/>
            </p:nvCxnSpPr>
            <p:spPr>
              <a:xfrm flipH="1">
                <a:off x="5820244" y="2203759"/>
                <a:ext cx="326571" cy="967619"/>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a:off x="5699291" y="3171378"/>
                <a:ext cx="120952" cy="749904"/>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5699291" y="3921282"/>
                <a:ext cx="0" cy="689429"/>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5694456" y="4605862"/>
                <a:ext cx="4835" cy="689429"/>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4059173" y="2229573"/>
                <a:ext cx="2087642" cy="16930"/>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H="1" flipV="1">
                <a:off x="2910126" y="2216666"/>
                <a:ext cx="1149048" cy="16930"/>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flipV="1">
                <a:off x="-648182" y="1508198"/>
                <a:ext cx="3558312" cy="695564"/>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648182" y="1544959"/>
                <a:ext cx="2652648" cy="1663182"/>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2003001" y="3166529"/>
                <a:ext cx="266085" cy="791038"/>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2256991" y="3921282"/>
                <a:ext cx="120953" cy="689429"/>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H="1">
                <a:off x="2373111" y="4601013"/>
                <a:ext cx="4835" cy="689429"/>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a:off x="2377946" y="5307383"/>
                <a:ext cx="3316511" cy="12096"/>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grpSp>
        <p:grpSp>
          <p:nvGrpSpPr>
            <p:cNvPr id="59" name="Group 58"/>
            <p:cNvGrpSpPr/>
            <p:nvPr/>
          </p:nvGrpSpPr>
          <p:grpSpPr>
            <a:xfrm>
              <a:off x="765734" y="1988840"/>
              <a:ext cx="5474307" cy="3323379"/>
              <a:chOff x="1112762" y="1988840"/>
              <a:chExt cx="5474307" cy="3323379"/>
            </a:xfrm>
          </p:grpSpPr>
          <p:cxnSp>
            <p:nvCxnSpPr>
              <p:cNvPr id="33" name="Straight Connector 32"/>
              <p:cNvCxnSpPr/>
              <p:nvPr/>
            </p:nvCxnSpPr>
            <p:spPr>
              <a:xfrm flipH="1">
                <a:off x="6260498" y="2196499"/>
                <a:ext cx="326571" cy="967619"/>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6127451" y="3164118"/>
                <a:ext cx="120952" cy="749904"/>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127451" y="3914022"/>
                <a:ext cx="0" cy="689429"/>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122616" y="4598602"/>
                <a:ext cx="4835" cy="689429"/>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4487333" y="2196499"/>
                <a:ext cx="2087642" cy="1693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flipV="1">
                <a:off x="3338286" y="2196499"/>
                <a:ext cx="1149048" cy="1693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flipV="1">
                <a:off x="1112762" y="1988840"/>
                <a:ext cx="2225525" cy="20766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flipV="1">
                <a:off x="1112762" y="1988840"/>
                <a:ext cx="1717524" cy="1175278"/>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2842391" y="3159269"/>
                <a:ext cx="266085" cy="791038"/>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108476" y="3914022"/>
                <a:ext cx="120953" cy="689429"/>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a:off x="3224596" y="4593753"/>
                <a:ext cx="4835" cy="689429"/>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H="1">
                <a:off x="3229431" y="5300123"/>
                <a:ext cx="2893185" cy="12096"/>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80" name="TextBox 79"/>
            <p:cNvSpPr txBox="1"/>
            <p:nvPr/>
          </p:nvSpPr>
          <p:spPr>
            <a:xfrm>
              <a:off x="3966820" y="6171813"/>
              <a:ext cx="2806532" cy="369332"/>
            </a:xfrm>
            <a:prstGeom prst="rect">
              <a:avLst/>
            </a:prstGeom>
            <a:noFill/>
          </p:spPr>
          <p:txBody>
            <a:bodyPr wrap="square" rtlCol="0">
              <a:spAutoFit/>
            </a:bodyPr>
            <a:lstStyle/>
            <a:p>
              <a:r>
                <a:rPr lang="en-US" b="1" dirty="0" smtClean="0">
                  <a:solidFill>
                    <a:srgbClr val="FF0000"/>
                  </a:solidFill>
                  <a:latin typeface="Arial"/>
                  <a:cs typeface="Arial"/>
                </a:rPr>
                <a:t>For clear sector method</a:t>
              </a:r>
              <a:endParaRPr lang="en-US" b="1" dirty="0">
                <a:solidFill>
                  <a:srgbClr val="FF0000"/>
                </a:solidFill>
                <a:latin typeface="Arial"/>
                <a:cs typeface="Arial"/>
              </a:endParaRPr>
            </a:p>
          </p:txBody>
        </p:sp>
        <p:sp>
          <p:nvSpPr>
            <p:cNvPr id="82" name="TextBox 81"/>
            <p:cNvSpPr txBox="1"/>
            <p:nvPr/>
          </p:nvSpPr>
          <p:spPr>
            <a:xfrm>
              <a:off x="1972632" y="6156012"/>
              <a:ext cx="2225524" cy="369332"/>
            </a:xfrm>
            <a:prstGeom prst="rect">
              <a:avLst/>
            </a:prstGeom>
            <a:noFill/>
          </p:spPr>
          <p:txBody>
            <a:bodyPr wrap="square" rtlCol="0">
              <a:spAutoFit/>
            </a:bodyPr>
            <a:lstStyle/>
            <a:p>
              <a:r>
                <a:rPr lang="en-US" b="1" dirty="0" smtClean="0">
                  <a:solidFill>
                    <a:srgbClr val="0000FF"/>
                  </a:solidFill>
                  <a:latin typeface="Arial"/>
                  <a:cs typeface="Arial"/>
                </a:rPr>
                <a:t>Normal operation</a:t>
              </a:r>
              <a:endParaRPr lang="en-US" b="1" dirty="0">
                <a:solidFill>
                  <a:srgbClr val="0000FF"/>
                </a:solidFill>
                <a:latin typeface="Arial"/>
                <a:cs typeface="Arial"/>
              </a:endParaRPr>
            </a:p>
          </p:txBody>
        </p:sp>
      </p:grpSp>
      <p:grpSp>
        <p:nvGrpSpPr>
          <p:cNvPr id="48" name="Group 47"/>
          <p:cNvGrpSpPr>
            <a:grpSpLocks noChangeAspect="1"/>
          </p:cNvGrpSpPr>
          <p:nvPr/>
        </p:nvGrpSpPr>
        <p:grpSpPr>
          <a:xfrm>
            <a:off x="6585517" y="4749118"/>
            <a:ext cx="2481392" cy="1744099"/>
            <a:chOff x="973238" y="25984253"/>
            <a:chExt cx="6864324" cy="4738634"/>
          </a:xfrm>
        </p:grpSpPr>
        <p:sp>
          <p:nvSpPr>
            <p:cNvPr id="49" name="TextBox 48"/>
            <p:cNvSpPr txBox="1"/>
            <p:nvPr/>
          </p:nvSpPr>
          <p:spPr>
            <a:xfrm>
              <a:off x="4082706" y="29301323"/>
              <a:ext cx="2307058" cy="1421564"/>
            </a:xfrm>
            <a:prstGeom prst="rect">
              <a:avLst/>
            </a:prstGeom>
            <a:noFill/>
          </p:spPr>
          <p:txBody>
            <a:bodyPr wrap="square" rtlCol="0">
              <a:spAutoFit/>
            </a:bodyPr>
            <a:lstStyle/>
            <a:p>
              <a:r>
                <a:rPr lang="en-US" sz="2800" dirty="0"/>
                <a:t>y</a:t>
              </a:r>
              <a:r>
                <a:rPr lang="en-US" sz="2800" dirty="0" smtClean="0"/>
                <a:t>(t)</a:t>
              </a:r>
              <a:endParaRPr lang="en-US" sz="2800" dirty="0"/>
            </a:p>
          </p:txBody>
        </p:sp>
        <p:pic>
          <p:nvPicPr>
            <p:cNvPr id="53"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3765" y="25984253"/>
              <a:ext cx="6613797" cy="322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4" name="Straight Arrow Connector 53"/>
            <p:cNvCxnSpPr/>
            <p:nvPr/>
          </p:nvCxnSpPr>
          <p:spPr>
            <a:xfrm flipH="1">
              <a:off x="6091082" y="28859615"/>
              <a:ext cx="1153528" cy="655049"/>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973238" y="26904155"/>
              <a:ext cx="0" cy="1600801"/>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1884275" y="29555032"/>
              <a:ext cx="2871182" cy="2"/>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flipH="1">
              <a:off x="7033816" y="28031488"/>
              <a:ext cx="702266" cy="769441"/>
            </a:xfrm>
            <a:prstGeom prst="rect">
              <a:avLst/>
            </a:prstGeom>
            <a:noFill/>
          </p:spPr>
          <p:txBody>
            <a:bodyPr wrap="square" rtlCol="0">
              <a:spAutoFit/>
            </a:bodyPr>
            <a:lstStyle/>
            <a:p>
              <a:r>
                <a:rPr lang="el-GR" sz="4400" dirty="0" smtClean="0"/>
                <a:t>λ</a:t>
              </a:r>
              <a:endParaRPr lang="en-US" sz="4400" dirty="0"/>
            </a:p>
          </p:txBody>
        </p:sp>
      </p:grpSp>
    </p:spTree>
    <p:extLst>
      <p:ext uri="{BB962C8B-B14F-4D97-AF65-F5344CB8AC3E}">
        <p14:creationId xmlns:p14="http://schemas.microsoft.com/office/powerpoint/2010/main" val="12723843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표 3"/>
          <p:cNvGraphicFramePr>
            <a:graphicFrameLocks noGrp="1"/>
          </p:cNvGraphicFramePr>
          <p:nvPr>
            <p:extLst>
              <p:ext uri="{D42A27DB-BD31-4B8C-83A1-F6EECF244321}">
                <p14:modId xmlns:p14="http://schemas.microsoft.com/office/powerpoint/2010/main" val="244066441"/>
              </p:ext>
            </p:extLst>
          </p:nvPr>
        </p:nvGraphicFramePr>
        <p:xfrm>
          <a:off x="238862" y="692696"/>
          <a:ext cx="8640960" cy="6001112"/>
        </p:xfrm>
        <a:graphic>
          <a:graphicData uri="http://schemas.openxmlformats.org/drawingml/2006/table">
            <a:tbl>
              <a:tblPr/>
              <a:tblGrid>
                <a:gridCol w="876754"/>
                <a:gridCol w="936104"/>
                <a:gridCol w="808693"/>
                <a:gridCol w="925251"/>
                <a:gridCol w="925251"/>
                <a:gridCol w="848149"/>
                <a:gridCol w="848149"/>
                <a:gridCol w="1117115"/>
                <a:gridCol w="606574"/>
                <a:gridCol w="748920"/>
              </a:tblGrid>
              <a:tr h="731520">
                <a:tc>
                  <a:txBody>
                    <a:bodyPr/>
                    <a:lstStyle/>
                    <a:p>
                      <a:pPr algn="ctr" latinLnBrk="0"/>
                      <a:r>
                        <a:rPr lang="en-US" sz="1400" b="1" kern="100" dirty="0" smtClean="0">
                          <a:latin typeface="Arial" pitchFamily="34" charset="0"/>
                          <a:ea typeface="맑은 고딕"/>
                          <a:cs typeface="Arial" pitchFamily="34" charset="0"/>
                        </a:rPr>
                        <a:t>Product</a:t>
                      </a:r>
                      <a:endParaRPr lang="ko-KR" sz="1400" kern="100" dirty="0">
                        <a:latin typeface="Arial" pitchFamily="34" charset="0"/>
                        <a:ea typeface="맑은 고딕"/>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latinLnBrk="0"/>
                      <a:r>
                        <a:rPr lang="en-US" altLang="ko-KR" sz="1400" b="1" kern="100" dirty="0" err="1" smtClean="0">
                          <a:latin typeface="Arial" pitchFamily="34" charset="0"/>
                          <a:ea typeface="맑은 고딕"/>
                          <a:cs typeface="Arial" pitchFamily="34" charset="0"/>
                        </a:rPr>
                        <a:t>Impor</a:t>
                      </a:r>
                      <a:r>
                        <a:rPr lang="en-US" altLang="ko-KR" sz="1400" b="1" kern="100" dirty="0" smtClean="0">
                          <a:latin typeface="Arial" pitchFamily="34" charset="0"/>
                          <a:ea typeface="맑은 고딕"/>
                          <a:cs typeface="Arial" pitchFamily="34" charset="0"/>
                        </a:rPr>
                        <a:t>-</a:t>
                      </a:r>
                    </a:p>
                    <a:p>
                      <a:pPr algn="ctr" latinLnBrk="0"/>
                      <a:r>
                        <a:rPr lang="en-US" altLang="ko-KR" sz="1400" b="1" kern="100" dirty="0" err="1" smtClean="0">
                          <a:latin typeface="Arial" pitchFamily="34" charset="0"/>
                          <a:ea typeface="맑은 고딕"/>
                          <a:cs typeface="Arial" pitchFamily="34" charset="0"/>
                        </a:rPr>
                        <a:t>tance</a:t>
                      </a:r>
                      <a:endParaRPr lang="ko-KR" sz="1400" b="1" kern="100" dirty="0">
                        <a:latin typeface="Arial" pitchFamily="34" charset="0"/>
                        <a:ea typeface="맑은 고딕"/>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latinLnBrk="0"/>
                      <a:r>
                        <a:rPr lang="en-US" sz="1400" b="1" kern="100" dirty="0" smtClean="0">
                          <a:latin typeface="Arial" pitchFamily="34" charset="0"/>
                          <a:ea typeface="맑은 고딕"/>
                          <a:cs typeface="Arial" pitchFamily="34" charset="0"/>
                        </a:rPr>
                        <a:t>Min</a:t>
                      </a:r>
                    </a:p>
                    <a:p>
                      <a:pPr algn="ctr" latinLnBrk="0"/>
                      <a:r>
                        <a:rPr lang="en-US" sz="1400" kern="100" dirty="0" smtClean="0">
                          <a:latin typeface="Arial" pitchFamily="34" charset="0"/>
                          <a:ea typeface="맑은 고딕"/>
                          <a:cs typeface="Arial" pitchFamily="34" charset="0"/>
                        </a:rPr>
                        <a:t>(cm</a:t>
                      </a:r>
                      <a:r>
                        <a:rPr lang="en-US" sz="1400" kern="100" baseline="30000" dirty="0" smtClean="0">
                          <a:latin typeface="Arial" pitchFamily="34" charset="0"/>
                          <a:ea typeface="맑은 고딕"/>
                          <a:cs typeface="Arial" pitchFamily="34" charset="0"/>
                        </a:rPr>
                        <a:t>-2</a:t>
                      </a:r>
                      <a:r>
                        <a:rPr lang="en-US" sz="1400" kern="100" dirty="0" smtClean="0">
                          <a:latin typeface="Arial" pitchFamily="34" charset="0"/>
                          <a:ea typeface="맑은 고딕"/>
                          <a:cs typeface="Arial" pitchFamily="34" charset="0"/>
                        </a:rPr>
                        <a:t>)</a:t>
                      </a:r>
                      <a:endParaRPr lang="ko-KR" sz="1400" kern="100" dirty="0">
                        <a:latin typeface="Arial" pitchFamily="34" charset="0"/>
                        <a:ea typeface="맑은 고딕"/>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latinLnBrk="0"/>
                      <a:r>
                        <a:rPr lang="en-US" sz="1400" b="1" kern="100" dirty="0" smtClean="0">
                          <a:latin typeface="Arial" pitchFamily="34" charset="0"/>
                          <a:ea typeface="맑은 고딕"/>
                          <a:cs typeface="Arial" pitchFamily="34" charset="0"/>
                        </a:rPr>
                        <a:t>Max</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00" dirty="0" smtClean="0">
                          <a:latin typeface="Arial" pitchFamily="34" charset="0"/>
                          <a:ea typeface="맑은 고딕"/>
                          <a:cs typeface="Arial" pitchFamily="34" charset="0"/>
                        </a:rPr>
                        <a:t>(cm</a:t>
                      </a:r>
                      <a:r>
                        <a:rPr lang="en-US" sz="1400" kern="100" baseline="30000" dirty="0" smtClean="0">
                          <a:latin typeface="Arial" pitchFamily="34" charset="0"/>
                          <a:ea typeface="맑은 고딕"/>
                          <a:cs typeface="Arial" pitchFamily="34" charset="0"/>
                        </a:rPr>
                        <a:t>-2</a:t>
                      </a:r>
                      <a:r>
                        <a:rPr lang="en-US" sz="1400" kern="100" dirty="0" smtClean="0">
                          <a:latin typeface="Arial" pitchFamily="34" charset="0"/>
                          <a:ea typeface="맑은 고딕"/>
                          <a:cs typeface="Arial" pitchFamily="34" charset="0"/>
                        </a:rPr>
                        <a:t>)</a:t>
                      </a:r>
                      <a:endParaRPr lang="ko-KR" altLang="en-US" sz="1400" kern="100" dirty="0" smtClean="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latinLnBrk="0"/>
                      <a:r>
                        <a:rPr lang="en-US" altLang="ko-KR" sz="1400" b="1" kern="100" dirty="0" smtClean="0">
                          <a:latin typeface="Arial" pitchFamily="34" charset="0"/>
                          <a:ea typeface="맑은 고딕"/>
                          <a:cs typeface="Arial" pitchFamily="34" charset="0"/>
                        </a:rPr>
                        <a:t>Nominal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00" dirty="0" smtClean="0">
                          <a:latin typeface="Arial" pitchFamily="34" charset="0"/>
                          <a:ea typeface="맑은 고딕"/>
                          <a:cs typeface="Arial" pitchFamily="34" charset="0"/>
                        </a:rPr>
                        <a:t>(cm</a:t>
                      </a:r>
                      <a:r>
                        <a:rPr lang="en-US" sz="1400" kern="100" baseline="30000" dirty="0" smtClean="0">
                          <a:latin typeface="Arial" pitchFamily="34" charset="0"/>
                          <a:ea typeface="맑은 고딕"/>
                          <a:cs typeface="Arial" pitchFamily="34" charset="0"/>
                        </a:rPr>
                        <a:t>-2</a:t>
                      </a:r>
                      <a:r>
                        <a:rPr lang="en-US" sz="1400" kern="100" dirty="0" smtClean="0">
                          <a:latin typeface="Arial" pitchFamily="34" charset="0"/>
                          <a:ea typeface="맑은 고딕"/>
                          <a:cs typeface="Arial" pitchFamily="34" charset="0"/>
                        </a:rPr>
                        <a:t>)</a:t>
                      </a:r>
                      <a:endParaRPr lang="ko-KR" altLang="en-US" sz="1400" kern="100" dirty="0" smtClean="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latinLnBrk="0"/>
                      <a:r>
                        <a:rPr lang="en-US" sz="1400" b="1" kern="100" dirty="0" smtClean="0">
                          <a:latin typeface="Arial" pitchFamily="34" charset="0"/>
                          <a:ea typeface="맑은 고딕"/>
                          <a:cs typeface="Arial" pitchFamily="34" charset="0"/>
                        </a:rPr>
                        <a:t>Accuracy</a:t>
                      </a:r>
                      <a:endParaRPr lang="ko-KR" sz="1400" kern="100" dirty="0">
                        <a:latin typeface="Arial" pitchFamily="34" charset="0"/>
                        <a:ea typeface="맑은 고딕"/>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indent="0" algn="ctr" latinLnBrk="0"/>
                      <a:r>
                        <a:rPr lang="en-US" sz="1400" b="1" kern="100" dirty="0" smtClean="0">
                          <a:latin typeface="Arial" pitchFamily="34" charset="0"/>
                          <a:ea typeface="맑은 고딕"/>
                          <a:cs typeface="Arial" pitchFamily="34" charset="0"/>
                        </a:rPr>
                        <a:t>Spectral </a:t>
                      </a:r>
                      <a:r>
                        <a:rPr lang="en-US" sz="1400" b="1" kern="100" dirty="0">
                          <a:latin typeface="Arial" pitchFamily="34" charset="0"/>
                          <a:ea typeface="맑은 고딕"/>
                          <a:cs typeface="Arial" pitchFamily="34" charset="0"/>
                        </a:rPr>
                        <a:t>window </a:t>
                      </a:r>
                      <a:endParaRPr lang="ko-KR" sz="1400" kern="100" dirty="0">
                        <a:latin typeface="Arial" pitchFamily="34" charset="0"/>
                        <a:ea typeface="맑은 고딕"/>
                        <a:cs typeface="Arial" pitchFamily="34" charset="0"/>
                      </a:endParaRPr>
                    </a:p>
                    <a:p>
                      <a:pPr algn="ctr" latinLnBrk="0"/>
                      <a:r>
                        <a:rPr lang="en-US" sz="1400" b="1" kern="100" dirty="0">
                          <a:latin typeface="Arial" pitchFamily="34" charset="0"/>
                          <a:ea typeface="맑은 고딕"/>
                          <a:cs typeface="Arial" pitchFamily="34" charset="0"/>
                        </a:rPr>
                        <a:t>(nm)</a:t>
                      </a:r>
                      <a:endParaRPr lang="ko-KR" sz="1400" kern="100" dirty="0">
                        <a:latin typeface="Arial" pitchFamily="34" charset="0"/>
                        <a:ea typeface="맑은 고딕"/>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latinLnBrk="0"/>
                      <a:r>
                        <a:rPr lang="en-US" altLang="ko-KR" sz="1400" b="1" kern="100" dirty="0" smtClean="0">
                          <a:latin typeface="Arial" pitchFamily="34" charset="0"/>
                          <a:ea typeface="맑은 고딕"/>
                          <a:cs typeface="Arial" pitchFamily="34" charset="0"/>
                        </a:rPr>
                        <a:t>Spatial</a:t>
                      </a:r>
                      <a:r>
                        <a:rPr lang="en-US" altLang="ko-KR" sz="1400" b="1" kern="100" baseline="0" dirty="0" smtClean="0">
                          <a:latin typeface="Arial" pitchFamily="34" charset="0"/>
                          <a:ea typeface="맑은 고딕"/>
                          <a:cs typeface="Arial" pitchFamily="34" charset="0"/>
                        </a:rPr>
                        <a:t> </a:t>
                      </a:r>
                    </a:p>
                    <a:p>
                      <a:pPr algn="ctr" latinLnBrk="0"/>
                      <a:r>
                        <a:rPr lang="en-US" altLang="ko-KR" sz="1400" b="1" kern="100" baseline="0" dirty="0" smtClean="0">
                          <a:latin typeface="Arial" pitchFamily="34" charset="0"/>
                          <a:ea typeface="맑은 고딕"/>
                          <a:cs typeface="Arial" pitchFamily="34" charset="0"/>
                        </a:rPr>
                        <a:t>Resolution</a:t>
                      </a:r>
                    </a:p>
                    <a:p>
                      <a:pPr algn="ctr" latinLnBrk="0"/>
                      <a:r>
                        <a:rPr lang="en-US" altLang="ko-KR" sz="1400" b="1" kern="100" baseline="0" dirty="0" smtClean="0">
                          <a:latin typeface="Arial" pitchFamily="34" charset="0"/>
                          <a:ea typeface="맑은 고딕"/>
                          <a:cs typeface="Arial" pitchFamily="34" charset="0"/>
                        </a:rPr>
                        <a:t>Km</a:t>
                      </a:r>
                      <a:r>
                        <a:rPr lang="en-US" altLang="ko-KR" sz="1400" b="1" kern="100" baseline="30000" dirty="0" smtClean="0">
                          <a:latin typeface="Arial" pitchFamily="34" charset="0"/>
                          <a:ea typeface="맑은 고딕"/>
                          <a:cs typeface="Arial" pitchFamily="34" charset="0"/>
                        </a:rPr>
                        <a:t>2</a:t>
                      </a:r>
                    </a:p>
                    <a:p>
                      <a:pPr algn="ctr" latinLnBrk="0"/>
                      <a:r>
                        <a:rPr lang="en-US" altLang="ko-KR" sz="1400" b="1" kern="100" baseline="0" dirty="0" smtClean="0">
                          <a:latin typeface="Arial" pitchFamily="34" charset="0"/>
                          <a:ea typeface="맑은 고딕"/>
                          <a:cs typeface="Arial" pitchFamily="34" charset="0"/>
                        </a:rPr>
                        <a:t>@ Seoul</a:t>
                      </a:r>
                      <a:endParaRPr lang="ko-KR" sz="1400" b="1" kern="100" dirty="0">
                        <a:latin typeface="Arial" pitchFamily="34" charset="0"/>
                        <a:ea typeface="맑은 고딕"/>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latinLnBrk="0"/>
                      <a:r>
                        <a:rPr lang="en-US" altLang="ko-KR" sz="1400" b="1" kern="100" dirty="0" smtClean="0">
                          <a:latin typeface="Arial" pitchFamily="34" charset="0"/>
                          <a:ea typeface="맑은 고딕"/>
                          <a:cs typeface="Arial" pitchFamily="34" charset="0"/>
                        </a:rPr>
                        <a:t>SZA</a:t>
                      </a:r>
                    </a:p>
                    <a:p>
                      <a:pPr algn="ctr" latinLnBrk="0"/>
                      <a:r>
                        <a:rPr lang="en-US" altLang="ko-KR" sz="1400" b="1" kern="100" dirty="0" smtClean="0">
                          <a:latin typeface="Arial" pitchFamily="34" charset="0"/>
                          <a:ea typeface="맑은 고딕"/>
                          <a:cs typeface="Arial" pitchFamily="34" charset="0"/>
                        </a:rPr>
                        <a:t>(</a:t>
                      </a:r>
                      <a:r>
                        <a:rPr lang="en-US" altLang="ko-KR" sz="1400" b="1" kern="100" dirty="0" err="1" smtClean="0">
                          <a:latin typeface="Arial" pitchFamily="34" charset="0"/>
                          <a:ea typeface="맑은 고딕"/>
                          <a:cs typeface="Arial" pitchFamily="34" charset="0"/>
                        </a:rPr>
                        <a:t>deg</a:t>
                      </a:r>
                      <a:r>
                        <a:rPr lang="en-US" altLang="ko-KR" sz="1400" b="1" kern="100" dirty="0" smtClean="0">
                          <a:latin typeface="Arial" pitchFamily="34" charset="0"/>
                          <a:ea typeface="맑은 고딕"/>
                          <a:cs typeface="Arial" pitchFamily="34" charset="0"/>
                        </a:rPr>
                        <a:t>)</a:t>
                      </a:r>
                      <a:endParaRPr lang="ko-KR" sz="1400" b="1" kern="100" dirty="0">
                        <a:latin typeface="Arial" pitchFamily="34" charset="0"/>
                        <a:ea typeface="맑은 고딕"/>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latinLnBrk="0"/>
                      <a:r>
                        <a:rPr lang="en-US" altLang="ko-KR" sz="1400" b="1" kern="100" dirty="0" err="1" smtClean="0">
                          <a:latin typeface="Arial" pitchFamily="34" charset="0"/>
                          <a:ea typeface="맑은 고딕"/>
                          <a:cs typeface="Arial" pitchFamily="34" charset="0"/>
                        </a:rPr>
                        <a:t>Retriev</a:t>
                      </a:r>
                      <a:r>
                        <a:rPr lang="en-US" altLang="ko-KR" sz="1400" b="1" kern="100" dirty="0" smtClean="0">
                          <a:latin typeface="Arial" pitchFamily="34" charset="0"/>
                          <a:ea typeface="맑은 고딕"/>
                          <a:cs typeface="Arial" pitchFamily="34" charset="0"/>
                        </a:rPr>
                        <a:t>-al</a:t>
                      </a:r>
                      <a:endParaRPr lang="ko-KR" sz="1400" b="1" kern="100" dirty="0">
                        <a:latin typeface="Arial" pitchFamily="34" charset="0"/>
                        <a:ea typeface="맑은 고딕"/>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10">
                      <a:fgClr>
                        <a:srgbClr val="FFFFFF"/>
                      </a:fgClr>
                      <a:bgClr>
                        <a:srgbClr val="E5E5E5"/>
                      </a:bgClr>
                    </a:pattFill>
                  </a:tcPr>
                </a:tc>
              </a:tr>
              <a:tr h="649091">
                <a:tc>
                  <a:txBody>
                    <a:bodyPr/>
                    <a:lstStyle/>
                    <a:p>
                      <a:pPr algn="ctr" latinLnBrk="0"/>
                      <a:r>
                        <a:rPr lang="en-US" sz="1400" b="1" u="none" kern="100" dirty="0">
                          <a:latin typeface="Arial" pitchFamily="34" charset="0"/>
                          <a:ea typeface="맑은 고딕"/>
                          <a:cs typeface="Arial" pitchFamily="34" charset="0"/>
                        </a:rPr>
                        <a:t>NO</a:t>
                      </a:r>
                      <a:r>
                        <a:rPr lang="en-US" sz="1400" b="1" u="none" kern="100" baseline="-25000" dirty="0">
                          <a:latin typeface="Arial" pitchFamily="34" charset="0"/>
                          <a:ea typeface="맑은 고딕"/>
                          <a:cs typeface="Arial" pitchFamily="34" charset="0"/>
                        </a:rPr>
                        <a:t>2</a:t>
                      </a:r>
                      <a:endParaRPr lang="ko-KR" sz="1400" u="none" kern="100" baseline="-250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r>
                        <a:rPr lang="en-US" altLang="ko-KR" sz="1400" u="none" kern="100" dirty="0" smtClean="0">
                          <a:latin typeface="Arial" pitchFamily="34" charset="0"/>
                          <a:ea typeface="맑은 고딕"/>
                          <a:cs typeface="Arial" pitchFamily="34" charset="0"/>
                        </a:rPr>
                        <a:t>Ozone precursor</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r>
                        <a:rPr lang="en-US" sz="1400" u="none" kern="100" dirty="0" smtClean="0">
                          <a:latin typeface="Arial" pitchFamily="34" charset="0"/>
                          <a:ea typeface="맑은 고딕"/>
                          <a:cs typeface="Arial" pitchFamily="34" charset="0"/>
                        </a:rPr>
                        <a:t>3x10</a:t>
                      </a:r>
                      <a:r>
                        <a:rPr lang="en-US" sz="1400" u="none" kern="100" baseline="30000" dirty="0" smtClean="0">
                          <a:latin typeface="Arial" pitchFamily="34" charset="0"/>
                          <a:ea typeface="맑은 고딕"/>
                          <a:cs typeface="Arial" pitchFamily="34" charset="0"/>
                        </a:rPr>
                        <a:t>13</a:t>
                      </a:r>
                      <a:endParaRPr lang="ko-KR" sz="1400" u="none" kern="100" baseline="300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r>
                        <a:rPr lang="en-US" sz="1400" u="none" kern="100" dirty="0" smtClean="0">
                          <a:latin typeface="Arial" pitchFamily="34" charset="0"/>
                          <a:ea typeface="맑은 고딕"/>
                          <a:cs typeface="Arial" pitchFamily="34" charset="0"/>
                        </a:rPr>
                        <a:t>1</a:t>
                      </a:r>
                      <a:r>
                        <a:rPr lang="en-US" altLang="ko-KR" sz="1400" u="none" kern="100" dirty="0" smtClean="0">
                          <a:latin typeface="Arial" pitchFamily="34" charset="0"/>
                          <a:ea typeface="+mn-ea"/>
                          <a:cs typeface="Arial" pitchFamily="34" charset="0"/>
                        </a:rPr>
                        <a:t>x10</a:t>
                      </a:r>
                      <a:r>
                        <a:rPr lang="en-US" altLang="ko-KR" sz="1400" u="none" kern="100" baseline="30000" dirty="0" smtClean="0">
                          <a:latin typeface="Arial" pitchFamily="34" charset="0"/>
                          <a:ea typeface="+mn-ea"/>
                          <a:cs typeface="Arial" pitchFamily="34" charset="0"/>
                        </a:rPr>
                        <a:t>17</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r>
                        <a:rPr lang="en-US" sz="1400" u="none" kern="100" dirty="0" smtClean="0">
                          <a:latin typeface="Arial" pitchFamily="34" charset="0"/>
                          <a:ea typeface="맑은 고딕"/>
                          <a:cs typeface="Arial" pitchFamily="34" charset="0"/>
                        </a:rPr>
                        <a:t>1</a:t>
                      </a:r>
                      <a:r>
                        <a:rPr lang="en-US" altLang="ko-KR" sz="1400" u="none" kern="100" dirty="0" smtClean="0">
                          <a:latin typeface="Arial" pitchFamily="34" charset="0"/>
                          <a:ea typeface="+mn-ea"/>
                          <a:cs typeface="Arial" pitchFamily="34" charset="0"/>
                        </a:rPr>
                        <a:t>x10</a:t>
                      </a:r>
                      <a:r>
                        <a:rPr lang="en-US" altLang="ko-KR" sz="1400" u="none" kern="100" baseline="30000" dirty="0" smtClean="0">
                          <a:latin typeface="Arial" pitchFamily="34" charset="0"/>
                          <a:ea typeface="+mn-ea"/>
                          <a:cs typeface="Arial" pitchFamily="34" charset="0"/>
                        </a:rPr>
                        <a:t>14</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kern="100" dirty="0" smtClean="0">
                          <a:solidFill>
                            <a:srgbClr val="FF0000"/>
                          </a:solidFill>
                          <a:latin typeface="Arial" pitchFamily="34" charset="0"/>
                          <a:ea typeface="맑은 고딕"/>
                          <a:cs typeface="Arial" pitchFamily="34" charset="0"/>
                        </a:rPr>
                        <a:t>1</a:t>
                      </a:r>
                      <a:r>
                        <a:rPr lang="en-US" altLang="ko-KR" sz="1400" u="none" kern="100" dirty="0" smtClean="0">
                          <a:solidFill>
                            <a:srgbClr val="FF0000"/>
                          </a:solidFill>
                          <a:latin typeface="Arial" pitchFamily="34" charset="0"/>
                          <a:ea typeface="+mn-ea"/>
                          <a:cs typeface="Arial" pitchFamily="34" charset="0"/>
                        </a:rPr>
                        <a:t>x10</a:t>
                      </a:r>
                      <a:r>
                        <a:rPr lang="en-US" altLang="ko-KR" sz="1400" u="none" kern="100" baseline="30000" dirty="0" smtClean="0">
                          <a:solidFill>
                            <a:srgbClr val="FF0000"/>
                          </a:solidFill>
                          <a:latin typeface="Arial" pitchFamily="34" charset="0"/>
                          <a:ea typeface="+mn-ea"/>
                          <a:cs typeface="Arial" pitchFamily="34" charset="0"/>
                        </a:rPr>
                        <a:t>15</a:t>
                      </a:r>
                      <a:endParaRPr lang="en-US" sz="1400" u="none" kern="100" dirty="0" smtClean="0">
                        <a:solidFill>
                          <a:srgbClr val="FF0000"/>
                        </a:solidFill>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r>
                        <a:rPr lang="en-US" sz="1400" u="none" kern="100" dirty="0" smtClean="0">
                          <a:solidFill>
                            <a:srgbClr val="FF0000"/>
                          </a:solidFill>
                          <a:latin typeface="Arial" pitchFamily="34" charset="0"/>
                          <a:ea typeface="맑은 고딕"/>
                          <a:cs typeface="Arial" pitchFamily="34" charset="0"/>
                        </a:rPr>
                        <a:t>425-450</a:t>
                      </a:r>
                      <a:endParaRPr lang="ko-KR" sz="1400" u="none" kern="100" dirty="0">
                        <a:solidFill>
                          <a:srgbClr val="FF0000"/>
                        </a:solidFill>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r>
                        <a:rPr lang="en-US" altLang="ko-KR" sz="1400" u="none" kern="100" dirty="0" smtClean="0">
                          <a:latin typeface="Arial" pitchFamily="34" charset="0"/>
                          <a:ea typeface="맑은 고딕"/>
                          <a:cs typeface="Arial" pitchFamily="34" charset="0"/>
                        </a:rPr>
                        <a:t>7</a:t>
                      </a:r>
                      <a:r>
                        <a:rPr lang="en-US" altLang="ko-KR" sz="1400" u="none" kern="100" baseline="0" dirty="0" smtClean="0">
                          <a:latin typeface="Arial" pitchFamily="34" charset="0"/>
                          <a:ea typeface="맑은 고딕"/>
                          <a:cs typeface="Arial" pitchFamily="34" charset="0"/>
                        </a:rPr>
                        <a:t> x 8</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400" u="none" kern="100" dirty="0" smtClean="0">
                          <a:solidFill>
                            <a:srgbClr val="FF0000"/>
                          </a:solidFill>
                          <a:latin typeface="Arial" pitchFamily="34" charset="0"/>
                          <a:ea typeface="+mn-ea"/>
                          <a:cs typeface="Arial" pitchFamily="34" charset="0"/>
                        </a:rPr>
                        <a:t>x 2 pixels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r>
                        <a:rPr lang="en-US" altLang="ko-KR" sz="1400" u="none" kern="100" dirty="0" smtClean="0">
                          <a:latin typeface="Arial" pitchFamily="34" charset="0"/>
                          <a:ea typeface="맑은 고딕"/>
                          <a:cs typeface="Arial" pitchFamily="34" charset="0"/>
                        </a:rPr>
                        <a:t>&lt; 70</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gn="ctr" latinLnBrk="0"/>
                      <a:r>
                        <a:rPr lang="en-US" altLang="ko-KR" sz="1400" u="none" kern="100" dirty="0" smtClean="0">
                          <a:latin typeface="Arial" pitchFamily="34" charset="0"/>
                          <a:ea typeface="맑은 고딕"/>
                          <a:cs typeface="Arial" pitchFamily="34" charset="0"/>
                        </a:rPr>
                        <a:t>DOAS</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49091">
                <a:tc>
                  <a:txBody>
                    <a:bodyPr/>
                    <a:lstStyle/>
                    <a:p>
                      <a:pPr algn="ctr" latinLnBrk="0"/>
                      <a:r>
                        <a:rPr lang="en-US" sz="1400" b="1" u="none" kern="100" dirty="0" smtClean="0">
                          <a:latin typeface="Arial" pitchFamily="34" charset="0"/>
                          <a:ea typeface="맑은 고딕"/>
                          <a:cs typeface="Arial" pitchFamily="34" charset="0"/>
                        </a:rPr>
                        <a:t>SO</a:t>
                      </a:r>
                      <a:r>
                        <a:rPr lang="en-US" altLang="ko-KR" sz="1400" b="1" u="none" kern="100" baseline="-25000" dirty="0" smtClean="0">
                          <a:latin typeface="Arial" pitchFamily="34" charset="0"/>
                          <a:ea typeface="+mn-ea"/>
                          <a:cs typeface="Arial" pitchFamily="34" charset="0"/>
                        </a:rPr>
                        <a:t>2</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r>
                        <a:rPr lang="en-US" altLang="ko-KR" sz="1400" u="none" kern="100" dirty="0" smtClean="0">
                          <a:latin typeface="Arial" pitchFamily="34" charset="0"/>
                          <a:ea typeface="맑은 고딕"/>
                          <a:cs typeface="Arial" pitchFamily="34" charset="0"/>
                        </a:rPr>
                        <a:t>Aerosol</a:t>
                      </a:r>
                      <a:r>
                        <a:rPr lang="en-US" altLang="ko-KR" sz="1400" u="none" kern="100" baseline="0" dirty="0" smtClean="0">
                          <a:latin typeface="Arial" pitchFamily="34" charset="0"/>
                          <a:ea typeface="맑은 고딕"/>
                          <a:cs typeface="Arial" pitchFamily="34" charset="0"/>
                        </a:rPr>
                        <a:t> precursor</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r>
                        <a:rPr lang="en-US" sz="1400" u="none" kern="100" dirty="0" smtClean="0">
                          <a:latin typeface="Arial" pitchFamily="34" charset="0"/>
                          <a:ea typeface="맑은 고딕"/>
                          <a:cs typeface="Arial" pitchFamily="34" charset="0"/>
                        </a:rPr>
                        <a:t>6</a:t>
                      </a:r>
                      <a:r>
                        <a:rPr lang="en-US" altLang="ko-KR" sz="1400" u="none" kern="100" dirty="0" smtClean="0">
                          <a:latin typeface="Arial" pitchFamily="34" charset="0"/>
                          <a:ea typeface="+mn-ea"/>
                          <a:cs typeface="Arial" pitchFamily="34" charset="0"/>
                        </a:rPr>
                        <a:t>x10</a:t>
                      </a:r>
                      <a:r>
                        <a:rPr lang="en-US" altLang="ko-KR" sz="1400" u="none" kern="100" baseline="30000" dirty="0" smtClean="0">
                          <a:latin typeface="Arial" pitchFamily="34" charset="0"/>
                          <a:ea typeface="+mn-ea"/>
                          <a:cs typeface="Arial" pitchFamily="34" charset="0"/>
                        </a:rPr>
                        <a:t>8</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r>
                        <a:rPr lang="en-US" sz="1400" u="none" kern="100" dirty="0" smtClean="0">
                          <a:latin typeface="Arial" pitchFamily="34" charset="0"/>
                          <a:ea typeface="맑은 고딕"/>
                          <a:cs typeface="Arial" pitchFamily="34" charset="0"/>
                        </a:rPr>
                        <a:t>1</a:t>
                      </a:r>
                      <a:r>
                        <a:rPr lang="en-US" altLang="ko-KR" sz="1400" u="none" kern="100" dirty="0" smtClean="0">
                          <a:latin typeface="Arial" pitchFamily="34" charset="0"/>
                          <a:ea typeface="+mn-ea"/>
                          <a:cs typeface="Arial" pitchFamily="34" charset="0"/>
                        </a:rPr>
                        <a:t>x10</a:t>
                      </a:r>
                      <a:r>
                        <a:rPr lang="en-US" altLang="ko-KR" sz="1400" u="none" kern="100" baseline="30000" dirty="0" smtClean="0">
                          <a:latin typeface="Arial" pitchFamily="34" charset="0"/>
                          <a:ea typeface="+mn-ea"/>
                          <a:cs typeface="Arial" pitchFamily="34" charset="0"/>
                        </a:rPr>
                        <a:t>17</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kern="100" dirty="0" smtClean="0">
                          <a:latin typeface="Arial" pitchFamily="34" charset="0"/>
                          <a:ea typeface="맑은 고딕"/>
                          <a:cs typeface="Arial" pitchFamily="34" charset="0"/>
                        </a:rPr>
                        <a:t>6</a:t>
                      </a:r>
                      <a:r>
                        <a:rPr lang="en-US" altLang="ko-KR" sz="1400" u="none" kern="100" dirty="0" smtClean="0">
                          <a:latin typeface="Arial" pitchFamily="34" charset="0"/>
                          <a:ea typeface="+mn-ea"/>
                          <a:cs typeface="Arial" pitchFamily="34" charset="0"/>
                        </a:rPr>
                        <a:t>x10</a:t>
                      </a:r>
                      <a:r>
                        <a:rPr lang="en-US" altLang="ko-KR" sz="1400" u="none" kern="100" baseline="30000" dirty="0" smtClean="0">
                          <a:latin typeface="Arial" pitchFamily="34" charset="0"/>
                          <a:ea typeface="+mn-ea"/>
                          <a:cs typeface="Arial" pitchFamily="34" charset="0"/>
                        </a:rPr>
                        <a:t>14</a:t>
                      </a:r>
                      <a:endParaRPr lang="ko-KR" altLang="en-US" sz="1400" u="none" kern="100" dirty="0" smtClean="0">
                        <a:latin typeface="Arial" pitchFamily="34" charset="0"/>
                        <a:ea typeface="+mn-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kern="100" dirty="0" smtClean="0">
                          <a:solidFill>
                            <a:srgbClr val="FF0000"/>
                          </a:solidFill>
                          <a:latin typeface="Arial" pitchFamily="34" charset="0"/>
                          <a:ea typeface="맑은 고딕"/>
                          <a:cs typeface="Arial" pitchFamily="34" charset="0"/>
                        </a:rPr>
                        <a:t>1</a:t>
                      </a:r>
                      <a:r>
                        <a:rPr lang="en-US" altLang="ko-KR" sz="1400" u="none" kern="100" dirty="0" smtClean="0">
                          <a:solidFill>
                            <a:srgbClr val="FF0000"/>
                          </a:solidFill>
                          <a:latin typeface="Arial" pitchFamily="34" charset="0"/>
                          <a:ea typeface="+mn-ea"/>
                          <a:cs typeface="Arial" pitchFamily="34" charset="0"/>
                        </a:rPr>
                        <a:t>x10</a:t>
                      </a:r>
                      <a:r>
                        <a:rPr lang="en-US" altLang="ko-KR" sz="1400" u="none" kern="100" baseline="30000" dirty="0" smtClean="0">
                          <a:solidFill>
                            <a:srgbClr val="FF0000"/>
                          </a:solidFill>
                          <a:latin typeface="Arial" pitchFamily="34" charset="0"/>
                          <a:ea typeface="+mn-ea"/>
                          <a:cs typeface="Arial" pitchFamily="34" charset="0"/>
                        </a:rPr>
                        <a:t>16</a:t>
                      </a:r>
                      <a:endParaRPr lang="en-US" sz="1400" u="none" kern="100" dirty="0" smtClean="0">
                        <a:solidFill>
                          <a:srgbClr val="FF0000"/>
                        </a:solidFill>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r>
                        <a:rPr lang="en-US" sz="1400" u="none" kern="100" dirty="0" smtClean="0">
                          <a:solidFill>
                            <a:srgbClr val="FF0000"/>
                          </a:solidFill>
                          <a:latin typeface="Arial" pitchFamily="34" charset="0"/>
                          <a:ea typeface="맑은 고딕"/>
                          <a:cs typeface="Arial" pitchFamily="34" charset="0"/>
                        </a:rPr>
                        <a:t>310-330</a:t>
                      </a:r>
                      <a:endParaRPr lang="ko-KR" sz="1400" u="none" kern="100" dirty="0">
                        <a:solidFill>
                          <a:srgbClr val="FF0000"/>
                        </a:solidFill>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r>
                        <a:rPr lang="en-US" altLang="ko-KR" sz="1400" u="none" kern="100" dirty="0" smtClean="0">
                          <a:latin typeface="Arial" pitchFamily="34" charset="0"/>
                          <a:ea typeface="맑은 고딕"/>
                          <a:cs typeface="Arial" pitchFamily="34" charset="0"/>
                        </a:rPr>
                        <a:t>7</a:t>
                      </a:r>
                      <a:r>
                        <a:rPr lang="en-US" altLang="ko-KR" sz="1400" u="none" kern="100" baseline="0" dirty="0" smtClean="0">
                          <a:latin typeface="Arial" pitchFamily="34" charset="0"/>
                          <a:ea typeface="맑은 고딕"/>
                          <a:cs typeface="Arial" pitchFamily="34" charset="0"/>
                        </a:rPr>
                        <a:t> x 8</a:t>
                      </a:r>
                      <a:endParaRPr lang="en-US" altLang="ko-KR" sz="1400" u="none" kern="100" dirty="0" smtClean="0">
                        <a:latin typeface="Arial" pitchFamily="34" charset="0"/>
                        <a:ea typeface="맑은 고딕"/>
                        <a:cs typeface="Arial" pitchFamily="34" charset="0"/>
                      </a:endParaRPr>
                    </a:p>
                    <a:p>
                      <a:pPr algn="ctr" latinLnBrk="0"/>
                      <a:r>
                        <a:rPr lang="en-US" altLang="ko-KR" sz="1400" u="none" kern="100" dirty="0" smtClean="0">
                          <a:solidFill>
                            <a:srgbClr val="FF0000"/>
                          </a:solidFill>
                          <a:latin typeface="Arial" pitchFamily="34" charset="0"/>
                          <a:ea typeface="맑은 고딕"/>
                          <a:cs typeface="Arial" pitchFamily="34" charset="0"/>
                        </a:rPr>
                        <a:t>x 4 pixels</a:t>
                      </a:r>
                    </a:p>
                    <a:p>
                      <a:pPr algn="ctr" latinLnBrk="0"/>
                      <a:r>
                        <a:rPr lang="en-US" altLang="ko-KR" sz="1400" u="none" kern="100" dirty="0" smtClean="0">
                          <a:solidFill>
                            <a:srgbClr val="FF0000"/>
                          </a:solidFill>
                          <a:latin typeface="Arial" pitchFamily="34" charset="0"/>
                          <a:ea typeface="맑은 고딕"/>
                          <a:cs typeface="Arial" pitchFamily="34" charset="0"/>
                        </a:rPr>
                        <a:t>x 3 hours</a:t>
                      </a:r>
                      <a:endParaRPr lang="ko-KR" sz="1400" u="none" kern="100" dirty="0">
                        <a:solidFill>
                          <a:srgbClr val="FF0000"/>
                        </a:solidFill>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r>
                        <a:rPr lang="en-US" altLang="ko-KR" sz="1400" u="none" kern="100" dirty="0" smtClean="0">
                          <a:latin typeface="Arial" pitchFamily="34" charset="0"/>
                          <a:ea typeface="맑은 고딕"/>
                          <a:cs typeface="Arial" pitchFamily="34" charset="0"/>
                        </a:rPr>
                        <a:t>&lt; 50</a:t>
                      </a:r>
                    </a:p>
                    <a:p>
                      <a:pPr algn="ctr" latinLnBrk="0"/>
                      <a:r>
                        <a:rPr lang="en-US" altLang="ko-KR" sz="1400" u="none" kern="100" dirty="0" smtClean="0">
                          <a:latin typeface="Arial" pitchFamily="34" charset="0"/>
                          <a:ea typeface="맑은 고딕"/>
                          <a:cs typeface="Arial" pitchFamily="34" charset="0"/>
                        </a:rPr>
                        <a:t>(60*)</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gn="ctr" latinLnBrk="0"/>
                      <a:endParaRPr lang="ko-KR" sz="12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49091">
                <a:tc>
                  <a:txBody>
                    <a:bodyPr/>
                    <a:lstStyle/>
                    <a:p>
                      <a:pPr algn="ctr" latinLnBrk="0"/>
                      <a:r>
                        <a:rPr lang="en-US" sz="1400" b="1" u="none" kern="100" dirty="0">
                          <a:latin typeface="Arial" pitchFamily="34" charset="0"/>
                          <a:ea typeface="맑은 고딕"/>
                          <a:cs typeface="Arial" pitchFamily="34" charset="0"/>
                        </a:rPr>
                        <a:t>HCHO</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r>
                        <a:rPr lang="en-US" altLang="ko-KR" sz="1400" u="none" kern="100" dirty="0" smtClean="0">
                          <a:latin typeface="Arial" pitchFamily="34" charset="0"/>
                          <a:ea typeface="맑은 고딕"/>
                          <a:cs typeface="Arial" pitchFamily="34" charset="0"/>
                        </a:rPr>
                        <a:t>Proxy for VOCs</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r>
                        <a:rPr lang="en-US" sz="1400" u="none" kern="100" dirty="0" smtClean="0">
                          <a:latin typeface="Arial" pitchFamily="34" charset="0"/>
                          <a:ea typeface="맑은 고딕"/>
                          <a:cs typeface="Arial" pitchFamily="34" charset="0"/>
                        </a:rPr>
                        <a:t>1</a:t>
                      </a:r>
                      <a:r>
                        <a:rPr lang="en-US" altLang="ko-KR" sz="1400" u="none" kern="100" dirty="0" smtClean="0">
                          <a:latin typeface="Arial" pitchFamily="34" charset="0"/>
                          <a:ea typeface="+mn-ea"/>
                          <a:cs typeface="Arial" pitchFamily="34" charset="0"/>
                        </a:rPr>
                        <a:t>x10</a:t>
                      </a:r>
                      <a:r>
                        <a:rPr lang="en-US" altLang="ko-KR" sz="1400" u="none" kern="100" baseline="30000" dirty="0" smtClean="0">
                          <a:latin typeface="Arial" pitchFamily="34" charset="0"/>
                          <a:ea typeface="+mn-ea"/>
                          <a:cs typeface="Arial" pitchFamily="34" charset="0"/>
                        </a:rPr>
                        <a:t>15</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r>
                        <a:rPr lang="en-US" sz="1400" u="none" kern="100" dirty="0" smtClean="0">
                          <a:latin typeface="Arial" pitchFamily="34" charset="0"/>
                          <a:ea typeface="맑은 고딕"/>
                          <a:cs typeface="Arial" pitchFamily="34" charset="0"/>
                        </a:rPr>
                        <a:t>3</a:t>
                      </a:r>
                      <a:r>
                        <a:rPr lang="en-US" altLang="ko-KR" sz="1400" u="none" kern="100" dirty="0" smtClean="0">
                          <a:latin typeface="Arial" pitchFamily="34" charset="0"/>
                          <a:ea typeface="+mn-ea"/>
                          <a:cs typeface="Arial" pitchFamily="34" charset="0"/>
                        </a:rPr>
                        <a:t>x10</a:t>
                      </a:r>
                      <a:r>
                        <a:rPr lang="en-US" altLang="ko-KR" sz="1400" u="none" kern="100" baseline="30000" dirty="0" smtClean="0">
                          <a:latin typeface="Arial" pitchFamily="34" charset="0"/>
                          <a:ea typeface="+mn-ea"/>
                          <a:cs typeface="Arial" pitchFamily="34" charset="0"/>
                        </a:rPr>
                        <a:t>16</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400" u="none" kern="100" dirty="0" smtClean="0">
                          <a:latin typeface="Arial" pitchFamily="34" charset="0"/>
                          <a:ea typeface="맑은 고딕"/>
                          <a:cs typeface="Arial" pitchFamily="34" charset="0"/>
                        </a:rPr>
                        <a:t>3</a:t>
                      </a:r>
                      <a:r>
                        <a:rPr lang="en-US" altLang="ko-KR" sz="1400" u="none" kern="100" dirty="0" smtClean="0">
                          <a:latin typeface="Arial" pitchFamily="34" charset="0"/>
                          <a:ea typeface="+mn-ea"/>
                          <a:cs typeface="Arial" pitchFamily="34" charset="0"/>
                        </a:rPr>
                        <a:t>x10</a:t>
                      </a:r>
                      <a:r>
                        <a:rPr lang="en-US" altLang="ko-KR" sz="1400" u="none" kern="100" baseline="30000" dirty="0" smtClean="0">
                          <a:latin typeface="Arial" pitchFamily="34" charset="0"/>
                          <a:ea typeface="+mn-ea"/>
                          <a:cs typeface="Arial" pitchFamily="34" charset="0"/>
                        </a:rPr>
                        <a:t>15</a:t>
                      </a:r>
                      <a:endParaRPr lang="ko-KR" altLang="en-US" sz="1400" u="none" kern="100" dirty="0" smtClean="0">
                        <a:latin typeface="Arial" pitchFamily="34" charset="0"/>
                        <a:ea typeface="+mn-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r>
                        <a:rPr lang="en-US" sz="1400" u="none" kern="100" dirty="0" smtClean="0">
                          <a:solidFill>
                            <a:srgbClr val="FF0000"/>
                          </a:solidFill>
                          <a:latin typeface="Arial" pitchFamily="34" charset="0"/>
                          <a:ea typeface="맑은 고딕"/>
                          <a:cs typeface="Arial" pitchFamily="34" charset="0"/>
                        </a:rPr>
                        <a:t>1</a:t>
                      </a:r>
                      <a:r>
                        <a:rPr lang="en-US" altLang="ko-KR" sz="1400" u="none" kern="100" dirty="0" smtClean="0">
                          <a:solidFill>
                            <a:srgbClr val="FF0000"/>
                          </a:solidFill>
                          <a:latin typeface="Arial" pitchFamily="34" charset="0"/>
                          <a:ea typeface="+mn-ea"/>
                          <a:cs typeface="Arial" pitchFamily="34" charset="0"/>
                        </a:rPr>
                        <a:t>x10</a:t>
                      </a:r>
                      <a:r>
                        <a:rPr lang="en-US" altLang="ko-KR" sz="1400" u="none" kern="100" baseline="30000" dirty="0" smtClean="0">
                          <a:solidFill>
                            <a:srgbClr val="FF0000"/>
                          </a:solidFill>
                          <a:latin typeface="Arial" pitchFamily="34" charset="0"/>
                          <a:ea typeface="+mn-ea"/>
                          <a:cs typeface="Arial" pitchFamily="34" charset="0"/>
                        </a:rPr>
                        <a:t>16</a:t>
                      </a:r>
                      <a:endParaRPr lang="ko-KR" sz="1400" u="none" kern="100" dirty="0">
                        <a:solidFill>
                          <a:srgbClr val="FF0000"/>
                        </a:solidFill>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r>
                        <a:rPr lang="en-US" sz="1400" u="none" kern="100" dirty="0" smtClean="0">
                          <a:solidFill>
                            <a:srgbClr val="FF0000"/>
                          </a:solidFill>
                          <a:latin typeface="Arial" pitchFamily="34" charset="0"/>
                          <a:ea typeface="맑은 고딕"/>
                          <a:cs typeface="Arial" pitchFamily="34" charset="0"/>
                        </a:rPr>
                        <a:t>327-357</a:t>
                      </a:r>
                      <a:endParaRPr lang="ko-KR" sz="1400" u="none" kern="100" dirty="0">
                        <a:solidFill>
                          <a:srgbClr val="FF0000"/>
                        </a:solidFill>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r>
                        <a:rPr lang="en-US" altLang="ko-KR" sz="1400" u="none" kern="100" dirty="0" smtClean="0">
                          <a:latin typeface="Arial" pitchFamily="34" charset="0"/>
                          <a:ea typeface="맑은 고딕"/>
                          <a:cs typeface="Arial" pitchFamily="34" charset="0"/>
                        </a:rPr>
                        <a:t>7</a:t>
                      </a:r>
                      <a:r>
                        <a:rPr lang="en-US" altLang="ko-KR" sz="1400" u="none" kern="100" baseline="0" dirty="0" smtClean="0">
                          <a:latin typeface="Arial" pitchFamily="34" charset="0"/>
                          <a:ea typeface="맑은 고딕"/>
                          <a:cs typeface="Arial" pitchFamily="34" charset="0"/>
                        </a:rPr>
                        <a:t> x 8</a:t>
                      </a:r>
                      <a:endParaRPr lang="en-US" altLang="ko-KR" sz="1400" u="none" kern="100" dirty="0" smtClean="0">
                        <a:latin typeface="Arial" pitchFamily="34" charset="0"/>
                        <a:ea typeface="맑은 고딕"/>
                        <a:cs typeface="Arial" pitchFamily="34" charset="0"/>
                      </a:endParaRPr>
                    </a:p>
                    <a:p>
                      <a:pPr algn="ctr" latinLnBrk="0"/>
                      <a:r>
                        <a:rPr lang="en-US" altLang="ko-KR" sz="1400" u="none" kern="100" dirty="0" smtClean="0">
                          <a:solidFill>
                            <a:srgbClr val="FF0000"/>
                          </a:solidFill>
                          <a:latin typeface="Arial" pitchFamily="34" charset="0"/>
                          <a:ea typeface="맑은 고딕"/>
                          <a:cs typeface="Arial" pitchFamily="34" charset="0"/>
                        </a:rPr>
                        <a:t>x</a:t>
                      </a:r>
                      <a:r>
                        <a:rPr lang="en-US" altLang="ko-KR" sz="1400" u="none" kern="100" baseline="0" dirty="0" smtClean="0">
                          <a:solidFill>
                            <a:srgbClr val="FF0000"/>
                          </a:solidFill>
                          <a:latin typeface="Arial" pitchFamily="34" charset="0"/>
                          <a:ea typeface="맑은 고딕"/>
                          <a:cs typeface="Arial" pitchFamily="34" charset="0"/>
                        </a:rPr>
                        <a:t> 4 pixels</a:t>
                      </a:r>
                      <a:endParaRPr lang="ko-KR" sz="1400" u="none" kern="100" dirty="0">
                        <a:solidFill>
                          <a:srgbClr val="FF0000"/>
                        </a:solidFill>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r>
                        <a:rPr lang="en-US" altLang="ko-KR" sz="1400" u="none" kern="100" dirty="0" smtClean="0">
                          <a:latin typeface="Arial" pitchFamily="34" charset="0"/>
                          <a:ea typeface="맑은 고딕"/>
                          <a:cs typeface="Arial" pitchFamily="34" charset="0"/>
                        </a:rPr>
                        <a:t>&lt; 50</a:t>
                      </a:r>
                    </a:p>
                    <a:p>
                      <a:pPr algn="ctr" latinLnBrk="0"/>
                      <a:r>
                        <a:rPr lang="en-US" altLang="ko-KR" sz="1400" u="none" kern="100" dirty="0" smtClean="0">
                          <a:latin typeface="Arial" pitchFamily="34" charset="0"/>
                          <a:ea typeface="맑은 고딕"/>
                          <a:cs typeface="Arial" pitchFamily="34" charset="0"/>
                        </a:rPr>
                        <a:t>(60*)</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gn="ctr" latinLnBrk="0"/>
                      <a:endParaRPr lang="ko-KR" sz="12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71056">
                <a:tc>
                  <a:txBody>
                    <a:bodyPr/>
                    <a:lstStyle/>
                    <a:p>
                      <a:pPr algn="ctr" latinLnBrk="0"/>
                      <a:r>
                        <a:rPr lang="en-US" sz="1400" b="1" u="none" kern="100" dirty="0" smtClean="0">
                          <a:latin typeface="Arial" pitchFamily="34" charset="0"/>
                          <a:ea typeface="맑은 고딕"/>
                          <a:cs typeface="Arial" pitchFamily="34" charset="0"/>
                        </a:rPr>
                        <a:t>O</a:t>
                      </a:r>
                      <a:r>
                        <a:rPr lang="en-US" altLang="ko-KR" sz="1400" b="1" u="none" kern="100" baseline="-25000" dirty="0" smtClean="0">
                          <a:latin typeface="Arial" pitchFamily="34" charset="0"/>
                          <a:ea typeface="+mn-ea"/>
                          <a:cs typeface="Arial" pitchFamily="34" charset="0"/>
                        </a:rPr>
                        <a:t>3</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r>
                        <a:rPr lang="en-US" altLang="ko-KR" sz="1400" u="none" kern="100" dirty="0" smtClean="0">
                          <a:latin typeface="Arial" pitchFamily="34" charset="0"/>
                          <a:ea typeface="맑은 고딕"/>
                          <a:cs typeface="Arial" pitchFamily="34" charset="0"/>
                        </a:rPr>
                        <a:t>Oxidant, pollutant</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r>
                        <a:rPr lang="en-US" sz="1400" u="none" kern="100" dirty="0" smtClean="0">
                          <a:latin typeface="Arial" pitchFamily="34" charset="0"/>
                          <a:ea typeface="맑은 고딕"/>
                          <a:cs typeface="Arial" pitchFamily="34" charset="0"/>
                        </a:rPr>
                        <a:t>4</a:t>
                      </a:r>
                      <a:r>
                        <a:rPr lang="en-US" altLang="ko-KR" sz="1400" u="none" kern="100" dirty="0" smtClean="0">
                          <a:latin typeface="Arial" pitchFamily="34" charset="0"/>
                          <a:ea typeface="+mn-ea"/>
                          <a:cs typeface="Arial" pitchFamily="34" charset="0"/>
                        </a:rPr>
                        <a:t>x10</a:t>
                      </a:r>
                      <a:r>
                        <a:rPr lang="en-US" altLang="ko-KR" sz="1400" u="none" kern="100" baseline="30000" dirty="0" smtClean="0">
                          <a:latin typeface="Arial" pitchFamily="34" charset="0"/>
                          <a:ea typeface="+mn-ea"/>
                          <a:cs typeface="Arial" pitchFamily="34" charset="0"/>
                        </a:rPr>
                        <a:t>17</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r>
                        <a:rPr lang="en-US" altLang="ko-KR" sz="1400" u="none" kern="100" dirty="0" smtClean="0">
                          <a:latin typeface="Arial" pitchFamily="34" charset="0"/>
                          <a:ea typeface="맑은 고딕"/>
                          <a:cs typeface="Arial" pitchFamily="34" charset="0"/>
                        </a:rPr>
                        <a:t>2</a:t>
                      </a:r>
                      <a:r>
                        <a:rPr lang="en-US" altLang="ko-KR" sz="1400" u="none" kern="100" dirty="0" smtClean="0">
                          <a:latin typeface="Arial" pitchFamily="34" charset="0"/>
                          <a:ea typeface="+mn-ea"/>
                          <a:cs typeface="Arial" pitchFamily="34" charset="0"/>
                        </a:rPr>
                        <a:t>x10</a:t>
                      </a:r>
                      <a:r>
                        <a:rPr lang="en-US" altLang="ko-KR" sz="1400" u="none" kern="100" baseline="30000" dirty="0" smtClean="0">
                          <a:latin typeface="Arial" pitchFamily="34" charset="0"/>
                          <a:ea typeface="+mn-ea"/>
                          <a:cs typeface="Arial" pitchFamily="34" charset="0"/>
                        </a:rPr>
                        <a:t>18</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kern="100" dirty="0" smtClean="0">
                          <a:latin typeface="Arial" pitchFamily="34" charset="0"/>
                          <a:ea typeface="맑은 고딕"/>
                          <a:cs typeface="Arial" pitchFamily="34" charset="0"/>
                        </a:rPr>
                        <a:t>1</a:t>
                      </a:r>
                      <a:r>
                        <a:rPr lang="en-US" altLang="ko-KR" sz="1400" u="none" kern="100" dirty="0" smtClean="0">
                          <a:latin typeface="Arial" pitchFamily="34" charset="0"/>
                          <a:ea typeface="+mn-ea"/>
                          <a:cs typeface="Arial" pitchFamily="34" charset="0"/>
                        </a:rPr>
                        <a:t>x10</a:t>
                      </a:r>
                      <a:r>
                        <a:rPr lang="en-US" altLang="ko-KR" sz="1400" u="none" kern="100" baseline="30000" dirty="0" smtClean="0">
                          <a:latin typeface="Arial" pitchFamily="34" charset="0"/>
                          <a:ea typeface="+mn-ea"/>
                          <a:cs typeface="Arial" pitchFamily="34" charset="0"/>
                        </a:rPr>
                        <a:t>18</a:t>
                      </a:r>
                      <a:endParaRPr lang="ko-KR" altLang="en-US" sz="1400" u="none" kern="100" dirty="0" smtClean="0">
                        <a:latin typeface="Arial" pitchFamily="34" charset="0"/>
                        <a:ea typeface="+mn-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r>
                        <a:rPr lang="en-US" altLang="ko-KR" sz="1400" u="none" kern="100" dirty="0" smtClean="0">
                          <a:solidFill>
                            <a:srgbClr val="FF0000"/>
                          </a:solidFill>
                          <a:latin typeface="Arial" pitchFamily="34" charset="0"/>
                          <a:ea typeface="맑은 고딕"/>
                          <a:cs typeface="Arial" pitchFamily="34" charset="0"/>
                        </a:rPr>
                        <a:t>3</a:t>
                      </a:r>
                      <a:r>
                        <a:rPr lang="en-US" sz="1400" u="none" kern="100" dirty="0" smtClean="0">
                          <a:solidFill>
                            <a:srgbClr val="FF0000"/>
                          </a:solidFill>
                          <a:latin typeface="Arial" pitchFamily="34" charset="0"/>
                          <a:ea typeface="맑은 고딕"/>
                          <a:cs typeface="Arial" pitchFamily="34" charset="0"/>
                        </a:rPr>
                        <a:t>%</a:t>
                      </a:r>
                      <a:r>
                        <a:rPr lang="en-US" altLang="ko-KR" sz="1400" u="none" kern="100" dirty="0" smtClean="0">
                          <a:solidFill>
                            <a:srgbClr val="FF0000"/>
                          </a:solidFill>
                          <a:latin typeface="Arial" pitchFamily="34" charset="0"/>
                          <a:ea typeface="맑은 고딕"/>
                          <a:cs typeface="Arial" pitchFamily="34" charset="0"/>
                        </a:rPr>
                        <a:t>(</a:t>
                      </a:r>
                      <a:r>
                        <a:rPr lang="en-US" altLang="ko-KR" sz="1400" u="none" kern="100" dirty="0" err="1" smtClean="0">
                          <a:solidFill>
                            <a:srgbClr val="FF0000"/>
                          </a:solidFill>
                          <a:latin typeface="Arial" pitchFamily="34" charset="0"/>
                          <a:ea typeface="맑은 고딕"/>
                          <a:cs typeface="Arial" pitchFamily="34" charset="0"/>
                        </a:rPr>
                        <a:t>TOz</a:t>
                      </a:r>
                      <a:r>
                        <a:rPr lang="en-US" altLang="ko-KR" sz="1400" u="none" kern="100" dirty="0" smtClean="0">
                          <a:solidFill>
                            <a:srgbClr val="FF0000"/>
                          </a:solidFill>
                          <a:latin typeface="Arial" pitchFamily="34" charset="0"/>
                          <a:ea typeface="맑은 고딕"/>
                          <a:cs typeface="Arial" pitchFamily="34" charset="0"/>
                        </a:rPr>
                        <a:t>)</a:t>
                      </a:r>
                    </a:p>
                    <a:p>
                      <a:pPr algn="ctr" latinLnBrk="0"/>
                      <a:r>
                        <a:rPr lang="en-US" altLang="ko-KR" sz="1400" u="none" kern="100" dirty="0" smtClean="0">
                          <a:solidFill>
                            <a:srgbClr val="FF0000"/>
                          </a:solidFill>
                          <a:latin typeface="Arial" pitchFamily="34" charset="0"/>
                          <a:ea typeface="맑은 고딕"/>
                          <a:cs typeface="Arial" pitchFamily="34" charset="0"/>
                        </a:rPr>
                        <a:t>5%(</a:t>
                      </a:r>
                      <a:r>
                        <a:rPr lang="en-US" altLang="ko-KR" sz="1400" u="none" kern="100" dirty="0" err="1" smtClean="0">
                          <a:solidFill>
                            <a:srgbClr val="FF0000"/>
                          </a:solidFill>
                          <a:latin typeface="Arial" pitchFamily="34" charset="0"/>
                          <a:ea typeface="맑은 고딕"/>
                          <a:cs typeface="Arial" pitchFamily="34" charset="0"/>
                        </a:rPr>
                        <a:t>Strat</a:t>
                      </a:r>
                      <a:r>
                        <a:rPr lang="en-US" altLang="ko-KR" sz="1400" u="none" kern="100" dirty="0" smtClean="0">
                          <a:solidFill>
                            <a:srgbClr val="FF0000"/>
                          </a:solidFill>
                          <a:latin typeface="Arial" pitchFamily="34" charset="0"/>
                          <a:ea typeface="맑은 고딕"/>
                          <a:cs typeface="Arial" pitchFamily="34" charset="0"/>
                        </a:rPr>
                        <a:t>)</a:t>
                      </a:r>
                    </a:p>
                    <a:p>
                      <a:pPr algn="ctr" latinLnBrk="0"/>
                      <a:r>
                        <a:rPr lang="ko-KR" altLang="ko-KR" sz="1400" u="none" kern="100" dirty="0" smtClean="0">
                          <a:solidFill>
                            <a:srgbClr val="FF0000"/>
                          </a:solidFill>
                          <a:latin typeface="Arial" pitchFamily="34" charset="0"/>
                          <a:ea typeface="맑은 고딕"/>
                          <a:cs typeface="Arial" pitchFamily="34" charset="0"/>
                        </a:rPr>
                        <a:t>2</a:t>
                      </a:r>
                      <a:r>
                        <a:rPr lang="en-US" altLang="ko-KR" sz="1400" u="none" kern="100" dirty="0" smtClean="0">
                          <a:solidFill>
                            <a:srgbClr val="FF0000"/>
                          </a:solidFill>
                          <a:latin typeface="Arial" pitchFamily="34" charset="0"/>
                          <a:ea typeface="맑은 고딕"/>
                          <a:cs typeface="Arial" pitchFamily="34" charset="0"/>
                        </a:rPr>
                        <a:t>0%(Trop)</a:t>
                      </a:r>
                      <a:endParaRPr lang="ko-KR" sz="1400" u="none" kern="100" dirty="0">
                        <a:solidFill>
                          <a:srgbClr val="FF0000"/>
                        </a:solidFill>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r>
                        <a:rPr lang="en-US" sz="1400" u="none" kern="100" dirty="0" smtClean="0">
                          <a:solidFill>
                            <a:srgbClr val="FF0000"/>
                          </a:solidFill>
                          <a:latin typeface="Arial" pitchFamily="34" charset="0"/>
                          <a:ea typeface="맑은 고딕"/>
                          <a:cs typeface="Arial" pitchFamily="34" charset="0"/>
                        </a:rPr>
                        <a:t>300-340</a:t>
                      </a:r>
                      <a:endParaRPr lang="ko-KR" sz="1400" u="none" kern="100" dirty="0">
                        <a:solidFill>
                          <a:srgbClr val="FF0000"/>
                        </a:solidFill>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r>
                        <a:rPr lang="en-US" altLang="ko-KR" sz="1400" u="none" kern="100" dirty="0" smtClean="0">
                          <a:latin typeface="Arial" pitchFamily="34" charset="0"/>
                          <a:ea typeface="맑은 고딕"/>
                          <a:cs typeface="Arial" pitchFamily="34" charset="0"/>
                        </a:rPr>
                        <a:t>7</a:t>
                      </a:r>
                      <a:r>
                        <a:rPr lang="en-US" altLang="ko-KR" sz="1400" u="none" kern="100" baseline="0" dirty="0" smtClean="0">
                          <a:latin typeface="Arial" pitchFamily="34" charset="0"/>
                          <a:ea typeface="맑은 고딕"/>
                          <a:cs typeface="Arial" pitchFamily="34" charset="0"/>
                        </a:rPr>
                        <a:t> x 8</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r>
                        <a:rPr lang="en-US" altLang="ko-KR" sz="1400" u="none" kern="100" dirty="0" smtClean="0">
                          <a:latin typeface="Arial" pitchFamily="34" charset="0"/>
                          <a:ea typeface="맑은 고딕"/>
                          <a:cs typeface="Arial" pitchFamily="34" charset="0"/>
                        </a:rPr>
                        <a:t>&lt; 70</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r>
                        <a:rPr lang="en-US" altLang="ko-KR" sz="1400" u="none" kern="100" dirty="0" smtClean="0">
                          <a:latin typeface="Arial" pitchFamily="34" charset="0"/>
                          <a:ea typeface="맑은 고딕"/>
                          <a:cs typeface="Arial" pitchFamily="34" charset="0"/>
                        </a:rPr>
                        <a:t>TOMS,</a:t>
                      </a:r>
                    </a:p>
                    <a:p>
                      <a:pPr algn="ctr" latinLnBrk="0"/>
                      <a:r>
                        <a:rPr lang="en-US" altLang="ko-KR" sz="1400" u="none" kern="100" dirty="0" smtClean="0">
                          <a:latin typeface="Arial" pitchFamily="34" charset="0"/>
                          <a:ea typeface="맑은 고딕"/>
                          <a:cs typeface="Arial" pitchFamily="34" charset="0"/>
                        </a:rPr>
                        <a:t>OE</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23685">
                <a:tc>
                  <a:txBody>
                    <a:bodyPr/>
                    <a:lstStyle/>
                    <a:p>
                      <a:pPr algn="ctr" latinLnBrk="0">
                        <a:lnSpc>
                          <a:spcPct val="100000"/>
                        </a:lnSpc>
                      </a:pPr>
                      <a:r>
                        <a:rPr lang="en-US" sz="1400" b="1" u="none" kern="100" dirty="0" smtClean="0">
                          <a:latin typeface="Arial" pitchFamily="34" charset="0"/>
                          <a:ea typeface="맑은 고딕"/>
                          <a:cs typeface="Arial" pitchFamily="34" charset="0"/>
                        </a:rPr>
                        <a:t>AOD</a:t>
                      </a:r>
                      <a:r>
                        <a:rPr lang="en-US" sz="1400" b="1" u="none" kern="100" baseline="0" dirty="0" smtClean="0">
                          <a:latin typeface="Arial" pitchFamily="34" charset="0"/>
                          <a:ea typeface="맑은 고딕"/>
                          <a:cs typeface="Arial" pitchFamily="34" charset="0"/>
                        </a:rPr>
                        <a:t> </a:t>
                      </a:r>
                    </a:p>
                    <a:p>
                      <a:pPr algn="ctr" latinLnBrk="0">
                        <a:lnSpc>
                          <a:spcPct val="100000"/>
                        </a:lnSpc>
                      </a:pPr>
                      <a:r>
                        <a:rPr lang="en-US" altLang="ko-KR" sz="1400" b="1" u="none" kern="100" dirty="0" smtClean="0">
                          <a:latin typeface="Arial" pitchFamily="34" charset="0"/>
                          <a:ea typeface="맑은 고딕"/>
                          <a:cs typeface="Arial" pitchFamily="34" charset="0"/>
                        </a:rPr>
                        <a:t>(AI, SSA,</a:t>
                      </a:r>
                    </a:p>
                    <a:p>
                      <a:pPr algn="ctr" latinLnBrk="0">
                        <a:lnSpc>
                          <a:spcPct val="100000"/>
                        </a:lnSpc>
                      </a:pPr>
                      <a:r>
                        <a:rPr lang="en-US" altLang="ko-KR" sz="1400" b="1" u="none" kern="100" dirty="0" smtClean="0">
                          <a:latin typeface="Arial" pitchFamily="34" charset="0"/>
                          <a:ea typeface="맑은 고딕"/>
                          <a:cs typeface="Arial" pitchFamily="34" charset="0"/>
                        </a:rPr>
                        <a:t>AEH)</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r>
                        <a:rPr lang="en-US" altLang="ko-KR" sz="1400" u="none" kern="100" dirty="0" smtClean="0">
                          <a:latin typeface="Arial" pitchFamily="34" charset="0"/>
                          <a:ea typeface="맑은 고딕"/>
                          <a:cs typeface="Arial" pitchFamily="34" charset="0"/>
                        </a:rPr>
                        <a:t>Air</a:t>
                      </a:r>
                      <a:r>
                        <a:rPr lang="en-US" altLang="ko-KR" sz="1400" u="none" kern="100" baseline="0" dirty="0" smtClean="0">
                          <a:latin typeface="Arial" pitchFamily="34" charset="0"/>
                          <a:ea typeface="맑은 고딕"/>
                          <a:cs typeface="Arial" pitchFamily="34" charset="0"/>
                        </a:rPr>
                        <a:t> quality,</a:t>
                      </a:r>
                    </a:p>
                    <a:p>
                      <a:pPr algn="ctr" latinLnBrk="0"/>
                      <a:r>
                        <a:rPr lang="en-US" altLang="ko-KR" sz="1400" u="none" kern="100" baseline="0" dirty="0" smtClean="0">
                          <a:latin typeface="Arial" pitchFamily="34" charset="0"/>
                          <a:ea typeface="맑은 고딕"/>
                          <a:cs typeface="Arial" pitchFamily="34" charset="0"/>
                        </a:rPr>
                        <a:t>Climate</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r>
                        <a:rPr lang="en-US" sz="1400" u="none" kern="100" dirty="0" smtClean="0">
                          <a:latin typeface="Arial" pitchFamily="34" charset="0"/>
                          <a:ea typeface="맑은 고딕"/>
                          <a:cs typeface="Arial" pitchFamily="34" charset="0"/>
                        </a:rPr>
                        <a:t>0 (AOD)</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r>
                        <a:rPr lang="en-US" altLang="ko-KR" sz="1400" u="none" kern="100" dirty="0" smtClean="0">
                          <a:latin typeface="Arial" pitchFamily="34" charset="0"/>
                          <a:ea typeface="맑은 고딕"/>
                          <a:cs typeface="Arial" pitchFamily="34" charset="0"/>
                        </a:rPr>
                        <a:t>5</a:t>
                      </a:r>
                      <a:r>
                        <a:rPr lang="en-US" altLang="ko-KR" sz="1400" u="none" kern="100" baseline="0" dirty="0" smtClean="0">
                          <a:latin typeface="Arial" pitchFamily="34" charset="0"/>
                          <a:ea typeface="맑은 고딕"/>
                          <a:cs typeface="Arial" pitchFamily="34" charset="0"/>
                        </a:rPr>
                        <a:t> (AOD)</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r>
                        <a:rPr lang="en-US" altLang="ko-KR" sz="1400" u="none" kern="100" dirty="0" smtClean="0">
                          <a:latin typeface="Arial" pitchFamily="34" charset="0"/>
                          <a:ea typeface="맑은 고딕"/>
                          <a:cs typeface="Arial" pitchFamily="34" charset="0"/>
                        </a:rPr>
                        <a:t>0.2 (AOD)</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r>
                        <a:rPr lang="en-US" sz="1400" u="none" kern="100" dirty="0">
                          <a:solidFill>
                            <a:srgbClr val="FF0000"/>
                          </a:solidFill>
                          <a:latin typeface="Arial" pitchFamily="34" charset="0"/>
                          <a:ea typeface="맑은 고딕"/>
                          <a:cs typeface="Arial" pitchFamily="34" charset="0"/>
                        </a:rPr>
                        <a:t>2</a:t>
                      </a:r>
                      <a:r>
                        <a:rPr lang="en-US" sz="1400" u="none" kern="100" dirty="0" smtClean="0">
                          <a:solidFill>
                            <a:srgbClr val="FF0000"/>
                          </a:solidFill>
                          <a:latin typeface="Arial" pitchFamily="34" charset="0"/>
                          <a:ea typeface="맑은 고딕"/>
                          <a:cs typeface="Arial" pitchFamily="34" charset="0"/>
                        </a:rPr>
                        <a:t>0</a:t>
                      </a:r>
                      <a:r>
                        <a:rPr lang="en-US" sz="1400" u="none" kern="100" dirty="0">
                          <a:solidFill>
                            <a:srgbClr val="FF0000"/>
                          </a:solidFill>
                          <a:latin typeface="Arial" pitchFamily="34" charset="0"/>
                          <a:ea typeface="맑은 고딕"/>
                          <a:cs typeface="Arial" pitchFamily="34" charset="0"/>
                        </a:rPr>
                        <a:t>% or 0.1@ 400nm</a:t>
                      </a:r>
                      <a:endParaRPr lang="ko-KR" sz="1400" u="none" kern="100" dirty="0">
                        <a:solidFill>
                          <a:srgbClr val="FF0000"/>
                        </a:solidFill>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r>
                        <a:rPr lang="en-US" sz="1400" u="none" kern="100" dirty="0">
                          <a:solidFill>
                            <a:srgbClr val="FF0000"/>
                          </a:solidFill>
                          <a:latin typeface="Arial" pitchFamily="34" charset="0"/>
                          <a:ea typeface="맑은 고딕"/>
                          <a:cs typeface="Arial" pitchFamily="34" charset="0"/>
                        </a:rPr>
                        <a:t>300-</a:t>
                      </a:r>
                      <a:r>
                        <a:rPr lang="en-US" sz="1400" u="none" kern="100" dirty="0" smtClean="0">
                          <a:solidFill>
                            <a:srgbClr val="FF0000"/>
                          </a:solidFill>
                          <a:latin typeface="Arial" pitchFamily="34" charset="0"/>
                          <a:ea typeface="맑은 고딕"/>
                          <a:cs typeface="Arial" pitchFamily="34" charset="0"/>
                        </a:rPr>
                        <a:t>500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r>
                        <a:rPr lang="en-US" altLang="ko-KR" sz="1400" u="none" kern="100" dirty="0" smtClean="0">
                          <a:solidFill>
                            <a:srgbClr val="FF0000"/>
                          </a:solidFill>
                          <a:latin typeface="Arial" pitchFamily="34" charset="0"/>
                          <a:ea typeface="맑은 고딕"/>
                          <a:cs typeface="Arial" pitchFamily="34" charset="0"/>
                        </a:rPr>
                        <a:t>3.5</a:t>
                      </a:r>
                      <a:r>
                        <a:rPr lang="en-US" altLang="ko-KR" sz="1400" u="none" kern="100" baseline="0" dirty="0" smtClean="0">
                          <a:latin typeface="Arial" pitchFamily="34" charset="0"/>
                          <a:ea typeface="맑은 고딕"/>
                          <a:cs typeface="Arial" pitchFamily="34" charset="0"/>
                        </a:rPr>
                        <a:t> x 8</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r>
                        <a:rPr lang="en-US" altLang="ko-KR" sz="1400" u="none" kern="100" dirty="0" smtClean="0">
                          <a:latin typeface="Arial" pitchFamily="34" charset="0"/>
                          <a:ea typeface="맑은 고딕"/>
                          <a:cs typeface="Arial" pitchFamily="34" charset="0"/>
                        </a:rPr>
                        <a:t>&lt; 70</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r>
                        <a:rPr lang="en-US" altLang="ko-KR" sz="1400" u="none" kern="100" dirty="0" smtClean="0">
                          <a:latin typeface="Arial" pitchFamily="34" charset="0"/>
                          <a:ea typeface="맑은 고딕"/>
                          <a:cs typeface="Arial" pitchFamily="34" charset="0"/>
                        </a:rPr>
                        <a:t>OE</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400" b="0" u="none" kern="100" dirty="0" smtClean="0">
                          <a:latin typeface="Arial"/>
                          <a:ea typeface="+mn-ea"/>
                          <a:cs typeface="Arial"/>
                        </a:rPr>
                        <a:t>O</a:t>
                      </a:r>
                      <a:r>
                        <a:rPr lang="en-US" altLang="ko-KR" sz="1400" b="0" u="none" kern="100" baseline="-25000" dirty="0" smtClean="0">
                          <a:latin typeface="Arial"/>
                          <a:ea typeface="+mn-ea"/>
                          <a:cs typeface="Arial"/>
                        </a:rPr>
                        <a:t>2</a:t>
                      </a:r>
                      <a:r>
                        <a:rPr lang="en-US" altLang="ko-KR" sz="1400" b="0" u="none" kern="100" dirty="0" smtClean="0">
                          <a:latin typeface="Arial"/>
                          <a:ea typeface="+mn-ea"/>
                          <a:cs typeface="Arial"/>
                        </a:rPr>
                        <a:t>-O</a:t>
                      </a:r>
                      <a:r>
                        <a:rPr lang="en-US" altLang="ko-KR" sz="1400" b="0" u="none" kern="100" baseline="-25000" dirty="0" smtClean="0">
                          <a:latin typeface="Arial"/>
                          <a:ea typeface="+mn-ea"/>
                          <a:cs typeface="Arial"/>
                        </a:rPr>
                        <a:t>2</a:t>
                      </a:r>
                      <a:endParaRPr lang="ko-KR" altLang="en-US" sz="1400" b="0" u="none" kern="100" baseline="-25000" dirty="0" smtClean="0">
                        <a:latin typeface="Arial"/>
                        <a:ea typeface="+mn-ea"/>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455">
                <a:tc>
                  <a:txBody>
                    <a:bodyPr/>
                    <a:lstStyle/>
                    <a:p>
                      <a:pPr algn="ctr" latinLnBrk="0"/>
                      <a:r>
                        <a:rPr lang="en-US" altLang="ko-KR" sz="1400" b="1" u="none" kern="100" dirty="0" smtClean="0">
                          <a:latin typeface="Arial"/>
                          <a:ea typeface="맑은 고딕"/>
                          <a:cs typeface="Arial"/>
                        </a:rPr>
                        <a:t>Clouds</a:t>
                      </a:r>
                      <a:endParaRPr lang="ko-KR" sz="1400" b="1"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r>
                        <a:rPr lang="en-US" altLang="ko-KR" sz="1400" b="0" u="none" kern="100" dirty="0" smtClean="0">
                          <a:latin typeface="Arial"/>
                          <a:ea typeface="맑은 고딕"/>
                          <a:cs typeface="Arial"/>
                        </a:rPr>
                        <a:t>Data quality,</a:t>
                      </a:r>
                    </a:p>
                    <a:p>
                      <a:pPr algn="ctr" latinLnBrk="0"/>
                      <a:r>
                        <a:rPr lang="en-US" altLang="ko-KR" sz="1400" b="0" u="none" kern="100" dirty="0" smtClean="0">
                          <a:latin typeface="Arial"/>
                          <a:ea typeface="맑은 고딕"/>
                          <a:cs typeface="Arial"/>
                        </a:rPr>
                        <a:t>climate</a:t>
                      </a:r>
                      <a:endParaRPr lang="ko-KR" sz="1400" b="0"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r>
                        <a:rPr lang="en-US" altLang="ko-KR" sz="1400" b="0" u="none" kern="100" dirty="0" smtClean="0">
                          <a:latin typeface="Arial"/>
                          <a:ea typeface="맑은 고딕"/>
                          <a:cs typeface="Arial"/>
                        </a:rPr>
                        <a:t>0 (COD)</a:t>
                      </a:r>
                      <a:endParaRPr lang="ko-KR" sz="1400" b="0"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r>
                        <a:rPr lang="ko-KR" altLang="ko-KR" sz="1400" b="0" u="none" kern="100" dirty="0" smtClean="0">
                          <a:latin typeface="Arial"/>
                          <a:ea typeface="맑은 고딕"/>
                          <a:cs typeface="Arial"/>
                        </a:rPr>
                        <a:t>5</a:t>
                      </a:r>
                      <a:r>
                        <a:rPr lang="en-US" altLang="ko-KR" sz="1400" b="0" u="none" kern="100" dirty="0" smtClean="0">
                          <a:latin typeface="Arial"/>
                          <a:ea typeface="맑은 고딕"/>
                          <a:cs typeface="Arial"/>
                        </a:rPr>
                        <a:t>0 (COD)</a:t>
                      </a:r>
                      <a:endParaRPr lang="ko-KR" sz="1400" b="0"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r>
                        <a:rPr lang="en-US" altLang="ko-KR" sz="1400" b="0" u="none" kern="100" dirty="0" smtClean="0">
                          <a:latin typeface="Arial"/>
                          <a:ea typeface="맑은 고딕"/>
                          <a:cs typeface="Arial"/>
                        </a:rPr>
                        <a:t>17 (COD)</a:t>
                      </a:r>
                      <a:endParaRPr lang="ko-KR" sz="1400" b="0"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endParaRPr lang="ko-KR" sz="1400" b="0"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r>
                        <a:rPr lang="en-US" sz="1400" u="none" kern="100" dirty="0" smtClean="0">
                          <a:solidFill>
                            <a:srgbClr val="FF0000"/>
                          </a:solidFill>
                          <a:latin typeface="Arial" pitchFamily="34" charset="0"/>
                          <a:ea typeface="맑은 고딕"/>
                          <a:cs typeface="Arial" pitchFamily="34" charset="0"/>
                        </a:rPr>
                        <a:t>300-500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r>
                        <a:rPr lang="en-US" altLang="ko-KR" sz="1400" b="0" u="none" kern="100" dirty="0" smtClean="0">
                          <a:latin typeface="Arial"/>
                          <a:ea typeface="맑은 고딕"/>
                          <a:cs typeface="Arial"/>
                        </a:rPr>
                        <a:t>7</a:t>
                      </a:r>
                      <a:r>
                        <a:rPr lang="en-US" altLang="ko-KR" sz="1400" b="0" u="none" kern="100" baseline="0" dirty="0" smtClean="0">
                          <a:latin typeface="Arial"/>
                          <a:ea typeface="맑은 고딕"/>
                          <a:cs typeface="Arial"/>
                        </a:rPr>
                        <a:t> x 8</a:t>
                      </a:r>
                      <a:endParaRPr lang="ko-KR" sz="1400" b="0"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endParaRPr lang="ko-KR" sz="1400" b="0"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r>
                        <a:rPr lang="en-US" altLang="ko-KR" sz="1400" b="0" u="none" kern="100" dirty="0" smtClean="0">
                          <a:latin typeface="Arial"/>
                          <a:ea typeface="맑은 고딕"/>
                          <a:cs typeface="Arial"/>
                        </a:rPr>
                        <a:t>Raman,</a:t>
                      </a:r>
                    </a:p>
                    <a:p>
                      <a:pPr algn="ctr" latinLnBrk="0"/>
                      <a:r>
                        <a:rPr lang="en-US" altLang="ko-KR" sz="1400" b="0" u="none" kern="100" dirty="0" smtClean="0">
                          <a:latin typeface="Arial"/>
                          <a:ea typeface="맑은 고딕"/>
                          <a:cs typeface="Arial"/>
                        </a:rPr>
                        <a:t>O</a:t>
                      </a:r>
                      <a:r>
                        <a:rPr lang="en-US" altLang="ko-KR" sz="1400" b="0" u="none" kern="100" baseline="-25000" dirty="0" smtClean="0">
                          <a:latin typeface="Arial"/>
                          <a:ea typeface="맑은 고딕"/>
                          <a:cs typeface="Arial"/>
                        </a:rPr>
                        <a:t>2</a:t>
                      </a:r>
                      <a:r>
                        <a:rPr lang="en-US" altLang="ko-KR" sz="1400" b="0" u="none" kern="100" dirty="0" smtClean="0">
                          <a:latin typeface="Arial"/>
                          <a:ea typeface="맑은 고딕"/>
                          <a:cs typeface="Arial"/>
                        </a:rPr>
                        <a:t>-O</a:t>
                      </a:r>
                      <a:r>
                        <a:rPr lang="en-US" altLang="ko-KR" sz="1400" b="0" u="none" kern="100" baseline="-25000" dirty="0" smtClean="0">
                          <a:latin typeface="Arial"/>
                          <a:ea typeface="맑은 고딕"/>
                          <a:cs typeface="Arial"/>
                        </a:rPr>
                        <a:t>2</a:t>
                      </a:r>
                      <a:endParaRPr lang="ko-KR" sz="1400" b="0" u="none" kern="100" baseline="-250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540">
                <a:tc>
                  <a:txBody>
                    <a:bodyPr/>
                    <a:lstStyle/>
                    <a:p>
                      <a:pPr algn="ctr" latinLnBrk="0"/>
                      <a:r>
                        <a:rPr lang="en-US" altLang="ko-KR" sz="1400" b="1" u="none" kern="100" dirty="0" smtClean="0">
                          <a:latin typeface="Arial"/>
                          <a:ea typeface="맑은 고딕"/>
                          <a:cs typeface="Arial"/>
                        </a:rPr>
                        <a:t>Surface</a:t>
                      </a:r>
                      <a:endParaRPr lang="en-US" altLang="ko-KR" sz="1400" b="1" u="none" kern="100" dirty="0">
                        <a:latin typeface="Arial"/>
                        <a:ea typeface="맑은 고딕"/>
                        <a:cs typeface="Arial"/>
                      </a:endParaRPr>
                    </a:p>
                    <a:p>
                      <a:pPr algn="ctr" latinLnBrk="0"/>
                      <a:r>
                        <a:rPr lang="en-US" altLang="ko-KR" sz="1400" b="1" u="none" kern="100" dirty="0" smtClean="0">
                          <a:latin typeface="Arial"/>
                          <a:ea typeface="맑은 고딕"/>
                          <a:cs typeface="Arial"/>
                        </a:rPr>
                        <a:t>Property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r>
                        <a:rPr lang="en-US" altLang="ko-KR" sz="1400" b="0" u="none" kern="100" dirty="0" smtClean="0">
                          <a:latin typeface="Arial"/>
                          <a:ea typeface="맑은 고딕"/>
                          <a:cs typeface="Arial"/>
                        </a:rPr>
                        <a:t>Environ-</a:t>
                      </a:r>
                      <a:r>
                        <a:rPr lang="en-US" altLang="ko-KR" sz="1400" b="0" u="none" kern="100" dirty="0" err="1" smtClean="0">
                          <a:latin typeface="Arial"/>
                          <a:ea typeface="맑은 고딕"/>
                          <a:cs typeface="Arial"/>
                        </a:rPr>
                        <a:t>ment</a:t>
                      </a:r>
                      <a:endParaRPr lang="ko-KR" sz="1400" b="0"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r>
                        <a:rPr lang="en-US" altLang="ko-KR" sz="1400" b="0" u="none" kern="100" dirty="0" smtClean="0">
                          <a:latin typeface="Arial"/>
                          <a:ea typeface="맑은 고딕"/>
                          <a:cs typeface="Arial"/>
                        </a:rPr>
                        <a:t>0</a:t>
                      </a:r>
                      <a:endParaRPr lang="ko-KR" sz="1400" b="0"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r>
                        <a:rPr lang="en-US" altLang="ko-KR" sz="1400" b="0" u="none" kern="100" dirty="0" smtClean="0">
                          <a:latin typeface="Arial"/>
                          <a:ea typeface="맑은 고딕"/>
                          <a:cs typeface="Arial"/>
                        </a:rPr>
                        <a:t>1</a:t>
                      </a:r>
                      <a:endParaRPr lang="ko-KR" sz="1400" b="0"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r>
                        <a:rPr lang="en-US" altLang="ko-KR" sz="1400" b="0" u="none" kern="100" dirty="0" smtClean="0">
                          <a:latin typeface="Arial"/>
                          <a:ea typeface="맑은 고딕"/>
                          <a:cs typeface="Arial"/>
                        </a:rPr>
                        <a:t>-</a:t>
                      </a:r>
                      <a:endParaRPr lang="ko-KR" sz="1400" b="0"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endParaRPr lang="ko-KR" sz="1400" b="0"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r>
                        <a:rPr lang="en-US" sz="1400" u="none" kern="100" dirty="0" smtClean="0">
                          <a:solidFill>
                            <a:srgbClr val="FF0000"/>
                          </a:solidFill>
                          <a:latin typeface="Arial" pitchFamily="34" charset="0"/>
                          <a:ea typeface="맑은 고딕"/>
                          <a:cs typeface="Arial" pitchFamily="34" charset="0"/>
                        </a:rPr>
                        <a:t>300-500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r>
                        <a:rPr lang="en-US" altLang="ko-KR" sz="1400" b="0" u="none" kern="100" dirty="0" smtClean="0">
                          <a:latin typeface="Arial"/>
                          <a:ea typeface="맑은 고딕"/>
                          <a:cs typeface="Arial"/>
                        </a:rPr>
                        <a:t>7</a:t>
                      </a:r>
                      <a:r>
                        <a:rPr lang="en-US" altLang="ko-KR" sz="1400" b="0" u="none" kern="100" baseline="0" dirty="0" smtClean="0">
                          <a:latin typeface="Arial"/>
                          <a:ea typeface="맑은 고딕"/>
                          <a:cs typeface="Arial"/>
                        </a:rPr>
                        <a:t> x 8</a:t>
                      </a:r>
                      <a:endParaRPr lang="ko-KR" sz="1400" b="0"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endParaRPr lang="ko-KR" sz="1400" b="0"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r>
                        <a:rPr lang="en-US" altLang="ko-KR" sz="1400" b="0" u="none" kern="100" dirty="0" smtClean="0">
                          <a:latin typeface="Arial"/>
                          <a:ea typeface="맑은 고딕"/>
                          <a:cs typeface="Arial"/>
                        </a:rPr>
                        <a:t>Multi-spectral</a:t>
                      </a:r>
                      <a:endParaRPr lang="ko-KR" sz="1400" b="0"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제목 1"/>
          <p:cNvSpPr>
            <a:spLocks noGrp="1"/>
          </p:cNvSpPr>
          <p:nvPr>
            <p:ph type="title"/>
          </p:nvPr>
        </p:nvSpPr>
        <p:spPr>
          <a:xfrm>
            <a:off x="457200" y="-24"/>
            <a:ext cx="8229600" cy="692720"/>
          </a:xfrm>
        </p:spPr>
        <p:txBody>
          <a:bodyPr>
            <a:normAutofit/>
          </a:bodyPr>
          <a:lstStyle/>
          <a:p>
            <a:pPr eaLnBrk="1" hangingPunct="1"/>
            <a:r>
              <a:rPr lang="en-US" altLang="ko-KR" sz="3200" b="1" dirty="0" smtClean="0">
                <a:latin typeface="Arial" pitchFamily="34" charset="0"/>
                <a:cs typeface="Arial" pitchFamily="34" charset="0"/>
              </a:rPr>
              <a:t>Baseline products</a:t>
            </a:r>
            <a:endParaRPr lang="ko-KR" altLang="en-US" sz="3200" b="1" dirty="0" smtClean="0">
              <a:latin typeface="Arial" pitchFamily="34" charset="0"/>
              <a:cs typeface="Arial" pitchFamily="34" charset="0"/>
            </a:endParaRPr>
          </a:p>
        </p:txBody>
      </p:sp>
    </p:spTree>
    <p:extLst>
      <p:ext uri="{BB962C8B-B14F-4D97-AF65-F5344CB8AC3E}">
        <p14:creationId xmlns:p14="http://schemas.microsoft.com/office/powerpoint/2010/main" val="6824267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그룹 16"/>
          <p:cNvGrpSpPr>
            <a:grpSpLocks/>
          </p:cNvGrpSpPr>
          <p:nvPr/>
        </p:nvGrpSpPr>
        <p:grpSpPr>
          <a:xfrm>
            <a:off x="4493631" y="4458706"/>
            <a:ext cx="3845263" cy="2354670"/>
            <a:chOff x="414275" y="485092"/>
            <a:chExt cx="3807958" cy="3420000"/>
          </a:xfrm>
        </p:grpSpPr>
        <p:pic>
          <p:nvPicPr>
            <p:cNvPr id="39" name="그림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275" y="485092"/>
              <a:ext cx="3807958" cy="3420000"/>
            </a:xfrm>
            <a:prstGeom prst="rect">
              <a:avLst/>
            </a:prstGeom>
          </p:spPr>
        </p:pic>
        <p:sp>
          <p:nvSpPr>
            <p:cNvPr id="41" name="TextBox 40"/>
            <p:cNvSpPr txBox="1"/>
            <p:nvPr/>
          </p:nvSpPr>
          <p:spPr>
            <a:xfrm>
              <a:off x="899592" y="1284380"/>
              <a:ext cx="2232248" cy="410369"/>
            </a:xfrm>
            <a:prstGeom prst="rect">
              <a:avLst/>
            </a:prstGeom>
            <a:noFill/>
          </p:spPr>
          <p:txBody>
            <a:bodyPr wrap="square" rtlCol="0">
              <a:spAutoFit/>
            </a:bodyPr>
            <a:lstStyle/>
            <a:p>
              <a:pPr defTabSz="914400" latinLnBrk="1"/>
              <a:r>
                <a:rPr lang="en-US" altLang="ko-KR" b="1" dirty="0" smtClean="0">
                  <a:solidFill>
                    <a:srgbClr val="FF0000"/>
                  </a:solidFill>
                  <a:latin typeface="맑은 고딕"/>
                  <a:ea typeface="맑은 고딕"/>
                </a:rPr>
                <a:t>Total O</a:t>
              </a:r>
              <a:r>
                <a:rPr lang="en-US" altLang="ko-KR" b="1" baseline="-25000" dirty="0" smtClean="0">
                  <a:solidFill>
                    <a:srgbClr val="FF0000"/>
                  </a:solidFill>
                  <a:latin typeface="맑은 고딕"/>
                  <a:ea typeface="맑은 고딕"/>
                </a:rPr>
                <a:t>3</a:t>
              </a:r>
              <a:r>
                <a:rPr lang="en-US" altLang="ko-KR" b="1" dirty="0" smtClean="0">
                  <a:solidFill>
                    <a:srgbClr val="FF0000"/>
                  </a:solidFill>
                  <a:latin typeface="맑은 고딕"/>
                  <a:ea typeface="맑은 고딕"/>
                </a:rPr>
                <a:t> 100%</a:t>
              </a:r>
              <a:endParaRPr lang="ko-KR" altLang="en-US" b="1" dirty="0">
                <a:solidFill>
                  <a:srgbClr val="FF0000"/>
                </a:solidFill>
                <a:latin typeface="맑은 고딕"/>
                <a:ea typeface="맑은 고딕"/>
              </a:endParaRPr>
            </a:p>
          </p:txBody>
        </p:sp>
        <p:grpSp>
          <p:nvGrpSpPr>
            <p:cNvPr id="42" name="그룹 1"/>
            <p:cNvGrpSpPr/>
            <p:nvPr/>
          </p:nvGrpSpPr>
          <p:grpSpPr>
            <a:xfrm>
              <a:off x="794165" y="766709"/>
              <a:ext cx="3214483" cy="2424704"/>
              <a:chOff x="807332" y="742006"/>
              <a:chExt cx="3214483" cy="2424704"/>
            </a:xfrm>
          </p:grpSpPr>
          <p:cxnSp>
            <p:nvCxnSpPr>
              <p:cNvPr id="46" name="직선 연결선 8"/>
              <p:cNvCxnSpPr/>
              <p:nvPr/>
            </p:nvCxnSpPr>
            <p:spPr>
              <a:xfrm>
                <a:off x="822296" y="1940185"/>
                <a:ext cx="3199519" cy="0"/>
              </a:xfrm>
              <a:prstGeom prst="line">
                <a:avLst/>
              </a:prstGeom>
              <a:ln w="25400">
                <a:solidFill>
                  <a:srgbClr val="FF0000">
                    <a:alpha val="99000"/>
                  </a:srgbClr>
                </a:solidFill>
              </a:ln>
            </p:spPr>
            <p:style>
              <a:lnRef idx="1">
                <a:schemeClr val="accent1"/>
              </a:lnRef>
              <a:fillRef idx="0">
                <a:schemeClr val="accent1"/>
              </a:fillRef>
              <a:effectRef idx="0">
                <a:schemeClr val="accent1"/>
              </a:effectRef>
              <a:fontRef idx="minor">
                <a:schemeClr val="tx1"/>
              </a:fontRef>
            </p:style>
          </p:cxnSp>
          <p:cxnSp>
            <p:nvCxnSpPr>
              <p:cNvPr id="47" name="직선 연결선 9"/>
              <p:cNvCxnSpPr/>
              <p:nvPr/>
            </p:nvCxnSpPr>
            <p:spPr>
              <a:xfrm flipV="1">
                <a:off x="3310443" y="742006"/>
                <a:ext cx="0" cy="2396357"/>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48" name="직사각형 11"/>
              <p:cNvSpPr/>
              <p:nvPr/>
            </p:nvSpPr>
            <p:spPr bwMode="invGray">
              <a:xfrm>
                <a:off x="807332" y="1942710"/>
                <a:ext cx="2488146" cy="1224000"/>
              </a:xfrm>
              <a:prstGeom prst="rect">
                <a:avLst/>
              </a:prstGeom>
              <a:solidFill>
                <a:srgbClr val="C00000">
                  <a:alpha val="10000"/>
                </a:srgbClr>
              </a:solidFill>
              <a:ln w="28575">
                <a:solidFill>
                  <a:srgbClr val="C00000"/>
                </a:solidFill>
                <a:prstDash val="dash"/>
                <a:miter lim="800000"/>
                <a:headEnd/>
                <a:tailEnd/>
              </a:ln>
              <a:effectLst/>
            </p:spPr>
            <p:txBody>
              <a:bodyPr wrap="none" rtlCol="0" anchor="ctr"/>
              <a:lstStyle/>
              <a:p>
                <a:pPr algn="ctr" defTabSz="914400" latinLnBrk="1">
                  <a:lnSpc>
                    <a:spcPct val="90000"/>
                  </a:lnSpc>
                  <a:buClr>
                    <a:srgbClr val="000066"/>
                  </a:buClr>
                  <a:buSzPct val="150000"/>
                  <a:buFont typeface="굴림체" pitchFamily="49" charset="-127"/>
                  <a:buNone/>
                </a:pPr>
                <a:endParaRPr lang="ko-KR" altLang="en-US" sz="2050" b="1" dirty="0">
                  <a:solidFill>
                    <a:prstClr val="white"/>
                  </a:solidFill>
                  <a:effectLst>
                    <a:outerShdw blurRad="38100" dist="38100" dir="2700000" algn="tl">
                      <a:srgbClr val="000000"/>
                    </a:outerShdw>
                  </a:effectLst>
                  <a:latin typeface="HY견고딕" pitchFamily="18" charset="-127"/>
                  <a:ea typeface="HY견고딕" pitchFamily="18" charset="-127"/>
                </a:endParaRPr>
              </a:p>
            </p:txBody>
          </p:sp>
        </p:grpSp>
      </p:grpSp>
      <p:grpSp>
        <p:nvGrpSpPr>
          <p:cNvPr id="49" name="그룹 18"/>
          <p:cNvGrpSpPr>
            <a:grpSpLocks/>
          </p:cNvGrpSpPr>
          <p:nvPr/>
        </p:nvGrpSpPr>
        <p:grpSpPr>
          <a:xfrm>
            <a:off x="683568" y="4458706"/>
            <a:ext cx="3845263" cy="2354670"/>
            <a:chOff x="4932039" y="302012"/>
            <a:chExt cx="3807958" cy="3420000"/>
          </a:xfrm>
        </p:grpSpPr>
        <p:pic>
          <p:nvPicPr>
            <p:cNvPr id="50" name="그림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39" y="302012"/>
              <a:ext cx="3807958" cy="3420000"/>
            </a:xfrm>
            <a:prstGeom prst="rect">
              <a:avLst/>
            </a:prstGeom>
          </p:spPr>
        </p:pic>
        <p:cxnSp>
          <p:nvCxnSpPr>
            <p:cNvPr id="51" name="직선 연결선 12"/>
            <p:cNvCxnSpPr/>
            <p:nvPr/>
          </p:nvCxnSpPr>
          <p:spPr>
            <a:xfrm>
              <a:off x="5346835" y="1756170"/>
              <a:ext cx="3199519" cy="0"/>
            </a:xfrm>
            <a:prstGeom prst="line">
              <a:avLst/>
            </a:prstGeom>
            <a:ln w="25400">
              <a:solidFill>
                <a:srgbClr val="FF0000">
                  <a:alpha val="99000"/>
                </a:srgbClr>
              </a:solidFill>
            </a:ln>
          </p:spPr>
          <p:style>
            <a:lnRef idx="1">
              <a:schemeClr val="accent1"/>
            </a:lnRef>
            <a:fillRef idx="0">
              <a:schemeClr val="accent1"/>
            </a:fillRef>
            <a:effectRef idx="0">
              <a:schemeClr val="accent1"/>
            </a:effectRef>
            <a:fontRef idx="minor">
              <a:schemeClr val="tx1"/>
            </a:fontRef>
          </p:style>
        </p:cxnSp>
        <p:cxnSp>
          <p:nvCxnSpPr>
            <p:cNvPr id="52" name="직선 연결선 13"/>
            <p:cNvCxnSpPr/>
            <p:nvPr/>
          </p:nvCxnSpPr>
          <p:spPr>
            <a:xfrm flipV="1">
              <a:off x="7828552" y="567850"/>
              <a:ext cx="0" cy="2396357"/>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436098" y="1052736"/>
              <a:ext cx="2072658" cy="718146"/>
            </a:xfrm>
            <a:prstGeom prst="rect">
              <a:avLst/>
            </a:prstGeom>
            <a:noFill/>
          </p:spPr>
          <p:txBody>
            <a:bodyPr wrap="square" rtlCol="0">
              <a:spAutoFit/>
            </a:bodyPr>
            <a:lstStyle/>
            <a:p>
              <a:pPr defTabSz="914400" latinLnBrk="1"/>
              <a:r>
                <a:rPr lang="en-US" altLang="ko-KR" b="1" dirty="0" smtClean="0">
                  <a:solidFill>
                    <a:srgbClr val="FF0000"/>
                  </a:solidFill>
                  <a:latin typeface="맑은 고딕"/>
                  <a:ea typeface="맑은 고딕"/>
                </a:rPr>
                <a:t>Stratospheric O</a:t>
              </a:r>
              <a:r>
                <a:rPr lang="en-US" altLang="ko-KR" b="1" baseline="-25000" dirty="0" smtClean="0">
                  <a:solidFill>
                    <a:srgbClr val="FF0000"/>
                  </a:solidFill>
                  <a:latin typeface="맑은 고딕"/>
                  <a:ea typeface="맑은 고딕"/>
                </a:rPr>
                <a:t>3</a:t>
              </a:r>
              <a:r>
                <a:rPr lang="en-US" altLang="ko-KR" b="1" dirty="0" smtClean="0">
                  <a:solidFill>
                    <a:srgbClr val="FF0000"/>
                  </a:solidFill>
                  <a:latin typeface="맑은 고딕"/>
                  <a:ea typeface="맑은 고딕"/>
                </a:rPr>
                <a:t> 100%</a:t>
              </a:r>
              <a:endParaRPr lang="ko-KR" altLang="en-US" b="1" dirty="0">
                <a:solidFill>
                  <a:srgbClr val="FF0000"/>
                </a:solidFill>
                <a:latin typeface="맑은 고딕"/>
                <a:ea typeface="맑은 고딕"/>
              </a:endParaRPr>
            </a:p>
          </p:txBody>
        </p:sp>
        <p:sp>
          <p:nvSpPr>
            <p:cNvPr id="54" name="직사각형 15"/>
            <p:cNvSpPr/>
            <p:nvPr/>
          </p:nvSpPr>
          <p:spPr bwMode="invGray">
            <a:xfrm>
              <a:off x="5309582" y="1763392"/>
              <a:ext cx="2525400" cy="1188000"/>
            </a:xfrm>
            <a:prstGeom prst="rect">
              <a:avLst/>
            </a:prstGeom>
            <a:solidFill>
              <a:srgbClr val="C00000">
                <a:alpha val="10000"/>
              </a:srgbClr>
            </a:solidFill>
            <a:ln w="28575">
              <a:solidFill>
                <a:srgbClr val="C00000"/>
              </a:solidFill>
              <a:prstDash val="dash"/>
              <a:miter lim="800000"/>
              <a:headEnd/>
              <a:tailEnd/>
            </a:ln>
            <a:effectLst/>
          </p:spPr>
          <p:txBody>
            <a:bodyPr wrap="none" rtlCol="0" anchor="ctr"/>
            <a:lstStyle/>
            <a:p>
              <a:pPr algn="ctr" defTabSz="914400" latinLnBrk="1">
                <a:lnSpc>
                  <a:spcPct val="90000"/>
                </a:lnSpc>
                <a:buClr>
                  <a:srgbClr val="000066"/>
                </a:buClr>
                <a:buSzPct val="150000"/>
                <a:buFont typeface="굴림체" pitchFamily="49" charset="-127"/>
                <a:buNone/>
              </a:pPr>
              <a:endParaRPr lang="ko-KR" altLang="en-US" sz="2050" b="1" dirty="0">
                <a:solidFill>
                  <a:prstClr val="white"/>
                </a:solidFill>
                <a:effectLst>
                  <a:outerShdw blurRad="38100" dist="38100" dir="2700000" algn="tl">
                    <a:srgbClr val="000000"/>
                  </a:outerShdw>
                </a:effectLst>
                <a:latin typeface="HY견고딕" pitchFamily="18" charset="-127"/>
                <a:ea typeface="HY견고딕" pitchFamily="18" charset="-127"/>
              </a:endParaRPr>
            </a:p>
          </p:txBody>
        </p:sp>
      </p:grpSp>
      <p:grpSp>
        <p:nvGrpSpPr>
          <p:cNvPr id="37" name="그룹 36"/>
          <p:cNvGrpSpPr>
            <a:grpSpLocks/>
          </p:cNvGrpSpPr>
          <p:nvPr/>
        </p:nvGrpSpPr>
        <p:grpSpPr>
          <a:xfrm>
            <a:off x="695063" y="2533936"/>
            <a:ext cx="3845268" cy="2119200"/>
            <a:chOff x="445081" y="3435746"/>
            <a:chExt cx="3807958" cy="3420000"/>
          </a:xfrm>
        </p:grpSpPr>
        <p:pic>
          <p:nvPicPr>
            <p:cNvPr id="10" name="그림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081" y="3435746"/>
              <a:ext cx="3807958" cy="3420000"/>
            </a:xfrm>
            <a:prstGeom prst="rect">
              <a:avLst/>
            </a:prstGeom>
          </p:spPr>
        </p:pic>
        <p:cxnSp>
          <p:nvCxnSpPr>
            <p:cNvPr id="27" name="직선 연결선 26"/>
            <p:cNvCxnSpPr/>
            <p:nvPr/>
          </p:nvCxnSpPr>
          <p:spPr>
            <a:xfrm>
              <a:off x="822297" y="4890122"/>
              <a:ext cx="3199519" cy="0"/>
            </a:xfrm>
            <a:prstGeom prst="line">
              <a:avLst/>
            </a:prstGeom>
            <a:ln w="25400">
              <a:solidFill>
                <a:srgbClr val="FF0000">
                  <a:alpha val="99000"/>
                </a:srgbClr>
              </a:solidFill>
            </a:ln>
          </p:spPr>
          <p:style>
            <a:lnRef idx="1">
              <a:schemeClr val="accent1"/>
            </a:lnRef>
            <a:fillRef idx="0">
              <a:schemeClr val="accent1"/>
            </a:fillRef>
            <a:effectRef idx="0">
              <a:schemeClr val="accent1"/>
            </a:effectRef>
            <a:fontRef idx="minor">
              <a:schemeClr val="tx1"/>
            </a:fontRef>
          </p:style>
        </p:cxnSp>
        <p:cxnSp>
          <p:nvCxnSpPr>
            <p:cNvPr id="28" name="직선 연결선 27"/>
            <p:cNvCxnSpPr/>
            <p:nvPr/>
          </p:nvCxnSpPr>
          <p:spPr>
            <a:xfrm flipV="1">
              <a:off x="2615302" y="3681765"/>
              <a:ext cx="0" cy="2396357"/>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71600" y="4221088"/>
              <a:ext cx="2260884" cy="804645"/>
            </a:xfrm>
            <a:prstGeom prst="rect">
              <a:avLst/>
            </a:prstGeom>
            <a:noFill/>
          </p:spPr>
          <p:txBody>
            <a:bodyPr wrap="square" rtlCol="0">
              <a:spAutoFit/>
            </a:bodyPr>
            <a:lstStyle/>
            <a:p>
              <a:pPr defTabSz="914400" latinLnBrk="1"/>
              <a:r>
                <a:rPr lang="en-US" altLang="ko-KR" b="1" dirty="0" smtClean="0">
                  <a:solidFill>
                    <a:srgbClr val="FF0000"/>
                  </a:solidFill>
                  <a:latin typeface="맑은 고딕"/>
                  <a:ea typeface="맑은 고딕"/>
                </a:rPr>
                <a:t>HCHO 99.4%</a:t>
              </a:r>
            </a:p>
            <a:p>
              <a:pPr defTabSz="914400" latinLnBrk="1"/>
              <a:r>
                <a:rPr lang="en-US" altLang="ko-KR" sz="1200" b="1" dirty="0">
                  <a:solidFill>
                    <a:srgbClr val="FF0000"/>
                  </a:solidFill>
                  <a:latin typeface="맑은 고딕"/>
                  <a:ea typeface="맑은 고딕"/>
                </a:rPr>
                <a:t>4 spatial </a:t>
              </a:r>
              <a:r>
                <a:rPr lang="en-US" altLang="ko-KR" sz="1200" b="1" dirty="0" smtClean="0">
                  <a:solidFill>
                    <a:srgbClr val="FF0000"/>
                  </a:solidFill>
                  <a:latin typeface="맑은 고딕"/>
                  <a:ea typeface="맑은 고딕"/>
                </a:rPr>
                <a:t>coadding</a:t>
              </a:r>
              <a:endParaRPr lang="en-US" altLang="ko-KR" sz="1200" b="1" dirty="0">
                <a:solidFill>
                  <a:srgbClr val="FF0000"/>
                </a:solidFill>
                <a:latin typeface="맑은 고딕"/>
                <a:ea typeface="맑은 고딕"/>
              </a:endParaRPr>
            </a:p>
          </p:txBody>
        </p:sp>
        <p:sp>
          <p:nvSpPr>
            <p:cNvPr id="30" name="직사각형 29"/>
            <p:cNvSpPr/>
            <p:nvPr/>
          </p:nvSpPr>
          <p:spPr bwMode="invGray">
            <a:xfrm>
              <a:off x="807332" y="4890122"/>
              <a:ext cx="1800000" cy="1188000"/>
            </a:xfrm>
            <a:prstGeom prst="rect">
              <a:avLst/>
            </a:prstGeom>
            <a:solidFill>
              <a:srgbClr val="C00000">
                <a:alpha val="10000"/>
              </a:srgbClr>
            </a:solidFill>
            <a:ln w="28575">
              <a:solidFill>
                <a:srgbClr val="C00000"/>
              </a:solidFill>
              <a:prstDash val="dash"/>
              <a:miter lim="800000"/>
              <a:headEnd/>
              <a:tailEnd/>
            </a:ln>
            <a:effectLst/>
          </p:spPr>
          <p:txBody>
            <a:bodyPr wrap="none" rtlCol="0" anchor="ctr"/>
            <a:lstStyle/>
            <a:p>
              <a:pPr algn="ctr" defTabSz="914400" latinLnBrk="1">
                <a:lnSpc>
                  <a:spcPct val="90000"/>
                </a:lnSpc>
                <a:buClr>
                  <a:srgbClr val="000066"/>
                </a:buClr>
                <a:buSzPct val="150000"/>
                <a:buFont typeface="굴림체" pitchFamily="49" charset="-127"/>
                <a:buNone/>
              </a:pPr>
              <a:endParaRPr lang="ko-KR" altLang="en-US" sz="2050" b="1" dirty="0">
                <a:solidFill>
                  <a:prstClr val="white"/>
                </a:solidFill>
                <a:effectLst>
                  <a:outerShdw blurRad="38100" dist="38100" dir="2700000" algn="tl">
                    <a:srgbClr val="000000"/>
                  </a:outerShdw>
                </a:effectLst>
                <a:latin typeface="HY견고딕" pitchFamily="18" charset="-127"/>
                <a:ea typeface="HY견고딕" pitchFamily="18" charset="-127"/>
              </a:endParaRPr>
            </a:p>
          </p:txBody>
        </p:sp>
      </p:grpSp>
      <p:grpSp>
        <p:nvGrpSpPr>
          <p:cNvPr id="44" name="그룹 43"/>
          <p:cNvGrpSpPr>
            <a:grpSpLocks/>
          </p:cNvGrpSpPr>
          <p:nvPr/>
        </p:nvGrpSpPr>
        <p:grpSpPr>
          <a:xfrm>
            <a:off x="4503021" y="2526497"/>
            <a:ext cx="3845268" cy="2119200"/>
            <a:chOff x="4229679" y="3401817"/>
            <a:chExt cx="3807958" cy="3420000"/>
          </a:xfrm>
        </p:grpSpPr>
        <p:pic>
          <p:nvPicPr>
            <p:cNvPr id="43" name="그림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9679" y="3401817"/>
              <a:ext cx="3807958" cy="3420000"/>
            </a:xfrm>
            <a:prstGeom prst="rect">
              <a:avLst/>
            </a:prstGeom>
          </p:spPr>
        </p:pic>
        <p:cxnSp>
          <p:nvCxnSpPr>
            <p:cNvPr id="31" name="직선 연결선 30"/>
            <p:cNvCxnSpPr/>
            <p:nvPr/>
          </p:nvCxnSpPr>
          <p:spPr>
            <a:xfrm>
              <a:off x="4589252" y="5139439"/>
              <a:ext cx="3240360" cy="0"/>
            </a:xfrm>
            <a:prstGeom prst="line">
              <a:avLst/>
            </a:prstGeom>
            <a:ln w="25400">
              <a:solidFill>
                <a:srgbClr val="FF0000">
                  <a:alpha val="99000"/>
                </a:srgbClr>
              </a:solidFill>
            </a:ln>
          </p:spPr>
          <p:style>
            <a:lnRef idx="1">
              <a:schemeClr val="accent1"/>
            </a:lnRef>
            <a:fillRef idx="0">
              <a:schemeClr val="accent1"/>
            </a:fillRef>
            <a:effectRef idx="0">
              <a:schemeClr val="accent1"/>
            </a:effectRef>
            <a:fontRef idx="minor">
              <a:schemeClr val="tx1"/>
            </a:fontRef>
          </p:style>
        </p:cxnSp>
        <p:cxnSp>
          <p:nvCxnSpPr>
            <p:cNvPr id="32" name="직선 연결선 31"/>
            <p:cNvCxnSpPr/>
            <p:nvPr/>
          </p:nvCxnSpPr>
          <p:spPr>
            <a:xfrm flipV="1">
              <a:off x="7118158" y="3699016"/>
              <a:ext cx="0" cy="2396357"/>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729370" y="4293096"/>
              <a:ext cx="3010981" cy="683948"/>
            </a:xfrm>
            <a:prstGeom prst="rect">
              <a:avLst/>
            </a:prstGeom>
            <a:noFill/>
          </p:spPr>
          <p:txBody>
            <a:bodyPr wrap="square" rtlCol="0">
              <a:spAutoFit/>
            </a:bodyPr>
            <a:lstStyle/>
            <a:p>
              <a:pPr defTabSz="914400" latinLnBrk="1"/>
              <a:r>
                <a:rPr lang="en-US" altLang="ko-KR" b="1" dirty="0" smtClean="0">
                  <a:solidFill>
                    <a:srgbClr val="FF0000"/>
                  </a:solidFill>
                  <a:latin typeface="맑은 고딕"/>
                  <a:ea typeface="맑은 고딕"/>
                </a:rPr>
                <a:t>Trop. O</a:t>
              </a:r>
              <a:r>
                <a:rPr lang="en-US" altLang="ko-KR" b="1" baseline="-25000" dirty="0" smtClean="0">
                  <a:solidFill>
                    <a:srgbClr val="FF0000"/>
                  </a:solidFill>
                  <a:latin typeface="맑은 고딕"/>
                  <a:ea typeface="맑은 고딕"/>
                </a:rPr>
                <a:t>3</a:t>
              </a:r>
              <a:r>
                <a:rPr lang="en-US" altLang="ko-KR" b="1" dirty="0" smtClean="0">
                  <a:solidFill>
                    <a:srgbClr val="FF0000"/>
                  </a:solidFill>
                  <a:latin typeface="맑은 고딕"/>
                  <a:ea typeface="맑은 고딕"/>
                </a:rPr>
                <a:t> 97.7%</a:t>
              </a:r>
            </a:p>
            <a:p>
              <a:pPr defTabSz="914400" latinLnBrk="1"/>
              <a:r>
                <a:rPr lang="en-US" altLang="ko-KR" sz="1200" b="1" dirty="0">
                  <a:solidFill>
                    <a:srgbClr val="FF0000"/>
                  </a:solidFill>
                  <a:latin typeface="맑은 고딕"/>
                  <a:ea typeface="맑은 고딕"/>
                </a:rPr>
                <a:t>4 spatial coadding </a:t>
              </a:r>
            </a:p>
          </p:txBody>
        </p:sp>
        <p:sp>
          <p:nvSpPr>
            <p:cNvPr id="34" name="직사각형 33"/>
            <p:cNvSpPr/>
            <p:nvPr/>
          </p:nvSpPr>
          <p:spPr bwMode="invGray">
            <a:xfrm>
              <a:off x="4604962" y="5145746"/>
              <a:ext cx="2513195" cy="932376"/>
            </a:xfrm>
            <a:prstGeom prst="rect">
              <a:avLst/>
            </a:prstGeom>
            <a:solidFill>
              <a:srgbClr val="C00000">
                <a:alpha val="10000"/>
              </a:srgbClr>
            </a:solidFill>
            <a:ln w="28575">
              <a:solidFill>
                <a:srgbClr val="C00000"/>
              </a:solidFill>
              <a:prstDash val="dash"/>
              <a:miter lim="800000"/>
              <a:headEnd/>
              <a:tailEnd/>
            </a:ln>
            <a:effectLst/>
          </p:spPr>
          <p:txBody>
            <a:bodyPr wrap="none" rtlCol="0" anchor="ctr"/>
            <a:lstStyle/>
            <a:p>
              <a:pPr algn="ctr" defTabSz="914400" latinLnBrk="1">
                <a:lnSpc>
                  <a:spcPct val="90000"/>
                </a:lnSpc>
                <a:buClr>
                  <a:srgbClr val="000066"/>
                </a:buClr>
                <a:buSzPct val="150000"/>
                <a:buFont typeface="굴림체" pitchFamily="49" charset="-127"/>
                <a:buNone/>
              </a:pPr>
              <a:endParaRPr lang="ko-KR" altLang="en-US" sz="2050" b="1" dirty="0">
                <a:solidFill>
                  <a:prstClr val="white"/>
                </a:solidFill>
                <a:effectLst>
                  <a:outerShdw blurRad="38100" dist="38100" dir="2700000" algn="tl">
                    <a:srgbClr val="000000"/>
                  </a:outerShdw>
                </a:effectLst>
                <a:latin typeface="HY견고딕" pitchFamily="18" charset="-127"/>
                <a:ea typeface="HY견고딕" pitchFamily="18" charset="-127"/>
              </a:endParaRPr>
            </a:p>
          </p:txBody>
        </p:sp>
      </p:grpSp>
      <p:grpSp>
        <p:nvGrpSpPr>
          <p:cNvPr id="2" name="그룹 1"/>
          <p:cNvGrpSpPr>
            <a:grpSpLocks/>
          </p:cNvGrpSpPr>
          <p:nvPr/>
        </p:nvGrpSpPr>
        <p:grpSpPr>
          <a:xfrm>
            <a:off x="683568" y="577563"/>
            <a:ext cx="3845268" cy="2119200"/>
            <a:chOff x="741182" y="20430"/>
            <a:chExt cx="3807958" cy="3420000"/>
          </a:xfrm>
        </p:grpSpPr>
        <p:pic>
          <p:nvPicPr>
            <p:cNvPr id="35" name="그림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182" y="20430"/>
              <a:ext cx="3807958" cy="3420000"/>
            </a:xfrm>
            <a:prstGeom prst="rect">
              <a:avLst/>
            </a:prstGeom>
          </p:spPr>
        </p:pic>
        <p:cxnSp>
          <p:nvCxnSpPr>
            <p:cNvPr id="12" name="직선 연결선 11"/>
            <p:cNvCxnSpPr/>
            <p:nvPr/>
          </p:nvCxnSpPr>
          <p:spPr>
            <a:xfrm>
              <a:off x="1149723" y="1871177"/>
              <a:ext cx="3199519" cy="0"/>
            </a:xfrm>
            <a:prstGeom prst="line">
              <a:avLst/>
            </a:prstGeom>
            <a:ln w="25400">
              <a:solidFill>
                <a:srgbClr val="FF0000">
                  <a:alpha val="99000"/>
                </a:srgbClr>
              </a:solidFill>
            </a:ln>
          </p:spPr>
          <p:style>
            <a:lnRef idx="1">
              <a:schemeClr val="accent1"/>
            </a:lnRef>
            <a:fillRef idx="0">
              <a:schemeClr val="accent1"/>
            </a:fillRef>
            <a:effectRef idx="0">
              <a:schemeClr val="accent1"/>
            </a:effectRef>
            <a:fontRef idx="minor">
              <a:schemeClr val="tx1"/>
            </a:fontRef>
          </p:style>
        </p:cxnSp>
        <p:cxnSp>
          <p:nvCxnSpPr>
            <p:cNvPr id="13" name="직선 연결선 12"/>
            <p:cNvCxnSpPr/>
            <p:nvPr/>
          </p:nvCxnSpPr>
          <p:spPr>
            <a:xfrm flipV="1">
              <a:off x="3637870" y="283390"/>
              <a:ext cx="0" cy="2396357"/>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382630" y="1075386"/>
              <a:ext cx="1831759" cy="683948"/>
            </a:xfrm>
            <a:prstGeom prst="rect">
              <a:avLst/>
            </a:prstGeom>
            <a:noFill/>
          </p:spPr>
          <p:txBody>
            <a:bodyPr wrap="square" rtlCol="0">
              <a:spAutoFit/>
            </a:bodyPr>
            <a:lstStyle/>
            <a:p>
              <a:pPr defTabSz="914400" latinLnBrk="1"/>
              <a:r>
                <a:rPr lang="en-US" altLang="ko-KR" b="1" dirty="0" smtClean="0">
                  <a:solidFill>
                    <a:srgbClr val="FF0000"/>
                  </a:solidFill>
                  <a:latin typeface="맑은 고딕"/>
                  <a:ea typeface="맑은 고딕"/>
                </a:rPr>
                <a:t>NO</a:t>
              </a:r>
              <a:r>
                <a:rPr lang="en-US" altLang="ko-KR" b="1" baseline="-25000" dirty="0" smtClean="0">
                  <a:solidFill>
                    <a:srgbClr val="FF0000"/>
                  </a:solidFill>
                  <a:latin typeface="맑은 고딕"/>
                  <a:ea typeface="맑은 고딕"/>
                </a:rPr>
                <a:t>2</a:t>
              </a:r>
              <a:r>
                <a:rPr lang="en-US" altLang="ko-KR" b="1" dirty="0" smtClean="0">
                  <a:solidFill>
                    <a:srgbClr val="FF0000"/>
                  </a:solidFill>
                  <a:latin typeface="맑은 고딕"/>
                  <a:ea typeface="맑은 고딕"/>
                </a:rPr>
                <a:t> 88.6%</a:t>
              </a:r>
            </a:p>
            <a:p>
              <a:pPr defTabSz="914400" latinLnBrk="1"/>
              <a:r>
                <a:rPr lang="en-US" altLang="ko-KR" sz="1200" b="1" dirty="0">
                  <a:solidFill>
                    <a:srgbClr val="FF0000"/>
                  </a:solidFill>
                  <a:latin typeface="맑은 고딕"/>
                  <a:ea typeface="맑은 고딕"/>
                </a:rPr>
                <a:t>2</a:t>
              </a:r>
              <a:r>
                <a:rPr lang="en-US" altLang="ko-KR" sz="1200" b="1" dirty="0" smtClean="0">
                  <a:solidFill>
                    <a:srgbClr val="FF0000"/>
                  </a:solidFill>
                  <a:latin typeface="맑은 고딕"/>
                  <a:ea typeface="맑은 고딕"/>
                </a:rPr>
                <a:t> spatial coadding </a:t>
              </a:r>
              <a:endParaRPr lang="en-US" altLang="ko-KR" sz="1200" b="1" dirty="0">
                <a:solidFill>
                  <a:srgbClr val="FF0000"/>
                </a:solidFill>
                <a:latin typeface="맑은 고딕"/>
                <a:ea typeface="맑은 고딕"/>
              </a:endParaRPr>
            </a:p>
          </p:txBody>
        </p:sp>
        <p:sp>
          <p:nvSpPr>
            <p:cNvPr id="15" name="직사각형 14"/>
            <p:cNvSpPr/>
            <p:nvPr/>
          </p:nvSpPr>
          <p:spPr bwMode="invGray">
            <a:xfrm>
              <a:off x="1114888" y="1871177"/>
              <a:ext cx="2520000" cy="808569"/>
            </a:xfrm>
            <a:prstGeom prst="rect">
              <a:avLst/>
            </a:prstGeom>
            <a:solidFill>
              <a:srgbClr val="C00000">
                <a:alpha val="10000"/>
              </a:srgbClr>
            </a:solidFill>
            <a:ln w="28575">
              <a:solidFill>
                <a:srgbClr val="C00000"/>
              </a:solidFill>
              <a:prstDash val="dash"/>
              <a:miter lim="800000"/>
              <a:headEnd/>
              <a:tailEnd/>
            </a:ln>
            <a:effectLst/>
          </p:spPr>
          <p:txBody>
            <a:bodyPr wrap="none" rtlCol="0" anchor="ctr"/>
            <a:lstStyle/>
            <a:p>
              <a:pPr algn="ctr" defTabSz="914400" latinLnBrk="1">
                <a:lnSpc>
                  <a:spcPct val="90000"/>
                </a:lnSpc>
                <a:buClr>
                  <a:srgbClr val="000066"/>
                </a:buClr>
                <a:buSzPct val="150000"/>
                <a:buFont typeface="굴림체" pitchFamily="49" charset="-127"/>
                <a:buNone/>
              </a:pPr>
              <a:endParaRPr lang="ko-KR" altLang="en-US" sz="2050" b="1" dirty="0">
                <a:solidFill>
                  <a:prstClr val="white"/>
                </a:solidFill>
                <a:effectLst>
                  <a:outerShdw blurRad="38100" dist="38100" dir="2700000" algn="tl">
                    <a:srgbClr val="000000"/>
                  </a:outerShdw>
                </a:effectLst>
                <a:latin typeface="HY견고딕" pitchFamily="18" charset="-127"/>
                <a:ea typeface="HY견고딕" pitchFamily="18" charset="-127"/>
              </a:endParaRPr>
            </a:p>
          </p:txBody>
        </p:sp>
      </p:grpSp>
      <p:grpSp>
        <p:nvGrpSpPr>
          <p:cNvPr id="45" name="그룹 44"/>
          <p:cNvGrpSpPr>
            <a:grpSpLocks/>
          </p:cNvGrpSpPr>
          <p:nvPr/>
        </p:nvGrpSpPr>
        <p:grpSpPr>
          <a:xfrm>
            <a:off x="4522852" y="548685"/>
            <a:ext cx="3845268" cy="2119200"/>
            <a:chOff x="4775551" y="15746"/>
            <a:chExt cx="3807958" cy="3420000"/>
          </a:xfrm>
        </p:grpSpPr>
        <p:pic>
          <p:nvPicPr>
            <p:cNvPr id="40" name="그림 3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75551" y="15746"/>
              <a:ext cx="3807958" cy="3420000"/>
            </a:xfrm>
            <a:prstGeom prst="rect">
              <a:avLst/>
            </a:prstGeom>
          </p:spPr>
        </p:pic>
        <p:cxnSp>
          <p:nvCxnSpPr>
            <p:cNvPr id="23" name="직선 연결선 22"/>
            <p:cNvCxnSpPr/>
            <p:nvPr/>
          </p:nvCxnSpPr>
          <p:spPr>
            <a:xfrm>
              <a:off x="5153436" y="2445934"/>
              <a:ext cx="3199519" cy="0"/>
            </a:xfrm>
            <a:prstGeom prst="line">
              <a:avLst/>
            </a:prstGeom>
            <a:ln w="25400">
              <a:solidFill>
                <a:srgbClr val="FF0000">
                  <a:alpha val="99000"/>
                </a:srgbClr>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p:nvPr/>
          </p:nvCxnSpPr>
          <p:spPr>
            <a:xfrm flipV="1">
              <a:off x="6944928" y="276987"/>
              <a:ext cx="0" cy="2396357"/>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238340" y="987082"/>
              <a:ext cx="2065026" cy="911931"/>
            </a:xfrm>
            <a:prstGeom prst="rect">
              <a:avLst/>
            </a:prstGeom>
            <a:noFill/>
          </p:spPr>
          <p:txBody>
            <a:bodyPr wrap="square" rtlCol="0">
              <a:spAutoFit/>
            </a:bodyPr>
            <a:lstStyle/>
            <a:p>
              <a:pPr defTabSz="914400" latinLnBrk="1"/>
              <a:r>
                <a:rPr lang="en-US" altLang="ko-KR" b="1" dirty="0" smtClean="0">
                  <a:solidFill>
                    <a:srgbClr val="FF0000"/>
                  </a:solidFill>
                  <a:latin typeface="맑은 고딕"/>
                  <a:ea typeface="맑은 고딕"/>
                </a:rPr>
                <a:t>SO</a:t>
              </a:r>
              <a:r>
                <a:rPr lang="en-US" altLang="ko-KR" b="1" baseline="-25000" dirty="0" smtClean="0">
                  <a:solidFill>
                    <a:srgbClr val="FF0000"/>
                  </a:solidFill>
                  <a:latin typeface="맑은 고딕"/>
                  <a:ea typeface="맑은 고딕"/>
                </a:rPr>
                <a:t>2</a:t>
              </a:r>
              <a:r>
                <a:rPr lang="en-US" altLang="ko-KR" b="1" dirty="0" smtClean="0">
                  <a:solidFill>
                    <a:srgbClr val="FF0000"/>
                  </a:solidFill>
                  <a:latin typeface="맑은 고딕"/>
                  <a:ea typeface="맑은 고딕"/>
                </a:rPr>
                <a:t> 99.2%</a:t>
              </a:r>
            </a:p>
            <a:p>
              <a:pPr defTabSz="914400" latinLnBrk="1"/>
              <a:r>
                <a:rPr lang="en-US" altLang="ko-KR" sz="1200" b="1" dirty="0" smtClean="0">
                  <a:solidFill>
                    <a:srgbClr val="FF0000"/>
                  </a:solidFill>
                  <a:latin typeface="맑은 고딕"/>
                  <a:ea typeface="맑은 고딕"/>
                </a:rPr>
                <a:t>4 spatial coadding </a:t>
              </a:r>
            </a:p>
            <a:p>
              <a:pPr defTabSz="914400" latinLnBrk="1"/>
              <a:r>
                <a:rPr lang="en-US" altLang="ko-KR" sz="1200" b="1" dirty="0" smtClean="0">
                  <a:solidFill>
                    <a:srgbClr val="FF0000"/>
                  </a:solidFill>
                  <a:latin typeface="맑은 고딕"/>
                  <a:ea typeface="맑은 고딕"/>
                </a:rPr>
                <a:t>+3 temporal coadding</a:t>
              </a:r>
              <a:endParaRPr lang="ko-KR" altLang="en-US" sz="1200" b="1" dirty="0">
                <a:solidFill>
                  <a:srgbClr val="FF0000"/>
                </a:solidFill>
                <a:latin typeface="맑은 고딕"/>
                <a:ea typeface="맑은 고딕"/>
              </a:endParaRPr>
            </a:p>
          </p:txBody>
        </p:sp>
        <p:sp>
          <p:nvSpPr>
            <p:cNvPr id="26" name="직사각형 25"/>
            <p:cNvSpPr/>
            <p:nvPr/>
          </p:nvSpPr>
          <p:spPr bwMode="invGray">
            <a:xfrm>
              <a:off x="5153437" y="2445934"/>
              <a:ext cx="1791491" cy="227409"/>
            </a:xfrm>
            <a:prstGeom prst="rect">
              <a:avLst/>
            </a:prstGeom>
            <a:solidFill>
              <a:srgbClr val="C00000">
                <a:alpha val="10000"/>
              </a:srgbClr>
            </a:solidFill>
            <a:ln w="28575">
              <a:solidFill>
                <a:srgbClr val="C00000"/>
              </a:solidFill>
              <a:prstDash val="dash"/>
              <a:miter lim="800000"/>
              <a:headEnd/>
              <a:tailEnd/>
            </a:ln>
            <a:effectLst/>
          </p:spPr>
          <p:txBody>
            <a:bodyPr wrap="none" rtlCol="0" anchor="ctr"/>
            <a:lstStyle/>
            <a:p>
              <a:pPr algn="ctr" defTabSz="914400" latinLnBrk="1">
                <a:lnSpc>
                  <a:spcPct val="90000"/>
                </a:lnSpc>
                <a:buClr>
                  <a:srgbClr val="000066"/>
                </a:buClr>
                <a:buSzPct val="150000"/>
                <a:buFont typeface="굴림체" pitchFamily="49" charset="-127"/>
                <a:buNone/>
              </a:pPr>
              <a:endParaRPr lang="ko-KR" altLang="en-US" sz="2050" b="1" dirty="0">
                <a:solidFill>
                  <a:prstClr val="white"/>
                </a:solidFill>
                <a:effectLst>
                  <a:outerShdw blurRad="38100" dist="38100" dir="2700000" algn="tl">
                    <a:srgbClr val="000000"/>
                  </a:outerShdw>
                </a:effectLst>
                <a:latin typeface="HY견고딕" pitchFamily="18" charset="-127"/>
                <a:ea typeface="HY견고딕" pitchFamily="18" charset="-127"/>
              </a:endParaRPr>
            </a:p>
          </p:txBody>
        </p:sp>
      </p:grpSp>
      <p:sp>
        <p:nvSpPr>
          <p:cNvPr id="36" name="제목 2"/>
          <p:cNvSpPr txBox="1">
            <a:spLocks/>
          </p:cNvSpPr>
          <p:nvPr/>
        </p:nvSpPr>
        <p:spPr>
          <a:xfrm>
            <a:off x="107504" y="116632"/>
            <a:ext cx="8856984" cy="652463"/>
          </a:xfrm>
          <a:prstGeom prst="rect">
            <a:avLst/>
          </a:prstGeom>
        </p:spPr>
        <p:txBody>
          <a:bodyPr/>
          <a:lstStyle>
            <a:lvl1pPr algn="ctr" rtl="0" eaLnBrk="0" fontAlgn="base" latinLnBrk="1" hangingPunct="0">
              <a:spcBef>
                <a:spcPct val="0"/>
              </a:spcBef>
              <a:spcAft>
                <a:spcPct val="0"/>
              </a:spcAft>
              <a:defRPr kumimoji="1" sz="2800" b="1">
                <a:solidFill>
                  <a:schemeClr val="bg1"/>
                </a:solidFill>
                <a:latin typeface="Tahoma" pitchFamily="34" charset="0"/>
                <a:ea typeface="+mj-ea"/>
                <a:cs typeface="+mj-cs"/>
              </a:defRPr>
            </a:lvl1pPr>
            <a:lvl2pPr algn="ctr" rtl="0" eaLnBrk="0" fontAlgn="base" latinLnBrk="1" hangingPunct="0">
              <a:spcBef>
                <a:spcPct val="0"/>
              </a:spcBef>
              <a:spcAft>
                <a:spcPct val="0"/>
              </a:spcAft>
              <a:defRPr kumimoji="1" sz="2800" b="1">
                <a:solidFill>
                  <a:schemeClr val="bg1"/>
                </a:solidFill>
                <a:latin typeface="Tahoma" pitchFamily="34" charset="0"/>
                <a:ea typeface="맑은 고딕" pitchFamily="50" charset="-127"/>
              </a:defRPr>
            </a:lvl2pPr>
            <a:lvl3pPr algn="ctr" rtl="0" eaLnBrk="0" fontAlgn="base" latinLnBrk="1" hangingPunct="0">
              <a:spcBef>
                <a:spcPct val="0"/>
              </a:spcBef>
              <a:spcAft>
                <a:spcPct val="0"/>
              </a:spcAft>
              <a:defRPr kumimoji="1" sz="2800" b="1">
                <a:solidFill>
                  <a:schemeClr val="bg1"/>
                </a:solidFill>
                <a:latin typeface="Tahoma" pitchFamily="34" charset="0"/>
                <a:ea typeface="맑은 고딕" pitchFamily="50" charset="-127"/>
              </a:defRPr>
            </a:lvl3pPr>
            <a:lvl4pPr algn="ctr" rtl="0" eaLnBrk="0" fontAlgn="base" latinLnBrk="1" hangingPunct="0">
              <a:spcBef>
                <a:spcPct val="0"/>
              </a:spcBef>
              <a:spcAft>
                <a:spcPct val="0"/>
              </a:spcAft>
              <a:defRPr kumimoji="1" sz="2800" b="1">
                <a:solidFill>
                  <a:schemeClr val="bg1"/>
                </a:solidFill>
                <a:latin typeface="Tahoma" pitchFamily="34" charset="0"/>
                <a:ea typeface="맑은 고딕" pitchFamily="50" charset="-127"/>
              </a:defRPr>
            </a:lvl4pPr>
            <a:lvl5pPr algn="ctr" rtl="0" eaLnBrk="0" fontAlgn="base" latinLnBrk="1" hangingPunct="0">
              <a:spcBef>
                <a:spcPct val="0"/>
              </a:spcBef>
              <a:spcAft>
                <a:spcPct val="0"/>
              </a:spcAft>
              <a:defRPr kumimoji="1" sz="2800" b="1">
                <a:solidFill>
                  <a:schemeClr val="bg1"/>
                </a:solidFill>
                <a:latin typeface="Tahoma" pitchFamily="34" charset="0"/>
                <a:ea typeface="맑은 고딕" pitchFamily="50" charset="-127"/>
              </a:defRPr>
            </a:lvl5pPr>
            <a:lvl6pPr marL="457200" algn="l" rtl="0" fontAlgn="base" latinLnBrk="1">
              <a:spcBef>
                <a:spcPct val="0"/>
              </a:spcBef>
              <a:spcAft>
                <a:spcPct val="0"/>
              </a:spcAft>
              <a:defRPr kumimoji="1" sz="2800">
                <a:solidFill>
                  <a:schemeClr val="tx2"/>
                </a:solidFill>
                <a:latin typeface="맑은 고딕" pitchFamily="50" charset="-127"/>
                <a:ea typeface="맑은 고딕" pitchFamily="50" charset="-127"/>
              </a:defRPr>
            </a:lvl6pPr>
            <a:lvl7pPr marL="914400" algn="l" rtl="0" fontAlgn="base" latinLnBrk="1">
              <a:spcBef>
                <a:spcPct val="0"/>
              </a:spcBef>
              <a:spcAft>
                <a:spcPct val="0"/>
              </a:spcAft>
              <a:defRPr kumimoji="1" sz="2800">
                <a:solidFill>
                  <a:schemeClr val="tx2"/>
                </a:solidFill>
                <a:latin typeface="맑은 고딕" pitchFamily="50" charset="-127"/>
                <a:ea typeface="맑은 고딕" pitchFamily="50" charset="-127"/>
              </a:defRPr>
            </a:lvl7pPr>
            <a:lvl8pPr marL="1371600" algn="l" rtl="0" fontAlgn="base" latinLnBrk="1">
              <a:spcBef>
                <a:spcPct val="0"/>
              </a:spcBef>
              <a:spcAft>
                <a:spcPct val="0"/>
              </a:spcAft>
              <a:defRPr kumimoji="1" sz="2800">
                <a:solidFill>
                  <a:schemeClr val="tx2"/>
                </a:solidFill>
                <a:latin typeface="맑은 고딕" pitchFamily="50" charset="-127"/>
                <a:ea typeface="맑은 고딕" pitchFamily="50" charset="-127"/>
              </a:defRPr>
            </a:lvl8pPr>
            <a:lvl9pPr marL="1828800" algn="l" rtl="0" fontAlgn="base" latinLnBrk="1">
              <a:spcBef>
                <a:spcPct val="0"/>
              </a:spcBef>
              <a:spcAft>
                <a:spcPct val="0"/>
              </a:spcAft>
              <a:defRPr kumimoji="1" sz="2800">
                <a:solidFill>
                  <a:schemeClr val="tx2"/>
                </a:solidFill>
                <a:latin typeface="맑은 고딕" pitchFamily="50" charset="-127"/>
                <a:ea typeface="맑은 고딕" pitchFamily="50" charset="-127"/>
              </a:defRPr>
            </a:lvl9pPr>
          </a:lstStyle>
          <a:p>
            <a:pPr defTabSz="914400"/>
            <a:r>
              <a:rPr lang="en-US" altLang="ko-KR" sz="3200" kern="0" dirty="0" smtClean="0">
                <a:solidFill>
                  <a:prstClr val="black"/>
                </a:solidFill>
                <a:latin typeface="Arial"/>
                <a:ea typeface="맑은 고딕"/>
                <a:cs typeface="Arial"/>
              </a:rPr>
              <a:t>Predicted Performance (with aerosol)</a:t>
            </a:r>
            <a:endParaRPr lang="ko-KR" altLang="en-US" sz="3200" kern="0" dirty="0">
              <a:solidFill>
                <a:prstClr val="black"/>
              </a:solidFill>
              <a:latin typeface="Arial"/>
              <a:ea typeface="맑은 고딕"/>
              <a:cs typeface="Arial"/>
            </a:endParaRPr>
          </a:p>
        </p:txBody>
      </p:sp>
      <p:sp>
        <p:nvSpPr>
          <p:cNvPr id="55" name="Rectangle 54"/>
          <p:cNvSpPr/>
          <p:nvPr/>
        </p:nvSpPr>
        <p:spPr>
          <a:xfrm>
            <a:off x="107504" y="6453336"/>
            <a:ext cx="648072" cy="288032"/>
          </a:xfrm>
          <a:prstGeom prst="rect">
            <a:avLst/>
          </a:prstGeom>
          <a:solidFill>
            <a:schemeClr val="accent2">
              <a:lumMod val="20000"/>
              <a:lumOff val="80000"/>
            </a:schemeClr>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latinLnBrk="1"/>
            <a:r>
              <a:rPr lang="en-US" dirty="0" err="1" smtClean="0">
                <a:solidFill>
                  <a:srgbClr val="FF0000"/>
                </a:solidFill>
                <a:latin typeface="맑은 고딕"/>
              </a:rPr>
              <a:t>Req</a:t>
            </a:r>
            <a:endParaRPr lang="en-US" dirty="0">
              <a:solidFill>
                <a:srgbClr val="FF0000"/>
              </a:solidFill>
              <a:latin typeface="맑은 고딕"/>
            </a:endParaRPr>
          </a:p>
        </p:txBody>
      </p:sp>
      <p:sp>
        <p:nvSpPr>
          <p:cNvPr id="56" name="TextBox 55"/>
          <p:cNvSpPr txBox="1"/>
          <p:nvPr/>
        </p:nvSpPr>
        <p:spPr>
          <a:xfrm>
            <a:off x="2411760" y="6525344"/>
            <a:ext cx="1106322" cy="369332"/>
          </a:xfrm>
          <a:prstGeom prst="rect">
            <a:avLst/>
          </a:prstGeom>
          <a:noFill/>
        </p:spPr>
        <p:txBody>
          <a:bodyPr wrap="square" rtlCol="0">
            <a:spAutoFit/>
          </a:bodyPr>
          <a:lstStyle/>
          <a:p>
            <a:pPr algn="ctr" defTabSz="914400" latinLnBrk="1"/>
            <a:r>
              <a:rPr lang="en-US" altLang="ko-KR" b="1" dirty="0" smtClean="0">
                <a:solidFill>
                  <a:prstClr val="black"/>
                </a:solidFill>
                <a:latin typeface="맑은 고딕"/>
                <a:ea typeface="맑은 고딕"/>
              </a:rPr>
              <a:t>SZA</a:t>
            </a:r>
            <a:endParaRPr lang="ko-KR" altLang="en-US" b="1" dirty="0">
              <a:solidFill>
                <a:prstClr val="black"/>
              </a:solidFill>
              <a:latin typeface="맑은 고딕"/>
              <a:ea typeface="맑은 고딕"/>
            </a:endParaRPr>
          </a:p>
        </p:txBody>
      </p:sp>
      <p:sp>
        <p:nvSpPr>
          <p:cNvPr id="57" name="TextBox 56"/>
          <p:cNvSpPr txBox="1"/>
          <p:nvPr/>
        </p:nvSpPr>
        <p:spPr>
          <a:xfrm rot="16200000">
            <a:off x="-835868" y="3436269"/>
            <a:ext cx="2112062" cy="369332"/>
          </a:xfrm>
          <a:prstGeom prst="rect">
            <a:avLst/>
          </a:prstGeom>
          <a:noFill/>
        </p:spPr>
        <p:txBody>
          <a:bodyPr wrap="square" rtlCol="0">
            <a:spAutoFit/>
          </a:bodyPr>
          <a:lstStyle/>
          <a:p>
            <a:pPr algn="ctr" defTabSz="914400" latinLnBrk="1"/>
            <a:r>
              <a:rPr lang="en-US" altLang="ko-KR" b="1" dirty="0" smtClean="0">
                <a:solidFill>
                  <a:prstClr val="black"/>
                </a:solidFill>
                <a:latin typeface="맑은 고딕"/>
                <a:ea typeface="맑은 고딕"/>
              </a:rPr>
              <a:t>Solution error</a:t>
            </a:r>
            <a:endParaRPr lang="ko-KR" altLang="en-US" b="1" dirty="0">
              <a:solidFill>
                <a:prstClr val="black"/>
              </a:solidFill>
              <a:latin typeface="맑은 고딕"/>
              <a:ea typeface="맑은 고딕"/>
            </a:endParaRPr>
          </a:p>
        </p:txBody>
      </p:sp>
      <p:cxnSp>
        <p:nvCxnSpPr>
          <p:cNvPr id="58" name="직선 화살표 연결선 8"/>
          <p:cNvCxnSpPr/>
          <p:nvPr/>
        </p:nvCxnSpPr>
        <p:spPr bwMode="auto">
          <a:xfrm>
            <a:off x="3263377" y="6741368"/>
            <a:ext cx="2460751" cy="0"/>
          </a:xfrm>
          <a:prstGeom prst="straightConnector1">
            <a:avLst/>
          </a:prstGeom>
          <a:noFill/>
          <a:ln w="38100" cap="flat" cmpd="sng" algn="ctr">
            <a:solidFill>
              <a:schemeClr val="tx1"/>
            </a:solidFill>
            <a:prstDash val="solid"/>
            <a:round/>
            <a:headEnd type="none" w="med" len="med"/>
            <a:tailEnd type="arrow"/>
          </a:ln>
          <a:effectLst/>
        </p:spPr>
      </p:cxnSp>
      <p:cxnSp>
        <p:nvCxnSpPr>
          <p:cNvPr id="59" name="직선 화살표 연결선 32"/>
          <p:cNvCxnSpPr/>
          <p:nvPr/>
        </p:nvCxnSpPr>
        <p:spPr bwMode="auto">
          <a:xfrm flipV="1">
            <a:off x="251520" y="476672"/>
            <a:ext cx="0" cy="2294390"/>
          </a:xfrm>
          <a:prstGeom prst="straightConnector1">
            <a:avLst/>
          </a:prstGeom>
          <a:noFill/>
          <a:ln w="38100" cap="flat" cmpd="sng" algn="ctr">
            <a:solidFill>
              <a:schemeClr val="tx1"/>
            </a:solidFill>
            <a:prstDash val="solid"/>
            <a:round/>
            <a:headEnd type="none" w="med" len="med"/>
            <a:tailEnd type="arrow"/>
          </a:ln>
          <a:effectLst/>
        </p:spPr>
      </p:cxnSp>
      <p:sp>
        <p:nvSpPr>
          <p:cNvPr id="60" name="TextBox 59"/>
          <p:cNvSpPr txBox="1"/>
          <p:nvPr/>
        </p:nvSpPr>
        <p:spPr>
          <a:xfrm>
            <a:off x="8175216" y="6130170"/>
            <a:ext cx="902861" cy="646331"/>
          </a:xfrm>
          <a:prstGeom prst="rect">
            <a:avLst/>
          </a:prstGeom>
          <a:noFill/>
        </p:spPr>
        <p:txBody>
          <a:bodyPr wrap="none" rtlCol="0">
            <a:spAutoFit/>
          </a:bodyPr>
          <a:lstStyle/>
          <a:p>
            <a:r>
              <a:rPr lang="en-US" dirty="0" smtClean="0">
                <a:latin typeface="Arial"/>
                <a:cs typeface="Arial"/>
              </a:rPr>
              <a:t>(</a:t>
            </a:r>
            <a:r>
              <a:rPr lang="en-US" dirty="0" err="1" smtClean="0">
                <a:latin typeface="Arial"/>
                <a:cs typeface="Arial"/>
              </a:rPr>
              <a:t>Ukkyo</a:t>
            </a:r>
            <a:r>
              <a:rPr lang="en-US" dirty="0" smtClean="0">
                <a:latin typeface="Arial"/>
                <a:cs typeface="Arial"/>
              </a:rPr>
              <a:t> </a:t>
            </a:r>
          </a:p>
          <a:p>
            <a:r>
              <a:rPr lang="en-US" dirty="0" err="1" smtClean="0">
                <a:latin typeface="Arial"/>
                <a:cs typeface="Arial"/>
              </a:rPr>
              <a:t>Jeong</a:t>
            </a:r>
            <a:r>
              <a:rPr lang="en-US" dirty="0" smtClean="0">
                <a:latin typeface="Arial"/>
                <a:cs typeface="Arial"/>
              </a:rPr>
              <a:t>)</a:t>
            </a:r>
            <a:endParaRPr lang="en-US" dirty="0">
              <a:latin typeface="Arial"/>
              <a:cs typeface="Arial"/>
            </a:endParaRPr>
          </a:p>
        </p:txBody>
      </p:sp>
    </p:spTree>
    <p:extLst>
      <p:ext uri="{BB962C8B-B14F-4D97-AF65-F5344CB8AC3E}">
        <p14:creationId xmlns:p14="http://schemas.microsoft.com/office/powerpoint/2010/main" val="3387116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2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14081</TotalTime>
  <Words>3037</Words>
  <Application>Microsoft Macintosh PowerPoint</Application>
  <PresentationFormat>On-screen Show (4:3)</PresentationFormat>
  <Paragraphs>832</Paragraphs>
  <Slides>24</Slides>
  <Notes>14</Notes>
  <HiddenSlides>1</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24</vt:i4>
      </vt:variant>
    </vt:vector>
  </HeadingPairs>
  <TitlesOfParts>
    <vt:vector size="29" baseType="lpstr">
      <vt:lpstr>2_Office 테마</vt:lpstr>
      <vt:lpstr>3_Office 테마</vt:lpstr>
      <vt:lpstr>4_Office 테마</vt:lpstr>
      <vt:lpstr>5_Office 테마</vt:lpstr>
      <vt:lpstr>SPW 10.0 Graph</vt:lpstr>
      <vt:lpstr>Geostationary Environment Monitoring Spectrometer (GEMS) Status</vt:lpstr>
      <vt:lpstr>GEO-KOMPSAT 2</vt:lpstr>
      <vt:lpstr>Objective: Measurements of O3 &amp; aerosol with precursors</vt:lpstr>
      <vt:lpstr>Status of GEMS</vt:lpstr>
      <vt:lpstr>GEMS Design</vt:lpstr>
      <vt:lpstr>GEMS Concept of Operations</vt:lpstr>
      <vt:lpstr>Projected FOV &amp; GSD - NS GSD @ Seoul : 7.0km</vt:lpstr>
      <vt:lpstr>Baseline products</vt:lpstr>
      <vt:lpstr>PowerPoint Presentation</vt:lpstr>
      <vt:lpstr>PowerPoint Presentation</vt:lpstr>
      <vt:lpstr>PowerPoint Presentation</vt:lpstr>
      <vt:lpstr>Unified Data Retrieval Algorithm</vt:lpstr>
      <vt:lpstr>Example of retrieved ozone using OMI (July 1st, 2007)</vt:lpstr>
      <vt:lpstr>Intercomparison of Tropospheric ozone (OMI vs. sonde)</vt:lpstr>
      <vt:lpstr>Retrieved HCHO using OMI</vt:lpstr>
      <vt:lpstr>Retrieved NO2</vt:lpstr>
      <vt:lpstr>Retrieved SO2</vt:lpstr>
      <vt:lpstr>Retrieved cloud products</vt:lpstr>
      <vt:lpstr>Retrieved Aerosol Properties(AOD, SSA, Height)</vt:lpstr>
      <vt:lpstr>Calibration Algorithm : wavelength correction </vt:lpstr>
      <vt:lpstr>Summary</vt:lpstr>
      <vt:lpstr>Acknowledgement</vt:lpstr>
      <vt:lpstr>GEMS Science Team</vt:lpstr>
      <vt:lpstr>Synergistic products</vt:lpstr>
    </vt:vector>
  </TitlesOfParts>
  <Company>연세대학교</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준 김</dc:creator>
  <cp:lastModifiedBy>Jhoon Kim</cp:lastModifiedBy>
  <cp:revision>402</cp:revision>
  <dcterms:created xsi:type="dcterms:W3CDTF">2012-07-14T02:24:42Z</dcterms:created>
  <dcterms:modified xsi:type="dcterms:W3CDTF">2015-05-27T13:09:34Z</dcterms:modified>
</cp:coreProperties>
</file>