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62" r:id="rId4"/>
    <p:sldId id="263" r:id="rId5"/>
    <p:sldId id="264" r:id="rId6"/>
    <p:sldId id="273" r:id="rId7"/>
    <p:sldId id="266" r:id="rId8"/>
    <p:sldId id="268" r:id="rId9"/>
    <p:sldId id="269" r:id="rId10"/>
    <p:sldId id="267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hyperlink" Target="mailto:min.huang@jpl.nas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hyperlink" Target="mailto:min.huang@jpl.nas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hyperlink" Target="mailto:min.huang@jpl.nas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ak AQI - http://www.epa.gov/airnow/2012/20120606/peak_aqi_usa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52600"/>
            <a:ext cx="5762625" cy="4267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0" y="201675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June 06, 2012 Thunder Basin, WY  Stratospheric Intrusion (SI)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event</a:t>
            </a:r>
          </a:p>
        </p:txBody>
      </p:sp>
      <p:sp>
        <p:nvSpPr>
          <p:cNvPr id="5" name="Oval 4"/>
          <p:cNvSpPr/>
          <p:nvPr/>
        </p:nvSpPr>
        <p:spPr>
          <a:xfrm>
            <a:off x="1905000" y="2971800"/>
            <a:ext cx="457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2" t="11588" r="28882" b="4136"/>
          <a:stretch/>
        </p:blipFill>
        <p:spPr bwMode="auto">
          <a:xfrm>
            <a:off x="6096000" y="1524000"/>
            <a:ext cx="2798980" cy="36192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50223"/>
            <a:ext cx="912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http://deq.state.wy.us/aqd/Exceptional%20Events/June_6_2012ThunderBasin/June_6_2012_SI_Package.pdf</a:t>
            </a:r>
          </a:p>
        </p:txBody>
      </p:sp>
    </p:spTree>
    <p:extLst>
      <p:ext uri="{BB962C8B-B14F-4D97-AF65-F5344CB8AC3E}">
        <p14:creationId xmlns:p14="http://schemas.microsoft.com/office/powerpoint/2010/main" val="334894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eans\users$\bpierce\Data\Documents\FY14_Travel\Midwest_and_Central_States_AQ_Workshop\Talk\OMI_region_N_2008_vs_2011_30percent_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" y="1146235"/>
            <a:ext cx="9138821" cy="57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4413" y="15089"/>
            <a:ext cx="91684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2011 OMI BEHR NO2 column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Region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Williston Basin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(OMI BEHR NO2 retrieval provided by Ron Cohen)</a:t>
            </a: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590800"/>
            <a:ext cx="2438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Williston Basin shows (decrease/increase) in the frequency of (low/high) NO2 columns, respectively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50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1742" y="3418974"/>
            <a:ext cx="3701983" cy="2259636"/>
          </a:xfrm>
          <a:prstGeom prst="rect">
            <a:avLst/>
          </a:prstGeom>
        </p:spPr>
      </p:pic>
      <p:pic>
        <p:nvPicPr>
          <p:cNvPr id="3" name="Picture 2" descr="arcta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3" y="723205"/>
            <a:ext cx="2450592" cy="22768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390348" y="3073289"/>
            <a:ext cx="533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STEM NO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: Model-</a:t>
            </a:r>
            <a:r>
              <a:rPr lang="en-US" dirty="0" err="1" smtClean="0">
                <a:latin typeface="Arial"/>
                <a:cs typeface="Arial"/>
              </a:rPr>
              <a:t>Obs</a:t>
            </a:r>
            <a:r>
              <a:rPr lang="en-US" dirty="0" smtClean="0">
                <a:latin typeface="Arial"/>
                <a:cs typeface="Arial"/>
              </a:rPr>
              <a:t> along DC-8 flights in ppb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754" y="1"/>
            <a:ext cx="914875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Impact of assimilating OMI NO</a:t>
            </a:r>
            <a:r>
              <a:rPr lang="en-US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columns in STEM (before/after assimilation) 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near-surface (&lt; 2 km 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a.g.l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.) NO</a:t>
            </a:r>
            <a:r>
              <a:rPr lang="en-US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along DC-8 flights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391" y="5678610"/>
            <a:ext cx="7204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Assimilation of OMI reduced NO</a:t>
            </a:r>
            <a:r>
              <a:rPr lang="en-US" baseline="-25000" dirty="0" smtClean="0">
                <a:latin typeface="Arial"/>
                <a:cs typeface="Arial"/>
              </a:rPr>
              <a:t>2</a:t>
            </a:r>
            <a:r>
              <a:rPr lang="en-US" dirty="0" smtClean="0">
                <a:latin typeface="Arial"/>
                <a:cs typeface="Arial"/>
              </a:rPr>
              <a:t> mixing ratios along DC-8 by ~10%, </a:t>
            </a:r>
          </a:p>
          <a:p>
            <a:r>
              <a:rPr lang="en-US" dirty="0" smtClean="0">
                <a:latin typeface="Arial"/>
                <a:cs typeface="Arial"/>
              </a:rPr>
              <a:t>and the error by ~8%, mostly occurred in the valley and the Bay area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541" y="3418974"/>
            <a:ext cx="3740977" cy="22596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0559" y="2651028"/>
            <a:ext cx="9556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Arial"/>
                <a:cs typeface="Arial"/>
              </a:rPr>
              <a:t>10</a:t>
            </a:r>
            <a:r>
              <a:rPr lang="en-US" sz="1100" baseline="30000" dirty="0" smtClean="0">
                <a:latin typeface="Arial"/>
                <a:cs typeface="Arial"/>
              </a:rPr>
              <a:t>−9</a:t>
            </a:r>
            <a:r>
              <a:rPr lang="en-US" sz="1100" dirty="0" smtClean="0">
                <a:latin typeface="Arial"/>
                <a:cs typeface="Arial"/>
              </a:rPr>
              <a:t> kg/s/m</a:t>
            </a:r>
            <a:r>
              <a:rPr lang="en-US" sz="1100" baseline="30000" dirty="0" smtClean="0">
                <a:latin typeface="Arial"/>
                <a:cs typeface="Arial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0336" y="5064455"/>
            <a:ext cx="109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Before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51870" y="5080169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After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391" y="40448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chang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330" y="723205"/>
            <a:ext cx="2392680" cy="2240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0346" y="1386293"/>
            <a:ext cx="195462" cy="3762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1961" y="2390758"/>
            <a:ext cx="195462" cy="376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84529" y="1156149"/>
            <a:ext cx="3058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Assimilation of </a:t>
            </a:r>
            <a:r>
              <a:rPr lang="en-US" dirty="0" smtClean="0">
                <a:latin typeface="Arial"/>
                <a:cs typeface="Arial"/>
              </a:rPr>
              <a:t>OMI reduced </a:t>
            </a:r>
            <a:r>
              <a:rPr lang="en-US" dirty="0" err="1">
                <a:latin typeface="Arial"/>
                <a:cs typeface="Arial"/>
              </a:rPr>
              <a:t>NOx</a:t>
            </a:r>
            <a:r>
              <a:rPr lang="en-US" dirty="0">
                <a:latin typeface="Arial"/>
                <a:cs typeface="Arial"/>
              </a:rPr>
              <a:t> emissions by ~1.7%: 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-</a:t>
            </a:r>
            <a:r>
              <a:rPr lang="en-US" dirty="0">
                <a:latin typeface="Arial"/>
                <a:cs typeface="Arial"/>
              </a:rPr>
              <a:t>(5-20)% urban areas; </a:t>
            </a:r>
            <a:endParaRPr lang="en-US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&gt;</a:t>
            </a:r>
            <a:r>
              <a:rPr lang="en-US" dirty="0">
                <a:latin typeface="Arial"/>
                <a:cs typeface="Arial"/>
              </a:rPr>
              <a:t>+80</a:t>
            </a:r>
            <a:r>
              <a:rPr lang="en-US" dirty="0" smtClean="0">
                <a:latin typeface="Arial"/>
                <a:cs typeface="Arial"/>
              </a:rPr>
              <a:t>% at some fire </a:t>
            </a:r>
            <a:r>
              <a:rPr lang="en-US" dirty="0">
                <a:latin typeface="Arial"/>
                <a:cs typeface="Arial"/>
              </a:rPr>
              <a:t>locations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488668"/>
            <a:ext cx="827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Slides from Min Huang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hlinkClick r:id="rId7"/>
              </a:rPr>
              <a:t>min.huang@jpl.nasa.gov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) AQAST 6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Biannual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0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4754" y="1"/>
            <a:ext cx="914875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Impact of assimilating OMI NO</a:t>
            </a:r>
            <a:r>
              <a:rPr lang="en-US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columns on STEM ozone: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Change in absolute mixing ratios near the surface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759" y="4310852"/>
            <a:ext cx="8476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Contributions from US emissions on modeled ozone decreased by up to ~5 ppb after the assimilation.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This drop in ozone compensated the increases resulted from assimilating TES in GEOS-</a:t>
            </a:r>
            <a:r>
              <a:rPr lang="en-US" dirty="0" err="1" smtClean="0">
                <a:latin typeface="Arial"/>
                <a:cs typeface="Arial"/>
              </a:rPr>
              <a:t>Chem</a:t>
            </a:r>
            <a:r>
              <a:rPr lang="en-US" dirty="0" smtClean="0">
                <a:latin typeface="Arial"/>
                <a:cs typeface="Arial"/>
              </a:rPr>
              <a:t> - We repartitioned the </a:t>
            </a:r>
            <a:r>
              <a:rPr lang="en-US" dirty="0">
                <a:latin typeface="Arial"/>
                <a:cs typeface="Arial"/>
              </a:rPr>
              <a:t>ozone contributions from </a:t>
            </a:r>
            <a:r>
              <a:rPr lang="en-US" dirty="0" smtClean="0">
                <a:latin typeface="Arial"/>
                <a:cs typeface="Arial"/>
              </a:rPr>
              <a:t>local and non-local sources.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72737" y="1471092"/>
            <a:ext cx="603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Period-mean near-surface (&lt;~2 km </a:t>
            </a:r>
            <a:r>
              <a:rPr lang="en-US" i="1" dirty="0" err="1" smtClean="0">
                <a:latin typeface="Arial"/>
                <a:cs typeface="Arial"/>
              </a:rPr>
              <a:t>a.g.l</a:t>
            </a:r>
            <a:r>
              <a:rPr lang="en-US" i="1" dirty="0" smtClean="0">
                <a:latin typeface="Arial"/>
                <a:cs typeface="Arial"/>
              </a:rPr>
              <a:t>.) daytime ozone 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4714" y="1014873"/>
            <a:ext cx="2540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After assimilation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83423" y="956378"/>
            <a:ext cx="185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After-Before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6224" y="1887903"/>
            <a:ext cx="914400" cy="2082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024" y="1811703"/>
            <a:ext cx="3378200" cy="2159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144" y="1821828"/>
            <a:ext cx="4343400" cy="2159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8668"/>
            <a:ext cx="827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Slides from Min Huang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hlinkClick r:id="rId5"/>
              </a:rPr>
              <a:t>min.huang@jpl.nasa.gov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) AQAST 6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Biannual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987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73" y="3785275"/>
            <a:ext cx="4106155" cy="2259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381" y="3785274"/>
            <a:ext cx="4257792" cy="2259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2847" y="1242813"/>
            <a:ext cx="3958265" cy="2350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310" y="1345772"/>
            <a:ext cx="4070743" cy="22507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67621" y="3900007"/>
            <a:ext cx="82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Mean:</a:t>
            </a:r>
          </a:p>
          <a:p>
            <a:r>
              <a:rPr lang="en-US" dirty="0" smtClean="0">
                <a:latin typeface="Arial"/>
                <a:cs typeface="Arial"/>
              </a:rPr>
              <a:t>-0.08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8356" y="3899360"/>
            <a:ext cx="82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Mean:</a:t>
            </a:r>
          </a:p>
          <a:p>
            <a:r>
              <a:rPr lang="en-US" dirty="0" smtClean="0">
                <a:latin typeface="Arial"/>
                <a:cs typeface="Arial"/>
              </a:rPr>
              <a:t>-0.11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1796" y="1345771"/>
            <a:ext cx="82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Mean:</a:t>
            </a:r>
          </a:p>
          <a:p>
            <a:r>
              <a:rPr lang="en-US" dirty="0" smtClean="0">
                <a:latin typeface="Arial"/>
                <a:cs typeface="Arial"/>
              </a:rPr>
              <a:t>0.10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1782" y="1345771"/>
            <a:ext cx="82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Mean:</a:t>
            </a:r>
          </a:p>
          <a:p>
            <a:r>
              <a:rPr lang="en-US" dirty="0" smtClean="0">
                <a:latin typeface="Arial"/>
                <a:cs typeface="Arial"/>
              </a:rPr>
              <a:t>0.07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4754" y="1"/>
            <a:ext cx="9148754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Impact of assimilating OMI NO</a:t>
            </a:r>
            <a:r>
              <a:rPr lang="en-US" baseline="-25000" dirty="0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columns on STEM ozone: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Fractional bias (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unitless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): 2x(model-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obs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)/(</a:t>
            </a:r>
            <a:r>
              <a:rPr lang="en-US" dirty="0" err="1" smtClean="0">
                <a:solidFill>
                  <a:schemeClr val="bg1"/>
                </a:solidFill>
                <a:latin typeface="Arial"/>
                <a:cs typeface="Arial"/>
              </a:rPr>
              <a:t>model+obs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1606" y="1022721"/>
            <a:ext cx="734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Period-mean surface (AQS &amp; CASTNET) daily-max 8h average ozone 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2926" y="3510734"/>
            <a:ext cx="709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Period-mean “near-surface” (&lt; 2 km </a:t>
            </a:r>
            <a:r>
              <a:rPr lang="en-US" i="1" dirty="0" err="1" smtClean="0">
                <a:solidFill>
                  <a:srgbClr val="000000"/>
                </a:solidFill>
                <a:latin typeface="Arial"/>
                <a:cs typeface="Arial"/>
              </a:rPr>
              <a:t>a.g.l</a:t>
            </a:r>
            <a:r>
              <a:rPr lang="en-US" i="1" dirty="0" smtClean="0">
                <a:solidFill>
                  <a:srgbClr val="000000"/>
                </a:solidFill>
                <a:latin typeface="Arial"/>
                <a:cs typeface="Arial"/>
              </a:rPr>
              <a:t>.) ozone along DC-8 flights</a:t>
            </a: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073" y="5900144"/>
            <a:ext cx="9037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7933C"/>
                </a:solidFill>
                <a:latin typeface="Arial"/>
                <a:cs typeface="Arial"/>
              </a:rPr>
              <a:t>Assimilation reduced the positive biases near Sacramento-Fresno regions by 0.1-0.2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Not much improvement near the Bay area (VOC-limited chemical regime affected)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8967" y="641521"/>
            <a:ext cx="109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Before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03280" y="642123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84807"/>
                </a:solidFill>
                <a:latin typeface="Arial"/>
                <a:cs typeface="Arial"/>
              </a:rPr>
              <a:t>After</a:t>
            </a:r>
            <a:endParaRPr lang="en-US" sz="2400" dirty="0">
              <a:solidFill>
                <a:srgbClr val="984807"/>
              </a:solidFill>
              <a:latin typeface="Arial"/>
              <a:cs typeface="Arial"/>
            </a:endParaRPr>
          </a:p>
        </p:txBody>
      </p:sp>
      <p:sp>
        <p:nvSpPr>
          <p:cNvPr id="27" name="Oval 26"/>
          <p:cNvSpPr/>
          <p:nvPr/>
        </p:nvSpPr>
        <p:spPr>
          <a:xfrm rot="19113383">
            <a:off x="6143327" y="1993301"/>
            <a:ext cx="706564" cy="1554399"/>
          </a:xfrm>
          <a:prstGeom prst="ellips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33C"/>
              </a:solidFill>
              <a:latin typeface="Arial"/>
              <a:cs typeface="Arial"/>
            </a:endParaRPr>
          </a:p>
        </p:txBody>
      </p:sp>
      <p:sp>
        <p:nvSpPr>
          <p:cNvPr id="28" name="Oval 27"/>
          <p:cNvSpPr/>
          <p:nvPr/>
        </p:nvSpPr>
        <p:spPr>
          <a:xfrm rot="19113383">
            <a:off x="6215761" y="4604968"/>
            <a:ext cx="731224" cy="1427903"/>
          </a:xfrm>
          <a:prstGeom prst="ellipse">
            <a:avLst/>
          </a:prstGeom>
          <a:noFill/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7933C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 rot="19043783">
            <a:off x="5285744" y="2305881"/>
            <a:ext cx="611695" cy="6741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9043783">
            <a:off x="5351432" y="4834174"/>
            <a:ext cx="611695" cy="67414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6488668"/>
            <a:ext cx="8275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Slides from Min Huang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  <a:hlinkClick r:id="rId6"/>
              </a:rPr>
              <a:t>min.huang@jpl.nasa.gov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) AQAST 6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th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Biannual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3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59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310K O3 from RAQMS/WRF-CHEM Simulation</a:t>
            </a:r>
          </a:p>
          <a:p>
            <a:pPr lvl="1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00Z 05/30 – 00Z 06/07, 2012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\\beans\users$\bpierce\Data\Documents\FY14_Travel\AGU\Talk\wrfchem.si.event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1095374"/>
            <a:ext cx="5686426" cy="56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813" y="2551837"/>
            <a:ext cx="3633787" cy="221599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Stratosphere/tropospheric exchange processes within a quasi-stationary low pressure system over the Gulf of Alaska played a critical role in the SI event</a:t>
            </a: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9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2859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310K O3 from RAQMS/WRF-CHEM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Simulation</a:t>
            </a:r>
          </a:p>
        </p:txBody>
      </p:sp>
      <p:pic>
        <p:nvPicPr>
          <p:cNvPr id="5" name="Picture 2" descr="\\beans\users$\bpierce\Data\Documents\FY14_Travel\AGU\Talk\2012-06-05-18Z.310K_O3.lar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57" y="1109249"/>
            <a:ext cx="5674043" cy="567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13" y="2551837"/>
            <a:ext cx="3633787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Southeasterly transport of stratospheric air along the 310K isentropic surface leads to the SI event sampled by the AJAX flight over CA on June 5, 2012 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54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762000"/>
            <a:ext cx="9144000" cy="4724400"/>
            <a:chOff x="0" y="228600"/>
            <a:chExt cx="9144000" cy="4724400"/>
          </a:xfrm>
        </p:grpSpPr>
        <p:sp>
          <p:nvSpPr>
            <p:cNvPr id="2" name="Rectangle 1"/>
            <p:cNvSpPr/>
            <p:nvPr/>
          </p:nvSpPr>
          <p:spPr>
            <a:xfrm>
              <a:off x="972844" y="1339790"/>
              <a:ext cx="372122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1" name="Picture 3" descr="\\beans\users$\bpierce\Data\Documents\FY14_Travel\AGU\Talk\WRFCHEM_obs_AJAX_F47_20120605_ra_curtain_ozone_nasa_12km_large_domain.10se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21"/>
            <a:stretch/>
          </p:blipFill>
          <p:spPr bwMode="auto">
            <a:xfrm>
              <a:off x="4800600" y="2590800"/>
              <a:ext cx="4343400" cy="2253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\\beans\users$\bpierce\Data\Documents\FY14_Travel\AGU\Talk\RAQMS_obs_AJAX_F47_20120605_ra_curtain_ozone_nasa_mission.no.rdf.10se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02"/>
            <a:stretch/>
          </p:blipFill>
          <p:spPr bwMode="auto">
            <a:xfrm>
              <a:off x="0" y="2634541"/>
              <a:ext cx="4191000" cy="2146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\\beans\users$\bpierce\Data\Documents\Attachments\jul_15\model.wrfchem_12km.201206051800.122W_O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899" y="444057"/>
              <a:ext cx="4056301" cy="2161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648950" y="228600"/>
              <a:ext cx="1101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RAQMS 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0" y="259391"/>
              <a:ext cx="31470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Nested RAQMS/WRFCHEM 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\\beans\users$\bpierce\Data\Documents\FY14_Travel\AGU\Talk\model.raqms_1x1.201206051800.122W_O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9" y="457200"/>
              <a:ext cx="4070509" cy="2168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000" y="4800600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5400" y="4751034"/>
              <a:ext cx="3048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7150" y="1386584"/>
              <a:ext cx="3355759" cy="386141"/>
            </a:xfrm>
            <a:custGeom>
              <a:avLst/>
              <a:gdLst>
                <a:gd name="connsiteX0" fmla="*/ 3355759 w 3355759"/>
                <a:gd name="connsiteY0" fmla="*/ 986 h 386141"/>
                <a:gd name="connsiteX1" fmla="*/ 3027285 w 3355759"/>
                <a:gd name="connsiteY1" fmla="*/ 9863 h 386141"/>
                <a:gd name="connsiteX2" fmla="*/ 2592279 w 3355759"/>
                <a:gd name="connsiteY2" fmla="*/ 72007 h 386141"/>
                <a:gd name="connsiteX3" fmla="*/ 2325949 w 3355759"/>
                <a:gd name="connsiteY3" fmla="*/ 89762 h 386141"/>
                <a:gd name="connsiteX4" fmla="*/ 1997475 w 3355759"/>
                <a:gd name="connsiteY4" fmla="*/ 151906 h 386141"/>
                <a:gd name="connsiteX5" fmla="*/ 1660124 w 3355759"/>
                <a:gd name="connsiteY5" fmla="*/ 196294 h 386141"/>
                <a:gd name="connsiteX6" fmla="*/ 1278384 w 3355759"/>
                <a:gd name="connsiteY6" fmla="*/ 258438 h 386141"/>
                <a:gd name="connsiteX7" fmla="*/ 887767 w 3355759"/>
                <a:gd name="connsiteY7" fmla="*/ 302826 h 386141"/>
                <a:gd name="connsiteX8" fmla="*/ 559293 w 3355759"/>
                <a:gd name="connsiteY8" fmla="*/ 347215 h 386141"/>
                <a:gd name="connsiteX9" fmla="*/ 106532 w 3355759"/>
                <a:gd name="connsiteY9" fmla="*/ 382725 h 386141"/>
                <a:gd name="connsiteX10" fmla="*/ 0 w 3355759"/>
                <a:gd name="connsiteY10" fmla="*/ 382725 h 38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5759" h="386141">
                  <a:moveTo>
                    <a:pt x="3355759" y="986"/>
                  </a:moveTo>
                  <a:cubicBezTo>
                    <a:pt x="3255145" y="-494"/>
                    <a:pt x="3154532" y="-1974"/>
                    <a:pt x="3027285" y="9863"/>
                  </a:cubicBezTo>
                  <a:cubicBezTo>
                    <a:pt x="2900038" y="21700"/>
                    <a:pt x="2709168" y="58691"/>
                    <a:pt x="2592279" y="72007"/>
                  </a:cubicBezTo>
                  <a:cubicBezTo>
                    <a:pt x="2475390" y="85324"/>
                    <a:pt x="2425083" y="76446"/>
                    <a:pt x="2325949" y="89762"/>
                  </a:cubicBezTo>
                  <a:cubicBezTo>
                    <a:pt x="2226815" y="103079"/>
                    <a:pt x="2108446" y="134151"/>
                    <a:pt x="1997475" y="151906"/>
                  </a:cubicBezTo>
                  <a:cubicBezTo>
                    <a:pt x="1886504" y="169661"/>
                    <a:pt x="1779972" y="178539"/>
                    <a:pt x="1660124" y="196294"/>
                  </a:cubicBezTo>
                  <a:cubicBezTo>
                    <a:pt x="1540276" y="214049"/>
                    <a:pt x="1407110" y="240683"/>
                    <a:pt x="1278384" y="258438"/>
                  </a:cubicBezTo>
                  <a:cubicBezTo>
                    <a:pt x="1149658" y="276193"/>
                    <a:pt x="1007615" y="288030"/>
                    <a:pt x="887767" y="302826"/>
                  </a:cubicBezTo>
                  <a:cubicBezTo>
                    <a:pt x="767919" y="317622"/>
                    <a:pt x="689499" y="333899"/>
                    <a:pt x="559293" y="347215"/>
                  </a:cubicBezTo>
                  <a:cubicBezTo>
                    <a:pt x="429087" y="360531"/>
                    <a:pt x="199747" y="376807"/>
                    <a:pt x="106532" y="382725"/>
                  </a:cubicBezTo>
                  <a:cubicBezTo>
                    <a:pt x="13317" y="388643"/>
                    <a:pt x="6658" y="385684"/>
                    <a:pt x="0" y="382725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85627" y="1210322"/>
              <a:ext cx="13435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itchFamily="18" charset="0"/>
                  <a:cs typeface="Times New Roman" pitchFamily="18" charset="0"/>
                </a:rPr>
                <a:t>310K </a:t>
              </a:r>
              <a:r>
                <a:rPr lang="en-US" sz="1400" b="1" dirty="0" err="1" smtClean="0">
                  <a:latin typeface="Times New Roman" pitchFamily="18" charset="0"/>
                  <a:cs typeface="Times New Roman" pitchFamily="18" charset="0"/>
                </a:rPr>
                <a:t>isentrope</a:t>
              </a:r>
              <a:endParaRPr 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31041" y="1366459"/>
              <a:ext cx="3355759" cy="386141"/>
            </a:xfrm>
            <a:custGeom>
              <a:avLst/>
              <a:gdLst>
                <a:gd name="connsiteX0" fmla="*/ 3355759 w 3355759"/>
                <a:gd name="connsiteY0" fmla="*/ 986 h 386141"/>
                <a:gd name="connsiteX1" fmla="*/ 3027285 w 3355759"/>
                <a:gd name="connsiteY1" fmla="*/ 9863 h 386141"/>
                <a:gd name="connsiteX2" fmla="*/ 2592279 w 3355759"/>
                <a:gd name="connsiteY2" fmla="*/ 72007 h 386141"/>
                <a:gd name="connsiteX3" fmla="*/ 2325949 w 3355759"/>
                <a:gd name="connsiteY3" fmla="*/ 89762 h 386141"/>
                <a:gd name="connsiteX4" fmla="*/ 1997475 w 3355759"/>
                <a:gd name="connsiteY4" fmla="*/ 151906 h 386141"/>
                <a:gd name="connsiteX5" fmla="*/ 1660124 w 3355759"/>
                <a:gd name="connsiteY5" fmla="*/ 196294 h 386141"/>
                <a:gd name="connsiteX6" fmla="*/ 1278384 w 3355759"/>
                <a:gd name="connsiteY6" fmla="*/ 258438 h 386141"/>
                <a:gd name="connsiteX7" fmla="*/ 887767 w 3355759"/>
                <a:gd name="connsiteY7" fmla="*/ 302826 h 386141"/>
                <a:gd name="connsiteX8" fmla="*/ 559293 w 3355759"/>
                <a:gd name="connsiteY8" fmla="*/ 347215 h 386141"/>
                <a:gd name="connsiteX9" fmla="*/ 106532 w 3355759"/>
                <a:gd name="connsiteY9" fmla="*/ 382725 h 386141"/>
                <a:gd name="connsiteX10" fmla="*/ 0 w 3355759"/>
                <a:gd name="connsiteY10" fmla="*/ 382725 h 38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5759" h="386141">
                  <a:moveTo>
                    <a:pt x="3355759" y="986"/>
                  </a:moveTo>
                  <a:cubicBezTo>
                    <a:pt x="3255145" y="-494"/>
                    <a:pt x="3154532" y="-1974"/>
                    <a:pt x="3027285" y="9863"/>
                  </a:cubicBezTo>
                  <a:cubicBezTo>
                    <a:pt x="2900038" y="21700"/>
                    <a:pt x="2709168" y="58691"/>
                    <a:pt x="2592279" y="72007"/>
                  </a:cubicBezTo>
                  <a:cubicBezTo>
                    <a:pt x="2475390" y="85324"/>
                    <a:pt x="2425083" y="76446"/>
                    <a:pt x="2325949" y="89762"/>
                  </a:cubicBezTo>
                  <a:cubicBezTo>
                    <a:pt x="2226815" y="103079"/>
                    <a:pt x="2108446" y="134151"/>
                    <a:pt x="1997475" y="151906"/>
                  </a:cubicBezTo>
                  <a:cubicBezTo>
                    <a:pt x="1886504" y="169661"/>
                    <a:pt x="1779972" y="178539"/>
                    <a:pt x="1660124" y="196294"/>
                  </a:cubicBezTo>
                  <a:cubicBezTo>
                    <a:pt x="1540276" y="214049"/>
                    <a:pt x="1407110" y="240683"/>
                    <a:pt x="1278384" y="258438"/>
                  </a:cubicBezTo>
                  <a:cubicBezTo>
                    <a:pt x="1149658" y="276193"/>
                    <a:pt x="1007615" y="288030"/>
                    <a:pt x="887767" y="302826"/>
                  </a:cubicBezTo>
                  <a:cubicBezTo>
                    <a:pt x="767919" y="317622"/>
                    <a:pt x="689499" y="333899"/>
                    <a:pt x="559293" y="347215"/>
                  </a:cubicBezTo>
                  <a:cubicBezTo>
                    <a:pt x="429087" y="360531"/>
                    <a:pt x="199747" y="376807"/>
                    <a:pt x="106532" y="382725"/>
                  </a:cubicBezTo>
                  <a:cubicBezTo>
                    <a:pt x="13317" y="388643"/>
                    <a:pt x="6658" y="385684"/>
                    <a:pt x="0" y="382725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286000" y="76200"/>
            <a:ext cx="5001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NASA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AJAX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Flight 47, June 5, 2012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5457549"/>
            <a:ext cx="8229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Nested RAQMS/WRFCHEM simulations significantly improve the agreement with AJAX measurements during the off-shore spiral (B) but still underestimate ozone within the narrow filament sampled during the spiral over the </a:t>
            </a:r>
            <a:r>
              <a:rPr lang="es-E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es-ES" sz="1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Joaquin</a:t>
            </a:r>
            <a:r>
              <a:rPr lang="es-ES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Valley, CA (A) </a:t>
            </a:r>
            <a:endParaRPr lang="en-US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04016" y="3821668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382166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233652" y="38100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73436" y="381000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7150" y="3276600"/>
            <a:ext cx="1886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04532" y="3276600"/>
            <a:ext cx="18865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527553" y="3480298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RAQMS (red)</a:t>
            </a:r>
          </a:p>
          <a:p>
            <a:r>
              <a:rPr lang="en-US" sz="1000" b="1" dirty="0" smtClean="0"/>
              <a:t>AJAX (black)</a:t>
            </a:r>
            <a:endParaRPr lang="en-US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91400" y="3487444"/>
            <a:ext cx="104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WRFCHEM (red)</a:t>
            </a:r>
          </a:p>
          <a:p>
            <a:r>
              <a:rPr lang="en-US" sz="1000" b="1" dirty="0" smtClean="0"/>
              <a:t>AJAX (black)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2465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beans\users$\bpierce\Data\Documents\FY14_Travel\AGU\Talk\ts_20120606-20120607_560050123_0000_W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7"/>
          <a:stretch/>
        </p:blipFill>
        <p:spPr bwMode="auto">
          <a:xfrm>
            <a:off x="4572000" y="1219200"/>
            <a:ext cx="4572000" cy="28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3539" y="4800600"/>
            <a:ext cx="8296922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Improved estimates of ozone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within the SI event lead to significant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improvements (19.3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31.8ppbv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daytime bias)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predictions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ozone at 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Thunder Basin, WY surface site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the nested RAQMS/WRF-CHEM simulation. </a:t>
            </a:r>
          </a:p>
          <a:p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However, peak ozone mixing ratios are still underestimated by nearly 30ppbv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762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June 6-7, 2012 Surface ozone comparison: Thunder Basin, WY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25122" y="1286523"/>
            <a:ext cx="3429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Surface O3 from </a:t>
            </a:r>
            <a:r>
              <a:rPr lang="en-US" sz="1000" b="1" dirty="0" err="1" smtClean="0"/>
              <a:t>AIRNow</a:t>
            </a:r>
            <a:r>
              <a:rPr lang="en-US" sz="1000" b="1" dirty="0" smtClean="0"/>
              <a:t> and Nested RAQMS/WRF-CHEM</a:t>
            </a:r>
            <a:endParaRPr lang="en-US" sz="1000" b="1" dirty="0"/>
          </a:p>
        </p:txBody>
      </p:sp>
      <p:pic>
        <p:nvPicPr>
          <p:cNvPr id="6" name="Picture 5" descr="\\bean\home\bpierce\My Documents\FY13_Travel\ESRL_CSD_seminar\Talk\RAQMS_AIRNOW\ts_20120606-20120607_560050123_0000_W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7"/>
          <a:stretch/>
        </p:blipFill>
        <p:spPr bwMode="auto">
          <a:xfrm>
            <a:off x="0" y="1223640"/>
            <a:ext cx="4572000" cy="286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286523"/>
            <a:ext cx="34290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Surface O3 from </a:t>
            </a:r>
            <a:r>
              <a:rPr lang="en-US" sz="1000" b="1" dirty="0" err="1" smtClean="0"/>
              <a:t>AIRNow</a:t>
            </a:r>
            <a:r>
              <a:rPr lang="en-US" sz="1000" b="1" dirty="0" smtClean="0"/>
              <a:t> and RAQMS</a:t>
            </a:r>
            <a:endParaRPr lang="en-US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48950" y="7620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RAQMS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792791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Nested RAQMS/WRFCHEM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6204" y="3379434"/>
            <a:ext cx="117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RAQMS (red)</a:t>
            </a:r>
          </a:p>
          <a:p>
            <a:r>
              <a:rPr lang="en-US" sz="1200" b="1" dirty="0" err="1" smtClean="0"/>
              <a:t>AIRNow</a:t>
            </a:r>
            <a:r>
              <a:rPr lang="en-US" sz="1200" b="1" dirty="0" smtClean="0"/>
              <a:t> (black)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95804" y="3379434"/>
            <a:ext cx="1214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WRFCHEM (red)</a:t>
            </a:r>
          </a:p>
          <a:p>
            <a:r>
              <a:rPr lang="en-US" sz="1200" b="1" dirty="0" err="1" smtClean="0"/>
              <a:t>AIRNow</a:t>
            </a:r>
            <a:r>
              <a:rPr lang="en-US" sz="1200" b="1" dirty="0" smtClean="0"/>
              <a:t> (black)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3798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t="11280" r="12588" b="20249"/>
          <a:stretch/>
        </p:blipFill>
        <p:spPr bwMode="auto">
          <a:xfrm>
            <a:off x="457200" y="1066800"/>
            <a:ext cx="771112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221766"/>
            <a:ext cx="9174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A. R.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Russell,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L. C.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Valin,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and R. C.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Cohen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 Trends in OMI NO2 observations over the United States: effects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of emission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control technology and the economic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recession.  Atmos.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Chem. Phys., 12, 12197–12209,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2012 www.atmos-chem-phys.net/12/12197/2012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doi:10.5194/acp-12-12197-2012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28600"/>
            <a:ext cx="7649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NO2 trends associated with Oil and Gas Extraction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eans\users$\bpierce\Data\Documents\FY14_Travel\Midwest_and_Central_States_AQ_Workshop\Talk\no2_all_fixed_ge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1"/>
          <p:cNvGrpSpPr/>
          <p:nvPr/>
        </p:nvGrpSpPr>
        <p:grpSpPr>
          <a:xfrm>
            <a:off x="152400" y="1323201"/>
            <a:ext cx="7776131" cy="4252286"/>
            <a:chOff x="152400" y="1323201"/>
            <a:chExt cx="7776131" cy="4252286"/>
          </a:xfrm>
        </p:grpSpPr>
        <p:sp>
          <p:nvSpPr>
            <p:cNvPr id="20" name="TextBox 19"/>
            <p:cNvSpPr txBox="1"/>
            <p:nvPr/>
          </p:nvSpPr>
          <p:spPr>
            <a:xfrm>
              <a:off x="152400" y="2901806"/>
              <a:ext cx="1133644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Salt Lake City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286044" y="3178805"/>
              <a:ext cx="161756" cy="2945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3940" y="4914816"/>
              <a:ext cx="715260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Phoenix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219200" y="5191815"/>
              <a:ext cx="161756" cy="2945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441436" y="3238416"/>
              <a:ext cx="663964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Denver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5096044" y="3515415"/>
              <a:ext cx="161756" cy="2945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50171" y="2237601"/>
              <a:ext cx="1293239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NW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2733844" y="2514600"/>
              <a:ext cx="161756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058292" y="1704201"/>
              <a:ext cx="1142108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164410" y="1967313"/>
              <a:ext cx="161756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673971" y="4904601"/>
              <a:ext cx="1267591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666635" y="4724400"/>
              <a:ext cx="148087" cy="1662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245971" y="2745834"/>
              <a:ext cx="1134093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229644" y="2999712"/>
              <a:ext cx="161756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172200" y="3990201"/>
              <a:ext cx="1219052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5791200" y="4255532"/>
              <a:ext cx="381000" cy="2256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395531" y="4267200"/>
              <a:ext cx="957313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Uinta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352844" y="4114800"/>
              <a:ext cx="314156" cy="152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459850" y="5298488"/>
              <a:ext cx="1199367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San Juan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671054" y="4993688"/>
              <a:ext cx="161756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638800" y="3276600"/>
              <a:ext cx="872355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Denver-</a:t>
              </a:r>
            </a:p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Julesburg </a:t>
              </a:r>
            </a:p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5181600" y="3380601"/>
              <a:ext cx="457200" cy="429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029200" y="2286000"/>
              <a:ext cx="1496820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Powder River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4572000" y="2286000"/>
              <a:ext cx="457200" cy="429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57400" y="2999601"/>
              <a:ext cx="1403846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Green River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3461246" y="3290500"/>
              <a:ext cx="209808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886200" y="4295001"/>
              <a:ext cx="1165704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Times New Roman" pitchFamily="18" charset="0"/>
                  <a:cs typeface="Times New Roman" pitchFamily="18" charset="0"/>
                </a:rPr>
                <a:t>Piceance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 flipV="1">
              <a:off x="3657600" y="4226514"/>
              <a:ext cx="228600" cy="2069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41539" y="1323201"/>
              <a:ext cx="1186992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Williston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6284339" y="1323201"/>
              <a:ext cx="457200" cy="429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0" y="-17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WRAP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WestJumpAQMS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Phase III O&amp;G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NO2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modeled/gridded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emissions</a:t>
            </a:r>
            <a:r>
              <a:rPr lang="en-US" sz="2000" b="1" strike="sngStrik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(all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sources)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 by Tom Moore WRAP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7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eans\users$\bpierce\Data\Documents\Attachments\apr_17\viirs_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VIIRS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DNB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cloud cleared radiance composite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2012/4/18-26 and 2012/10/11-23) 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(15 arc second)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Provided by NOAA NGDC</a:t>
            </a:r>
            <a:endParaRPr lang="en-US" sz="2000" dirty="0"/>
          </a:p>
        </p:txBody>
      </p:sp>
      <p:grpSp>
        <p:nvGrpSpPr>
          <p:cNvPr id="2" name="Group 37"/>
          <p:cNvGrpSpPr/>
          <p:nvPr/>
        </p:nvGrpSpPr>
        <p:grpSpPr>
          <a:xfrm>
            <a:off x="152400" y="1323201"/>
            <a:ext cx="7776131" cy="4252286"/>
            <a:chOff x="152400" y="1323201"/>
            <a:chExt cx="7776131" cy="4252286"/>
          </a:xfrm>
        </p:grpSpPr>
        <p:sp>
          <p:nvSpPr>
            <p:cNvPr id="39" name="TextBox 38"/>
            <p:cNvSpPr txBox="1"/>
            <p:nvPr/>
          </p:nvSpPr>
          <p:spPr>
            <a:xfrm>
              <a:off x="152400" y="2901806"/>
              <a:ext cx="1133644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Salt Lake City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1286044" y="3178805"/>
              <a:ext cx="161756" cy="2945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03940" y="4914816"/>
              <a:ext cx="715260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Phoenix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1219200" y="5191815"/>
              <a:ext cx="161756" cy="2945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441436" y="3238416"/>
              <a:ext cx="663964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Denver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5096044" y="3515415"/>
              <a:ext cx="161756" cy="2945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750171" y="2237601"/>
              <a:ext cx="1293239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NW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733844" y="2514600"/>
              <a:ext cx="161756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2058292" y="1704201"/>
              <a:ext cx="1142108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164410" y="1967313"/>
              <a:ext cx="161756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673971" y="4904601"/>
              <a:ext cx="1267591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2666635" y="4724400"/>
              <a:ext cx="148087" cy="1662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6245971" y="2745834"/>
              <a:ext cx="1134093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7229644" y="2999712"/>
              <a:ext cx="161756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6172200" y="3990201"/>
              <a:ext cx="1219052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 Background</a:t>
              </a:r>
              <a:endPara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H="1">
              <a:off x="5791200" y="4255532"/>
              <a:ext cx="381000" cy="2256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1395531" y="4267200"/>
              <a:ext cx="957313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Uinta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2352844" y="4114800"/>
              <a:ext cx="314156" cy="152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459850" y="5298488"/>
              <a:ext cx="1199367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San Juan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 flipV="1">
              <a:off x="3671054" y="4993688"/>
              <a:ext cx="161756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638800" y="3276600"/>
              <a:ext cx="872355" cy="64633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Denver-</a:t>
              </a:r>
            </a:p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Julesburg </a:t>
              </a:r>
            </a:p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H="1">
              <a:off x="5181600" y="3380601"/>
              <a:ext cx="457200" cy="429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029200" y="2286000"/>
              <a:ext cx="1496820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Powder River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H="1">
              <a:off x="4572000" y="2286000"/>
              <a:ext cx="457200" cy="429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2057400" y="2999601"/>
              <a:ext cx="1403846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Green River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3461246" y="3290500"/>
              <a:ext cx="209808" cy="228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886200" y="4295001"/>
              <a:ext cx="1165704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latin typeface="Times New Roman" pitchFamily="18" charset="0"/>
                  <a:cs typeface="Times New Roman" pitchFamily="18" charset="0"/>
                </a:rPr>
                <a:t>Piceance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Straight Arrow Connector 65"/>
            <p:cNvCxnSpPr>
              <a:stCxn id="65" idx="1"/>
            </p:cNvCxnSpPr>
            <p:nvPr/>
          </p:nvCxnSpPr>
          <p:spPr>
            <a:xfrm flipH="1" flipV="1">
              <a:off x="3657600" y="4226514"/>
              <a:ext cx="228600" cy="2069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6741539" y="1323201"/>
              <a:ext cx="1186992" cy="2769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Times New Roman" pitchFamily="18" charset="0"/>
                  <a:cs typeface="Times New Roman" pitchFamily="18" charset="0"/>
                </a:rPr>
                <a:t>Williston Basin</a:t>
              </a:r>
              <a:endParaRPr lang="en-US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H="1">
              <a:off x="6284339" y="1323201"/>
              <a:ext cx="457200" cy="429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249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4413" y="15089"/>
            <a:ext cx="9168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2008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2011 OMI BEHR NO2 column 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Region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A: Salt Lake City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(OMI BEHR NO2 retrieval provided by Ron Cohen)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rad Pierce\Documents\Midwest_and_Central_States_AQ_Workshop\Talk\OMI_region_A_2008_vs_2011_30percent_clou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2743200"/>
            <a:ext cx="243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declines in mean and median NO2 columns within the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WestJumpAQMS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urban OMI NO2 between 2008 and 2011. </a:t>
            </a:r>
          </a:p>
        </p:txBody>
      </p:sp>
    </p:spTree>
    <p:extLst>
      <p:ext uri="{BB962C8B-B14F-4D97-AF65-F5344CB8AC3E}">
        <p14:creationId xmlns:p14="http://schemas.microsoft.com/office/powerpoint/2010/main" val="173550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946</Words>
  <Application>Microsoft Macintosh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Pierce</dc:creator>
  <cp:lastModifiedBy>Shira Fruchtman</cp:lastModifiedBy>
  <cp:revision>10</cp:revision>
  <dcterms:created xsi:type="dcterms:W3CDTF">2006-08-16T00:00:00Z</dcterms:created>
  <dcterms:modified xsi:type="dcterms:W3CDTF">2015-05-25T18:30:52Z</dcterms:modified>
</cp:coreProperties>
</file>