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7" r:id="rId3"/>
    <p:sldId id="259" r:id="rId4"/>
    <p:sldId id="260" r:id="rId5"/>
    <p:sldId id="276" r:id="rId6"/>
    <p:sldId id="277" r:id="rId7"/>
    <p:sldId id="280" r:id="rId8"/>
    <p:sldId id="278" r:id="rId9"/>
    <p:sldId id="269" r:id="rId10"/>
    <p:sldId id="273" r:id="rId11"/>
    <p:sldId id="27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24" autoAdjust="0"/>
    <p:restoredTop sz="94660"/>
  </p:normalViewPr>
  <p:slideViewPr>
    <p:cSldViewPr>
      <p:cViewPr varScale="1">
        <p:scale>
          <a:sx n="78" d="100"/>
          <a:sy n="78" d="100"/>
        </p:scale>
        <p:origin x="-11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FDB145-F0B1-4BF8-B461-1FCF7EEE4AD6}" type="datetimeFigureOut">
              <a:rPr lang="en-US" smtClean="0"/>
              <a:pPr/>
              <a:t>5/25/15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8552BF-F271-4164-8582-F93527B159F3}" type="slidenum">
              <a:rPr lang="en-US" smtClean="0"/>
              <a:pPr/>
              <a:t>‹#›</a:t>
            </a:fld>
            <a:endParaRPr lang="en-US"/>
          </a:p>
        </p:txBody>
      </p:sp>
    </p:spTree>
    <p:extLst>
      <p:ext uri="{BB962C8B-B14F-4D97-AF65-F5344CB8AC3E}">
        <p14:creationId xmlns:p14="http://schemas.microsoft.com/office/powerpoint/2010/main" val="3616237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95810E-E0B0-475C-830D-19439E77626E}" type="datetime1">
              <a:rPr lang="en-US" smtClean="0"/>
              <a:pPr/>
              <a:t>5/25/15</a:t>
            </a:fld>
            <a:endParaRPr lang="en-US"/>
          </a:p>
        </p:txBody>
      </p:sp>
      <p:sp>
        <p:nvSpPr>
          <p:cNvPr id="5" name="Footer Placeholder 4"/>
          <p:cNvSpPr>
            <a:spLocks noGrp="1"/>
          </p:cNvSpPr>
          <p:nvPr>
            <p:ph type="ftr" sz="quarter" idx="11"/>
          </p:nvPr>
        </p:nvSpPr>
        <p:spPr/>
        <p:txBody>
          <a:bodyPr/>
          <a:lstStyle/>
          <a:p>
            <a:r>
              <a:rPr lang="pt-BR" smtClean="0"/>
              <a:t>(V)LIDORT Upgrades. Second TEMPO STM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79B6D6-637D-4B2E-8BC4-715637123540}" type="datetime1">
              <a:rPr lang="en-US" smtClean="0"/>
              <a:pPr/>
              <a:t>5/25/15</a:t>
            </a:fld>
            <a:endParaRPr lang="en-US"/>
          </a:p>
        </p:txBody>
      </p:sp>
      <p:sp>
        <p:nvSpPr>
          <p:cNvPr id="5" name="Footer Placeholder 4"/>
          <p:cNvSpPr>
            <a:spLocks noGrp="1"/>
          </p:cNvSpPr>
          <p:nvPr>
            <p:ph type="ftr" sz="quarter" idx="11"/>
          </p:nvPr>
        </p:nvSpPr>
        <p:spPr/>
        <p:txBody>
          <a:bodyPr/>
          <a:lstStyle/>
          <a:p>
            <a:r>
              <a:rPr lang="pt-BR" smtClean="0"/>
              <a:t>(V)LIDORT Upgrades. Second TEMPO STM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DA7E99-B004-4306-A965-1C4969EA9751}" type="datetime1">
              <a:rPr lang="en-US" smtClean="0"/>
              <a:pPr/>
              <a:t>5/25/15</a:t>
            </a:fld>
            <a:endParaRPr lang="en-US"/>
          </a:p>
        </p:txBody>
      </p:sp>
      <p:sp>
        <p:nvSpPr>
          <p:cNvPr id="5" name="Footer Placeholder 4"/>
          <p:cNvSpPr>
            <a:spLocks noGrp="1"/>
          </p:cNvSpPr>
          <p:nvPr>
            <p:ph type="ftr" sz="quarter" idx="11"/>
          </p:nvPr>
        </p:nvSpPr>
        <p:spPr/>
        <p:txBody>
          <a:bodyPr/>
          <a:lstStyle/>
          <a:p>
            <a:r>
              <a:rPr lang="pt-BR" smtClean="0"/>
              <a:t>(V)LIDORT Upgrades. Second TEMPO STM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20FDA4-6F49-472F-97EB-F001E1E64BAC}" type="datetime1">
              <a:rPr lang="en-US" smtClean="0"/>
              <a:pPr/>
              <a:t>5/25/15</a:t>
            </a:fld>
            <a:endParaRPr lang="en-US"/>
          </a:p>
        </p:txBody>
      </p:sp>
      <p:sp>
        <p:nvSpPr>
          <p:cNvPr id="5" name="Footer Placeholder 4"/>
          <p:cNvSpPr>
            <a:spLocks noGrp="1"/>
          </p:cNvSpPr>
          <p:nvPr>
            <p:ph type="ftr" sz="quarter" idx="11"/>
          </p:nvPr>
        </p:nvSpPr>
        <p:spPr/>
        <p:txBody>
          <a:bodyPr/>
          <a:lstStyle/>
          <a:p>
            <a:r>
              <a:rPr lang="pt-BR" smtClean="0"/>
              <a:t>(V)LIDORT Upgrades. Second TEMPO STM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74A35D-0F57-4267-AE20-9208C8E79FDB}" type="datetime1">
              <a:rPr lang="en-US" smtClean="0"/>
              <a:pPr/>
              <a:t>5/25/15</a:t>
            </a:fld>
            <a:endParaRPr lang="en-US"/>
          </a:p>
        </p:txBody>
      </p:sp>
      <p:sp>
        <p:nvSpPr>
          <p:cNvPr id="5" name="Footer Placeholder 4"/>
          <p:cNvSpPr>
            <a:spLocks noGrp="1"/>
          </p:cNvSpPr>
          <p:nvPr>
            <p:ph type="ftr" sz="quarter" idx="11"/>
          </p:nvPr>
        </p:nvSpPr>
        <p:spPr/>
        <p:txBody>
          <a:bodyPr/>
          <a:lstStyle/>
          <a:p>
            <a:r>
              <a:rPr lang="pt-BR" smtClean="0"/>
              <a:t>(V)LIDORT Upgrades. Second TEMPO STM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8DD14C-C5BA-4932-98D5-4D9C96999E1C}" type="datetime1">
              <a:rPr lang="en-US" smtClean="0"/>
              <a:pPr/>
              <a:t>5/25/15</a:t>
            </a:fld>
            <a:endParaRPr lang="en-US"/>
          </a:p>
        </p:txBody>
      </p:sp>
      <p:sp>
        <p:nvSpPr>
          <p:cNvPr id="6" name="Footer Placeholder 5"/>
          <p:cNvSpPr>
            <a:spLocks noGrp="1"/>
          </p:cNvSpPr>
          <p:nvPr>
            <p:ph type="ftr" sz="quarter" idx="11"/>
          </p:nvPr>
        </p:nvSpPr>
        <p:spPr/>
        <p:txBody>
          <a:bodyPr/>
          <a:lstStyle/>
          <a:p>
            <a:r>
              <a:rPr lang="pt-BR" smtClean="0"/>
              <a:t>(V)LIDORT Upgrades. Second TEMPO STM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93BFDD-325D-4B14-8713-84EE7DE020AD}" type="datetime1">
              <a:rPr lang="en-US" smtClean="0"/>
              <a:pPr/>
              <a:t>5/25/15</a:t>
            </a:fld>
            <a:endParaRPr lang="en-US"/>
          </a:p>
        </p:txBody>
      </p:sp>
      <p:sp>
        <p:nvSpPr>
          <p:cNvPr id="8" name="Footer Placeholder 7"/>
          <p:cNvSpPr>
            <a:spLocks noGrp="1"/>
          </p:cNvSpPr>
          <p:nvPr>
            <p:ph type="ftr" sz="quarter" idx="11"/>
          </p:nvPr>
        </p:nvSpPr>
        <p:spPr/>
        <p:txBody>
          <a:bodyPr/>
          <a:lstStyle/>
          <a:p>
            <a:r>
              <a:rPr lang="pt-BR" smtClean="0"/>
              <a:t>(V)LIDORT Upgrades. Second TEMPO STM</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B581D4-D335-4F33-8F6A-EDE118367BC6}" type="datetime1">
              <a:rPr lang="en-US" smtClean="0"/>
              <a:pPr/>
              <a:t>5/25/15</a:t>
            </a:fld>
            <a:endParaRPr lang="en-US"/>
          </a:p>
        </p:txBody>
      </p:sp>
      <p:sp>
        <p:nvSpPr>
          <p:cNvPr id="4" name="Footer Placeholder 3"/>
          <p:cNvSpPr>
            <a:spLocks noGrp="1"/>
          </p:cNvSpPr>
          <p:nvPr>
            <p:ph type="ftr" sz="quarter" idx="11"/>
          </p:nvPr>
        </p:nvSpPr>
        <p:spPr/>
        <p:txBody>
          <a:bodyPr/>
          <a:lstStyle/>
          <a:p>
            <a:r>
              <a:rPr lang="pt-BR" smtClean="0"/>
              <a:t>(V)LIDORT Upgrades. Second TEMPO STM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4ECF91-68EB-46DC-88C0-C195AA7DC73A}" type="datetime1">
              <a:rPr lang="en-US" smtClean="0"/>
              <a:pPr/>
              <a:t>5/25/15</a:t>
            </a:fld>
            <a:endParaRPr lang="en-US"/>
          </a:p>
        </p:txBody>
      </p:sp>
      <p:sp>
        <p:nvSpPr>
          <p:cNvPr id="3" name="Footer Placeholder 2"/>
          <p:cNvSpPr>
            <a:spLocks noGrp="1"/>
          </p:cNvSpPr>
          <p:nvPr>
            <p:ph type="ftr" sz="quarter" idx="11"/>
          </p:nvPr>
        </p:nvSpPr>
        <p:spPr/>
        <p:txBody>
          <a:bodyPr/>
          <a:lstStyle/>
          <a:p>
            <a:r>
              <a:rPr lang="pt-BR" smtClean="0"/>
              <a:t>(V)LIDORT Upgrades. Second TEMPO STM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C70BEA-3F26-41ED-A5F4-4ABE85355606}" type="datetime1">
              <a:rPr lang="en-US" smtClean="0"/>
              <a:pPr/>
              <a:t>5/25/15</a:t>
            </a:fld>
            <a:endParaRPr lang="en-US"/>
          </a:p>
        </p:txBody>
      </p:sp>
      <p:sp>
        <p:nvSpPr>
          <p:cNvPr id="6" name="Footer Placeholder 5"/>
          <p:cNvSpPr>
            <a:spLocks noGrp="1"/>
          </p:cNvSpPr>
          <p:nvPr>
            <p:ph type="ftr" sz="quarter" idx="11"/>
          </p:nvPr>
        </p:nvSpPr>
        <p:spPr/>
        <p:txBody>
          <a:bodyPr/>
          <a:lstStyle/>
          <a:p>
            <a:r>
              <a:rPr lang="pt-BR" smtClean="0"/>
              <a:t>(V)LIDORT Upgrades. Second TEMPO STM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A5FC51-72B0-413E-9B3A-7B1D5B3E10C6}" type="datetime1">
              <a:rPr lang="en-US" smtClean="0"/>
              <a:pPr/>
              <a:t>5/25/15</a:t>
            </a:fld>
            <a:endParaRPr lang="en-US"/>
          </a:p>
        </p:txBody>
      </p:sp>
      <p:sp>
        <p:nvSpPr>
          <p:cNvPr id="6" name="Footer Placeholder 5"/>
          <p:cNvSpPr>
            <a:spLocks noGrp="1"/>
          </p:cNvSpPr>
          <p:nvPr>
            <p:ph type="ftr" sz="quarter" idx="11"/>
          </p:nvPr>
        </p:nvSpPr>
        <p:spPr/>
        <p:txBody>
          <a:bodyPr/>
          <a:lstStyle/>
          <a:p>
            <a:r>
              <a:rPr lang="pt-BR" smtClean="0"/>
              <a:t>(V)LIDORT Upgrades. Second TEMPO STM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07362F-26D8-4A32-B1E8-582057D259AB}" type="datetime1">
              <a:rPr lang="en-US" smtClean="0"/>
              <a:pPr/>
              <a:t>5/25/15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(V)LIDORT Upgrades. Second TEMPO STM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tslidort.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1"/>
            <a:ext cx="9144000" cy="990599"/>
          </a:xfrm>
          <a:ln>
            <a:noFill/>
          </a:ln>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z="4000" dirty="0" smtClean="0"/>
              <a:t>Update on the Status of the </a:t>
            </a:r>
            <a:br>
              <a:rPr lang="en-US" sz="4000" dirty="0" smtClean="0"/>
            </a:br>
            <a:r>
              <a:rPr lang="en-US" sz="4000" dirty="0" smtClean="0"/>
              <a:t>(V)LIDORT Radiative Transfer Models</a:t>
            </a:r>
            <a:endParaRPr lang="en-US" sz="4000" dirty="0"/>
          </a:p>
        </p:txBody>
      </p:sp>
      <p:sp>
        <p:nvSpPr>
          <p:cNvPr id="3" name="Subtitle 2"/>
          <p:cNvSpPr>
            <a:spLocks noGrp="1"/>
          </p:cNvSpPr>
          <p:nvPr>
            <p:ph type="subTitle" idx="1"/>
          </p:nvPr>
        </p:nvSpPr>
        <p:spPr>
          <a:xfrm>
            <a:off x="1371600" y="2819400"/>
            <a:ext cx="6400800" cy="838200"/>
          </a:xfrm>
          <a:solidFill>
            <a:schemeClr val="bg1"/>
          </a:solidFill>
          <a:ln>
            <a:noFill/>
          </a:ln>
        </p:spPr>
        <p:style>
          <a:lnRef idx="1">
            <a:schemeClr val="accent5"/>
          </a:lnRef>
          <a:fillRef idx="2">
            <a:schemeClr val="accent5"/>
          </a:fillRef>
          <a:effectRef idx="1">
            <a:schemeClr val="accent5"/>
          </a:effectRef>
          <a:fontRef idx="minor">
            <a:schemeClr val="dk1"/>
          </a:fontRef>
        </p:style>
        <p:txBody>
          <a:bodyPr>
            <a:normAutofit/>
          </a:bodyPr>
          <a:lstStyle/>
          <a:p>
            <a:r>
              <a:rPr lang="en-US" sz="2400" dirty="0" smtClean="0"/>
              <a:t>Robert </a:t>
            </a:r>
            <a:r>
              <a:rPr lang="en-US" sz="2400" dirty="0" err="1" smtClean="0"/>
              <a:t>Spurr</a:t>
            </a:r>
            <a:r>
              <a:rPr lang="en-US" sz="2400" dirty="0" smtClean="0"/>
              <a:t>, RT Solutions Inc.</a:t>
            </a:r>
          </a:p>
          <a:p>
            <a:r>
              <a:rPr lang="en-US" sz="1800" dirty="0" smtClean="0"/>
              <a:t>9 Channing Street, Cambridge, Mass.</a:t>
            </a:r>
          </a:p>
        </p:txBody>
      </p:sp>
      <p:sp>
        <p:nvSpPr>
          <p:cNvPr id="4" name="Subtitle 2"/>
          <p:cNvSpPr txBox="1">
            <a:spLocks/>
          </p:cNvSpPr>
          <p:nvPr/>
        </p:nvSpPr>
        <p:spPr>
          <a:xfrm>
            <a:off x="1371600" y="5181600"/>
            <a:ext cx="6400800" cy="990600"/>
          </a:xfrm>
          <a:prstGeom prst="rect">
            <a:avLst/>
          </a:prstGeom>
          <a:ln>
            <a:solidFill>
              <a:schemeClr val="tx1">
                <a:lumMod val="95000"/>
                <a:lumOff val="5000"/>
              </a:schemeClr>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rPr>
              <a:t>Second TEMPO Science Team Meeting</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rPr>
              <a:t> NIA, 21-22 </a:t>
            </a:r>
            <a:r>
              <a:rPr lang="en-US" sz="2400" dirty="0" smtClean="0">
                <a:solidFill>
                  <a:schemeClr val="tx1">
                    <a:tint val="75000"/>
                  </a:schemeClr>
                </a:solidFill>
              </a:rPr>
              <a:t>Ma</a:t>
            </a:r>
            <a:r>
              <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rPr>
              <a:t>y 2014</a:t>
            </a:r>
            <a:endParaRPr kumimoji="0" lang="en-US"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C07DBA-FC88-4A42-92AA-C95EF1755E7B}" type="datetime1">
              <a:rPr lang="en-US" smtClean="0"/>
              <a:pPr/>
              <a:t>5/25/15</a:t>
            </a:fld>
            <a:endParaRPr lang="en-US"/>
          </a:p>
        </p:txBody>
      </p:sp>
      <p:sp>
        <p:nvSpPr>
          <p:cNvPr id="6" name="Footer Placeholder 5"/>
          <p:cNvSpPr>
            <a:spLocks noGrp="1"/>
          </p:cNvSpPr>
          <p:nvPr>
            <p:ph type="ftr" sz="quarter" idx="11"/>
          </p:nvPr>
        </p:nvSpPr>
        <p:spPr/>
        <p:txBody>
          <a:bodyPr/>
          <a:lstStyle/>
          <a:p>
            <a:r>
              <a:rPr lang="pt-BR" smtClean="0"/>
              <a:t>(V)LIDORT Upgrades. Second TEMPO STM</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graphicFrame>
        <p:nvGraphicFramePr>
          <p:cNvPr id="8" name="Object 7"/>
          <p:cNvGraphicFramePr>
            <a:graphicFrameLocks noChangeAspect="1"/>
          </p:cNvGraphicFramePr>
          <p:nvPr/>
        </p:nvGraphicFramePr>
        <p:xfrm>
          <a:off x="2576955" y="173180"/>
          <a:ext cx="7265841" cy="5181600"/>
        </p:xfrm>
        <a:graphic>
          <a:graphicData uri="http://schemas.openxmlformats.org/presentationml/2006/ole">
            <mc:AlternateContent xmlns:mc="http://schemas.openxmlformats.org/markup-compatibility/2006">
              <mc:Choice xmlns:v="urn:schemas-microsoft-com:vml" Requires="v">
                <p:oleObj spid="_x0000_s1032" name="Acrobat Document" r:id="rId3" imgW="8019048" imgH="5668166" progId="AcroExch.Document.7">
                  <p:embed/>
                </p:oleObj>
              </mc:Choice>
              <mc:Fallback>
                <p:oleObj name="Acrobat Document" r:id="rId3" imgW="8019048" imgH="5668166" progId="AcroExch.Document.7">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6955" y="173180"/>
                        <a:ext cx="7265841" cy="518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381000" y="63336"/>
            <a:ext cx="8229600" cy="563562"/>
          </a:xfrm>
          <a:solidFill>
            <a:schemeClr val="accent2">
              <a:lumMod val="20000"/>
              <a:lumOff val="80000"/>
            </a:schemeClr>
          </a:solidFill>
        </p:spPr>
        <p:txBody>
          <a:bodyPr>
            <a:noAutofit/>
          </a:bodyPr>
          <a:lstStyle/>
          <a:p>
            <a:r>
              <a:rPr lang="en-US" sz="3600" dirty="0" smtClean="0"/>
              <a:t>Upgrades (5): Accelerated RT using PCA</a:t>
            </a:r>
            <a:endParaRPr lang="en-US" sz="3600" dirty="0"/>
          </a:p>
        </p:txBody>
      </p:sp>
      <p:sp>
        <p:nvSpPr>
          <p:cNvPr id="12" name="Content Placeholder 11"/>
          <p:cNvSpPr>
            <a:spLocks noGrp="1"/>
          </p:cNvSpPr>
          <p:nvPr>
            <p:ph idx="1"/>
          </p:nvPr>
        </p:nvSpPr>
        <p:spPr>
          <a:xfrm>
            <a:off x="152400" y="816432"/>
            <a:ext cx="3276600" cy="3886200"/>
          </a:xfrm>
        </p:spPr>
        <p:txBody>
          <a:bodyPr>
            <a:noAutofit/>
          </a:bodyPr>
          <a:lstStyle/>
          <a:p>
            <a:pPr marL="0" indent="0" algn="ctr">
              <a:lnSpc>
                <a:spcPct val="80000"/>
              </a:lnSpc>
              <a:spcBef>
                <a:spcPts val="300"/>
              </a:spcBef>
              <a:buNone/>
            </a:pPr>
            <a:r>
              <a:rPr lang="en-US" sz="2000" dirty="0" smtClean="0">
                <a:solidFill>
                  <a:srgbClr val="C00000"/>
                </a:solidFill>
              </a:rPr>
              <a:t>Example (data from X. Liu)</a:t>
            </a:r>
          </a:p>
          <a:p>
            <a:pPr marL="0" indent="0">
              <a:lnSpc>
                <a:spcPct val="80000"/>
              </a:lnSpc>
              <a:spcBef>
                <a:spcPts val="600"/>
              </a:spcBef>
              <a:buFont typeface="Wingdings" pitchFamily="2" charset="2"/>
              <a:buChar char="Ø"/>
            </a:pPr>
            <a:r>
              <a:rPr lang="en-US" sz="2200" dirty="0" smtClean="0"/>
              <a:t>8001 points 270-350 nm, 11 bins for PCA, determined at decadal intervals of Log(total optical depth). </a:t>
            </a:r>
          </a:p>
          <a:p>
            <a:pPr marL="0" indent="0">
              <a:lnSpc>
                <a:spcPct val="80000"/>
              </a:lnSpc>
              <a:spcBef>
                <a:spcPts val="600"/>
              </a:spcBef>
              <a:buFont typeface="Wingdings" pitchFamily="2" charset="2"/>
              <a:buChar char="Ø"/>
            </a:pPr>
            <a:r>
              <a:rPr lang="en-US" sz="2200" dirty="0" smtClean="0">
                <a:solidFill>
                  <a:srgbClr val="C00000"/>
                </a:solidFill>
              </a:rPr>
              <a:t>Albedo 10%, Rayleigh atmosphere + ozone (340 DU). 8 half-space streams, 47 layers, 2 geometries. </a:t>
            </a:r>
          </a:p>
          <a:p>
            <a:pPr marL="0" indent="0">
              <a:lnSpc>
                <a:spcPct val="80000"/>
              </a:lnSpc>
              <a:spcBef>
                <a:spcPts val="600"/>
              </a:spcBef>
              <a:buFont typeface="Wingdings" pitchFamily="2" charset="2"/>
              <a:buChar char="Ø"/>
            </a:pPr>
            <a:r>
              <a:rPr lang="en-US" sz="2200" dirty="0" smtClean="0">
                <a:solidFill>
                  <a:srgbClr val="0070C0"/>
                </a:solidFill>
              </a:rPr>
              <a:t>VLIDORT vector mode, 2S in scalar mode </a:t>
            </a:r>
            <a:r>
              <a:rPr lang="en-US" sz="2200" dirty="0" smtClean="0">
                <a:solidFill>
                  <a:srgbClr val="0070C0"/>
                </a:solidFill>
                <a:sym typeface="Wingdings" pitchFamily="2" charset="2"/>
              </a:rPr>
              <a:t></a:t>
            </a:r>
            <a:r>
              <a:rPr lang="en-US" sz="2200" dirty="0" smtClean="0">
                <a:solidFill>
                  <a:srgbClr val="0070C0"/>
                </a:solidFill>
              </a:rPr>
              <a:t> only correction factors for I.</a:t>
            </a:r>
            <a:endParaRPr lang="en-US" sz="2200" dirty="0">
              <a:solidFill>
                <a:srgbClr val="0070C0"/>
              </a:solidFill>
            </a:endParaRPr>
          </a:p>
        </p:txBody>
      </p:sp>
      <p:sp>
        <p:nvSpPr>
          <p:cNvPr id="9" name="Content Placeholder 11"/>
          <p:cNvSpPr txBox="1">
            <a:spLocks/>
          </p:cNvSpPr>
          <p:nvPr/>
        </p:nvSpPr>
        <p:spPr>
          <a:xfrm>
            <a:off x="838200" y="4932220"/>
            <a:ext cx="7620000" cy="1447800"/>
          </a:xfrm>
          <a:prstGeom prst="rect">
            <a:avLst/>
          </a:prstGeom>
        </p:spPr>
        <p:txBody>
          <a:bodyPr vert="horz" lIns="91440" tIns="45720" rIns="91440" bIns="45720" rtlCol="0">
            <a:noAutofit/>
          </a:bodyPr>
          <a:lstStyle/>
          <a:p>
            <a:r>
              <a:rPr lang="pt-BR" sz="2000" b="1" i="1" u="sng" dirty="0" smtClean="0">
                <a:solidFill>
                  <a:srgbClr val="FF0000"/>
                </a:solidFill>
              </a:rPr>
              <a:t>Timing</a:t>
            </a:r>
            <a:r>
              <a:rPr lang="pt-BR" sz="2400" b="1" i="1" dirty="0" smtClean="0"/>
              <a:t>	</a:t>
            </a:r>
            <a:r>
              <a:rPr lang="pt-BR" sz="1600" b="1" i="1" dirty="0" smtClean="0"/>
              <a:t>FO	VLIDORT	extras	2S	PCA	TOTAL	Faster</a:t>
            </a:r>
            <a:endParaRPr lang="en-US" sz="1600" b="1" i="1" dirty="0" smtClean="0"/>
          </a:p>
          <a:p>
            <a:r>
              <a:rPr lang="en-US" sz="1600" dirty="0" smtClean="0"/>
              <a:t>Exact    	0.50	4799.23	0.10	---	---	4799.88	---</a:t>
            </a:r>
          </a:p>
          <a:p>
            <a:r>
              <a:rPr lang="en-US" sz="1600" dirty="0" smtClean="0"/>
              <a:t>1 </a:t>
            </a:r>
            <a:r>
              <a:rPr lang="en-US" sz="1600" dirty="0" err="1" smtClean="0"/>
              <a:t>Eof</a:t>
            </a:r>
            <a:r>
              <a:rPr lang="en-US" sz="1600" dirty="0" smtClean="0"/>
              <a:t>	0.43	19.71	0.03	3.57	1.53	25.29	x 189.8</a:t>
            </a:r>
          </a:p>
          <a:p>
            <a:r>
              <a:rPr lang="en-US" sz="1600" dirty="0" smtClean="0"/>
              <a:t>2 </a:t>
            </a:r>
            <a:r>
              <a:rPr lang="en-US" sz="1600" dirty="0" err="1" smtClean="0"/>
              <a:t>Eof</a:t>
            </a:r>
            <a:r>
              <a:rPr lang="en-US" sz="1600" dirty="0" smtClean="0"/>
              <a:t>	0.42	32.86	0.03	3.57	1.52	38.43	x 124.9</a:t>
            </a:r>
          </a:p>
          <a:p>
            <a:r>
              <a:rPr lang="en-US" sz="1600" dirty="0" smtClean="0"/>
              <a:t>3 </a:t>
            </a:r>
            <a:r>
              <a:rPr lang="en-US" sz="1600" dirty="0" err="1" smtClean="0"/>
              <a:t>Eof</a:t>
            </a:r>
            <a:r>
              <a:rPr lang="en-US" sz="1600" dirty="0" smtClean="0"/>
              <a:t>	0.46	46.11	0.03	3.50	1.53	51.57	x 92.9</a:t>
            </a:r>
          </a:p>
          <a:p>
            <a:pPr marL="0" marR="0" lvl="0" indent="0" defTabSz="914400" rtl="0" eaLnBrk="1" fontAlgn="auto" latinLnBrk="0" hangingPunct="1">
              <a:lnSpc>
                <a:spcPct val="80000"/>
              </a:lnSpc>
              <a:spcBef>
                <a:spcPts val="3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rgbClr val="C00000"/>
              </a:solidFill>
              <a:effectLst/>
              <a:uLnTx/>
              <a:uFillTx/>
              <a:latin typeface="+mn-lt"/>
              <a:ea typeface="+mn-ea"/>
              <a:cs typeface="+mn-cs"/>
            </a:endParaRPr>
          </a:p>
        </p:txBody>
      </p:sp>
    </p:spTree>
    <p:extLst>
      <p:ext uri="{BB962C8B-B14F-4D97-AF65-F5344CB8AC3E}">
        <p14:creationId xmlns:p14="http://schemas.microsoft.com/office/powerpoint/2010/main" val="4059957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130"/>
            <a:ext cx="8229600" cy="715962"/>
          </a:xfrm>
          <a:solidFill>
            <a:schemeClr val="accent2">
              <a:lumMod val="20000"/>
              <a:lumOff val="80000"/>
            </a:schemeClr>
          </a:solidFill>
        </p:spPr>
        <p:txBody>
          <a:bodyPr>
            <a:normAutofit/>
          </a:bodyPr>
          <a:lstStyle/>
          <a:p>
            <a:r>
              <a:rPr lang="en-US" sz="3600" dirty="0" smtClean="0"/>
              <a:t>Upgrades (6): New (V)LIDORT releases</a:t>
            </a:r>
            <a:endParaRPr lang="en-US" sz="3600" dirty="0"/>
          </a:p>
        </p:txBody>
      </p:sp>
      <p:sp>
        <p:nvSpPr>
          <p:cNvPr id="3" name="Content Placeholder 2"/>
          <p:cNvSpPr>
            <a:spLocks noGrp="1"/>
          </p:cNvSpPr>
          <p:nvPr>
            <p:ph idx="1"/>
          </p:nvPr>
        </p:nvSpPr>
        <p:spPr>
          <a:xfrm>
            <a:off x="76200" y="1110347"/>
            <a:ext cx="9067800" cy="4876800"/>
          </a:xfrm>
        </p:spPr>
        <p:txBody>
          <a:bodyPr>
            <a:normAutofit fontScale="70000" lnSpcReduction="20000"/>
          </a:bodyPr>
          <a:lstStyle/>
          <a:p>
            <a:r>
              <a:rPr lang="en-US" sz="3400" dirty="0" smtClean="0">
                <a:solidFill>
                  <a:srgbClr val="FF0000"/>
                </a:solidFill>
              </a:rPr>
              <a:t>Been a while (~2 years) since last releases for both codes. Plan this summer to release versions 3.7 (LIDORT) and 2.7 (VLIDORT) concurrently, with the same upgrades for both models:</a:t>
            </a:r>
          </a:p>
          <a:p>
            <a:pPr lvl="1">
              <a:spcBef>
                <a:spcPts val="1200"/>
              </a:spcBef>
            </a:pPr>
            <a:r>
              <a:rPr lang="en-US" dirty="0" smtClean="0"/>
              <a:t>Taylor-series expansions for closely-adjacent polar-stream directions; purpose - to avoid spikes and singularities (especially in Jacobians). Half-done in 2.6/3.6: Expansions now extended and generalized to all cases.</a:t>
            </a:r>
          </a:p>
          <a:p>
            <a:pPr lvl="1">
              <a:spcBef>
                <a:spcPts val="1200"/>
              </a:spcBef>
            </a:pPr>
            <a:r>
              <a:rPr lang="en-US" dirty="0" smtClean="0"/>
              <a:t>New facility for generating Black-body (Planck function) Jacobians in the thermal regime including multiple scattering.</a:t>
            </a:r>
          </a:p>
          <a:p>
            <a:pPr lvl="1">
              <a:spcBef>
                <a:spcPts val="1200"/>
              </a:spcBef>
            </a:pPr>
            <a:r>
              <a:rPr lang="en-US" dirty="0" smtClean="0"/>
              <a:t>Supplement upgrades: Albedo-scaling options (BRDF) and extensions to the water-leaving source terms (SLEAVE)</a:t>
            </a:r>
          </a:p>
          <a:p>
            <a:pPr lvl="1">
              <a:spcBef>
                <a:spcPts val="1200"/>
              </a:spcBef>
            </a:pPr>
            <a:r>
              <a:rPr lang="en-US" dirty="0" smtClean="0"/>
              <a:t>Thread-safe code usable in </a:t>
            </a:r>
            <a:r>
              <a:rPr lang="en-US" dirty="0" err="1" smtClean="0"/>
              <a:t>OpenMP</a:t>
            </a:r>
            <a:r>
              <a:rPr lang="en-US" dirty="0" smtClean="0"/>
              <a:t> environment</a:t>
            </a:r>
          </a:p>
          <a:p>
            <a:r>
              <a:rPr lang="en-US" sz="3400" dirty="0" smtClean="0">
                <a:solidFill>
                  <a:srgbClr val="FF0000"/>
                </a:solidFill>
              </a:rPr>
              <a:t>Also, a while since the last LIDORT review paper came out in 2008 (in Light Scattering Reviews, Number 3). There has been many changes since then, over several versions of the codes.  A major review paper is now under way. RT Solutions web site was upgraded last year.</a:t>
            </a:r>
          </a:p>
        </p:txBody>
      </p:sp>
      <p:sp>
        <p:nvSpPr>
          <p:cNvPr id="4" name="Date Placeholder 3"/>
          <p:cNvSpPr>
            <a:spLocks noGrp="1"/>
          </p:cNvSpPr>
          <p:nvPr>
            <p:ph type="dt" sz="half" idx="10"/>
          </p:nvPr>
        </p:nvSpPr>
        <p:spPr/>
        <p:txBody>
          <a:bodyPr/>
          <a:lstStyle/>
          <a:p>
            <a:fld id="{F720FDA4-6F49-472F-97EB-F001E1E64BAC}" type="datetime1">
              <a:rPr lang="en-US" smtClean="0"/>
              <a:pPr/>
              <a:t>5/25/15</a:t>
            </a:fld>
            <a:endParaRPr lang="en-US"/>
          </a:p>
        </p:txBody>
      </p:sp>
      <p:sp>
        <p:nvSpPr>
          <p:cNvPr id="5" name="Footer Placeholder 4"/>
          <p:cNvSpPr>
            <a:spLocks noGrp="1"/>
          </p:cNvSpPr>
          <p:nvPr>
            <p:ph type="ftr" sz="quarter" idx="11"/>
          </p:nvPr>
        </p:nvSpPr>
        <p:spPr/>
        <p:txBody>
          <a:bodyPr/>
          <a:lstStyle/>
          <a:p>
            <a:r>
              <a:rPr lang="pt-BR" smtClean="0"/>
              <a:t>(V)LIDORT Upgrades. Second TEMPO STM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695"/>
            <a:ext cx="8229600" cy="639762"/>
          </a:xfrm>
          <a:solidFill>
            <a:schemeClr val="accent2">
              <a:lumMod val="20000"/>
              <a:lumOff val="80000"/>
            </a:schemeClr>
          </a:solidFill>
        </p:spPr>
        <p:txBody>
          <a:bodyPr>
            <a:noAutofit/>
          </a:bodyPr>
          <a:lstStyle/>
          <a:p>
            <a:r>
              <a:rPr lang="en-US" sz="3600" dirty="0" smtClean="0"/>
              <a:t>Outline of Talk</a:t>
            </a:r>
            <a:endParaRPr lang="en-US" sz="3600" dirty="0"/>
          </a:p>
        </p:txBody>
      </p:sp>
      <p:sp>
        <p:nvSpPr>
          <p:cNvPr id="3" name="Content Placeholder 2"/>
          <p:cNvSpPr>
            <a:spLocks noGrp="1"/>
          </p:cNvSpPr>
          <p:nvPr>
            <p:ph idx="1"/>
          </p:nvPr>
        </p:nvSpPr>
        <p:spPr>
          <a:xfrm>
            <a:off x="304800" y="990600"/>
            <a:ext cx="8610600" cy="5029200"/>
          </a:xfrm>
        </p:spPr>
        <p:txBody>
          <a:bodyPr>
            <a:normAutofit lnSpcReduction="10000"/>
          </a:bodyPr>
          <a:lstStyle/>
          <a:p>
            <a:r>
              <a:rPr lang="en-US" sz="3600" dirty="0" smtClean="0">
                <a:solidFill>
                  <a:srgbClr val="FF0000"/>
                </a:solidFill>
              </a:rPr>
              <a:t>Quick LIDORT Family Overview (2 slides)</a:t>
            </a:r>
          </a:p>
          <a:p>
            <a:pPr lvl="1"/>
            <a:r>
              <a:rPr lang="en-US" dirty="0" smtClean="0"/>
              <a:t>LIDORT/VLIDORT main codes</a:t>
            </a:r>
          </a:p>
          <a:p>
            <a:pPr lvl="1"/>
            <a:r>
              <a:rPr lang="en-US" dirty="0" smtClean="0"/>
              <a:t>Other codes (RRS, FO,2STREAM,2OS,Mie/</a:t>
            </a:r>
            <a:r>
              <a:rPr lang="en-US" dirty="0" err="1" smtClean="0"/>
              <a:t>Tmatrix</a:t>
            </a:r>
            <a:r>
              <a:rPr lang="en-US" dirty="0" smtClean="0"/>
              <a:t>)</a:t>
            </a:r>
          </a:p>
          <a:p>
            <a:r>
              <a:rPr lang="en-US" sz="3600" dirty="0" smtClean="0">
                <a:solidFill>
                  <a:srgbClr val="FF0000"/>
                </a:solidFill>
              </a:rPr>
              <a:t>Upgrades to codes (8 slides)</a:t>
            </a:r>
          </a:p>
          <a:p>
            <a:pPr lvl="1"/>
            <a:r>
              <a:rPr lang="en-US" dirty="0" smtClean="0">
                <a:sym typeface="Wingdings" pitchFamily="2" charset="2"/>
              </a:rPr>
              <a:t>Profile Jacobians at level boundaries</a:t>
            </a:r>
          </a:p>
          <a:p>
            <a:pPr lvl="1"/>
            <a:r>
              <a:rPr lang="en-US" dirty="0" smtClean="0">
                <a:sym typeface="Wingdings" pitchFamily="2" charset="2"/>
              </a:rPr>
              <a:t>Thread-safe, </a:t>
            </a:r>
            <a:r>
              <a:rPr lang="en-US" dirty="0" err="1" smtClean="0">
                <a:sym typeface="Wingdings" pitchFamily="2" charset="2"/>
              </a:rPr>
              <a:t>OpenMP</a:t>
            </a:r>
            <a:r>
              <a:rPr lang="en-US" dirty="0" smtClean="0">
                <a:sym typeface="Wingdings" pitchFamily="2" charset="2"/>
              </a:rPr>
              <a:t> usage</a:t>
            </a:r>
          </a:p>
          <a:p>
            <a:pPr lvl="1"/>
            <a:r>
              <a:rPr lang="en-US" dirty="0" smtClean="0">
                <a:sym typeface="Wingdings" pitchFamily="2" charset="2"/>
              </a:rPr>
              <a:t>Planck function Jacobians</a:t>
            </a:r>
          </a:p>
          <a:p>
            <a:pPr lvl="1"/>
            <a:r>
              <a:rPr lang="en-US" dirty="0" smtClean="0">
                <a:sym typeface="Wingdings" pitchFamily="2" charset="2"/>
              </a:rPr>
              <a:t>New BRDF/Surface-leaving capabilities</a:t>
            </a:r>
          </a:p>
          <a:p>
            <a:pPr lvl="1"/>
            <a:r>
              <a:rPr lang="en-US" dirty="0" smtClean="0">
                <a:sym typeface="Wingdings" pitchFamily="2" charset="2"/>
              </a:rPr>
              <a:t>Accelerated RT using PCA</a:t>
            </a:r>
          </a:p>
          <a:p>
            <a:pPr lvl="1"/>
            <a:r>
              <a:rPr lang="en-US" dirty="0" smtClean="0">
                <a:sym typeface="Wingdings" pitchFamily="2" charset="2"/>
              </a:rPr>
              <a:t>New releases soon (3.7 LIDORT, 2.7 VLIDORT)</a:t>
            </a:r>
          </a:p>
          <a:p>
            <a:pPr lvl="1"/>
            <a:endParaRPr lang="en-US" dirty="0" smtClean="0">
              <a:sym typeface="Wingdings" pitchFamily="2" charset="2"/>
            </a:endParaRPr>
          </a:p>
        </p:txBody>
      </p:sp>
      <p:sp>
        <p:nvSpPr>
          <p:cNvPr id="4" name="Date Placeholder 3"/>
          <p:cNvSpPr>
            <a:spLocks noGrp="1"/>
          </p:cNvSpPr>
          <p:nvPr>
            <p:ph type="dt" sz="half" idx="10"/>
          </p:nvPr>
        </p:nvSpPr>
        <p:spPr/>
        <p:txBody>
          <a:bodyPr/>
          <a:lstStyle/>
          <a:p>
            <a:fld id="{935D23CB-A866-471C-8011-C71009BE7F49}" type="datetime1">
              <a:rPr lang="en-US" smtClean="0"/>
              <a:pPr/>
              <a:t>5/25/15</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
        <p:nvSpPr>
          <p:cNvPr id="6" name="Footer Placeholder 5"/>
          <p:cNvSpPr>
            <a:spLocks noGrp="1"/>
          </p:cNvSpPr>
          <p:nvPr>
            <p:ph type="ftr" sz="quarter" idx="11"/>
          </p:nvPr>
        </p:nvSpPr>
        <p:spPr/>
        <p:txBody>
          <a:bodyPr/>
          <a:lstStyle/>
          <a:p>
            <a:r>
              <a:rPr lang="pt-BR" smtClean="0"/>
              <a:t>(V)LIDORT Upgrades. Second TEMPO STM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420" y="152400"/>
            <a:ext cx="8229600" cy="533400"/>
          </a:xfrm>
          <a:solidFill>
            <a:schemeClr val="accent2">
              <a:lumMod val="20000"/>
              <a:lumOff val="80000"/>
            </a:schemeClr>
          </a:solidFill>
        </p:spPr>
        <p:txBody>
          <a:bodyPr>
            <a:noAutofit/>
          </a:bodyPr>
          <a:lstStyle/>
          <a:p>
            <a:r>
              <a:rPr lang="en-US" sz="3200" dirty="0" smtClean="0"/>
              <a:t>LIDORT Family Overview (1): LIDORT/VLIDORT</a:t>
            </a:r>
            <a:endParaRPr lang="en-US" sz="3200" dirty="0"/>
          </a:p>
        </p:txBody>
      </p:sp>
      <p:sp>
        <p:nvSpPr>
          <p:cNvPr id="3" name="Content Placeholder 2"/>
          <p:cNvSpPr>
            <a:spLocks noGrp="1"/>
          </p:cNvSpPr>
          <p:nvPr>
            <p:ph idx="1"/>
          </p:nvPr>
        </p:nvSpPr>
        <p:spPr>
          <a:xfrm>
            <a:off x="145470" y="838200"/>
            <a:ext cx="8915400" cy="5543550"/>
          </a:xfrm>
        </p:spPr>
        <p:txBody>
          <a:bodyPr>
            <a:normAutofit fontScale="92500" lnSpcReduction="20000"/>
          </a:bodyPr>
          <a:lstStyle/>
          <a:p>
            <a:r>
              <a:rPr lang="en-US" sz="2000" dirty="0" smtClean="0"/>
              <a:t>LIDORT and VLIDORT are </a:t>
            </a:r>
            <a:r>
              <a:rPr lang="en-US" sz="2000" dirty="0"/>
              <a:t>m</a:t>
            </a:r>
            <a:r>
              <a:rPr lang="en-US" sz="2000" dirty="0" smtClean="0"/>
              <a:t>ultiple-scattering linearized discrete ordinate radiative transfer codes in stratified atmospheres. LIDORT is scalar (no polarization); generates radiance I. VLIDORT is vector (with polarization); generates Stokes 4-vector [I,Q,U,V] </a:t>
            </a:r>
            <a:r>
              <a:rPr lang="en-US" sz="2000" dirty="0" smtClean="0">
                <a:sym typeface="Wingdings" pitchFamily="2" charset="2"/>
              </a:rPr>
              <a:t> fully compatible in every respect with the scalar LIDORT code.</a:t>
            </a:r>
            <a:endParaRPr lang="en-US" sz="2000" dirty="0" smtClean="0"/>
          </a:p>
          <a:p>
            <a:r>
              <a:rPr lang="en-US" sz="2000" dirty="0" smtClean="0"/>
              <a:t>The</a:t>
            </a:r>
            <a:r>
              <a:rPr lang="en-US" sz="2000" i="1" dirty="0" smtClean="0"/>
              <a:t> </a:t>
            </a:r>
            <a:r>
              <a:rPr lang="en-US" sz="2000" i="1" dirty="0" smtClean="0">
                <a:solidFill>
                  <a:srgbClr val="FF0000"/>
                </a:solidFill>
              </a:rPr>
              <a:t>pseudo-spherical</a:t>
            </a:r>
            <a:r>
              <a:rPr lang="en-US" sz="2000" i="1" dirty="0" smtClean="0"/>
              <a:t> </a:t>
            </a:r>
            <a:r>
              <a:rPr lang="en-US" sz="2000" dirty="0" smtClean="0"/>
              <a:t>approximation - solar attenuation (before scattering) treated spherically</a:t>
            </a:r>
            <a:r>
              <a:rPr lang="en-US" sz="2000" dirty="0" smtClean="0">
                <a:sym typeface="Wingdings" pitchFamily="2" charset="2"/>
              </a:rPr>
              <a:t>. </a:t>
            </a:r>
            <a:r>
              <a:rPr lang="en-US" sz="2000" dirty="0" smtClean="0"/>
              <a:t>Diffuse (multiple) scattering in plane-parallel medium. </a:t>
            </a:r>
            <a:r>
              <a:rPr lang="en-US" sz="2000" i="1" dirty="0" smtClean="0"/>
              <a:t>Precise</a:t>
            </a:r>
            <a:r>
              <a:rPr lang="en-US" sz="2000" i="1" dirty="0" smtClean="0">
                <a:sym typeface="Wingdings" pitchFamily="2" charset="2"/>
              </a:rPr>
              <a:t> </a:t>
            </a:r>
            <a:r>
              <a:rPr lang="en-US" sz="2000" i="1" dirty="0" smtClean="0">
                <a:cs typeface="Times New Roman"/>
                <a:sym typeface="Wingdings" pitchFamily="2" charset="2"/>
              </a:rPr>
              <a:t>s</a:t>
            </a:r>
            <a:r>
              <a:rPr lang="en-US" sz="2000" i="1" dirty="0" smtClean="0">
                <a:cs typeface="Times New Roman"/>
              </a:rPr>
              <a:t>ingle scattering </a:t>
            </a:r>
            <a:r>
              <a:rPr lang="en-US" sz="2000" dirty="0" smtClean="0">
                <a:cs typeface="Times New Roman"/>
              </a:rPr>
              <a:t>– Nakajima/Tanaka ansatz, delta-M scaling.</a:t>
            </a:r>
          </a:p>
          <a:p>
            <a:r>
              <a:rPr lang="en-US" sz="2000" dirty="0" smtClean="0">
                <a:cs typeface="Times New Roman"/>
              </a:rPr>
              <a:t>“Linearized codes” </a:t>
            </a:r>
            <a:r>
              <a:rPr lang="en-US" sz="2000" dirty="0" smtClean="0">
                <a:cs typeface="Times New Roman"/>
                <a:sym typeface="Wingdings" pitchFamily="2" charset="2"/>
              </a:rPr>
              <a:t> </a:t>
            </a:r>
            <a:r>
              <a:rPr lang="en-US" sz="2000" dirty="0" smtClean="0">
                <a:cs typeface="Times New Roman"/>
              </a:rPr>
              <a:t>able to simultaneously generate any number of </a:t>
            </a:r>
            <a:r>
              <a:rPr lang="en-US" sz="2000" i="1" dirty="0" smtClean="0">
                <a:solidFill>
                  <a:srgbClr val="FF0000"/>
                </a:solidFill>
                <a:cs typeface="Times New Roman"/>
              </a:rPr>
              <a:t>analytically derived Jacobians </a:t>
            </a:r>
            <a:r>
              <a:rPr lang="en-US" sz="2000" dirty="0" smtClean="0">
                <a:cs typeface="Times New Roman"/>
              </a:rPr>
              <a:t>(partial derivatives of I,Q,U,V) </a:t>
            </a:r>
            <a:r>
              <a:rPr lang="en-US" sz="2000" dirty="0" err="1" smtClean="0">
                <a:cs typeface="Times New Roman"/>
              </a:rPr>
              <a:t>w.r.t</a:t>
            </a:r>
            <a:r>
              <a:rPr lang="en-US" sz="2000" dirty="0" smtClean="0">
                <a:cs typeface="Times New Roman"/>
              </a:rPr>
              <a:t>. profile quantities (e.g. O</a:t>
            </a:r>
            <a:r>
              <a:rPr lang="en-US" sz="2000" baseline="-25000" dirty="0" smtClean="0">
                <a:cs typeface="Times New Roman"/>
              </a:rPr>
              <a:t>3</a:t>
            </a:r>
            <a:r>
              <a:rPr lang="en-US" sz="2000" dirty="0" smtClean="0">
                <a:cs typeface="Times New Roman"/>
              </a:rPr>
              <a:t>) or total-atmosphere “column” quantities (e.g. total AOD, total O</a:t>
            </a:r>
            <a:r>
              <a:rPr lang="en-US" sz="2000" baseline="-25000" dirty="0" smtClean="0">
                <a:cs typeface="Times New Roman"/>
              </a:rPr>
              <a:t>3</a:t>
            </a:r>
            <a:r>
              <a:rPr lang="en-US" sz="2000" dirty="0" smtClean="0">
                <a:cs typeface="Times New Roman"/>
              </a:rPr>
              <a:t>), or surface properties(e.g. albedo, wind speed).</a:t>
            </a:r>
          </a:p>
          <a:p>
            <a:r>
              <a:rPr lang="en-US" sz="2000" dirty="0" smtClean="0">
                <a:cs typeface="Times New Roman"/>
              </a:rPr>
              <a:t>Atmospheric and surface </a:t>
            </a:r>
            <a:r>
              <a:rPr lang="en-US" sz="2000" i="1" dirty="0" smtClean="0">
                <a:solidFill>
                  <a:srgbClr val="FF0000"/>
                </a:solidFill>
                <a:cs typeface="Times New Roman"/>
              </a:rPr>
              <a:t>thermal emission</a:t>
            </a:r>
            <a:r>
              <a:rPr lang="en-US" sz="2000" dirty="0" smtClean="0">
                <a:cs typeface="Times New Roman"/>
              </a:rPr>
              <a:t>, with Planck functions specified at surface and atmospheric levels. </a:t>
            </a:r>
            <a:r>
              <a:rPr lang="en-US" sz="2000" u="sng" dirty="0" smtClean="0">
                <a:cs typeface="Times New Roman"/>
              </a:rPr>
              <a:t>New for 2.7/3.7 release</a:t>
            </a:r>
            <a:r>
              <a:rPr lang="en-US" sz="2000" dirty="0" smtClean="0">
                <a:cs typeface="Times New Roman"/>
              </a:rPr>
              <a:t>: profile Jacobians </a:t>
            </a:r>
            <a:r>
              <a:rPr lang="en-US" sz="2000" dirty="0" err="1" smtClean="0">
                <a:cs typeface="Times New Roman"/>
              </a:rPr>
              <a:t>w.r.t</a:t>
            </a:r>
            <a:r>
              <a:rPr lang="en-US" sz="2000" dirty="0" smtClean="0">
                <a:cs typeface="Times New Roman"/>
              </a:rPr>
              <a:t>. Planck functions in multiple-scattering situations </a:t>
            </a:r>
            <a:r>
              <a:rPr lang="en-US" sz="2000" dirty="0" smtClean="0">
                <a:cs typeface="Times New Roman"/>
                <a:sym typeface="Wingdings" pitchFamily="2" charset="2"/>
              </a:rPr>
              <a:t> complete analytic derivation of temperature Jacobians in the thermal scattering regime. </a:t>
            </a:r>
          </a:p>
          <a:p>
            <a:r>
              <a:rPr lang="en-US" sz="2000" dirty="0" smtClean="0">
                <a:cs typeface="Times New Roman"/>
              </a:rPr>
              <a:t>The LIDORT/VLIDORT </a:t>
            </a:r>
            <a:r>
              <a:rPr lang="en-US" sz="2000" i="1" dirty="0" smtClean="0">
                <a:solidFill>
                  <a:srgbClr val="FF0000"/>
                </a:solidFill>
                <a:cs typeface="Times New Roman"/>
              </a:rPr>
              <a:t>BRDF and “surface-leaving” supplements</a:t>
            </a:r>
            <a:r>
              <a:rPr lang="en-US" sz="2000" dirty="0" smtClean="0">
                <a:solidFill>
                  <a:srgbClr val="FF0000"/>
                </a:solidFill>
                <a:cs typeface="Times New Roman"/>
              </a:rPr>
              <a:t> </a:t>
            </a:r>
            <a:r>
              <a:rPr lang="en-US" sz="2000" dirty="0" smtClean="0">
                <a:cs typeface="Times New Roman"/>
              </a:rPr>
              <a:t>are separate modules providing necessary inputs to the main RT codes code. </a:t>
            </a:r>
            <a:r>
              <a:rPr lang="en-US" sz="2000" u="sng" dirty="0" smtClean="0">
                <a:cs typeface="Times New Roman"/>
              </a:rPr>
              <a:t>New for 2.7/3.7 release</a:t>
            </a:r>
            <a:r>
              <a:rPr lang="en-US" sz="2000" dirty="0" smtClean="0">
                <a:cs typeface="Times New Roman"/>
              </a:rPr>
              <a:t>: white-sky and black-sky albedo scaling, revised water-leaving code.</a:t>
            </a:r>
          </a:p>
          <a:p>
            <a:r>
              <a:rPr lang="en-US" sz="2000" i="1" dirty="0" smtClean="0">
                <a:cs typeface="Times New Roman"/>
              </a:rPr>
              <a:t>Also, </a:t>
            </a:r>
            <a:r>
              <a:rPr lang="en-US" sz="2000" i="1" dirty="0">
                <a:solidFill>
                  <a:srgbClr val="FF0000"/>
                </a:solidFill>
                <a:cs typeface="Times New Roman"/>
              </a:rPr>
              <a:t>m</a:t>
            </a:r>
            <a:r>
              <a:rPr lang="en-US" sz="2000" i="1" dirty="0" smtClean="0">
                <a:solidFill>
                  <a:srgbClr val="FF0000"/>
                </a:solidFill>
                <a:cs typeface="Times New Roman"/>
              </a:rPr>
              <a:t>ean-value</a:t>
            </a:r>
            <a:r>
              <a:rPr lang="en-US" sz="2000" i="1" dirty="0" smtClean="0">
                <a:cs typeface="Times New Roman"/>
              </a:rPr>
              <a:t> </a:t>
            </a:r>
            <a:r>
              <a:rPr lang="en-US" sz="2000" i="1" dirty="0" smtClean="0">
                <a:solidFill>
                  <a:srgbClr val="FF0000"/>
                </a:solidFill>
                <a:cs typeface="Times New Roman"/>
              </a:rPr>
              <a:t>output</a:t>
            </a:r>
            <a:r>
              <a:rPr lang="en-US" sz="2000" i="1" dirty="0" smtClean="0">
                <a:cs typeface="Times New Roman"/>
              </a:rPr>
              <a:t> </a:t>
            </a:r>
            <a:r>
              <a:rPr lang="en-US" sz="2000" dirty="0" smtClean="0">
                <a:cs typeface="Times New Roman"/>
              </a:rPr>
              <a:t>is available (fluxes, actinic fluxes + Jacobians thereof).</a:t>
            </a:r>
          </a:p>
          <a:p>
            <a:pPr>
              <a:spcBef>
                <a:spcPts val="1800"/>
              </a:spcBef>
            </a:pPr>
            <a:r>
              <a:rPr lang="en-US" sz="2000" i="1" dirty="0" smtClean="0">
                <a:solidFill>
                  <a:srgbClr val="0070C0"/>
                </a:solidFill>
                <a:cs typeface="Times New Roman"/>
              </a:rPr>
              <a:t>Currently: Versions 3.6 (LIDORT), 2.6 (VLIDORT). Internet: </a:t>
            </a:r>
            <a:r>
              <a:rPr lang="en-US" sz="2000" i="1" dirty="0" smtClean="0">
                <a:solidFill>
                  <a:srgbClr val="0070C0"/>
                </a:solidFill>
                <a:cs typeface="Times New Roman"/>
                <a:hlinkClick r:id="rId2"/>
              </a:rPr>
              <a:t>www.rtslidort.com</a:t>
            </a:r>
            <a:r>
              <a:rPr lang="en-US" sz="2000" i="1" dirty="0" smtClean="0">
                <a:solidFill>
                  <a:srgbClr val="0070C0"/>
                </a:solidFill>
                <a:cs typeface="Times New Roman"/>
              </a:rPr>
              <a:t>. </a:t>
            </a:r>
          </a:p>
          <a:p>
            <a:r>
              <a:rPr lang="en-US" sz="2000" i="1" dirty="0" smtClean="0">
                <a:solidFill>
                  <a:srgbClr val="0070C0"/>
                </a:solidFill>
                <a:cs typeface="Times New Roman"/>
              </a:rPr>
              <a:t>Codes in public domain. Available from RT SOLUTIONS (rtsolutions@verizon.net)</a:t>
            </a:r>
          </a:p>
          <a:p>
            <a:endParaRPr lang="en-US" sz="2000" dirty="0" smtClean="0">
              <a:cs typeface="Times New Roman"/>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a:ea typeface="Times New Roman" pitchFamily="18" charset="0"/>
                <a:cs typeface="Times New Roman" pitchFamily="18" charset="0"/>
              </a:rPr>
              <a:t>:</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0" y="1466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2066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0" y="2867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1"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3"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5"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7"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 name="Date Placeholder 21"/>
          <p:cNvSpPr>
            <a:spLocks noGrp="1"/>
          </p:cNvSpPr>
          <p:nvPr>
            <p:ph type="dt" sz="half" idx="10"/>
          </p:nvPr>
        </p:nvSpPr>
        <p:spPr/>
        <p:txBody>
          <a:bodyPr/>
          <a:lstStyle/>
          <a:p>
            <a:fld id="{84F482E6-C6C2-4DF9-937B-23984FF2816B}" type="datetime1">
              <a:rPr lang="en-US" smtClean="0"/>
              <a:pPr/>
              <a:t>5/25/15</a:t>
            </a:fld>
            <a:endParaRPr lang="en-US"/>
          </a:p>
        </p:txBody>
      </p:sp>
      <p:sp>
        <p:nvSpPr>
          <p:cNvPr id="23" name="Slide Number Placeholder 22"/>
          <p:cNvSpPr>
            <a:spLocks noGrp="1"/>
          </p:cNvSpPr>
          <p:nvPr>
            <p:ph type="sldNum" sz="quarter" idx="12"/>
          </p:nvPr>
        </p:nvSpPr>
        <p:spPr/>
        <p:txBody>
          <a:bodyPr/>
          <a:lstStyle/>
          <a:p>
            <a:fld id="{B6F15528-21DE-4FAA-801E-634DDDAF4B2B}" type="slidenum">
              <a:rPr lang="en-US" smtClean="0"/>
              <a:pPr/>
              <a:t>3</a:t>
            </a:fld>
            <a:endParaRPr lang="en-US"/>
          </a:p>
        </p:txBody>
      </p:sp>
      <p:sp>
        <p:nvSpPr>
          <p:cNvPr id="24" name="Footer Placeholder 23"/>
          <p:cNvSpPr>
            <a:spLocks noGrp="1"/>
          </p:cNvSpPr>
          <p:nvPr>
            <p:ph type="ftr" sz="quarter" idx="11"/>
          </p:nvPr>
        </p:nvSpPr>
        <p:spPr/>
        <p:txBody>
          <a:bodyPr/>
          <a:lstStyle/>
          <a:p>
            <a:r>
              <a:rPr lang="pt-BR" smtClean="0"/>
              <a:t>(V)LIDORT Upgrades. Second TEMPO STM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5486400"/>
          </a:xfrm>
        </p:spPr>
        <p:txBody>
          <a:bodyPr>
            <a:noAutofit/>
          </a:bodyPr>
          <a:lstStyle/>
          <a:p>
            <a:pPr>
              <a:spcBef>
                <a:spcPts val="600"/>
              </a:spcBef>
            </a:pPr>
            <a:r>
              <a:rPr lang="en-US" sz="2000" dirty="0" smtClean="0">
                <a:solidFill>
                  <a:srgbClr val="FF0000"/>
                </a:solidFill>
                <a:cs typeface="Arial" pitchFamily="34" charset="0"/>
              </a:rPr>
              <a:t>LIDORT-RRS</a:t>
            </a:r>
            <a:r>
              <a:rPr lang="en-US" sz="2000" dirty="0" smtClean="0">
                <a:cs typeface="Arial" pitchFamily="34" charset="0"/>
              </a:rPr>
              <a:t> </a:t>
            </a:r>
            <a:r>
              <a:rPr lang="en-US" sz="2000" dirty="0" smtClean="0">
                <a:solidFill>
                  <a:srgbClr val="FF0000"/>
                </a:solidFill>
                <a:cs typeface="Arial" pitchFamily="34" charset="0"/>
              </a:rPr>
              <a:t>code</a:t>
            </a:r>
            <a:r>
              <a:rPr lang="en-US" sz="2000" dirty="0" smtClean="0">
                <a:cs typeface="Arial" pitchFamily="34" charset="0"/>
              </a:rPr>
              <a:t> is a scalar LIDORT-based multiple-scattering RT code with rotational-Raman scattering</a:t>
            </a:r>
            <a:r>
              <a:rPr lang="en-US" sz="2000" dirty="0">
                <a:cs typeface="Arial" pitchFamily="34" charset="0"/>
              </a:rPr>
              <a:t> </a:t>
            </a:r>
            <a:r>
              <a:rPr lang="en-US" sz="2000" dirty="0" smtClean="0">
                <a:cs typeface="Arial" pitchFamily="34" charset="0"/>
              </a:rPr>
              <a:t>by air molecules. Photons scattered inelastically just once; elastic scattering to all orders. Compatible with LIDORT when RRS is turned off. Linearized </a:t>
            </a:r>
            <a:r>
              <a:rPr lang="en-US" sz="2000" dirty="0">
                <a:cs typeface="Arial" pitchFamily="34" charset="0"/>
              </a:rPr>
              <a:t>in 2011; vector </a:t>
            </a:r>
            <a:r>
              <a:rPr lang="en-US" sz="2000" dirty="0" smtClean="0">
                <a:cs typeface="Arial" pitchFamily="34" charset="0"/>
              </a:rPr>
              <a:t>model still under </a:t>
            </a:r>
            <a:r>
              <a:rPr lang="en-US" sz="2000" dirty="0">
                <a:cs typeface="Arial" pitchFamily="34" charset="0"/>
              </a:rPr>
              <a:t>construction</a:t>
            </a:r>
            <a:r>
              <a:rPr lang="en-US" sz="2000" dirty="0" smtClean="0">
                <a:cs typeface="Arial" pitchFamily="34" charset="0"/>
              </a:rPr>
              <a:t>. This is research code.</a:t>
            </a:r>
          </a:p>
          <a:p>
            <a:pPr>
              <a:spcBef>
                <a:spcPts val="600"/>
              </a:spcBef>
            </a:pPr>
            <a:r>
              <a:rPr lang="en-US" sz="2000" dirty="0" smtClean="0">
                <a:solidFill>
                  <a:srgbClr val="FF0000"/>
                </a:solidFill>
                <a:cs typeface="Arial" pitchFamily="34" charset="0"/>
              </a:rPr>
              <a:t>FO (First-order) model</a:t>
            </a:r>
            <a:r>
              <a:rPr lang="en-US" sz="2000" dirty="0" smtClean="0">
                <a:cs typeface="Arial" pitchFamily="34" charset="0"/>
              </a:rPr>
              <a:t>:  stand-alone fast/accurate fully linearized single scattering codes. Thermal Emission, BRDFs, etc.  Fully compatible with other models.</a:t>
            </a:r>
          </a:p>
          <a:p>
            <a:pPr>
              <a:spcBef>
                <a:spcPts val="600"/>
              </a:spcBef>
            </a:pPr>
            <a:r>
              <a:rPr lang="en-US" sz="2000" dirty="0" smtClean="0">
                <a:solidFill>
                  <a:srgbClr val="FF0000"/>
                </a:solidFill>
                <a:cs typeface="Arial" pitchFamily="34" charset="0"/>
              </a:rPr>
              <a:t>2STREAM</a:t>
            </a:r>
            <a:r>
              <a:rPr lang="en-US" sz="2000" dirty="0" smtClean="0">
                <a:cs typeface="Arial" pitchFamily="34" charset="0"/>
              </a:rPr>
              <a:t> </a:t>
            </a:r>
            <a:r>
              <a:rPr lang="en-US" sz="2000" dirty="0" smtClean="0">
                <a:solidFill>
                  <a:srgbClr val="FF0000"/>
                </a:solidFill>
                <a:cs typeface="Arial" pitchFamily="34" charset="0"/>
              </a:rPr>
              <a:t>model</a:t>
            </a:r>
            <a:r>
              <a:rPr lang="en-US" sz="2000" dirty="0" smtClean="0">
                <a:cs typeface="Arial" pitchFamily="34" charset="0"/>
              </a:rPr>
              <a:t> is a fast multiple-scatter-only scalar code for TOA upwelling and BOA downwelling output. Just 2 discrete ordinates, fully linearized, pseudo-spherical, thermal emission, BRDFs. </a:t>
            </a:r>
            <a:r>
              <a:rPr lang="en-US" sz="2000" u="sng" dirty="0" smtClean="0">
                <a:cs typeface="Arial" pitchFamily="34" charset="0"/>
              </a:rPr>
              <a:t>New for 2.4 release </a:t>
            </a:r>
            <a:r>
              <a:rPr lang="en-US" sz="2000" dirty="0" smtClean="0">
                <a:cs typeface="Arial" pitchFamily="34" charset="0"/>
                <a:sym typeface="Wingdings" pitchFamily="2" charset="2"/>
              </a:rPr>
              <a:t> Flux outputs.</a:t>
            </a:r>
            <a:endParaRPr lang="en-US" sz="2000" dirty="0" smtClean="0">
              <a:cs typeface="Arial" pitchFamily="34" charset="0"/>
            </a:endParaRPr>
          </a:p>
          <a:p>
            <a:pPr>
              <a:spcBef>
                <a:spcPts val="600"/>
              </a:spcBef>
            </a:pPr>
            <a:r>
              <a:rPr lang="en-US" sz="2000" dirty="0" smtClean="0">
                <a:solidFill>
                  <a:srgbClr val="FF0000"/>
                </a:solidFill>
                <a:cs typeface="Arial" pitchFamily="34" charset="0"/>
                <a:sym typeface="Wingdings" pitchFamily="2" charset="2"/>
              </a:rPr>
              <a:t>2OS</a:t>
            </a:r>
            <a:r>
              <a:rPr lang="en-US" sz="2000" dirty="0" smtClean="0">
                <a:cs typeface="Arial" pitchFamily="34" charset="0"/>
                <a:sym typeface="Wingdings" pitchFamily="2" charset="2"/>
              </a:rPr>
              <a:t> </a:t>
            </a:r>
            <a:r>
              <a:rPr lang="en-US" sz="2000" dirty="0" smtClean="0">
                <a:solidFill>
                  <a:srgbClr val="FF0000"/>
                </a:solidFill>
                <a:cs typeface="Arial" pitchFamily="34" charset="0"/>
                <a:sym typeface="Wingdings" pitchFamily="2" charset="2"/>
              </a:rPr>
              <a:t>model</a:t>
            </a:r>
            <a:r>
              <a:rPr lang="en-US" sz="2000" dirty="0" smtClean="0">
                <a:cs typeface="Arial" pitchFamily="34" charset="0"/>
                <a:sym typeface="Wingdings" pitchFamily="2" charset="2"/>
              </a:rPr>
              <a:t> is a second order of scattering code developed originally for OCO. Fast model to generate intensity corrections and polarization estimates. Currently undergoing upgrade to extend Jacobian capabilities.</a:t>
            </a:r>
          </a:p>
          <a:p>
            <a:pPr>
              <a:spcBef>
                <a:spcPts val="600"/>
              </a:spcBef>
            </a:pPr>
            <a:r>
              <a:rPr lang="en-US" sz="2000" dirty="0" smtClean="0">
                <a:solidFill>
                  <a:srgbClr val="FF0000"/>
                </a:solidFill>
                <a:cs typeface="Arial" pitchFamily="34" charset="0"/>
              </a:rPr>
              <a:t>Linearized Mie and T-matrix codes </a:t>
            </a:r>
            <a:r>
              <a:rPr lang="en-US" sz="2000" dirty="0" smtClean="0">
                <a:cs typeface="Arial" pitchFamily="34" charset="0"/>
              </a:rPr>
              <a:t>. Monochromatic or </a:t>
            </a:r>
            <a:r>
              <a:rPr lang="en-US" sz="2000" dirty="0" err="1" smtClean="0">
                <a:cs typeface="Arial" pitchFamily="34" charset="0"/>
              </a:rPr>
              <a:t>polydisperse</a:t>
            </a:r>
            <a:r>
              <a:rPr lang="en-US" sz="2000" dirty="0" smtClean="0">
                <a:cs typeface="Arial" pitchFamily="34" charset="0"/>
              </a:rPr>
              <a:t>. Usual choices of PSD (lognormal, gamma, etc.). Full Bimodal. Linearization: Jacobians of optical properties w.r.t. microphysical aerosol quantities: components of refractive index, shape factor (T-matrix), and PSD parameters.</a:t>
            </a:r>
          </a:p>
          <a:p>
            <a:endParaRPr lang="en-US" sz="2000" dirty="0" smtClean="0">
              <a:sym typeface="Wingdings" pitchFamily="2" charset="2"/>
            </a:endParaRPr>
          </a:p>
          <a:p>
            <a:endParaRPr lang="en-US" sz="2000" dirty="0" smtClean="0"/>
          </a:p>
          <a:p>
            <a:endParaRPr lang="en-US" sz="2200" dirty="0" smtClean="0"/>
          </a:p>
        </p:txBody>
      </p:sp>
      <p:sp>
        <p:nvSpPr>
          <p:cNvPr id="4" name="Date Placeholder 3"/>
          <p:cNvSpPr>
            <a:spLocks noGrp="1"/>
          </p:cNvSpPr>
          <p:nvPr>
            <p:ph type="dt" sz="half" idx="10"/>
          </p:nvPr>
        </p:nvSpPr>
        <p:spPr/>
        <p:txBody>
          <a:bodyPr/>
          <a:lstStyle/>
          <a:p>
            <a:fld id="{6D4250A0-E639-463B-B67D-FA6BE2511E9B}" type="datetime1">
              <a:rPr lang="en-US" smtClean="0"/>
              <a:pPr/>
              <a:t>5/25/15</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dirty="0"/>
          </a:p>
        </p:txBody>
      </p:sp>
      <p:sp>
        <p:nvSpPr>
          <p:cNvPr id="6" name="Footer Placeholder 5"/>
          <p:cNvSpPr>
            <a:spLocks noGrp="1"/>
          </p:cNvSpPr>
          <p:nvPr>
            <p:ph type="ftr" sz="quarter" idx="11"/>
          </p:nvPr>
        </p:nvSpPr>
        <p:spPr/>
        <p:txBody>
          <a:bodyPr/>
          <a:lstStyle/>
          <a:p>
            <a:r>
              <a:rPr lang="pt-BR" smtClean="0"/>
              <a:t>(V)LIDORT Upgrades. Second TEMPO STM</a:t>
            </a:r>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 name="Title 1"/>
          <p:cNvSpPr txBox="1">
            <a:spLocks/>
          </p:cNvSpPr>
          <p:nvPr/>
        </p:nvSpPr>
        <p:spPr>
          <a:xfrm>
            <a:off x="374065" y="145475"/>
            <a:ext cx="8402780" cy="533400"/>
          </a:xfrm>
          <a:prstGeom prst="rect">
            <a:avLst/>
          </a:prstGeom>
          <a:solidFill>
            <a:schemeClr val="accent2">
              <a:lumMod val="20000"/>
              <a:lumOff val="80000"/>
            </a:schemeClr>
          </a:solidFill>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LIDORT Family Overview (2): Other codes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a:solidFill>
            <a:schemeClr val="accent2">
              <a:lumMod val="20000"/>
              <a:lumOff val="80000"/>
            </a:schemeClr>
          </a:solidFill>
        </p:spPr>
        <p:txBody>
          <a:bodyPr>
            <a:normAutofit/>
          </a:bodyPr>
          <a:lstStyle/>
          <a:p>
            <a:r>
              <a:rPr lang="en-US" sz="3600" dirty="0" smtClean="0"/>
              <a:t>Upgrades (1): Layer-to-level Jacobians</a:t>
            </a:r>
            <a:endParaRPr lang="en-US" sz="3600" dirty="0"/>
          </a:p>
        </p:txBody>
      </p:sp>
      <p:sp>
        <p:nvSpPr>
          <p:cNvPr id="3" name="Content Placeholder 2"/>
          <p:cNvSpPr>
            <a:spLocks noGrp="1"/>
          </p:cNvSpPr>
          <p:nvPr>
            <p:ph idx="1"/>
          </p:nvPr>
        </p:nvSpPr>
        <p:spPr>
          <a:xfrm>
            <a:off x="159325" y="1066800"/>
            <a:ext cx="8915400" cy="5211763"/>
          </a:xfrm>
        </p:spPr>
        <p:txBody>
          <a:bodyPr>
            <a:noAutofit/>
          </a:bodyPr>
          <a:lstStyle/>
          <a:p>
            <a:r>
              <a:rPr lang="en-US" sz="2200" dirty="0" smtClean="0"/>
              <a:t>LIDORT is pure scattering model based on layer optical thicknesses, single-scattering albedos, and phase-function expansion coefficients. Profile Jacobians output w.r.t. </a:t>
            </a:r>
            <a:r>
              <a:rPr lang="en-US" sz="2200" i="1" u="sng" dirty="0" smtClean="0">
                <a:solidFill>
                  <a:srgbClr val="FF0000"/>
                </a:solidFill>
              </a:rPr>
              <a:t>layer</a:t>
            </a:r>
            <a:r>
              <a:rPr lang="en-US" sz="2200" dirty="0" smtClean="0"/>
              <a:t> quantities, either optical properties themselves or quantities such as the column of ozone in a given layer.</a:t>
            </a:r>
          </a:p>
          <a:p>
            <a:r>
              <a:rPr lang="en-US" sz="2200" dirty="0" smtClean="0"/>
              <a:t>However, </a:t>
            </a:r>
            <a:r>
              <a:rPr lang="en-US" sz="2200" i="1" u="sng" dirty="0" smtClean="0">
                <a:solidFill>
                  <a:srgbClr val="FF0000"/>
                </a:solidFill>
              </a:rPr>
              <a:t>layer</a:t>
            </a:r>
            <a:r>
              <a:rPr lang="en-US" sz="2200" dirty="0" smtClean="0"/>
              <a:t> optical inputs are usually constructed from atmospheric physical quantities defined at </a:t>
            </a:r>
            <a:r>
              <a:rPr lang="en-US" sz="2200" i="1" u="sng" dirty="0" smtClean="0">
                <a:solidFill>
                  <a:srgbClr val="FF0000"/>
                </a:solidFill>
              </a:rPr>
              <a:t>level</a:t>
            </a:r>
            <a:r>
              <a:rPr lang="en-US" sz="2200" dirty="0" smtClean="0"/>
              <a:t> boundaries (e.g. pressure and temperature, trace species VMRs). Question: how to get RT Jacobians </a:t>
            </a:r>
            <a:r>
              <a:rPr lang="en-US" sz="2200" dirty="0" err="1" smtClean="0"/>
              <a:t>w.r.t</a:t>
            </a:r>
            <a:r>
              <a:rPr lang="en-US" sz="2200" dirty="0" smtClean="0"/>
              <a:t>. these level quantities, given the layer Jacobian output from LIDORT?</a:t>
            </a:r>
          </a:p>
          <a:p>
            <a:r>
              <a:rPr lang="en-US" sz="2200" dirty="0" smtClean="0"/>
              <a:t>During optical property setups, need to develop </a:t>
            </a:r>
            <a:r>
              <a:rPr lang="en-US" sz="2200" i="1" dirty="0" smtClean="0">
                <a:solidFill>
                  <a:srgbClr val="FF0000"/>
                </a:solidFill>
              </a:rPr>
              <a:t>derivatives of layer optical inputs </a:t>
            </a:r>
            <a:r>
              <a:rPr lang="en-US" sz="2200" i="1" dirty="0" err="1" smtClean="0">
                <a:solidFill>
                  <a:srgbClr val="FF0000"/>
                </a:solidFill>
              </a:rPr>
              <a:t>w.r.t</a:t>
            </a:r>
            <a:r>
              <a:rPr lang="en-US" sz="2200" i="1" dirty="0" smtClean="0">
                <a:solidFill>
                  <a:srgbClr val="FF0000"/>
                </a:solidFill>
              </a:rPr>
              <a:t>. level atmospheric quantities</a:t>
            </a:r>
            <a:r>
              <a:rPr lang="en-US" sz="2200" dirty="0" smtClean="0"/>
              <a:t>, then apply a series of chain-rule transformations to the LIDORT output after the RT calculation.</a:t>
            </a:r>
          </a:p>
          <a:p>
            <a:r>
              <a:rPr lang="en-US" sz="2200" dirty="0" smtClean="0"/>
              <a:t>Useful for things like temperature and VMR Jacobians. T-Jacobians in the thermal scattering regime require extra consideration (see later).</a:t>
            </a:r>
          </a:p>
          <a:p>
            <a:r>
              <a:rPr lang="en-US" sz="2200" i="1" dirty="0" err="1" smtClean="0"/>
              <a:t>Technote</a:t>
            </a:r>
            <a:r>
              <a:rPr lang="en-US" sz="2200" i="1" dirty="0" smtClean="0"/>
              <a:t>. </a:t>
            </a:r>
            <a:r>
              <a:rPr lang="en-US" sz="2200" i="1" dirty="0" err="1" smtClean="0"/>
              <a:t>Spurr</a:t>
            </a:r>
            <a:r>
              <a:rPr lang="en-US" sz="2200" i="1" dirty="0" smtClean="0"/>
              <a:t> and Christi, JQSRT, 142,109 (2014).</a:t>
            </a:r>
            <a:endParaRPr lang="en-US" sz="2200" i="1" dirty="0"/>
          </a:p>
        </p:txBody>
      </p:sp>
      <p:sp>
        <p:nvSpPr>
          <p:cNvPr id="4" name="Date Placeholder 3"/>
          <p:cNvSpPr>
            <a:spLocks noGrp="1"/>
          </p:cNvSpPr>
          <p:nvPr>
            <p:ph type="dt" sz="half" idx="10"/>
          </p:nvPr>
        </p:nvSpPr>
        <p:spPr/>
        <p:txBody>
          <a:bodyPr/>
          <a:lstStyle/>
          <a:p>
            <a:fld id="{1852696C-C32F-4734-BBB3-8543AE589F94}" type="datetime1">
              <a:rPr lang="en-US" smtClean="0"/>
              <a:pPr/>
              <a:t>5/25/15</a:t>
            </a:fld>
            <a:endParaRPr lang="en-US" dirty="0"/>
          </a:p>
        </p:txBody>
      </p:sp>
      <p:sp>
        <p:nvSpPr>
          <p:cNvPr id="5" name="Footer Placeholder 4"/>
          <p:cNvSpPr>
            <a:spLocks noGrp="1"/>
          </p:cNvSpPr>
          <p:nvPr>
            <p:ph type="ftr" sz="quarter" idx="11"/>
          </p:nvPr>
        </p:nvSpPr>
        <p:spPr/>
        <p:txBody>
          <a:bodyPr/>
          <a:lstStyle/>
          <a:p>
            <a:r>
              <a:rPr lang="pt-BR" smtClean="0"/>
              <a:t>(V)LIDORT Upgrades. Second TEMPO STM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a:solidFill>
            <a:schemeClr val="accent2">
              <a:lumMod val="20000"/>
              <a:lumOff val="80000"/>
            </a:schemeClr>
          </a:solidFill>
        </p:spPr>
        <p:txBody>
          <a:bodyPr>
            <a:normAutofit/>
          </a:bodyPr>
          <a:lstStyle/>
          <a:p>
            <a:r>
              <a:rPr lang="en-US" sz="3600" dirty="0" smtClean="0"/>
              <a:t>Upgrades (2): Running in </a:t>
            </a:r>
            <a:r>
              <a:rPr lang="en-US" sz="3600" dirty="0" err="1" smtClean="0"/>
              <a:t>OpenMP</a:t>
            </a:r>
            <a:endParaRPr lang="en-US" sz="3600" dirty="0"/>
          </a:p>
        </p:txBody>
      </p:sp>
      <p:sp>
        <p:nvSpPr>
          <p:cNvPr id="3" name="Content Placeholder 2"/>
          <p:cNvSpPr>
            <a:spLocks noGrp="1"/>
          </p:cNvSpPr>
          <p:nvPr>
            <p:ph idx="1"/>
          </p:nvPr>
        </p:nvSpPr>
        <p:spPr>
          <a:xfrm>
            <a:off x="304800" y="1143000"/>
            <a:ext cx="8610600" cy="4983163"/>
          </a:xfrm>
        </p:spPr>
        <p:txBody>
          <a:bodyPr>
            <a:normAutofit fontScale="85000" lnSpcReduction="20000"/>
          </a:bodyPr>
          <a:lstStyle/>
          <a:p>
            <a:pPr lvl="1"/>
            <a:r>
              <a:rPr lang="en-US" sz="2700" dirty="0" smtClean="0"/>
              <a:t>Feedback - in the last year, a number of users have asked about using thread-safe LIDORT code in the </a:t>
            </a:r>
            <a:r>
              <a:rPr lang="en-US" sz="2700" dirty="0" err="1" smtClean="0"/>
              <a:t>OpenMP</a:t>
            </a:r>
            <a:r>
              <a:rPr lang="en-US" sz="2700" dirty="0" smtClean="0"/>
              <a:t> distributed parallel-computing environment.</a:t>
            </a:r>
          </a:p>
          <a:p>
            <a:pPr lvl="1"/>
            <a:r>
              <a:rPr lang="en-US" sz="2700" dirty="0" smtClean="0"/>
              <a:t>Some codes (FO, non-linearized parts of 2STREAM) found to be compatible with </a:t>
            </a:r>
            <a:r>
              <a:rPr lang="en-US" sz="2700" dirty="0" err="1" smtClean="0"/>
              <a:t>OpenMP</a:t>
            </a:r>
            <a:r>
              <a:rPr lang="en-US" sz="2700" dirty="0" smtClean="0"/>
              <a:t> immediately, but main models not so.</a:t>
            </a:r>
          </a:p>
          <a:p>
            <a:pPr lvl="1"/>
            <a:r>
              <a:rPr lang="en-US" sz="2700" dirty="0"/>
              <a:t>Typical application. </a:t>
            </a:r>
            <a:r>
              <a:rPr lang="en-US" sz="2700" dirty="0" err="1"/>
              <a:t>Hyperspectral</a:t>
            </a:r>
            <a:r>
              <a:rPr lang="en-US" sz="2700" dirty="0"/>
              <a:t> calculation; many calls to LIDORT. Only the optical inputs change from wavelength to wavelength </a:t>
            </a:r>
            <a:r>
              <a:rPr lang="en-US" sz="2700" dirty="0">
                <a:sym typeface="Wingdings" pitchFamily="2" charset="2"/>
              </a:rPr>
              <a:t> in this case, thread setups in </a:t>
            </a:r>
            <a:r>
              <a:rPr lang="en-US" sz="2700" dirty="0" err="1">
                <a:sym typeface="Wingdings" pitchFamily="2" charset="2"/>
              </a:rPr>
              <a:t>OpenMP</a:t>
            </a:r>
            <a:r>
              <a:rPr lang="en-US" sz="2700" dirty="0">
                <a:sym typeface="Wingdings" pitchFamily="2" charset="2"/>
              </a:rPr>
              <a:t> do not take up much overhead, </a:t>
            </a:r>
            <a:r>
              <a:rPr lang="en-US" sz="2700" dirty="0" smtClean="0">
                <a:sym typeface="Wingdings" pitchFamily="2" charset="2"/>
              </a:rPr>
              <a:t>should lead to </a:t>
            </a:r>
            <a:r>
              <a:rPr lang="en-US" sz="2700" dirty="0">
                <a:sym typeface="Wingdings" pitchFamily="2" charset="2"/>
              </a:rPr>
              <a:t>good timing results.</a:t>
            </a:r>
            <a:endParaRPr lang="en-US" sz="2700" dirty="0"/>
          </a:p>
          <a:p>
            <a:pPr lvl="1"/>
            <a:r>
              <a:rPr lang="en-US" sz="2700" dirty="0" smtClean="0"/>
              <a:t>Spring 2014: entire LIDORT package has now been made thread-safe for </a:t>
            </a:r>
            <a:r>
              <a:rPr lang="en-US" sz="2700" dirty="0" err="1" smtClean="0"/>
              <a:t>OpenMP</a:t>
            </a:r>
            <a:r>
              <a:rPr lang="en-US" sz="2700" dirty="0" smtClean="0"/>
              <a:t> </a:t>
            </a:r>
            <a:r>
              <a:rPr lang="en-US" sz="2700" dirty="0" smtClean="0">
                <a:sym typeface="Wingdings" pitchFamily="2" charset="2"/>
              </a:rPr>
              <a:t></a:t>
            </a:r>
            <a:r>
              <a:rPr lang="en-US" sz="2700" dirty="0" smtClean="0"/>
              <a:t> next release (3.7) will contain test-case examples on how to set this up. First customer usage May 2014 with AMFs in DOAS setup, reports “excellent scalability” </a:t>
            </a:r>
            <a:r>
              <a:rPr lang="en-US" sz="2700" dirty="0">
                <a:sym typeface="Wingdings" pitchFamily="2" charset="2"/>
              </a:rPr>
              <a:t>(close to </a:t>
            </a:r>
            <a:r>
              <a:rPr lang="en-US" sz="2700" dirty="0" smtClean="0">
                <a:sym typeface="Wingdings" pitchFamily="2" charset="2"/>
              </a:rPr>
              <a:t>4x faster </a:t>
            </a:r>
            <a:r>
              <a:rPr lang="en-US" sz="2700" dirty="0">
                <a:sym typeface="Wingdings" pitchFamily="2" charset="2"/>
              </a:rPr>
              <a:t>for 4-core CPU</a:t>
            </a:r>
            <a:r>
              <a:rPr lang="en-US" sz="2700" dirty="0" smtClean="0">
                <a:sym typeface="Wingdings" pitchFamily="2" charset="2"/>
              </a:rPr>
              <a:t>).</a:t>
            </a:r>
            <a:endParaRPr lang="en-US" sz="2700" dirty="0" smtClean="0"/>
          </a:p>
          <a:p>
            <a:pPr lvl="1"/>
            <a:r>
              <a:rPr lang="en-US" sz="2700" dirty="0" smtClean="0"/>
              <a:t>Summer 2014: VLIDORT code to be made thread-safe and tested in </a:t>
            </a:r>
            <a:r>
              <a:rPr lang="en-US" sz="2700" dirty="0" err="1" smtClean="0"/>
              <a:t>OpenMP</a:t>
            </a:r>
            <a:r>
              <a:rPr lang="en-US" sz="2700" dirty="0" smtClean="0">
                <a:sym typeface="Wingdings" pitchFamily="2" charset="2"/>
              </a:rPr>
              <a:t> </a:t>
            </a:r>
            <a:r>
              <a:rPr lang="en-US" sz="2700" dirty="0" smtClean="0"/>
              <a:t> next release (2.7) will contain test-case examples.</a:t>
            </a:r>
          </a:p>
          <a:p>
            <a:endParaRPr lang="en-US" dirty="0"/>
          </a:p>
        </p:txBody>
      </p:sp>
      <p:sp>
        <p:nvSpPr>
          <p:cNvPr id="4" name="Date Placeholder 3"/>
          <p:cNvSpPr>
            <a:spLocks noGrp="1"/>
          </p:cNvSpPr>
          <p:nvPr>
            <p:ph type="dt" sz="half" idx="10"/>
          </p:nvPr>
        </p:nvSpPr>
        <p:spPr/>
        <p:txBody>
          <a:bodyPr/>
          <a:lstStyle/>
          <a:p>
            <a:fld id="{11FA1288-664C-4E28-9B90-E34F0C5D9D49}" type="datetime1">
              <a:rPr lang="en-US" smtClean="0"/>
              <a:pPr/>
              <a:t>5/25/15</a:t>
            </a:fld>
            <a:endParaRPr lang="en-US"/>
          </a:p>
        </p:txBody>
      </p:sp>
      <p:sp>
        <p:nvSpPr>
          <p:cNvPr id="5" name="Footer Placeholder 4"/>
          <p:cNvSpPr>
            <a:spLocks noGrp="1"/>
          </p:cNvSpPr>
          <p:nvPr>
            <p:ph type="ftr" sz="quarter" idx="11"/>
          </p:nvPr>
        </p:nvSpPr>
        <p:spPr/>
        <p:txBody>
          <a:bodyPr/>
          <a:lstStyle/>
          <a:p>
            <a:r>
              <a:rPr lang="pt-BR" dirty="0" smtClean="0"/>
              <a:t>(V)LIDORT Upgrades. Second TEMPO STM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a:solidFill>
            <a:schemeClr val="accent2">
              <a:lumMod val="20000"/>
              <a:lumOff val="80000"/>
            </a:schemeClr>
          </a:solidFill>
        </p:spPr>
        <p:txBody>
          <a:bodyPr>
            <a:normAutofit/>
          </a:bodyPr>
          <a:lstStyle/>
          <a:p>
            <a:r>
              <a:rPr lang="en-US" sz="3600" dirty="0" smtClean="0"/>
              <a:t>Upgrades (3): Black-body Jacobians</a:t>
            </a:r>
            <a:endParaRPr lang="en-US" sz="3600" dirty="0"/>
          </a:p>
        </p:txBody>
      </p:sp>
      <p:sp>
        <p:nvSpPr>
          <p:cNvPr id="3" name="Content Placeholder 2"/>
          <p:cNvSpPr>
            <a:spLocks noGrp="1"/>
          </p:cNvSpPr>
          <p:nvPr>
            <p:ph idx="1"/>
          </p:nvPr>
        </p:nvSpPr>
        <p:spPr>
          <a:xfrm>
            <a:off x="76200" y="1143000"/>
            <a:ext cx="8839200" cy="4983163"/>
          </a:xfrm>
        </p:spPr>
        <p:txBody>
          <a:bodyPr>
            <a:normAutofit fontScale="62500" lnSpcReduction="20000"/>
          </a:bodyPr>
          <a:lstStyle/>
          <a:p>
            <a:r>
              <a:rPr lang="en-US" sz="3100" dirty="0" smtClean="0"/>
              <a:t>In the solar-only regime, LIDORT and VLIDORT have always had ability to generate temperature (T) Jacobians for the light field; only the input optical properties have T-dependence (e.g. O3 cross-sections).</a:t>
            </a:r>
          </a:p>
          <a:p>
            <a:r>
              <a:rPr lang="en-US" sz="3100" dirty="0" smtClean="0">
                <a:solidFill>
                  <a:srgbClr val="FF0000"/>
                </a:solidFill>
              </a:rPr>
              <a:t>In the thermal regime, optical properties </a:t>
            </a:r>
            <a:r>
              <a:rPr lang="en-US" sz="3100" i="1" u="sng" dirty="0" smtClean="0">
                <a:solidFill>
                  <a:srgbClr val="FF0000"/>
                </a:solidFill>
              </a:rPr>
              <a:t>and Planck functions </a:t>
            </a:r>
            <a:r>
              <a:rPr lang="en-US" sz="3100" dirty="0" smtClean="0">
                <a:solidFill>
                  <a:srgbClr val="FF0000"/>
                </a:solidFill>
              </a:rPr>
              <a:t>are T-dependent (the latter directly so). </a:t>
            </a:r>
          </a:p>
          <a:p>
            <a:r>
              <a:rPr lang="en-US" sz="3100" dirty="0" smtClean="0"/>
              <a:t>In the thermal </a:t>
            </a:r>
            <a:r>
              <a:rPr lang="en-US" sz="3100" i="1" u="sng" dirty="0" smtClean="0"/>
              <a:t>transmittance-only</a:t>
            </a:r>
            <a:r>
              <a:rPr lang="en-US" sz="3100" dirty="0" smtClean="0"/>
              <a:t> mode (no scattering), it is relatively easy to generate T-Jacobians using Planck function derivatives.  This has been implemented in VLIDORT.</a:t>
            </a:r>
          </a:p>
          <a:p>
            <a:r>
              <a:rPr lang="en-US" dirty="0" smtClean="0"/>
              <a:t>So far in the models, there has been no way to pick up the Planck-function T-dependence in thermal emission situations where multiple scattering is present (either in thermal-mode only, or in the cross-over region with thermal and solar sources together).</a:t>
            </a:r>
          </a:p>
          <a:p>
            <a:r>
              <a:rPr lang="en-US" dirty="0" smtClean="0"/>
              <a:t>This situation has now been remedied, and the entire discrete ordinate RT model now has analytic differentiation (linearization) with respect to the Black-body (BB) functions.</a:t>
            </a:r>
          </a:p>
          <a:p>
            <a:r>
              <a:rPr lang="en-US" dirty="0" smtClean="0">
                <a:solidFill>
                  <a:srgbClr val="0070C0"/>
                </a:solidFill>
              </a:rPr>
              <a:t>Final </a:t>
            </a:r>
            <a:r>
              <a:rPr lang="en-US" i="1" u="sng" dirty="0" smtClean="0">
                <a:solidFill>
                  <a:srgbClr val="0070C0"/>
                </a:solidFill>
              </a:rPr>
              <a:t>level-boundary</a:t>
            </a:r>
            <a:r>
              <a:rPr lang="en-US" dirty="0" smtClean="0">
                <a:solidFill>
                  <a:srgbClr val="0070C0"/>
                </a:solidFill>
              </a:rPr>
              <a:t> T-Jacobians in this situation are now obtained after the LIDORT call, by combining regular layer-output optical-property profile Jacobians converted to level T-Jacobians (see earlier slide) and the new BB Jacobians multiplied by the appropriate Planck-function temperature derivatives.</a:t>
            </a:r>
          </a:p>
        </p:txBody>
      </p:sp>
      <p:sp>
        <p:nvSpPr>
          <p:cNvPr id="4" name="Date Placeholder 3"/>
          <p:cNvSpPr>
            <a:spLocks noGrp="1"/>
          </p:cNvSpPr>
          <p:nvPr>
            <p:ph type="dt" sz="half" idx="10"/>
          </p:nvPr>
        </p:nvSpPr>
        <p:spPr/>
        <p:txBody>
          <a:bodyPr/>
          <a:lstStyle/>
          <a:p>
            <a:fld id="{11FA1288-664C-4E28-9B90-E34F0C5D9D49}" type="datetime1">
              <a:rPr lang="en-US" smtClean="0"/>
              <a:pPr/>
              <a:t>5/25/15</a:t>
            </a:fld>
            <a:endParaRPr lang="en-US"/>
          </a:p>
        </p:txBody>
      </p:sp>
      <p:sp>
        <p:nvSpPr>
          <p:cNvPr id="5" name="Footer Placeholder 4"/>
          <p:cNvSpPr>
            <a:spLocks noGrp="1"/>
          </p:cNvSpPr>
          <p:nvPr>
            <p:ph type="ftr" sz="quarter" idx="11"/>
          </p:nvPr>
        </p:nvSpPr>
        <p:spPr/>
        <p:txBody>
          <a:bodyPr/>
          <a:lstStyle/>
          <a:p>
            <a:r>
              <a:rPr lang="pt-BR" dirty="0" smtClean="0"/>
              <a:t>(V)LIDORT Upgrades. Second TEMPO STM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420" y="159325"/>
            <a:ext cx="8229600" cy="715962"/>
          </a:xfrm>
          <a:solidFill>
            <a:schemeClr val="accent2">
              <a:lumMod val="20000"/>
              <a:lumOff val="80000"/>
            </a:schemeClr>
          </a:solidFill>
        </p:spPr>
        <p:txBody>
          <a:bodyPr>
            <a:normAutofit/>
          </a:bodyPr>
          <a:lstStyle/>
          <a:p>
            <a:r>
              <a:rPr lang="en-US" sz="3600" dirty="0" smtClean="0"/>
              <a:t>Upgrades (4): BRDF/SLEAVE supplements</a:t>
            </a:r>
            <a:endParaRPr lang="en-US" sz="3600" dirty="0"/>
          </a:p>
        </p:txBody>
      </p:sp>
      <p:sp>
        <p:nvSpPr>
          <p:cNvPr id="3" name="Content Placeholder 2"/>
          <p:cNvSpPr>
            <a:spLocks noGrp="1"/>
          </p:cNvSpPr>
          <p:nvPr>
            <p:ph idx="1"/>
          </p:nvPr>
        </p:nvSpPr>
        <p:spPr>
          <a:xfrm>
            <a:off x="457200" y="990600"/>
            <a:ext cx="8229600" cy="5334000"/>
          </a:xfrm>
        </p:spPr>
        <p:txBody>
          <a:bodyPr>
            <a:normAutofit fontScale="62500" lnSpcReduction="20000"/>
          </a:bodyPr>
          <a:lstStyle/>
          <a:p>
            <a:r>
              <a:rPr lang="en-US" dirty="0" smtClean="0">
                <a:solidFill>
                  <a:srgbClr val="FF0000"/>
                </a:solidFill>
              </a:rPr>
              <a:t>BRDF </a:t>
            </a:r>
            <a:r>
              <a:rPr lang="en-US" dirty="0" smtClean="0"/>
              <a:t>supplement generates the total BRDFs required for running LIDORT/VLIDORT. Exact BRDF </a:t>
            </a:r>
            <a:r>
              <a:rPr lang="en-US" dirty="0" smtClean="0">
                <a:latin typeface="Symbol" pitchFamily="18" charset="2"/>
              </a:rPr>
              <a:t>r(m,m</a:t>
            </a:r>
            <a:r>
              <a:rPr lang="en-US" baseline="-25000" dirty="0" smtClean="0">
                <a:latin typeface="Symbol" pitchFamily="18" charset="2"/>
              </a:rPr>
              <a:t>0</a:t>
            </a:r>
            <a:r>
              <a:rPr lang="en-US" dirty="0" smtClean="0">
                <a:latin typeface="Symbol" pitchFamily="18" charset="2"/>
              </a:rPr>
              <a:t>,f-f</a:t>
            </a:r>
            <a:r>
              <a:rPr lang="en-US" baseline="-25000" dirty="0" smtClean="0">
                <a:latin typeface="Symbol" pitchFamily="18" charset="2"/>
              </a:rPr>
              <a:t>0</a:t>
            </a:r>
            <a:r>
              <a:rPr lang="en-US" dirty="0" smtClean="0">
                <a:latin typeface="Symbol" pitchFamily="18" charset="2"/>
              </a:rPr>
              <a:t>)</a:t>
            </a:r>
            <a:r>
              <a:rPr lang="en-US" dirty="0" smtClean="0"/>
              <a:t> for direct-bounce term, BRDF Fourier components </a:t>
            </a:r>
            <a:r>
              <a:rPr lang="en-US" dirty="0" err="1" smtClean="0">
                <a:latin typeface="Symbol" pitchFamily="18" charset="2"/>
              </a:rPr>
              <a:t>r</a:t>
            </a:r>
            <a:r>
              <a:rPr lang="en-US" baseline="-25000" dirty="0" err="1" smtClean="0"/>
              <a:t>m</a:t>
            </a:r>
            <a:r>
              <a:rPr lang="en-US" dirty="0" smtClean="0">
                <a:latin typeface="Symbol" pitchFamily="18" charset="2"/>
              </a:rPr>
              <a:t>(</a:t>
            </a:r>
            <a:r>
              <a:rPr lang="en-US" dirty="0" err="1" smtClean="0">
                <a:latin typeface="Symbol" pitchFamily="18" charset="2"/>
              </a:rPr>
              <a:t>m</a:t>
            </a:r>
            <a:r>
              <a:rPr lang="en-US" baseline="-25000" dirty="0" err="1" smtClean="0"/>
              <a:t>i</a:t>
            </a:r>
            <a:r>
              <a:rPr lang="en-US" dirty="0" err="1" smtClean="0">
                <a:latin typeface="Symbol" pitchFamily="18" charset="2"/>
              </a:rPr>
              <a:t>,m</a:t>
            </a:r>
            <a:r>
              <a:rPr lang="en-US" baseline="-25000" dirty="0" err="1" smtClean="0"/>
              <a:t>j</a:t>
            </a:r>
            <a:r>
              <a:rPr lang="en-US" dirty="0" smtClean="0">
                <a:latin typeface="Symbol" pitchFamily="18" charset="2"/>
              </a:rPr>
              <a:t>)</a:t>
            </a:r>
            <a:r>
              <a:rPr lang="en-US" dirty="0" smtClean="0"/>
              <a:t> for the reflection of diffusely-scattered light. </a:t>
            </a:r>
          </a:p>
          <a:p>
            <a:r>
              <a:rPr lang="en-US" i="1" dirty="0" smtClean="0"/>
              <a:t>BRDF supplement is fully linearized with respect to surface properties (e.g. wind speed) BRDF code formerly inside the RT models; now separate. Better modularity, easy to change. </a:t>
            </a:r>
          </a:p>
          <a:p>
            <a:r>
              <a:rPr lang="en-US" i="1" dirty="0" smtClean="0"/>
              <a:t>BRDFs based on 3-kernel MODIS-type inputs (e.g. Ross-thin, Li-sparse), with additional options for glint reflectance. Kernels are semi-empirical models, to be used with caution (e.g. negative values). </a:t>
            </a:r>
          </a:p>
          <a:p>
            <a:r>
              <a:rPr lang="en-US" i="1" dirty="0" smtClean="0"/>
              <a:t>Following feedback from a number of users (some in this room!), a new facility has recently been introduced for scaling the calculated 3-kernel total BRDFs with either the white-sky albedo or the black-sky albedo.</a:t>
            </a:r>
          </a:p>
          <a:p>
            <a:r>
              <a:rPr lang="en-US" dirty="0" smtClean="0">
                <a:solidFill>
                  <a:srgbClr val="FF0000"/>
                </a:solidFill>
              </a:rPr>
              <a:t>SLEAVE</a:t>
            </a:r>
            <a:r>
              <a:rPr lang="en-US" dirty="0" smtClean="0"/>
              <a:t> (Surface-leaving) supplement generates (sun-normalized) radiance source at the surface, for direct and diffuse light. Applications: fluorescence from vegetation surfaces; water-leaving light from ocean. Also fully linearized. SLEAVE fluorescence is currently isotropic.</a:t>
            </a:r>
          </a:p>
          <a:p>
            <a:r>
              <a:rPr lang="en-US" i="1" dirty="0" smtClean="0"/>
              <a:t>Currently, water-leaving based on isotropic model of ocean optics (OO), with no attenuation across the ocean surface. Currently, just finished upgrade to include rough surface treatment including whitecap correction, more recent OO modeling and finite transmittance across the surface.</a:t>
            </a:r>
            <a:endParaRPr lang="en-US" i="1" dirty="0"/>
          </a:p>
        </p:txBody>
      </p:sp>
      <p:sp>
        <p:nvSpPr>
          <p:cNvPr id="4" name="Date Placeholder 3"/>
          <p:cNvSpPr>
            <a:spLocks noGrp="1"/>
          </p:cNvSpPr>
          <p:nvPr>
            <p:ph type="dt" sz="half" idx="10"/>
          </p:nvPr>
        </p:nvSpPr>
        <p:spPr/>
        <p:txBody>
          <a:bodyPr/>
          <a:lstStyle/>
          <a:p>
            <a:fld id="{F720FDA4-6F49-472F-97EB-F001E1E64BAC}" type="datetime1">
              <a:rPr lang="en-US" smtClean="0"/>
              <a:pPr/>
              <a:t>5/25/15</a:t>
            </a:fld>
            <a:endParaRPr lang="en-US"/>
          </a:p>
        </p:txBody>
      </p:sp>
      <p:sp>
        <p:nvSpPr>
          <p:cNvPr id="5" name="Footer Placeholder 4"/>
          <p:cNvSpPr>
            <a:spLocks noGrp="1"/>
          </p:cNvSpPr>
          <p:nvPr>
            <p:ph type="ftr" sz="quarter" idx="11"/>
          </p:nvPr>
        </p:nvSpPr>
        <p:spPr/>
        <p:txBody>
          <a:bodyPr/>
          <a:lstStyle/>
          <a:p>
            <a:r>
              <a:rPr lang="pt-BR" smtClean="0"/>
              <a:t>(V)LIDORT Upgrades. Second TEMPO STM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835" y="77191"/>
            <a:ext cx="8229600" cy="639762"/>
          </a:xfr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a:noAutofit/>
          </a:bodyPr>
          <a:lstStyle/>
          <a:p>
            <a:r>
              <a:rPr lang="en-US" sz="3600" dirty="0" smtClean="0"/>
              <a:t>Upgrades (5): Accelerated RT using PCA</a:t>
            </a:r>
            <a:endParaRPr lang="en-US" sz="3600" dirty="0"/>
          </a:p>
        </p:txBody>
      </p:sp>
      <p:sp>
        <p:nvSpPr>
          <p:cNvPr id="4" name="Date Placeholder 3"/>
          <p:cNvSpPr>
            <a:spLocks noGrp="1"/>
          </p:cNvSpPr>
          <p:nvPr>
            <p:ph type="dt" sz="half" idx="10"/>
          </p:nvPr>
        </p:nvSpPr>
        <p:spPr/>
        <p:txBody>
          <a:bodyPr/>
          <a:lstStyle/>
          <a:p>
            <a:fld id="{F84D2927-33DB-4AA7-AF44-5B8751E45AF5}" type="datetime1">
              <a:rPr lang="en-US" smtClean="0"/>
              <a:pPr/>
              <a:t>5/25/15</a:t>
            </a:fld>
            <a:endParaRPr lang="en-US"/>
          </a:p>
        </p:txBody>
      </p:sp>
      <p:sp>
        <p:nvSpPr>
          <p:cNvPr id="5" name="Footer Placeholder 4"/>
          <p:cNvSpPr>
            <a:spLocks noGrp="1"/>
          </p:cNvSpPr>
          <p:nvPr>
            <p:ph type="ftr" sz="quarter" idx="11"/>
          </p:nvPr>
        </p:nvSpPr>
        <p:spPr/>
        <p:txBody>
          <a:bodyPr/>
          <a:lstStyle/>
          <a:p>
            <a:r>
              <a:rPr lang="pt-BR" smtClean="0"/>
              <a:t>(V)LIDORT Upgrades. Second TEMPO STM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
        <p:nvSpPr>
          <p:cNvPr id="45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6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3" name="Picture 12" descr="C:\Users\rtsolutions\Documents\RTS_WORK\CONFERENCES\Conferences_2012\QOS_Toronto_aug12\RS_Poster\GOME2_TotO3Dif_ImpactPCA_albFavgF.png"/>
          <p:cNvPicPr/>
          <p:nvPr/>
        </p:nvPicPr>
        <p:blipFill>
          <a:blip r:embed="rId2" cstate="print"/>
          <a:srcRect/>
          <a:stretch>
            <a:fillRect/>
          </a:stretch>
        </p:blipFill>
        <p:spPr bwMode="auto">
          <a:xfrm>
            <a:off x="4495800" y="762001"/>
            <a:ext cx="4953000" cy="4343399"/>
          </a:xfrm>
          <a:prstGeom prst="rect">
            <a:avLst/>
          </a:prstGeom>
          <a:noFill/>
        </p:spPr>
      </p:pic>
      <p:sp>
        <p:nvSpPr>
          <p:cNvPr id="14" name="Content Placeholder 2"/>
          <p:cNvSpPr txBox="1">
            <a:spLocks/>
          </p:cNvSpPr>
          <p:nvPr/>
        </p:nvSpPr>
        <p:spPr>
          <a:xfrm>
            <a:off x="533400" y="4724400"/>
            <a:ext cx="8305800" cy="1676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5" name="Content Placeholder 2"/>
          <p:cNvSpPr txBox="1">
            <a:spLocks/>
          </p:cNvSpPr>
          <p:nvPr/>
        </p:nvSpPr>
        <p:spPr>
          <a:xfrm>
            <a:off x="304800" y="5105400"/>
            <a:ext cx="8305800" cy="12192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smtClean="0">
                <a:solidFill>
                  <a:srgbClr val="C00000"/>
                </a:solidFill>
              </a:rPr>
              <a:t>LIDORT/2S/FO with PCA tool has now been upgraded to entire UV/Vis/SWIR solar source range</a:t>
            </a:r>
            <a:r>
              <a:rPr lang="en-US" dirty="0">
                <a:solidFill>
                  <a:srgbClr val="C00000"/>
                </a:solidFill>
              </a:rPr>
              <a:t>;</a:t>
            </a:r>
            <a:r>
              <a:rPr lang="en-US" dirty="0" smtClean="0">
                <a:solidFill>
                  <a:srgbClr val="C00000"/>
                </a:solidFill>
              </a:rPr>
              <a:t> thermal regime currently under investigation; we have also looked at performance enhancement for fluxes (climate modeling application)</a:t>
            </a:r>
          </a:p>
          <a:p>
            <a:pPr marL="342900" indent="-342900">
              <a:spcBef>
                <a:spcPct val="20000"/>
              </a:spcBef>
              <a:buFont typeface="Arial" pitchFamily="34" charset="0"/>
              <a:buChar char="•"/>
              <a:defRPr/>
            </a:pPr>
            <a:r>
              <a:rPr lang="en-US" dirty="0" smtClean="0">
                <a:solidFill>
                  <a:srgbClr val="C00000"/>
                </a:solidFill>
              </a:rPr>
              <a:t>Started PCA work in UV with VLIDORT, 2STREAM, FO (next slide). </a:t>
            </a:r>
          </a:p>
        </p:txBody>
      </p:sp>
      <p:sp>
        <p:nvSpPr>
          <p:cNvPr id="3" name="Content Placeholder 2"/>
          <p:cNvSpPr>
            <a:spLocks noGrp="1"/>
          </p:cNvSpPr>
          <p:nvPr>
            <p:ph idx="1"/>
          </p:nvPr>
        </p:nvSpPr>
        <p:spPr>
          <a:xfrm>
            <a:off x="0" y="810490"/>
            <a:ext cx="4641270" cy="4315695"/>
          </a:xfrm>
        </p:spPr>
        <p:txBody>
          <a:bodyPr>
            <a:noAutofit/>
          </a:bodyPr>
          <a:lstStyle/>
          <a:p>
            <a:pPr>
              <a:buNone/>
            </a:pPr>
            <a:r>
              <a:rPr lang="en-US" sz="1800" i="1" dirty="0" smtClean="0"/>
              <a:t>Set of profile optical properties (e.g., optical depths + single scattering albedos, 325-335 nm Rayleigh + O3 absorption). </a:t>
            </a:r>
          </a:p>
          <a:p>
            <a:pPr>
              <a:buNone/>
            </a:pPr>
            <a:r>
              <a:rPr lang="en-US" sz="1800" i="1" dirty="0" smtClean="0"/>
              <a:t>Remove mean of this set, then perform PCA on it</a:t>
            </a:r>
            <a:r>
              <a:rPr lang="en-US" sz="1800" i="1" dirty="0" smtClean="0">
                <a:sym typeface="Wingdings" pitchFamily="2" charset="2"/>
              </a:rPr>
              <a:t> Use </a:t>
            </a:r>
            <a:r>
              <a:rPr lang="en-US" sz="1800" i="1" dirty="0" smtClean="0"/>
              <a:t>small set of “dominant” profiles (Mean and first few significant EOFs) as input to LIDORT and 2Stream multiple-scatter calculations </a:t>
            </a:r>
            <a:r>
              <a:rPr lang="en-US" sz="1800" i="1" dirty="0" smtClean="0">
                <a:sym typeface="Wingdings" pitchFamily="2" charset="2"/>
              </a:rPr>
              <a:t> Use Principal Components to get correction factors  Use 2Stream and FO to get approximate fast-model radiances, then correct them.</a:t>
            </a:r>
          </a:p>
          <a:p>
            <a:pPr>
              <a:buNone/>
            </a:pPr>
            <a:r>
              <a:rPr lang="en-US" sz="1800" i="1" dirty="0" smtClean="0"/>
              <a:t>Example: Relative differences in retrieved total ozone for one GOME-2 orbit; PCA using 1, 2, 3, 4 EOFs. Performance enhancements 4.16, 3.83, 3.50 and 3.08 compared to “full”.</a:t>
            </a:r>
          </a:p>
          <a:p>
            <a:pPr>
              <a:buNone/>
            </a:pPr>
            <a:endParaRPr lang="en-US" sz="1800" dirty="0" smtClean="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998</TotalTime>
  <Words>2168</Words>
  <Application>Microsoft Macintosh PowerPoint</Application>
  <PresentationFormat>On-screen Show (4:3)</PresentationFormat>
  <Paragraphs>112</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Acrobat Document</vt:lpstr>
      <vt:lpstr>Update on the Status of the  (V)LIDORT Radiative Transfer Models</vt:lpstr>
      <vt:lpstr>Outline of Talk</vt:lpstr>
      <vt:lpstr>LIDORT Family Overview (1): LIDORT/VLIDORT</vt:lpstr>
      <vt:lpstr>PowerPoint Presentation</vt:lpstr>
      <vt:lpstr>Upgrades (1): Layer-to-level Jacobians</vt:lpstr>
      <vt:lpstr>Upgrades (2): Running in OpenMP</vt:lpstr>
      <vt:lpstr>Upgrades (3): Black-body Jacobians</vt:lpstr>
      <vt:lpstr>Upgrades (4): BRDF/SLEAVE supplements</vt:lpstr>
      <vt:lpstr>Upgrades (5): Accelerated RT using PCA</vt:lpstr>
      <vt:lpstr>Upgrades (5): Accelerated RT using PCA</vt:lpstr>
      <vt:lpstr>Upgrades (6): New (V)LIDORT releases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Linearized T-matrix and Mie calculations</dc:title>
  <dc:creator>rtsolutions</dc:creator>
  <cp:lastModifiedBy>Shira Fruchtman</cp:lastModifiedBy>
  <cp:revision>167</cp:revision>
  <dcterms:created xsi:type="dcterms:W3CDTF">2006-08-16T00:00:00Z</dcterms:created>
  <dcterms:modified xsi:type="dcterms:W3CDTF">2015-05-25T18:49:27Z</dcterms:modified>
</cp:coreProperties>
</file>