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85" r:id="rId3"/>
    <p:sldId id="286" r:id="rId4"/>
    <p:sldId id="264" r:id="rId5"/>
    <p:sldId id="269" r:id="rId6"/>
    <p:sldId id="291" r:id="rId7"/>
    <p:sldId id="273" r:id="rId8"/>
    <p:sldId id="289" r:id="rId9"/>
    <p:sldId id="288" r:id="rId10"/>
    <p:sldId id="290" r:id="rId11"/>
    <p:sldId id="284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nington, Wendy F. (LARC-E602)" initials="WF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FBF"/>
    <a:srgbClr val="A3FFCD"/>
    <a:srgbClr val="4BFF9C"/>
    <a:srgbClr val="FBF88C"/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91" autoAdjust="0"/>
    <p:restoredTop sz="92403" autoAdjust="0"/>
  </p:normalViewPr>
  <p:slideViewPr>
    <p:cSldViewPr snapToGrid="0" snapToObjects="1">
      <p:cViewPr>
        <p:scale>
          <a:sx n="70" d="100"/>
          <a:sy n="70" d="100"/>
        </p:scale>
        <p:origin x="-162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4C35-3DF3-413C-A389-F4FCF87DD911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E925-389B-457F-9393-86620045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1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29057" indent="-280406" defTabSz="914437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21626" indent="-224325" defTabSz="914437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70276" indent="-224325" defTabSz="914437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18927" indent="-224325" defTabSz="914437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2EE8066-142E-904E-B030-A5D2B05397A8}" type="slidenum">
              <a:rPr lang="en-US" sz="1300">
                <a:latin typeface="Arial" charset="0"/>
                <a:ea typeface="MS PGothic" charset="0"/>
                <a:cs typeface="MS PGothic" charset="0"/>
              </a:rPr>
              <a:pPr eaLnBrk="1" hangingPunct="1"/>
              <a:t>8</a:t>
            </a:fld>
            <a:endParaRPr lang="en-US" sz="13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0902"/>
            <a:ext cx="5025473" cy="411604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78" tIns="43240" rIns="86478" bIns="4324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800" dirty="0">
                <a:latin typeface="Times" charset="0"/>
                <a:ea typeface="MS PGothic" charset="0"/>
                <a:cs typeface="MS PGothic" charset="0"/>
              </a:rPr>
              <a:t>Purpose: This is the Project Manager</a:t>
            </a:r>
            <a:r>
              <a:rPr lang="ja-JP" altLang="en-US" sz="800" dirty="0">
                <a:latin typeface="Times" charset="0"/>
                <a:ea typeface="MS PGothic" charset="0"/>
                <a:cs typeface="MS PGothic" charset="0"/>
              </a:rPr>
              <a:t>’</a:t>
            </a:r>
            <a:r>
              <a:rPr lang="en-US" altLang="ja-JP" sz="800" dirty="0">
                <a:latin typeface="Times" charset="0"/>
                <a:ea typeface="MS PGothic" charset="0"/>
                <a:cs typeface="MS PGothic" charset="0"/>
              </a:rPr>
              <a:t>s assessment of the health of the project. </a:t>
            </a:r>
            <a:r>
              <a:rPr lang="en-US" altLang="ja-JP" sz="800" b="1" u="sng" dirty="0">
                <a:latin typeface="Times" charset="0"/>
                <a:ea typeface="MS PGothic" charset="0"/>
                <a:cs typeface="MS PGothic" charset="0"/>
              </a:rPr>
              <a:t>The assessment should be based on the latest available information and performance to date.</a:t>
            </a:r>
            <a:r>
              <a:rPr lang="en-US" altLang="ja-JP" sz="800" dirty="0">
                <a:latin typeface="Times" charset="0"/>
                <a:ea typeface="MS PGothic" charset="0"/>
                <a:cs typeface="MS PGothic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800" dirty="0">
                <a:latin typeface="Times" charset="0"/>
                <a:ea typeface="MS PGothic" charset="0"/>
                <a:cs typeface="MS PGothic" charset="0"/>
              </a:rPr>
              <a:t>CPMC is generally on a Wed. with charts due to SMO by COB the previous Monday. Cost assessment should be on actual information available through the previous Friday. (See next hart for further information)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800" dirty="0">
                <a:latin typeface="Times" charset="0"/>
                <a:ea typeface="MS PGothic" charset="0"/>
                <a:cs typeface="MS PGothic" charset="0"/>
              </a:rPr>
              <a:t>Risks that have not yet occurred should not turn a cost, schedule or technical area to a higher level of concern, they should be documented and discussed in the Risk chart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900" dirty="0">
                <a:ea typeface="MS PGothic" charset="0"/>
                <a:cs typeface="MS PGothic" charset="0"/>
              </a:rPr>
              <a:t>The assessment should be supported by performance indicators on technical, schedule, cost and workforce charts in the package. Once presented, previous month</a:t>
            </a:r>
            <a:r>
              <a:rPr lang="ja-JP" altLang="en-US" sz="900" dirty="0">
                <a:ea typeface="MS PGothic" charset="0"/>
                <a:cs typeface="MS PGothic" charset="0"/>
              </a:rPr>
              <a:t>’</a:t>
            </a:r>
            <a:r>
              <a:rPr lang="en-US" altLang="ja-JP" sz="900" dirty="0">
                <a:ea typeface="MS PGothic" charset="0"/>
                <a:cs typeface="MS PGothic" charset="0"/>
              </a:rPr>
              <a:t>s assessment colors should not change.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900" b="1" u="sng" dirty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t>Cost</a:t>
            </a:r>
            <a:endParaRPr lang="en-US" sz="900" dirty="0">
              <a:solidFill>
                <a:srgbClr val="000000"/>
              </a:solidFill>
              <a:latin typeface="Times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dirty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t>Evaluate how the Program/Project budget is performing (EAC-Estimate At Complete) against the approved Program/Project Plan* budget (BAC-Budget At Complete), and FY Actual versus Planned performance. A recovery plan should be included for any delta from plan that is greater than 15%.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b="1" u="sng" dirty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t>Schedule</a:t>
            </a:r>
            <a:endParaRPr lang="en-US" sz="900" dirty="0">
              <a:solidFill>
                <a:srgbClr val="000000"/>
              </a:solidFill>
              <a:latin typeface="Times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dirty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t>Evaluate how the Program/Project schedule is performing to ensure major milestones and the Program/Project delivery date</a:t>
            </a:r>
            <a:r>
              <a:rPr lang="en-US" sz="900" dirty="0">
                <a:latin typeface="Times" charset="0"/>
                <a:ea typeface="MS PGothic" charset="0"/>
                <a:cs typeface="MS PGothic" charset="0"/>
              </a:rPr>
              <a:t>(s)</a:t>
            </a:r>
            <a:r>
              <a:rPr lang="en-US" sz="900" dirty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t> approved in the Program/Project Plan* are met, consider remaining reserve, slack, critical path and milestone completion performance in assessment. A recovery plan should be included for any delta from plan that is greater than 15%.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b="1" u="sng" dirty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t>Technical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dirty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t>Evaluate how the Program/Project is meeting the requirements that are documented in the approved Program/Project Plan* or Requirements Document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b="1" u="sng" dirty="0">
                <a:latin typeface="Times" charset="0"/>
                <a:ea typeface="MS PGothic" charset="0"/>
                <a:cs typeface="MS PGothic" charset="0"/>
              </a:rPr>
              <a:t>Management Issues</a:t>
            </a:r>
            <a:endParaRPr lang="en-US" sz="900" dirty="0">
              <a:latin typeface="Times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dirty="0">
                <a:latin typeface="Times" charset="0"/>
                <a:ea typeface="MS PGothic" charset="0"/>
                <a:cs typeface="MS PGothic" charset="0"/>
              </a:rPr>
              <a:t>Evaluate management products/processes and other management responsibilities to ensure ability of the Program/project to meet commitments, such as: staffing levels, skill mix, facility infrastructure, external agreements, acquisition, documentation development and approvals, etc. If there is an area of concern that </a:t>
            </a:r>
            <a:r>
              <a:rPr lang="en-US" sz="900" dirty="0" err="1">
                <a:latin typeface="Times" charset="0"/>
                <a:ea typeface="MS PGothic" charset="0"/>
                <a:cs typeface="MS PGothic" charset="0"/>
              </a:rPr>
              <a:t>doesn</a:t>
            </a:r>
            <a:r>
              <a:rPr lang="ja-JP" altLang="en-US" sz="900" dirty="0">
                <a:latin typeface="Times" charset="0"/>
                <a:ea typeface="MS PGothic" charset="0"/>
                <a:cs typeface="MS PGothic" charset="0"/>
              </a:rPr>
              <a:t>’</a:t>
            </a:r>
            <a:r>
              <a:rPr lang="en-US" altLang="ja-JP" sz="900" dirty="0">
                <a:latin typeface="Times" charset="0"/>
                <a:ea typeface="MS PGothic" charset="0"/>
                <a:cs typeface="MS PGothic" charset="0"/>
              </a:rPr>
              <a:t>t show up in cost, schedule or technical include it here.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dirty="0">
                <a:latin typeface="Times" charset="0"/>
                <a:ea typeface="MS PGothic" charset="0"/>
                <a:cs typeface="MS PGothic" charset="0"/>
              </a:rPr>
              <a:t>*</a:t>
            </a:r>
            <a:r>
              <a:rPr lang="en-US" dirty="0">
                <a:latin typeface="Times" charset="0"/>
                <a:ea typeface="MS PGothic" charset="0"/>
                <a:cs typeface="MS PGothic" charset="0"/>
              </a:rPr>
              <a:t> </a:t>
            </a:r>
            <a:r>
              <a:rPr lang="en-US" sz="900" dirty="0">
                <a:latin typeface="Times" charset="0"/>
                <a:ea typeface="MS PGothic" charset="0"/>
                <a:cs typeface="MS PGothic" charset="0"/>
              </a:rPr>
              <a:t>If used in formulation, report against appropriate approval document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900" dirty="0">
              <a:latin typeface="Times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28" y="0"/>
            <a:ext cx="6231987" cy="964406"/>
          </a:xfrm>
          <a:prstGeom prst="rect">
            <a:avLst/>
          </a:prstGeom>
        </p:spPr>
        <p:txBody>
          <a:bodyPr vert="horz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23554"/>
            <a:ext cx="2895600" cy="2344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623554"/>
            <a:ext cx="2133600" cy="228989"/>
          </a:xfrm>
          <a:prstGeom prst="rect">
            <a:avLst/>
          </a:prstGeom>
        </p:spPr>
        <p:txBody>
          <a:bodyPr/>
          <a:lstStyle/>
          <a:p>
            <a:fld id="{24528EB1-4DC2-B445-862E-7D59106F09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0" y="6623554"/>
            <a:ext cx="2133600" cy="2344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21 April 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0025" y="1158875"/>
            <a:ext cx="8704263" cy="53609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887" y="119572"/>
            <a:ext cx="6401816" cy="75913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1402"/>
            <a:ext cx="2133600" cy="256598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21 April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402"/>
            <a:ext cx="2895600" cy="234446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01402"/>
            <a:ext cx="2133600" cy="256598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fld id="{A2E0B075-F1E5-AA4A-85BE-FB3C9ECF53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1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28" y="0"/>
            <a:ext cx="6231987" cy="964406"/>
          </a:xfrm>
          <a:prstGeom prst="rect">
            <a:avLst/>
          </a:prstGeom>
        </p:spPr>
        <p:txBody>
          <a:bodyPr vert="horz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23554"/>
            <a:ext cx="2895600" cy="2344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623554"/>
            <a:ext cx="2133600" cy="228989"/>
          </a:xfrm>
          <a:prstGeom prst="rect">
            <a:avLst/>
          </a:prstGeom>
        </p:spPr>
        <p:txBody>
          <a:bodyPr/>
          <a:lstStyle/>
          <a:p>
            <a:fld id="{24528EB1-4DC2-B445-862E-7D59106F09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0" y="6623554"/>
            <a:ext cx="2133600" cy="2344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21 April 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0025" y="1158875"/>
            <a:ext cx="8704263" cy="53609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9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60" r:id="rId8"/>
    <p:sldLayoutId id="2147483661" r:id="rId9"/>
    <p:sldLayoutId id="214748366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43300" y="2370138"/>
            <a:ext cx="4879975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Project Overview</a:t>
            </a:r>
            <a:endParaRPr lang="en-US" sz="28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2000" b="1" dirty="0" smtClean="0">
                <a:cs typeface="Arial" charset="0"/>
              </a:rPr>
              <a:t>Wendy Pennington, TEMPO Instrument Project Manager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2000" b="1" dirty="0" smtClean="0">
                <a:cs typeface="Arial" charset="0"/>
              </a:rPr>
              <a:t>Science Team Meeting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b="1" dirty="0" smtClean="0">
                <a:cs typeface="Arial" charset="0"/>
              </a:rPr>
              <a:t>Langley Research Center</a:t>
            </a:r>
          </a:p>
          <a:p>
            <a:pPr algn="r" eaLnBrk="1" hangingPunct="1">
              <a:spcBef>
                <a:spcPts val="600"/>
              </a:spcBef>
            </a:pPr>
            <a:endParaRPr lang="en-US" sz="2000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  <a:cs typeface="Arial" charset="0"/>
              </a:rPr>
              <a:t>May 21, 2014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cs typeface="Arial" charset="0"/>
              </a:rPr>
              <a:t>(</a:t>
            </a:r>
            <a:r>
              <a:rPr lang="en-US" sz="1400" dirty="0">
                <a:cs typeface="Arial" charset="0"/>
              </a:rPr>
              <a:t>757</a:t>
            </a:r>
            <a:r>
              <a:rPr lang="en-US" sz="1400" dirty="0" smtClean="0">
                <a:cs typeface="Arial" charset="0"/>
              </a:rPr>
              <a:t>).864.7126</a:t>
            </a:r>
            <a:endParaRPr lang="en-US" sz="1400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err="1" smtClean="0">
                <a:cs typeface="Arial" charset="0"/>
              </a:rPr>
              <a:t>Wendy.f.,pennington@nasa.gov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TEMPO Instrument Project IMS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28EB1-4DC2-B445-862E-7D59106F092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00" name="Picture 4" descr="C:\Users\blahiff\Documents\FPD\Tempo\FY2014 Monthly\June 2014\pic\TEMPO-01-0005-_IMS_Instrument_4-30-2014FocusvfinalP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59"/>
            <a:ext cx="9144000" cy="66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568456" y="2027209"/>
            <a:ext cx="483079" cy="267417"/>
          </a:xfrm>
          <a:prstGeom prst="ellipse">
            <a:avLst/>
          </a:prstGeom>
          <a:noFill/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8973" y="3853132"/>
            <a:ext cx="316301" cy="336431"/>
          </a:xfrm>
          <a:prstGeom prst="ellipse">
            <a:avLst/>
          </a:prstGeom>
          <a:noFill/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98497" y="4592127"/>
            <a:ext cx="333555" cy="230039"/>
          </a:xfrm>
          <a:prstGeom prst="ellipse">
            <a:avLst/>
          </a:prstGeom>
          <a:noFill/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7712" y="5014029"/>
            <a:ext cx="753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8/15/14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488" y="3653395"/>
            <a:ext cx="759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7/15/14</a:t>
            </a:r>
            <a:endParaRPr lang="en-US" sz="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1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3138" y="3853079"/>
            <a:ext cx="8122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If everyone is moving forward together, then success takes care of itself.</a:t>
            </a:r>
          </a:p>
          <a:p>
            <a:endParaRPr lang="en-US" sz="3200" i="1" dirty="0"/>
          </a:p>
          <a:p>
            <a:r>
              <a:rPr lang="en-US" sz="3200" i="1" dirty="0"/>
              <a:t>Henry </a:t>
            </a:r>
            <a:r>
              <a:rPr lang="en-US" sz="3200" i="1" dirty="0" smtClean="0"/>
              <a:t>Ford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5642" y="1282535"/>
            <a:ext cx="6923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TEMPO IP  Team is well established and working well together-making agreements, communicating openly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Control is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Established technical interface baselines with few TBDs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26127" y="2385132"/>
            <a:ext cx="8245164" cy="4472867"/>
          </a:xfrm>
          <a:prstGeom prst="rightArrow">
            <a:avLst/>
          </a:prstGeom>
          <a:solidFill>
            <a:srgbClr val="8BFFBF">
              <a:alpha val="2039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9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1076910"/>
            <a:ext cx="3692525" cy="4923366"/>
          </a:xfrm>
          <a:ln w="7620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0"/>
            <a:ext cx="6270455" cy="638108"/>
          </a:xfrm>
        </p:spPr>
        <p:txBody>
          <a:bodyPr/>
          <a:lstStyle/>
          <a:p>
            <a:r>
              <a:rPr lang="en-US" dirty="0" smtClean="0"/>
              <a:t>Project Management Overview</a:t>
            </a:r>
            <a:br>
              <a:rPr lang="en-US" dirty="0" smtClean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95" y="1549332"/>
            <a:ext cx="3540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opperplate Gothic Bold" pitchFamily="34" charset="0"/>
              </a:rPr>
              <a:t>Remember the Cake!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2939" y="6168914"/>
            <a:ext cx="210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February 7, 2013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58" y="2770496"/>
            <a:ext cx="33645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Organization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Key Issues and Concerns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Our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My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Chief Engineer’s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964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H="1" flipV="1">
            <a:off x="5262977" y="2267421"/>
            <a:ext cx="10843" cy="141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987347" y="1246909"/>
            <a:ext cx="2539117" cy="10205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Organization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262977" y="3061101"/>
            <a:ext cx="0" cy="236288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ounded Rectangle 4"/>
          <p:cNvSpPr/>
          <p:nvPr/>
        </p:nvSpPr>
        <p:spPr>
          <a:xfrm>
            <a:off x="4154555" y="2427224"/>
            <a:ext cx="2139109" cy="683791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itchFamily="34" charset="0"/>
                <a:cs typeface="Times New Roman" pitchFamily="18" charset="0"/>
              </a:rPr>
              <a:t>ESSP PO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itchFamily="34" charset="0"/>
                <a:cs typeface="Times New Roman" pitchFamily="18" charset="0"/>
              </a:rPr>
              <a:t>Mission Manager: Diane Hope</a:t>
            </a:r>
            <a:endParaRPr lang="en-US" sz="1050" dirty="0" smtClean="0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821749" y="4429208"/>
            <a:ext cx="8402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3170689" y="3544580"/>
            <a:ext cx="811060" cy="87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endCxn id="14" idx="0"/>
          </p:cNvCxnSpPr>
          <p:nvPr/>
        </p:nvCxnSpPr>
        <p:spPr bwMode="auto">
          <a:xfrm flipH="1">
            <a:off x="1819713" y="3061102"/>
            <a:ext cx="2036" cy="21673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833731" y="4993689"/>
            <a:ext cx="2086327" cy="79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81B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48480" y="5013034"/>
            <a:ext cx="1678615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Coordination of Mission activities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176287" y="3923272"/>
            <a:ext cx="811060" cy="87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/>
          <p:nvPr/>
        </p:nvSpPr>
        <p:spPr>
          <a:xfrm>
            <a:off x="1102626" y="3061101"/>
            <a:ext cx="2514601" cy="983053"/>
          </a:xfrm>
          <a:prstGeom prst="round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TEMPO Instrument Project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PI: 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Kelly Chance</a:t>
            </a:r>
            <a:endParaRPr lang="en-US" sz="1400" dirty="0">
              <a:latin typeface="Arial Narrow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Deputy PI: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Xiong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Liu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46370" y="3411054"/>
            <a:ext cx="880048" cy="2347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800" dirty="0" smtClean="0">
                <a:latin typeface="Arial Narrow" pitchFamily="34" charset="0"/>
                <a:cs typeface="Times New Roman" pitchFamily="18" charset="0"/>
              </a:rPr>
              <a:t>Investigation Advisory Panel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21757" y="4507235"/>
            <a:ext cx="2604707" cy="916748"/>
          </a:xfrm>
          <a:prstGeom prst="roundRect">
            <a:avLst/>
          </a:prstGeom>
          <a:solidFill>
            <a:srgbClr val="CCECFF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>
                <a:latin typeface="Arial Narrow" pitchFamily="34" charset="0"/>
                <a:cs typeface="Times New Roman" pitchFamily="18" charset="0"/>
              </a:rPr>
              <a:t>Mission Project</a:t>
            </a:r>
          </a:p>
          <a:p>
            <a:pPr algn="ctr"/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Mission Project Manager: Alan Little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3138" y="5228477"/>
            <a:ext cx="2713149" cy="1167909"/>
          </a:xfrm>
          <a:prstGeom prst="round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itchFamily="34" charset="0"/>
                <a:cs typeface="Times New Roman" pitchFamily="18" charset="0"/>
              </a:rPr>
              <a:t>Instrument Management</a:t>
            </a:r>
          </a:p>
          <a:p>
            <a:pPr algn="ctr"/>
            <a:r>
              <a:rPr lang="en-US" sz="1050" dirty="0" smtClean="0">
                <a:latin typeface="Arial Narrow" pitchFamily="34" charset="0"/>
                <a:cs typeface="Times New Roman" pitchFamily="18" charset="0"/>
              </a:rPr>
              <a:t>Instrument PM: W. Pennington</a:t>
            </a:r>
          </a:p>
          <a:p>
            <a:pPr algn="ctr"/>
            <a:r>
              <a:rPr lang="en-US" sz="1050" dirty="0" smtClean="0">
                <a:latin typeface="Arial Narrow" pitchFamily="34" charset="0"/>
                <a:cs typeface="Times New Roman" pitchFamily="18" charset="0"/>
              </a:rPr>
              <a:t>Instrument DPM/COR: Craig Jones</a:t>
            </a:r>
          </a:p>
          <a:p>
            <a:pPr algn="ctr"/>
            <a:r>
              <a:rPr lang="en-US" sz="1050" dirty="0" smtClean="0">
                <a:latin typeface="Arial Narrow" pitchFamily="34" charset="0"/>
                <a:cs typeface="Times New Roman" pitchFamily="18" charset="0"/>
              </a:rPr>
              <a:t>CE: Dave Rosenbaum</a:t>
            </a:r>
          </a:p>
          <a:p>
            <a:pPr algn="ctr"/>
            <a:r>
              <a:rPr lang="en-US" sz="1050" dirty="0">
                <a:latin typeface="Arial Narrow" pitchFamily="34" charset="0"/>
                <a:cs typeface="Times New Roman" pitchFamily="18" charset="0"/>
              </a:rPr>
              <a:t>Project Scientist: David </a:t>
            </a:r>
            <a:r>
              <a:rPr lang="en-US" sz="1050" dirty="0" smtClean="0">
                <a:latin typeface="Arial Narrow" pitchFamily="34" charset="0"/>
                <a:cs typeface="Times New Roman" pitchFamily="18" charset="0"/>
              </a:rPr>
              <a:t>Flittner</a:t>
            </a:r>
          </a:p>
          <a:p>
            <a:pPr algn="ctr"/>
            <a:r>
              <a:rPr lang="en-US" sz="1050" dirty="0" smtClean="0">
                <a:latin typeface="Arial Narrow" pitchFamily="34" charset="0"/>
                <a:cs typeface="Times New Roman" pitchFamily="18" charset="0"/>
              </a:rPr>
              <a:t>Deputy PS: Jay Al-Saadi</a:t>
            </a:r>
            <a:endParaRPr lang="en-US" sz="1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64117" y="4239666"/>
            <a:ext cx="1256087" cy="332445"/>
          </a:xfrm>
          <a:prstGeom prst="round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Science Team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45474" y="3774206"/>
            <a:ext cx="880943" cy="298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Narrow" pitchFamily="34" charset="0"/>
                <a:cs typeface="Times New Roman" pitchFamily="18" charset="0"/>
              </a:rPr>
              <a:t>Science Advisory Panel</a:t>
            </a:r>
          </a:p>
        </p:txBody>
      </p:sp>
      <p:cxnSp>
        <p:nvCxnSpPr>
          <p:cNvPr id="17" name="Elbow Connector 16"/>
          <p:cNvCxnSpPr>
            <a:stCxn id="11" idx="0"/>
            <a:endCxn id="5" idx="1"/>
          </p:cNvCxnSpPr>
          <p:nvPr/>
        </p:nvCxnSpPr>
        <p:spPr>
          <a:xfrm rot="5400000" flipH="1" flipV="1">
            <a:off x="3111251" y="2017797"/>
            <a:ext cx="291981" cy="1794628"/>
          </a:xfrm>
          <a:prstGeom prst="bentConnector2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619305" y="4131107"/>
            <a:ext cx="858498" cy="332445"/>
          </a:xfrm>
          <a:prstGeom prst="round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Arial Narrow" pitchFamily="34" charset="0"/>
                <a:cs typeface="Times New Roman" pitchFamily="18" charset="0"/>
              </a:rPr>
              <a:t>Instrument 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19305" y="4560653"/>
            <a:ext cx="858498" cy="3324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Arial Narrow" pitchFamily="34" charset="0"/>
                <a:cs typeface="Times New Roman" pitchFamily="18" charset="0"/>
              </a:rPr>
              <a:t>Mission Project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418" y="3792285"/>
            <a:ext cx="96838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 code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509418" y="3792285"/>
            <a:ext cx="1111687" cy="120140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87347" y="1282536"/>
            <a:ext cx="2852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Earth Science Division</a:t>
            </a:r>
          </a:p>
          <a:p>
            <a:pPr algn="ctr"/>
            <a:r>
              <a:rPr lang="en-US" sz="1050" dirty="0" smtClean="0"/>
              <a:t>Mike Freilich</a:t>
            </a:r>
          </a:p>
          <a:p>
            <a:pPr algn="ctr"/>
            <a:r>
              <a:rPr lang="en-US" sz="1050" dirty="0" smtClean="0"/>
              <a:t>Steve Volz</a:t>
            </a:r>
          </a:p>
          <a:p>
            <a:pPr algn="ctr"/>
            <a:r>
              <a:rPr lang="en-US" sz="1050" dirty="0" smtClean="0"/>
              <a:t>PE: Betsy Edwards</a:t>
            </a:r>
          </a:p>
          <a:p>
            <a:pPr algn="ctr"/>
            <a:r>
              <a:rPr lang="en-US" sz="1050" dirty="0" smtClean="0"/>
              <a:t>PS: Alex </a:t>
            </a:r>
            <a:r>
              <a:rPr lang="en-US" sz="1050" dirty="0" err="1" smtClean="0"/>
              <a:t>Pzenny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1397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>
          <a:xfrm>
            <a:off x="1777948" y="193939"/>
            <a:ext cx="6270455" cy="638108"/>
          </a:xfrm>
        </p:spPr>
        <p:txBody>
          <a:bodyPr anchor="ctr"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ヒラギノ角ゴ Pro W3" pitchFamily="29" charset="-128"/>
                <a:cs typeface="Arial" pitchFamily="34" charset="0"/>
              </a:rPr>
              <a:t>Concept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ヒラギノ角ゴ Pro W3" pitchFamily="29" charset="-128"/>
                <a:cs typeface="Arial" pitchFamily="34" charset="0"/>
              </a:rPr>
              <a:t>of Operations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2133600" cy="230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5" y="997147"/>
            <a:ext cx="7288798" cy="563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nip Single Corner Rectangle 3"/>
          <p:cNvSpPr/>
          <p:nvPr/>
        </p:nvSpPr>
        <p:spPr>
          <a:xfrm rot="16200000">
            <a:off x="4369202" y="2901058"/>
            <a:ext cx="3779659" cy="3212195"/>
          </a:xfrm>
          <a:prstGeom prst="snip1Rect">
            <a:avLst>
              <a:gd name="adj" fmla="val 42825"/>
            </a:avLst>
          </a:prstGeom>
          <a:noFill/>
          <a:ln w="38100">
            <a:solidFill>
              <a:srgbClr val="FF25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75" y="112824"/>
            <a:ext cx="6270455" cy="6381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Technical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Issues and Concerns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Same as last year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43000"/>
            <a:ext cx="8991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S/C </a:t>
            </a:r>
            <a:r>
              <a:rPr lang="en-US" sz="2800" dirty="0"/>
              <a:t>Interface and Environments Definition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TBD Interfaces </a:t>
            </a:r>
            <a:r>
              <a:rPr lang="en-US" sz="2000" dirty="0"/>
              <a:t>between the Instrument and the Host Spacecraft, and the SOC and the IOC will be updated </a:t>
            </a:r>
            <a:r>
              <a:rPr lang="en-US" sz="2000" dirty="0" smtClean="0"/>
              <a:t>through </a:t>
            </a:r>
            <a:r>
              <a:rPr lang="en-US" sz="2000" dirty="0"/>
              <a:t>studies with Host Spacecraft providers  and  finalized after the Host Spacecraft is selected.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Key challenge is to limit  “Over-Engineering” the Instrument design while enveloping options with considering Instrument and Mission System </a:t>
            </a:r>
            <a:r>
              <a:rPr lang="en-US" sz="2000" dirty="0" smtClean="0"/>
              <a:t>costs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Instrument to Host Interface Requirements </a:t>
            </a:r>
            <a:r>
              <a:rPr lang="en-US" sz="2000" dirty="0" smtClean="0"/>
              <a:t>Document is </a:t>
            </a:r>
            <a:r>
              <a:rPr lang="en-US" sz="2000" dirty="0" err="1" smtClean="0"/>
              <a:t>baselined</a:t>
            </a: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Cost </a:t>
            </a:r>
            <a:r>
              <a:rPr lang="en-US" sz="2800" dirty="0"/>
              <a:t>cap is </a:t>
            </a:r>
            <a:r>
              <a:rPr lang="en-US" sz="2800" dirty="0" smtClean="0"/>
              <a:t>challenging… Evaluating </a:t>
            </a:r>
            <a:r>
              <a:rPr lang="en-US" sz="2800" dirty="0"/>
              <a:t>opportunities to reduce cost </a:t>
            </a:r>
            <a:r>
              <a:rPr lang="en-US" sz="2800" dirty="0" smtClean="0"/>
              <a:t>while </a:t>
            </a:r>
            <a:r>
              <a:rPr lang="en-US" sz="2800" dirty="0"/>
              <a:t>incurring </a:t>
            </a:r>
            <a:r>
              <a:rPr lang="en-US" sz="2800" dirty="0" smtClean="0"/>
              <a:t>acceptable technical risk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Still challenging! Independent Estimates indicate much higher cost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We have made great strides solving hard problems, closing on technical trades and keeping cost risk low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Passed a key milestone –Key Decision Point B, approval to go to Phase B</a:t>
            </a:r>
          </a:p>
          <a:p>
            <a:pPr lvl="2">
              <a:lnSpc>
                <a:spcPct val="90000"/>
              </a:lnSpc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3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Project Risk Summary</a:t>
            </a:r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 May 2014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28EB1-4DC2-B445-862E-7D59106F092A}" type="slidenum">
              <a:rPr lang="en-US" smtClean="0"/>
              <a:t>6</a:t>
            </a:fld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27137" y="1680013"/>
            <a:ext cx="8878322" cy="2652821"/>
          </a:xfrm>
          <a:prstGeom prst="roundRect">
            <a:avLst>
              <a:gd name="adj" fmla="val 624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0" name="Rounded Rectangle 59"/>
          <p:cNvSpPr/>
          <p:nvPr/>
        </p:nvSpPr>
        <p:spPr>
          <a:xfrm>
            <a:off x="6934386" y="1762156"/>
            <a:ext cx="1965960" cy="2474475"/>
          </a:xfrm>
          <a:prstGeom prst="roundRect">
            <a:avLst>
              <a:gd name="adj" fmla="val 9243"/>
            </a:avLst>
          </a:prstGeom>
          <a:gradFill>
            <a:gsLst>
              <a:gs pos="0">
                <a:srgbClr val="E9EFF7"/>
              </a:gs>
              <a:gs pos="100000">
                <a:srgbClr val="F6F8FC"/>
              </a:gs>
            </a:gsLst>
          </a:gradFill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8" name="Rounded Rectangle 67"/>
          <p:cNvSpPr/>
          <p:nvPr/>
        </p:nvSpPr>
        <p:spPr>
          <a:xfrm>
            <a:off x="7027372" y="2396636"/>
            <a:ext cx="1828800" cy="365760"/>
          </a:xfrm>
          <a:prstGeom prst="roundRect">
            <a:avLst>
              <a:gd name="adj" fmla="val 924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12: INR Dependency on GOES-R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4115" y="1686831"/>
            <a:ext cx="207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Instrument Project:</a:t>
            </a:r>
          </a:p>
        </p:txBody>
      </p:sp>
      <p:sp>
        <p:nvSpPr>
          <p:cNvPr id="71" name="Rounded Rectangle 70"/>
          <p:cNvSpPr>
            <a:spLocks/>
          </p:cNvSpPr>
          <p:nvPr/>
        </p:nvSpPr>
        <p:spPr>
          <a:xfrm>
            <a:off x="7171092" y="1843488"/>
            <a:ext cx="329184" cy="310896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B050">
                  <a:alpha val="38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97167" y="1810119"/>
            <a:ext cx="13277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“Green” Risk </a:t>
            </a:r>
          </a:p>
          <a:p>
            <a:r>
              <a:rPr lang="en-US" sz="900" dirty="0" smtClean="0"/>
              <a:t>   (No </a:t>
            </a:r>
            <a:r>
              <a:rPr lang="en-US" sz="900" dirty="0"/>
              <a:t>change)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51772" y="1786872"/>
            <a:ext cx="1737967" cy="2449759"/>
            <a:chOff x="2895711" y="1786872"/>
            <a:chExt cx="1737967" cy="2449759"/>
          </a:xfrm>
        </p:grpSpPr>
        <p:sp>
          <p:nvSpPr>
            <p:cNvPr id="63" name="Rounded Rectangle 62"/>
            <p:cNvSpPr/>
            <p:nvPr/>
          </p:nvSpPr>
          <p:spPr>
            <a:xfrm>
              <a:off x="2895711" y="1786872"/>
              <a:ext cx="1737967" cy="2449759"/>
            </a:xfrm>
            <a:prstGeom prst="roundRect">
              <a:avLst>
                <a:gd name="adj" fmla="val 9243"/>
              </a:avLst>
            </a:prstGeom>
            <a:gradFill>
              <a:gsLst>
                <a:gs pos="0">
                  <a:srgbClr val="E9EFF7"/>
                </a:gs>
                <a:gs pos="100000">
                  <a:srgbClr val="F6F8FC"/>
                </a:gs>
              </a:gsLst>
            </a:gra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3" name="Rounded Rectangle 72"/>
            <p:cNvSpPr>
              <a:spLocks/>
            </p:cNvSpPr>
            <p:nvPr/>
          </p:nvSpPr>
          <p:spPr>
            <a:xfrm>
              <a:off x="3082388" y="1851303"/>
              <a:ext cx="329184" cy="310896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alpha val="4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72947" y="1812228"/>
              <a:ext cx="11646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“Red” Risks</a:t>
              </a:r>
            </a:p>
            <a:p>
              <a:r>
                <a:rPr lang="en-US" sz="900" dirty="0" smtClean="0"/>
                <a:t>    (No change)</a:t>
              </a:r>
              <a:endParaRPr lang="en-US" sz="8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6508" y="3153895"/>
            <a:ext cx="2154082" cy="338554"/>
            <a:chOff x="448147" y="1758450"/>
            <a:chExt cx="2154082" cy="338554"/>
          </a:xfrm>
        </p:grpSpPr>
        <p:sp>
          <p:nvSpPr>
            <p:cNvPr id="88" name="Rounded Rectangle 87"/>
            <p:cNvSpPr>
              <a:spLocks noChangeAspect="1"/>
            </p:cNvSpPr>
            <p:nvPr/>
          </p:nvSpPr>
          <p:spPr>
            <a:xfrm>
              <a:off x="448147" y="1758450"/>
              <a:ext cx="329184" cy="283966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8231" y="1758450"/>
              <a:ext cx="1853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“Closed” risks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56508" y="2686313"/>
            <a:ext cx="2337600" cy="348079"/>
            <a:chOff x="419573" y="1252768"/>
            <a:chExt cx="2337600" cy="348079"/>
          </a:xfrm>
        </p:grpSpPr>
        <p:sp>
          <p:nvSpPr>
            <p:cNvPr id="86" name="Rounded Rectangle 85"/>
            <p:cNvSpPr>
              <a:spLocks noChangeAspect="1"/>
            </p:cNvSpPr>
            <p:nvPr/>
          </p:nvSpPr>
          <p:spPr>
            <a:xfrm>
              <a:off x="419573" y="1252768"/>
              <a:ext cx="330128" cy="307777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19655" y="1262293"/>
              <a:ext cx="2037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“New” risks identified</a:t>
              </a:r>
              <a:endParaRPr lang="en-US" sz="16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55710" y="2275990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This period:</a:t>
            </a:r>
            <a:endParaRPr lang="en-US" sz="1600" u="sng" dirty="0"/>
          </a:p>
        </p:txBody>
      </p:sp>
      <p:sp>
        <p:nvSpPr>
          <p:cNvPr id="78" name="Rounded Rectangle 77"/>
          <p:cNvSpPr/>
          <p:nvPr/>
        </p:nvSpPr>
        <p:spPr>
          <a:xfrm>
            <a:off x="4648200" y="1786873"/>
            <a:ext cx="2131031" cy="2449758"/>
          </a:xfrm>
          <a:prstGeom prst="roundRect">
            <a:avLst>
              <a:gd name="adj" fmla="val 9243"/>
            </a:avLst>
          </a:prstGeom>
          <a:gradFill>
            <a:gsLst>
              <a:gs pos="0">
                <a:srgbClr val="E9EFF7"/>
              </a:gs>
              <a:gs pos="100000">
                <a:srgbClr val="F6F8FC"/>
              </a:gs>
            </a:gsLst>
          </a:gradFill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5054309" y="1812228"/>
            <a:ext cx="1724922" cy="354295"/>
            <a:chOff x="5083432" y="1231632"/>
            <a:chExt cx="1724922" cy="354295"/>
          </a:xfrm>
        </p:grpSpPr>
        <p:sp>
          <p:nvSpPr>
            <p:cNvPr id="84" name="Rounded Rectangle 83"/>
            <p:cNvSpPr>
              <a:spLocks/>
            </p:cNvSpPr>
            <p:nvPr/>
          </p:nvSpPr>
          <p:spPr>
            <a:xfrm>
              <a:off x="5083432" y="1275031"/>
              <a:ext cx="329184" cy="310896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FFC000">
                    <a:alpha val="2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40218" y="1231632"/>
              <a:ext cx="1368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“Yellow” Risks</a:t>
              </a:r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4872438" y="3740978"/>
            <a:ext cx="1828800" cy="365760"/>
          </a:xfrm>
          <a:prstGeom prst="roundRect">
            <a:avLst>
              <a:gd name="adj" fmla="val 924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02: Orbital </a:t>
            </a:r>
            <a:r>
              <a:rPr lang="en-US" sz="1100" dirty="0" smtClean="0">
                <a:solidFill>
                  <a:schemeClr val="tx1"/>
                </a:solidFill>
              </a:rPr>
              <a:t>Longitude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872438" y="2832013"/>
            <a:ext cx="1828800" cy="365760"/>
          </a:xfrm>
          <a:prstGeom prst="roundRect">
            <a:avLst>
              <a:gd name="adj" fmla="val 924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03: Ozone Retrieval Performance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872438" y="3286495"/>
            <a:ext cx="1828800" cy="365760"/>
          </a:xfrm>
          <a:prstGeom prst="roundRect">
            <a:avLst>
              <a:gd name="adj" fmla="val 924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09: Deviation from Shared Design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872438" y="2377531"/>
            <a:ext cx="1828800" cy="365760"/>
          </a:xfrm>
          <a:prstGeom prst="roundRect">
            <a:avLst>
              <a:gd name="adj" fmla="val 924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10: Combined Development Implementation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6701238" y="1077916"/>
            <a:ext cx="2285301" cy="461149"/>
            <a:chOff x="3125794" y="1099201"/>
            <a:chExt cx="2285301" cy="461149"/>
          </a:xfrm>
        </p:grpSpPr>
        <p:sp>
          <p:nvSpPr>
            <p:cNvPr id="91" name="Rounded Rectangle 90"/>
            <p:cNvSpPr/>
            <p:nvPr/>
          </p:nvSpPr>
          <p:spPr>
            <a:xfrm>
              <a:off x="3125794" y="1124341"/>
              <a:ext cx="2285301" cy="436009"/>
            </a:xfrm>
            <a:prstGeom prst="roundRect">
              <a:avLst>
                <a:gd name="adj" fmla="val 92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922105" y="1172490"/>
              <a:ext cx="1371600" cy="311937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0524: SNR Margin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165854" y="1099201"/>
              <a:ext cx="1824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Issues:</a:t>
              </a:r>
              <a:endParaRPr lang="en-US" sz="1400" b="1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51662" y="4571476"/>
            <a:ext cx="803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WBS </a:t>
            </a:r>
            <a:r>
              <a:rPr lang="en-US" sz="1400" b="1" dirty="0"/>
              <a:t>5.0 </a:t>
            </a:r>
            <a:r>
              <a:rPr lang="en-US" sz="1400" b="1" dirty="0" smtClean="0"/>
              <a:t>risks below reviewed in detail at RMB.  No risks to be elevated above WBS 5.0 at this time.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3311" y="4827962"/>
            <a:ext cx="8082366" cy="1520144"/>
            <a:chOff x="756590" y="4827962"/>
            <a:chExt cx="8082366" cy="1520144"/>
          </a:xfrm>
        </p:grpSpPr>
        <p:sp>
          <p:nvSpPr>
            <p:cNvPr id="98" name="Rounded Rectangle 97"/>
            <p:cNvSpPr/>
            <p:nvPr/>
          </p:nvSpPr>
          <p:spPr>
            <a:xfrm>
              <a:off x="756592" y="4879253"/>
              <a:ext cx="8082364" cy="1468853"/>
            </a:xfrm>
            <a:prstGeom prst="roundRect">
              <a:avLst>
                <a:gd name="adj" fmla="val 92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806364" y="4924295"/>
              <a:ext cx="1773159" cy="1327652"/>
            </a:xfrm>
            <a:prstGeom prst="roundRect">
              <a:avLst>
                <a:gd name="adj" fmla="val 9243"/>
              </a:avLst>
            </a:prstGeom>
            <a:gradFill>
              <a:gsLst>
                <a:gs pos="0">
                  <a:srgbClr val="E9EFF7"/>
                </a:gs>
                <a:gs pos="100000">
                  <a:srgbClr val="F6F8FC"/>
                </a:gs>
              </a:gsLst>
            </a:gra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007143" y="5106838"/>
              <a:ext cx="1371600" cy="311937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0524: SNR Margin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56590" y="4827962"/>
              <a:ext cx="101875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WBS 5.0</a:t>
              </a:r>
            </a:p>
            <a:p>
              <a:pPr algn="ctr"/>
              <a:r>
                <a:rPr lang="en-US" sz="1400" b="1" dirty="0" smtClean="0"/>
                <a:t>Specific:</a:t>
              </a:r>
            </a:p>
            <a:p>
              <a:pPr algn="ctr"/>
              <a:r>
                <a:rPr lang="en-US" sz="1100" dirty="0"/>
                <a:t> </a:t>
              </a:r>
              <a:endParaRPr lang="en-US" sz="1000" b="1" dirty="0" smtClean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007143" y="5529680"/>
              <a:ext cx="1371600" cy="311937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0528: CCD Yields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86175" y="4926067"/>
              <a:ext cx="5077347" cy="1325880"/>
            </a:xfrm>
            <a:prstGeom prst="roundRect">
              <a:avLst>
                <a:gd name="adj" fmla="val 9243"/>
              </a:avLst>
            </a:prstGeom>
            <a:gradFill>
              <a:gsLst>
                <a:gs pos="0">
                  <a:srgbClr val="E9EFF7"/>
                </a:gs>
                <a:gs pos="100000">
                  <a:srgbClr val="F6F8FC"/>
                </a:gs>
              </a:gsLst>
            </a:gradFill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4066724" y="502449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0536: Spectral Features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5611739" y="502449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0520: N/S MTF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4066724" y="584717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0563: ICE Thermal Mitigation Impacts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066724" y="543583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0547: Stray Light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5611739" y="584717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0548: Spectral Stability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156753" y="543583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0549: Cal Transfer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11739" y="543583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0538: FPE Cable Length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156753" y="5024492"/>
              <a:ext cx="1371600" cy="320040"/>
            </a:xfrm>
            <a:prstGeom prst="roundRect">
              <a:avLst>
                <a:gd name="adj" fmla="val 924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0546: Space Charging Mitigations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" name="Rectangle 1"/>
            <p:cNvSpPr>
              <a:spLocks noChangeAspect="1"/>
            </p:cNvSpPr>
            <p:nvPr/>
          </p:nvSpPr>
          <p:spPr>
            <a:xfrm>
              <a:off x="3774459" y="5435717"/>
              <a:ext cx="3449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Helvetica"/>
                  <a:ea typeface="ＭＳ Ｐゴシック" pitchFamily="34" charset="-128"/>
                  <a:cs typeface="Helvetica"/>
                  <a:sym typeface="Wingdings" pitchFamily="2" charset="2"/>
                </a:rPr>
                <a:t></a:t>
              </a:r>
              <a:endParaRPr lang="en-US" sz="1400" dirty="0"/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3627261" y="5875667"/>
              <a:ext cx="500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 smtClean="0">
                  <a:latin typeface="Helvetica"/>
                  <a:ea typeface="ＭＳ Ｐゴシック" pitchFamily="34" charset="-128"/>
                  <a:cs typeface="Helvetica"/>
                  <a:sym typeface="Wingdings" pitchFamily="2" charset="2"/>
                </a:rPr>
                <a:t>New</a:t>
              </a:r>
              <a:endParaRPr lang="en-US" sz="1200" b="1" i="1" dirty="0"/>
            </a:p>
          </p:txBody>
        </p:sp>
      </p:grpSp>
      <p:sp>
        <p:nvSpPr>
          <p:cNvPr id="66" name="Rectangle 65"/>
          <p:cNvSpPr>
            <a:spLocks noChangeAspect="1"/>
          </p:cNvSpPr>
          <p:nvPr/>
        </p:nvSpPr>
        <p:spPr>
          <a:xfrm rot="10800000">
            <a:off x="4586741" y="3346680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"/>
                <a:ea typeface="ＭＳ Ｐゴシック" pitchFamily="34" charset="-128"/>
                <a:cs typeface="Helvetica"/>
                <a:sym typeface="Wingdings" pitchFamily="2" charset="2"/>
              </a:rPr>
              <a:t>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795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66088"/>
            <a:ext cx="8991600" cy="5410200"/>
          </a:xfrm>
        </p:spPr>
        <p:txBody>
          <a:bodyPr/>
          <a:lstStyle/>
          <a:p>
            <a:r>
              <a:rPr lang="en-US" sz="2400" b="0" dirty="0" smtClean="0"/>
              <a:t>September -Completed Instrument Contract Award</a:t>
            </a:r>
          </a:p>
          <a:p>
            <a:r>
              <a:rPr lang="en-US" sz="1800" b="0" i="1" dirty="0" smtClean="0"/>
              <a:t>October- Government Shutdown 3 weeks</a:t>
            </a:r>
          </a:p>
          <a:p>
            <a:r>
              <a:rPr lang="en-US" sz="2400" b="0" dirty="0" smtClean="0"/>
              <a:t>November - Completed </a:t>
            </a:r>
            <a:r>
              <a:rPr lang="en-US" sz="2400" b="0" dirty="0"/>
              <a:t>SRR/MDR </a:t>
            </a:r>
            <a:r>
              <a:rPr lang="en-US" sz="2400" b="0" dirty="0" smtClean="0"/>
              <a:t> successfully (12 RFAs)</a:t>
            </a:r>
          </a:p>
          <a:p>
            <a:pPr lvl="1"/>
            <a:r>
              <a:rPr lang="en-US" sz="2000" dirty="0" smtClean="0"/>
              <a:t>Requirements baseline</a:t>
            </a:r>
          </a:p>
          <a:p>
            <a:r>
              <a:rPr lang="en-US" sz="2400" b="0" dirty="0" smtClean="0"/>
              <a:t>January-Established Resources Control Board-Kelly Chance Chair</a:t>
            </a:r>
          </a:p>
          <a:p>
            <a:r>
              <a:rPr lang="en-US" sz="2400" b="0" dirty="0" smtClean="0"/>
              <a:t>Finalized </a:t>
            </a:r>
            <a:r>
              <a:rPr lang="en-US" sz="2400" b="0" dirty="0"/>
              <a:t>m</a:t>
            </a:r>
            <a:r>
              <a:rPr lang="en-US" sz="2400" b="0" dirty="0" smtClean="0"/>
              <a:t>ultiple instrument trade studies and analyses</a:t>
            </a:r>
          </a:p>
          <a:p>
            <a:r>
              <a:rPr lang="en-US" sz="2400" b="0" dirty="0" smtClean="0"/>
              <a:t>April-Completed Key Decision Point-Phase B Review</a:t>
            </a:r>
          </a:p>
          <a:p>
            <a:pPr lvl="1"/>
            <a:r>
              <a:rPr lang="en-US" sz="2000" dirty="0" smtClean="0"/>
              <a:t>Approval to proceed through Phase B</a:t>
            </a:r>
            <a:endParaRPr lang="en-US" sz="2400" dirty="0" smtClean="0"/>
          </a:p>
          <a:p>
            <a:r>
              <a:rPr lang="en-US" sz="2400" b="0" dirty="0" smtClean="0"/>
              <a:t>April-Conducted Integrated Baseline Review at Ball</a:t>
            </a:r>
          </a:p>
          <a:p>
            <a:pPr lvl="1"/>
            <a:r>
              <a:rPr lang="en-US" sz="2000" dirty="0" smtClean="0"/>
              <a:t>Verified </a:t>
            </a:r>
            <a:r>
              <a:rPr lang="en-US" sz="2000" dirty="0"/>
              <a:t>Ball Performance Measurement </a:t>
            </a:r>
            <a:r>
              <a:rPr lang="en-US" sz="2000" dirty="0" smtClean="0"/>
              <a:t>Baseline, Earned </a:t>
            </a:r>
            <a:r>
              <a:rPr lang="en-US" sz="2000" dirty="0"/>
              <a:t>Value Management </a:t>
            </a:r>
            <a:r>
              <a:rPr lang="en-US" sz="2000" dirty="0" smtClean="0"/>
              <a:t>reporting</a:t>
            </a:r>
          </a:p>
          <a:p>
            <a:r>
              <a:rPr lang="en-US" sz="2400" b="0" dirty="0" smtClean="0"/>
              <a:t>April- Conducted Science Performance/Instrument TIM</a:t>
            </a:r>
          </a:p>
          <a:p>
            <a:r>
              <a:rPr lang="en-US" sz="2400" b="0" dirty="0" smtClean="0"/>
              <a:t>May-INR requirements complete and error budgets finalized</a:t>
            </a:r>
            <a:endParaRPr lang="en-US" sz="2400" b="0" dirty="0"/>
          </a:p>
          <a:p>
            <a:endParaRPr lang="en-US" sz="2400" b="0" dirty="0" smtClean="0"/>
          </a:p>
          <a:p>
            <a:endParaRPr lang="en-US" sz="2800" b="0" dirty="0"/>
          </a:p>
          <a:p>
            <a:endParaRPr lang="en-US" sz="2400" b="0" dirty="0" smtClean="0"/>
          </a:p>
          <a:p>
            <a:endParaRPr lang="en-US" sz="2400" b="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5771" y="193157"/>
            <a:ext cx="6270455" cy="63810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Accomplishments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9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80"/>
          <p:cNvSpPr>
            <a:spLocks noGrp="1" noChangeArrowheads="1"/>
          </p:cNvSpPr>
          <p:nvPr>
            <p:ph type="title"/>
          </p:nvPr>
        </p:nvSpPr>
        <p:spPr>
          <a:xfrm>
            <a:off x="1991306" y="115503"/>
            <a:ext cx="6401816" cy="759139"/>
          </a:xfrm>
        </p:spPr>
        <p:txBody>
          <a:bodyPr/>
          <a:lstStyle/>
          <a:p>
            <a:r>
              <a:rPr lang="en-US" dirty="0" smtClean="0"/>
              <a:t>TEMPO Instrument Manager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Assessment  </a:t>
            </a:r>
            <a:endParaRPr lang="en-US" dirty="0"/>
          </a:p>
        </p:txBody>
      </p:sp>
      <p:sp>
        <p:nvSpPr>
          <p:cNvPr id="122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>
                <a:solidFill>
                  <a:srgbClr val="7F7F7F"/>
                </a:solidFill>
                <a:latin typeface="+mn-lt"/>
              </a:rPr>
              <a:t>21 April 2014</a:t>
            </a:r>
            <a:endParaRPr lang="en-US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B075-F1E5-AA4A-85BE-FB3C9ECF536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98746" y="1336238"/>
            <a:ext cx="215443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eaLnBrk="0" hangingPunct="0"/>
            <a:r>
              <a:rPr lang="en-US" sz="1600" b="1" dirty="0">
                <a:latin typeface="Arial" charset="0"/>
              </a:rPr>
              <a:t>Status as of: </a:t>
            </a:r>
            <a:r>
              <a:rPr lang="en-US" sz="1600" b="1" dirty="0" smtClean="0">
                <a:latin typeface="Arial" charset="0"/>
              </a:rPr>
              <a:t>5/19/14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flipV="1">
            <a:off x="2383464" y="1600918"/>
            <a:ext cx="671598" cy="26974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9206 h 21600"/>
              <a:gd name="T20" fmla="*/ 1878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43" y="0"/>
                </a:moveTo>
                <a:lnTo>
                  <a:pt x="13886" y="8478"/>
                </a:lnTo>
                <a:lnTo>
                  <a:pt x="16702" y="8478"/>
                </a:lnTo>
                <a:lnTo>
                  <a:pt x="16702" y="19206"/>
                </a:lnTo>
                <a:lnTo>
                  <a:pt x="0" y="19206"/>
                </a:lnTo>
                <a:lnTo>
                  <a:pt x="0" y="21600"/>
                </a:lnTo>
                <a:lnTo>
                  <a:pt x="18784" y="21600"/>
                </a:lnTo>
                <a:lnTo>
                  <a:pt x="18784" y="8478"/>
                </a:lnTo>
                <a:lnTo>
                  <a:pt x="21600" y="8478"/>
                </a:lnTo>
                <a:lnTo>
                  <a:pt x="17743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1138" y="1022350"/>
            <a:ext cx="374802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eaLnBrk="0" hangingPunct="0"/>
            <a:r>
              <a:rPr lang="en-US" sz="1600" b="1" dirty="0" smtClean="0">
                <a:latin typeface="Arial" charset="0"/>
              </a:rPr>
              <a:t>Program/Project: TEMPO Instrument</a:t>
            </a:r>
            <a:endParaRPr lang="en-US" sz="1600" b="1" dirty="0">
              <a:latin typeface="Arial" charset="0"/>
            </a:endParaRP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363538" y="5648325"/>
            <a:ext cx="8497887" cy="814388"/>
            <a:chOff x="184" y="3180"/>
            <a:chExt cx="5353" cy="513"/>
          </a:xfrm>
        </p:grpSpPr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366" y="3220"/>
              <a:ext cx="192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25" tIns="41275" rIns="85725" bIns="41275">
              <a:spAutoFit/>
            </a:bodyPr>
            <a:lstStyle/>
            <a:p>
              <a:pPr defTabSz="862013" eaLnBrk="0" hangingPunct="0"/>
              <a:r>
                <a:rPr lang="en-US" sz="700">
                  <a:solidFill>
                    <a:srgbClr val="000066"/>
                  </a:solidFill>
                  <a:latin typeface="Arial" charset="0"/>
                </a:rPr>
                <a:t>Progress according to plan. Meeting management plans or commitments.</a:t>
              </a:r>
            </a:p>
            <a:p>
              <a:pPr defTabSz="862013" eaLnBrk="0" hangingPunct="0"/>
              <a:r>
                <a:rPr lang="en-US" sz="700">
                  <a:solidFill>
                    <a:srgbClr val="000066"/>
                  </a:solidFill>
                  <a:latin typeface="Arial" charset="0"/>
                </a:rPr>
                <a:t>No action required.</a:t>
              </a:r>
            </a:p>
          </p:txBody>
        </p:sp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359" y="3440"/>
              <a:ext cx="239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1275" rIns="85725" bIns="41275">
              <a:spAutoFit/>
            </a:bodyPr>
            <a:lstStyle/>
            <a:p>
              <a:pPr defTabSz="862013" eaLnBrk="0" hangingPunct="0"/>
              <a:r>
                <a:rPr lang="en-US" sz="700" dirty="0">
                  <a:solidFill>
                    <a:srgbClr val="000066"/>
                  </a:solidFill>
                  <a:latin typeface="Arial" charset="0"/>
                </a:rPr>
                <a:t>Area of concern. Deviating from plans or commitments, but approved contingency/reserves exists to recover and successfully complete the program/project as approved. Needs attention. Problem can be resolved within the reporting organization.</a:t>
              </a:r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3006" y="3180"/>
              <a:ext cx="253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1275" rIns="85725" bIns="41275">
              <a:spAutoFit/>
            </a:bodyPr>
            <a:lstStyle/>
            <a:p>
              <a:pPr defTabSz="862013" eaLnBrk="0" hangingPunct="0"/>
              <a:r>
                <a:rPr lang="en-US" sz="700">
                  <a:solidFill>
                    <a:srgbClr val="000066"/>
                  </a:solidFill>
                  <a:latin typeface="Arial" charset="0"/>
                </a:rPr>
                <a:t>Significant problem. Deviating from plans or commitments, with insufficient approved </a:t>
              </a:r>
            </a:p>
            <a:p>
              <a:pPr defTabSz="862013" eaLnBrk="0" hangingPunct="0"/>
              <a:r>
                <a:rPr lang="en-US" sz="700">
                  <a:solidFill>
                    <a:srgbClr val="000066"/>
                  </a:solidFill>
                  <a:latin typeface="Arial" charset="0"/>
                </a:rPr>
                <a:t>contingency/reserves to recover and successfully complete the program/project as approved.  </a:t>
              </a:r>
            </a:p>
            <a:p>
              <a:pPr defTabSz="862013" eaLnBrk="0" hangingPunct="0"/>
              <a:r>
                <a:rPr lang="en-US" sz="700">
                  <a:solidFill>
                    <a:srgbClr val="000066"/>
                  </a:solidFill>
                  <a:latin typeface="Arial" charset="0"/>
                </a:rPr>
                <a:t>Needs action. Help required beyond the reporting organization to address the problem.</a:t>
              </a: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188" y="3217"/>
              <a:ext cx="191" cy="200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G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184" y="3468"/>
              <a:ext cx="191" cy="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Y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>
              <a:off x="2826" y="3217"/>
              <a:ext cx="191" cy="2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R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831" y="3468"/>
              <a:ext cx="191" cy="200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B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303" name="Rectangle 13"/>
            <p:cNvSpPr>
              <a:spLocks noChangeArrowheads="1"/>
            </p:cNvSpPr>
            <p:nvPr/>
          </p:nvSpPr>
          <p:spPr bwMode="auto">
            <a:xfrm>
              <a:off x="3006" y="3495"/>
              <a:ext cx="25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1275" rIns="85725" bIns="41275">
              <a:spAutoFit/>
            </a:bodyPr>
            <a:lstStyle/>
            <a:p>
              <a:pPr defTabSz="862013" eaLnBrk="0" hangingPunct="0"/>
              <a:r>
                <a:rPr lang="en-US" sz="700">
                  <a:solidFill>
                    <a:srgbClr val="000066"/>
                  </a:solidFill>
                  <a:latin typeface="Arial" charset="0"/>
                </a:rPr>
                <a:t>Change to original Baseline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3624"/>
              </p:ext>
            </p:extLst>
          </p:nvPr>
        </p:nvGraphicFramePr>
        <p:xfrm>
          <a:off x="585787" y="1870661"/>
          <a:ext cx="795972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5" imgW="9210652" imgH="4162376" progId="Excel.Sheet.8">
                  <p:embed/>
                </p:oleObj>
              </mc:Choice>
              <mc:Fallback>
                <p:oleObj name="Worksheet" r:id="rId5" imgW="9210652" imgH="41623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" y="1870661"/>
                        <a:ext cx="795972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41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Engineering Score Card</a:t>
            </a:r>
            <a:endParaRPr lang="en-US" sz="3200" b="1" dirty="0"/>
          </a:p>
        </p:txBody>
      </p:sp>
      <p:graphicFrame>
        <p:nvGraphicFramePr>
          <p:cNvPr id="2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10930"/>
              </p:ext>
            </p:extLst>
          </p:nvPr>
        </p:nvGraphicFramePr>
        <p:xfrm>
          <a:off x="80010" y="1035603"/>
          <a:ext cx="7623906" cy="5525893"/>
        </p:xfrm>
        <a:graphic>
          <a:graphicData uri="http://schemas.openxmlformats.org/drawingml/2006/table">
            <a:tbl>
              <a:tblPr/>
              <a:tblGrid>
                <a:gridCol w="632515"/>
                <a:gridCol w="712132"/>
                <a:gridCol w="1214371"/>
                <a:gridCol w="5064888"/>
              </a:tblGrid>
              <a:tr h="381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Tech</a:t>
                      </a: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Sched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Area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Comments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928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Overall Assessment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Instrument Technical Issues/Concerns resolved.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  <a:cs typeface="Arial" panose="020B0604020202020204" pitchFamily="34" charset="0"/>
                        </a:rPr>
                        <a:t>IOC/SDPC preliminary design efforts in progress.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  <a:cs typeface="Arial" panose="020B0604020202020204" pitchFamily="34" charset="0"/>
                        </a:rPr>
                        <a:t>Normal engineering work to do to prepare for PDR.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PDR date is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on the critical path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Systems 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Requirements flow down and error budgeting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  <a:cs typeface="Arial" panose="020B0604020202020204" pitchFamily="34" charset="0"/>
                        </a:rPr>
                        <a:t> almost complete.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Requirements database development/population going very well.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Performance Model, INR Simulation Model, and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  <a:cs typeface="Arial" pitchFamily="34" charset="0"/>
                        </a:rPr>
                        <a:t>Instrument Radiometric Math Model 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development work continues.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7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Instrument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Instrument performance requirements identified as being difficult to meet as preliminary design concept has matured have been resolved.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  <a:cs typeface="Arial" panose="020B0604020202020204" pitchFamily="34" charset="0"/>
                        </a:rPr>
                        <a:t>Trade Studies and Analyses in work to complete preliminary design.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Tabletop and Peer Reviews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continuing (en masse).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Specification, schematic, drawing, document releases continuing.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Completed Integrated Baseline Review.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Instrument to Spacecraft Interfaces and Environments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 Project is proceeding with designing to IHIRD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W/m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thermal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backload requirement. Provides for path forward, but might severely limit host opportunities or be a very expensive accommodation cost later on. Mission to add this to their risk list.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5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Ground Systems (IOC/SDPC)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</a:rPr>
                        <a:t>Requirements flow down and error budgeting in progress.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  <a:cs typeface="Arial" pitchFamily="34" charset="0"/>
                        </a:rPr>
                        <a:t>Preliminary design peer review held 05May14 indicates normal engineering work to go to get to PDR readiness.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5" charset="-128"/>
                          <a:cs typeface="Arial" pitchFamily="34" charset="0"/>
                        </a:rPr>
                        <a:t>Software Management Plan almost complete.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Rectangle 90"/>
          <p:cNvSpPr>
            <a:spLocks noChangeArrowheads="1"/>
          </p:cNvSpPr>
          <p:nvPr/>
        </p:nvSpPr>
        <p:spPr bwMode="auto">
          <a:xfrm>
            <a:off x="8027581" y="1805040"/>
            <a:ext cx="927116" cy="9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25" tIns="41275" rIns="85725" bIns="41275">
            <a:spAutoFit/>
          </a:bodyPr>
          <a:lstStyle/>
          <a:p>
            <a:pPr defTabSz="862013" eaLnBrk="0" hangingPunct="0"/>
            <a:r>
              <a:rPr lang="en-US" sz="800" dirty="0">
                <a:solidFill>
                  <a:srgbClr val="000066"/>
                </a:solidFill>
                <a:latin typeface="Calibri" pitchFamily="34" charset="0"/>
              </a:rPr>
              <a:t>Green.  Progress according to plan. Meeting management plans or commitments. No action required.</a:t>
            </a:r>
          </a:p>
        </p:txBody>
      </p:sp>
      <p:sp>
        <p:nvSpPr>
          <p:cNvPr id="36" name="Rectangle 162"/>
          <p:cNvSpPr>
            <a:spLocks noChangeArrowheads="1"/>
          </p:cNvSpPr>
          <p:nvPr/>
        </p:nvSpPr>
        <p:spPr bwMode="auto">
          <a:xfrm>
            <a:off x="8027581" y="2865088"/>
            <a:ext cx="1105844" cy="18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25" tIns="41275" rIns="85725" bIns="41275">
            <a:spAutoFit/>
          </a:bodyPr>
          <a:lstStyle/>
          <a:p>
            <a:pPr defTabSz="862013" eaLnBrk="0" hangingPunct="0"/>
            <a:r>
              <a:rPr lang="en-US" sz="800" dirty="0">
                <a:solidFill>
                  <a:srgbClr val="000066"/>
                </a:solidFill>
                <a:latin typeface="Calibri" pitchFamily="34" charset="0"/>
              </a:rPr>
              <a:t>Yellow.  Area of concern. Deviating from plans or commitments, but approved contingency/reserves exists to recover and successfully complete the program/project as approved. Needs attention. Problem can be resolved within the reporting organization.</a:t>
            </a: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7854565" y="3516129"/>
            <a:ext cx="176213" cy="180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38" name="Rectangle 91"/>
          <p:cNvSpPr>
            <a:spLocks noChangeArrowheads="1"/>
          </p:cNvSpPr>
          <p:nvPr/>
        </p:nvSpPr>
        <p:spPr bwMode="auto">
          <a:xfrm>
            <a:off x="8030778" y="4848447"/>
            <a:ext cx="1130341" cy="14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25" tIns="41275" rIns="85725" bIns="41275">
            <a:spAutoFit/>
          </a:bodyPr>
          <a:lstStyle/>
          <a:p>
            <a:pPr defTabSz="862013" eaLnBrk="0" hangingPunct="0"/>
            <a:r>
              <a:rPr lang="en-US" sz="800" dirty="0">
                <a:solidFill>
                  <a:srgbClr val="000066"/>
                </a:solidFill>
                <a:latin typeface="Calibri" pitchFamily="34" charset="0"/>
              </a:rPr>
              <a:t>Red.  Significant problem. Deviating from plans or commitments, with insufficient approved contingency/reserves to recover and successfully complete the program/project as approved.  Needs action. </a:t>
            </a:r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>
            <a:off x="7849781" y="5438884"/>
            <a:ext cx="177800" cy="18097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40" name="Oval 55"/>
          <p:cNvSpPr>
            <a:spLocks noChangeArrowheads="1"/>
          </p:cNvSpPr>
          <p:nvPr/>
        </p:nvSpPr>
        <p:spPr bwMode="auto">
          <a:xfrm>
            <a:off x="7849781" y="2187117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7854565" y="1200915"/>
            <a:ext cx="11838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pitchFamily="34" charset="0"/>
              </a:rPr>
              <a:t>LEGEND  DEFINITIONS</a:t>
            </a:r>
          </a:p>
        </p:txBody>
      </p:sp>
      <p:sp>
        <p:nvSpPr>
          <p:cNvPr id="21" name="Oval 55"/>
          <p:cNvSpPr>
            <a:spLocks noChangeArrowheads="1"/>
          </p:cNvSpPr>
          <p:nvPr/>
        </p:nvSpPr>
        <p:spPr bwMode="auto">
          <a:xfrm>
            <a:off x="964741" y="1714550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5" name="Oval 55"/>
          <p:cNvSpPr>
            <a:spLocks noChangeArrowheads="1"/>
          </p:cNvSpPr>
          <p:nvPr/>
        </p:nvSpPr>
        <p:spPr bwMode="auto">
          <a:xfrm>
            <a:off x="953569" y="3783479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6" name="Oval 55"/>
          <p:cNvSpPr>
            <a:spLocks noChangeArrowheads="1"/>
          </p:cNvSpPr>
          <p:nvPr/>
        </p:nvSpPr>
        <p:spPr bwMode="auto">
          <a:xfrm>
            <a:off x="973904" y="2659683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0" name="Oval 55"/>
          <p:cNvSpPr>
            <a:spLocks noChangeArrowheads="1"/>
          </p:cNvSpPr>
          <p:nvPr/>
        </p:nvSpPr>
        <p:spPr bwMode="auto">
          <a:xfrm>
            <a:off x="953569" y="5036292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7" name="Oval 55"/>
          <p:cNvSpPr>
            <a:spLocks noChangeArrowheads="1"/>
          </p:cNvSpPr>
          <p:nvPr/>
        </p:nvSpPr>
        <p:spPr bwMode="auto">
          <a:xfrm>
            <a:off x="953569" y="5951038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Oval 55"/>
          <p:cNvSpPr>
            <a:spLocks noChangeArrowheads="1"/>
          </p:cNvSpPr>
          <p:nvPr/>
        </p:nvSpPr>
        <p:spPr bwMode="auto">
          <a:xfrm>
            <a:off x="286588" y="1714549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8" name="Oval 55"/>
          <p:cNvSpPr>
            <a:spLocks noChangeArrowheads="1"/>
          </p:cNvSpPr>
          <p:nvPr/>
        </p:nvSpPr>
        <p:spPr bwMode="auto">
          <a:xfrm>
            <a:off x="286588" y="2659683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31" name="Oval 55"/>
          <p:cNvSpPr>
            <a:spLocks noChangeArrowheads="1"/>
          </p:cNvSpPr>
          <p:nvPr/>
        </p:nvSpPr>
        <p:spPr bwMode="auto">
          <a:xfrm>
            <a:off x="288264" y="3783480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32" name="Oval 55"/>
          <p:cNvSpPr>
            <a:spLocks noChangeArrowheads="1"/>
          </p:cNvSpPr>
          <p:nvPr/>
        </p:nvSpPr>
        <p:spPr bwMode="auto">
          <a:xfrm>
            <a:off x="288264" y="5951037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33" name="Oval 55"/>
          <p:cNvSpPr>
            <a:spLocks noChangeArrowheads="1"/>
          </p:cNvSpPr>
          <p:nvPr/>
        </p:nvSpPr>
        <p:spPr bwMode="auto">
          <a:xfrm>
            <a:off x="288264" y="5036292"/>
            <a:ext cx="177800" cy="1809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5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755</TotalTime>
  <Words>1423</Words>
  <Application>Microsoft Macintosh PowerPoint</Application>
  <PresentationFormat>On-screen Show (4:3)</PresentationFormat>
  <Paragraphs>196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Worksheet</vt:lpstr>
      <vt:lpstr>PowerPoint Presentation</vt:lpstr>
      <vt:lpstr>Project Management Overview Agenda</vt:lpstr>
      <vt:lpstr>TEMPO Organization</vt:lpstr>
      <vt:lpstr>Concept of Operations</vt:lpstr>
      <vt:lpstr>Technical Issues and Concerns Same as last year</vt:lpstr>
      <vt:lpstr>Instrument Project Risk Summary</vt:lpstr>
      <vt:lpstr>Accomplishments</vt:lpstr>
      <vt:lpstr>TEMPO Instrument Manager’s Assessment  </vt:lpstr>
      <vt:lpstr>Engineering Score Card</vt:lpstr>
      <vt:lpstr>TEMPO Instrument Project IMS 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Shira Fruchtman</cp:lastModifiedBy>
  <cp:revision>65</cp:revision>
  <dcterms:created xsi:type="dcterms:W3CDTF">2013-01-29T19:06:19Z</dcterms:created>
  <dcterms:modified xsi:type="dcterms:W3CDTF">2015-05-25T18:05:54Z</dcterms:modified>
</cp:coreProperties>
</file>