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3679" r:id="rId3"/>
    <p:sldMasterId id="2147483708" r:id="rId4"/>
    <p:sldMasterId id="2147483739" r:id="rId5"/>
  </p:sldMasterIdLst>
  <p:notesMasterIdLst>
    <p:notesMasterId r:id="rId24"/>
  </p:notesMasterIdLst>
  <p:handoutMasterIdLst>
    <p:handoutMasterId r:id="rId25"/>
  </p:handoutMasterIdLst>
  <p:sldIdLst>
    <p:sldId id="502" r:id="rId6"/>
    <p:sldId id="511" r:id="rId7"/>
    <p:sldId id="514" r:id="rId8"/>
    <p:sldId id="501" r:id="rId9"/>
    <p:sldId id="512" r:id="rId10"/>
    <p:sldId id="513" r:id="rId11"/>
    <p:sldId id="515" r:id="rId12"/>
    <p:sldId id="423" r:id="rId13"/>
    <p:sldId id="486" r:id="rId14"/>
    <p:sldId id="505" r:id="rId15"/>
    <p:sldId id="477" r:id="rId16"/>
    <p:sldId id="408" r:id="rId17"/>
    <p:sldId id="416" r:id="rId18"/>
    <p:sldId id="412" r:id="rId19"/>
    <p:sldId id="495" r:id="rId20"/>
    <p:sldId id="509" r:id="rId21"/>
    <p:sldId id="510" r:id="rId22"/>
    <p:sldId id="491"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E5E4"/>
    <a:srgbClr val="56D3E5"/>
    <a:srgbClr val="FFFF99"/>
    <a:srgbClr val="0000A9"/>
    <a:srgbClr val="D00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3" autoAdjust="0"/>
    <p:restoredTop sz="95923" autoAdjust="0"/>
  </p:normalViewPr>
  <p:slideViewPr>
    <p:cSldViewPr snapToGrid="0" snapToObjects="1">
      <p:cViewPr varScale="1">
        <p:scale>
          <a:sx n="93" d="100"/>
          <a:sy n="93" d="100"/>
        </p:scale>
        <p:origin x="-656" y="-112"/>
      </p:cViewPr>
      <p:guideLst>
        <p:guide orient="horz" pos="1695"/>
        <p:guide pos="2380"/>
      </p:guideLst>
    </p:cSldViewPr>
  </p:slid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FC760B-9890-E842-A713-EB448D2A7118}" type="datetimeFigureOut">
              <a:rPr lang="en-US" smtClean="0"/>
              <a:t>5/25/15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574D13-B0B8-C04B-AA2F-39F6D9D4DA2F}" type="slidenum">
              <a:rPr lang="en-US" smtClean="0"/>
              <a:t>‹#›</a:t>
            </a:fld>
            <a:endParaRPr lang="en-US" dirty="0"/>
          </a:p>
        </p:txBody>
      </p:sp>
    </p:spTree>
    <p:extLst>
      <p:ext uri="{BB962C8B-B14F-4D97-AF65-F5344CB8AC3E}">
        <p14:creationId xmlns:p14="http://schemas.microsoft.com/office/powerpoint/2010/main" val="3214173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DE2623-D16B-CD4C-ACE8-BC0236EAA7D7}" type="datetimeFigureOut">
              <a:rPr lang="en-US" smtClean="0"/>
              <a:t>5/25/15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21A562-6C37-CE41-99D8-994A808E3337}" type="slidenum">
              <a:rPr lang="en-US" smtClean="0"/>
              <a:t>‹#›</a:t>
            </a:fld>
            <a:endParaRPr lang="en-US" dirty="0"/>
          </a:p>
        </p:txBody>
      </p:sp>
    </p:spTree>
    <p:extLst>
      <p:ext uri="{BB962C8B-B14F-4D97-AF65-F5344CB8AC3E}">
        <p14:creationId xmlns:p14="http://schemas.microsoft.com/office/powerpoint/2010/main" val="1322506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46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0BEACC6C-9C42-7841-8820-FF956374E1FF}" type="datetime1">
              <a:rPr lang="en-US" smtClean="0">
                <a:solidFill>
                  <a:srgbClr val="000000"/>
                </a:solidFill>
                <a:latin typeface="Times New Roman"/>
              </a:rPr>
              <a:t>5/25/15</a:t>
            </a:fld>
            <a:endParaRPr lang="en-US" dirty="0">
              <a:solidFill>
                <a:srgbClr val="000000"/>
              </a:solidFill>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8E1FD43C-9671-9142-B952-87839909E9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747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F769365-9944-2141-976F-BE3A1391E044}" type="datetime1">
              <a:rPr lang="en-US" smtClean="0">
                <a:solidFill>
                  <a:srgbClr val="000000"/>
                </a:solidFill>
                <a:latin typeface="Times New Roman"/>
              </a:rPr>
              <a:t>5/25/15</a:t>
            </a:fld>
            <a:endParaRPr lang="en-US" dirty="0">
              <a:solidFill>
                <a:srgbClr val="000000"/>
              </a:solidFill>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A30BBC80-3139-074B-9352-BBD9524731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605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C131190-A070-614C-922B-FDCCFE3DD2CD}" type="datetime1">
              <a:rPr lang="en-US" smtClean="0">
                <a:solidFill>
                  <a:srgbClr val="000000"/>
                </a:solidFill>
                <a:latin typeface="Times New Roman"/>
              </a:rPr>
              <a:t>5/25/15</a:t>
            </a:fld>
            <a:endParaRPr lang="en-US" dirty="0">
              <a:solidFill>
                <a:srgbClr val="000000"/>
              </a:solidFill>
              <a:latin typeface="Times New Roman"/>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7" name="Rectangle 6"/>
          <p:cNvSpPr>
            <a:spLocks noGrp="1" noChangeArrowheads="1"/>
          </p:cNvSpPr>
          <p:nvPr>
            <p:ph type="sldNum" sz="quarter" idx="12"/>
          </p:nvPr>
        </p:nvSpPr>
        <p:spPr/>
        <p:txBody>
          <a:bodyPr/>
          <a:lstStyle>
            <a:lvl1pPr>
              <a:defRPr/>
            </a:lvl1pPr>
          </a:lstStyle>
          <a:p>
            <a:pPr>
              <a:defRPr/>
            </a:pPr>
            <a:fld id="{5504B7AA-7926-BD49-9304-5C26217F09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85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4909C5D9-1702-5C41-A4FC-ACB8F86D097E}" type="datetime1">
              <a:rPr lang="en-US" smtClean="0">
                <a:solidFill>
                  <a:srgbClr val="000000"/>
                </a:solidFill>
                <a:latin typeface="Times New Roman"/>
              </a:rPr>
              <a:t>5/25/15</a:t>
            </a:fld>
            <a:endParaRPr lang="en-US" dirty="0">
              <a:solidFill>
                <a:srgbClr val="000000"/>
              </a:solidFill>
              <a:latin typeface="Times New Roman"/>
            </a:endParaRPr>
          </a:p>
        </p:txBody>
      </p:sp>
      <p:sp>
        <p:nvSpPr>
          <p:cNvPr id="8"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9" name="Rectangle 6"/>
          <p:cNvSpPr>
            <a:spLocks noGrp="1" noChangeArrowheads="1"/>
          </p:cNvSpPr>
          <p:nvPr>
            <p:ph type="sldNum" sz="quarter" idx="12"/>
          </p:nvPr>
        </p:nvSpPr>
        <p:spPr/>
        <p:txBody>
          <a:bodyPr/>
          <a:lstStyle>
            <a:lvl1pPr>
              <a:defRPr/>
            </a:lvl1pPr>
          </a:lstStyle>
          <a:p>
            <a:pPr>
              <a:defRPr/>
            </a:pPr>
            <a:fld id="{31D96636-75F1-C94E-8902-390190C2BA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7513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3BB5A093-D04D-044E-B2A7-DE88CFA3C45F}" type="datetime1">
              <a:rPr lang="en-US" smtClean="0">
                <a:solidFill>
                  <a:srgbClr val="000000"/>
                </a:solidFill>
                <a:latin typeface="Times New Roman"/>
              </a:rPr>
              <a:t>5/25/15</a:t>
            </a:fld>
            <a:endParaRPr lang="en-US" dirty="0">
              <a:solidFill>
                <a:srgbClr val="000000"/>
              </a:solidFill>
              <a:latin typeface="Times New Roman"/>
            </a:endParaRPr>
          </a:p>
        </p:txBody>
      </p:sp>
      <p:sp>
        <p:nvSpPr>
          <p:cNvPr id="4"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5" name="Rectangle 6"/>
          <p:cNvSpPr>
            <a:spLocks noGrp="1" noChangeArrowheads="1"/>
          </p:cNvSpPr>
          <p:nvPr>
            <p:ph type="sldNum" sz="quarter" idx="12"/>
          </p:nvPr>
        </p:nvSpPr>
        <p:spPr/>
        <p:txBody>
          <a:bodyPr/>
          <a:lstStyle>
            <a:lvl1pPr>
              <a:defRPr/>
            </a:lvl1pPr>
          </a:lstStyle>
          <a:p>
            <a:pPr>
              <a:defRPr/>
            </a:pPr>
            <a:fld id="{4D615F8C-AFF0-2C4F-92E7-2E1677088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593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00F1EB6-6C72-2E46-A3B2-A22081D24B03}" type="datetime1">
              <a:rPr lang="en-US" smtClean="0">
                <a:solidFill>
                  <a:srgbClr val="000000"/>
                </a:solidFill>
                <a:latin typeface="Times New Roman"/>
              </a:rPr>
              <a:t>5/25/15</a:t>
            </a:fld>
            <a:endParaRPr lang="en-US" dirty="0">
              <a:solidFill>
                <a:srgbClr val="000000"/>
              </a:solidFill>
              <a:latin typeface="Times New Roman"/>
            </a:endParaRPr>
          </a:p>
        </p:txBody>
      </p:sp>
      <p:sp>
        <p:nvSpPr>
          <p:cNvPr id="3"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4" name="Rectangle 6"/>
          <p:cNvSpPr>
            <a:spLocks noGrp="1" noChangeArrowheads="1"/>
          </p:cNvSpPr>
          <p:nvPr>
            <p:ph type="sldNum" sz="quarter" idx="12"/>
          </p:nvPr>
        </p:nvSpPr>
        <p:spPr/>
        <p:txBody>
          <a:bodyPr/>
          <a:lstStyle>
            <a:lvl1pPr>
              <a:defRPr/>
            </a:lvl1pPr>
          </a:lstStyle>
          <a:p>
            <a:pPr>
              <a:defRPr/>
            </a:pPr>
            <a:fld id="{4AB114C1-6901-BF43-80DE-B3F7186D97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886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FA848FA-9D60-6A4E-8310-275EC13C30C7}" type="datetime1">
              <a:rPr lang="en-US" smtClean="0">
                <a:solidFill>
                  <a:srgbClr val="000000"/>
                </a:solidFill>
                <a:latin typeface="Times New Roman"/>
              </a:rPr>
              <a:t>5/25/15</a:t>
            </a:fld>
            <a:endParaRPr lang="en-US" dirty="0">
              <a:solidFill>
                <a:srgbClr val="000000"/>
              </a:solidFill>
              <a:latin typeface="Times New Roman"/>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7" name="Rectangle 6"/>
          <p:cNvSpPr>
            <a:spLocks noGrp="1" noChangeArrowheads="1"/>
          </p:cNvSpPr>
          <p:nvPr>
            <p:ph type="sldNum" sz="quarter" idx="12"/>
          </p:nvPr>
        </p:nvSpPr>
        <p:spPr/>
        <p:txBody>
          <a:bodyPr/>
          <a:lstStyle>
            <a:lvl1pPr>
              <a:defRPr/>
            </a:lvl1pPr>
          </a:lstStyle>
          <a:p>
            <a:pPr>
              <a:defRPr/>
            </a:pPr>
            <a:fld id="{55503070-96D0-704A-AE04-A203F0D341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258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1B161A7-293C-B14B-A00C-7DE577CE47CE}" type="datetime1">
              <a:rPr lang="en-US" smtClean="0">
                <a:solidFill>
                  <a:srgbClr val="000000"/>
                </a:solidFill>
                <a:latin typeface="Times New Roman"/>
              </a:rPr>
              <a:t>5/25/15</a:t>
            </a:fld>
            <a:endParaRPr lang="en-US" dirty="0">
              <a:solidFill>
                <a:srgbClr val="000000"/>
              </a:solidFill>
              <a:latin typeface="Times New Roman"/>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7" name="Rectangle 6"/>
          <p:cNvSpPr>
            <a:spLocks noGrp="1" noChangeArrowheads="1"/>
          </p:cNvSpPr>
          <p:nvPr>
            <p:ph type="sldNum" sz="quarter" idx="12"/>
          </p:nvPr>
        </p:nvSpPr>
        <p:spPr/>
        <p:txBody>
          <a:bodyPr/>
          <a:lstStyle>
            <a:lvl1pPr>
              <a:defRPr/>
            </a:lvl1pPr>
          </a:lstStyle>
          <a:p>
            <a:pPr>
              <a:defRPr/>
            </a:pPr>
            <a:fld id="{992DA735-46DB-5443-BF80-BA58BA3F41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723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C8B31242-32B5-9740-8C73-EF50DE39DE48}" type="datetime1">
              <a:rPr lang="en-US" smtClean="0">
                <a:solidFill>
                  <a:srgbClr val="000000"/>
                </a:solidFill>
                <a:latin typeface="Times New Roman"/>
              </a:rPr>
              <a:t>5/25/15</a:t>
            </a:fld>
            <a:endParaRPr lang="en-US" dirty="0">
              <a:solidFill>
                <a:srgbClr val="000000"/>
              </a:solidFill>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BCC45113-FB9A-AC40-ABC8-4DFDF41523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7350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B00BAD07-8699-8F4D-8F38-8315BF74568A}" type="datetime1">
              <a:rPr lang="en-US" smtClean="0">
                <a:solidFill>
                  <a:srgbClr val="000000"/>
                </a:solidFill>
                <a:latin typeface="Times New Roman"/>
              </a:rPr>
              <a:t>5/25/15</a:t>
            </a:fld>
            <a:endParaRPr lang="en-US" dirty="0">
              <a:solidFill>
                <a:srgbClr val="000000"/>
              </a:solidFill>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AA881A2C-5E41-E942-A7B9-2400227151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531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TEMPO KDP-B</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dirty="0"/>
          </a:p>
        </p:txBody>
      </p:sp>
      <p:sp>
        <p:nvSpPr>
          <p:cNvPr id="5" name="Date Placeholder 4"/>
          <p:cNvSpPr>
            <a:spLocks noGrp="1"/>
          </p:cNvSpPr>
          <p:nvPr>
            <p:ph type="dt" sz="half" idx="12"/>
          </p:nvPr>
        </p:nvSpPr>
        <p:spPr/>
        <p:txBody>
          <a:bodyPr/>
          <a:lstStyle/>
          <a:p>
            <a:fld id="{F3AEE1A3-5F9F-DD4F-B44E-5DAB5104E2C6}" type="datetime1">
              <a:rPr lang="en-US" smtClean="0"/>
              <a:t>5/25/15</a:t>
            </a:fld>
            <a:endParaRPr lang="en-US" dirty="0"/>
          </a:p>
        </p:txBody>
      </p:sp>
      <p:sp>
        <p:nvSpPr>
          <p:cNvPr id="7" name="Content Placeholder 6"/>
          <p:cNvSpPr>
            <a:spLocks noGrp="1"/>
          </p:cNvSpPr>
          <p:nvPr>
            <p:ph sz="quarter" idx="13"/>
          </p:nvPr>
        </p:nvSpPr>
        <p:spPr>
          <a:xfrm>
            <a:off x="200025" y="1158875"/>
            <a:ext cx="8704263"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759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289A669A-5F91-124F-950B-476F031FC06C}" type="datetime1">
              <a:rPr lang="en-US" smtClean="0">
                <a:solidFill>
                  <a:srgbClr val="000000"/>
                </a:solidFill>
                <a:latin typeface="Times New Roman"/>
              </a:rPr>
              <a:t>5/25/15</a:t>
            </a:fld>
            <a:endParaRPr lang="en-US" dirty="0">
              <a:solidFill>
                <a:srgbClr val="000000"/>
              </a:solidFill>
              <a:latin typeface="Times New Roman"/>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7" name="Rectangle 6"/>
          <p:cNvSpPr>
            <a:spLocks noGrp="1" noChangeArrowheads="1"/>
          </p:cNvSpPr>
          <p:nvPr>
            <p:ph type="sldNum" sz="quarter" idx="12"/>
          </p:nvPr>
        </p:nvSpPr>
        <p:spPr/>
        <p:txBody>
          <a:bodyPr/>
          <a:lstStyle>
            <a:lvl1pPr>
              <a:defRPr/>
            </a:lvl1pPr>
          </a:lstStyle>
          <a:p>
            <a:pPr>
              <a:defRPr/>
            </a:pPr>
            <a:fld id="{52875BD9-1BAF-CB4B-ABD3-0F4B17E8D8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3587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816CC3B5-6DF2-7B4A-A7AF-C7C2F01BD0A5}" type="datetime1">
              <a:rPr lang="en-US" smtClean="0">
                <a:solidFill>
                  <a:srgbClr val="000000"/>
                </a:solidFill>
                <a:latin typeface="Times New Roman"/>
              </a:rPr>
              <a:t>5/25/15</a:t>
            </a:fld>
            <a:endParaRPr lang="en-US" dirty="0">
              <a:solidFill>
                <a:srgbClr val="000000"/>
              </a:solidFill>
              <a:latin typeface="Times New Roman"/>
            </a:endParaRPr>
          </a:p>
        </p:txBody>
      </p:sp>
      <p:sp>
        <p:nvSpPr>
          <p:cNvPr id="4"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5" name="Rectangle 6"/>
          <p:cNvSpPr>
            <a:spLocks noGrp="1" noChangeArrowheads="1"/>
          </p:cNvSpPr>
          <p:nvPr>
            <p:ph type="sldNum" sz="quarter" idx="12"/>
          </p:nvPr>
        </p:nvSpPr>
        <p:spPr/>
        <p:txBody>
          <a:bodyPr/>
          <a:lstStyle>
            <a:lvl1pPr>
              <a:defRPr/>
            </a:lvl1pPr>
          </a:lstStyle>
          <a:p>
            <a:pPr>
              <a:defRPr/>
            </a:pPr>
            <a:fld id="{76FB2749-1743-E24D-A5E3-3AAF8280A8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29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23C7D755-DD14-DF4E-A2E0-57162E8574E6}" type="datetime1">
              <a:rPr lang="en-US" smtClean="0">
                <a:solidFill>
                  <a:srgbClr val="000000"/>
                </a:solidFill>
                <a:latin typeface="Times New Roman"/>
              </a:rPr>
              <a:t>5/25/15</a:t>
            </a:fld>
            <a:endParaRPr lang="en-US" dirty="0">
              <a:solidFill>
                <a:srgbClr val="000000"/>
              </a:solidFill>
              <a:latin typeface="Times New Roman"/>
            </a:endParaRPr>
          </a:p>
        </p:txBody>
      </p:sp>
      <p:sp>
        <p:nvSpPr>
          <p:cNvPr id="7"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8" name="Rectangle 6"/>
          <p:cNvSpPr>
            <a:spLocks noGrp="1" noChangeArrowheads="1"/>
          </p:cNvSpPr>
          <p:nvPr>
            <p:ph type="sldNum" sz="quarter" idx="12"/>
          </p:nvPr>
        </p:nvSpPr>
        <p:spPr/>
        <p:txBody>
          <a:bodyPr/>
          <a:lstStyle>
            <a:lvl1pPr>
              <a:defRPr/>
            </a:lvl1pPr>
          </a:lstStyle>
          <a:p>
            <a:pPr>
              <a:defRPr/>
            </a:pPr>
            <a:fld id="{88B0929B-9AD9-AF43-830D-E917709250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286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B6BDA099-8464-CB46-BC46-CD6DE9FE89A2}" type="datetime1">
              <a:rPr lang="en-US" smtClean="0">
                <a:solidFill>
                  <a:srgbClr val="000000"/>
                </a:solidFill>
                <a:latin typeface="Times New Roman"/>
              </a:rPr>
              <a:t>5/25/15</a:t>
            </a:fld>
            <a:endParaRPr lang="en-US" dirty="0">
              <a:solidFill>
                <a:srgbClr val="000000"/>
              </a:solidFill>
              <a:latin typeface="Times New Roman"/>
            </a:endParaRPr>
          </a:p>
        </p:txBody>
      </p:sp>
      <p:sp>
        <p:nvSpPr>
          <p:cNvPr id="11" name="Footer Placeholder 10"/>
          <p:cNvSpPr>
            <a:spLocks noGrp="1"/>
          </p:cNvSpPr>
          <p:nvPr>
            <p:ph type="ftr" sz="quarter" idx="11"/>
          </p:nvPr>
        </p:nvSpPr>
        <p:spPr/>
        <p:txBody>
          <a:bodyPr/>
          <a:lstStyle/>
          <a:p>
            <a:r>
              <a:rPr lang="en-US" smtClean="0">
                <a:solidFill>
                  <a:srgbClr val="000000"/>
                </a:solidFill>
                <a:latin typeface="Times New Roman"/>
              </a:rPr>
              <a:t>TEMPO KDP-B</a:t>
            </a:r>
            <a:endParaRPr lang="en-US" dirty="0">
              <a:solidFill>
                <a:srgbClr val="000000"/>
              </a:solidFill>
              <a:latin typeface="Times New Roman"/>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2399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1696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694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fld id="{0490A157-342F-484F-872E-B946E09E231E}"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5806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030C4B3D-BFB6-5346-A6D0-1E273632514B}"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25562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BD27B97D-45A8-5F45-AA62-71C5B9570903}"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33260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20491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TEMPO KDP-B</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dirty="0"/>
          </a:p>
        </p:txBody>
      </p:sp>
      <p:sp>
        <p:nvSpPr>
          <p:cNvPr id="5" name="Date Placeholder 4"/>
          <p:cNvSpPr>
            <a:spLocks noGrp="1"/>
          </p:cNvSpPr>
          <p:nvPr>
            <p:ph type="dt" sz="half" idx="12"/>
          </p:nvPr>
        </p:nvSpPr>
        <p:spPr/>
        <p:txBody>
          <a:bodyPr/>
          <a:lstStyle/>
          <a:p>
            <a:fld id="{127198EA-5C84-7B40-8B97-E044F167A520}" type="datetime1">
              <a:rPr lang="en-US" smtClean="0"/>
              <a:t>5/25/15</a:t>
            </a:fld>
            <a:endParaRPr lang="en-US" dirty="0"/>
          </a:p>
        </p:txBody>
      </p:sp>
    </p:spTree>
    <p:extLst>
      <p:ext uri="{BB962C8B-B14F-4D97-AF65-F5344CB8AC3E}">
        <p14:creationId xmlns:p14="http://schemas.microsoft.com/office/powerpoint/2010/main" val="2871009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4" name="Picture 3" descr="TEMPO Logo FINAL med re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408502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9136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437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fld id="{F7D48E77-96B7-0849-B710-487EE2AAD42E}"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46081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41B82300-6F1E-174C-AB21-A79DB957C1BD}"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48580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03CC5E2C-2AC8-2D44-8CD0-61A56669F4FA}"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75652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1028918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4" name="Picture 3" descr="TEMPO Logo FINAL med re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2679101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3"/>
          <p:cNvSpPr>
            <a:spLocks noGrp="1"/>
          </p:cNvSpPr>
          <p:nvPr>
            <p:ph sz="quarter" idx="10"/>
          </p:nvPr>
        </p:nvSpPr>
        <p:spPr>
          <a:xfrm>
            <a:off x="4618038" y="1395413"/>
            <a:ext cx="4167187" cy="3190875"/>
          </a:xfrm>
          <a:prstGeom prst="rect">
            <a:avLst/>
          </a:prstGeom>
        </p:spPr>
        <p:txBody>
          <a:bodyPr vert="horz"/>
          <a:lstStyle>
            <a:lvl1pPr marL="0" indent="0">
              <a:buNone/>
              <a:defRPr sz="2800" b="1">
                <a:solidFill>
                  <a:srgbClr val="00009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0660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24528EB1-4DC2-B445-862E-7D59106F092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Date Placeholder 4"/>
          <p:cNvSpPr>
            <a:spLocks noGrp="1"/>
          </p:cNvSpPr>
          <p:nvPr>
            <p:ph type="dt" sz="half" idx="12"/>
          </p:nvPr>
        </p:nvSpPr>
        <p:spPr/>
        <p:txBody>
          <a:bodyPr/>
          <a:lstStyle>
            <a:lvl1pPr>
              <a:defRPr>
                <a:solidFill>
                  <a:srgbClr val="7F7F7F"/>
                </a:solidFill>
              </a:defRPr>
            </a:lvl1pPr>
          </a:lstStyle>
          <a:p>
            <a:fld id="{DD0261B5-CFC8-2049-BE7A-D711B3B2E265}" type="datetime1">
              <a:rPr lang="en-US" smtClean="0">
                <a:latin typeface="Calibri"/>
              </a:rPr>
              <a:t>5/25/15</a:t>
            </a:fld>
            <a:endParaRPr lang="en-US" dirty="0">
              <a:latin typeface="Calibri"/>
            </a:endParaRPr>
          </a:p>
        </p:txBody>
      </p:sp>
      <p:sp>
        <p:nvSpPr>
          <p:cNvPr id="7" name="Content Placeholder 6"/>
          <p:cNvSpPr>
            <a:spLocks noGrp="1"/>
          </p:cNvSpPr>
          <p:nvPr>
            <p:ph sz="quarter" idx="13"/>
          </p:nvPr>
        </p:nvSpPr>
        <p:spPr>
          <a:xfrm>
            <a:off x="200025" y="1158875"/>
            <a:ext cx="8704263"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913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3195767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4" name="Slide Number Placeholder 3"/>
          <p:cNvSpPr>
            <a:spLocks noGrp="1"/>
          </p:cNvSpPr>
          <p:nvPr>
            <p:ph type="sldNum" sz="quarter" idx="11"/>
          </p:nvPr>
        </p:nvSpPr>
        <p:spPr/>
        <p:txBody>
          <a:bodyPr/>
          <a:lstStyle/>
          <a:p>
            <a:fld id="{24528EB1-4DC2-B445-862E-7D59106F092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Date Placeholder 4"/>
          <p:cNvSpPr>
            <a:spLocks noGrp="1"/>
          </p:cNvSpPr>
          <p:nvPr>
            <p:ph type="dt" sz="half" idx="12"/>
          </p:nvPr>
        </p:nvSpPr>
        <p:spPr/>
        <p:txBody>
          <a:bodyPr/>
          <a:lstStyle>
            <a:lvl1pPr>
              <a:defRPr>
                <a:solidFill>
                  <a:srgbClr val="7F7F7F"/>
                </a:solidFill>
              </a:defRPr>
            </a:lvl1pPr>
          </a:lstStyle>
          <a:p>
            <a:fld id="{BA74EC0C-E647-9C41-970F-87B4594D19D7}" type="datetime1">
              <a:rPr lang="en-US" smtClean="0">
                <a:latin typeface="Calibri"/>
              </a:rPr>
              <a:t>5/25/15</a:t>
            </a:fld>
            <a:endParaRPr lang="en-US" dirty="0">
              <a:latin typeface="Calibri"/>
            </a:endParaRPr>
          </a:p>
        </p:txBody>
      </p:sp>
    </p:spTree>
    <p:extLst>
      <p:ext uri="{BB962C8B-B14F-4D97-AF65-F5344CB8AC3E}">
        <p14:creationId xmlns:p14="http://schemas.microsoft.com/office/powerpoint/2010/main" val="3163940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2523110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3"/>
          <p:cNvSpPr>
            <a:spLocks noGrp="1"/>
          </p:cNvSpPr>
          <p:nvPr>
            <p:ph sz="quarter" idx="10"/>
          </p:nvPr>
        </p:nvSpPr>
        <p:spPr>
          <a:xfrm>
            <a:off x="4743450" y="1606550"/>
            <a:ext cx="3894138" cy="3032125"/>
          </a:xfrm>
          <a:prstGeom prst="rect">
            <a:avLst/>
          </a:prstGeom>
        </p:spPr>
        <p:txBody>
          <a:bodyPr vert="horz"/>
          <a:lstStyle>
            <a:lvl1pPr marL="0" indent="0">
              <a:buNone/>
              <a:defRPr sz="2800" b="1">
                <a:solidFill>
                  <a:srgbClr val="0000F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419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lvl1pPr>
              <a:defRPr>
                <a:solidFill>
                  <a:srgbClr val="7F7F7F"/>
                </a:solidFill>
              </a:defRPr>
            </a:lvl1pPr>
          </a:lstStyle>
          <a:p>
            <a:fld id="{1C4A1C9B-803D-4243-A966-7CE037518B2A}" type="datetime1">
              <a:rPr lang="en-US" smtClean="0">
                <a:latin typeface="Calibri"/>
              </a:rPr>
              <a:t>5/25/15</a:t>
            </a:fld>
            <a:endParaRPr lang="en-US" dirty="0">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30A24BC-7C24-D948-A9D4-702D9310C26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01914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3DB5A3A-9CC5-8C41-BA64-DFDB989A85D6}" type="datetime1">
              <a:rPr lang="en-US" smtClean="0">
                <a:solidFill>
                  <a:prstClr val="black"/>
                </a:solidFill>
                <a:latin typeface="Calibri"/>
              </a:rPr>
              <a:t>5/25/15</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latin typeface="Calibri"/>
              </a:rPr>
              <a:t>TEMPO KDP-B</a:t>
            </a:r>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8F35C5CB-0509-4A93-8BB7-D5A93C7D08F1}"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809154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26C4D69-3BD0-DA4F-ACA8-6801CBD810F9}" type="datetime1">
              <a:rPr lang="en-US" smtClean="0">
                <a:solidFill>
                  <a:prstClr val="black"/>
                </a:solidFill>
                <a:latin typeface="Calibri"/>
              </a:rPr>
              <a:t>5/25/15</a:t>
            </a:fld>
            <a:endParaRPr lang="en-US" dirty="0">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latin typeface="Calibri"/>
              </a:rPr>
              <a:t>TEMPO KDP-B</a:t>
            </a:r>
            <a:endParaRPr lang="en-US" dirty="0">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vl1pPr>
          </a:lstStyle>
          <a:p>
            <a:fld id="{B322E715-A3AD-43CA-81CE-184B99175FF6}"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1809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D76D281E-647C-C945-8873-103AE4168015}"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45412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ubtitle, Key point">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6" name="Text Placeholder 9"/>
          <p:cNvSpPr>
            <a:spLocks noGrp="1"/>
          </p:cNvSpPr>
          <p:nvPr>
            <p:ph type="body" sz="quarter" idx="14"/>
          </p:nvPr>
        </p:nvSpPr>
        <p:spPr>
          <a:xfrm>
            <a:off x="228600" y="685800"/>
            <a:ext cx="8229600" cy="609600"/>
          </a:xfrm>
          <a:prstGeom prst="rect">
            <a:avLst/>
          </a:prstGeom>
        </p:spPr>
        <p:txBody>
          <a:bodyPr vert="horz"/>
          <a:lstStyle>
            <a:lvl1pPr marL="0" indent="0">
              <a:buNone/>
              <a:defRPr sz="2000" b="0" i="1">
                <a:solidFill>
                  <a:srgbClr val="8C8D8E"/>
                </a:solidFill>
                <a:latin typeface="+mn-lt"/>
              </a:defRPr>
            </a:lvl1pPr>
          </a:lstStyle>
          <a:p>
            <a:pPr lvl="0"/>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sz="1400"/>
            </a:lvl1pPr>
          </a:lstStyle>
          <a:p>
            <a:pPr>
              <a:defRPr/>
            </a:pPr>
            <a:r>
              <a:rPr lang="en-US" dirty="0" smtClean="0">
                <a:solidFill>
                  <a:prstClr val="black"/>
                </a:solidFill>
                <a:latin typeface="Calibri"/>
              </a:rPr>
              <a:t>TEMPO KDP-B</a:t>
            </a:r>
            <a:endParaRPr lang="en-US" dirty="0">
              <a:solidFill>
                <a:prstClr val="black"/>
              </a:solidFill>
              <a:latin typeface="Calibri"/>
            </a:endParaRPr>
          </a:p>
        </p:txBody>
      </p:sp>
    </p:spTree>
    <p:extLst>
      <p:ext uri="{BB962C8B-B14F-4D97-AF65-F5344CB8AC3E}">
        <p14:creationId xmlns:p14="http://schemas.microsoft.com/office/powerpoint/2010/main" val="3319086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706C97B8-1C5A-DD4E-86E4-9D84DEB47A09}" type="datetime1">
              <a:rPr lang="en-US" sz="1000" smtClean="0">
                <a:solidFill>
                  <a:srgbClr val="000000"/>
                </a:solidFill>
                <a:latin typeface="Calibri" charset="0"/>
              </a:rPr>
              <a:pPr eaLnBrk="1" hangingPunct="1">
                <a:defRPr/>
              </a:pPr>
              <a:t>5/25/15</a:t>
            </a:fld>
            <a:endParaRPr lang="en-US" sz="1000" dirty="0" smtClean="0">
              <a:solidFill>
                <a:srgbClr val="000000"/>
              </a:solidFill>
              <a:latin typeface="Calibri" charset="0"/>
            </a:endParaRP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1000" smtClean="0">
                <a:solidFill>
                  <a:srgbClr val="000000"/>
                </a:solidFill>
                <a:latin typeface="Calibri" charset="0"/>
              </a:rPr>
              <a:pPr algn="r" eaLnBrk="1" hangingPunct="1">
                <a:defRPr/>
              </a:pPr>
              <a:t>‹#›</a:t>
            </a:fld>
            <a:endParaRPr lang="en-US" sz="1000" dirty="0" smtClean="0">
              <a:solidFill>
                <a:srgbClr val="000000"/>
              </a:solidFill>
              <a:latin typeface="Calibri" charset="0"/>
            </a:endParaRPr>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5217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78694"/>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5" name="Date Placeholder 4"/>
          <p:cNvSpPr>
            <a:spLocks noGrp="1"/>
          </p:cNvSpPr>
          <p:nvPr>
            <p:ph type="dt" sz="half" idx="12"/>
          </p:nvPr>
        </p:nvSpPr>
        <p:spPr/>
        <p:txBody>
          <a:bodyPr/>
          <a:lstStyle/>
          <a:p>
            <a:fld id="{1752B7E3-8BCC-8043-BE1E-AE526DFAB34D}" type="datetime1">
              <a:rPr lang="en-US" smtClean="0">
                <a:latin typeface="Calibri"/>
              </a:rPr>
              <a:t>5/25/15</a:t>
            </a:fld>
            <a:endParaRPr lang="en-US" dirty="0">
              <a:latin typeface="Calibri"/>
            </a:endParaRPr>
          </a:p>
        </p:txBody>
      </p:sp>
      <p:sp>
        <p:nvSpPr>
          <p:cNvPr id="8"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sz="2400" b="1">
                <a:latin typeface="+mn-lt"/>
              </a:defRPr>
            </a:lvl1pPr>
            <a:lvl2pPr marL="742950" indent="-285750">
              <a:buClr>
                <a:srgbClr val="0000A9"/>
              </a:buClr>
              <a:buFont typeface="Arial"/>
              <a:buChar char="•"/>
              <a:defRPr sz="2000" b="0">
                <a:latin typeface="+mn-lt"/>
              </a:defRPr>
            </a:lvl2pPr>
            <a:lvl3pPr>
              <a:defRPr sz="1800" b="0">
                <a:latin typeface="+mn-lt"/>
              </a:defRPr>
            </a:lvl3pPr>
            <a:lvl4pPr>
              <a:defRPr sz="1600" b="0">
                <a:latin typeface="+mn-lt"/>
              </a:defRPr>
            </a:lvl4pPr>
            <a:lvl5pPr>
              <a:defRPr sz="1600"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83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23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7F2B5E3C-2F3C-164F-9687-98D96D794EEE}" type="datetime1">
              <a:rPr lang="en-US" smtClean="0"/>
              <a:t>5/25/15</a:t>
            </a:fld>
            <a:endParaRPr lang="en-US" dirty="0"/>
          </a:p>
        </p:txBody>
      </p:sp>
      <p:sp>
        <p:nvSpPr>
          <p:cNvPr id="11" name="Footer Placeholder 10"/>
          <p:cNvSpPr>
            <a:spLocks noGrp="1"/>
          </p:cNvSpPr>
          <p:nvPr>
            <p:ph type="ftr" sz="quarter" idx="11"/>
          </p:nvPr>
        </p:nvSpPr>
        <p:spPr/>
        <p:txBody>
          <a:bodyPr/>
          <a:lstStyle/>
          <a:p>
            <a:r>
              <a:rPr lang="en-US" smtClean="0"/>
              <a:t>TEMPO KDP-B</a:t>
            </a:r>
            <a:endParaRPr lang="en-US" dirty="0"/>
          </a:p>
        </p:txBody>
      </p:sp>
      <p:sp>
        <p:nvSpPr>
          <p:cNvPr id="12" name="Slide Number Placeholder 11"/>
          <p:cNvSpPr>
            <a:spLocks noGrp="1"/>
          </p:cNvSpPr>
          <p:nvPr>
            <p:ph type="sldNum" sz="quarter" idx="12"/>
          </p:nvPr>
        </p:nvSpPr>
        <p:spPr/>
        <p:txBody>
          <a:bodyPr/>
          <a:lstStyle/>
          <a:p>
            <a:fld id="{AEC11D65-9821-2B49-88CD-D477606C3EDA}" type="slidenum">
              <a:rPr lang="en-US" smtClean="0"/>
              <a:pPr/>
              <a:t>‹#›</a:t>
            </a:fld>
            <a:endParaRPr lang="en-US" dirty="0"/>
          </a:p>
        </p:txBody>
      </p:sp>
    </p:spTree>
    <p:extLst>
      <p:ext uri="{BB962C8B-B14F-4D97-AF65-F5344CB8AC3E}">
        <p14:creationId xmlns:p14="http://schemas.microsoft.com/office/powerpoint/2010/main" val="6421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19081BEF-296E-3640-BB74-044D57F6916D}"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9474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D146286F-1F2F-3143-BB1E-65E69BF61CA5}"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9474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FC8437CC-C279-1B43-ABF5-624D3D1C8E78}" type="datetime1">
              <a:rPr lang="en-US" smtClean="0">
                <a:solidFill>
                  <a:srgbClr val="000000"/>
                </a:solidFill>
                <a:latin typeface="Times New Roman"/>
              </a:rPr>
              <a:t>5/25/15</a:t>
            </a:fld>
            <a:endParaRPr lang="en-US" dirty="0">
              <a:solidFill>
                <a:srgbClr val="000000"/>
              </a:solidFill>
              <a:latin typeface="Times New Roman"/>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6" name="Rectangle 6"/>
          <p:cNvSpPr>
            <a:spLocks noGrp="1" noChangeArrowheads="1"/>
          </p:cNvSpPr>
          <p:nvPr>
            <p:ph type="sldNum" sz="quarter" idx="12"/>
          </p:nvPr>
        </p:nvSpPr>
        <p:spPr/>
        <p:txBody>
          <a:bodyPr/>
          <a:lstStyle>
            <a:lvl1pPr>
              <a:defRPr/>
            </a:lvl1pPr>
          </a:lstStyle>
          <a:p>
            <a:pPr>
              <a:defRPr/>
            </a:pPr>
            <a:fld id="{E6269EB7-37CD-184F-8177-10F4323B87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0314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theme" Target="../theme/theme2.xml"/><Relationship Id="rId17"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theme" Target="../theme/theme3.xml"/><Relationship Id="rId9" Type="http://schemas.openxmlformats.org/officeDocument/2006/relationships/image" Target="../media/image6.jpe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theme" Target="../theme/theme4.xml"/><Relationship Id="rId9" Type="http://schemas.openxmlformats.org/officeDocument/2006/relationships/image" Target="../media/image6.jpe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5.xml"/><Relationship Id="rId14" Type="http://schemas.openxmlformats.org/officeDocument/2006/relationships/image" Target="../media/image1.jpe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2" name="Footer Placeholder 1"/>
          <p:cNvSpPr>
            <a:spLocks noGrp="1"/>
          </p:cNvSpPr>
          <p:nvPr>
            <p:ph type="ftr" sz="quarter" idx="3"/>
          </p:nvPr>
        </p:nvSpPr>
        <p:spPr>
          <a:xfrm>
            <a:off x="3124200" y="6623554"/>
            <a:ext cx="2895600" cy="234446"/>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TEMPO KDP-B</a:t>
            </a:r>
            <a:endParaRPr lang="en-US" dirty="0"/>
          </a:p>
        </p:txBody>
      </p:sp>
      <p:sp>
        <p:nvSpPr>
          <p:cNvPr id="3" name="Slide Number Placeholder 2"/>
          <p:cNvSpPr>
            <a:spLocks noGrp="1"/>
          </p:cNvSpPr>
          <p:nvPr>
            <p:ph type="sldNum" sz="quarter" idx="4"/>
          </p:nvPr>
        </p:nvSpPr>
        <p:spPr>
          <a:xfrm>
            <a:off x="7010400" y="6623554"/>
            <a:ext cx="2133600" cy="228989"/>
          </a:xfrm>
          <a:prstGeom prst="rect">
            <a:avLst/>
          </a:prstGeom>
        </p:spPr>
        <p:txBody>
          <a:bodyPr vert="horz" lIns="91440" tIns="45720" rIns="91440" bIns="45720" rtlCol="0" anchor="ctr"/>
          <a:lstStyle>
            <a:lvl1pPr algn="r">
              <a:defRPr sz="1200">
                <a:solidFill>
                  <a:schemeClr val="tx1">
                    <a:tint val="75000"/>
                  </a:schemeClr>
                </a:solidFill>
              </a:defRPr>
            </a:lvl1pPr>
          </a:lstStyle>
          <a:p>
            <a:fld id="{24528EB1-4DC2-B445-862E-7D59106F092A}" type="slidenum">
              <a:rPr lang="en-US" smtClean="0"/>
              <a:t>‹#›</a:t>
            </a:fld>
            <a:endParaRPr lang="en-US" dirty="0"/>
          </a:p>
        </p:txBody>
      </p:sp>
      <p:sp>
        <p:nvSpPr>
          <p:cNvPr id="5" name="Date Placeholder 4"/>
          <p:cNvSpPr>
            <a:spLocks noGrp="1"/>
          </p:cNvSpPr>
          <p:nvPr>
            <p:ph type="dt" sz="half" idx="2"/>
          </p:nvPr>
        </p:nvSpPr>
        <p:spPr>
          <a:xfrm>
            <a:off x="0" y="6623554"/>
            <a:ext cx="2133600" cy="234446"/>
          </a:xfrm>
          <a:prstGeom prst="rect">
            <a:avLst/>
          </a:prstGeom>
        </p:spPr>
        <p:txBody>
          <a:bodyPr vert="horz" lIns="91440" tIns="45720" rIns="91440" bIns="45720" rtlCol="0" anchor="ctr"/>
          <a:lstStyle>
            <a:lvl1pPr algn="l">
              <a:defRPr sz="1200">
                <a:solidFill>
                  <a:schemeClr val="tx1">
                    <a:tint val="75000"/>
                  </a:schemeClr>
                </a:solidFill>
              </a:defRPr>
            </a:lvl1pPr>
          </a:lstStyle>
          <a:p>
            <a:fld id="{902A3EC1-CDE9-BC45-928B-0F0E171BAB43}" type="datetime1">
              <a:rPr lang="en-US" smtClean="0"/>
              <a:t>5/25/15</a:t>
            </a:fld>
            <a:endParaRPr lang="en-US" dirty="0"/>
          </a:p>
        </p:txBody>
      </p:sp>
    </p:spTree>
    <p:extLst>
      <p:ext uri="{BB962C8B-B14F-4D97-AF65-F5344CB8AC3E}">
        <p14:creationId xmlns:p14="http://schemas.microsoft.com/office/powerpoint/2010/main" val="2519722608"/>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60" r:id="rId3"/>
    <p:sldLayoutId id="2147483653" r:id="rId4"/>
    <p:sldLayoutId id="2147483661" r:id="rId5"/>
    <p:sldLayoutId id="2147483754" r:id="rId6"/>
    <p:sldLayoutId id="2147483755" r:id="rId7"/>
    <p:sldLayoutId id="2147483756" r:id="rId8"/>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b="0">
                <a:solidFill>
                  <a:schemeClr val="tx1"/>
                </a:solidFill>
                <a:latin typeface="+mn-lt"/>
                <a:ea typeface="+mn-ea"/>
                <a:cs typeface="+mn-cs"/>
              </a:defRPr>
            </a:lvl1pPr>
          </a:lstStyle>
          <a:p>
            <a:pPr defTabSz="914400" fontAlgn="base">
              <a:spcAft>
                <a:spcPct val="0"/>
              </a:spcAft>
              <a:defRPr/>
            </a:pPr>
            <a:fld id="{302014F7-7946-5E4C-A5A4-D4E98A2BB3DD}" type="datetime1">
              <a:rPr lang="en-US" smtClean="0">
                <a:solidFill>
                  <a:srgbClr val="000000"/>
                </a:solidFill>
                <a:latin typeface="Times New Roman"/>
              </a:rPr>
              <a:t>5/25/15</a:t>
            </a:fld>
            <a:endParaRPr lang="en-US" dirty="0">
              <a:solidFill>
                <a:srgbClr val="000000"/>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b="0">
                <a:solidFill>
                  <a:schemeClr val="tx1"/>
                </a:solidFill>
                <a:latin typeface="+mn-lt"/>
                <a:ea typeface="+mn-ea"/>
                <a:cs typeface="+mn-cs"/>
              </a:defRPr>
            </a:lvl1pPr>
          </a:lstStyle>
          <a:p>
            <a:pPr defTabSz="914400" fontAlgn="base">
              <a:spcAft>
                <a:spcPct val="0"/>
              </a:spcAft>
              <a:defRPr/>
            </a:pPr>
            <a:r>
              <a:rPr lang="en-US" smtClean="0">
                <a:solidFill>
                  <a:srgbClr val="000000"/>
                </a:solidFill>
                <a:latin typeface="Times New Roman"/>
              </a:rPr>
              <a:t>TEMPO KDP-B</a:t>
            </a:r>
            <a:endParaRPr lang="en-US" dirty="0">
              <a:solidFill>
                <a:srgbClr val="000000"/>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chemeClr val="tx1"/>
                </a:solidFill>
                <a:latin typeface="Times New Roman" charset="0"/>
              </a:defRPr>
            </a:lvl1pPr>
          </a:lstStyle>
          <a:p>
            <a:pPr defTabSz="914400" fontAlgn="base">
              <a:spcAft>
                <a:spcPct val="0"/>
              </a:spcAft>
              <a:defRPr/>
            </a:pPr>
            <a:fld id="{82B05002-7CF6-7743-BD24-A5E601EC20AB}" type="slidenum">
              <a:rPr lang="en-US">
                <a:solidFill>
                  <a:srgbClr val="000000"/>
                </a:solidFill>
                <a:ea typeface="ＭＳ Ｐゴシック" charset="0"/>
                <a:cs typeface="ＭＳ Ｐゴシック" charset="0"/>
              </a:rPr>
              <a:pPr defTabSz="914400" fontAlgn="base">
                <a:spcAft>
                  <a:spcPct val="0"/>
                </a:spcAft>
                <a:defRPr/>
              </a:pPr>
              <a:t>‹#›</a:t>
            </a:fld>
            <a:endParaRPr lang="en-US" dirty="0">
              <a:solidFill>
                <a:srgbClr val="000000"/>
              </a:solidFill>
              <a:ea typeface="ＭＳ Ｐゴシック" charset="0"/>
              <a:cs typeface="ＭＳ Ｐゴシック" charset="0"/>
            </a:endParaRPr>
          </a:p>
        </p:txBody>
      </p:sp>
      <p:pic>
        <p:nvPicPr>
          <p:cNvPr id="1031" name="Picture 7" descr="volcano-pix1"/>
          <p:cNvPicPr>
            <a:picLocks noChangeAspect="1" noChangeArrowheads="1"/>
          </p:cNvPicPr>
          <p:nvPr userDrawn="1"/>
        </p:nvPicPr>
        <p:blipFill>
          <a:blip r:embed="rId17">
            <a:lum bright="50000" contrast="-54000"/>
            <a:extLst>
              <a:ext uri="{28A0092B-C50C-407E-A947-70E740481C1C}">
                <a14:useLocalDpi xmlns:a14="http://schemas.microsoft.com/office/drawing/2010/main" val="0"/>
              </a:ext>
            </a:extLst>
          </a:blip>
          <a:srcRect l="15291" t="21487" r="15572" b="21487"/>
          <a:stretch>
            <a:fillRect/>
          </a:stretch>
        </p:blipFill>
        <p:spPr bwMode="auto">
          <a:xfrm>
            <a:off x="-1588" y="0"/>
            <a:ext cx="91424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9384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3" name="Date Placeholder 2"/>
          <p:cNvSpPr>
            <a:spLocks noGrp="1"/>
          </p:cNvSpPr>
          <p:nvPr>
            <p:ph type="dt" sz="half" idx="2"/>
          </p:nvPr>
        </p:nvSpPr>
        <p:spPr>
          <a:xfrm>
            <a:off x="112609" y="6504025"/>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437DA950-5688-1543-975B-332DEF3974AF}"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2779609" y="6504025"/>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927330" y="650402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244972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3" name="Date Placeholder 2"/>
          <p:cNvSpPr>
            <a:spLocks noGrp="1"/>
          </p:cNvSpPr>
          <p:nvPr>
            <p:ph type="dt" sz="half" idx="2"/>
          </p:nvPr>
        </p:nvSpPr>
        <p:spPr>
          <a:xfrm>
            <a:off x="112609" y="6504025"/>
            <a:ext cx="21336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8BA52DE3-F80C-3644-B292-F30B29D44671}"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2779609" y="6504025"/>
            <a:ext cx="2895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927330" y="650402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200826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2" name="Footer Placeholder 1"/>
          <p:cNvSpPr>
            <a:spLocks noGrp="1"/>
          </p:cNvSpPr>
          <p:nvPr>
            <p:ph type="ftr" sz="quarter" idx="3"/>
          </p:nvPr>
        </p:nvSpPr>
        <p:spPr>
          <a:xfrm>
            <a:off x="3124200" y="6623554"/>
            <a:ext cx="2895600" cy="234446"/>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3" name="Slide Number Placeholder 2"/>
          <p:cNvSpPr>
            <a:spLocks noGrp="1"/>
          </p:cNvSpPr>
          <p:nvPr>
            <p:ph type="sldNum" sz="quarter" idx="4"/>
          </p:nvPr>
        </p:nvSpPr>
        <p:spPr>
          <a:xfrm>
            <a:off x="7010400" y="6623554"/>
            <a:ext cx="2133600" cy="228989"/>
          </a:xfrm>
          <a:prstGeom prst="rect">
            <a:avLst/>
          </a:prstGeom>
        </p:spPr>
        <p:txBody>
          <a:bodyPr vert="horz" lIns="91440" tIns="45720" rIns="91440" bIns="45720" rtlCol="0" anchor="ctr"/>
          <a:lstStyle>
            <a:lvl1pPr algn="r">
              <a:defRPr sz="1200">
                <a:solidFill>
                  <a:schemeClr val="tx1">
                    <a:tint val="75000"/>
                  </a:schemeClr>
                </a:solidFill>
              </a:defRPr>
            </a:lvl1pPr>
          </a:lstStyle>
          <a:p>
            <a:fld id="{24528EB1-4DC2-B445-862E-7D59106F092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5" name="Date Placeholder 4"/>
          <p:cNvSpPr>
            <a:spLocks noGrp="1"/>
          </p:cNvSpPr>
          <p:nvPr>
            <p:ph type="dt" sz="half" idx="2"/>
          </p:nvPr>
        </p:nvSpPr>
        <p:spPr>
          <a:xfrm>
            <a:off x="0" y="6623554"/>
            <a:ext cx="2133600" cy="234446"/>
          </a:xfrm>
          <a:prstGeom prst="rect">
            <a:avLst/>
          </a:prstGeom>
        </p:spPr>
        <p:txBody>
          <a:bodyPr vert="horz" lIns="91440" tIns="45720" rIns="91440" bIns="45720" rtlCol="0" anchor="ctr"/>
          <a:lstStyle>
            <a:lvl1pPr algn="l">
              <a:defRPr sz="1200">
                <a:solidFill>
                  <a:srgbClr val="7F7F7F"/>
                </a:solidFill>
              </a:defRPr>
            </a:lvl1pPr>
          </a:lstStyle>
          <a:p>
            <a:fld id="{561DA55A-FAB2-044A-B3DA-FA640BB85DF4}" type="datetime1">
              <a:rPr lang="en-US" smtClean="0">
                <a:latin typeface="Calibri"/>
              </a:rPr>
              <a:t>5/25/15</a:t>
            </a:fld>
            <a:endParaRPr lang="en-US" dirty="0">
              <a:latin typeface="Calibri"/>
            </a:endParaRPr>
          </a:p>
        </p:txBody>
      </p:sp>
    </p:spTree>
    <p:extLst>
      <p:ext uri="{BB962C8B-B14F-4D97-AF65-F5344CB8AC3E}">
        <p14:creationId xmlns:p14="http://schemas.microsoft.com/office/powerpoint/2010/main" val="167456590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7" r:id="rId7"/>
    <p:sldLayoutId id="2147483748" r:id="rId8"/>
    <p:sldLayoutId id="2147483749" r:id="rId9"/>
    <p:sldLayoutId id="2147483751" r:id="rId10"/>
    <p:sldLayoutId id="2147483752" r:id="rId11"/>
    <p:sldLayoutId id="2147483753"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jpeg"/><Relationship Id="rId14" Type="http://schemas.openxmlformats.org/officeDocument/2006/relationships/image" Target="../media/image22.emf"/><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emf"/><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_rels/slide9.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jpeg"/><Relationship Id="rId14" Type="http://schemas.openxmlformats.org/officeDocument/2006/relationships/image" Target="../media/image22.emf"/><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emf"/><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642042" y="1225848"/>
            <a:ext cx="5159058" cy="197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3200" b="1" dirty="0" smtClean="0">
                <a:solidFill>
                  <a:srgbClr val="000090"/>
                </a:solidFill>
                <a:cs typeface="Arial" charset="0"/>
              </a:rPr>
              <a:t>Overview of TEMPO Status</a:t>
            </a:r>
            <a:endParaRPr lang="en-US" sz="3200" b="1" dirty="0">
              <a:solidFill>
                <a:srgbClr val="000090"/>
              </a:solidFill>
              <a:cs typeface="Arial" charset="0"/>
            </a:endParaRPr>
          </a:p>
          <a:p>
            <a:pPr algn="r" eaLnBrk="1" hangingPunct="1"/>
            <a:endParaRPr lang="en-US" sz="1600" dirty="0" smtClean="0">
              <a:solidFill>
                <a:srgbClr val="000090"/>
              </a:solidFill>
              <a:cs typeface="Arial" charset="0"/>
            </a:endParaRPr>
          </a:p>
          <a:p>
            <a:pPr algn="r" eaLnBrk="1" hangingPunct="1"/>
            <a:r>
              <a:rPr lang="en-US" sz="1600" dirty="0" smtClean="0">
                <a:solidFill>
                  <a:srgbClr val="000090"/>
                </a:solidFill>
                <a:cs typeface="Arial" charset="0"/>
              </a:rPr>
              <a:t>Kelly Chance</a:t>
            </a:r>
            <a:endParaRPr lang="en-US" sz="1600" dirty="0">
              <a:solidFill>
                <a:srgbClr val="000090"/>
              </a:solidFill>
              <a:cs typeface="Arial" charset="0"/>
            </a:endParaRPr>
          </a:p>
          <a:p>
            <a:pPr algn="r" defTabSz="914400" fontAlgn="base">
              <a:lnSpc>
                <a:spcPct val="80000"/>
              </a:lnSpc>
              <a:spcBef>
                <a:spcPct val="0"/>
              </a:spcBef>
              <a:spcAft>
                <a:spcPct val="0"/>
              </a:spcAft>
            </a:pPr>
            <a:r>
              <a:rPr lang="en-US" sz="1600" dirty="0" smtClean="0">
                <a:solidFill>
                  <a:srgbClr val="000090"/>
                </a:solidFill>
                <a:cs typeface="Arial" charset="0"/>
              </a:rPr>
              <a:t>2</a:t>
            </a:r>
            <a:r>
              <a:rPr lang="en-US" sz="1600" baseline="30000" dirty="0" smtClean="0">
                <a:solidFill>
                  <a:srgbClr val="000090"/>
                </a:solidFill>
                <a:cs typeface="Arial" charset="0"/>
              </a:rPr>
              <a:t>nd</a:t>
            </a:r>
            <a:r>
              <a:rPr lang="en-US" sz="1600" dirty="0" smtClean="0">
                <a:solidFill>
                  <a:srgbClr val="000090"/>
                </a:solidFill>
                <a:cs typeface="Arial" charset="0"/>
              </a:rPr>
              <a:t> TEMPO Science Team meeting</a:t>
            </a:r>
          </a:p>
          <a:p>
            <a:pPr algn="r" defTabSz="914400" fontAlgn="base">
              <a:lnSpc>
                <a:spcPct val="80000"/>
              </a:lnSpc>
              <a:spcBef>
                <a:spcPct val="0"/>
              </a:spcBef>
              <a:spcAft>
                <a:spcPct val="0"/>
              </a:spcAft>
            </a:pPr>
            <a:r>
              <a:rPr lang="en-US" sz="1600" dirty="0" smtClean="0">
                <a:solidFill>
                  <a:srgbClr val="000090"/>
                </a:solidFill>
                <a:cs typeface="Arial" charset="0"/>
              </a:rPr>
              <a:t>May 21, 2014</a:t>
            </a:r>
          </a:p>
        </p:txBody>
      </p:sp>
    </p:spTree>
    <p:extLst>
      <p:ext uri="{BB962C8B-B14F-4D97-AF65-F5344CB8AC3E}">
        <p14:creationId xmlns:p14="http://schemas.microsoft.com/office/powerpoint/2010/main" val="36676547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39833"/>
            <a:ext cx="5972807" cy="971167"/>
          </a:xfrm>
        </p:spPr>
        <p:txBody>
          <a:bodyPr/>
          <a:lstStyle/>
          <a:p>
            <a:r>
              <a:rPr lang="en-US" sz="3200" dirty="0" smtClean="0">
                <a:solidFill>
                  <a:srgbClr val="FFFFFF"/>
                </a:solidFill>
                <a:latin typeface="+mj-lt"/>
              </a:rPr>
              <a:t>TEMPO Science</a:t>
            </a:r>
            <a:br>
              <a:rPr lang="en-US" sz="3200" dirty="0" smtClean="0">
                <a:solidFill>
                  <a:srgbClr val="FFFFFF"/>
                </a:solidFill>
                <a:latin typeface="+mj-lt"/>
              </a:rPr>
            </a:br>
            <a:r>
              <a:rPr lang="en-US" sz="3200" dirty="0" smtClean="0">
                <a:solidFill>
                  <a:srgbClr val="FFFFFF"/>
                </a:solidFill>
                <a:latin typeface="+mj-lt"/>
              </a:rPr>
              <a:t>Traceability Matrix</a:t>
            </a:r>
            <a:endParaRPr lang="en-US" sz="3200" dirty="0">
              <a:solidFill>
                <a:srgbClr val="FFFFFF"/>
              </a:solidFill>
              <a:latin typeface="+mj-lt"/>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05815915"/>
              </p:ext>
            </p:extLst>
          </p:nvPr>
        </p:nvGraphicFramePr>
        <p:xfrm>
          <a:off x="130174" y="1002506"/>
          <a:ext cx="8912225" cy="5808922"/>
        </p:xfrm>
        <a:graphic>
          <a:graphicData uri="http://schemas.openxmlformats.org/presentationml/2006/ole">
            <mc:AlternateContent xmlns:mc="http://schemas.openxmlformats.org/markup-compatibility/2006">
              <mc:Choice xmlns:v="urn:schemas-microsoft-com:vml" Requires="v">
                <p:oleObj spid="_x0000_s3091" name="Document" r:id="rId4" imgW="8325471" imgH="5425374" progId="Word.Document.12">
                  <p:embed/>
                </p:oleObj>
              </mc:Choice>
              <mc:Fallback>
                <p:oleObj name="Document" r:id="rId4" imgW="8325471" imgH="5425374"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4" y="1002506"/>
                        <a:ext cx="8912225" cy="58089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ate Placeholder 2"/>
          <p:cNvSpPr>
            <a:spLocks noGrp="1"/>
          </p:cNvSpPr>
          <p:nvPr>
            <p:ph type="dt" sz="half" idx="10"/>
          </p:nvPr>
        </p:nvSpPr>
        <p:spPr/>
        <p:txBody>
          <a:bodyPr/>
          <a:lstStyle/>
          <a:p>
            <a:fld id="{79E22880-E2B2-EE44-9CE2-86802A7D4A03}"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3016493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FF14CD-2087-234E-9BAE-3EE8956EA0F0}" type="datetime1">
              <a:rPr lang="en-US" smtClean="0">
                <a:solidFill>
                  <a:srgbClr val="000000"/>
                </a:solidFill>
                <a:latin typeface="Times New Roman"/>
              </a:rPr>
              <a:t>5/25/15</a:t>
            </a:fld>
            <a:endParaRPr lang="en-US" dirty="0">
              <a:solidFill>
                <a:srgbClr val="000000"/>
              </a:solidFill>
              <a:latin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2492305495"/>
              </p:ext>
            </p:extLst>
          </p:nvPr>
        </p:nvGraphicFramePr>
        <p:xfrm>
          <a:off x="1" y="665687"/>
          <a:ext cx="9143999" cy="6186590"/>
        </p:xfrm>
        <a:graphic>
          <a:graphicData uri="http://schemas.openxmlformats.org/drawingml/2006/table">
            <a:tbl>
              <a:tblPr firstRow="1" bandRow="1">
                <a:tableStyleId>{9DCAF9ED-07DC-4A11-8D7F-57B35C25682E}</a:tableStyleId>
              </a:tblPr>
              <a:tblGrid>
                <a:gridCol w="1680633"/>
                <a:gridCol w="2294467"/>
                <a:gridCol w="1299163"/>
                <a:gridCol w="3869736"/>
              </a:tblGrid>
              <a:tr h="226771">
                <a:tc>
                  <a:txBody>
                    <a:bodyPr/>
                    <a:lstStyle/>
                    <a:p>
                      <a:pPr algn="ctr"/>
                      <a:r>
                        <a:rPr lang="en-US" sz="800" b="1" dirty="0" smtClean="0">
                          <a:latin typeface="Arial"/>
                          <a:cs typeface="Arial"/>
                        </a:rPr>
                        <a:t>Team Member</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800" b="1" dirty="0" smtClean="0">
                          <a:latin typeface="Arial"/>
                          <a:cs typeface="Arial"/>
                        </a:rPr>
                        <a:t>Institution</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800" b="1" dirty="0" smtClean="0">
                          <a:latin typeface="Arial"/>
                          <a:cs typeface="Arial"/>
                        </a:rPr>
                        <a:t>Role</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800" b="1" dirty="0" smtClean="0">
                          <a:latin typeface="Arial"/>
                          <a:cs typeface="Arial"/>
                        </a:rPr>
                        <a:t>Responsibility</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K. Chance</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SAO</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PI</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Overall science development; </a:t>
                      </a:r>
                      <a:r>
                        <a:rPr lang="en-US" sz="800" b="1" dirty="0" smtClean="0">
                          <a:latin typeface="Arial"/>
                          <a:cs typeface="Arial"/>
                        </a:rPr>
                        <a:t>Level 1b, H</a:t>
                      </a:r>
                      <a:r>
                        <a:rPr lang="en-US" sz="800" b="1" baseline="-25000" dirty="0" smtClean="0">
                          <a:latin typeface="Arial"/>
                          <a:cs typeface="Arial"/>
                        </a:rPr>
                        <a:t>2</a:t>
                      </a:r>
                      <a:r>
                        <a:rPr lang="en-US" sz="800" b="1" dirty="0" smtClean="0">
                          <a:latin typeface="Arial"/>
                          <a:cs typeface="Arial"/>
                        </a:rPr>
                        <a:t>CO, C</a:t>
                      </a:r>
                      <a:r>
                        <a:rPr lang="en-US" sz="800" b="1" baseline="-25000" dirty="0" smtClean="0">
                          <a:latin typeface="Arial"/>
                          <a:cs typeface="Arial"/>
                        </a:rPr>
                        <a:t>2</a:t>
                      </a:r>
                      <a:r>
                        <a:rPr lang="en-US" sz="800" b="1" dirty="0" smtClean="0">
                          <a:latin typeface="Arial"/>
                          <a:cs typeface="Arial"/>
                        </a:rPr>
                        <a:t>H</a:t>
                      </a:r>
                      <a:r>
                        <a:rPr lang="en-US" sz="800" b="1" baseline="-25000" dirty="0" smtClean="0">
                          <a:latin typeface="Arial"/>
                          <a:cs typeface="Arial"/>
                        </a:rPr>
                        <a:t>2</a:t>
                      </a:r>
                      <a:r>
                        <a:rPr lang="en-US" sz="800" b="1" dirty="0" smtClean="0">
                          <a:latin typeface="Arial"/>
                          <a:cs typeface="Arial"/>
                        </a:rPr>
                        <a:t>O</a:t>
                      </a:r>
                      <a:r>
                        <a:rPr lang="en-US" sz="800" b="1" baseline="-25000" dirty="0" smtClean="0">
                          <a:latin typeface="Arial"/>
                          <a:cs typeface="Arial"/>
                        </a:rPr>
                        <a:t>2</a:t>
                      </a:r>
                      <a:endParaRPr lang="en-US" sz="800" b="1" baseline="-250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X. Liu</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SAO</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Deputy</a:t>
                      </a:r>
                      <a:r>
                        <a:rPr lang="en-US" sz="800" baseline="0" dirty="0" smtClean="0">
                          <a:latin typeface="Arial"/>
                          <a:cs typeface="Arial"/>
                        </a:rPr>
                        <a:t> PI</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Science development, data processing; </a:t>
                      </a:r>
                      <a:r>
                        <a:rPr lang="en-US" sz="800" b="1" dirty="0" smtClean="0">
                          <a:latin typeface="Arial"/>
                          <a:cs typeface="Arial"/>
                        </a:rPr>
                        <a:t>O</a:t>
                      </a:r>
                      <a:r>
                        <a:rPr lang="en-US" sz="800" b="1" baseline="-25000" dirty="0" smtClean="0">
                          <a:latin typeface="Arial"/>
                          <a:cs typeface="Arial"/>
                        </a:rPr>
                        <a:t>3</a:t>
                      </a:r>
                      <a:r>
                        <a:rPr lang="en-US" sz="800" b="1" dirty="0" smtClean="0">
                          <a:latin typeface="Arial"/>
                          <a:cs typeface="Arial"/>
                        </a:rPr>
                        <a:t> profile, tropospheric O</a:t>
                      </a:r>
                      <a:r>
                        <a:rPr lang="en-US" sz="800" b="1" baseline="-25000" dirty="0" smtClean="0">
                          <a:latin typeface="Arial"/>
                          <a:cs typeface="Arial"/>
                        </a:rPr>
                        <a:t>3</a:t>
                      </a:r>
                      <a:endParaRPr lang="en-US" sz="800" b="1" baseline="-250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0" dirty="0" smtClean="0">
                          <a:latin typeface="Arial"/>
                          <a:cs typeface="Arial"/>
                        </a:rPr>
                        <a:t>J. Al-Saadi</a:t>
                      </a:r>
                      <a:endParaRPr lang="en-US" sz="800" b="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LaRC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Deputy PS</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b="0" dirty="0" smtClean="0">
                          <a:latin typeface="Arial"/>
                          <a:cs typeface="Arial"/>
                        </a:rPr>
                        <a:t>Project science</a:t>
                      </a:r>
                      <a:r>
                        <a:rPr lang="en-US" sz="800" b="0" baseline="0" dirty="0" smtClean="0">
                          <a:latin typeface="Arial"/>
                          <a:cs typeface="Arial"/>
                        </a:rPr>
                        <a:t> development</a:t>
                      </a:r>
                      <a:endParaRPr lang="en-US" sz="800" b="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J. Carr</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Carr Astronautics</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Co-I</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b="1" dirty="0" smtClean="0">
                          <a:latin typeface="Arial"/>
                          <a:cs typeface="Arial"/>
                        </a:rPr>
                        <a:t>INR Modeling and algorithm</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0" dirty="0" smtClean="0">
                          <a:latin typeface="Arial"/>
                          <a:cs typeface="Arial"/>
                        </a:rPr>
                        <a:t>M. Chin</a:t>
                      </a:r>
                      <a:endParaRPr lang="en-US" sz="800" b="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GSFC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Co-I</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latin typeface="Arial"/>
                          <a:cs typeface="Arial"/>
                        </a:rPr>
                        <a:t>Aerosol science</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R.</a:t>
                      </a:r>
                      <a:r>
                        <a:rPr lang="en-US" sz="800" baseline="0" dirty="0" smtClean="0">
                          <a:latin typeface="Arial"/>
                          <a:cs typeface="Arial"/>
                        </a:rPr>
                        <a:t> Cohen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U.C.</a:t>
                      </a:r>
                      <a:r>
                        <a:rPr lang="en-US" sz="800" baseline="0" dirty="0" smtClean="0">
                          <a:latin typeface="Arial"/>
                          <a:cs typeface="Arial"/>
                        </a:rPr>
                        <a:t> Berkeley</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NO</a:t>
                      </a:r>
                      <a:r>
                        <a:rPr lang="en-US" sz="800" baseline="-25000" dirty="0" smtClean="0">
                          <a:latin typeface="Arial"/>
                          <a:cs typeface="Arial"/>
                        </a:rPr>
                        <a:t>2</a:t>
                      </a:r>
                      <a:r>
                        <a:rPr lang="en-US" sz="800" baseline="0" dirty="0" smtClean="0">
                          <a:latin typeface="Arial"/>
                          <a:cs typeface="Arial"/>
                        </a:rPr>
                        <a:t> v</a:t>
                      </a:r>
                      <a:r>
                        <a:rPr lang="en-US" sz="800" dirty="0" smtClean="0">
                          <a:latin typeface="Arial"/>
                          <a:cs typeface="Arial"/>
                        </a:rPr>
                        <a:t>alidation, atmospheric chemistry modeling, process studies</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D. Edwards</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NCAR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VOC science, synergy with carbon monoxide measurements</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J. Fishman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St. Louis</a:t>
                      </a:r>
                      <a:r>
                        <a:rPr lang="en-US" sz="800" baseline="0" dirty="0" smtClean="0">
                          <a:latin typeface="Arial"/>
                          <a:cs typeface="Arial"/>
                        </a:rPr>
                        <a:t> U.</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Co-I</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AQ impact on agriculture and the biosphere</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D. Flittner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LaRC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Project Scientist</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Overall project development;</a:t>
                      </a:r>
                      <a:r>
                        <a:rPr lang="en-US" sz="800" baseline="0" dirty="0" smtClean="0">
                          <a:latin typeface="Arial"/>
                          <a:cs typeface="Arial"/>
                        </a:rPr>
                        <a:t> STM; instrument cal./char.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J. Herman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UMBC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Validation (PANDORA</a:t>
                      </a:r>
                      <a:r>
                        <a:rPr lang="en-US" sz="800" baseline="0" dirty="0" smtClean="0">
                          <a:latin typeface="Arial"/>
                          <a:cs typeface="Arial"/>
                        </a:rPr>
                        <a:t> measurements)</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D. Jacob</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Harvard</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Science requirements, atmospheric modeling, process studies</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S. Janz</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GSFC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Instrument calibration and characterization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J. Joiner</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GSFC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b="1" dirty="0" smtClean="0">
                          <a:latin typeface="Arial"/>
                          <a:cs typeface="Arial"/>
                        </a:rPr>
                        <a:t>Cloud, total O</a:t>
                      </a:r>
                      <a:r>
                        <a:rPr lang="en-US" sz="800" b="1" baseline="-25000" dirty="0" smtClean="0">
                          <a:latin typeface="Arial"/>
                          <a:cs typeface="Arial"/>
                        </a:rPr>
                        <a:t>3</a:t>
                      </a:r>
                      <a:r>
                        <a:rPr lang="en-US" sz="800" b="1" dirty="0" smtClean="0">
                          <a:latin typeface="Arial"/>
                          <a:cs typeface="Arial"/>
                        </a:rPr>
                        <a:t>, TOA shortwave flux research product</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N. Krotkov</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GSFC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b="1" dirty="0" smtClean="0">
                          <a:latin typeface="Arial"/>
                          <a:cs typeface="Arial"/>
                        </a:rPr>
                        <a:t>NO</a:t>
                      </a:r>
                      <a:r>
                        <a:rPr lang="en-US" sz="800" b="1" baseline="-25000" dirty="0" smtClean="0">
                          <a:latin typeface="Arial"/>
                          <a:cs typeface="Arial"/>
                        </a:rPr>
                        <a:t>2</a:t>
                      </a:r>
                      <a:r>
                        <a:rPr lang="en-US" sz="800" b="1" dirty="0" smtClean="0">
                          <a:latin typeface="Arial"/>
                          <a:cs typeface="Arial"/>
                        </a:rPr>
                        <a:t>, SO</a:t>
                      </a:r>
                      <a:r>
                        <a:rPr lang="en-US" sz="800" b="1" baseline="-25000" dirty="0" smtClean="0">
                          <a:latin typeface="Arial"/>
                          <a:cs typeface="Arial"/>
                        </a:rPr>
                        <a:t>2</a:t>
                      </a:r>
                      <a:r>
                        <a:rPr lang="en-US" sz="800" b="1" dirty="0" smtClean="0">
                          <a:latin typeface="Arial"/>
                          <a:cs typeface="Arial"/>
                        </a:rPr>
                        <a:t>, UVB</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M. Newchurch</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U. Alabama Huntsville</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Validation (O</a:t>
                      </a:r>
                      <a:r>
                        <a:rPr lang="en-US" sz="800" baseline="-25000" dirty="0" smtClean="0">
                          <a:latin typeface="Arial"/>
                          <a:cs typeface="Arial"/>
                        </a:rPr>
                        <a:t>3</a:t>
                      </a:r>
                      <a:r>
                        <a:rPr lang="en-US" sz="800" dirty="0" smtClean="0">
                          <a:latin typeface="Arial"/>
                          <a:cs typeface="Arial"/>
                        </a:rPr>
                        <a:t> sondes, O</a:t>
                      </a:r>
                      <a:r>
                        <a:rPr lang="en-US" sz="800" baseline="-25000" dirty="0" smtClean="0">
                          <a:latin typeface="Arial"/>
                          <a:cs typeface="Arial"/>
                        </a:rPr>
                        <a:t>3</a:t>
                      </a:r>
                      <a:r>
                        <a:rPr lang="en-US" sz="800" baseline="0" dirty="0" smtClean="0">
                          <a:latin typeface="Arial"/>
                          <a:cs typeface="Arial"/>
                        </a:rPr>
                        <a:t> lidar)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R.B. Pierce</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NOAA/NESDIS</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AQ modeling, data assimilation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R. Spurr</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RT Solutions, Inc.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b="1" dirty="0" smtClean="0">
                          <a:latin typeface="Arial"/>
                          <a:cs typeface="Arial"/>
                        </a:rPr>
                        <a:t>Radiative transfer modeling for algorithm development</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R. Suleiman</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SAO</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Co-I, Data Mgr.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Managing science data processing, </a:t>
                      </a:r>
                      <a:r>
                        <a:rPr lang="en-US" sz="800" b="1" dirty="0" smtClean="0">
                          <a:latin typeface="Arial"/>
                          <a:cs typeface="Arial"/>
                        </a:rPr>
                        <a:t>BrO, H</a:t>
                      </a:r>
                      <a:r>
                        <a:rPr lang="en-US" sz="800" b="1" baseline="-25000" dirty="0" smtClean="0">
                          <a:latin typeface="Arial"/>
                          <a:cs typeface="Arial"/>
                        </a:rPr>
                        <a:t>2</a:t>
                      </a:r>
                      <a:r>
                        <a:rPr lang="en-US" sz="800" b="1" dirty="0" smtClean="0">
                          <a:latin typeface="Arial"/>
                          <a:cs typeface="Arial"/>
                        </a:rPr>
                        <a:t>O, and L3 products</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J. Szykman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EPA</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AIRNow AQI development, validation (PANDORA measurements)</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O. Torres</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GSFC</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b="1" dirty="0" smtClean="0">
                          <a:latin typeface="Arial"/>
                          <a:cs typeface="Arial"/>
                        </a:rPr>
                        <a:t>UV aerosol product, AI</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b="1" dirty="0" smtClean="0">
                          <a:latin typeface="Arial"/>
                          <a:cs typeface="Arial"/>
                        </a:rPr>
                        <a:t>J. Wang</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U. Nebraska</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Co-I</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Synergy w/GOES-R ABI, </a:t>
                      </a:r>
                      <a:r>
                        <a:rPr lang="en-US" sz="800" b="1" dirty="0" smtClean="0">
                          <a:latin typeface="Arial"/>
                          <a:cs typeface="Arial"/>
                        </a:rPr>
                        <a:t>aerosol research products</a:t>
                      </a:r>
                      <a:endParaRPr lang="en-US" sz="800" b="1"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J. Leitch</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Ball Aerospace</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Collaborator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800" dirty="0" smtClean="0">
                          <a:latin typeface="Arial"/>
                          <a:cs typeface="Arial"/>
                        </a:rPr>
                        <a:t>Aircraft validation, instrument calibration and characterization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D. Neil</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LaRC</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Collaborator</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a:cs typeface="Arial"/>
                        </a:rPr>
                        <a:t>GEO-CAPE mission design team member</a:t>
                      </a: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511">
                <a:tc>
                  <a:txBody>
                    <a:bodyPr/>
                    <a:lstStyle/>
                    <a:p>
                      <a:r>
                        <a:rPr lang="en-US" sz="800" dirty="0" smtClean="0">
                          <a:latin typeface="Arial"/>
                          <a:cs typeface="Arial"/>
                        </a:rPr>
                        <a:t>R. Martin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Dalhousie U.</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Collaborator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Atmospheric modeling, air mass factors,</a:t>
                      </a:r>
                      <a:r>
                        <a:rPr lang="en-US" sz="800" baseline="0" dirty="0" smtClean="0">
                          <a:latin typeface="Arial"/>
                          <a:cs typeface="Arial"/>
                        </a:rPr>
                        <a:t> AQI development</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205511">
                <a:tc>
                  <a:txBody>
                    <a:bodyPr/>
                    <a:lstStyle/>
                    <a:p>
                      <a:r>
                        <a:rPr lang="en-US" sz="800" dirty="0" smtClean="0">
                          <a:latin typeface="Arial"/>
                          <a:cs typeface="Arial"/>
                        </a:rPr>
                        <a:t>Chris McLinden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Environment</a:t>
                      </a:r>
                      <a:r>
                        <a:rPr lang="en-US" sz="800" baseline="0" dirty="0" smtClean="0">
                          <a:latin typeface="Arial"/>
                          <a:cs typeface="Arial"/>
                        </a:rPr>
                        <a:t> Canada</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Collaborator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Canadian air quality coordination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205511">
                <a:tc>
                  <a:txBody>
                    <a:bodyPr/>
                    <a:lstStyle/>
                    <a:p>
                      <a:r>
                        <a:rPr lang="en-US" sz="800" dirty="0" smtClean="0">
                          <a:latin typeface="Arial"/>
                          <a:cs typeface="Arial"/>
                        </a:rPr>
                        <a:t>Michel Grutter</a:t>
                      </a:r>
                      <a:r>
                        <a:rPr lang="en-US" sz="800" baseline="0" dirty="0" smtClean="0">
                          <a:latin typeface="Arial"/>
                          <a:cs typeface="Arial"/>
                        </a:rPr>
                        <a:t> de la Mora</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UNAM, Mexico</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Collaborator</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Mexican air quality coordination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205511">
                <a:tc>
                  <a:txBody>
                    <a:bodyPr/>
                    <a:lstStyle/>
                    <a:p>
                      <a:r>
                        <a:rPr lang="en-US" sz="800" dirty="0" smtClean="0">
                          <a:latin typeface="Arial"/>
                          <a:cs typeface="Arial"/>
                        </a:rPr>
                        <a:t>J. Kim</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Yonsei U.</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rowSpan="3">
                  <a:txBody>
                    <a:bodyPr/>
                    <a:lstStyle/>
                    <a:p>
                      <a:r>
                        <a:rPr lang="en-US" sz="800" dirty="0" smtClean="0">
                          <a:latin typeface="Arial"/>
                          <a:cs typeface="Arial"/>
                        </a:rPr>
                        <a:t>Collaborators,</a:t>
                      </a:r>
                    </a:p>
                    <a:p>
                      <a:r>
                        <a:rPr lang="en-US" sz="800" dirty="0" smtClean="0">
                          <a:latin typeface="Arial"/>
                          <a:cs typeface="Arial"/>
                        </a:rPr>
                        <a:t>Science Advisory Panel</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Korean</a:t>
                      </a:r>
                      <a:r>
                        <a:rPr lang="en-US" sz="800" baseline="0" dirty="0" smtClean="0">
                          <a:latin typeface="Arial"/>
                          <a:cs typeface="Arial"/>
                        </a:rPr>
                        <a:t> GEMS, CEOS constellation of GEO pollution monitoring</a:t>
                      </a:r>
                      <a:endParaRPr lang="en-US" sz="800" dirty="0" smtClean="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205511">
                <a:tc>
                  <a:txBody>
                    <a:bodyPr/>
                    <a:lstStyle/>
                    <a:p>
                      <a:r>
                        <a:rPr lang="en-US" sz="800" b="0" i="0" dirty="0" smtClean="0">
                          <a:latin typeface="Arial"/>
                          <a:cs typeface="Arial"/>
                        </a:rPr>
                        <a:t>C.T. McElroy</a:t>
                      </a:r>
                      <a:endParaRPr lang="en-US" sz="800" b="0" i="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York U. Canada</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vMerge="1">
                  <a:txBody>
                    <a:bodyPr/>
                    <a:lstStyle/>
                    <a:p>
                      <a:endParaRPr lang="en-US" sz="9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a:cs typeface="Arial"/>
                        </a:rPr>
                        <a:t>CSA PHEOS, CEOS constellation of GEO pollution monitoring</a:t>
                      </a:r>
                      <a:endParaRPr lang="en-US" sz="800" dirty="0" smtClean="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205511">
                <a:tc>
                  <a:txBody>
                    <a:bodyPr/>
                    <a:lstStyle/>
                    <a:p>
                      <a:r>
                        <a:rPr lang="en-US" sz="800" dirty="0" smtClean="0">
                          <a:latin typeface="Arial"/>
                          <a:cs typeface="Arial"/>
                        </a:rPr>
                        <a:t>B. Veihelmann</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800" dirty="0" smtClean="0">
                          <a:latin typeface="Arial"/>
                          <a:cs typeface="Arial"/>
                        </a:rPr>
                        <a:t>ESA</a:t>
                      </a:r>
                      <a:endParaRPr lang="en-US" sz="800" dirty="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vMerge="1">
                  <a:txBody>
                    <a:bodyPr/>
                    <a:lstStyle/>
                    <a:p>
                      <a:endParaRPr lang="en-US" sz="9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a:cs typeface="Arial"/>
                        </a:rPr>
                        <a:t>ESA Sentinel-4, CEOS constellation of GEO pollution monitoring</a:t>
                      </a:r>
                      <a:endParaRPr lang="en-US" sz="800" dirty="0" smtClean="0">
                        <a:latin typeface="Arial"/>
                        <a:cs typeface="Arial"/>
                      </a:endParaRPr>
                    </a:p>
                  </a:txBody>
                  <a:tcPr marT="27432" marB="2743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bl>
          </a:graphicData>
        </a:graphic>
      </p:graphicFrame>
      <p:sp>
        <p:nvSpPr>
          <p:cNvPr id="6" name="Title 3"/>
          <p:cNvSpPr txBox="1">
            <a:spLocks/>
          </p:cNvSpPr>
          <p:nvPr/>
        </p:nvSpPr>
        <p:spPr bwMode="auto">
          <a:xfrm>
            <a:off x="2057348" y="-32784"/>
            <a:ext cx="5972807" cy="6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rgbClr val="D9D9D9"/>
                </a:solidFill>
                <a:latin typeface="Arial Rounded MT Bold"/>
                <a:ea typeface="ＭＳ Ｐゴシック" charset="0"/>
                <a:cs typeface="Arial Rounded MT Bold"/>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dirty="0" smtClean="0"/>
              <a:t>TEMPO science team</a:t>
            </a:r>
            <a:endParaRPr lang="en-US" dirty="0"/>
          </a:p>
        </p:txBody>
      </p:sp>
      <p:sp>
        <p:nvSpPr>
          <p:cNvPr id="2" name="Slide Number Placeholder 1"/>
          <p:cNvSpPr>
            <a:spLocks noGrp="1"/>
          </p:cNvSpPr>
          <p:nvPr>
            <p:ph type="sldNum" sz="quarter" idx="12"/>
          </p:nvPr>
        </p:nvSpPr>
        <p:spPr/>
        <p:txBody>
          <a:bodyPr/>
          <a:lstStyle/>
          <a:p>
            <a:fld id="{AEC11D65-9821-2B49-88CD-D477606C3EDA}" type="slidenum">
              <a:rPr lang="en-US" smtClean="0">
                <a:solidFill>
                  <a:srgbClr val="000000"/>
                </a:solidFill>
              </a:rPr>
              <a:pPr/>
              <a:t>11</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000000"/>
                </a:solidFill>
                <a:latin typeface="Times New Roman"/>
              </a:rPr>
              <a:t>TEMPO KDP-B</a:t>
            </a:r>
            <a:endParaRPr lang="en-US" dirty="0">
              <a:solidFill>
                <a:srgbClr val="000000"/>
              </a:solidFill>
              <a:latin typeface="Times New Roman"/>
            </a:endParaRPr>
          </a:p>
        </p:txBody>
      </p:sp>
    </p:spTree>
    <p:extLst>
      <p:ext uri="{BB962C8B-B14F-4D97-AF65-F5344CB8AC3E}">
        <p14:creationId xmlns:p14="http://schemas.microsoft.com/office/powerpoint/2010/main" val="10048674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TEMPO baseline products</a:t>
            </a:r>
            <a:endParaRPr lang="en-US" dirty="0"/>
          </a:p>
        </p:txBody>
      </p:sp>
      <p:sp>
        <p:nvSpPr>
          <p:cNvPr id="2" name="Date Placeholder 1"/>
          <p:cNvSpPr>
            <a:spLocks noGrp="1"/>
          </p:cNvSpPr>
          <p:nvPr>
            <p:ph type="dt" sz="half" idx="10"/>
          </p:nvPr>
        </p:nvSpPr>
        <p:spPr/>
        <p:txBody>
          <a:bodyPr/>
          <a:lstStyle/>
          <a:p>
            <a:fld id="{A313DC00-6529-194E-B4C3-54B4EC0BB270}"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pic>
        <p:nvPicPr>
          <p:cNvPr id="7" name="Picture 6" descr="Pages from TEMPO_NSPIRES_12-EVI1 12-0007_Final.png"/>
          <p:cNvPicPr>
            <a:picLocks noChangeAspect="1"/>
          </p:cNvPicPr>
          <p:nvPr/>
        </p:nvPicPr>
        <p:blipFill rotWithShape="1">
          <a:blip r:embed="rId2">
            <a:extLst>
              <a:ext uri="{28A0092B-C50C-407E-A947-70E740481C1C}">
                <a14:useLocalDpi xmlns:a14="http://schemas.microsoft.com/office/drawing/2010/main" val="0"/>
              </a:ext>
            </a:extLst>
          </a:blip>
          <a:srcRect l="49740" t="11164" r="9646" b="48051"/>
          <a:stretch/>
        </p:blipFill>
        <p:spPr>
          <a:xfrm>
            <a:off x="880557" y="1092502"/>
            <a:ext cx="4444899" cy="5776287"/>
          </a:xfrm>
          <a:prstGeom prst="rect">
            <a:avLst/>
          </a:prstGeom>
        </p:spPr>
      </p:pic>
      <p:sp>
        <p:nvSpPr>
          <p:cNvPr id="3" name="TextBox 2"/>
          <p:cNvSpPr txBox="1"/>
          <p:nvPr/>
        </p:nvSpPr>
        <p:spPr>
          <a:xfrm>
            <a:off x="5175510" y="1461762"/>
            <a:ext cx="3968490" cy="1815882"/>
          </a:xfrm>
          <a:prstGeom prst="rect">
            <a:avLst/>
          </a:prstGeom>
          <a:noFill/>
        </p:spPr>
        <p:txBody>
          <a:bodyPr wrap="square" rtlCol="0">
            <a:spAutoFit/>
          </a:bodyPr>
          <a:lstStyle/>
          <a:p>
            <a:r>
              <a:rPr lang="en-US" sz="2800" dirty="0" smtClean="0">
                <a:solidFill>
                  <a:srgbClr val="000090"/>
                </a:solidFill>
                <a:latin typeface="Arial"/>
                <a:cs typeface="Arial"/>
              </a:rPr>
              <a:t>TEMPO has a minimally-redundant measurement set</a:t>
            </a:r>
            <a:r>
              <a:rPr lang="en-US" sz="2800" dirty="0">
                <a:solidFill>
                  <a:srgbClr val="000090"/>
                </a:solidFill>
                <a:latin typeface="Arial"/>
                <a:cs typeface="Arial"/>
              </a:rPr>
              <a:t> </a:t>
            </a:r>
            <a:r>
              <a:rPr lang="en-US" sz="2800" dirty="0" smtClean="0">
                <a:solidFill>
                  <a:srgbClr val="000090"/>
                </a:solidFill>
                <a:latin typeface="Arial"/>
                <a:cs typeface="Arial"/>
              </a:rPr>
              <a:t>for air quality.</a:t>
            </a: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36027769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20648"/>
            <a:ext cx="5972807" cy="951179"/>
          </a:xfrm>
        </p:spPr>
        <p:txBody>
          <a:bodyPr/>
          <a:lstStyle/>
          <a:p>
            <a:r>
              <a:rPr lang="en-US" dirty="0" smtClean="0"/>
              <a:t>Typical TEMPO-range spectra (from ESA GOME-1)</a:t>
            </a:r>
            <a:endParaRPr lang="en-US" dirty="0"/>
          </a:p>
        </p:txBody>
      </p:sp>
      <p:sp>
        <p:nvSpPr>
          <p:cNvPr id="2" name="Date Placeholder 1"/>
          <p:cNvSpPr>
            <a:spLocks noGrp="1"/>
          </p:cNvSpPr>
          <p:nvPr>
            <p:ph type="dt" sz="half" idx="10"/>
          </p:nvPr>
        </p:nvSpPr>
        <p:spPr/>
        <p:txBody>
          <a:bodyPr/>
          <a:lstStyle/>
          <a:p>
            <a:fld id="{35A6E4CD-C83F-5343-8A9E-32A6A6854E04}"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pic>
        <p:nvPicPr>
          <p:cNvPr id="7" name="Picture 6" descr="GOME-albedos-with desert.PNG"/>
          <p:cNvPicPr>
            <a:picLocks noChangeAspect="1"/>
          </p:cNvPicPr>
          <p:nvPr/>
        </p:nvPicPr>
        <p:blipFill rotWithShape="1">
          <a:blip r:embed="rId2">
            <a:extLst>
              <a:ext uri="{28A0092B-C50C-407E-A947-70E740481C1C}">
                <a14:useLocalDpi xmlns:a14="http://schemas.microsoft.com/office/drawing/2010/main" val="0"/>
              </a:ext>
            </a:extLst>
          </a:blip>
          <a:srcRect l="5503" t="9768" r="11300" b="5220"/>
          <a:stretch/>
        </p:blipFill>
        <p:spPr>
          <a:xfrm>
            <a:off x="769875" y="1130300"/>
            <a:ext cx="7607520" cy="5747631"/>
          </a:xfrm>
          <a:prstGeom prst="rect">
            <a:avLst/>
          </a:prstGeom>
        </p:spPr>
      </p:pic>
      <p:sp>
        <p:nvSpPr>
          <p:cNvPr id="3" name="Rectangle 2"/>
          <p:cNvSpPr/>
          <p:nvPr/>
        </p:nvSpPr>
        <p:spPr>
          <a:xfrm>
            <a:off x="2293834" y="1524001"/>
            <a:ext cx="2057400" cy="4365624"/>
          </a:xfrm>
          <a:prstGeom prst="rect">
            <a:avLst/>
          </a:prstGeom>
          <a:noFill/>
          <a:ln w="38100">
            <a:solidFill>
              <a:srgbClr val="00009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ectangle 5"/>
          <p:cNvSpPr/>
          <p:nvPr/>
        </p:nvSpPr>
        <p:spPr>
          <a:xfrm>
            <a:off x="4922734" y="1533526"/>
            <a:ext cx="2057400" cy="4365624"/>
          </a:xfrm>
          <a:prstGeom prst="rect">
            <a:avLst/>
          </a:prstGeom>
          <a:noFill/>
          <a:ln w="38100">
            <a:solidFill>
              <a:srgbClr val="00009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Slide Number Placeholder 7"/>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13105006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8814" y="20643"/>
            <a:ext cx="5972807" cy="961490"/>
          </a:xfrm>
        </p:spPr>
        <p:txBody>
          <a:bodyPr/>
          <a:lstStyle/>
          <a:p>
            <a:r>
              <a:rPr lang="en-US" b="1" dirty="0" smtClean="0">
                <a:solidFill>
                  <a:srgbClr val="F2F2F2"/>
                </a:solidFill>
              </a:rPr>
              <a:t>TEMPO footprint</a:t>
            </a:r>
            <a:r>
              <a:rPr lang="en-US" b="1" dirty="0">
                <a:solidFill>
                  <a:srgbClr val="F2F2F2"/>
                </a:solidFill>
              </a:rPr>
              <a:t>, </a:t>
            </a:r>
            <a:r>
              <a:rPr lang="en-US" b="1" dirty="0" smtClean="0">
                <a:solidFill>
                  <a:srgbClr val="F2F2F2"/>
                </a:solidFill>
              </a:rPr>
              <a:t>ground sample distance </a:t>
            </a:r>
            <a:r>
              <a:rPr lang="en-US" b="1" dirty="0">
                <a:solidFill>
                  <a:srgbClr val="F2F2F2"/>
                </a:solidFill>
              </a:rPr>
              <a:t>and </a:t>
            </a:r>
            <a:r>
              <a:rPr lang="en-US" b="1" dirty="0" smtClean="0">
                <a:solidFill>
                  <a:srgbClr val="F2F2F2"/>
                </a:solidFill>
              </a:rPr>
              <a:t>field </a:t>
            </a:r>
            <a:r>
              <a:rPr lang="en-US" b="1" dirty="0">
                <a:solidFill>
                  <a:srgbClr val="F2F2F2"/>
                </a:solidFill>
              </a:rPr>
              <a:t>of </a:t>
            </a:r>
            <a:r>
              <a:rPr lang="en-US" b="1" dirty="0" smtClean="0">
                <a:solidFill>
                  <a:srgbClr val="F2F2F2"/>
                </a:solidFill>
              </a:rPr>
              <a:t>regard</a:t>
            </a:r>
            <a:endParaRPr lang="en-US" dirty="0">
              <a:solidFill>
                <a:srgbClr val="F2F2F2"/>
              </a:solidFill>
            </a:endParaRPr>
          </a:p>
        </p:txBody>
      </p:sp>
      <p:pic>
        <p:nvPicPr>
          <p:cNvPr id="3" name="Picture 2" descr="A12108_001.png"/>
          <p:cNvPicPr>
            <a:picLocks noChangeAspect="1"/>
          </p:cNvPicPr>
          <p:nvPr/>
        </p:nvPicPr>
        <p:blipFill rotWithShape="1">
          <a:blip r:embed="rId3">
            <a:extLst>
              <a:ext uri="{28A0092B-C50C-407E-A947-70E740481C1C}">
                <a14:useLocalDpi xmlns:a14="http://schemas.microsoft.com/office/drawing/2010/main" val="0"/>
              </a:ext>
            </a:extLst>
          </a:blip>
          <a:srcRect b="6616"/>
          <a:stretch/>
        </p:blipFill>
        <p:spPr>
          <a:xfrm>
            <a:off x="0" y="1020400"/>
            <a:ext cx="9144000" cy="4558966"/>
          </a:xfrm>
          <a:prstGeom prst="rect">
            <a:avLst/>
          </a:prstGeom>
        </p:spPr>
      </p:pic>
      <p:sp>
        <p:nvSpPr>
          <p:cNvPr id="2" name="Rectangle 1"/>
          <p:cNvSpPr/>
          <p:nvPr/>
        </p:nvSpPr>
        <p:spPr>
          <a:xfrm>
            <a:off x="0" y="5631239"/>
            <a:ext cx="9144000" cy="713016"/>
          </a:xfrm>
          <a:prstGeom prst="rect">
            <a:avLst/>
          </a:prstGeom>
        </p:spPr>
        <p:txBody>
          <a:bodyPr wrap="square">
            <a:spAutoFit/>
          </a:bodyPr>
          <a:lstStyle/>
          <a:p>
            <a:pPr algn="ctr" defTabSz="914400" fontAlgn="base">
              <a:lnSpc>
                <a:spcPct val="90000"/>
              </a:lnSpc>
              <a:spcBef>
                <a:spcPct val="20000"/>
              </a:spcBef>
              <a:spcAft>
                <a:spcPct val="0"/>
              </a:spcAft>
            </a:pPr>
            <a:r>
              <a:rPr lang="en-US" sz="2000" b="1" i="1" dirty="0">
                <a:solidFill>
                  <a:srgbClr val="0000FF"/>
                </a:solidFill>
                <a:latin typeface="Arial"/>
                <a:cs typeface="Arial"/>
              </a:rPr>
              <a:t>Each </a:t>
            </a:r>
            <a:r>
              <a:rPr lang="en-US" sz="2000" b="1" i="1" dirty="0" smtClean="0">
                <a:solidFill>
                  <a:srgbClr val="0000FF"/>
                </a:solidFill>
                <a:latin typeface="Arial"/>
                <a:cs typeface="Arial"/>
              </a:rPr>
              <a:t>2.1 </a:t>
            </a:r>
            <a:r>
              <a:rPr lang="en-US" sz="2000" b="1" i="1" dirty="0">
                <a:solidFill>
                  <a:srgbClr val="0000FF"/>
                </a:solidFill>
                <a:latin typeface="Arial"/>
                <a:cs typeface="Arial"/>
              </a:rPr>
              <a:t>km × </a:t>
            </a:r>
            <a:r>
              <a:rPr lang="en-US" sz="2000" b="1" i="1" dirty="0" smtClean="0">
                <a:solidFill>
                  <a:srgbClr val="0000FF"/>
                </a:solidFill>
                <a:latin typeface="Arial"/>
                <a:cs typeface="Arial"/>
              </a:rPr>
              <a:t>4.7 </a:t>
            </a:r>
            <a:r>
              <a:rPr lang="en-US" sz="2000" b="1" i="1" dirty="0">
                <a:solidFill>
                  <a:srgbClr val="0000FF"/>
                </a:solidFill>
                <a:latin typeface="Arial"/>
                <a:cs typeface="Arial"/>
              </a:rPr>
              <a:t>km pixel is a 2K element spectrum from 290</a:t>
            </a:r>
            <a:r>
              <a:rPr lang="en-US" sz="2000" b="1" i="1" dirty="0" smtClean="0">
                <a:solidFill>
                  <a:srgbClr val="0000FF"/>
                </a:solidFill>
                <a:latin typeface="Arial"/>
                <a:cs typeface="Arial"/>
              </a:rPr>
              <a:t>-740 </a:t>
            </a:r>
            <a:r>
              <a:rPr lang="en-US" sz="2000" b="1" i="1" dirty="0">
                <a:solidFill>
                  <a:srgbClr val="0000FF"/>
                </a:solidFill>
                <a:latin typeface="Arial"/>
                <a:cs typeface="Arial"/>
              </a:rPr>
              <a:t>nm</a:t>
            </a:r>
          </a:p>
          <a:p>
            <a:pPr algn="ctr" defTabSz="914400" fontAlgn="base">
              <a:lnSpc>
                <a:spcPct val="90000"/>
              </a:lnSpc>
              <a:spcBef>
                <a:spcPct val="20000"/>
              </a:spcBef>
              <a:spcAft>
                <a:spcPct val="0"/>
              </a:spcAft>
            </a:pPr>
            <a:r>
              <a:rPr lang="en-US" sz="2000" b="1" i="1" dirty="0">
                <a:solidFill>
                  <a:srgbClr val="0000FF"/>
                </a:solidFill>
                <a:latin typeface="Arial"/>
                <a:cs typeface="Arial"/>
              </a:rPr>
              <a:t>GEO platform selected by NASA for viewing Greater North America</a:t>
            </a:r>
          </a:p>
        </p:txBody>
      </p:sp>
      <p:sp>
        <p:nvSpPr>
          <p:cNvPr id="6" name="Date Placeholder 5"/>
          <p:cNvSpPr>
            <a:spLocks noGrp="1"/>
          </p:cNvSpPr>
          <p:nvPr>
            <p:ph type="dt" sz="half" idx="10"/>
          </p:nvPr>
        </p:nvSpPr>
        <p:spPr/>
        <p:txBody>
          <a:bodyPr/>
          <a:lstStyle/>
          <a:p>
            <a:fld id="{214E9CE1-91DB-104E-92A5-B84083E71585}"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8" name="Rectangle 7"/>
          <p:cNvSpPr/>
          <p:nvPr/>
        </p:nvSpPr>
        <p:spPr>
          <a:xfrm>
            <a:off x="0" y="2177519"/>
            <a:ext cx="2097821" cy="837152"/>
          </a:xfrm>
          <a:prstGeom prst="rect">
            <a:avLst/>
          </a:prstGeom>
        </p:spPr>
        <p:txBody>
          <a:bodyPr wrap="square">
            <a:spAutoFit/>
          </a:bodyPr>
          <a:lstStyle/>
          <a:p>
            <a:pPr defTabSz="914400" fontAlgn="base">
              <a:lnSpc>
                <a:spcPct val="90000"/>
              </a:lnSpc>
              <a:spcBef>
                <a:spcPct val="20000"/>
              </a:spcBef>
              <a:spcAft>
                <a:spcPct val="0"/>
              </a:spcAft>
            </a:pPr>
            <a:r>
              <a:rPr lang="en-US" sz="2400" b="1" dirty="0" smtClean="0">
                <a:solidFill>
                  <a:srgbClr val="FFFF00"/>
                </a:solidFill>
                <a:latin typeface="Arial"/>
                <a:cs typeface="Arial"/>
              </a:rPr>
              <a:t>2.1 </a:t>
            </a:r>
            <a:r>
              <a:rPr lang="en-US" sz="2400" b="1" dirty="0">
                <a:solidFill>
                  <a:srgbClr val="FFFF00"/>
                </a:solidFill>
                <a:latin typeface="Arial"/>
                <a:cs typeface="Arial"/>
              </a:rPr>
              <a:t>km × </a:t>
            </a:r>
            <a:r>
              <a:rPr lang="en-US" sz="2400" b="1" dirty="0" smtClean="0">
                <a:solidFill>
                  <a:srgbClr val="FFFF00"/>
                </a:solidFill>
                <a:latin typeface="Arial"/>
                <a:cs typeface="Arial"/>
              </a:rPr>
              <a:t>4.7</a:t>
            </a:r>
          </a:p>
          <a:p>
            <a:pPr defTabSz="914400" fontAlgn="base">
              <a:lnSpc>
                <a:spcPct val="90000"/>
              </a:lnSpc>
              <a:spcBef>
                <a:spcPct val="20000"/>
              </a:spcBef>
              <a:spcAft>
                <a:spcPct val="0"/>
              </a:spcAft>
            </a:pPr>
            <a:r>
              <a:rPr lang="en-US" sz="2400" b="1" dirty="0" smtClean="0">
                <a:solidFill>
                  <a:srgbClr val="FFFF00"/>
                </a:solidFill>
                <a:latin typeface="Arial"/>
                <a:cs typeface="Arial"/>
              </a:rPr>
              <a:t>__________</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27054229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E7DC9-3CEF-DB46-95FE-196A8FD5B605}"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18" name="Rectangle 17"/>
          <p:cNvSpPr/>
          <p:nvPr/>
        </p:nvSpPr>
        <p:spPr>
          <a:xfrm>
            <a:off x="2286000" y="66715"/>
            <a:ext cx="4572000" cy="861774"/>
          </a:xfrm>
          <a:prstGeom prst="rect">
            <a:avLst/>
          </a:prstGeom>
        </p:spPr>
        <p:txBody>
          <a:bodyPr>
            <a:spAutoFit/>
          </a:bodyPr>
          <a:lstStyle/>
          <a:p>
            <a:r>
              <a:rPr lang="en-US" altLang="ko-KR" sz="2500" dirty="0">
                <a:solidFill>
                  <a:srgbClr val="D9D9D9"/>
                </a:solidFill>
                <a:latin typeface="Arial Rounded MT Bold"/>
                <a:cs typeface="Arial Rounded MT Bold"/>
              </a:rPr>
              <a:t>Global pollution monitoring constellation (2018-2020)</a:t>
            </a:r>
            <a:endParaRPr lang="en-US" dirty="0"/>
          </a:p>
        </p:txBody>
      </p:sp>
      <p:pic>
        <p:nvPicPr>
          <p:cNvPr id="2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75" t="9802" r="7201" b="4393"/>
          <a:stretch/>
        </p:blipFill>
        <p:spPr bwMode="auto">
          <a:xfrm>
            <a:off x="213358" y="1060779"/>
            <a:ext cx="8687329" cy="488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384235" y="1050146"/>
            <a:ext cx="1099112" cy="64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0" y="5657672"/>
            <a:ext cx="9144000" cy="1200328"/>
          </a:xfrm>
          <a:prstGeom prst="rect">
            <a:avLst/>
          </a:prstGeom>
          <a:solidFill>
            <a:schemeClr val="accent1">
              <a:lumMod val="20000"/>
              <a:lumOff val="80000"/>
            </a:schemeClr>
          </a:solidFill>
        </p:spPr>
        <p:txBody>
          <a:bodyPr wrap="square" lIns="182880" rIns="182880" rtlCol="0">
            <a:spAutoFit/>
          </a:bodyPr>
          <a:lstStyle/>
          <a:p>
            <a:pPr>
              <a:defRPr/>
            </a:pPr>
            <a:r>
              <a:rPr lang="en-US" sz="1600" b="1" dirty="0" smtClean="0">
                <a:latin typeface="Arial"/>
                <a:ea typeface="ヒラギノ角ゴ Pro W3" charset="-128"/>
                <a:cs typeface="Arial"/>
              </a:rPr>
              <a:t>Policy-relevant science and environmental services enabled by common observations</a:t>
            </a:r>
          </a:p>
          <a:p>
            <a:pPr marL="347663" indent="-169863">
              <a:buFont typeface="Arial"/>
              <a:buChar char="•"/>
              <a:defRPr/>
            </a:pPr>
            <a:r>
              <a:rPr lang="en-US" sz="1400" dirty="0" smtClean="0">
                <a:latin typeface="Arial"/>
                <a:ea typeface="ヒラギノ角ゴ Pro W3" charset="-128"/>
                <a:cs typeface="Arial"/>
              </a:rPr>
              <a:t>Improved emissions, at common confidence levels, over industrialized Northern Hemisphere</a:t>
            </a:r>
          </a:p>
          <a:p>
            <a:pPr marL="347663" indent="-169863">
              <a:buFont typeface="Arial"/>
              <a:buChar char="•"/>
              <a:defRPr/>
            </a:pPr>
            <a:r>
              <a:rPr lang="en-US" sz="1400" dirty="0" smtClean="0">
                <a:latin typeface="Arial"/>
                <a:ea typeface="ヒラギノ角ゴ Pro W3" charset="-128"/>
                <a:cs typeface="Arial"/>
              </a:rPr>
              <a:t>Improved air quality forecasts and assimilation systems</a:t>
            </a:r>
          </a:p>
          <a:p>
            <a:pPr marL="347663" indent="-169863">
              <a:buFont typeface="Arial"/>
              <a:buChar char="•"/>
              <a:defRPr/>
            </a:pPr>
            <a:r>
              <a:rPr lang="en-US" sz="1400" dirty="0" smtClean="0">
                <a:latin typeface="Arial"/>
                <a:ea typeface="ヒラギノ角ゴ Pro W3" charset="-128"/>
                <a:cs typeface="Arial"/>
              </a:rPr>
              <a:t>Improved assessment, e.g., observations to support United Nations Convention on Long Range Transboundary Air Pollution</a:t>
            </a:r>
          </a:p>
        </p:txBody>
      </p:sp>
      <p:sp>
        <p:nvSpPr>
          <p:cNvPr id="23" name="Rectangle 22"/>
          <p:cNvSpPr/>
          <p:nvPr/>
        </p:nvSpPr>
        <p:spPr>
          <a:xfrm>
            <a:off x="749301" y="4342249"/>
            <a:ext cx="2095500" cy="646331"/>
          </a:xfrm>
          <a:prstGeom prst="rect">
            <a:avLst/>
          </a:prstGeom>
        </p:spPr>
        <p:txBody>
          <a:bodyPr wrap="square">
            <a:spAutoFit/>
          </a:bodyPr>
          <a:lstStyle/>
          <a:p>
            <a:pPr algn="ctr"/>
            <a:r>
              <a:rPr lang="en-US" b="1" i="1" dirty="0" smtClean="0">
                <a:solidFill>
                  <a:srgbClr val="FF3300"/>
                </a:solidFill>
                <a:effectLst>
                  <a:outerShdw blurRad="38100" dist="38100" dir="2700000" algn="tl">
                    <a:srgbClr val="000000"/>
                  </a:outerShdw>
                </a:effectLst>
                <a:latin typeface="Verdana"/>
                <a:cs typeface="Verdana"/>
              </a:rPr>
              <a:t>Sentinel-5P</a:t>
            </a:r>
          </a:p>
          <a:p>
            <a:pPr algn="ctr"/>
            <a:r>
              <a:rPr lang="en-US" b="1" i="1" dirty="0" smtClean="0">
                <a:solidFill>
                  <a:srgbClr val="FF3300"/>
                </a:solidFill>
                <a:effectLst>
                  <a:outerShdw blurRad="38100" dist="38100" dir="2700000" algn="tl">
                    <a:srgbClr val="000000"/>
                  </a:outerShdw>
                </a:effectLst>
                <a:latin typeface="Verdana"/>
                <a:cs typeface="Verdana"/>
              </a:rPr>
              <a:t>(once per day)</a:t>
            </a:r>
            <a:endParaRPr lang="en-US" dirty="0">
              <a:latin typeface="Verdana"/>
              <a:cs typeface="Verdana"/>
            </a:endParaRPr>
          </a:p>
        </p:txBody>
      </p:sp>
      <p:sp>
        <p:nvSpPr>
          <p:cNvPr id="24" name="직사각형 10"/>
          <p:cNvSpPr/>
          <p:nvPr/>
        </p:nvSpPr>
        <p:spPr bwMode="auto">
          <a:xfrm>
            <a:off x="1785833" y="1306385"/>
            <a:ext cx="1925732" cy="1667328"/>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ko-KR" altLang="en-US" b="1" i="1" dirty="0">
              <a:solidFill>
                <a:srgbClr val="FF3300"/>
              </a:solidFill>
              <a:effectLst>
                <a:outerShdw blurRad="38100" dist="38100" dir="2700000" algn="tl">
                  <a:srgbClr val="000000"/>
                </a:outerShdw>
              </a:effectLst>
              <a:latin typeface="맑은 고딕"/>
              <a:ea typeface="맑은 고딕"/>
            </a:endParaRPr>
          </a:p>
        </p:txBody>
      </p:sp>
      <p:sp>
        <p:nvSpPr>
          <p:cNvPr id="25" name="직사각형 11"/>
          <p:cNvSpPr/>
          <p:nvPr/>
        </p:nvSpPr>
        <p:spPr bwMode="auto">
          <a:xfrm>
            <a:off x="4303267" y="1206083"/>
            <a:ext cx="1679632" cy="1459680"/>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ko-KR" altLang="en-US">
              <a:solidFill>
                <a:srgbClr val="FFFFFF"/>
              </a:solidFill>
              <a:latin typeface="맑은 고딕"/>
              <a:ea typeface="맑은 고딕"/>
            </a:endParaRPr>
          </a:p>
        </p:txBody>
      </p:sp>
      <p:sp>
        <p:nvSpPr>
          <p:cNvPr id="26" name="직사각형 5"/>
          <p:cNvSpPr/>
          <p:nvPr/>
        </p:nvSpPr>
        <p:spPr bwMode="auto">
          <a:xfrm>
            <a:off x="6314810" y="1222511"/>
            <a:ext cx="1599650" cy="2434851"/>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ko-KR" altLang="en-US">
              <a:solidFill>
                <a:srgbClr val="FFFFFF"/>
              </a:solidFill>
              <a:latin typeface="맑은 고딕"/>
              <a:ea typeface="맑은 고딕"/>
            </a:endParaRPr>
          </a:p>
        </p:txBody>
      </p:sp>
      <p:sp>
        <p:nvSpPr>
          <p:cNvPr id="27" name="Rectangle 26"/>
          <p:cNvSpPr/>
          <p:nvPr/>
        </p:nvSpPr>
        <p:spPr>
          <a:xfrm>
            <a:off x="2029408" y="2227893"/>
            <a:ext cx="1312334" cy="646331"/>
          </a:xfrm>
          <a:prstGeom prst="rect">
            <a:avLst/>
          </a:prstGeom>
        </p:spPr>
        <p:txBody>
          <a:bodyPr wrap="square">
            <a:spAutoFit/>
          </a:bodyPr>
          <a:lstStyle/>
          <a:p>
            <a:pPr algn="ctr"/>
            <a:r>
              <a:rPr lang="en-US" altLang="ko-KR" b="1" i="1" dirty="0" smtClean="0">
                <a:solidFill>
                  <a:srgbClr val="FF3300"/>
                </a:solidFill>
                <a:effectLst>
                  <a:outerShdw blurRad="38100" dist="38100" dir="2700000" algn="tl">
                    <a:srgbClr val="000000"/>
                  </a:outerShdw>
                </a:effectLst>
                <a:latin typeface="Verdana"/>
                <a:cs typeface="Verdana"/>
              </a:rPr>
              <a:t>TEMPO</a:t>
            </a:r>
          </a:p>
          <a:p>
            <a:pPr algn="ctr"/>
            <a:r>
              <a:rPr lang="en-US" b="1" i="1" dirty="0" smtClean="0">
                <a:solidFill>
                  <a:srgbClr val="FF3300"/>
                </a:solidFill>
                <a:effectLst>
                  <a:outerShdw blurRad="38100" dist="38100" dir="2700000" algn="tl">
                    <a:srgbClr val="000000"/>
                  </a:outerShdw>
                </a:effectLst>
                <a:latin typeface="Verdana"/>
                <a:cs typeface="Verdana"/>
              </a:rPr>
              <a:t>(hourly)</a:t>
            </a:r>
            <a:endParaRPr lang="en-US" dirty="0">
              <a:latin typeface="Verdana"/>
              <a:cs typeface="Verdana"/>
            </a:endParaRPr>
          </a:p>
        </p:txBody>
      </p:sp>
      <p:sp>
        <p:nvSpPr>
          <p:cNvPr id="28" name="Rectangle 27"/>
          <p:cNvSpPr/>
          <p:nvPr/>
        </p:nvSpPr>
        <p:spPr>
          <a:xfrm>
            <a:off x="4365525" y="1951574"/>
            <a:ext cx="1575039" cy="646331"/>
          </a:xfrm>
          <a:prstGeom prst="rect">
            <a:avLst/>
          </a:prstGeom>
        </p:spPr>
        <p:txBody>
          <a:bodyPr wrap="square">
            <a:spAutoFit/>
          </a:bodyPr>
          <a:lstStyle/>
          <a:p>
            <a:pPr algn="ctr"/>
            <a:r>
              <a:rPr lang="en-US" altLang="ko-KR" b="1" i="1" dirty="0" smtClean="0">
                <a:solidFill>
                  <a:srgbClr val="FF3300"/>
                </a:solidFill>
                <a:effectLst>
                  <a:outerShdw blurRad="38100" dist="38100" dir="2700000" algn="tl">
                    <a:srgbClr val="000000">
                      <a:alpha val="43137"/>
                    </a:srgbClr>
                  </a:outerShdw>
                </a:effectLst>
                <a:latin typeface="Verdana" pitchFamily="34" charset="0"/>
                <a:ea typeface="맑은 고딕"/>
                <a:cs typeface="ＭＳ Ｐゴシック" charset="0"/>
              </a:rPr>
              <a:t>Sentinel-4</a:t>
            </a:r>
            <a:endParaRPr lang="en-US" altLang="ko-KR" b="1" i="1" dirty="0">
              <a:solidFill>
                <a:srgbClr val="FF3300"/>
              </a:solidFill>
              <a:effectLst>
                <a:outerShdw blurRad="38100" dist="38100" dir="2700000" algn="tl">
                  <a:srgbClr val="000000"/>
                </a:outerShdw>
              </a:effectLst>
              <a:latin typeface="Verdana"/>
              <a:cs typeface="Verdana"/>
            </a:endParaRPr>
          </a:p>
          <a:p>
            <a:pPr algn="ctr"/>
            <a:r>
              <a:rPr lang="en-US" b="1" i="1" dirty="0">
                <a:solidFill>
                  <a:srgbClr val="FF3300"/>
                </a:solidFill>
                <a:effectLst>
                  <a:outerShdw blurRad="38100" dist="38100" dir="2700000" algn="tl">
                    <a:srgbClr val="000000"/>
                  </a:outerShdw>
                </a:effectLst>
                <a:latin typeface="Verdana"/>
                <a:cs typeface="Verdana"/>
              </a:rPr>
              <a:t>(hourly</a:t>
            </a:r>
            <a:r>
              <a:rPr lang="en-US" b="1" i="1" dirty="0" smtClean="0">
                <a:solidFill>
                  <a:srgbClr val="FF3300"/>
                </a:solidFill>
                <a:effectLst>
                  <a:outerShdw blurRad="38100" dist="38100" dir="2700000" algn="tl">
                    <a:srgbClr val="000000"/>
                  </a:outerShdw>
                </a:effectLst>
                <a:latin typeface="Verdana"/>
                <a:cs typeface="Verdana"/>
              </a:rPr>
              <a:t>)</a:t>
            </a:r>
            <a:endParaRPr lang="en-US" dirty="0">
              <a:latin typeface="Verdana"/>
              <a:cs typeface="Verdana"/>
            </a:endParaRPr>
          </a:p>
        </p:txBody>
      </p:sp>
      <p:sp>
        <p:nvSpPr>
          <p:cNvPr id="29" name="Rectangle 28"/>
          <p:cNvSpPr/>
          <p:nvPr/>
        </p:nvSpPr>
        <p:spPr>
          <a:xfrm>
            <a:off x="6460612" y="2941258"/>
            <a:ext cx="1375487" cy="646331"/>
          </a:xfrm>
          <a:prstGeom prst="rect">
            <a:avLst/>
          </a:prstGeom>
        </p:spPr>
        <p:txBody>
          <a:bodyPr wrap="square">
            <a:spAutoFit/>
          </a:bodyPr>
          <a:lstStyle/>
          <a:p>
            <a:pPr algn="ctr"/>
            <a:r>
              <a:rPr lang="en-US" altLang="ko-KR" b="1" i="1" dirty="0" smtClean="0">
                <a:solidFill>
                  <a:srgbClr val="FF3300"/>
                </a:solidFill>
                <a:effectLst>
                  <a:outerShdw blurRad="38100" dist="38100" dir="2700000" algn="tl">
                    <a:srgbClr val="000000">
                      <a:alpha val="43137"/>
                    </a:srgbClr>
                  </a:outerShdw>
                </a:effectLst>
                <a:latin typeface="Verdana" pitchFamily="34" charset="0"/>
                <a:ea typeface="맑은 고딕"/>
                <a:cs typeface="ＭＳ Ｐゴシック" charset="0"/>
              </a:rPr>
              <a:t>GEMS</a:t>
            </a:r>
            <a:endParaRPr lang="en-US" altLang="ko-KR" b="1" i="1" dirty="0">
              <a:solidFill>
                <a:srgbClr val="FF3300"/>
              </a:solidFill>
              <a:effectLst>
                <a:outerShdw blurRad="38100" dist="38100" dir="2700000" algn="tl">
                  <a:srgbClr val="000000"/>
                </a:outerShdw>
              </a:effectLst>
              <a:latin typeface="Verdana"/>
              <a:cs typeface="Verdana"/>
            </a:endParaRPr>
          </a:p>
          <a:p>
            <a:pPr algn="ctr"/>
            <a:r>
              <a:rPr lang="en-US" b="1" i="1" dirty="0">
                <a:solidFill>
                  <a:srgbClr val="FF3300"/>
                </a:solidFill>
                <a:effectLst>
                  <a:outerShdw blurRad="38100" dist="38100" dir="2700000" algn="tl">
                    <a:srgbClr val="000000"/>
                  </a:outerShdw>
                </a:effectLst>
                <a:latin typeface="Verdana"/>
                <a:cs typeface="Verdana"/>
              </a:rPr>
              <a:t>(hourly</a:t>
            </a:r>
            <a:r>
              <a:rPr lang="en-US" b="1" i="1" dirty="0" smtClean="0">
                <a:solidFill>
                  <a:srgbClr val="FF3300"/>
                </a:solidFill>
                <a:effectLst>
                  <a:outerShdw blurRad="38100" dist="38100" dir="2700000" algn="tl">
                    <a:srgbClr val="000000"/>
                  </a:outerShdw>
                </a:effectLst>
                <a:latin typeface="Verdana"/>
                <a:cs typeface="Verdana"/>
              </a:rPr>
              <a:t>)</a:t>
            </a:r>
            <a:endParaRPr lang="en-US" dirty="0">
              <a:latin typeface="Verdana"/>
              <a:cs typeface="Verdana"/>
            </a:endParaRPr>
          </a:p>
        </p:txBody>
      </p:sp>
      <p:sp>
        <p:nvSpPr>
          <p:cNvPr id="30" name="TextBox 15"/>
          <p:cNvSpPr txBox="1">
            <a:spLocks noChangeArrowheads="1"/>
          </p:cNvSpPr>
          <p:nvPr/>
        </p:nvSpPr>
        <p:spPr bwMode="auto">
          <a:xfrm>
            <a:off x="5633983" y="4639903"/>
            <a:ext cx="2240520" cy="523220"/>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defRPr/>
            </a:pPr>
            <a:r>
              <a:rPr lang="en-US" sz="1400" b="1" i="1" dirty="0">
                <a:solidFill>
                  <a:schemeClr val="bg1"/>
                </a:solidFill>
                <a:latin typeface="Verdana" pitchFamily="34" charset="0"/>
                <a:ea typeface="ＭＳ Ｐゴシック" charset="0"/>
                <a:cs typeface="ＭＳ Ｐゴシック" charset="0"/>
              </a:rPr>
              <a:t>Courtesy Jhoon Kim,</a:t>
            </a:r>
          </a:p>
          <a:p>
            <a:pPr defTabSz="914400" eaLnBrk="0" fontAlgn="base" hangingPunct="0">
              <a:spcBef>
                <a:spcPct val="0"/>
              </a:spcBef>
              <a:spcAft>
                <a:spcPct val="0"/>
              </a:spcAft>
              <a:defRPr/>
            </a:pPr>
            <a:r>
              <a:rPr lang="en-US" sz="1400" b="1" i="1" dirty="0">
                <a:solidFill>
                  <a:schemeClr val="bg1"/>
                </a:solidFill>
                <a:latin typeface="Verdana" pitchFamily="34" charset="0"/>
                <a:ea typeface="ＭＳ Ｐゴシック" charset="0"/>
                <a:cs typeface="ＭＳ Ｐゴシック" charset="0"/>
              </a:rPr>
              <a:t>Andreas Richter</a:t>
            </a: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41470666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4239"/>
            <a:ext cx="5972807" cy="971167"/>
          </a:xfrm>
        </p:spPr>
        <p:txBody>
          <a:bodyPr anchor="ctr"/>
          <a:lstStyle/>
          <a:p>
            <a:r>
              <a:rPr lang="en-US" sz="3200" dirty="0" smtClean="0">
                <a:solidFill>
                  <a:srgbClr val="FFFFFF"/>
                </a:solidFill>
                <a:latin typeface="+mj-lt"/>
              </a:rPr>
              <a:t>Baseline and Threshold </a:t>
            </a:r>
            <a:br>
              <a:rPr lang="en-US" sz="3200" dirty="0" smtClean="0">
                <a:solidFill>
                  <a:srgbClr val="FFFFFF"/>
                </a:solidFill>
                <a:latin typeface="+mj-lt"/>
              </a:rPr>
            </a:br>
            <a:r>
              <a:rPr lang="en-US" sz="3200" dirty="0" smtClean="0">
                <a:solidFill>
                  <a:srgbClr val="FFFFFF"/>
                </a:solidFill>
                <a:latin typeface="+mj-lt"/>
              </a:rPr>
              <a:t>Data </a:t>
            </a:r>
            <a:r>
              <a:rPr lang="en-US" sz="3200" dirty="0">
                <a:solidFill>
                  <a:srgbClr val="FFFFFF"/>
                </a:solidFill>
                <a:latin typeface="+mj-lt"/>
              </a:rPr>
              <a:t>P</a:t>
            </a:r>
            <a:r>
              <a:rPr lang="en-US" sz="3200" dirty="0" smtClean="0">
                <a:solidFill>
                  <a:srgbClr val="FFFFFF"/>
                </a:solidFill>
                <a:latin typeface="+mj-lt"/>
              </a:rPr>
              <a:t>roducts</a:t>
            </a:r>
            <a:endParaRPr lang="en-US" sz="3200" dirty="0">
              <a:solidFill>
                <a:srgbClr val="FFFFFF"/>
              </a:solidFill>
              <a:latin typeface="+mj-lt"/>
            </a:endParaRPr>
          </a:p>
        </p:txBody>
      </p:sp>
      <p:sp>
        <p:nvSpPr>
          <p:cNvPr id="2" name="Date Placeholder 1"/>
          <p:cNvSpPr>
            <a:spLocks noGrp="1"/>
          </p:cNvSpPr>
          <p:nvPr>
            <p:ph type="dt" sz="half" idx="10"/>
          </p:nvPr>
        </p:nvSpPr>
        <p:spPr/>
        <p:txBody>
          <a:bodyPr/>
          <a:lstStyle/>
          <a:p>
            <a:fld id="{5BC1255B-4030-EB41-B792-2FD3597AD312}"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404172334"/>
              </p:ext>
            </p:extLst>
          </p:nvPr>
        </p:nvGraphicFramePr>
        <p:xfrm>
          <a:off x="1723096" y="1136845"/>
          <a:ext cx="4933950" cy="2805430"/>
        </p:xfrm>
        <a:graphic>
          <a:graphicData uri="http://schemas.openxmlformats.org/drawingml/2006/table">
            <a:tbl>
              <a:tblPr firstRow="1" firstCol="1" bandRow="1">
                <a:tableStyleId>{5C22544A-7EE6-4342-B048-85BDC9FD1C3A}</a:tableStyleId>
              </a:tblPr>
              <a:tblGrid>
                <a:gridCol w="1644650"/>
                <a:gridCol w="1644650"/>
                <a:gridCol w="1644650"/>
              </a:tblGrid>
              <a:tr h="318770">
                <a:tc>
                  <a:txBody>
                    <a:bodyPr/>
                    <a:lstStyle/>
                    <a:p>
                      <a:pPr marL="0" marR="0" algn="ctr">
                        <a:spcBef>
                          <a:spcPts val="0"/>
                        </a:spcBef>
                        <a:spcAft>
                          <a:spcPts val="0"/>
                        </a:spcAft>
                      </a:pPr>
                      <a:r>
                        <a:rPr lang="en-US" sz="1400" dirty="0">
                          <a:effectLst/>
                        </a:rPr>
                        <a:t>Species/Products</a:t>
                      </a:r>
                      <a:endParaRPr lang="en-US" sz="1200" dirty="0">
                        <a:effectLst/>
                        <a:latin typeface="Cambria"/>
                        <a:ea typeface="Cambria"/>
                        <a:cs typeface="Times New Roman"/>
                      </a:endParaRPr>
                    </a:p>
                  </a:txBody>
                  <a:tcPr marL="8890" marR="8890" marT="8890" marB="8890"/>
                </a:tc>
                <a:tc>
                  <a:txBody>
                    <a:bodyPr/>
                    <a:lstStyle/>
                    <a:p>
                      <a:pPr marL="0" marR="0" algn="ctr">
                        <a:spcBef>
                          <a:spcPts val="0"/>
                        </a:spcBef>
                        <a:spcAft>
                          <a:spcPts val="0"/>
                        </a:spcAft>
                      </a:pPr>
                      <a:r>
                        <a:rPr lang="en-US" sz="1400" dirty="0">
                          <a:effectLst/>
                        </a:rPr>
                        <a:t>Required </a:t>
                      </a:r>
                      <a:r>
                        <a:rPr lang="en-US" sz="1400" dirty="0" smtClean="0">
                          <a:effectLst/>
                        </a:rPr>
                        <a:t>Precision</a:t>
                      </a:r>
                      <a:endParaRPr lang="en-US" sz="1200" dirty="0">
                        <a:effectLst/>
                        <a:latin typeface="Cambria"/>
                        <a:ea typeface="Cambria"/>
                        <a:cs typeface="Times New Roman"/>
                      </a:endParaRPr>
                    </a:p>
                    <a:p>
                      <a:pPr marL="0" marR="0" algn="ctr">
                        <a:lnSpc>
                          <a:spcPts val="900"/>
                        </a:lnSpc>
                        <a:spcBef>
                          <a:spcPts val="0"/>
                        </a:spcBef>
                        <a:spcAft>
                          <a:spcPts val="0"/>
                        </a:spcAft>
                      </a:pPr>
                      <a:r>
                        <a:rPr lang="en-US" sz="1200" dirty="0">
                          <a:effectLst/>
                        </a:rPr>
                        <a:t> </a:t>
                      </a:r>
                      <a:endParaRPr lang="en-US" sz="1200" dirty="0">
                        <a:effectLst/>
                        <a:latin typeface="Cambria"/>
                        <a:ea typeface="Cambria"/>
                        <a:cs typeface="Times New Roman"/>
                      </a:endParaRPr>
                    </a:p>
                  </a:txBody>
                  <a:tcPr marL="8890" marR="8890" marT="8890" marB="8890"/>
                </a:tc>
                <a:tc>
                  <a:txBody>
                    <a:bodyPr/>
                    <a:lstStyle/>
                    <a:p>
                      <a:pPr marL="0" marR="0" algn="ctr">
                        <a:lnSpc>
                          <a:spcPts val="900"/>
                        </a:lnSpc>
                        <a:spcBef>
                          <a:spcPts val="0"/>
                        </a:spcBef>
                        <a:spcAft>
                          <a:spcPts val="0"/>
                        </a:spcAft>
                      </a:pPr>
                      <a:r>
                        <a:rPr lang="en-US" sz="1400" dirty="0" smtClean="0">
                          <a:effectLst/>
                          <a:latin typeface="+mn-lt"/>
                          <a:ea typeface="Cambria"/>
                          <a:cs typeface="Times New Roman"/>
                        </a:rPr>
                        <a:t>Temporal Revisit</a:t>
                      </a:r>
                      <a:endParaRPr lang="en-US" sz="1400" dirty="0">
                        <a:solidFill>
                          <a:srgbClr val="FF0000"/>
                        </a:solidFill>
                        <a:effectLst/>
                        <a:latin typeface="+mn-lt"/>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0-2 km O</a:t>
                      </a:r>
                      <a:r>
                        <a:rPr lang="en-US" sz="1200" baseline="-25000" dirty="0">
                          <a:effectLst/>
                        </a:rPr>
                        <a:t>3</a:t>
                      </a:r>
                      <a:endParaRPr lang="en-US" sz="1200" dirty="0">
                        <a:effectLst/>
                      </a:endParaRPr>
                    </a:p>
                    <a:p>
                      <a:pPr marL="0" marR="0" algn="ctr">
                        <a:spcBef>
                          <a:spcPts val="0"/>
                        </a:spcBef>
                        <a:spcAft>
                          <a:spcPts val="0"/>
                        </a:spcAft>
                      </a:pPr>
                      <a:r>
                        <a:rPr lang="en-US" sz="1200" dirty="0" smtClean="0">
                          <a:effectLst/>
                        </a:rPr>
                        <a:t>(Selected Scenes) </a:t>
                      </a:r>
                      <a:r>
                        <a:rPr lang="en-US" sz="1200" dirty="0" smtClean="0">
                          <a:solidFill>
                            <a:srgbClr val="FFFF00"/>
                          </a:solidFill>
                          <a:effectLst/>
                        </a:rPr>
                        <a:t>Baseline only</a:t>
                      </a:r>
                      <a:endParaRPr lang="en-US" sz="1200" dirty="0">
                        <a:solidFill>
                          <a:srgbClr val="FFFF00"/>
                        </a:solidFill>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ppbv</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2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O</a:t>
                      </a:r>
                      <a:r>
                        <a:rPr lang="en-US" sz="1200" baseline="-250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ppbv</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Total O</a:t>
                      </a:r>
                      <a:r>
                        <a:rPr lang="en-US" sz="1200" baseline="-250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NO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15</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H</a:t>
                      </a:r>
                      <a:r>
                        <a:rPr lang="en-US" sz="1200" baseline="-25000" dirty="0">
                          <a:effectLst/>
                        </a:rPr>
                        <a:t>2</a:t>
                      </a:r>
                      <a:r>
                        <a:rPr lang="en-US" sz="1200" dirty="0">
                          <a:effectLst/>
                        </a:rPr>
                        <a:t>CO</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16</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SO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16</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C</a:t>
                      </a:r>
                      <a:r>
                        <a:rPr lang="en-US" sz="1200" baseline="-25000" dirty="0">
                          <a:effectLst/>
                        </a:rPr>
                        <a:t>2</a:t>
                      </a:r>
                      <a:r>
                        <a:rPr lang="en-US" sz="1200" dirty="0">
                          <a:effectLst/>
                        </a:rPr>
                        <a:t>H</a:t>
                      </a:r>
                      <a:r>
                        <a:rPr lang="en-US" sz="1200" baseline="-25000" dirty="0">
                          <a:effectLst/>
                        </a:rPr>
                        <a:t>2</a:t>
                      </a:r>
                      <a:r>
                        <a:rPr lang="en-US" sz="1200" dirty="0">
                          <a:effectLst/>
                        </a:rPr>
                        <a:t>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4.0 × 10</a:t>
                      </a:r>
                      <a:r>
                        <a:rPr lang="en-US" sz="1200" baseline="30000" dirty="0">
                          <a:effectLst/>
                        </a:rPr>
                        <a:t>14</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Aerosol Optical Depth</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0.10</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bl>
          </a:graphicData>
        </a:graphic>
      </p:graphicFrame>
      <p:sp>
        <p:nvSpPr>
          <p:cNvPr id="6" name="TextBox 5"/>
          <p:cNvSpPr txBox="1"/>
          <p:nvPr/>
        </p:nvSpPr>
        <p:spPr>
          <a:xfrm>
            <a:off x="6875888" y="1436914"/>
            <a:ext cx="904752" cy="646331"/>
          </a:xfrm>
          <a:prstGeom prst="rect">
            <a:avLst/>
          </a:prstGeom>
          <a:noFill/>
          <a:ln>
            <a:solidFill>
              <a:schemeClr val="tx1"/>
            </a:solidFill>
          </a:ln>
        </p:spPr>
        <p:txBody>
          <a:bodyPr wrap="square" rtlCol="0">
            <a:spAutoFit/>
          </a:bodyPr>
          <a:lstStyle/>
          <a:p>
            <a:r>
              <a:rPr lang="en-US" b="1" dirty="0" smtClean="0">
                <a:solidFill>
                  <a:prstClr val="black"/>
                </a:solidFill>
                <a:latin typeface="Calibri"/>
              </a:rPr>
              <a:t>PLRA Table 1</a:t>
            </a:r>
            <a:endParaRPr lang="en-US" b="1" dirty="0">
              <a:solidFill>
                <a:prstClr val="black"/>
              </a:solidFill>
              <a:latin typeface="Calibri"/>
            </a:endParaRPr>
          </a:p>
        </p:txBody>
      </p:sp>
      <p:sp>
        <p:nvSpPr>
          <p:cNvPr id="8" name="Content Placeholder 5"/>
          <p:cNvSpPr txBox="1">
            <a:spLocks/>
          </p:cNvSpPr>
          <p:nvPr/>
        </p:nvSpPr>
        <p:spPr>
          <a:xfrm>
            <a:off x="199802" y="3966446"/>
            <a:ext cx="8721906" cy="27901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dirty="0" smtClean="0">
                <a:solidFill>
                  <a:srgbClr val="0D0D0D"/>
                </a:solidFill>
                <a:latin typeface="Calibri"/>
              </a:rPr>
              <a:t>Minimal set of products sufficient for constraining air quality</a:t>
            </a:r>
          </a:p>
          <a:p>
            <a:pPr>
              <a:spcBef>
                <a:spcPts val="0"/>
              </a:spcBef>
            </a:pPr>
            <a:r>
              <a:rPr lang="en-US" sz="1600" b="1" dirty="0" smtClean="0">
                <a:solidFill>
                  <a:srgbClr val="0D0D0D"/>
                </a:solidFill>
                <a:latin typeface="Calibri"/>
              </a:rPr>
              <a:t>Across Greater North America (GNA): 18°N to 58°N near 100°W, 67°W to 125°W near 42°N</a:t>
            </a:r>
          </a:p>
          <a:p>
            <a:pPr>
              <a:spcBef>
                <a:spcPts val="0"/>
              </a:spcBef>
            </a:pPr>
            <a:r>
              <a:rPr lang="en-US" sz="1600" b="1" dirty="0" smtClean="0">
                <a:solidFill>
                  <a:srgbClr val="0D0D0D"/>
                </a:solidFill>
                <a:latin typeface="Calibri"/>
              </a:rPr>
              <a:t>Data products at urban-regional spatial scales</a:t>
            </a:r>
          </a:p>
          <a:p>
            <a:pPr lvl="1">
              <a:spcBef>
                <a:spcPts val="0"/>
              </a:spcBef>
            </a:pPr>
            <a:r>
              <a:rPr lang="en-US" sz="1200" b="1" dirty="0" smtClean="0">
                <a:solidFill>
                  <a:srgbClr val="0D0D0D"/>
                </a:solidFill>
                <a:latin typeface="Calibri"/>
              </a:rPr>
              <a:t>Baseline ≤ 60 km</a:t>
            </a:r>
            <a:r>
              <a:rPr lang="en-US" sz="1200" b="1" baseline="30000" dirty="0" smtClean="0">
                <a:solidFill>
                  <a:srgbClr val="0D0D0D"/>
                </a:solidFill>
                <a:latin typeface="Calibri"/>
              </a:rPr>
              <a:t>2</a:t>
            </a:r>
            <a:r>
              <a:rPr lang="en-US" sz="1200" b="1" i="1" dirty="0" smtClean="0">
                <a:solidFill>
                  <a:srgbClr val="0D0D0D"/>
                </a:solidFill>
                <a:latin typeface="Calibri"/>
              </a:rPr>
              <a:t> </a:t>
            </a:r>
            <a:r>
              <a:rPr lang="en-US" sz="1200" b="1" dirty="0" smtClean="0">
                <a:solidFill>
                  <a:srgbClr val="0D0D0D"/>
                </a:solidFill>
                <a:latin typeface="Calibri"/>
              </a:rPr>
              <a:t>at center of Field Of Regard (FOR)</a:t>
            </a:r>
          </a:p>
          <a:p>
            <a:pPr lvl="1">
              <a:spcBef>
                <a:spcPts val="0"/>
              </a:spcBef>
            </a:pPr>
            <a:r>
              <a:rPr lang="en-US" sz="1200" b="1" dirty="0" smtClean="0">
                <a:solidFill>
                  <a:srgbClr val="0D0D0D"/>
                </a:solidFill>
                <a:latin typeface="Calibri"/>
              </a:rPr>
              <a:t>Threshold </a:t>
            </a:r>
            <a:r>
              <a:rPr lang="en-US" sz="1200" b="1" dirty="0">
                <a:solidFill>
                  <a:srgbClr val="0D0D0D"/>
                </a:solidFill>
                <a:latin typeface="Calibri"/>
              </a:rPr>
              <a:t> ≤ </a:t>
            </a:r>
            <a:r>
              <a:rPr lang="en-US" sz="1200" b="1" dirty="0" smtClean="0">
                <a:solidFill>
                  <a:srgbClr val="0D0D0D"/>
                </a:solidFill>
                <a:latin typeface="Calibri"/>
              </a:rPr>
              <a:t>300 km</a:t>
            </a:r>
            <a:r>
              <a:rPr lang="en-US" sz="1200" b="1" baseline="30000" dirty="0" smtClean="0">
                <a:solidFill>
                  <a:srgbClr val="0D0D0D"/>
                </a:solidFill>
                <a:latin typeface="Calibri"/>
              </a:rPr>
              <a:t>2 </a:t>
            </a:r>
            <a:r>
              <a:rPr lang="en-US" sz="1200" b="1" dirty="0" smtClean="0">
                <a:solidFill>
                  <a:srgbClr val="0D0D0D"/>
                </a:solidFill>
                <a:latin typeface="Calibri"/>
              </a:rPr>
              <a:t>at center </a:t>
            </a:r>
            <a:r>
              <a:rPr lang="en-US" sz="1200" b="1" dirty="0">
                <a:solidFill>
                  <a:srgbClr val="0D0D0D"/>
                </a:solidFill>
                <a:latin typeface="Calibri"/>
              </a:rPr>
              <a:t>of </a:t>
            </a:r>
            <a:r>
              <a:rPr lang="en-US" sz="1200" b="1" dirty="0" smtClean="0">
                <a:solidFill>
                  <a:srgbClr val="0D0D0D"/>
                </a:solidFill>
                <a:latin typeface="Calibri"/>
              </a:rPr>
              <a:t>FOR</a:t>
            </a:r>
          </a:p>
          <a:p>
            <a:pPr>
              <a:spcBef>
                <a:spcPts val="0"/>
              </a:spcBef>
            </a:pPr>
            <a:r>
              <a:rPr lang="en-US" sz="1600" b="1" dirty="0" smtClean="0">
                <a:solidFill>
                  <a:srgbClr val="0D0D0D"/>
                </a:solidFill>
                <a:latin typeface="Calibri"/>
              </a:rPr>
              <a:t>Temporal scales to resolve diurnal changes in pollutant distributions</a:t>
            </a:r>
            <a:endParaRPr lang="en-US" sz="1600" b="1" strike="sngStrike" dirty="0" smtClean="0">
              <a:solidFill>
                <a:srgbClr val="0D0D0D"/>
              </a:solidFill>
              <a:latin typeface="Calibri"/>
            </a:endParaRPr>
          </a:p>
          <a:p>
            <a:pPr>
              <a:spcBef>
                <a:spcPts val="0"/>
              </a:spcBef>
            </a:pPr>
            <a:r>
              <a:rPr lang="en-US" sz="1600" b="1" dirty="0" smtClean="0">
                <a:solidFill>
                  <a:srgbClr val="0D0D0D"/>
                </a:solidFill>
                <a:latin typeface="Calibri"/>
              </a:rPr>
              <a:t>Collected in cloud-free scenes </a:t>
            </a:r>
          </a:p>
          <a:p>
            <a:pPr>
              <a:spcBef>
                <a:spcPts val="0"/>
              </a:spcBef>
            </a:pPr>
            <a:r>
              <a:rPr lang="en-US" sz="1600" b="1" dirty="0" smtClean="0">
                <a:solidFill>
                  <a:srgbClr val="0D0D0D"/>
                </a:solidFill>
                <a:latin typeface="Calibri"/>
              </a:rPr>
              <a:t>Geolocation uncertainty of less than 4 km </a:t>
            </a:r>
          </a:p>
          <a:p>
            <a:pPr>
              <a:spcBef>
                <a:spcPts val="0"/>
              </a:spcBef>
            </a:pPr>
            <a:r>
              <a:rPr lang="en-US" sz="1600" b="1" dirty="0" smtClean="0">
                <a:solidFill>
                  <a:srgbClr val="0D0D0D"/>
                </a:solidFill>
                <a:latin typeface="Calibri"/>
              </a:rPr>
              <a:t>Mission duration, subject to instrument availability</a:t>
            </a:r>
          </a:p>
          <a:p>
            <a:pPr lvl="1">
              <a:spcBef>
                <a:spcPts val="0"/>
              </a:spcBef>
            </a:pPr>
            <a:r>
              <a:rPr lang="en-US" sz="1200" b="1" dirty="0" smtClean="0">
                <a:solidFill>
                  <a:srgbClr val="0D0D0D"/>
                </a:solidFill>
                <a:latin typeface="Calibri"/>
              </a:rPr>
              <a:t>Baseline 20 months</a:t>
            </a:r>
          </a:p>
          <a:p>
            <a:pPr lvl="1">
              <a:spcBef>
                <a:spcPts val="0"/>
              </a:spcBef>
            </a:pPr>
            <a:r>
              <a:rPr lang="en-US" sz="1200" b="1" dirty="0" smtClean="0">
                <a:solidFill>
                  <a:srgbClr val="0D0D0D"/>
                </a:solidFill>
                <a:latin typeface="Calibri"/>
              </a:rPr>
              <a:t>Threshold 12 months</a:t>
            </a:r>
            <a:endParaRPr lang="en-US" sz="1200" b="1" dirty="0">
              <a:solidFill>
                <a:srgbClr val="0D0D0D"/>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29979608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7993" y="-51928"/>
            <a:ext cx="5972807" cy="971167"/>
          </a:xfrm>
        </p:spPr>
        <p:txBody>
          <a:bodyPr/>
          <a:lstStyle/>
          <a:p>
            <a:r>
              <a:rPr lang="en-US" sz="3200" dirty="0" smtClean="0">
                <a:solidFill>
                  <a:srgbClr val="FFFFFF"/>
                </a:solidFill>
                <a:latin typeface="+mj-lt"/>
              </a:rPr>
              <a:t>Data Product Definitions</a:t>
            </a:r>
            <a:br>
              <a:rPr lang="en-US" sz="3200" dirty="0" smtClean="0">
                <a:solidFill>
                  <a:srgbClr val="FFFFFF"/>
                </a:solidFill>
                <a:latin typeface="+mj-lt"/>
              </a:rPr>
            </a:br>
            <a:r>
              <a:rPr lang="en-US" sz="3200" dirty="0" smtClean="0">
                <a:solidFill>
                  <a:srgbClr val="FFFFFF"/>
                </a:solidFill>
                <a:latin typeface="+mj-lt"/>
              </a:rPr>
              <a:t> and Details</a:t>
            </a:r>
            <a:endParaRPr lang="en-US" sz="3200" dirty="0">
              <a:solidFill>
                <a:srgbClr val="FFFFFF"/>
              </a:solidFill>
              <a:latin typeface="+mj-lt"/>
            </a:endParaRPr>
          </a:p>
        </p:txBody>
      </p:sp>
      <p:sp>
        <p:nvSpPr>
          <p:cNvPr id="2" name="Date Placeholder 1"/>
          <p:cNvSpPr>
            <a:spLocks noGrp="1"/>
          </p:cNvSpPr>
          <p:nvPr>
            <p:ph type="dt" sz="half" idx="10"/>
          </p:nvPr>
        </p:nvSpPr>
        <p:spPr/>
        <p:txBody>
          <a:bodyPr/>
          <a:lstStyle/>
          <a:p>
            <a:fld id="{5A9090AA-CB80-F147-B6F3-043CD31FE54C}"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613957339"/>
              </p:ext>
            </p:extLst>
          </p:nvPr>
        </p:nvGraphicFramePr>
        <p:xfrm>
          <a:off x="173960" y="1153382"/>
          <a:ext cx="8802596" cy="2936018"/>
        </p:xfrm>
        <a:graphic>
          <a:graphicData uri="http://schemas.openxmlformats.org/drawingml/2006/table">
            <a:tbl>
              <a:tblPr firstRow="1" firstCol="1" bandRow="1">
                <a:tableStyleId>{5C22544A-7EE6-4342-B048-85BDC9FD1C3A}</a:tableStyleId>
              </a:tblPr>
              <a:tblGrid>
                <a:gridCol w="2200649"/>
                <a:gridCol w="2200649"/>
                <a:gridCol w="2200649"/>
                <a:gridCol w="2200649"/>
              </a:tblGrid>
              <a:tr h="589315">
                <a:tc>
                  <a:txBody>
                    <a:bodyPr/>
                    <a:lstStyle/>
                    <a:p>
                      <a:pPr marL="0" marR="0" algn="ctr">
                        <a:spcBef>
                          <a:spcPts val="0"/>
                        </a:spcBef>
                        <a:spcAft>
                          <a:spcPts val="0"/>
                        </a:spcAft>
                      </a:pPr>
                      <a:r>
                        <a:rPr lang="en-US" sz="1200" dirty="0" smtClean="0">
                          <a:effectLst/>
                          <a:latin typeface="+mn-lt"/>
                          <a:ea typeface="Cambria"/>
                          <a:cs typeface="Times New Roman"/>
                        </a:rPr>
                        <a:t>Data</a:t>
                      </a:r>
                      <a:r>
                        <a:rPr lang="en-US" sz="1200" baseline="0" dirty="0" smtClean="0">
                          <a:effectLst/>
                          <a:latin typeface="+mn-lt"/>
                          <a:ea typeface="Cambria"/>
                          <a:cs typeface="Times New Roman"/>
                        </a:rPr>
                        <a:t> Product</a:t>
                      </a:r>
                      <a:endParaRPr lang="en-US" sz="1200" dirty="0">
                        <a:effectLst/>
                        <a:latin typeface="+mn-lt"/>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smtClean="0">
                          <a:effectLst/>
                          <a:latin typeface="+mn-lt"/>
                          <a:ea typeface="+mn-ea"/>
                          <a:cs typeface="+mn-cs"/>
                        </a:rPr>
                        <a:t>Description</a:t>
                      </a:r>
                      <a:endParaRPr lang="en-US" sz="1200" dirty="0">
                        <a:effectLst/>
                        <a:latin typeface="+mn-lt"/>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smtClean="0">
                          <a:effectLst/>
                          <a:latin typeface="+mn-lt"/>
                          <a:ea typeface="+mn-ea"/>
                          <a:cs typeface="+mn-cs"/>
                        </a:rPr>
                        <a:t>Time</a:t>
                      </a:r>
                      <a:r>
                        <a:rPr lang="en-US" sz="1200" baseline="0" dirty="0" smtClean="0">
                          <a:effectLst/>
                          <a:latin typeface="+mn-lt"/>
                          <a:ea typeface="+mn-ea"/>
                          <a:cs typeface="+mn-cs"/>
                        </a:rPr>
                        <a:t> beyond on-orbit checkout to deliver initial data</a:t>
                      </a:r>
                      <a:endParaRPr lang="en-US" sz="1200" dirty="0">
                        <a:effectLst/>
                        <a:latin typeface="+mn-lt"/>
                        <a:ea typeface="Cambria"/>
                        <a:cs typeface="Times New Roman"/>
                      </a:endParaRPr>
                    </a:p>
                  </a:txBody>
                  <a:tcPr marL="8890" marR="8890" marT="8890" marB="88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effectLst/>
                          <a:latin typeface="+mn-lt"/>
                          <a:ea typeface="+mn-ea"/>
                          <a:cs typeface="+mn-cs"/>
                        </a:rPr>
                        <a:t>Maximum data latency after first release for ≥ 80% of all products</a:t>
                      </a:r>
                      <a:r>
                        <a:rPr lang="en-US" sz="1200" b="1" kern="1200" baseline="30000" dirty="0" smtClean="0">
                          <a:solidFill>
                            <a:schemeClr val="lt1"/>
                          </a:solidFill>
                          <a:effectLst/>
                          <a:latin typeface="+mn-lt"/>
                          <a:ea typeface="+mn-ea"/>
                          <a:cs typeface="+mn-cs"/>
                        </a:rPr>
                        <a:t>†</a:t>
                      </a:r>
                      <a:r>
                        <a:rPr lang="en-US" sz="1200" dirty="0" smtClean="0">
                          <a:effectLst/>
                          <a:latin typeface="+mn-lt"/>
                        </a:rPr>
                        <a:t> </a:t>
                      </a:r>
                      <a:endParaRPr lang="en-US" sz="1200" dirty="0">
                        <a:effectLst/>
                        <a:latin typeface="+mn-lt"/>
                        <a:ea typeface="Cambria"/>
                        <a:cs typeface="Times New Roman"/>
                      </a:endParaRPr>
                    </a:p>
                  </a:txBody>
                  <a:tcPr marL="8890" marR="8890" marT="8890" marB="8890" anchor="ctr"/>
                </a:tc>
              </a:tr>
              <a:tr h="554582">
                <a:tc>
                  <a:txBody>
                    <a:bodyPr/>
                    <a:lstStyle/>
                    <a:p>
                      <a:pPr marL="0" marR="0" algn="l">
                        <a:spcBef>
                          <a:spcPts val="0"/>
                        </a:spcBef>
                        <a:spcAft>
                          <a:spcPts val="0"/>
                        </a:spcAft>
                      </a:pPr>
                      <a:r>
                        <a:rPr lang="en-US" sz="1200" dirty="0">
                          <a:effectLst/>
                          <a:latin typeface="+mn-lt"/>
                          <a:ea typeface="Times New Roman"/>
                          <a:cs typeface="Times New Roman"/>
                        </a:rPr>
                        <a:t>Level 0</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Times New Roman"/>
                          <a:cs typeface="Times New Roman"/>
                        </a:rPr>
                        <a:t>Reconstructed, Unprocessed Instrument Data</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Times New Roman"/>
                          <a:cs typeface="Times New Roman"/>
                        </a:rPr>
                        <a:t>2 months</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Cambria"/>
                          <a:cs typeface="Times New Roman"/>
                        </a:rPr>
                        <a:t>Within 2 hours of receipt at SAO</a:t>
                      </a:r>
                    </a:p>
                  </a:txBody>
                  <a:tcPr marL="68580" marR="68580" marT="0" marB="0" anchor="ctr"/>
                </a:tc>
              </a:tr>
              <a:tr h="544814">
                <a:tc>
                  <a:txBody>
                    <a:bodyPr/>
                    <a:lstStyle/>
                    <a:p>
                      <a:pPr marL="0" marR="0" algn="l">
                        <a:spcBef>
                          <a:spcPts val="0"/>
                        </a:spcBef>
                        <a:spcAft>
                          <a:spcPts val="0"/>
                        </a:spcAft>
                      </a:pPr>
                      <a:r>
                        <a:rPr lang="en-US" sz="1200" dirty="0">
                          <a:effectLst/>
                          <a:latin typeface="+mn-lt"/>
                          <a:ea typeface="Times New Roman"/>
                          <a:cs typeface="Times New Roman"/>
                        </a:rPr>
                        <a:t>Level 1b</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Times New Roman"/>
                          <a:cs typeface="Times New Roman"/>
                        </a:rPr>
                        <a:t>Calibrated, Geolocated Radiances</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Times New Roman"/>
                          <a:cs typeface="Times New Roman"/>
                        </a:rPr>
                        <a:t>4 months</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Cambria"/>
                          <a:cs typeface="Times New Roman"/>
                        </a:rPr>
                        <a:t>Within 3 hours of Level 0 and ancillary data receipt at SAO</a:t>
                      </a:r>
                    </a:p>
                  </a:txBody>
                  <a:tcPr marL="68580" marR="68580" marT="0" marB="0" anchor="ctr"/>
                </a:tc>
              </a:tr>
              <a:tr h="544813">
                <a:tc>
                  <a:txBody>
                    <a:bodyPr/>
                    <a:lstStyle/>
                    <a:p>
                      <a:pPr marL="0" marR="0" algn="l">
                        <a:spcBef>
                          <a:spcPts val="0"/>
                        </a:spcBef>
                        <a:spcAft>
                          <a:spcPts val="0"/>
                        </a:spcAft>
                      </a:pPr>
                      <a:r>
                        <a:rPr lang="en-US" sz="1200" dirty="0">
                          <a:effectLst/>
                          <a:latin typeface="+mn-lt"/>
                          <a:ea typeface="Times New Roman"/>
                          <a:cs typeface="Times New Roman"/>
                        </a:rPr>
                        <a:t>Level 2</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Times New Roman"/>
                          <a:cs typeface="Times New Roman"/>
                        </a:rPr>
                        <a:t>Derived Geophysical Data Products</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Times New Roman"/>
                          <a:cs typeface="Times New Roman"/>
                        </a:rPr>
                        <a:t>6 months</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Cambria"/>
                          <a:cs typeface="Times New Roman"/>
                        </a:rPr>
                        <a:t>Within 24 hours of production of Level 1 at SAO</a:t>
                      </a:r>
                    </a:p>
                  </a:txBody>
                  <a:tcPr marL="68580" marR="68580" marT="0" marB="0" anchor="ctr"/>
                </a:tc>
              </a:tr>
              <a:tr h="702494">
                <a:tc>
                  <a:txBody>
                    <a:bodyPr/>
                    <a:lstStyle/>
                    <a:p>
                      <a:pPr marL="0" marR="0" algn="l">
                        <a:spcBef>
                          <a:spcPts val="0"/>
                        </a:spcBef>
                        <a:spcAft>
                          <a:spcPts val="0"/>
                        </a:spcAft>
                      </a:pPr>
                      <a:r>
                        <a:rPr lang="en-US" sz="1200" dirty="0">
                          <a:effectLst/>
                          <a:latin typeface="+mn-lt"/>
                          <a:ea typeface="Times New Roman"/>
                          <a:cs typeface="Times New Roman"/>
                        </a:rPr>
                        <a:t>Level 3</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Times New Roman"/>
                          <a:cs typeface="Times New Roman"/>
                        </a:rPr>
                        <a:t>Derived Gridded Geophysical Data Products</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Times New Roman"/>
                          <a:cs typeface="Times New Roman"/>
                        </a:rPr>
                        <a:t>6 months</a:t>
                      </a:r>
                      <a:endParaRPr lang="en-US" sz="1200" dirty="0">
                        <a:effectLst/>
                        <a:latin typeface="+mn-lt"/>
                        <a:ea typeface="Cambria"/>
                        <a:cs typeface="Times New Roman"/>
                      </a:endParaRPr>
                    </a:p>
                  </a:txBody>
                  <a:tcPr marL="68580" marR="68580" marT="0" marB="0" anchor="ctr"/>
                </a:tc>
                <a:tc>
                  <a:txBody>
                    <a:bodyPr/>
                    <a:lstStyle/>
                    <a:p>
                      <a:pPr marL="0" marR="0" algn="l">
                        <a:spcBef>
                          <a:spcPts val="0"/>
                        </a:spcBef>
                        <a:spcAft>
                          <a:spcPts val="0"/>
                        </a:spcAft>
                      </a:pPr>
                      <a:r>
                        <a:rPr lang="en-US" sz="1200" dirty="0">
                          <a:effectLst/>
                          <a:latin typeface="+mn-lt"/>
                          <a:ea typeface="Cambria"/>
                          <a:cs typeface="Times New Roman"/>
                        </a:rPr>
                        <a:t>1 month after completion of data accumulation required for individual geophysical products</a:t>
                      </a:r>
                    </a:p>
                  </a:txBody>
                  <a:tcPr marL="68580" marR="68580" marT="0" marB="0" anchor="ctr"/>
                </a:tc>
              </a:tr>
            </a:tbl>
          </a:graphicData>
        </a:graphic>
      </p:graphicFrame>
      <p:sp>
        <p:nvSpPr>
          <p:cNvPr id="6" name="Content Placeholder 5"/>
          <p:cNvSpPr txBox="1">
            <a:spLocks/>
          </p:cNvSpPr>
          <p:nvPr/>
        </p:nvSpPr>
        <p:spPr>
          <a:xfrm>
            <a:off x="37266" y="4196033"/>
            <a:ext cx="9089338" cy="22047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prstClr val="black">
                    <a:lumMod val="95000"/>
                    <a:lumOff val="5000"/>
                  </a:prstClr>
                </a:solidFill>
                <a:latin typeface="Calibri"/>
              </a:rPr>
              <a:t>All original observation data and standard science data products listed here, along with the scientific source code for algorithm software, coefficients, and ancillary data used to generate these products, shall be delivered to the designated NASA SMD/ESD-assigned DAAC within six months of completion of the prime mission.  </a:t>
            </a:r>
            <a:r>
              <a:rPr lang="en-US" sz="2000" b="1" i="1" dirty="0" smtClean="0">
                <a:solidFill>
                  <a:prstClr val="black">
                    <a:lumMod val="95000"/>
                    <a:lumOff val="5000"/>
                  </a:prstClr>
                </a:solidFill>
                <a:latin typeface="Calibri"/>
              </a:rPr>
              <a:t>Data products are publicly distributed during the mission</a:t>
            </a:r>
            <a:r>
              <a:rPr lang="en-US" sz="2000" b="1" dirty="0" smtClean="0">
                <a:solidFill>
                  <a:prstClr val="black">
                    <a:lumMod val="95000"/>
                    <a:lumOff val="5000"/>
                  </a:prstClr>
                </a:solidFill>
                <a:latin typeface="Calibri"/>
              </a:rPr>
              <a:t>.</a:t>
            </a:r>
          </a:p>
          <a:p>
            <a:pPr marL="0" indent="0">
              <a:buFont typeface="Arial"/>
              <a:buNone/>
            </a:pPr>
            <a:endParaRPr lang="en-US" sz="1600" b="1" dirty="0">
              <a:solidFill>
                <a:prstClr val="black">
                  <a:lumMod val="95000"/>
                  <a:lumOff val="5000"/>
                </a:prstClr>
              </a:solidFill>
              <a:latin typeface="Calibri"/>
            </a:endParaRPr>
          </a:p>
          <a:p>
            <a:pPr marL="0" indent="0">
              <a:buFont typeface="Arial"/>
              <a:buNone/>
            </a:pPr>
            <a:r>
              <a:rPr lang="en-US" sz="1600" b="1" baseline="30000" dirty="0" smtClean="0">
                <a:solidFill>
                  <a:prstClr val="black">
                    <a:lumMod val="95000"/>
                    <a:lumOff val="5000"/>
                  </a:prstClr>
                </a:solidFill>
                <a:latin typeface="Calibri"/>
              </a:rPr>
              <a:t>†</a:t>
            </a:r>
            <a:r>
              <a:rPr lang="en-US" sz="1600" b="1" dirty="0" smtClean="0">
                <a:solidFill>
                  <a:prstClr val="black">
                    <a:lumMod val="95000"/>
                    <a:lumOff val="5000"/>
                  </a:prstClr>
                </a:solidFill>
                <a:latin typeface="Calibri"/>
              </a:rPr>
              <a:t>80% of the products, not 80% of the product types, will be produced within this latency time.</a:t>
            </a: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12315774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TEMPO</a:t>
            </a:r>
            <a:endParaRPr lang="en-US" dirty="0"/>
          </a:p>
        </p:txBody>
      </p:sp>
      <p:sp>
        <p:nvSpPr>
          <p:cNvPr id="2" name="Date Placeholder 1"/>
          <p:cNvSpPr>
            <a:spLocks noGrp="1"/>
          </p:cNvSpPr>
          <p:nvPr>
            <p:ph type="dt" sz="half" idx="10"/>
          </p:nvPr>
        </p:nvSpPr>
        <p:spPr/>
        <p:txBody>
          <a:bodyPr/>
          <a:lstStyle/>
          <a:p>
            <a:fld id="{5C153B63-7921-9148-8C15-32C4ACAF6946}"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42924276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53078"/>
            <a:ext cx="5972807" cy="638108"/>
          </a:xfrm>
        </p:spPr>
        <p:txBody>
          <a:bodyPr/>
          <a:lstStyle/>
          <a:p>
            <a:r>
              <a:rPr lang="en-US" sz="4000" dirty="0" smtClean="0"/>
              <a:t>Team TEMPO!</a:t>
            </a:r>
            <a:endParaRPr lang="en-US" sz="4000" dirty="0"/>
          </a:p>
        </p:txBody>
      </p:sp>
      <p:sp>
        <p:nvSpPr>
          <p:cNvPr id="2" name="Date Placeholder 1"/>
          <p:cNvSpPr>
            <a:spLocks noGrp="1"/>
          </p:cNvSpPr>
          <p:nvPr>
            <p:ph type="dt" sz="half" idx="10"/>
          </p:nvPr>
        </p:nvSpPr>
        <p:spPr/>
        <p:txBody>
          <a:bodyPr/>
          <a:lstStyle/>
          <a:p>
            <a:fld id="{C837C9BE-D0FB-8148-8757-D8E6D8696357}" type="datetime1">
              <a:rPr lang="en-US" smtClean="0"/>
              <a:t>5/25/15</a:t>
            </a:fld>
            <a:endParaRPr lang="en-US" dirty="0"/>
          </a:p>
        </p:txBody>
      </p:sp>
      <p:sp>
        <p:nvSpPr>
          <p:cNvPr id="5" name="Slide Number Placeholder 4"/>
          <p:cNvSpPr>
            <a:spLocks noGrp="1"/>
          </p:cNvSpPr>
          <p:nvPr>
            <p:ph type="sldNum" sz="quarter" idx="12"/>
          </p:nvPr>
        </p:nvSpPr>
        <p:spPr/>
        <p:txBody>
          <a:bodyPr/>
          <a:lstStyle/>
          <a:p>
            <a:fld id="{AEC11D65-9821-2B49-88CD-D477606C3EDA}" type="slidenum">
              <a:rPr lang="en-US" smtClean="0"/>
              <a:pPr/>
              <a:t>2</a:t>
            </a:fld>
            <a:endParaRPr lang="en-US" dirty="0"/>
          </a:p>
        </p:txBody>
      </p:sp>
      <p:pic>
        <p:nvPicPr>
          <p:cNvPr id="3" name="Picture 2" descr="TEMPO-management.png"/>
          <p:cNvPicPr>
            <a:picLocks noChangeAspect="1"/>
          </p:cNvPicPr>
          <p:nvPr/>
        </p:nvPicPr>
        <p:blipFill rotWithShape="1">
          <a:blip r:embed="rId2">
            <a:extLst>
              <a:ext uri="{28A0092B-C50C-407E-A947-70E740481C1C}">
                <a14:useLocalDpi xmlns:a14="http://schemas.microsoft.com/office/drawing/2010/main" val="0"/>
              </a:ext>
            </a:extLst>
          </a:blip>
          <a:srcRect t="4313"/>
          <a:stretch/>
        </p:blipFill>
        <p:spPr>
          <a:xfrm>
            <a:off x="1193280" y="1054386"/>
            <a:ext cx="6773638" cy="5839559"/>
          </a:xfrm>
          <a:prstGeom prst="rect">
            <a:avLst/>
          </a:prstGeom>
        </p:spPr>
      </p:pic>
      <p:sp>
        <p:nvSpPr>
          <p:cNvPr id="6" name="Footer Placeholder 5"/>
          <p:cNvSpPr>
            <a:spLocks noGrp="1"/>
          </p:cNvSpPr>
          <p:nvPr>
            <p:ph type="ftr" sz="quarter" idx="11"/>
          </p:nvPr>
        </p:nvSpPr>
        <p:spPr/>
        <p:txBody>
          <a:bodyPr/>
          <a:lstStyle/>
          <a:p>
            <a:r>
              <a:rPr lang="en-US" smtClean="0"/>
              <a:t>TEMPO KDP-B</a:t>
            </a:r>
            <a:endParaRPr lang="en-US" dirty="0"/>
          </a:p>
        </p:txBody>
      </p:sp>
    </p:spTree>
    <p:extLst>
      <p:ext uri="{BB962C8B-B14F-4D97-AF65-F5344CB8AC3E}">
        <p14:creationId xmlns:p14="http://schemas.microsoft.com/office/powerpoint/2010/main" val="2176718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7D523-57C9-BF4F-AE6E-E65E3064385E}"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295340837"/>
              </p:ext>
            </p:extLst>
          </p:nvPr>
        </p:nvGraphicFramePr>
        <p:xfrm>
          <a:off x="2823076" y="1136845"/>
          <a:ext cx="4933950" cy="2805430"/>
        </p:xfrm>
        <a:graphic>
          <a:graphicData uri="http://schemas.openxmlformats.org/drawingml/2006/table">
            <a:tbl>
              <a:tblPr firstRow="1" firstCol="1" bandRow="1">
                <a:tableStyleId>{5C22544A-7EE6-4342-B048-85BDC9FD1C3A}</a:tableStyleId>
              </a:tblPr>
              <a:tblGrid>
                <a:gridCol w="1644650"/>
                <a:gridCol w="1644650"/>
                <a:gridCol w="1644650"/>
              </a:tblGrid>
              <a:tr h="318770">
                <a:tc>
                  <a:txBody>
                    <a:bodyPr/>
                    <a:lstStyle/>
                    <a:p>
                      <a:pPr marL="0" marR="0" algn="ctr">
                        <a:spcBef>
                          <a:spcPts val="0"/>
                        </a:spcBef>
                        <a:spcAft>
                          <a:spcPts val="0"/>
                        </a:spcAft>
                      </a:pPr>
                      <a:r>
                        <a:rPr lang="en-US" sz="1400" dirty="0">
                          <a:effectLst/>
                        </a:rPr>
                        <a:t>Species/Products</a:t>
                      </a:r>
                      <a:endParaRPr lang="en-US" sz="1200" dirty="0">
                        <a:effectLst/>
                        <a:latin typeface="Cambria"/>
                        <a:ea typeface="Cambria"/>
                        <a:cs typeface="Times New Roman"/>
                      </a:endParaRPr>
                    </a:p>
                  </a:txBody>
                  <a:tcPr marL="8890" marR="8890" marT="8890" marB="8890"/>
                </a:tc>
                <a:tc>
                  <a:txBody>
                    <a:bodyPr/>
                    <a:lstStyle/>
                    <a:p>
                      <a:pPr marL="0" marR="0" algn="ctr">
                        <a:spcBef>
                          <a:spcPts val="0"/>
                        </a:spcBef>
                        <a:spcAft>
                          <a:spcPts val="0"/>
                        </a:spcAft>
                      </a:pPr>
                      <a:r>
                        <a:rPr lang="en-US" sz="1400" dirty="0">
                          <a:effectLst/>
                        </a:rPr>
                        <a:t>Required </a:t>
                      </a:r>
                      <a:r>
                        <a:rPr lang="en-US" sz="1400" dirty="0" smtClean="0">
                          <a:effectLst/>
                        </a:rPr>
                        <a:t>Precision</a:t>
                      </a:r>
                      <a:endParaRPr lang="en-US" sz="1200" dirty="0">
                        <a:effectLst/>
                        <a:latin typeface="Cambria"/>
                        <a:ea typeface="Cambria"/>
                        <a:cs typeface="Times New Roman"/>
                      </a:endParaRPr>
                    </a:p>
                    <a:p>
                      <a:pPr marL="0" marR="0" algn="ctr">
                        <a:lnSpc>
                          <a:spcPts val="900"/>
                        </a:lnSpc>
                        <a:spcBef>
                          <a:spcPts val="0"/>
                        </a:spcBef>
                        <a:spcAft>
                          <a:spcPts val="0"/>
                        </a:spcAft>
                      </a:pPr>
                      <a:r>
                        <a:rPr lang="en-US" sz="1200" dirty="0">
                          <a:effectLst/>
                        </a:rPr>
                        <a:t> </a:t>
                      </a:r>
                      <a:endParaRPr lang="en-US" sz="1200" dirty="0">
                        <a:effectLst/>
                        <a:latin typeface="Cambria"/>
                        <a:ea typeface="Cambria"/>
                        <a:cs typeface="Times New Roman"/>
                      </a:endParaRPr>
                    </a:p>
                  </a:txBody>
                  <a:tcPr marL="8890" marR="8890" marT="8890" marB="8890"/>
                </a:tc>
                <a:tc>
                  <a:txBody>
                    <a:bodyPr/>
                    <a:lstStyle/>
                    <a:p>
                      <a:pPr marL="0" marR="0" algn="ctr">
                        <a:lnSpc>
                          <a:spcPts val="900"/>
                        </a:lnSpc>
                        <a:spcBef>
                          <a:spcPts val="0"/>
                        </a:spcBef>
                        <a:spcAft>
                          <a:spcPts val="0"/>
                        </a:spcAft>
                      </a:pPr>
                      <a:r>
                        <a:rPr lang="en-US" sz="1400" dirty="0" smtClean="0">
                          <a:effectLst/>
                          <a:latin typeface="+mn-lt"/>
                          <a:ea typeface="Cambria"/>
                          <a:cs typeface="Times New Roman"/>
                        </a:rPr>
                        <a:t>Temporal Revisit</a:t>
                      </a:r>
                      <a:endParaRPr lang="en-US" sz="1400" dirty="0">
                        <a:solidFill>
                          <a:srgbClr val="FF0000"/>
                        </a:solidFill>
                        <a:effectLst/>
                        <a:latin typeface="+mn-lt"/>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solidFill>
                            <a:schemeClr val="tx1">
                              <a:lumMod val="95000"/>
                              <a:lumOff val="5000"/>
                            </a:schemeClr>
                          </a:solidFill>
                          <a:effectLst/>
                        </a:rPr>
                        <a:t>0-2 km O</a:t>
                      </a:r>
                      <a:r>
                        <a:rPr lang="en-US" sz="1200" baseline="-25000" dirty="0">
                          <a:solidFill>
                            <a:schemeClr val="tx1">
                              <a:lumMod val="95000"/>
                              <a:lumOff val="5000"/>
                            </a:schemeClr>
                          </a:solidFill>
                          <a:effectLst/>
                        </a:rPr>
                        <a:t>3</a:t>
                      </a:r>
                      <a:endParaRPr lang="en-US" sz="1200" dirty="0">
                        <a:solidFill>
                          <a:schemeClr val="tx1">
                            <a:lumMod val="95000"/>
                            <a:lumOff val="5000"/>
                          </a:schemeClr>
                        </a:solidFill>
                        <a:effectLst/>
                      </a:endParaRPr>
                    </a:p>
                    <a:p>
                      <a:pPr marL="0" marR="0" algn="ctr">
                        <a:spcBef>
                          <a:spcPts val="0"/>
                        </a:spcBef>
                        <a:spcAft>
                          <a:spcPts val="0"/>
                        </a:spcAft>
                      </a:pPr>
                      <a:r>
                        <a:rPr lang="en-US" sz="1200" dirty="0" smtClean="0">
                          <a:solidFill>
                            <a:schemeClr val="tx1">
                              <a:lumMod val="95000"/>
                              <a:lumOff val="5000"/>
                            </a:schemeClr>
                          </a:solidFill>
                          <a:effectLst/>
                        </a:rPr>
                        <a:t>(Selected Scenes) Baseline only</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10 ppbv</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2 hour</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r>
              <a:tr h="274320">
                <a:tc>
                  <a:txBody>
                    <a:bodyPr/>
                    <a:lstStyle/>
                    <a:p>
                      <a:pPr marL="0" marR="0" algn="ctr">
                        <a:spcBef>
                          <a:spcPts val="0"/>
                        </a:spcBef>
                        <a:spcAft>
                          <a:spcPts val="0"/>
                        </a:spcAft>
                      </a:pPr>
                      <a:r>
                        <a:rPr lang="en-US" sz="1200" dirty="0">
                          <a:solidFill>
                            <a:schemeClr val="tx1">
                              <a:lumMod val="95000"/>
                              <a:lumOff val="5000"/>
                            </a:schemeClr>
                          </a:solidFill>
                          <a:effectLst/>
                        </a:rPr>
                        <a:t>Tropospheric O</a:t>
                      </a:r>
                      <a:r>
                        <a:rPr lang="en-US" sz="1200" baseline="-25000" dirty="0">
                          <a:solidFill>
                            <a:schemeClr val="tx1">
                              <a:lumMod val="95000"/>
                              <a:lumOff val="5000"/>
                            </a:schemeClr>
                          </a:solidFill>
                          <a:effectLst/>
                        </a:rPr>
                        <a:t>3</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10 ppbv</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1 hour</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r>
              <a:tr h="274320">
                <a:tc>
                  <a:txBody>
                    <a:bodyPr/>
                    <a:lstStyle/>
                    <a:p>
                      <a:pPr marL="0" marR="0" algn="ctr">
                        <a:spcBef>
                          <a:spcPts val="0"/>
                        </a:spcBef>
                        <a:spcAft>
                          <a:spcPts val="0"/>
                        </a:spcAft>
                      </a:pPr>
                      <a:r>
                        <a:rPr lang="en-US" sz="1200" dirty="0">
                          <a:solidFill>
                            <a:schemeClr val="tx1">
                              <a:lumMod val="95000"/>
                              <a:lumOff val="5000"/>
                            </a:schemeClr>
                          </a:solidFill>
                          <a:effectLst/>
                        </a:rPr>
                        <a:t>Total O</a:t>
                      </a:r>
                      <a:r>
                        <a:rPr lang="en-US" sz="1200" baseline="-25000" dirty="0">
                          <a:solidFill>
                            <a:schemeClr val="tx1">
                              <a:lumMod val="95000"/>
                              <a:lumOff val="5000"/>
                            </a:schemeClr>
                          </a:solidFill>
                          <a:effectLst/>
                        </a:rPr>
                        <a:t>3</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3%</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1 hour</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r>
              <a:tr h="274320">
                <a:tc>
                  <a:txBody>
                    <a:bodyPr/>
                    <a:lstStyle/>
                    <a:p>
                      <a:pPr marL="0" marR="0" algn="ctr">
                        <a:spcBef>
                          <a:spcPts val="0"/>
                        </a:spcBef>
                        <a:spcAft>
                          <a:spcPts val="0"/>
                        </a:spcAft>
                      </a:pPr>
                      <a:r>
                        <a:rPr lang="en-US" sz="1200" dirty="0">
                          <a:solidFill>
                            <a:schemeClr val="tx1">
                              <a:lumMod val="95000"/>
                              <a:lumOff val="5000"/>
                            </a:schemeClr>
                          </a:solidFill>
                          <a:effectLst/>
                        </a:rPr>
                        <a:t>Tropospheric NO</a:t>
                      </a:r>
                      <a:r>
                        <a:rPr lang="en-US" sz="1200" baseline="-25000" dirty="0">
                          <a:solidFill>
                            <a:schemeClr val="tx1">
                              <a:lumMod val="95000"/>
                              <a:lumOff val="5000"/>
                            </a:schemeClr>
                          </a:solidFill>
                          <a:effectLst/>
                        </a:rPr>
                        <a:t>2</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1.0 × 10</a:t>
                      </a:r>
                      <a:r>
                        <a:rPr lang="en-US" sz="1200" baseline="30000" dirty="0">
                          <a:solidFill>
                            <a:schemeClr val="tx1">
                              <a:lumMod val="95000"/>
                              <a:lumOff val="5000"/>
                            </a:schemeClr>
                          </a:solidFill>
                          <a:effectLst/>
                        </a:rPr>
                        <a:t>15</a:t>
                      </a:r>
                      <a:r>
                        <a:rPr lang="en-US" sz="1200" dirty="0">
                          <a:solidFill>
                            <a:schemeClr val="tx1">
                              <a:lumMod val="95000"/>
                              <a:lumOff val="5000"/>
                            </a:schemeClr>
                          </a:solidFill>
                          <a:effectLst/>
                        </a:rPr>
                        <a:t> molecules cm</a:t>
                      </a:r>
                      <a:r>
                        <a:rPr lang="en-US" sz="1200" baseline="30000" dirty="0">
                          <a:solidFill>
                            <a:schemeClr val="tx1">
                              <a:lumMod val="95000"/>
                              <a:lumOff val="5000"/>
                            </a:schemeClr>
                          </a:solidFill>
                          <a:effectLst/>
                        </a:rPr>
                        <a:t>-2</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1 hour</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r>
              <a:tr h="274320">
                <a:tc>
                  <a:txBody>
                    <a:bodyPr/>
                    <a:lstStyle/>
                    <a:p>
                      <a:pPr marL="0" marR="0" algn="ctr">
                        <a:spcBef>
                          <a:spcPts val="0"/>
                        </a:spcBef>
                        <a:spcAft>
                          <a:spcPts val="0"/>
                        </a:spcAft>
                      </a:pPr>
                      <a:r>
                        <a:rPr lang="en-US" sz="1200" dirty="0">
                          <a:solidFill>
                            <a:schemeClr val="tx1">
                              <a:lumMod val="95000"/>
                              <a:lumOff val="5000"/>
                            </a:schemeClr>
                          </a:solidFill>
                          <a:effectLst/>
                        </a:rPr>
                        <a:t>Tropospheric H</a:t>
                      </a:r>
                      <a:r>
                        <a:rPr lang="en-US" sz="1200" baseline="-25000" dirty="0">
                          <a:solidFill>
                            <a:schemeClr val="tx1">
                              <a:lumMod val="95000"/>
                              <a:lumOff val="5000"/>
                            </a:schemeClr>
                          </a:solidFill>
                          <a:effectLst/>
                        </a:rPr>
                        <a:t>2</a:t>
                      </a:r>
                      <a:r>
                        <a:rPr lang="en-US" sz="1200" dirty="0">
                          <a:solidFill>
                            <a:schemeClr val="tx1">
                              <a:lumMod val="95000"/>
                              <a:lumOff val="5000"/>
                            </a:schemeClr>
                          </a:solidFill>
                          <a:effectLst/>
                        </a:rPr>
                        <a:t>CO</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1.0 × 10</a:t>
                      </a:r>
                      <a:r>
                        <a:rPr lang="en-US" sz="1200" baseline="30000" dirty="0">
                          <a:solidFill>
                            <a:schemeClr val="tx1">
                              <a:lumMod val="95000"/>
                              <a:lumOff val="5000"/>
                            </a:schemeClr>
                          </a:solidFill>
                          <a:effectLst/>
                        </a:rPr>
                        <a:t>16</a:t>
                      </a:r>
                      <a:r>
                        <a:rPr lang="en-US" sz="1200" dirty="0">
                          <a:solidFill>
                            <a:schemeClr val="tx1">
                              <a:lumMod val="95000"/>
                              <a:lumOff val="5000"/>
                            </a:schemeClr>
                          </a:solidFill>
                          <a:effectLst/>
                        </a:rPr>
                        <a:t> molecules cm</a:t>
                      </a:r>
                      <a:r>
                        <a:rPr lang="en-US" sz="1200" baseline="30000" dirty="0">
                          <a:solidFill>
                            <a:schemeClr val="tx1">
                              <a:lumMod val="95000"/>
                              <a:lumOff val="5000"/>
                            </a:schemeClr>
                          </a:solidFill>
                          <a:effectLst/>
                        </a:rPr>
                        <a:t>-2</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c>
                  <a:txBody>
                    <a:bodyPr/>
                    <a:lstStyle/>
                    <a:p>
                      <a:pPr marL="0" marR="0" algn="ctr">
                        <a:spcBef>
                          <a:spcPts val="0"/>
                        </a:spcBef>
                        <a:spcAft>
                          <a:spcPts val="0"/>
                        </a:spcAft>
                      </a:pPr>
                      <a:r>
                        <a:rPr lang="en-US" sz="1200" dirty="0">
                          <a:solidFill>
                            <a:schemeClr val="tx1">
                              <a:lumMod val="95000"/>
                              <a:lumOff val="5000"/>
                            </a:schemeClr>
                          </a:solidFill>
                          <a:effectLst/>
                        </a:rPr>
                        <a:t>3 hour</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rgbClr val="008000"/>
                    </a:solidFill>
                  </a:tcPr>
                </a:tc>
              </a:tr>
              <a:tr h="274320">
                <a:tc>
                  <a:txBody>
                    <a:bodyPr/>
                    <a:lstStyle/>
                    <a:p>
                      <a:pPr marL="0" marR="0" algn="ctr">
                        <a:spcBef>
                          <a:spcPts val="0"/>
                        </a:spcBef>
                        <a:spcAft>
                          <a:spcPts val="0"/>
                        </a:spcAft>
                      </a:pPr>
                      <a:r>
                        <a:rPr lang="en-US" sz="1200" dirty="0">
                          <a:solidFill>
                            <a:schemeClr val="tx1">
                              <a:lumMod val="95000"/>
                              <a:lumOff val="5000"/>
                            </a:schemeClr>
                          </a:solidFill>
                          <a:effectLst/>
                        </a:rPr>
                        <a:t>Tropospheric SO</a:t>
                      </a:r>
                      <a:r>
                        <a:rPr lang="en-US" sz="1200" baseline="-25000" dirty="0">
                          <a:solidFill>
                            <a:schemeClr val="tx1">
                              <a:lumMod val="95000"/>
                              <a:lumOff val="5000"/>
                            </a:schemeClr>
                          </a:solidFill>
                          <a:effectLst/>
                        </a:rPr>
                        <a:t>2</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c>
                  <a:txBody>
                    <a:bodyPr/>
                    <a:lstStyle/>
                    <a:p>
                      <a:pPr marL="0" marR="0" algn="ctr">
                        <a:spcBef>
                          <a:spcPts val="0"/>
                        </a:spcBef>
                        <a:spcAft>
                          <a:spcPts val="0"/>
                        </a:spcAft>
                      </a:pPr>
                      <a:r>
                        <a:rPr lang="en-US" sz="1200" dirty="0">
                          <a:solidFill>
                            <a:schemeClr val="tx1">
                              <a:lumMod val="95000"/>
                              <a:lumOff val="5000"/>
                            </a:schemeClr>
                          </a:solidFill>
                          <a:effectLst/>
                        </a:rPr>
                        <a:t>1.0 × 10</a:t>
                      </a:r>
                      <a:r>
                        <a:rPr lang="en-US" sz="1200" baseline="30000" dirty="0">
                          <a:solidFill>
                            <a:schemeClr val="tx1">
                              <a:lumMod val="95000"/>
                              <a:lumOff val="5000"/>
                            </a:schemeClr>
                          </a:solidFill>
                          <a:effectLst/>
                        </a:rPr>
                        <a:t>16</a:t>
                      </a:r>
                      <a:r>
                        <a:rPr lang="en-US" sz="1200" dirty="0">
                          <a:solidFill>
                            <a:schemeClr val="tx1">
                              <a:lumMod val="95000"/>
                              <a:lumOff val="5000"/>
                            </a:schemeClr>
                          </a:solidFill>
                          <a:effectLst/>
                        </a:rPr>
                        <a:t> molecules cm</a:t>
                      </a:r>
                      <a:r>
                        <a:rPr lang="en-US" sz="1200" baseline="30000" dirty="0">
                          <a:solidFill>
                            <a:schemeClr val="tx1">
                              <a:lumMod val="95000"/>
                              <a:lumOff val="5000"/>
                            </a:schemeClr>
                          </a:solidFill>
                          <a:effectLst/>
                        </a:rPr>
                        <a:t>-2</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c>
                  <a:txBody>
                    <a:bodyPr/>
                    <a:lstStyle/>
                    <a:p>
                      <a:pPr marL="0" marR="0" algn="ctr">
                        <a:spcBef>
                          <a:spcPts val="0"/>
                        </a:spcBef>
                        <a:spcAft>
                          <a:spcPts val="0"/>
                        </a:spcAft>
                      </a:pPr>
                      <a:r>
                        <a:rPr lang="en-US" sz="1200" dirty="0">
                          <a:solidFill>
                            <a:schemeClr val="tx1">
                              <a:lumMod val="95000"/>
                              <a:lumOff val="5000"/>
                            </a:schemeClr>
                          </a:solidFill>
                          <a:effectLst/>
                        </a:rPr>
                        <a:t>3 hour</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r>
              <a:tr h="274320">
                <a:tc>
                  <a:txBody>
                    <a:bodyPr/>
                    <a:lstStyle/>
                    <a:p>
                      <a:pPr marL="0" marR="0" algn="ctr">
                        <a:spcBef>
                          <a:spcPts val="0"/>
                        </a:spcBef>
                        <a:spcAft>
                          <a:spcPts val="0"/>
                        </a:spcAft>
                      </a:pPr>
                      <a:r>
                        <a:rPr lang="en-US" sz="1200" dirty="0">
                          <a:solidFill>
                            <a:schemeClr val="tx1">
                              <a:lumMod val="95000"/>
                              <a:lumOff val="5000"/>
                            </a:schemeClr>
                          </a:solidFill>
                          <a:effectLst/>
                        </a:rPr>
                        <a:t>Tropospheric C</a:t>
                      </a:r>
                      <a:r>
                        <a:rPr lang="en-US" sz="1200" baseline="-25000" dirty="0">
                          <a:solidFill>
                            <a:schemeClr val="tx1">
                              <a:lumMod val="95000"/>
                              <a:lumOff val="5000"/>
                            </a:schemeClr>
                          </a:solidFill>
                          <a:effectLst/>
                        </a:rPr>
                        <a:t>2</a:t>
                      </a:r>
                      <a:r>
                        <a:rPr lang="en-US" sz="1200" dirty="0">
                          <a:solidFill>
                            <a:schemeClr val="tx1">
                              <a:lumMod val="95000"/>
                              <a:lumOff val="5000"/>
                            </a:schemeClr>
                          </a:solidFill>
                          <a:effectLst/>
                        </a:rPr>
                        <a:t>H</a:t>
                      </a:r>
                      <a:r>
                        <a:rPr lang="en-US" sz="1200" baseline="-25000" dirty="0">
                          <a:solidFill>
                            <a:schemeClr val="tx1">
                              <a:lumMod val="95000"/>
                              <a:lumOff val="5000"/>
                            </a:schemeClr>
                          </a:solidFill>
                          <a:effectLst/>
                        </a:rPr>
                        <a:t>2</a:t>
                      </a:r>
                      <a:r>
                        <a:rPr lang="en-US" sz="1200" dirty="0">
                          <a:solidFill>
                            <a:schemeClr val="tx1">
                              <a:lumMod val="95000"/>
                              <a:lumOff val="5000"/>
                            </a:schemeClr>
                          </a:solidFill>
                          <a:effectLst/>
                        </a:rPr>
                        <a:t>O</a:t>
                      </a:r>
                      <a:r>
                        <a:rPr lang="en-US" sz="1200" baseline="-25000" dirty="0">
                          <a:solidFill>
                            <a:schemeClr val="tx1">
                              <a:lumMod val="95000"/>
                              <a:lumOff val="5000"/>
                            </a:schemeClr>
                          </a:solidFill>
                          <a:effectLst/>
                        </a:rPr>
                        <a:t>2</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c>
                  <a:txBody>
                    <a:bodyPr/>
                    <a:lstStyle/>
                    <a:p>
                      <a:pPr marL="0" marR="0" algn="ctr">
                        <a:spcBef>
                          <a:spcPts val="0"/>
                        </a:spcBef>
                        <a:spcAft>
                          <a:spcPts val="0"/>
                        </a:spcAft>
                      </a:pPr>
                      <a:r>
                        <a:rPr lang="en-US" sz="1200" dirty="0">
                          <a:solidFill>
                            <a:schemeClr val="tx1">
                              <a:lumMod val="95000"/>
                              <a:lumOff val="5000"/>
                            </a:schemeClr>
                          </a:solidFill>
                          <a:effectLst/>
                        </a:rPr>
                        <a:t>4.0 × 10</a:t>
                      </a:r>
                      <a:r>
                        <a:rPr lang="en-US" sz="1200" baseline="30000" dirty="0">
                          <a:solidFill>
                            <a:schemeClr val="tx1">
                              <a:lumMod val="95000"/>
                              <a:lumOff val="5000"/>
                            </a:schemeClr>
                          </a:solidFill>
                          <a:effectLst/>
                        </a:rPr>
                        <a:t>14</a:t>
                      </a:r>
                      <a:r>
                        <a:rPr lang="en-US" sz="1200" dirty="0">
                          <a:solidFill>
                            <a:schemeClr val="tx1">
                              <a:lumMod val="95000"/>
                              <a:lumOff val="5000"/>
                            </a:schemeClr>
                          </a:solidFill>
                          <a:effectLst/>
                        </a:rPr>
                        <a:t> molecules cm</a:t>
                      </a:r>
                      <a:r>
                        <a:rPr lang="en-US" sz="1200" baseline="30000" dirty="0">
                          <a:solidFill>
                            <a:schemeClr val="tx1">
                              <a:lumMod val="95000"/>
                              <a:lumOff val="5000"/>
                            </a:schemeClr>
                          </a:solidFill>
                          <a:effectLst/>
                        </a:rPr>
                        <a:t>-2</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c>
                  <a:txBody>
                    <a:bodyPr/>
                    <a:lstStyle/>
                    <a:p>
                      <a:pPr marL="0" marR="0" algn="ctr">
                        <a:spcBef>
                          <a:spcPts val="0"/>
                        </a:spcBef>
                        <a:spcAft>
                          <a:spcPts val="0"/>
                        </a:spcAft>
                      </a:pPr>
                      <a:r>
                        <a:rPr lang="en-US" sz="1200" dirty="0">
                          <a:solidFill>
                            <a:schemeClr val="tx1">
                              <a:lumMod val="95000"/>
                              <a:lumOff val="5000"/>
                            </a:schemeClr>
                          </a:solidFill>
                          <a:effectLst/>
                        </a:rPr>
                        <a:t>3 hour</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r>
              <a:tr h="274320">
                <a:tc>
                  <a:txBody>
                    <a:bodyPr/>
                    <a:lstStyle/>
                    <a:p>
                      <a:pPr marL="0" marR="0" algn="ctr">
                        <a:spcBef>
                          <a:spcPts val="0"/>
                        </a:spcBef>
                        <a:spcAft>
                          <a:spcPts val="0"/>
                        </a:spcAft>
                      </a:pPr>
                      <a:r>
                        <a:rPr lang="en-US" sz="1200" dirty="0">
                          <a:solidFill>
                            <a:schemeClr val="tx1">
                              <a:lumMod val="95000"/>
                              <a:lumOff val="5000"/>
                            </a:schemeClr>
                          </a:solidFill>
                          <a:effectLst/>
                        </a:rPr>
                        <a:t>Aerosol Optical Depth</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c>
                  <a:txBody>
                    <a:bodyPr/>
                    <a:lstStyle/>
                    <a:p>
                      <a:pPr marL="0" marR="0" algn="ctr">
                        <a:spcBef>
                          <a:spcPts val="0"/>
                        </a:spcBef>
                        <a:spcAft>
                          <a:spcPts val="0"/>
                        </a:spcAft>
                      </a:pPr>
                      <a:r>
                        <a:rPr lang="en-US" sz="1200" dirty="0">
                          <a:solidFill>
                            <a:schemeClr val="tx1">
                              <a:lumMod val="95000"/>
                              <a:lumOff val="5000"/>
                            </a:schemeClr>
                          </a:solidFill>
                          <a:effectLst/>
                        </a:rPr>
                        <a:t>0.10</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c>
                  <a:txBody>
                    <a:bodyPr/>
                    <a:lstStyle/>
                    <a:p>
                      <a:pPr marL="0" marR="0" algn="ctr">
                        <a:spcBef>
                          <a:spcPts val="0"/>
                        </a:spcBef>
                        <a:spcAft>
                          <a:spcPts val="0"/>
                        </a:spcAft>
                      </a:pPr>
                      <a:r>
                        <a:rPr lang="en-US" sz="1200" dirty="0">
                          <a:solidFill>
                            <a:schemeClr val="tx1">
                              <a:lumMod val="95000"/>
                              <a:lumOff val="5000"/>
                            </a:schemeClr>
                          </a:solidFill>
                          <a:effectLst/>
                        </a:rPr>
                        <a:t>1 hour</a:t>
                      </a:r>
                      <a:endParaRPr lang="en-US" sz="1200" dirty="0">
                        <a:solidFill>
                          <a:schemeClr val="tx1">
                            <a:lumMod val="95000"/>
                            <a:lumOff val="5000"/>
                          </a:schemeClr>
                        </a:solidFill>
                        <a:effectLst/>
                        <a:latin typeface="Cambria"/>
                        <a:ea typeface="Cambria"/>
                        <a:cs typeface="Times New Roman"/>
                      </a:endParaRPr>
                    </a:p>
                  </a:txBody>
                  <a:tcPr marL="8890" marR="8890" marT="8890" marB="8890" anchor="ctr">
                    <a:solidFill>
                      <a:schemeClr val="accent6">
                        <a:lumMod val="75000"/>
                      </a:schemeClr>
                    </a:solidFill>
                  </a:tcPr>
                </a:tc>
              </a:tr>
            </a:tbl>
          </a:graphicData>
        </a:graphic>
      </p:graphicFrame>
      <p:sp>
        <p:nvSpPr>
          <p:cNvPr id="6" name="TextBox 5"/>
          <p:cNvSpPr txBox="1"/>
          <p:nvPr/>
        </p:nvSpPr>
        <p:spPr>
          <a:xfrm>
            <a:off x="7975868" y="1323514"/>
            <a:ext cx="904752" cy="646331"/>
          </a:xfrm>
          <a:prstGeom prst="rect">
            <a:avLst/>
          </a:prstGeom>
          <a:noFill/>
          <a:ln>
            <a:solidFill>
              <a:schemeClr val="tx1"/>
            </a:solidFill>
          </a:ln>
        </p:spPr>
        <p:txBody>
          <a:bodyPr wrap="square" rtlCol="0">
            <a:spAutoFit/>
          </a:bodyPr>
          <a:lstStyle/>
          <a:p>
            <a:r>
              <a:rPr lang="en-US" b="1" dirty="0" smtClean="0">
                <a:solidFill>
                  <a:prstClr val="black"/>
                </a:solidFill>
                <a:latin typeface="Calibri"/>
              </a:rPr>
              <a:t>PLRA Table 1</a:t>
            </a:r>
            <a:endParaRPr lang="en-US" b="1" dirty="0">
              <a:solidFill>
                <a:prstClr val="black"/>
              </a:solidFill>
              <a:latin typeface="Calibri"/>
            </a:endParaRPr>
          </a:p>
        </p:txBody>
      </p:sp>
      <p:sp>
        <p:nvSpPr>
          <p:cNvPr id="8" name="Content Placeholder 5"/>
          <p:cNvSpPr txBox="1">
            <a:spLocks/>
          </p:cNvSpPr>
          <p:nvPr/>
        </p:nvSpPr>
        <p:spPr>
          <a:xfrm>
            <a:off x="199802" y="3966446"/>
            <a:ext cx="8721906" cy="27901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dirty="0" smtClean="0">
                <a:solidFill>
                  <a:srgbClr val="0D0D0D"/>
                </a:solidFill>
                <a:latin typeface="Arial"/>
                <a:cs typeface="Arial"/>
              </a:rPr>
              <a:t>Minimal set of products sufficient for constraining air quality</a:t>
            </a:r>
          </a:p>
          <a:p>
            <a:pPr>
              <a:spcBef>
                <a:spcPts val="0"/>
              </a:spcBef>
            </a:pPr>
            <a:r>
              <a:rPr lang="en-US" sz="1600" b="1" dirty="0" smtClean="0">
                <a:solidFill>
                  <a:srgbClr val="0D0D0D"/>
                </a:solidFill>
                <a:latin typeface="Arial"/>
                <a:cs typeface="Arial"/>
              </a:rPr>
              <a:t>Across Greater North America (GNA): </a:t>
            </a:r>
            <a:r>
              <a:rPr lang="en-US" sz="1600" b="1" strike="sngStrike" dirty="0" smtClean="0">
                <a:solidFill>
                  <a:srgbClr val="FF0000"/>
                </a:solidFill>
                <a:latin typeface="Arial"/>
                <a:cs typeface="Arial"/>
              </a:rPr>
              <a:t>18</a:t>
            </a:r>
            <a:r>
              <a:rPr lang="en-US" sz="1600" b="1" dirty="0" smtClean="0">
                <a:solidFill>
                  <a:srgbClr val="0D0D0D"/>
                </a:solidFill>
                <a:latin typeface="Arial"/>
                <a:cs typeface="Arial"/>
              </a:rPr>
              <a:t>19°N to </a:t>
            </a:r>
            <a:r>
              <a:rPr lang="en-US" sz="1600" b="1" strike="sngStrike" dirty="0" smtClean="0">
                <a:solidFill>
                  <a:srgbClr val="FF0000"/>
                </a:solidFill>
                <a:latin typeface="Arial"/>
                <a:cs typeface="Arial"/>
              </a:rPr>
              <a:t>58</a:t>
            </a:r>
            <a:r>
              <a:rPr lang="en-US" sz="1600" b="1" dirty="0" smtClean="0">
                <a:solidFill>
                  <a:srgbClr val="0D0D0D"/>
                </a:solidFill>
                <a:latin typeface="Arial"/>
                <a:cs typeface="Arial"/>
              </a:rPr>
              <a:t>57.5°N near 100°W, 67°W to 125°W near 42°N </a:t>
            </a:r>
            <a:r>
              <a:rPr lang="en-US" sz="1600" b="1" dirty="0" smtClean="0">
                <a:solidFill>
                  <a:srgbClr val="FF0000"/>
                </a:solidFill>
                <a:latin typeface="Arial"/>
                <a:cs typeface="Arial"/>
              </a:rPr>
              <a:t>(worst case combo of instrument and host pointing; best case still 18-58)</a:t>
            </a:r>
          </a:p>
          <a:p>
            <a:pPr>
              <a:spcBef>
                <a:spcPts val="0"/>
              </a:spcBef>
            </a:pPr>
            <a:r>
              <a:rPr lang="en-US" sz="1600" b="1" dirty="0" smtClean="0">
                <a:solidFill>
                  <a:srgbClr val="0D0D0D"/>
                </a:solidFill>
                <a:latin typeface="Arial"/>
                <a:cs typeface="Arial"/>
              </a:rPr>
              <a:t>Data products at urban-regional spatial scales</a:t>
            </a:r>
          </a:p>
          <a:p>
            <a:pPr lvl="1">
              <a:spcBef>
                <a:spcPts val="0"/>
              </a:spcBef>
            </a:pPr>
            <a:r>
              <a:rPr lang="en-US" sz="1200" b="1" dirty="0" smtClean="0">
                <a:solidFill>
                  <a:srgbClr val="0D0D0D"/>
                </a:solidFill>
                <a:latin typeface="Arial"/>
                <a:cs typeface="Arial"/>
              </a:rPr>
              <a:t>Baseline ≤ 60 km</a:t>
            </a:r>
            <a:r>
              <a:rPr lang="en-US" sz="1200" b="1" baseline="30000" dirty="0" smtClean="0">
                <a:solidFill>
                  <a:srgbClr val="0D0D0D"/>
                </a:solidFill>
                <a:latin typeface="Arial"/>
                <a:cs typeface="Arial"/>
              </a:rPr>
              <a:t>2</a:t>
            </a:r>
            <a:r>
              <a:rPr lang="en-US" sz="1200" b="1" i="1" dirty="0" smtClean="0">
                <a:solidFill>
                  <a:srgbClr val="0D0D0D"/>
                </a:solidFill>
                <a:latin typeface="Arial"/>
                <a:cs typeface="Arial"/>
              </a:rPr>
              <a:t> </a:t>
            </a:r>
            <a:r>
              <a:rPr lang="en-US" sz="1200" b="1" dirty="0" smtClean="0">
                <a:solidFill>
                  <a:srgbClr val="0D0D0D"/>
                </a:solidFill>
                <a:latin typeface="Arial"/>
                <a:cs typeface="Arial"/>
              </a:rPr>
              <a:t>at center of Field Of Regard (FOR)</a:t>
            </a:r>
          </a:p>
          <a:p>
            <a:pPr lvl="1">
              <a:spcBef>
                <a:spcPts val="0"/>
              </a:spcBef>
            </a:pPr>
            <a:r>
              <a:rPr lang="en-US" sz="1200" b="1" dirty="0" smtClean="0">
                <a:solidFill>
                  <a:srgbClr val="0D0D0D"/>
                </a:solidFill>
                <a:latin typeface="Arial"/>
                <a:cs typeface="Arial"/>
              </a:rPr>
              <a:t>Threshold </a:t>
            </a:r>
            <a:r>
              <a:rPr lang="en-US" sz="1200" b="1" dirty="0">
                <a:solidFill>
                  <a:srgbClr val="0D0D0D"/>
                </a:solidFill>
                <a:latin typeface="Arial"/>
                <a:cs typeface="Arial"/>
              </a:rPr>
              <a:t> ≤ </a:t>
            </a:r>
            <a:r>
              <a:rPr lang="en-US" sz="1200" b="1" dirty="0" smtClean="0">
                <a:solidFill>
                  <a:srgbClr val="0D0D0D"/>
                </a:solidFill>
                <a:latin typeface="Arial"/>
                <a:cs typeface="Arial"/>
              </a:rPr>
              <a:t>300 km</a:t>
            </a:r>
            <a:r>
              <a:rPr lang="en-US" sz="1200" b="1" baseline="30000" dirty="0" smtClean="0">
                <a:solidFill>
                  <a:srgbClr val="0D0D0D"/>
                </a:solidFill>
                <a:latin typeface="Arial"/>
                <a:cs typeface="Arial"/>
              </a:rPr>
              <a:t>2 </a:t>
            </a:r>
            <a:r>
              <a:rPr lang="en-US" sz="1200" b="1" dirty="0" smtClean="0">
                <a:solidFill>
                  <a:srgbClr val="0D0D0D"/>
                </a:solidFill>
                <a:latin typeface="Arial"/>
                <a:cs typeface="Arial"/>
              </a:rPr>
              <a:t>at center </a:t>
            </a:r>
            <a:r>
              <a:rPr lang="en-US" sz="1200" b="1" dirty="0">
                <a:solidFill>
                  <a:srgbClr val="0D0D0D"/>
                </a:solidFill>
                <a:latin typeface="Arial"/>
                <a:cs typeface="Arial"/>
              </a:rPr>
              <a:t>of </a:t>
            </a:r>
            <a:r>
              <a:rPr lang="en-US" sz="1200" b="1" dirty="0" smtClean="0">
                <a:solidFill>
                  <a:srgbClr val="0D0D0D"/>
                </a:solidFill>
                <a:latin typeface="Arial"/>
                <a:cs typeface="Arial"/>
              </a:rPr>
              <a:t>FOR</a:t>
            </a:r>
          </a:p>
          <a:p>
            <a:pPr>
              <a:spcBef>
                <a:spcPts val="0"/>
              </a:spcBef>
            </a:pPr>
            <a:r>
              <a:rPr lang="en-US" sz="1600" b="1" dirty="0" smtClean="0">
                <a:solidFill>
                  <a:srgbClr val="0D0D0D"/>
                </a:solidFill>
                <a:latin typeface="Arial"/>
                <a:cs typeface="Arial"/>
              </a:rPr>
              <a:t>Temporal scales to resolve diurnal changes in pollutant distributions</a:t>
            </a:r>
            <a:endParaRPr lang="en-US" sz="1600" b="1" strike="sngStrike" dirty="0" smtClean="0">
              <a:solidFill>
                <a:srgbClr val="0D0D0D"/>
              </a:solidFill>
              <a:latin typeface="Arial"/>
              <a:cs typeface="Arial"/>
            </a:endParaRPr>
          </a:p>
          <a:p>
            <a:pPr>
              <a:spcBef>
                <a:spcPts val="0"/>
              </a:spcBef>
            </a:pPr>
            <a:r>
              <a:rPr lang="en-US" sz="1600" b="1" dirty="0" smtClean="0">
                <a:solidFill>
                  <a:srgbClr val="0D0D0D"/>
                </a:solidFill>
                <a:latin typeface="Arial"/>
                <a:cs typeface="Arial"/>
              </a:rPr>
              <a:t>Collected in cloud-free scenes </a:t>
            </a:r>
          </a:p>
          <a:p>
            <a:pPr>
              <a:spcBef>
                <a:spcPts val="0"/>
              </a:spcBef>
            </a:pPr>
            <a:r>
              <a:rPr lang="en-US" sz="1600" b="1" dirty="0" smtClean="0">
                <a:solidFill>
                  <a:srgbClr val="0D0D0D"/>
                </a:solidFill>
                <a:latin typeface="Arial"/>
                <a:cs typeface="Arial"/>
              </a:rPr>
              <a:t>Geolocation uncertainty of less than 4 km </a:t>
            </a:r>
          </a:p>
          <a:p>
            <a:pPr>
              <a:spcBef>
                <a:spcPts val="0"/>
              </a:spcBef>
            </a:pPr>
            <a:r>
              <a:rPr lang="en-US" sz="1600" b="1" dirty="0" smtClean="0">
                <a:solidFill>
                  <a:srgbClr val="0D0D0D"/>
                </a:solidFill>
                <a:latin typeface="Arial"/>
                <a:cs typeface="Arial"/>
              </a:rPr>
              <a:t>Mission duration, subject to instrument availability</a:t>
            </a:r>
          </a:p>
          <a:p>
            <a:pPr lvl="1">
              <a:spcBef>
                <a:spcPts val="0"/>
              </a:spcBef>
            </a:pPr>
            <a:r>
              <a:rPr lang="en-US" sz="1200" b="1" dirty="0" smtClean="0">
                <a:solidFill>
                  <a:srgbClr val="0D0D0D"/>
                </a:solidFill>
                <a:latin typeface="Arial"/>
                <a:cs typeface="Arial"/>
              </a:rPr>
              <a:t>Baseline 20 months</a:t>
            </a:r>
          </a:p>
          <a:p>
            <a:pPr lvl="1">
              <a:spcBef>
                <a:spcPts val="0"/>
              </a:spcBef>
            </a:pPr>
            <a:r>
              <a:rPr lang="en-US" sz="1200" b="1" dirty="0" smtClean="0">
                <a:solidFill>
                  <a:srgbClr val="0D0D0D"/>
                </a:solidFill>
                <a:latin typeface="Arial"/>
                <a:cs typeface="Arial"/>
              </a:rPr>
              <a:t>Threshold 12 months</a:t>
            </a:r>
            <a:endParaRPr lang="en-US" sz="1200" b="1" dirty="0">
              <a:solidFill>
                <a:srgbClr val="0D0D0D"/>
              </a:solidFill>
              <a:latin typeface="Arial"/>
              <a:cs typeface="Aria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9" name="TextBox 8"/>
          <p:cNvSpPr txBox="1"/>
          <p:nvPr/>
        </p:nvSpPr>
        <p:spPr>
          <a:xfrm>
            <a:off x="113400" y="1168049"/>
            <a:ext cx="2642141" cy="3046988"/>
          </a:xfrm>
          <a:prstGeom prst="rect">
            <a:avLst/>
          </a:prstGeom>
          <a:noFill/>
        </p:spPr>
        <p:txBody>
          <a:bodyPr wrap="square" rtlCol="0">
            <a:spAutoFit/>
          </a:bodyPr>
          <a:lstStyle/>
          <a:p>
            <a:r>
              <a:rPr lang="en-US" sz="1600" b="1" dirty="0" smtClean="0">
                <a:latin typeface="Arial"/>
                <a:cs typeface="Arial"/>
              </a:rPr>
              <a:t>Implementation of SO</a:t>
            </a:r>
            <a:r>
              <a:rPr lang="en-US" sz="1600" b="1" baseline="-25000" dirty="0" smtClean="0">
                <a:latin typeface="Arial"/>
                <a:cs typeface="Arial"/>
              </a:rPr>
              <a:t>2</a:t>
            </a:r>
            <a:r>
              <a:rPr lang="en-US" sz="1600" b="1" dirty="0" smtClean="0">
                <a:latin typeface="Arial"/>
                <a:cs typeface="Arial"/>
              </a:rPr>
              <a:t>, C</a:t>
            </a:r>
            <a:r>
              <a:rPr lang="en-US" sz="1600" b="1" baseline="-25000" dirty="0" smtClean="0">
                <a:latin typeface="Arial"/>
                <a:cs typeface="Arial"/>
              </a:rPr>
              <a:t>2</a:t>
            </a:r>
            <a:r>
              <a:rPr lang="en-US" sz="1600" b="1" dirty="0" smtClean="0">
                <a:latin typeface="Arial"/>
                <a:cs typeface="Arial"/>
              </a:rPr>
              <a:t>H</a:t>
            </a:r>
            <a:r>
              <a:rPr lang="en-US" sz="1600" b="1" baseline="-25000" dirty="0" smtClean="0">
                <a:latin typeface="Arial"/>
                <a:cs typeface="Arial"/>
              </a:rPr>
              <a:t>2</a:t>
            </a:r>
            <a:r>
              <a:rPr lang="en-US" sz="1600" b="1" dirty="0" smtClean="0">
                <a:latin typeface="Arial"/>
                <a:cs typeface="Arial"/>
              </a:rPr>
              <a:t>O</a:t>
            </a:r>
            <a:r>
              <a:rPr lang="en-US" sz="1600" b="1" baseline="-25000" dirty="0" smtClean="0">
                <a:latin typeface="Arial"/>
                <a:cs typeface="Arial"/>
              </a:rPr>
              <a:t>2</a:t>
            </a:r>
            <a:r>
              <a:rPr lang="en-US" sz="1600" b="1" dirty="0" smtClean="0">
                <a:latin typeface="Arial"/>
                <a:cs typeface="Arial"/>
              </a:rPr>
              <a:t>, and aerosols delayed until instrument cost and schedule risks retired</a:t>
            </a:r>
          </a:p>
          <a:p>
            <a:pPr marL="285750" indent="-285750">
              <a:buFont typeface="Arial"/>
              <a:buChar char="•"/>
            </a:pPr>
            <a:r>
              <a:rPr lang="en-US" sz="1400" b="1" dirty="0" smtClean="0">
                <a:latin typeface="Arial"/>
                <a:cs typeface="Arial"/>
              </a:rPr>
              <a:t>Likely ~October 2015</a:t>
            </a:r>
          </a:p>
          <a:p>
            <a:pPr marL="285750" indent="-285750">
              <a:buFont typeface="Arial"/>
              <a:buChar char="•"/>
            </a:pPr>
            <a:r>
              <a:rPr lang="en-US" sz="1400" b="1" dirty="0" smtClean="0">
                <a:latin typeface="Arial"/>
                <a:cs typeface="Arial"/>
              </a:rPr>
              <a:t>Derived UVB also delayed</a:t>
            </a:r>
          </a:p>
          <a:p>
            <a:pPr marL="285750" indent="-285750">
              <a:buFont typeface="Arial"/>
              <a:buChar char="•"/>
            </a:pPr>
            <a:r>
              <a:rPr lang="en-US" sz="1400" b="1" dirty="0" smtClean="0">
                <a:latin typeface="Arial"/>
                <a:cs typeface="Arial"/>
              </a:rPr>
              <a:t>All still ready for launch if successful</a:t>
            </a:r>
          </a:p>
          <a:p>
            <a:pPr marL="285750" indent="-285750">
              <a:buFont typeface="Arial"/>
              <a:buChar char="•"/>
            </a:pPr>
            <a:r>
              <a:rPr lang="en-US" sz="1400" b="1" dirty="0" smtClean="0">
                <a:latin typeface="Arial"/>
                <a:cs typeface="Arial"/>
              </a:rPr>
              <a:t>Clouds being implemented at present</a:t>
            </a:r>
          </a:p>
          <a:p>
            <a:pPr marL="285750" indent="-285750">
              <a:buFont typeface="Arial"/>
              <a:buChar char="•"/>
            </a:pPr>
            <a:endParaRPr lang="en-US" sz="1400" b="1" dirty="0">
              <a:latin typeface="Arial"/>
              <a:cs typeface="Arial"/>
            </a:endParaRPr>
          </a:p>
        </p:txBody>
      </p:sp>
      <p:sp>
        <p:nvSpPr>
          <p:cNvPr id="10" name="Title 3"/>
          <p:cNvSpPr txBox="1">
            <a:spLocks/>
          </p:cNvSpPr>
          <p:nvPr/>
        </p:nvSpPr>
        <p:spPr>
          <a:xfrm>
            <a:off x="1904948" y="16997"/>
            <a:ext cx="5972807" cy="969601"/>
          </a:xfrm>
          <a:prstGeom prst="rect">
            <a:avLst/>
          </a:prstGeom>
        </p:spPr>
        <p:txBody>
          <a:bodyPr vert="horz"/>
          <a:lstStyle>
            <a:lvl1pPr algn="ctr" defTabSz="457200" rtl="0" eaLnBrk="1" latinLnBrk="0" hangingPunct="1">
              <a:spcBef>
                <a:spcPct val="0"/>
              </a:spcBef>
              <a:buNone/>
              <a:defRPr sz="2800" kern="1200">
                <a:solidFill>
                  <a:srgbClr val="D9D9D9"/>
                </a:solidFill>
                <a:latin typeface="Arial Rounded MT Bold"/>
                <a:ea typeface="+mj-ea"/>
                <a:cs typeface="Arial Rounded MT Bold"/>
              </a:defRPr>
            </a:lvl1pPr>
          </a:lstStyle>
          <a:p>
            <a:r>
              <a:rPr lang="en-US" dirty="0" smtClean="0"/>
              <a:t>Baseline and threshold</a:t>
            </a:r>
          </a:p>
          <a:p>
            <a:r>
              <a:rPr lang="en-US" dirty="0" smtClean="0"/>
              <a:t>data products</a:t>
            </a:r>
            <a:endParaRPr lang="en-US" dirty="0"/>
          </a:p>
        </p:txBody>
      </p:sp>
    </p:spTree>
    <p:extLst>
      <p:ext uri="{BB962C8B-B14F-4D97-AF65-F5344CB8AC3E}">
        <p14:creationId xmlns:p14="http://schemas.microsoft.com/office/powerpoint/2010/main" val="18819992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8814" y="223843"/>
            <a:ext cx="5972807" cy="961490"/>
          </a:xfrm>
        </p:spPr>
        <p:txBody>
          <a:bodyPr/>
          <a:lstStyle/>
          <a:p>
            <a:r>
              <a:rPr lang="en-US" b="1" dirty="0" smtClean="0">
                <a:solidFill>
                  <a:srgbClr val="F2F2F2"/>
                </a:solidFill>
              </a:rPr>
              <a:t>TEMPO footprint (GEO at 100º W)</a:t>
            </a:r>
            <a:endParaRPr lang="en-US" dirty="0">
              <a:solidFill>
                <a:srgbClr val="F2F2F2"/>
              </a:solidFill>
            </a:endParaRPr>
          </a:p>
        </p:txBody>
      </p:sp>
      <p:pic>
        <p:nvPicPr>
          <p:cNvPr id="13" name="Picture 12" descr="TEMPO_footprint_size_100W.png"/>
          <p:cNvPicPr>
            <a:picLocks noChangeAspect="1"/>
          </p:cNvPicPr>
          <p:nvPr/>
        </p:nvPicPr>
        <p:blipFill>
          <a:blip r:embed="rId3"/>
          <a:srcRect l="13016" t="20556" r="1400" b="11667"/>
          <a:stretch>
            <a:fillRect/>
          </a:stretch>
        </p:blipFill>
        <p:spPr>
          <a:xfrm>
            <a:off x="195660" y="1185334"/>
            <a:ext cx="4240337" cy="5318692"/>
          </a:xfrm>
          <a:prstGeom prst="rect">
            <a:avLst/>
          </a:prstGeom>
        </p:spPr>
      </p:pic>
      <p:sp>
        <p:nvSpPr>
          <p:cNvPr id="9" name="Rectangle 8"/>
          <p:cNvSpPr/>
          <p:nvPr/>
        </p:nvSpPr>
        <p:spPr>
          <a:xfrm>
            <a:off x="4432300" y="5899090"/>
            <a:ext cx="4628631" cy="769441"/>
          </a:xfrm>
          <a:prstGeom prst="rect">
            <a:avLst/>
          </a:prstGeom>
        </p:spPr>
        <p:txBody>
          <a:bodyPr wrap="square">
            <a:spAutoFit/>
          </a:bodyPr>
          <a:lstStyle/>
          <a:p>
            <a:pPr defTabSz="914400" fontAlgn="base">
              <a:spcAft>
                <a:spcPct val="0"/>
              </a:spcAft>
            </a:pPr>
            <a:r>
              <a:rPr lang="en-US" sz="2200" b="1" dirty="0" smtClean="0">
                <a:solidFill>
                  <a:srgbClr val="000090"/>
                </a:solidFill>
                <a:latin typeface="Arial"/>
                <a:cs typeface="Arial"/>
              </a:rPr>
              <a:t>For GEO at 80ºW, pixel size at 36.5ºN, 100ºW is 2.2 km × 5.2 km.</a:t>
            </a:r>
          </a:p>
        </p:txBody>
      </p:sp>
      <p:sp>
        <p:nvSpPr>
          <p:cNvPr id="2" name="Date Placeholder 1"/>
          <p:cNvSpPr>
            <a:spLocks noGrp="1"/>
          </p:cNvSpPr>
          <p:nvPr>
            <p:ph type="dt" sz="half" idx="10"/>
          </p:nvPr>
        </p:nvSpPr>
        <p:spPr/>
        <p:txBody>
          <a:bodyPr/>
          <a:lstStyle/>
          <a:p>
            <a:fld id="{3F316A36-EFF9-8340-A007-73D4F0159E12}"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3" name="Slide Number Placeholder 2"/>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graphicFrame>
        <p:nvGraphicFramePr>
          <p:cNvPr id="10" name="Table 9"/>
          <p:cNvGraphicFramePr>
            <a:graphicFrameLocks noGrp="1"/>
          </p:cNvGraphicFramePr>
          <p:nvPr>
            <p:extLst>
              <p:ext uri="{D42A27DB-BD31-4B8C-83A1-F6EECF244321}">
                <p14:modId xmlns:p14="http://schemas.microsoft.com/office/powerpoint/2010/main" val="3932069885"/>
              </p:ext>
            </p:extLst>
          </p:nvPr>
        </p:nvGraphicFramePr>
        <p:xfrm>
          <a:off x="4557040" y="1506334"/>
          <a:ext cx="4558516" cy="4093211"/>
        </p:xfrm>
        <a:graphic>
          <a:graphicData uri="http://schemas.openxmlformats.org/drawingml/2006/table">
            <a:tbl>
              <a:tblPr firstRow="1" bandRow="1">
                <a:tableStyleId>{5C22544A-7EE6-4342-B048-85BDC9FD1C3A}</a:tableStyleId>
              </a:tblPr>
              <a:tblGrid>
                <a:gridCol w="2292101"/>
                <a:gridCol w="725737"/>
                <a:gridCol w="725736"/>
                <a:gridCol w="814942"/>
              </a:tblGrid>
              <a:tr h="527051">
                <a:tc>
                  <a:txBody>
                    <a:bodyPr/>
                    <a:lstStyle/>
                    <a:p>
                      <a:pPr algn="ctr"/>
                      <a:r>
                        <a:rPr lang="en-US" dirty="0" smtClean="0">
                          <a:solidFill>
                            <a:srgbClr val="000090"/>
                          </a:solidFill>
                          <a:latin typeface="Arial"/>
                          <a:cs typeface="Arial"/>
                        </a:rPr>
                        <a:t>Location</a:t>
                      </a:r>
                      <a:endParaRPr lang="en-US" dirty="0">
                        <a:solidFill>
                          <a:srgbClr val="000090"/>
                        </a:solidFill>
                        <a:latin typeface="Arial"/>
                        <a:cs typeface="Arial"/>
                      </a:endParaRPr>
                    </a:p>
                  </a:txBody>
                  <a:tcPr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N/S</a:t>
                      </a:r>
                    </a:p>
                    <a:p>
                      <a:pPr algn="ctr"/>
                      <a:r>
                        <a:rPr lang="en-US" dirty="0" smtClean="0">
                          <a:solidFill>
                            <a:srgbClr val="000090"/>
                          </a:solidFill>
                          <a:latin typeface="Arial"/>
                          <a:cs typeface="Arial"/>
                        </a:rPr>
                        <a:t>(km)</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E/W</a:t>
                      </a:r>
                    </a:p>
                    <a:p>
                      <a:pPr algn="ctr"/>
                      <a:r>
                        <a:rPr lang="en-US" dirty="0" smtClean="0">
                          <a:solidFill>
                            <a:srgbClr val="000090"/>
                          </a:solidFill>
                          <a:latin typeface="Arial"/>
                          <a:cs typeface="Arial"/>
                        </a:rPr>
                        <a:t>(km)</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GSA</a:t>
                      </a:r>
                    </a:p>
                    <a:p>
                      <a:pPr algn="ctr"/>
                      <a:r>
                        <a:rPr lang="en-US" dirty="0" smtClean="0">
                          <a:solidFill>
                            <a:srgbClr val="000090"/>
                          </a:solidFill>
                          <a:latin typeface="Arial"/>
                          <a:cs typeface="Arial"/>
                        </a:rPr>
                        <a:t>(km</a:t>
                      </a:r>
                      <a:r>
                        <a:rPr lang="en-US" baseline="30000" dirty="0" smtClean="0">
                          <a:solidFill>
                            <a:srgbClr val="000090"/>
                          </a:solidFill>
                          <a:latin typeface="Arial"/>
                          <a:cs typeface="Arial"/>
                        </a:rPr>
                        <a:t>2</a:t>
                      </a:r>
                      <a:r>
                        <a:rPr lang="en-US" dirty="0" smtClean="0">
                          <a:solidFill>
                            <a:srgbClr val="000090"/>
                          </a:solidFill>
                          <a:latin typeface="Arial"/>
                          <a:cs typeface="Arial"/>
                        </a:rPr>
                        <a:t>)</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348429">
                <a:tc>
                  <a:txBody>
                    <a:bodyPr/>
                    <a:lstStyle/>
                    <a:p>
                      <a:r>
                        <a:rPr lang="en-US" dirty="0" smtClean="0">
                          <a:solidFill>
                            <a:srgbClr val="000090"/>
                          </a:solidFill>
                          <a:latin typeface="Arial"/>
                          <a:cs typeface="Arial"/>
                        </a:rPr>
                        <a:t>36.5</a:t>
                      </a:r>
                      <a:r>
                        <a:rPr lang="en-US" baseline="30000" dirty="0" smtClean="0">
                          <a:solidFill>
                            <a:srgbClr val="000090"/>
                          </a:solidFill>
                          <a:latin typeface="Arial"/>
                          <a:cs typeface="Arial"/>
                        </a:rPr>
                        <a:t>o</a:t>
                      </a:r>
                      <a:r>
                        <a:rPr lang="en-US" dirty="0" smtClean="0">
                          <a:solidFill>
                            <a:srgbClr val="000090"/>
                          </a:solidFill>
                          <a:latin typeface="Arial"/>
                          <a:cs typeface="Arial"/>
                        </a:rPr>
                        <a:t>N, 100</a:t>
                      </a:r>
                      <a:r>
                        <a:rPr lang="en-US" baseline="30000" dirty="0" smtClean="0">
                          <a:solidFill>
                            <a:srgbClr val="000090"/>
                          </a:solidFill>
                          <a:latin typeface="Arial"/>
                          <a:cs typeface="Arial"/>
                        </a:rPr>
                        <a:t>o</a:t>
                      </a:r>
                      <a:r>
                        <a:rPr lang="en-US" dirty="0" smtClean="0">
                          <a:solidFill>
                            <a:srgbClr val="000090"/>
                          </a:solidFill>
                          <a:latin typeface="Arial"/>
                          <a:cs typeface="Arial"/>
                        </a:rPr>
                        <a:t>W</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2.11</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4.65</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9.8</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322876">
                <a:tc>
                  <a:txBody>
                    <a:bodyPr/>
                    <a:lstStyle/>
                    <a:p>
                      <a:r>
                        <a:rPr lang="en-US" dirty="0" smtClean="0">
                          <a:solidFill>
                            <a:srgbClr val="000090"/>
                          </a:solidFill>
                          <a:latin typeface="Arial"/>
                          <a:cs typeface="Arial"/>
                        </a:rPr>
                        <a:t>Washington,</a:t>
                      </a:r>
                      <a:r>
                        <a:rPr lang="en-US" baseline="0" dirty="0" smtClean="0">
                          <a:solidFill>
                            <a:srgbClr val="000090"/>
                          </a:solidFill>
                          <a:latin typeface="Arial"/>
                          <a:cs typeface="Arial"/>
                        </a:rPr>
                        <a:t> DC</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2.37</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5.36</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11.9</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Seattle</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2.99</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5.46</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14.9</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Los Angeles</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2.09</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5.04</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10.2</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Boston</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2.71</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5.90</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14.1</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Miami</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1.83</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5.04</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9.0</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Mexico City</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1.65</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4.54</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7.5</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285982">
                <a:tc>
                  <a:txBody>
                    <a:bodyPr/>
                    <a:lstStyle/>
                    <a:p>
                      <a:r>
                        <a:rPr lang="en-US" dirty="0" smtClean="0">
                          <a:solidFill>
                            <a:srgbClr val="000090"/>
                          </a:solidFill>
                          <a:latin typeface="Arial"/>
                          <a:cs typeface="Arial"/>
                        </a:rPr>
                        <a:t>Canadian tar sands</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dirty="0" smtClean="0">
                          <a:solidFill>
                            <a:srgbClr val="000090"/>
                          </a:solidFill>
                          <a:latin typeface="Arial"/>
                          <a:cs typeface="Arial"/>
                        </a:rPr>
                        <a:t>3.94</a:t>
                      </a:r>
                      <a:endParaRPr lang="en-US" dirty="0">
                        <a:solidFill>
                          <a:srgbClr val="00009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5.05</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90"/>
                          </a:solidFill>
                          <a:latin typeface="Arial"/>
                          <a:cs typeface="Arial"/>
                        </a:rPr>
                        <a:t>19.2</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r>
              <a:tr h="527051">
                <a:tc gridSpan="4">
                  <a:txBody>
                    <a:bodyPr/>
                    <a:lstStyle/>
                    <a:p>
                      <a:r>
                        <a:rPr lang="en-US" b="1" dirty="0" smtClean="0">
                          <a:solidFill>
                            <a:srgbClr val="000090"/>
                          </a:solidFill>
                          <a:latin typeface="Arial"/>
                          <a:cs typeface="Arial"/>
                        </a:rPr>
                        <a:t>Assumes</a:t>
                      </a:r>
                      <a:r>
                        <a:rPr lang="en-US" b="1" baseline="0" dirty="0" smtClean="0">
                          <a:solidFill>
                            <a:srgbClr val="000090"/>
                          </a:solidFill>
                          <a:latin typeface="Arial"/>
                          <a:cs typeface="Arial"/>
                        </a:rPr>
                        <a:t> 2000 N/S pixels</a:t>
                      </a:r>
                      <a:endParaRPr lang="en-US" b="1" dirty="0">
                        <a:solidFill>
                          <a:srgbClr val="000090"/>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solidFill>
                          <a:srgbClr val="0D0D0D"/>
                        </a:solidFill>
                        <a:latin typeface="Arial"/>
                        <a:cs typeface="Arial"/>
                      </a:endParaRPr>
                    </a:p>
                  </a:txBody>
                  <a:tcPr/>
                </a:tc>
                <a:tc hMerge="1">
                  <a:txBody>
                    <a:bodyPr/>
                    <a:lstStyle/>
                    <a:p>
                      <a:endParaRPr lang="en-US" dirty="0">
                        <a:solidFill>
                          <a:srgbClr val="0D0D0D"/>
                        </a:solidFill>
                        <a:latin typeface="Arial"/>
                        <a:cs typeface="Arial"/>
                      </a:endParaRPr>
                    </a:p>
                  </a:txBody>
                  <a:tcPr/>
                </a:tc>
                <a:tc hMerge="1">
                  <a:txBody>
                    <a:bodyPr/>
                    <a:lstStyle/>
                    <a:p>
                      <a:endParaRPr lang="en-US" dirty="0">
                        <a:solidFill>
                          <a:srgbClr val="0D0D0D"/>
                        </a:solidFill>
                        <a:latin typeface="Arial"/>
                        <a:cs typeface="Arial"/>
                      </a:endParaRPr>
                    </a:p>
                  </a:txBody>
                  <a:tcPr/>
                </a:tc>
              </a:tr>
            </a:tbl>
          </a:graphicData>
        </a:graphic>
      </p:graphicFrame>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27386712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0398"/>
            <a:ext cx="5972807" cy="638108"/>
          </a:xfrm>
        </p:spPr>
        <p:txBody>
          <a:bodyPr/>
          <a:lstStyle/>
          <a:p>
            <a:r>
              <a:rPr lang="en-US" sz="4000" dirty="0" smtClean="0"/>
              <a:t>TEMPO Milestones</a:t>
            </a:r>
            <a:endParaRPr lang="en-US" sz="4000" dirty="0"/>
          </a:p>
        </p:txBody>
      </p:sp>
      <p:sp>
        <p:nvSpPr>
          <p:cNvPr id="2" name="Date Placeholder 1"/>
          <p:cNvSpPr>
            <a:spLocks noGrp="1"/>
          </p:cNvSpPr>
          <p:nvPr>
            <p:ph type="dt" sz="half" idx="10"/>
          </p:nvPr>
        </p:nvSpPr>
        <p:spPr/>
        <p:txBody>
          <a:bodyPr/>
          <a:lstStyle/>
          <a:p>
            <a:fld id="{793A5C50-0D1F-344F-AD63-6BAF7E42F9B4}"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5" name="TextBox 4"/>
          <p:cNvSpPr txBox="1"/>
          <p:nvPr/>
        </p:nvSpPr>
        <p:spPr>
          <a:xfrm>
            <a:off x="0" y="1825782"/>
            <a:ext cx="9144000" cy="4524315"/>
          </a:xfrm>
          <a:prstGeom prst="rect">
            <a:avLst/>
          </a:prstGeom>
          <a:noFill/>
        </p:spPr>
        <p:txBody>
          <a:bodyPr wrap="square" rtlCol="0">
            <a:spAutoFit/>
          </a:bodyPr>
          <a:lstStyle/>
          <a:p>
            <a:pPr marL="285750" indent="-285750">
              <a:buFont typeface="Arial"/>
              <a:buChar char="•"/>
            </a:pPr>
            <a:r>
              <a:rPr lang="en-US" sz="3200" b="1" dirty="0" smtClean="0">
                <a:latin typeface="Arial"/>
                <a:cs typeface="Arial"/>
              </a:rPr>
              <a:t>Passed System Requirements Review and Mission Definition Review in November 2013</a:t>
            </a:r>
          </a:p>
          <a:p>
            <a:pPr marL="285750" indent="-285750">
              <a:buFont typeface="Arial"/>
              <a:buChar char="•"/>
            </a:pPr>
            <a:endParaRPr lang="en-US" sz="3200" b="1" dirty="0">
              <a:latin typeface="Arial"/>
              <a:cs typeface="Arial"/>
            </a:endParaRPr>
          </a:p>
          <a:p>
            <a:pPr marL="285750" indent="-285750">
              <a:buFont typeface="Arial"/>
              <a:buChar char="•"/>
            </a:pPr>
            <a:r>
              <a:rPr lang="en-US" sz="3200" b="1" dirty="0" smtClean="0">
                <a:latin typeface="Arial"/>
                <a:cs typeface="Arial"/>
              </a:rPr>
              <a:t>Passed KDP-B April 2014: Now in Phase B</a:t>
            </a:r>
          </a:p>
          <a:p>
            <a:pPr marL="285750" indent="-285750">
              <a:buFont typeface="Arial"/>
              <a:buChar char="•"/>
            </a:pPr>
            <a:endParaRPr lang="en-US" sz="3200" b="1" dirty="0">
              <a:latin typeface="Arial"/>
              <a:cs typeface="Arial"/>
            </a:endParaRPr>
          </a:p>
          <a:p>
            <a:pPr marL="285750" indent="-285750">
              <a:buFont typeface="Arial"/>
              <a:buChar char="•"/>
            </a:pPr>
            <a:r>
              <a:rPr lang="en-US" sz="3200" b="1" dirty="0" smtClean="0">
                <a:latin typeface="Arial"/>
                <a:cs typeface="Arial"/>
              </a:rPr>
              <a:t>PDR scheduled for late July 2014</a:t>
            </a:r>
          </a:p>
          <a:p>
            <a:pPr marL="285750" indent="-285750">
              <a:buFont typeface="Arial"/>
              <a:buChar char="•"/>
            </a:pPr>
            <a:endParaRPr lang="en-US" sz="3200" b="1" dirty="0">
              <a:latin typeface="Arial"/>
              <a:cs typeface="Arial"/>
            </a:endParaRPr>
          </a:p>
          <a:p>
            <a:pPr marL="285750" indent="-285750">
              <a:buFont typeface="Arial"/>
              <a:buChar char="•"/>
            </a:pPr>
            <a:r>
              <a:rPr lang="en-US" sz="3200" b="1" dirty="0" smtClean="0">
                <a:latin typeface="Arial"/>
                <a:cs typeface="Arial"/>
              </a:rPr>
              <a:t>KDP-C TBD</a:t>
            </a:r>
          </a:p>
          <a:p>
            <a:pPr marL="285750" indent="-285750">
              <a:buFont typeface="Arial"/>
              <a:buChar char="•"/>
            </a:pPr>
            <a:endParaRPr lang="en-US" sz="3200" b="1" dirty="0">
              <a:latin typeface="Arial"/>
              <a:cs typeface="Arial"/>
            </a:endParaRPr>
          </a:p>
        </p:txBody>
      </p:sp>
    </p:spTree>
    <p:extLst>
      <p:ext uri="{BB962C8B-B14F-4D97-AF65-F5344CB8AC3E}">
        <p14:creationId xmlns:p14="http://schemas.microsoft.com/office/powerpoint/2010/main" val="4806834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83918"/>
            <a:ext cx="5972807" cy="638108"/>
          </a:xfrm>
        </p:spPr>
        <p:txBody>
          <a:bodyPr/>
          <a:lstStyle/>
          <a:p>
            <a:r>
              <a:rPr lang="en-US" sz="4000" dirty="0" smtClean="0"/>
              <a:t>Technical issues</a:t>
            </a:r>
            <a:endParaRPr lang="en-US" sz="4000" dirty="0"/>
          </a:p>
        </p:txBody>
      </p:sp>
      <p:sp>
        <p:nvSpPr>
          <p:cNvPr id="2" name="Date Placeholder 1"/>
          <p:cNvSpPr>
            <a:spLocks noGrp="1"/>
          </p:cNvSpPr>
          <p:nvPr>
            <p:ph type="dt" sz="half" idx="10"/>
          </p:nvPr>
        </p:nvSpPr>
        <p:spPr/>
        <p:txBody>
          <a:bodyPr/>
          <a:lstStyle/>
          <a:p>
            <a:fld id="{32670230-6AA7-DD48-94DF-1649D4F8C1DA}"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7" name="TextBox 6"/>
          <p:cNvSpPr txBox="1"/>
          <p:nvPr/>
        </p:nvSpPr>
        <p:spPr>
          <a:xfrm>
            <a:off x="0" y="1825782"/>
            <a:ext cx="9144000" cy="3046988"/>
          </a:xfrm>
          <a:prstGeom prst="rect">
            <a:avLst/>
          </a:prstGeom>
          <a:noFill/>
        </p:spPr>
        <p:txBody>
          <a:bodyPr wrap="square" rtlCol="0">
            <a:spAutoFit/>
          </a:bodyPr>
          <a:lstStyle/>
          <a:p>
            <a:pPr marL="285750" indent="-285750">
              <a:buFont typeface="Arial"/>
              <a:buChar char="•"/>
            </a:pPr>
            <a:r>
              <a:rPr lang="en-US" sz="3200" b="1" dirty="0" smtClean="0">
                <a:latin typeface="Arial"/>
                <a:cs typeface="Arial"/>
              </a:rPr>
              <a:t>Most technical issues solved at the preliminary design level, following technical interchange meeting at Ball, April 2014.</a:t>
            </a:r>
          </a:p>
          <a:p>
            <a:pPr marL="285750" indent="-285750">
              <a:buFont typeface="Arial"/>
              <a:buChar char="•"/>
            </a:pPr>
            <a:endParaRPr lang="en-US" sz="3200" b="1" dirty="0">
              <a:latin typeface="Arial"/>
              <a:cs typeface="Arial"/>
            </a:endParaRPr>
          </a:p>
          <a:p>
            <a:pPr marL="285750" indent="-285750">
              <a:buFont typeface="Arial"/>
              <a:buChar char="•"/>
            </a:pPr>
            <a:r>
              <a:rPr lang="en-US" sz="3200" b="1" dirty="0" smtClean="0">
                <a:latin typeface="Arial"/>
                <a:cs typeface="Arial"/>
              </a:rPr>
              <a:t>Details in Ball instrument status talk</a:t>
            </a:r>
          </a:p>
          <a:p>
            <a:pPr marL="285750" indent="-285750">
              <a:buFont typeface="Arial"/>
              <a:buChar char="•"/>
            </a:pPr>
            <a:endParaRPr lang="en-US" sz="3200" b="1" dirty="0">
              <a:latin typeface="Arial"/>
              <a:cs typeface="Arial"/>
            </a:endParaRPr>
          </a:p>
        </p:txBody>
      </p:sp>
    </p:spTree>
    <p:extLst>
      <p:ext uri="{BB962C8B-B14F-4D97-AF65-F5344CB8AC3E}">
        <p14:creationId xmlns:p14="http://schemas.microsoft.com/office/powerpoint/2010/main" val="4806834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0398"/>
            <a:ext cx="5972807" cy="638108"/>
          </a:xfrm>
        </p:spPr>
        <p:txBody>
          <a:bodyPr/>
          <a:lstStyle/>
          <a:p>
            <a:r>
              <a:rPr lang="en-US" sz="4000" dirty="0" smtClean="0"/>
              <a:t>Meeting emphasis</a:t>
            </a:r>
            <a:endParaRPr lang="en-US" sz="4000" dirty="0"/>
          </a:p>
        </p:txBody>
      </p:sp>
      <p:sp>
        <p:nvSpPr>
          <p:cNvPr id="2" name="Date Placeholder 1"/>
          <p:cNvSpPr>
            <a:spLocks noGrp="1"/>
          </p:cNvSpPr>
          <p:nvPr>
            <p:ph type="dt" sz="half" idx="10"/>
          </p:nvPr>
        </p:nvSpPr>
        <p:spPr/>
        <p:txBody>
          <a:bodyPr/>
          <a:lstStyle/>
          <a:p>
            <a:fld id="{793A5C50-0D1F-344F-AD63-6BAF7E42F9B4}"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
        <p:nvSpPr>
          <p:cNvPr id="5" name="TextBox 4"/>
          <p:cNvSpPr txBox="1"/>
          <p:nvPr/>
        </p:nvSpPr>
        <p:spPr>
          <a:xfrm>
            <a:off x="0" y="1088682"/>
            <a:ext cx="9144000" cy="5755421"/>
          </a:xfrm>
          <a:prstGeom prst="rect">
            <a:avLst/>
          </a:prstGeom>
          <a:noFill/>
        </p:spPr>
        <p:txBody>
          <a:bodyPr wrap="square" rtlCol="0">
            <a:spAutoFit/>
          </a:bodyPr>
          <a:lstStyle/>
          <a:p>
            <a:r>
              <a:rPr lang="en-US" sz="4000" b="1" dirty="0" smtClean="0">
                <a:latin typeface="Arial"/>
                <a:cs typeface="Arial"/>
              </a:rPr>
              <a:t>TEMPO </a:t>
            </a:r>
            <a:r>
              <a:rPr lang="en-US" sz="4000" b="1" dirty="0">
                <a:latin typeface="Arial"/>
                <a:cs typeface="Arial"/>
              </a:rPr>
              <a:t>science studies during and after </a:t>
            </a:r>
            <a:r>
              <a:rPr lang="en-US" sz="4000" b="1" dirty="0" smtClean="0">
                <a:latin typeface="Arial"/>
                <a:cs typeface="Arial"/>
              </a:rPr>
              <a:t>commissioning</a:t>
            </a:r>
          </a:p>
          <a:p>
            <a:endParaRPr lang="en-US" sz="3200" b="1" dirty="0">
              <a:latin typeface="Arial"/>
              <a:cs typeface="Arial"/>
            </a:endParaRPr>
          </a:p>
          <a:p>
            <a:pPr marL="457200" indent="-457200">
              <a:buFont typeface="Arial"/>
              <a:buChar char="•"/>
            </a:pPr>
            <a:r>
              <a:rPr lang="en-US" sz="3200" b="1" dirty="0" smtClean="0">
                <a:latin typeface="Arial"/>
                <a:cs typeface="Arial"/>
              </a:rPr>
              <a:t>Fluorescence</a:t>
            </a:r>
            <a:endParaRPr lang="en-US" sz="3200" b="1" dirty="0">
              <a:latin typeface="Arial"/>
              <a:cs typeface="Arial"/>
            </a:endParaRPr>
          </a:p>
          <a:p>
            <a:pPr marL="457200" indent="-457200">
              <a:buFont typeface="Arial"/>
              <a:buChar char="•"/>
            </a:pPr>
            <a:r>
              <a:rPr lang="en-US" sz="3200" b="1" dirty="0">
                <a:latin typeface="Arial"/>
                <a:cs typeface="Arial"/>
              </a:rPr>
              <a:t>Lightning NO</a:t>
            </a:r>
            <a:r>
              <a:rPr lang="en-US" sz="3200" b="1" baseline="-25000" dirty="0">
                <a:latin typeface="Arial"/>
                <a:cs typeface="Arial"/>
              </a:rPr>
              <a:t>x</a:t>
            </a:r>
            <a:endParaRPr lang="en-US" sz="3200" b="1" dirty="0">
              <a:latin typeface="Arial"/>
              <a:cs typeface="Arial"/>
            </a:endParaRPr>
          </a:p>
          <a:p>
            <a:pPr marL="457200" indent="-457200">
              <a:buFont typeface="Arial"/>
              <a:buChar char="•"/>
            </a:pPr>
            <a:r>
              <a:rPr lang="en-US" sz="3200" b="1" dirty="0">
                <a:latin typeface="Arial"/>
                <a:cs typeface="Arial"/>
              </a:rPr>
              <a:t>Soil NO</a:t>
            </a:r>
            <a:r>
              <a:rPr lang="en-US" sz="3200" b="1" baseline="-25000" dirty="0">
                <a:latin typeface="Arial"/>
                <a:cs typeface="Arial"/>
              </a:rPr>
              <a:t>x</a:t>
            </a:r>
            <a:endParaRPr lang="en-US" sz="3200" b="1" dirty="0">
              <a:latin typeface="Arial"/>
              <a:cs typeface="Arial"/>
            </a:endParaRPr>
          </a:p>
          <a:p>
            <a:pPr marL="457200" indent="-457200">
              <a:buFont typeface="Arial"/>
              <a:buChar char="•"/>
            </a:pPr>
            <a:r>
              <a:rPr lang="en-US" sz="3200" b="1" dirty="0">
                <a:latin typeface="Arial"/>
                <a:cs typeface="Arial"/>
              </a:rPr>
              <a:t>NO/NO</a:t>
            </a:r>
            <a:r>
              <a:rPr lang="en-US" sz="3200" b="1" baseline="-25000" dirty="0">
                <a:latin typeface="Arial"/>
                <a:cs typeface="Arial"/>
              </a:rPr>
              <a:t>2</a:t>
            </a:r>
            <a:r>
              <a:rPr lang="en-US" sz="3200" b="1" dirty="0">
                <a:latin typeface="Arial"/>
                <a:cs typeface="Arial"/>
              </a:rPr>
              <a:t> at high dawn and dusk time resolution</a:t>
            </a:r>
          </a:p>
          <a:p>
            <a:pPr marL="457200" indent="-457200">
              <a:buFont typeface="Arial"/>
              <a:buChar char="•"/>
            </a:pPr>
            <a:r>
              <a:rPr lang="en-US" sz="3200" b="1" dirty="0">
                <a:latin typeface="Arial"/>
                <a:cs typeface="Arial"/>
              </a:rPr>
              <a:t>Forest fires at high time resolution</a:t>
            </a:r>
          </a:p>
          <a:p>
            <a:pPr marL="457200" indent="-457200">
              <a:buFont typeface="Arial"/>
              <a:buChar char="•"/>
            </a:pPr>
            <a:r>
              <a:rPr lang="en-US" sz="3200" b="1" dirty="0">
                <a:latin typeface="Arial"/>
                <a:cs typeface="Arial"/>
              </a:rPr>
              <a:t>Subsampling and spatial </a:t>
            </a:r>
            <a:r>
              <a:rPr lang="en-US" sz="3200" b="1" dirty="0" smtClean="0">
                <a:latin typeface="Arial"/>
                <a:cs typeface="Arial"/>
              </a:rPr>
              <a:t>resolution</a:t>
            </a:r>
          </a:p>
          <a:p>
            <a:pPr marL="457200" indent="-457200">
              <a:buFont typeface="Arial"/>
              <a:buChar char="•"/>
            </a:pPr>
            <a:r>
              <a:rPr lang="en-US" sz="3200" b="1" dirty="0" smtClean="0">
                <a:latin typeface="Wingdings"/>
                <a:ea typeface="Wingdings"/>
                <a:cs typeface="Wingdings"/>
                <a:sym typeface="Wingdings"/>
              </a:rPr>
              <a:t></a:t>
            </a:r>
            <a:endParaRPr lang="en-US" sz="3200" b="1" dirty="0">
              <a:latin typeface="Arial"/>
              <a:cs typeface="Arial"/>
            </a:endParaRPr>
          </a:p>
        </p:txBody>
      </p:sp>
    </p:spTree>
    <p:extLst>
      <p:ext uri="{BB962C8B-B14F-4D97-AF65-F5344CB8AC3E}">
        <p14:creationId xmlns:p14="http://schemas.microsoft.com/office/powerpoint/2010/main" val="14426419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0"/>
            <a:ext cx="5972807" cy="912746"/>
          </a:xfrm>
        </p:spPr>
        <p:txBody>
          <a:bodyPr/>
          <a:lstStyle/>
          <a:p>
            <a:r>
              <a:rPr lang="en-US" sz="4800" dirty="0" smtClean="0"/>
              <a:t>The End!</a:t>
            </a:r>
            <a:endParaRPr lang="en-US" sz="4800" dirty="0"/>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67" y="1385620"/>
            <a:ext cx="990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e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 y="1412301"/>
            <a:ext cx="1434587" cy="156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noaa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779" y="1425803"/>
            <a:ext cx="1490353" cy="149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cseal_540_139.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4396" y="3295104"/>
            <a:ext cx="1575846" cy="1575846"/>
          </a:xfrm>
          <a:prstGeom prst="rect">
            <a:avLst/>
          </a:prstGeom>
        </p:spPr>
      </p:pic>
      <p:pic>
        <p:nvPicPr>
          <p:cNvPr id="9" name="Picture 24" descr="uah"/>
          <p:cNvPicPr>
            <a:picLocks noChangeAspect="1" noChangeArrowheads="1"/>
          </p:cNvPicPr>
          <p:nvPr/>
        </p:nvPicPr>
        <p:blipFill>
          <a:blip r:embed="rId7">
            <a:extLst>
              <a:ext uri="{28A0092B-C50C-407E-A947-70E740481C1C}">
                <a14:useLocalDpi xmlns:a14="http://schemas.microsoft.com/office/drawing/2010/main" val="0"/>
              </a:ext>
            </a:extLst>
          </a:blip>
          <a:srcRect r="76500" b="10800"/>
          <a:stretch>
            <a:fillRect/>
          </a:stretch>
        </p:blipFill>
        <p:spPr bwMode="auto">
          <a:xfrm>
            <a:off x="3652028" y="3443583"/>
            <a:ext cx="1404042" cy="133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U_N4c_L_4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0289" y="5202915"/>
            <a:ext cx="2202262" cy="876630"/>
          </a:xfrm>
          <a:prstGeom prst="rect">
            <a:avLst/>
          </a:prstGeom>
        </p:spPr>
      </p:pic>
      <p:pic>
        <p:nvPicPr>
          <p:cNvPr id="11" name="Picture 10" descr="UMBC_Se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148" y="4891752"/>
            <a:ext cx="1626234" cy="1626234"/>
          </a:xfrm>
          <a:prstGeom prst="rect">
            <a:avLst/>
          </a:prstGeom>
        </p:spPr>
      </p:pic>
      <p:pic>
        <p:nvPicPr>
          <p:cNvPr id="12" name="Picture 6" descr="logo_large"/>
          <p:cNvPicPr>
            <a:picLocks noChangeAspect="1" noChangeArrowheads="1"/>
          </p:cNvPicPr>
          <p:nvPr/>
        </p:nvPicPr>
        <p:blipFill>
          <a:blip r:embed="rId10">
            <a:lum contrast="-4000"/>
            <a:extLst>
              <a:ext uri="{28A0092B-C50C-407E-A947-70E740481C1C}">
                <a14:useLocalDpi xmlns:a14="http://schemas.microsoft.com/office/drawing/2010/main" val="0"/>
              </a:ext>
            </a:extLst>
          </a:blip>
          <a:srcRect/>
          <a:stretch>
            <a:fillRect/>
          </a:stretch>
        </p:blipFill>
        <p:spPr bwMode="auto">
          <a:xfrm>
            <a:off x="5588000" y="3084348"/>
            <a:ext cx="1877438" cy="169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arr-logo.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0216" y="5094485"/>
            <a:ext cx="1833814" cy="1139707"/>
          </a:xfrm>
          <a:prstGeom prst="rect">
            <a:avLst/>
          </a:prstGeom>
        </p:spPr>
      </p:pic>
      <p:pic>
        <p:nvPicPr>
          <p:cNvPr id="14" name="Picture 13" descr="homepage.png"/>
          <p:cNvPicPr>
            <a:picLocks noChangeAspect="1"/>
          </p:cNvPicPr>
          <p:nvPr/>
        </p:nvPicPr>
        <p:blipFill rotWithShape="1">
          <a:blip r:embed="rId12">
            <a:extLst>
              <a:ext uri="{28A0092B-C50C-407E-A947-70E740481C1C}">
                <a14:useLocalDpi xmlns:a14="http://schemas.microsoft.com/office/drawing/2010/main" val="0"/>
              </a:ext>
            </a:extLst>
          </a:blip>
          <a:srcRect l="1928" t="10063" r="72155" b="8352"/>
          <a:stretch/>
        </p:blipFill>
        <p:spPr>
          <a:xfrm>
            <a:off x="6932129" y="4776766"/>
            <a:ext cx="1883752" cy="1760622"/>
          </a:xfrm>
          <a:prstGeom prst="rect">
            <a:avLst/>
          </a:prstGeom>
        </p:spPr>
      </p:pic>
      <p:pic>
        <p:nvPicPr>
          <p:cNvPr id="15" name="Picture 15" descr="ncar"/>
          <p:cNvPicPr>
            <a:picLocks noChangeAspect="1" noChangeArrowheads="1"/>
          </p:cNvPicPr>
          <p:nvPr/>
        </p:nvPicPr>
        <p:blipFill>
          <a:blip r:embed="rId13">
            <a:clrChange>
              <a:clrFrom>
                <a:srgbClr val="FFFFFF"/>
              </a:clrFrom>
              <a:clrTo>
                <a:srgbClr val="FFFFFF">
                  <a:alpha val="0"/>
                </a:srgbClr>
              </a:clrTo>
            </a:clrChange>
            <a:lum contrast="-4000"/>
            <a:extLst>
              <a:ext uri="{28A0092B-C50C-407E-A947-70E740481C1C}">
                <a14:useLocalDpi xmlns:a14="http://schemas.microsoft.com/office/drawing/2010/main" val="0"/>
              </a:ext>
            </a:extLst>
          </a:blip>
          <a:srcRect/>
          <a:stretch>
            <a:fillRect/>
          </a:stretch>
        </p:blipFill>
        <p:spPr bwMode="auto">
          <a:xfrm>
            <a:off x="7324725" y="1900539"/>
            <a:ext cx="1819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2F1A401F-C952-1244-9475-4C50090990FD}"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pic>
        <p:nvPicPr>
          <p:cNvPr id="16" name="Picture 15" descr="slu_4c.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24181" y="1046558"/>
            <a:ext cx="1358265" cy="1869440"/>
          </a:xfrm>
          <a:prstGeom prst="rect">
            <a:avLst/>
          </a:prstGeom>
        </p:spPr>
      </p:pic>
      <p:sp>
        <p:nvSpPr>
          <p:cNvPr id="17" name="Slide Number Placeholder 1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8940227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0"/>
            <a:ext cx="5972807" cy="912746"/>
          </a:xfrm>
        </p:spPr>
        <p:txBody>
          <a:bodyPr/>
          <a:lstStyle/>
          <a:p>
            <a:r>
              <a:rPr lang="en-US" sz="4800" dirty="0" smtClean="0"/>
              <a:t>Backups</a:t>
            </a:r>
            <a:endParaRPr lang="en-US" sz="4800" dirty="0"/>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67" y="1385620"/>
            <a:ext cx="990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e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 y="1412301"/>
            <a:ext cx="1434587" cy="156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noaa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779" y="1425803"/>
            <a:ext cx="1490353" cy="149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cseal_540_139.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4396" y="3295104"/>
            <a:ext cx="1575846" cy="1575846"/>
          </a:xfrm>
          <a:prstGeom prst="rect">
            <a:avLst/>
          </a:prstGeom>
        </p:spPr>
      </p:pic>
      <p:pic>
        <p:nvPicPr>
          <p:cNvPr id="9" name="Picture 24" descr="uah"/>
          <p:cNvPicPr>
            <a:picLocks noChangeAspect="1" noChangeArrowheads="1"/>
          </p:cNvPicPr>
          <p:nvPr/>
        </p:nvPicPr>
        <p:blipFill>
          <a:blip r:embed="rId7">
            <a:extLst>
              <a:ext uri="{28A0092B-C50C-407E-A947-70E740481C1C}">
                <a14:useLocalDpi xmlns:a14="http://schemas.microsoft.com/office/drawing/2010/main" val="0"/>
              </a:ext>
            </a:extLst>
          </a:blip>
          <a:srcRect r="76500" b="10800"/>
          <a:stretch>
            <a:fillRect/>
          </a:stretch>
        </p:blipFill>
        <p:spPr bwMode="auto">
          <a:xfrm>
            <a:off x="3652028" y="3443583"/>
            <a:ext cx="1404042" cy="133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U_N4c_L_4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0289" y="5202915"/>
            <a:ext cx="2202262" cy="876630"/>
          </a:xfrm>
          <a:prstGeom prst="rect">
            <a:avLst/>
          </a:prstGeom>
        </p:spPr>
      </p:pic>
      <p:pic>
        <p:nvPicPr>
          <p:cNvPr id="11" name="Picture 10" descr="UMBC_Se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148" y="4891752"/>
            <a:ext cx="1626234" cy="1626234"/>
          </a:xfrm>
          <a:prstGeom prst="rect">
            <a:avLst/>
          </a:prstGeom>
        </p:spPr>
      </p:pic>
      <p:pic>
        <p:nvPicPr>
          <p:cNvPr id="12" name="Picture 6" descr="logo_large"/>
          <p:cNvPicPr>
            <a:picLocks noChangeAspect="1" noChangeArrowheads="1"/>
          </p:cNvPicPr>
          <p:nvPr/>
        </p:nvPicPr>
        <p:blipFill>
          <a:blip r:embed="rId10">
            <a:lum contrast="-4000"/>
            <a:extLst>
              <a:ext uri="{28A0092B-C50C-407E-A947-70E740481C1C}">
                <a14:useLocalDpi xmlns:a14="http://schemas.microsoft.com/office/drawing/2010/main" val="0"/>
              </a:ext>
            </a:extLst>
          </a:blip>
          <a:srcRect/>
          <a:stretch>
            <a:fillRect/>
          </a:stretch>
        </p:blipFill>
        <p:spPr bwMode="auto">
          <a:xfrm>
            <a:off x="5588000" y="3084348"/>
            <a:ext cx="1877438" cy="169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arr-logo.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0216" y="5094485"/>
            <a:ext cx="1833814" cy="1139707"/>
          </a:xfrm>
          <a:prstGeom prst="rect">
            <a:avLst/>
          </a:prstGeom>
        </p:spPr>
      </p:pic>
      <p:pic>
        <p:nvPicPr>
          <p:cNvPr id="14" name="Picture 13" descr="homepage.png"/>
          <p:cNvPicPr>
            <a:picLocks noChangeAspect="1"/>
          </p:cNvPicPr>
          <p:nvPr/>
        </p:nvPicPr>
        <p:blipFill rotWithShape="1">
          <a:blip r:embed="rId12">
            <a:extLst>
              <a:ext uri="{28A0092B-C50C-407E-A947-70E740481C1C}">
                <a14:useLocalDpi xmlns:a14="http://schemas.microsoft.com/office/drawing/2010/main" val="0"/>
              </a:ext>
            </a:extLst>
          </a:blip>
          <a:srcRect l="1928" t="10063" r="72155" b="8352"/>
          <a:stretch/>
        </p:blipFill>
        <p:spPr>
          <a:xfrm>
            <a:off x="6932129" y="4776766"/>
            <a:ext cx="1883752" cy="1760622"/>
          </a:xfrm>
          <a:prstGeom prst="rect">
            <a:avLst/>
          </a:prstGeom>
        </p:spPr>
      </p:pic>
      <p:pic>
        <p:nvPicPr>
          <p:cNvPr id="15" name="Picture 15" descr="ncar"/>
          <p:cNvPicPr>
            <a:picLocks noChangeAspect="1" noChangeArrowheads="1"/>
          </p:cNvPicPr>
          <p:nvPr/>
        </p:nvPicPr>
        <p:blipFill>
          <a:blip r:embed="rId13">
            <a:clrChange>
              <a:clrFrom>
                <a:srgbClr val="FFFFFF"/>
              </a:clrFrom>
              <a:clrTo>
                <a:srgbClr val="FFFFFF">
                  <a:alpha val="0"/>
                </a:srgbClr>
              </a:clrTo>
            </a:clrChange>
            <a:lum contrast="-4000"/>
            <a:extLst>
              <a:ext uri="{28A0092B-C50C-407E-A947-70E740481C1C}">
                <a14:useLocalDpi xmlns:a14="http://schemas.microsoft.com/office/drawing/2010/main" val="0"/>
              </a:ext>
            </a:extLst>
          </a:blip>
          <a:srcRect/>
          <a:stretch>
            <a:fillRect/>
          </a:stretch>
        </p:blipFill>
        <p:spPr bwMode="auto">
          <a:xfrm>
            <a:off x="7324725" y="1900539"/>
            <a:ext cx="1819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63992E5-7A2D-0843-AFE8-0B35725DF419}" type="datetime1">
              <a:rPr lang="en-US" smtClean="0">
                <a:solidFill>
                  <a:prstClr val="black">
                    <a:tint val="75000"/>
                  </a:prstClr>
                </a:solidFill>
                <a:latin typeface="Calibri"/>
              </a:rPr>
              <a:t>5/25/15</a:t>
            </a:fld>
            <a:endParaRPr lang="en-US" dirty="0">
              <a:solidFill>
                <a:prstClr val="black">
                  <a:tint val="75000"/>
                </a:prstClr>
              </a:solidFill>
              <a:latin typeface="Calibri"/>
            </a:endParaRPr>
          </a:p>
        </p:txBody>
      </p:sp>
      <p:pic>
        <p:nvPicPr>
          <p:cNvPr id="16" name="Picture 15" descr="slu_4c.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24181" y="1046558"/>
            <a:ext cx="1358265" cy="1869440"/>
          </a:xfrm>
          <a:prstGeom prst="rect">
            <a:avLst/>
          </a:prstGeom>
        </p:spPr>
      </p:pic>
      <p:sp>
        <p:nvSpPr>
          <p:cNvPr id="17" name="Slide Number Placeholder 1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TEMPO KDP-B</a:t>
            </a:r>
            <a:endParaRPr lang="en-US" dirty="0">
              <a:solidFill>
                <a:prstClr val="black">
                  <a:tint val="75000"/>
                </a:prstClr>
              </a:solidFill>
              <a:latin typeface="Calibri"/>
            </a:endParaRPr>
          </a:p>
        </p:txBody>
      </p:sp>
    </p:spTree>
    <p:extLst>
      <p:ext uri="{BB962C8B-B14F-4D97-AF65-F5344CB8AC3E}">
        <p14:creationId xmlns:p14="http://schemas.microsoft.com/office/powerpoint/2010/main" val="10706204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2400" b="1" i="0" u="none" strike="noStrike" cap="none" normalizeH="0" baseline="0" smtClean="0">
            <a:ln>
              <a:noFill/>
            </a:ln>
            <a:solidFill>
              <a:schemeClr val="accent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2400" b="1" i="0" u="none" strike="noStrike" cap="none" normalizeH="0" baseline="0" smtClean="0">
            <a:ln>
              <a:noFill/>
            </a:ln>
            <a:solidFill>
              <a:schemeClr val="accent2"/>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6382</TotalTime>
  <Words>1548</Words>
  <Application>Microsoft Macintosh PowerPoint</Application>
  <PresentationFormat>On-screen Show (4:3)</PresentationFormat>
  <Paragraphs>382</Paragraphs>
  <Slides>18</Slides>
  <Notes>5</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24" baseType="lpstr">
      <vt:lpstr>Office Theme</vt:lpstr>
      <vt:lpstr>2_Default Design</vt:lpstr>
      <vt:lpstr>1_Office Theme</vt:lpstr>
      <vt:lpstr>4_Office Theme</vt:lpstr>
      <vt:lpstr>3_Office Theme</vt:lpstr>
      <vt:lpstr>Document</vt:lpstr>
      <vt:lpstr>PowerPoint Presentation</vt:lpstr>
      <vt:lpstr>Team TEMPO!</vt:lpstr>
      <vt:lpstr>PowerPoint Presentation</vt:lpstr>
      <vt:lpstr>TEMPO footprint (GEO at 100º W)</vt:lpstr>
      <vt:lpstr>TEMPO Milestones</vt:lpstr>
      <vt:lpstr>Technical issues</vt:lpstr>
      <vt:lpstr>Meeting emphasis</vt:lpstr>
      <vt:lpstr>The End!</vt:lpstr>
      <vt:lpstr>Backups</vt:lpstr>
      <vt:lpstr>TEMPO Science Traceability Matrix</vt:lpstr>
      <vt:lpstr>PowerPoint Presentation</vt:lpstr>
      <vt:lpstr>TEMPO baseline products</vt:lpstr>
      <vt:lpstr>Typical TEMPO-range spectra (from ESA GOME-1)</vt:lpstr>
      <vt:lpstr>TEMPO footprint, ground sample distance and field of regard</vt:lpstr>
      <vt:lpstr>PowerPoint Presentation</vt:lpstr>
      <vt:lpstr>Baseline and Threshold  Data Products</vt:lpstr>
      <vt:lpstr>Data Product Definitions  and Details</vt:lpstr>
      <vt:lpstr>TEMPO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Shira Fruchtman</cp:lastModifiedBy>
  <cp:revision>398</cp:revision>
  <cp:lastPrinted>2013-11-02T17:44:37Z</cp:lastPrinted>
  <dcterms:created xsi:type="dcterms:W3CDTF">2013-01-29T19:06:19Z</dcterms:created>
  <dcterms:modified xsi:type="dcterms:W3CDTF">2015-05-25T17:57:14Z</dcterms:modified>
</cp:coreProperties>
</file>