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301" r:id="rId3"/>
    <p:sldId id="293" r:id="rId4"/>
    <p:sldId id="30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 Al-Saadi" initials="JAA" lastIdx="1" clrIdx="0"/>
  <p:cmAuthor id="1" name="jszykman" initials="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78" autoAdjust="0"/>
    <p:restoredTop sz="94676" autoAdjust="0"/>
  </p:normalViewPr>
  <p:slideViewPr>
    <p:cSldViewPr snapToGrid="0" snapToObjects="1">
      <p:cViewPr varScale="1">
        <p:scale>
          <a:sx n="89" d="100"/>
          <a:sy n="89" d="100"/>
        </p:scale>
        <p:origin x="-1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AF737-F7CD-47DC-92BE-C87E8B83C7B3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ED6A7-7967-40B3-84BA-EFD72F7BC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0" y="6623554"/>
            <a:ext cx="2133600" cy="234446"/>
          </a:xfrm>
          <a:prstGeom prst="rect">
            <a:avLst/>
          </a:prstGeom>
        </p:spPr>
        <p:txBody>
          <a:bodyPr/>
          <a:lstStyle/>
          <a:p>
            <a:fld id="{19081BEF-296E-3640-BB74-044D57F691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5/25/15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623554"/>
            <a:ext cx="2895600" cy="23444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TEMPO KDP-B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623554"/>
            <a:ext cx="2133600" cy="228989"/>
          </a:xfrm>
          <a:prstGeom prst="rect">
            <a:avLst/>
          </a:prstGeom>
        </p:spPr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74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4392" y="-16006"/>
            <a:ext cx="9156700" cy="1063752"/>
            <a:chOff x="0" y="1985066"/>
            <a:chExt cx="9156700" cy="1063752"/>
          </a:xfrm>
        </p:grpSpPr>
        <p:pic>
          <p:nvPicPr>
            <p:cNvPr id="10" name="Picture 9" descr="TEMPO ppt Banner v7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07" r="14866"/>
            <a:stretch/>
          </p:blipFill>
          <p:spPr>
            <a:xfrm>
              <a:off x="8293100" y="1985066"/>
              <a:ext cx="863600" cy="1063752"/>
            </a:xfrm>
            <a:prstGeom prst="rect">
              <a:avLst/>
            </a:prstGeom>
          </p:spPr>
        </p:pic>
        <p:pic>
          <p:nvPicPr>
            <p:cNvPr id="8" name="Picture 7" descr="TEMPO ppt Banner v7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85066"/>
              <a:ext cx="8636000" cy="1063752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1006" y="13334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5152F-897D-4CD4-AF10-D612BD6F2944}" type="datetime1">
              <a:rPr lang="en-US" smtClean="0"/>
              <a:pPr>
                <a:defRPr/>
              </a:pPr>
              <a:t>5/25/15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 U.S. Environmental Protection Agency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25763-EE4C-48F8-B319-0ECCAEC5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7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348712" y="1013959"/>
            <a:ext cx="440320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000" b="1" dirty="0">
                <a:solidFill>
                  <a:srgbClr val="0000A9"/>
                </a:solidFill>
              </a:rPr>
              <a:t>Minimum TEMPO </a:t>
            </a:r>
            <a:r>
              <a:rPr lang="en-US" sz="2000" b="1" dirty="0" err="1">
                <a:solidFill>
                  <a:srgbClr val="0000A9"/>
                </a:solidFill>
              </a:rPr>
              <a:t>cal</a:t>
            </a:r>
            <a:r>
              <a:rPr lang="en-US" sz="2000" b="1" dirty="0">
                <a:solidFill>
                  <a:srgbClr val="0000A9"/>
                </a:solidFill>
              </a:rPr>
              <a:t>/</a:t>
            </a:r>
            <a:r>
              <a:rPr lang="en-US" sz="2000" b="1" dirty="0" err="1">
                <a:solidFill>
                  <a:srgbClr val="0000A9"/>
                </a:solidFill>
              </a:rPr>
              <a:t>val</a:t>
            </a:r>
            <a:r>
              <a:rPr lang="en-US" sz="2000" b="1" dirty="0">
                <a:solidFill>
                  <a:srgbClr val="0000A9"/>
                </a:solidFill>
              </a:rPr>
              <a:t> </a:t>
            </a:r>
            <a:r>
              <a:rPr lang="en-US" sz="2000" b="1" dirty="0" smtClean="0">
                <a:solidFill>
                  <a:srgbClr val="0000A9"/>
                </a:solidFill>
              </a:rPr>
              <a:t>requirements from PLRA</a:t>
            </a:r>
            <a:endParaRPr lang="en-US" sz="2000" b="1" dirty="0" smtClean="0">
              <a:solidFill>
                <a:srgbClr val="0000FF"/>
              </a:solidFill>
              <a:cs typeface="Arial" charset="0"/>
            </a:endParaRP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Dave </a:t>
            </a:r>
            <a:r>
              <a:rPr lang="en-US" sz="1600" b="1" dirty="0" err="1" smtClean="0">
                <a:cs typeface="Arial" charset="0"/>
              </a:rPr>
              <a:t>Flittner</a:t>
            </a:r>
            <a:r>
              <a:rPr lang="en-US" sz="1600" b="1" dirty="0">
                <a:cs typeface="Arial" charset="0"/>
              </a:rPr>
              <a:t> </a:t>
            </a:r>
            <a:r>
              <a:rPr lang="en-US" sz="1600" b="1" dirty="0" smtClean="0">
                <a:cs typeface="Arial" charset="0"/>
              </a:rPr>
              <a:t>and Jay Al-Saadi</a:t>
            </a:r>
            <a:endParaRPr lang="en-US" sz="1600" b="1" dirty="0" smtClean="0">
              <a:solidFill>
                <a:srgbClr val="000090"/>
              </a:solidFill>
              <a:cs typeface="Arial" charset="0"/>
            </a:endParaRPr>
          </a:p>
          <a:p>
            <a:pPr algn="r" eaLnBrk="1" hangingPunct="1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May 21-22, 2014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TEMPO Science Team Meeting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National Institute for Aeronautics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Hampton, VA</a:t>
            </a:r>
          </a:p>
        </p:txBody>
      </p:sp>
    </p:spTree>
    <p:extLst>
      <p:ext uri="{BB962C8B-B14F-4D97-AF65-F5344CB8AC3E}">
        <p14:creationId xmlns:p14="http://schemas.microsoft.com/office/powerpoint/2010/main" val="424863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D523-57C9-BF4F-AE6E-E65E306438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5/25/15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40837"/>
              </p:ext>
            </p:extLst>
          </p:nvPr>
        </p:nvGraphicFramePr>
        <p:xfrm>
          <a:off x="2823076" y="1136845"/>
          <a:ext cx="4933950" cy="2805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0"/>
                <a:gridCol w="1644650"/>
                <a:gridCol w="1644650"/>
              </a:tblGrid>
              <a:tr h="318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Species/Products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Required </a:t>
                      </a:r>
                      <a:r>
                        <a:rPr lang="en-US" sz="1400" dirty="0" smtClean="0">
                          <a:effectLst/>
                        </a:rPr>
                        <a:t>Precision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Temporal Revisit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0-2 km 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(Selected Scenes) Baseline only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ppbv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ppbv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 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NO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H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rgbClr val="008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SO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Tropospheric C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4.0 × 10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molecules cm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-2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Aerosol Optical Depth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0.10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hour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8890" marR="8890" marT="8890" marB="88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5868" y="1323514"/>
            <a:ext cx="9047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PLRA Table 1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99802" y="3966446"/>
            <a:ext cx="8721906" cy="2790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Minimal set of products sufficient for constraining air quality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Across Greater North America (GNA): </a:t>
            </a:r>
            <a:r>
              <a:rPr lang="en-US" sz="1600" b="1" strike="sngStrike" dirty="0" smtClean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19°N to </a:t>
            </a:r>
            <a:r>
              <a:rPr lang="en-US" sz="1600" b="1" strike="sngStrike" dirty="0" smtClean="0">
                <a:solidFill>
                  <a:srgbClr val="FF0000"/>
                </a:solidFill>
                <a:latin typeface="Arial"/>
                <a:cs typeface="Arial"/>
              </a:rPr>
              <a:t>58</a:t>
            </a: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57.5°N near 100°W, 67°W to 125°W near 42°N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(worst case combo of instrument and host pointing; best case still 18-58)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Data products at urban-regional spatial scales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Baseline ≤ 60 km</a:t>
            </a:r>
            <a:r>
              <a:rPr lang="en-US" sz="1200" b="1" baseline="30000" dirty="0" smtClean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r>
              <a:rPr lang="en-US" sz="1200" b="1" i="1" dirty="0" smtClean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at center of Field Of Regard (FOR)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Threshold </a:t>
            </a:r>
            <a:r>
              <a:rPr lang="en-US" sz="1200" b="1" dirty="0">
                <a:solidFill>
                  <a:srgbClr val="0D0D0D"/>
                </a:solidFill>
                <a:latin typeface="Arial"/>
                <a:cs typeface="Arial"/>
              </a:rPr>
              <a:t> ≤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300 km</a:t>
            </a:r>
            <a:r>
              <a:rPr lang="en-US" sz="1200" b="1" baseline="30000" dirty="0" smtClean="0">
                <a:solidFill>
                  <a:srgbClr val="0D0D0D"/>
                </a:solidFill>
                <a:latin typeface="Arial"/>
                <a:cs typeface="Arial"/>
              </a:rPr>
              <a:t>2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at center </a:t>
            </a:r>
            <a:r>
              <a:rPr lang="en-US" sz="1200" b="1" dirty="0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FOR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Temporal scales to resolve diurnal changes in pollutant distributions</a:t>
            </a:r>
            <a:endParaRPr lang="en-US" sz="1600" b="1" strike="sngStrike" dirty="0" smtClean="0">
              <a:solidFill>
                <a:srgbClr val="0D0D0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Collected in cloud-free scenes 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Geolocation uncertainty of less than 4 km 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D0D0D"/>
                </a:solidFill>
                <a:latin typeface="Arial"/>
                <a:cs typeface="Arial"/>
              </a:rPr>
              <a:t>Mission duration, subject to instrument availability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Baseline 20 months</a:t>
            </a:r>
          </a:p>
          <a:p>
            <a:pPr lvl="1">
              <a:spcBef>
                <a:spcPts val="0"/>
              </a:spcBef>
            </a:pPr>
            <a:r>
              <a:rPr lang="en-US" sz="1200" b="1" dirty="0" smtClean="0">
                <a:solidFill>
                  <a:srgbClr val="0D0D0D"/>
                </a:solidFill>
                <a:latin typeface="Arial"/>
                <a:cs typeface="Arial"/>
              </a:rPr>
              <a:t>Threshold 12 months</a:t>
            </a:r>
            <a:endParaRPr lang="en-US" sz="1200" b="1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00" y="1168049"/>
            <a:ext cx="2642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Implementation of SO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dirty="0" smtClean="0">
                <a:latin typeface="Arial"/>
                <a:cs typeface="Arial"/>
              </a:rPr>
              <a:t>, C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dirty="0" smtClean="0">
                <a:latin typeface="Arial"/>
                <a:cs typeface="Arial"/>
              </a:rPr>
              <a:t>H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dirty="0" smtClean="0">
                <a:latin typeface="Arial"/>
                <a:cs typeface="Arial"/>
              </a:rPr>
              <a:t>O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dirty="0" smtClean="0">
                <a:latin typeface="Arial"/>
                <a:cs typeface="Arial"/>
              </a:rPr>
              <a:t>, and aerosols delayed until instrument cost and schedule risks retired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rial"/>
                <a:cs typeface="Arial"/>
              </a:rPr>
              <a:t>Likely ~October 2015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rial"/>
                <a:cs typeface="Arial"/>
              </a:rPr>
              <a:t>Derived UVB also delayed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rial"/>
                <a:cs typeface="Arial"/>
              </a:rPr>
              <a:t>All still ready for launch if successful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rial"/>
                <a:cs typeface="Arial"/>
              </a:rPr>
              <a:t>Clouds being implemented at present</a:t>
            </a:r>
          </a:p>
          <a:p>
            <a:pPr marL="285750" indent="-285750">
              <a:buFont typeface="Arial"/>
              <a:buChar char="•"/>
            </a:pP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904948" y="16997"/>
            <a:ext cx="5972807" cy="969601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9D9D9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n-US" sz="2400" dirty="0" smtClean="0"/>
              <a:t>PLRA 4.1.1 and 4.1.2</a:t>
            </a:r>
            <a:br>
              <a:rPr lang="en-US" sz="2400" dirty="0" smtClean="0"/>
            </a:br>
            <a:r>
              <a:rPr lang="en-US" sz="2400" dirty="0" smtClean="0"/>
              <a:t>Baseline and threshold</a:t>
            </a:r>
            <a:r>
              <a:rPr lang="en-US" sz="2400" dirty="0"/>
              <a:t> </a:t>
            </a:r>
            <a:r>
              <a:rPr lang="en-US" sz="2400" dirty="0" smtClean="0"/>
              <a:t>data products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99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PLRA Section 4.1.1.b</a:t>
            </a:r>
            <a:b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Baseline Cal/Val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0348" y="1047810"/>
            <a:ext cx="8229600" cy="5638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Purpose: identify </a:t>
            </a:r>
            <a:r>
              <a:rPr lang="en-US" dirty="0"/>
              <a:t>and correct regional-scale and diurnal systematic biases in the space-based products </a:t>
            </a:r>
            <a:r>
              <a:rPr lang="en-US" dirty="0" smtClean="0"/>
              <a:t>and </a:t>
            </a:r>
            <a:r>
              <a:rPr lang="en-US" b="1" dirty="0"/>
              <a:t>demonstrate required precisions in polluted clear-sky scenes</a:t>
            </a:r>
            <a:r>
              <a:rPr lang="en-US" dirty="0"/>
              <a:t> to the levels listed in Table 1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Approach: Compare </a:t>
            </a:r>
            <a:r>
              <a:rPr lang="en-US" dirty="0"/>
              <a:t>space-based and ground-based retrievals of products using correlative data collected </a:t>
            </a:r>
            <a:r>
              <a:rPr lang="en-US" dirty="0" smtClean="0"/>
              <a:t>from:</a:t>
            </a:r>
          </a:p>
          <a:p>
            <a:pPr lvl="1"/>
            <a:r>
              <a:rPr lang="en-US" dirty="0" smtClean="0"/>
              <a:t>daytime </a:t>
            </a:r>
            <a:r>
              <a:rPr lang="en-US" dirty="0"/>
              <a:t>(solar zenith angles &lt;70° for all products) observations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least one month each season 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/>
              <a:t>at least three (3) ground validation sites in the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At </a:t>
            </a:r>
            <a:r>
              <a:rPr lang="en-US" dirty="0"/>
              <a:t>the validation sites, Pandora solar spectral-radiometer measurements will be the primary source of correlative data for trace gas column densities. </a:t>
            </a:r>
            <a:endParaRPr lang="en-US" dirty="0" smtClean="0"/>
          </a:p>
          <a:p>
            <a:r>
              <a:rPr lang="en-US" dirty="0" err="1" smtClean="0"/>
              <a:t>Ozonesondes</a:t>
            </a:r>
            <a:r>
              <a:rPr lang="en-US" dirty="0" smtClean="0"/>
              <a:t> </a:t>
            </a:r>
            <a:r>
              <a:rPr lang="en-US" dirty="0"/>
              <a:t>will contribute to the validation of the O3 mixing ratio on a best effort basis.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Pandora Sites: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GSFC, MD</a:t>
            </a:r>
          </a:p>
          <a:p>
            <a:pPr lvl="1"/>
            <a:r>
              <a:rPr lang="en-US" dirty="0" smtClean="0"/>
              <a:t>NASA HQ, DC</a:t>
            </a:r>
          </a:p>
          <a:p>
            <a:pPr lvl="1"/>
            <a:r>
              <a:rPr lang="en-US" dirty="0"/>
              <a:t>SERC near the Chesapeake Bay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LaRC</a:t>
            </a:r>
            <a:r>
              <a:rPr lang="en-US" dirty="0" smtClean="0">
                <a:solidFill>
                  <a:srgbClr val="FFC000"/>
                </a:solidFill>
              </a:rPr>
              <a:t>, VA</a:t>
            </a:r>
          </a:p>
          <a:p>
            <a:pPr lvl="1"/>
            <a:r>
              <a:rPr lang="en-US" dirty="0" smtClean="0"/>
              <a:t>Four Corners, NM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Boulder</a:t>
            </a:r>
            <a:r>
              <a:rPr lang="en-US" dirty="0">
                <a:solidFill>
                  <a:srgbClr val="FFC000"/>
                </a:solidFill>
              </a:rPr>
              <a:t>, CO 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Houston</a:t>
            </a:r>
            <a:r>
              <a:rPr lang="en-US" dirty="0"/>
              <a:t>, TX </a:t>
            </a:r>
            <a:endParaRPr lang="en-US" dirty="0" smtClean="0"/>
          </a:p>
          <a:p>
            <a:r>
              <a:rPr lang="en-US" dirty="0" smtClean="0"/>
              <a:t>Future Sites:</a:t>
            </a:r>
          </a:p>
          <a:p>
            <a:pPr lvl="1"/>
            <a:r>
              <a:rPr lang="en-US" dirty="0" smtClean="0"/>
              <a:t>Boston, St. Louis,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Wallops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Island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97662"/>
            <a:ext cx="6531129" cy="638108"/>
          </a:xfrm>
        </p:spPr>
        <p:txBody>
          <a:bodyPr/>
          <a:lstStyle/>
          <a:p>
            <a:r>
              <a:rPr lang="en-US" dirty="0" err="1" smtClean="0"/>
              <a:t>Pandoras</a:t>
            </a:r>
            <a:r>
              <a:rPr lang="en-US" dirty="0" smtClean="0"/>
              <a:t> in TEMPO Field of Regard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4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463</Words>
  <Application>Microsoft Macintosh PowerPoint</Application>
  <PresentationFormat>On-screen Show (4:3)</PresentationFormat>
  <Paragraphs>75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PLRA Section 4.1.1.b Baseline Cal/Val</vt:lpstr>
      <vt:lpstr>Pandoras in TEMPO Field of Regard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Shira Fruchtman</cp:lastModifiedBy>
  <cp:revision>143</cp:revision>
  <dcterms:created xsi:type="dcterms:W3CDTF">2013-01-29T19:06:19Z</dcterms:created>
  <dcterms:modified xsi:type="dcterms:W3CDTF">2015-05-25T18:36:45Z</dcterms:modified>
</cp:coreProperties>
</file>