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6" r:id="rId4"/>
    <p:sldId id="270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9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5/25/15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5/25/15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853" y="288364"/>
            <a:ext cx="7811530" cy="89535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Defining a slope across the </a:t>
            </a:r>
            <a:r>
              <a:rPr lang="en-US" sz="2400" dirty="0" err="1" smtClean="0">
                <a:solidFill>
                  <a:srgbClr val="800000"/>
                </a:solidFill>
              </a:rPr>
              <a:t>Chappuis</a:t>
            </a:r>
            <a:r>
              <a:rPr lang="en-US" sz="2400" dirty="0" smtClean="0">
                <a:solidFill>
                  <a:srgbClr val="800000"/>
                </a:solidFill>
              </a:rPr>
              <a:t> core region: </a:t>
            </a:r>
            <a:br>
              <a:rPr lang="en-US" sz="2400" dirty="0" smtClean="0">
                <a:solidFill>
                  <a:srgbClr val="800000"/>
                </a:solidFill>
              </a:rPr>
            </a:br>
            <a:r>
              <a:rPr lang="en-US" sz="2400" i="1" dirty="0" smtClean="0">
                <a:solidFill>
                  <a:srgbClr val="800000"/>
                </a:solidFill>
              </a:rPr>
              <a:t>(is just a slope enough?) 	</a:t>
            </a:r>
            <a:r>
              <a:rPr lang="en-US" sz="2000" i="1" dirty="0" err="1" smtClean="0">
                <a:solidFill>
                  <a:srgbClr val="3366FF"/>
                </a:solidFill>
              </a:rPr>
              <a:t>R.Chatfield</a:t>
            </a:r>
            <a:r>
              <a:rPr lang="en-US" sz="2000" i="1" dirty="0" smtClean="0">
                <a:solidFill>
                  <a:srgbClr val="3366FF"/>
                </a:solidFill>
              </a:rPr>
              <a:t>, NASA Ames</a:t>
            </a:r>
            <a:r>
              <a:rPr lang="en-US" sz="2400" dirty="0" smtClean="0">
                <a:solidFill>
                  <a:srgbClr val="3366FF"/>
                </a:solidFill>
              </a:rPr>
              <a:t/>
            </a:r>
            <a:br>
              <a:rPr lang="en-US" sz="2400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175284" y="5952788"/>
            <a:ext cx="5711824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These are simple ratios of upward to downward: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 all low altitude (0-500 m), minimal aerosol effect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2656" y="5012986"/>
            <a:ext cx="1927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Higher Albedo,</a:t>
            </a:r>
          </a:p>
          <a:p>
            <a:r>
              <a:rPr lang="en-US" i="1" dirty="0" smtClean="0"/>
              <a:t>Vegetation +  </a:t>
            </a:r>
          </a:p>
          <a:p>
            <a:r>
              <a:rPr lang="en-US" i="1" dirty="0"/>
              <a:t>Soil/Road/</a:t>
            </a:r>
            <a:r>
              <a:rPr lang="en-US" i="1" dirty="0" err="1"/>
              <a:t>DrA</a:t>
            </a:r>
            <a:r>
              <a:rPr lang="en-US" i="1" dirty="0" smtClean="0"/>
              <a:t>(</a:t>
            </a:r>
            <a:r>
              <a:rPr lang="en-US" i="1" dirty="0" smtClean="0">
                <a:latin typeface="Symbol" charset="2"/>
                <a:cs typeface="Symbol" charset="2"/>
              </a:rPr>
              <a:t>l</a:t>
            </a:r>
            <a:r>
              <a:rPr lang="en-US" i="1" dirty="0" smtClean="0"/>
              <a:t>)</a:t>
            </a:r>
            <a:endParaRPr lang="en-US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7057" y="1004535"/>
            <a:ext cx="4572000" cy="4364477"/>
            <a:chOff x="1485899" y="1571839"/>
            <a:chExt cx="4572000" cy="4364477"/>
          </a:xfrm>
        </p:grpSpPr>
        <p:pic>
          <p:nvPicPr>
            <p:cNvPr id="7" name="Picture 6" descr="Comb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99" y="1571839"/>
              <a:ext cx="4572000" cy="436447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683057" y="3186774"/>
              <a:ext cx="2371543" cy="737525"/>
              <a:chOff x="2683057" y="3186774"/>
              <a:chExt cx="2371543" cy="73752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3543300" y="3462867"/>
                <a:ext cx="1511300" cy="461432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3876573" y="3539066"/>
                <a:ext cx="122767" cy="11006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98434" y="3674531"/>
                <a:ext cx="122767" cy="11006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83057" y="3186774"/>
                <a:ext cx="835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slope</a:t>
                </a:r>
                <a:endParaRPr lang="en-US" b="1" i="1" dirty="0">
                  <a:latin typeface="Century Gothic"/>
                  <a:cs typeface="Century Gothic"/>
                </a:endParaRPr>
              </a:p>
            </p:txBody>
          </p:sp>
        </p:grpSp>
      </p:grpSp>
      <p:pic>
        <p:nvPicPr>
          <p:cNvPr id="26" name="Picture 25" descr="Detail_around_Ch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22" y="2102808"/>
            <a:ext cx="2286000" cy="159455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587997" y="1316923"/>
            <a:ext cx="9822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Chappuis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“horn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72502" y="1336951"/>
            <a:ext cx="9822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Chappuis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“horn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31196" y="4114171"/>
            <a:ext cx="7332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Strong</a:t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H</a:t>
            </a:r>
            <a:r>
              <a:rPr lang="en-US" sz="1100" b="1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O</a:t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85823" y="4132102"/>
            <a:ext cx="7332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Strong</a:t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H</a:t>
            </a:r>
            <a:r>
              <a:rPr lang="en-US" sz="1100" b="1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O</a:t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>
                <a:solidFill>
                  <a:srgbClr val="0000FF"/>
                </a:solidFill>
              </a:rPr>
              <a:t>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03821" y="4912542"/>
            <a:ext cx="124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282175" y="4912542"/>
            <a:ext cx="473085" cy="51391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755260" y="5417486"/>
            <a:ext cx="1424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Real Curvature</a:t>
            </a:r>
            <a:br>
              <a:rPr lang="en-US" sz="1400" b="1" dirty="0" smtClean="0">
                <a:solidFill>
                  <a:srgbClr val="008000"/>
                </a:solidFill>
              </a:rPr>
            </a:br>
            <a:r>
              <a:rPr lang="en-US" sz="1400" b="1" dirty="0" smtClean="0">
                <a:solidFill>
                  <a:srgbClr val="008000"/>
                </a:solidFill>
              </a:rPr>
              <a:t>Here at 550 nm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547" y="5835872"/>
            <a:ext cx="3717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Huge Credit 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S.-Schmidt/</a:t>
            </a:r>
            <a:r>
              <a:rPr lang="en-US" b="1" dirty="0" err="1" smtClean="0">
                <a:solidFill>
                  <a:srgbClr val="FF0000"/>
                </a:solidFill>
              </a:rPr>
              <a:t>Pilewskie</a:t>
            </a:r>
            <a:r>
              <a:rPr lang="en-US" b="1" dirty="0" smtClean="0">
                <a:solidFill>
                  <a:srgbClr val="FF0000"/>
                </a:solidFill>
              </a:rPr>
              <a:t> group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CU Boulder,  esp. Bruce </a:t>
            </a:r>
            <a:r>
              <a:rPr lang="en-US" b="1" dirty="0" err="1" smtClean="0">
                <a:solidFill>
                  <a:srgbClr val="FF0000"/>
                </a:solidFill>
              </a:rPr>
              <a:t>Kindel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5" y="220309"/>
            <a:ext cx="8458468" cy="13290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Solar spectrum flux radiometer (CU-Ames) provides the best-understood, most direct evidence about spectral shape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5" y="1762774"/>
            <a:ext cx="4660768" cy="500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9529" y="1507866"/>
            <a:ext cx="2077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“Half </a:t>
            </a:r>
            <a:r>
              <a:rPr lang="en-US" i="1" dirty="0"/>
              <a:t>of SSFR's signal (not an imager but irradiance radiometer) comes from within a cone that has a ground cross-section about the same as the flight </a:t>
            </a:r>
            <a:r>
              <a:rPr lang="en-US" i="1" dirty="0" smtClean="0"/>
              <a:t>altitude” Sebastian Schmidt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488407" y="1600199"/>
            <a:ext cx="1669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Flight path north of Houston, 2006, mostly vegetated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407" y="3200400"/>
            <a:ext cx="2401122" cy="3657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1319207">
            <a:off x="5488768" y="3742267"/>
            <a:ext cx="605367" cy="21674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1824" y="4820546"/>
            <a:ext cx="2172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Credit 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S.-Schmidt /</a:t>
            </a:r>
            <a:r>
              <a:rPr lang="en-US" b="1" dirty="0" err="1" smtClean="0">
                <a:solidFill>
                  <a:srgbClr val="FF0000"/>
                </a:solidFill>
              </a:rPr>
              <a:t>Pilewskie</a:t>
            </a:r>
            <a:r>
              <a:rPr lang="en-US" b="1" dirty="0" smtClean="0">
                <a:solidFill>
                  <a:srgbClr val="FF0000"/>
                </a:solidFill>
              </a:rPr>
              <a:t> group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CU Boulder,  esp. Bruce </a:t>
            </a:r>
            <a:r>
              <a:rPr lang="en-US" b="1" dirty="0" err="1" smtClean="0">
                <a:solidFill>
                  <a:srgbClr val="FF0000"/>
                </a:solidFill>
              </a:rPr>
              <a:t>Kindel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8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853" y="228600"/>
            <a:ext cx="7811530" cy="895350"/>
          </a:xfrm>
        </p:spPr>
        <p:txBody>
          <a:bodyPr/>
          <a:lstStyle/>
          <a:p>
            <a:r>
              <a:rPr lang="en-US" sz="2400" dirty="0" smtClean="0"/>
              <a:t>Examples of naïve albedo from SSFR data:  ratio of upward flux to downward flux: this spotlights our concern: </a:t>
            </a:r>
            <a:r>
              <a:rPr lang="en-US" sz="2400" i="1" dirty="0" smtClean="0">
                <a:latin typeface="Symbol" charset="2"/>
                <a:cs typeface="Symbol" charset="2"/>
              </a:rPr>
              <a:t>l</a:t>
            </a:r>
            <a:r>
              <a:rPr lang="en-US" sz="2400" dirty="0" smtClean="0"/>
              <a:t>-variation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56582" y="5936316"/>
            <a:ext cx="5711824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simple ratios of upward to downward: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all low altitude (0-500 m), minimal aerosol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006" y="4551305"/>
            <a:ext cx="4442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Vegetation </a:t>
            </a:r>
            <a:r>
              <a:rPr lang="en-US" i="1" dirty="0"/>
              <a:t>A(</a:t>
            </a:r>
            <a:r>
              <a:rPr lang="en-US" i="1" dirty="0">
                <a:latin typeface="Symbol" charset="2"/>
                <a:cs typeface="Symbol" charset="2"/>
              </a:rPr>
              <a:t>l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i="1" dirty="0" smtClean="0"/>
              <a:t>What happens with drought, Ozone damage?</a:t>
            </a:r>
          </a:p>
          <a:p>
            <a:r>
              <a:rPr lang="en-US" i="1" dirty="0" smtClean="0"/>
              <a:t>Yellowing?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34908" y="4535197"/>
            <a:ext cx="215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Soil/Road/Dry </a:t>
            </a:r>
            <a:r>
              <a:rPr lang="en-US" i="1" dirty="0"/>
              <a:t>A(</a:t>
            </a:r>
            <a:r>
              <a:rPr lang="en-US" i="1" dirty="0">
                <a:latin typeface="Symbol" charset="2"/>
                <a:cs typeface="Symbol" charset="2"/>
              </a:rPr>
              <a:t>l</a:t>
            </a:r>
            <a:r>
              <a:rPr lang="en-US" i="1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9788" y="4530145"/>
            <a:ext cx="136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? Red Soil ? </a:t>
            </a:r>
            <a:endParaRPr lang="en-US" i="1" dirty="0"/>
          </a:p>
        </p:txBody>
      </p:sp>
      <p:pic>
        <p:nvPicPr>
          <p:cNvPr id="2" name="Picture 1" descr="DarkVege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0"/>
            <a:ext cx="3090826" cy="3031387"/>
          </a:xfrm>
          <a:prstGeom prst="rect">
            <a:avLst/>
          </a:prstGeom>
        </p:spPr>
      </p:pic>
      <p:pic>
        <p:nvPicPr>
          <p:cNvPr id="3" name="Picture 2" descr="Untitled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46" y="1306924"/>
            <a:ext cx="3250854" cy="2990237"/>
          </a:xfrm>
          <a:prstGeom prst="rect">
            <a:avLst/>
          </a:prstGeom>
        </p:spPr>
      </p:pic>
      <p:pic>
        <p:nvPicPr>
          <p:cNvPr id="8" name="Picture 7" descr="Hi-Reflec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582" y="1306924"/>
            <a:ext cx="3133135" cy="29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2438" y="-26521"/>
            <a:ext cx="7811530" cy="895350"/>
          </a:xfrm>
        </p:spPr>
        <p:txBody>
          <a:bodyPr/>
          <a:lstStyle/>
          <a:p>
            <a:r>
              <a:rPr lang="en-US" sz="2400" dirty="0" smtClean="0"/>
              <a:t>Slopes can change very rapidly over &lt; 6 km, but there</a:t>
            </a:r>
            <a:br>
              <a:rPr lang="en-US" sz="2400" dirty="0" smtClean="0"/>
            </a:br>
            <a:r>
              <a:rPr lang="en-US" sz="2400" dirty="0" smtClean="0"/>
              <a:t>are also broad regional patterns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62582" y="5622551"/>
            <a:ext cx="5711824" cy="53340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Variogram</a:t>
            </a:r>
            <a:r>
              <a:rPr lang="en-US" i="1" dirty="0" smtClean="0">
                <a:solidFill>
                  <a:srgbClr val="FF0000"/>
                </a:solidFill>
              </a:rPr>
              <a:t> shows strong increase of variability of slope up to 10 km, …then similar variability up to 40 km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83" y="3408209"/>
            <a:ext cx="1553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Higher Albedo,</a:t>
            </a:r>
          </a:p>
          <a:p>
            <a:r>
              <a:rPr lang="en-US" sz="1400" i="1" dirty="0" smtClean="0"/>
              <a:t>Vegetation +  </a:t>
            </a:r>
          </a:p>
          <a:p>
            <a:r>
              <a:rPr lang="en-US" sz="1400" i="1" dirty="0"/>
              <a:t>Soil</a:t>
            </a:r>
            <a:r>
              <a:rPr lang="en-US" sz="1400" i="1" dirty="0" smtClean="0"/>
              <a:t>/Road  </a:t>
            </a:r>
          </a:p>
          <a:p>
            <a:r>
              <a:rPr lang="en-US" sz="1400" i="1" dirty="0" smtClean="0"/>
              <a:t> </a:t>
            </a:r>
            <a:r>
              <a:rPr lang="en-US" sz="1400" i="1" dirty="0" smtClean="0">
                <a:latin typeface="Symbol" charset="2"/>
                <a:cs typeface="Symbol" charset="2"/>
              </a:rPr>
              <a:t>D </a:t>
            </a:r>
            <a:r>
              <a:rPr lang="en-US" sz="1400" i="1" dirty="0" smtClean="0"/>
              <a:t>A(</a:t>
            </a:r>
            <a:r>
              <a:rPr lang="en-US" sz="1400" i="1" dirty="0" smtClean="0">
                <a:latin typeface="Symbol" charset="2"/>
                <a:cs typeface="Symbol" charset="2"/>
              </a:rPr>
              <a:t>l</a:t>
            </a:r>
            <a:r>
              <a:rPr lang="en-US" i="1" dirty="0" smtClean="0"/>
              <a:t>) /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sz="1400" i="1" dirty="0" smtClean="0">
                <a:latin typeface="Symbol" charset="2"/>
                <a:cs typeface="Symbol" charset="2"/>
              </a:rPr>
              <a:t>D </a:t>
            </a:r>
            <a:r>
              <a:rPr lang="en-US" sz="1400" i="1" dirty="0">
                <a:latin typeface="Symbol" charset="2"/>
                <a:cs typeface="Symbol" charset="2"/>
              </a:rPr>
              <a:t>l</a:t>
            </a:r>
            <a:endParaRPr lang="en-US" sz="1400" i="1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43786" y="789524"/>
            <a:ext cx="2468880" cy="2356817"/>
            <a:chOff x="1485899" y="1571839"/>
            <a:chExt cx="4572000" cy="4364477"/>
          </a:xfrm>
        </p:grpSpPr>
        <p:pic>
          <p:nvPicPr>
            <p:cNvPr id="7" name="Picture 6" descr="Comb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899" y="1571839"/>
              <a:ext cx="4572000" cy="436447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683057" y="3186774"/>
              <a:ext cx="2371543" cy="737525"/>
              <a:chOff x="2683057" y="3186774"/>
              <a:chExt cx="2371543" cy="73752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3543300" y="3462867"/>
                <a:ext cx="1511300" cy="461432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3876573" y="3539066"/>
                <a:ext cx="122767" cy="11006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398434" y="3674531"/>
                <a:ext cx="122767" cy="11006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83057" y="3186774"/>
                <a:ext cx="835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slope</a:t>
                </a:r>
                <a:endParaRPr lang="en-US" b="1" i="1" dirty="0">
                  <a:latin typeface="Century Gothic"/>
                  <a:cs typeface="Century Gothic"/>
                </a:endParaRPr>
              </a:p>
            </p:txBody>
          </p:sp>
        </p:grpSp>
      </p:grpSp>
      <p:pic>
        <p:nvPicPr>
          <p:cNvPr id="2" name="Picture 1" descr="SlopeVGR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48" y="2422151"/>
            <a:ext cx="3200400" cy="3200400"/>
          </a:xfrm>
          <a:prstGeom prst="rect">
            <a:avLst/>
          </a:prstGeom>
        </p:spPr>
      </p:pic>
      <p:pic>
        <p:nvPicPr>
          <p:cNvPr id="3" name="Picture 2" descr="DeltaAlbedoMa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4" y="868829"/>
            <a:ext cx="4114800" cy="4114800"/>
          </a:xfrm>
          <a:prstGeom prst="rect">
            <a:avLst/>
          </a:prstGeom>
        </p:spPr>
      </p:pic>
      <p:sp>
        <p:nvSpPr>
          <p:cNvPr id="20" name="Text Placeholder 5"/>
          <p:cNvSpPr txBox="1">
            <a:spLocks/>
          </p:cNvSpPr>
          <p:nvPr/>
        </p:nvSpPr>
        <p:spPr>
          <a:xfrm>
            <a:off x="3539789" y="5089151"/>
            <a:ext cx="5711824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Map of slopes,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unitless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/(1000 nm) </a:t>
            </a:r>
            <a:b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August/ September 2013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47488" y="6529295"/>
            <a:ext cx="7975600" cy="44823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737340"/>
            <a:ext cx="7975600" cy="6223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Analysis Overview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387990"/>
            <a:ext cx="79883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direction of tasks: </a:t>
            </a:r>
          </a:p>
          <a:p>
            <a:r>
              <a:rPr lang="en-US" dirty="0" smtClean="0"/>
              <a:t>• Identify “types” and “mixtures” using aircraft data to check and extend “pure-land-use” (lab) albedo. </a:t>
            </a:r>
            <a:r>
              <a:rPr lang="en-US" b="1" i="1" dirty="0" smtClean="0">
                <a:solidFill>
                  <a:srgbClr val="0000FF"/>
                </a:solidFill>
              </a:rPr>
              <a:t>What might we be missing?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• Chose “components” method, paying attention to advice from MODIS land-use scientists.</a:t>
            </a:r>
          </a:p>
          <a:p>
            <a:r>
              <a:rPr lang="en-US" dirty="0" smtClean="0"/>
              <a:t>• Produce sample </a:t>
            </a:r>
            <a:r>
              <a:rPr lang="en-US" dirty="0" err="1"/>
              <a:t>dA</a:t>
            </a:r>
            <a:r>
              <a:rPr lang="en-US" dirty="0"/>
              <a:t>/d</a:t>
            </a:r>
            <a:r>
              <a:rPr lang="en-US" i="1" dirty="0">
                <a:latin typeface="Symbol" charset="2"/>
                <a:cs typeface="Symbol" charset="2"/>
              </a:rPr>
              <a:t>l</a:t>
            </a:r>
            <a:r>
              <a:rPr lang="en-US" dirty="0"/>
              <a:t> </a:t>
            </a:r>
            <a:r>
              <a:rPr lang="en-US" dirty="0" smtClean="0"/>
              <a:t>descriptions with 2–3 degrees of freedom per description, </a:t>
            </a:r>
            <a:r>
              <a:rPr lang="en-US" i="1" dirty="0" smtClean="0"/>
              <a:t>or</a:t>
            </a:r>
            <a:r>
              <a:rPr lang="en-US" dirty="0" smtClean="0"/>
              <a:t> as TEMPO instrument error </a:t>
            </a:r>
            <a:r>
              <a:rPr lang="en-US" dirty="0" err="1" smtClean="0"/>
              <a:t>covariances</a:t>
            </a:r>
            <a:r>
              <a:rPr lang="en-US" dirty="0" smtClean="0"/>
              <a:t> mandate (do small 10-nm features matter?)</a:t>
            </a:r>
          </a:p>
          <a:p>
            <a:endParaRPr lang="en-US" dirty="0"/>
          </a:p>
          <a:p>
            <a:r>
              <a:rPr lang="en-US" dirty="0" err="1" smtClean="0"/>
              <a:t>MAIAC:Repeat</a:t>
            </a:r>
            <a:r>
              <a:rPr lang="en-US" dirty="0" smtClean="0"/>
              <a:t> analysis Albedos in MODIS bands at 0.5–1 km resolution, with careful multi-footprint filtering and rationalization (in time and space domains). </a:t>
            </a:r>
            <a:r>
              <a:rPr lang="en-US" dirty="0" err="1" smtClean="0"/>
              <a:t>Lyapustin</a:t>
            </a:r>
            <a:r>
              <a:rPr lang="en-US" dirty="0" smtClean="0"/>
              <a:t> data will be available to GEO-CAPE (Aerosol) group by late March.</a:t>
            </a:r>
          </a:p>
          <a:p>
            <a:endParaRPr lang="en-US" dirty="0" smtClean="0"/>
          </a:p>
          <a:p>
            <a:r>
              <a:rPr lang="en-US" i="1" dirty="0" err="1">
                <a:solidFill>
                  <a:srgbClr val="3366FF"/>
                </a:solidFill>
              </a:rPr>
              <a:t>R.Chatfield</a:t>
            </a:r>
            <a:r>
              <a:rPr lang="en-US" i="1" dirty="0">
                <a:solidFill>
                  <a:srgbClr val="3366FF"/>
                </a:solidFill>
              </a:rPr>
              <a:t>, NASA </a:t>
            </a:r>
            <a:r>
              <a:rPr lang="en-US" i="1" dirty="0" smtClean="0">
                <a:solidFill>
                  <a:srgbClr val="3366FF"/>
                </a:solidFill>
              </a:rPr>
              <a:t>Ames      </a:t>
            </a:r>
            <a:r>
              <a:rPr lang="en-US" b="1" i="1" dirty="0" err="1" smtClean="0">
                <a:solidFill>
                  <a:srgbClr val="3366FF"/>
                </a:solidFill>
              </a:rPr>
              <a:t>Robert.B.Chatfield@nasa.gov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355600" y="6012074"/>
            <a:ext cx="7975600" cy="622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ADDITIONAL SLIDES</a:t>
            </a:r>
            <a:endParaRPr lang="en-US" sz="40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42900" y="298824"/>
            <a:ext cx="7975600" cy="44823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5415" y="5605928"/>
            <a:ext cx="7975600" cy="44823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8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7576" y="-219075"/>
            <a:ext cx="5711824" cy="895350"/>
          </a:xfrm>
        </p:spPr>
        <p:txBody>
          <a:bodyPr/>
          <a:lstStyle/>
          <a:p>
            <a:r>
              <a:rPr lang="en-US" i="1" dirty="0" smtClean="0"/>
              <a:t>Usefulness of </a:t>
            </a:r>
            <a:r>
              <a:rPr lang="en-US" i="1" u="sng" dirty="0" smtClean="0"/>
              <a:t>Some</a:t>
            </a:r>
            <a:r>
              <a:rPr lang="en-US" i="1" dirty="0" smtClean="0"/>
              <a:t> RT “Modeling”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" y="778929"/>
            <a:ext cx="86487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7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372</TotalTime>
  <Words>433</Words>
  <Application>Microsoft Macintosh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Defining a slope across the Chappuis core region:  (is just a slope enough?)  R.Chatfield, NASA Ames  </vt:lpstr>
      <vt:lpstr>Solar spectrum flux radiometer (CU-Ames) provides the best-understood, most direct evidence about spectral shape</vt:lpstr>
      <vt:lpstr>Examples of naïve albedo from SSFR data:  ratio of upward flux to downward flux: this spotlights our concern: l-variation</vt:lpstr>
      <vt:lpstr>Slopes can change very rapidly over &lt; 6 km, but there are also broad regional patterns</vt:lpstr>
      <vt:lpstr> Analysis Overview</vt:lpstr>
      <vt:lpstr>Usefulness of Some RT “Modeling”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Chatfield</dc:creator>
  <cp:lastModifiedBy>Shira Fruchtman</cp:lastModifiedBy>
  <cp:revision>34</cp:revision>
  <dcterms:created xsi:type="dcterms:W3CDTF">2014-01-27T23:44:16Z</dcterms:created>
  <dcterms:modified xsi:type="dcterms:W3CDTF">2015-05-25T19:15:54Z</dcterms:modified>
</cp:coreProperties>
</file>