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79" r:id="rId3"/>
    <p:sldId id="278" r:id="rId4"/>
    <p:sldId id="281" r:id="rId5"/>
    <p:sldId id="280" r:id="rId6"/>
    <p:sldId id="283" r:id="rId7"/>
    <p:sldId id="28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9"/>
    <a:srgbClr val="D00002"/>
    <a:srgbClr val="B7A7C3"/>
    <a:srgbClr val="83D4E7"/>
    <a:srgbClr val="8DBDDD"/>
    <a:srgbClr val="A38FDB"/>
    <a:srgbClr val="CF9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77837-A875-4A62-BF44-6511AA4C45E4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DA16-095F-433B-B47A-5ABF4D623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Image Navigation</a:t>
            </a:r>
            <a:r>
              <a:rPr lang="en-US" sz="1000" baseline="0" dirty="0" smtClean="0">
                <a:solidFill>
                  <a:srgbClr val="898989"/>
                </a:solidFill>
                <a:latin typeface="Calibri" charset="0"/>
              </a:rPr>
              <a:t> and Registration (INR)</a:t>
            </a:r>
            <a:endParaRPr lang="en-US" sz="1000" dirty="0" smtClean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5/25/15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543300" y="2370138"/>
            <a:ext cx="4879975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Image Navigation and Registration (INR)</a:t>
            </a:r>
            <a:endParaRPr lang="en-US" sz="2800" b="1" dirty="0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sz="2000" b="1" dirty="0" smtClean="0">
                <a:cs typeface="Arial" charset="0"/>
              </a:rPr>
              <a:t>James L Carr, </a:t>
            </a:r>
            <a:r>
              <a:rPr lang="en-US" sz="2000" i="1" dirty="0" smtClean="0">
                <a:cs typeface="Arial" charset="0"/>
              </a:rPr>
              <a:t>Co-I (INR)</a:t>
            </a:r>
            <a:endParaRPr lang="en-US" sz="2000" i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90"/>
                </a:solidFill>
                <a:cs typeface="Arial" charset="0"/>
              </a:rPr>
              <a:t>May 21, 2013</a:t>
            </a:r>
            <a:endParaRPr lang="en-US" sz="1600" b="1" dirty="0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cs typeface="Arial" charset="0"/>
              </a:rPr>
              <a:t>(301).220.7350</a:t>
            </a:r>
            <a:endParaRPr lang="en-US" sz="1400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u="sng" dirty="0" smtClean="0">
                <a:solidFill>
                  <a:srgbClr val="000000"/>
                </a:solidFill>
                <a:cs typeface="Arial" charset="0"/>
              </a:rPr>
              <a:t>jcarr@carrastro.com</a:t>
            </a:r>
            <a:endParaRPr lang="en-US" sz="1400" u="sng" dirty="0">
              <a:solidFill>
                <a:srgbClr val="00000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2994434"/>
          </a:xfrm>
        </p:spPr>
        <p:txBody>
          <a:bodyPr/>
          <a:lstStyle/>
          <a:p>
            <a:r>
              <a:rPr lang="en-US" sz="2400" dirty="0" smtClean="0"/>
              <a:t>Provide geographic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coordinates for all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pixels in the data cube.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Control the Line-of-Sight for: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INR System Objectives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3609" y="3873402"/>
            <a:ext cx="308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(a) Spatially Uniform Sampling</a:t>
            </a:r>
            <a:endParaRPr lang="en-US" b="1" dirty="0"/>
          </a:p>
        </p:txBody>
      </p:sp>
      <p:pic>
        <p:nvPicPr>
          <p:cNvPr id="6" name="Content Placeholder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02" y="1071070"/>
            <a:ext cx="4103589" cy="24145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42721" y="2278323"/>
            <a:ext cx="126749" cy="126749"/>
          </a:xfrm>
          <a:prstGeom prst="ellipse">
            <a:avLst/>
          </a:prstGeom>
          <a:solidFill>
            <a:srgbClr val="D000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6737" y="2516785"/>
            <a:ext cx="3777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&lt; 82 </a:t>
            </a:r>
            <a:r>
              <a:rPr lang="en-US" sz="1400" b="1" dirty="0" err="1" smtClean="0">
                <a:latin typeface="Symbol" panose="05050102010706020507" pitchFamily="18" charset="2"/>
              </a:rPr>
              <a:t>m</a:t>
            </a:r>
            <a:r>
              <a:rPr lang="en-US" sz="1400" b="1" dirty="0" err="1" smtClean="0"/>
              <a:t>rad</a:t>
            </a:r>
            <a:r>
              <a:rPr lang="en-US" sz="1400" b="1" dirty="0" smtClean="0"/>
              <a:t> </a:t>
            </a:r>
            <a:r>
              <a:rPr lang="en-US" sz="1400" b="1" dirty="0"/>
              <a:t>uncertainty (</a:t>
            </a:r>
            <a:r>
              <a:rPr lang="en-US" sz="1400" b="1" dirty="0" smtClean="0"/>
              <a:t>3</a:t>
            </a:r>
            <a:r>
              <a:rPr lang="en-US" sz="1400" b="1" dirty="0" smtClean="0">
                <a:latin typeface="Symbol" panose="05050102010706020507" pitchFamily="18" charset="2"/>
              </a:rPr>
              <a:t>s</a:t>
            </a:r>
            <a:r>
              <a:rPr lang="en-US" sz="1400" b="1" dirty="0" smtClean="0"/>
              <a:t>) everywhere.  </a:t>
            </a:r>
          </a:p>
          <a:p>
            <a:pPr algn="ctr"/>
            <a:r>
              <a:rPr lang="en-US" sz="1400" b="1" dirty="0" smtClean="0"/>
              <a:t>Maps to 4km at center of Greater North America (GNA) for a satellite at -100° longitude.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07361" y="2167403"/>
            <a:ext cx="0" cy="358744"/>
          </a:xfrm>
          <a:prstGeom prst="straightConnector1">
            <a:avLst/>
          </a:prstGeom>
          <a:ln w="12700">
            <a:solidFill>
              <a:srgbClr val="D0000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624406" y="2341697"/>
            <a:ext cx="363377" cy="0"/>
          </a:xfrm>
          <a:prstGeom prst="straightConnector1">
            <a:avLst/>
          </a:prstGeom>
          <a:ln w="12700">
            <a:solidFill>
              <a:srgbClr val="D0000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54302" y="2405072"/>
            <a:ext cx="1882069" cy="463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24689" y="4472424"/>
            <a:ext cx="1530036" cy="54320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4689" y="5051843"/>
            <a:ext cx="1530036" cy="54320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689" y="5631261"/>
            <a:ext cx="1530036" cy="54320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04948" y="4387918"/>
            <a:ext cx="1530036" cy="54320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948" y="4967337"/>
            <a:ext cx="1530036" cy="54320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04948" y="5546755"/>
            <a:ext cx="1530036" cy="543207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 descr="C:\Users\Jim Carr\AppData\Local\Microsoft\Windows\Temporary Internet Files\Content.Outlook\BJNDQBAL\step2step_overlap_d#40C9EBE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02" y="4030868"/>
            <a:ext cx="3680829" cy="24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70371" y="4427159"/>
            <a:ext cx="3005751" cy="120410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54321" y="4680652"/>
            <a:ext cx="126749" cy="12674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54321" y="5260071"/>
            <a:ext cx="126749" cy="12674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54321" y="5839489"/>
            <a:ext cx="126749" cy="12674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33422" y="4609889"/>
            <a:ext cx="126749" cy="12674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33422" y="5189308"/>
            <a:ext cx="126749" cy="12674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33422" y="5768726"/>
            <a:ext cx="126749" cy="12674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698062" y="5085777"/>
            <a:ext cx="0" cy="358744"/>
          </a:xfrm>
          <a:prstGeom prst="straightConnector1">
            <a:avLst/>
          </a:prstGeom>
          <a:ln w="12700">
            <a:solidFill>
              <a:srgbClr val="D0000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515107" y="5260071"/>
            <a:ext cx="363377" cy="0"/>
          </a:xfrm>
          <a:prstGeom prst="straightConnector1">
            <a:avLst/>
          </a:prstGeom>
          <a:ln w="12700">
            <a:solidFill>
              <a:srgbClr val="D0000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830287" y="4319678"/>
            <a:ext cx="854473" cy="766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05969" y="4023433"/>
            <a:ext cx="160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&lt; 10% of a </a:t>
            </a:r>
          </a:p>
          <a:p>
            <a:pPr algn="ctr"/>
            <a:r>
              <a:rPr lang="en-US" sz="1400" b="1" dirty="0" smtClean="0"/>
              <a:t>pixel </a:t>
            </a:r>
            <a:r>
              <a:rPr lang="en-US" sz="1400" b="1" dirty="0"/>
              <a:t>(</a:t>
            </a:r>
            <a:r>
              <a:rPr lang="en-US" sz="1400" b="1" dirty="0" smtClean="0"/>
              <a:t>3</a:t>
            </a:r>
            <a:r>
              <a:rPr lang="en-US" sz="1400" b="1" dirty="0" smtClean="0">
                <a:latin typeface="Symbol" panose="05050102010706020507" pitchFamily="18" charset="2"/>
              </a:rPr>
              <a:t>s</a:t>
            </a:r>
            <a:r>
              <a:rPr lang="en-US" sz="1400" b="1" dirty="0" smtClean="0"/>
              <a:t>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924340" y="3932827"/>
            <a:ext cx="3825240" cy="349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6784" y="3884571"/>
            <a:ext cx="291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(b) Gapless Coverage of GNA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989113" y="5510543"/>
            <a:ext cx="633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25%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112327" y="5762297"/>
            <a:ext cx="1473530" cy="0"/>
          </a:xfrm>
          <a:prstGeom prst="straightConnector1">
            <a:avLst/>
          </a:prstGeom>
          <a:ln w="12700">
            <a:solidFill>
              <a:srgbClr val="D0000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650192" y="5762297"/>
            <a:ext cx="185057" cy="0"/>
          </a:xfrm>
          <a:prstGeom prst="straightConnector1">
            <a:avLst/>
          </a:prstGeom>
          <a:ln w="12700">
            <a:solidFill>
              <a:srgbClr val="D0000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324766" y="5412452"/>
            <a:ext cx="192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Overlap &gt;0 (3</a:t>
            </a:r>
            <a:r>
              <a:rPr lang="en-US" sz="1400" b="1" dirty="0" smtClean="0">
                <a:latin typeface="Symbol" panose="05050102010706020507" pitchFamily="18" charset="2"/>
              </a:rPr>
              <a:t>s</a:t>
            </a:r>
            <a:r>
              <a:rPr lang="en-US" sz="1400" b="1" dirty="0" smtClean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76736" y="616280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A9"/>
                </a:solidFill>
              </a:rPr>
              <a:t>Column N</a:t>
            </a:r>
            <a:endParaRPr lang="en-US" sz="1400" b="1" i="1" dirty="0">
              <a:solidFill>
                <a:srgbClr val="0000A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60326" y="6089962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A9"/>
                </a:solidFill>
              </a:rPr>
              <a:t>Column N+1</a:t>
            </a:r>
            <a:endParaRPr lang="en-US" sz="1400" b="1" i="1" dirty="0">
              <a:solidFill>
                <a:srgbClr val="0000A9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7512" y="5106182"/>
            <a:ext cx="125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Binned Pixel</a:t>
            </a:r>
          </a:p>
        </p:txBody>
      </p:sp>
    </p:spTree>
    <p:extLst>
      <p:ext uri="{BB962C8B-B14F-4D97-AF65-F5344CB8AC3E}">
        <p14:creationId xmlns:p14="http://schemas.microsoft.com/office/powerpoint/2010/main" val="2833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Level-1 INR Product</a:t>
            </a:r>
            <a:endParaRPr lang="en-US" b="1" dirty="0"/>
          </a:p>
        </p:txBody>
      </p:sp>
      <p:sp>
        <p:nvSpPr>
          <p:cNvPr id="4" name="Cube 3"/>
          <p:cNvSpPr/>
          <p:nvPr/>
        </p:nvSpPr>
        <p:spPr>
          <a:xfrm>
            <a:off x="1255805" y="2827235"/>
            <a:ext cx="1219199" cy="1104900"/>
          </a:xfrm>
          <a:prstGeom prst="cube">
            <a:avLst>
              <a:gd name="adj" fmla="val 9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863196" y="3003281"/>
            <a:ext cx="1447800" cy="12954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9584" y="4470785"/>
            <a:ext cx="1082566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0362" y="4699385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176571" y="2834079"/>
            <a:ext cx="1219199" cy="1104900"/>
          </a:xfrm>
          <a:prstGeom prst="cube">
            <a:avLst>
              <a:gd name="adj" fmla="val 9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783962" y="3010125"/>
            <a:ext cx="1447800" cy="12954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90350" y="4477629"/>
            <a:ext cx="1082566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1128" y="470622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8637" y="3784985"/>
            <a:ext cx="106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290-490 nm</a:t>
            </a:r>
          </a:p>
          <a:p>
            <a:pPr algn="ctr"/>
            <a:r>
              <a:rPr lang="en-US" sz="1400" b="1" dirty="0" smtClean="0"/>
              <a:t>Radiances</a:t>
            </a:r>
            <a:endParaRPr lang="en-US" sz="1400" b="1" dirty="0"/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>
          <a:xfrm flipH="1" flipV="1">
            <a:off x="673222" y="4775585"/>
            <a:ext cx="12954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802762" y="4744329"/>
            <a:ext cx="1768366" cy="717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762" y="5405735"/>
            <a:ext cx="2083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Metadata per scan: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UTC Date/Time String (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Band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0062" y="3784985"/>
            <a:ext cx="106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540-740 nm</a:t>
            </a:r>
          </a:p>
          <a:p>
            <a:pPr algn="ctr"/>
            <a:r>
              <a:rPr lang="en-US" sz="1400" b="1" dirty="0" smtClean="0"/>
              <a:t>Radiances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29662" y="296570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l</a:t>
            </a:r>
            <a:endParaRPr lang="en-US" sz="1400" dirty="0">
              <a:latin typeface="Symbol" panose="05050102010706020507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762" y="294380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l</a:t>
            </a:r>
            <a:endParaRPr lang="en-US" sz="1400" dirty="0"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8362" y="420431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7146" y="4211833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87" y="3259235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362" y="3251585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90350" y="4380099"/>
            <a:ext cx="908012" cy="7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3196" y="4382146"/>
            <a:ext cx="8939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2"/>
          </p:cNvCxnSpPr>
          <p:nvPr/>
        </p:nvCxnSpPr>
        <p:spPr>
          <a:xfrm flipV="1">
            <a:off x="782770" y="3559362"/>
            <a:ext cx="0" cy="739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2"/>
          </p:cNvCxnSpPr>
          <p:nvPr/>
        </p:nvCxnSpPr>
        <p:spPr>
          <a:xfrm flipV="1">
            <a:off x="2704195" y="3567012"/>
            <a:ext cx="0" cy="738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2"/>
          </p:cNvCxnSpPr>
          <p:nvPr/>
        </p:nvCxnSpPr>
        <p:spPr>
          <a:xfrm flipH="1" flipV="1">
            <a:off x="1410867" y="4546985"/>
            <a:ext cx="1425736" cy="710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2"/>
          </p:cNvCxnSpPr>
          <p:nvPr/>
        </p:nvCxnSpPr>
        <p:spPr>
          <a:xfrm flipV="1">
            <a:off x="2836603" y="4553829"/>
            <a:ext cx="495030" cy="703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55362" y="5244405"/>
            <a:ext cx="232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Metadata per column (temporal):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Time (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- t</a:t>
            </a:r>
            <a:r>
              <a:rPr lang="en-US" sz="12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Satellite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y,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Sun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y,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Moon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y, z</a:t>
            </a:r>
          </a:p>
        </p:txBody>
      </p:sp>
      <p:cxnSp>
        <p:nvCxnSpPr>
          <p:cNvPr id="30" name="Straight Arrow Connector 29"/>
          <p:cNvCxnSpPr>
            <a:endCxn id="4" idx="0"/>
          </p:cNvCxnSpPr>
          <p:nvPr/>
        </p:nvCxnSpPr>
        <p:spPr>
          <a:xfrm flipH="1">
            <a:off x="1916108" y="2209800"/>
            <a:ext cx="559614" cy="617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0"/>
          </p:cNvCxnSpPr>
          <p:nvPr/>
        </p:nvCxnSpPr>
        <p:spPr>
          <a:xfrm>
            <a:off x="2475722" y="2209800"/>
            <a:ext cx="1361152" cy="624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69562" y="1964595"/>
            <a:ext cx="1437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Metadata per pixel: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05451"/>
              </p:ext>
            </p:extLst>
          </p:nvPr>
        </p:nvGraphicFramePr>
        <p:xfrm>
          <a:off x="3344824" y="1173581"/>
          <a:ext cx="24607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97"/>
                <a:gridCol w="608757"/>
                <a:gridCol w="676396"/>
              </a:tblGrid>
              <a:tr h="1854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Center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Corners</a:t>
                      </a:r>
                      <a:endParaRPr lang="en-US" sz="9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Latitude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Longitude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Ellipsoid</a:t>
                      </a:r>
                      <a:r>
                        <a:rPr lang="en-US" sz="900" baseline="0" dirty="0" smtClean="0"/>
                        <a:t> Altitude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Cov</a:t>
                      </a:r>
                      <a:r>
                        <a:rPr lang="en-US" sz="900" dirty="0" smtClean="0"/>
                        <a:t>(EW,NS)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INR Data</a:t>
                      </a:r>
                      <a:r>
                        <a:rPr lang="en-US" sz="900" baseline="0" dirty="0" smtClean="0"/>
                        <a:t> Quality Flag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37554" y="2798960"/>
            <a:ext cx="4406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INR Software in Science Data Processing Center (SDPC) at SAO applies spatial metadata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Real-Time (R/T) with Coarse and Post-R/T with Refined INR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Encapsulated in HDF5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Styled after GOME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59362" y="5806136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WGS84 geographic coordinates</a:t>
            </a:r>
            <a:endParaRPr lang="en-US" sz="1200" b="1" dirty="0"/>
          </a:p>
        </p:txBody>
      </p:sp>
      <p:sp>
        <p:nvSpPr>
          <p:cNvPr id="37" name="Right Brace 36"/>
          <p:cNvSpPr/>
          <p:nvPr/>
        </p:nvSpPr>
        <p:spPr>
          <a:xfrm>
            <a:off x="3850762" y="5715000"/>
            <a:ext cx="76200" cy="4572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5795" y="1143552"/>
            <a:ext cx="2416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Blue: Spatial Metadata</a:t>
            </a:r>
          </a:p>
          <a:p>
            <a:r>
              <a:rPr lang="en-US" b="1" dirty="0" smtClean="0"/>
              <a:t>Gold: Radiometric Data</a:t>
            </a:r>
          </a:p>
          <a:p>
            <a:r>
              <a:rPr lang="en-US" b="1" dirty="0" smtClean="0"/>
              <a:t>Data &gt;&gt; Metadata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43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TEMPO INR Challenge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72905" y="2363643"/>
            <a:ext cx="2109019" cy="2109019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74782" y="2368563"/>
            <a:ext cx="2109019" cy="2109019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27530" y="3332116"/>
            <a:ext cx="2109019" cy="2109019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17301" y="3032679"/>
            <a:ext cx="137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Instrument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8121" y="4528647"/>
            <a:ext cx="987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Ground</a:t>
            </a:r>
          </a:p>
          <a:p>
            <a:pPr algn="ctr"/>
            <a:r>
              <a:rPr lang="en-US" sz="2000" b="1" dirty="0" smtClean="0"/>
              <a:t>System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51415" y="3032679"/>
            <a:ext cx="1296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Spacecraft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0283" y="3296053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1787" y="4434641"/>
            <a:ext cx="3481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TEMPO Ground Syste</a:t>
            </a:r>
            <a:r>
              <a:rPr lang="en-US" b="1" dirty="0"/>
              <a:t>m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Navigates (</a:t>
            </a:r>
            <a:r>
              <a:rPr lang="en-US" dirty="0" err="1" smtClean="0"/>
              <a:t>geolocates</a:t>
            </a:r>
            <a:r>
              <a:rPr lang="en-US" dirty="0" smtClean="0"/>
              <a:t>)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Algorithms Designed for 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with SW Requirements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3801" y="2501209"/>
            <a:ext cx="2378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Host Spacecraft (S/C)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Attitude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Orbit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Gyroscopes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Constrain with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957498"/>
            <a:ext cx="2129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TEMPO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Creates L0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with Spec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19711" y="2170640"/>
            <a:ext cx="528277" cy="553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9973" y="1828800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Opportunity (Maximize)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8429" y="4759252"/>
            <a:ext cx="100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Build for</a:t>
            </a:r>
          </a:p>
          <a:p>
            <a:r>
              <a:rPr lang="en-US" b="1" dirty="0" smtClean="0"/>
              <a:t>Purpose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1910370" y="3995630"/>
            <a:ext cx="942155" cy="1086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1910370" y="4943918"/>
            <a:ext cx="1540361" cy="13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1299950"/>
            <a:ext cx="4129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INR Solution must be Low </a:t>
            </a:r>
            <a:r>
              <a:rPr lang="en-US" sz="2400" b="1" i="1" dirty="0"/>
              <a:t>C</a:t>
            </a:r>
            <a:r>
              <a:rPr lang="en-US" sz="2400" b="1" i="1" dirty="0" smtClean="0"/>
              <a:t>ost,</a:t>
            </a:r>
          </a:p>
          <a:p>
            <a:r>
              <a:rPr lang="en-US" sz="2400" b="1" i="1" dirty="0" smtClean="0"/>
              <a:t>Flexible, and Robust!</a:t>
            </a:r>
            <a:endParaRPr lang="en-US" sz="2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722356" y="2962784"/>
            <a:ext cx="71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Gyros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3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Systems Requirements Review (SRR)</a:t>
            </a:r>
          </a:p>
          <a:p>
            <a:pPr lvl="1"/>
            <a:r>
              <a:rPr lang="en-US" sz="2400" dirty="0" smtClean="0"/>
              <a:t>INR Requirements allocated to L4</a:t>
            </a:r>
          </a:p>
          <a:p>
            <a:pPr lvl="1"/>
            <a:r>
              <a:rPr lang="en-US" sz="2400" dirty="0" smtClean="0"/>
              <a:t>INR </a:t>
            </a:r>
            <a:r>
              <a:rPr lang="en-US" sz="2400" dirty="0" err="1" smtClean="0"/>
              <a:t>Kalman</a:t>
            </a:r>
            <a:r>
              <a:rPr lang="en-US" sz="2400" dirty="0" smtClean="0"/>
              <a:t> Filter-Smoother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approach based on U.S. </a:t>
            </a:r>
            <a:r>
              <a:rPr lang="en-US" sz="2400" dirty="0"/>
              <a:t>P</a:t>
            </a:r>
            <a:r>
              <a:rPr lang="en-US" sz="2400" dirty="0" smtClean="0"/>
              <a:t>atent</a:t>
            </a:r>
          </a:p>
          <a:p>
            <a:pPr marL="457200" lvl="1" indent="0">
              <a:buNone/>
            </a:pPr>
            <a:r>
              <a:rPr lang="en-US" sz="2400" dirty="0" smtClean="0"/>
              <a:t>    developed for TEMPO</a:t>
            </a:r>
          </a:p>
          <a:p>
            <a:pPr lvl="1"/>
            <a:r>
              <a:rPr lang="en-US" sz="2400" dirty="0" smtClean="0"/>
              <a:t>INR Error Budgets</a:t>
            </a:r>
          </a:p>
          <a:p>
            <a:pPr lvl="1"/>
            <a:r>
              <a:rPr lang="en-US" sz="2400" dirty="0" smtClean="0"/>
              <a:t>INR Simulation</a:t>
            </a:r>
          </a:p>
          <a:p>
            <a:pPr lvl="1"/>
            <a:r>
              <a:rPr lang="en-US" sz="2400" dirty="0" smtClean="0"/>
              <a:t>Key Technology Demonstration</a:t>
            </a:r>
          </a:p>
          <a:p>
            <a:r>
              <a:rPr lang="en-US" dirty="0" smtClean="0"/>
              <a:t>Preliminary Design Review on track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for Summer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Systems Engineering Status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40" y="1991675"/>
            <a:ext cx="4149808" cy="22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0703" y="2584448"/>
            <a:ext cx="1338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Requirements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18849" y="3664127"/>
            <a:ext cx="1338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Requirements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19163" y="4228748"/>
            <a:ext cx="1519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≈80 Requirements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536500" y="1991675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L1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36500" y="258281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L2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65797" y="32603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L3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6830" y="382658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4684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INR Enabled by Tie-Points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21" y="4246413"/>
            <a:ext cx="3420763" cy="256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640"/>
            <a:ext cx="9144000" cy="28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69789" y="6417677"/>
            <a:ext cx="3429000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Callout 6"/>
          <p:cNvSpPr/>
          <p:nvPr/>
        </p:nvSpPr>
        <p:spPr>
          <a:xfrm>
            <a:off x="1908039" y="5630396"/>
            <a:ext cx="952500" cy="381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3"/>
          </p:cNvCxnSpPr>
          <p:nvPr/>
        </p:nvCxnSpPr>
        <p:spPr>
          <a:xfrm flipH="1">
            <a:off x="2384289" y="5046077"/>
            <a:ext cx="800100" cy="6061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3"/>
            <a:endCxn id="7" idx="3"/>
          </p:cNvCxnSpPr>
          <p:nvPr/>
        </p:nvCxnSpPr>
        <p:spPr>
          <a:xfrm>
            <a:off x="1796495" y="5046077"/>
            <a:ext cx="587794" cy="6061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3"/>
          </p:cNvCxnSpPr>
          <p:nvPr/>
        </p:nvCxnSpPr>
        <p:spPr>
          <a:xfrm>
            <a:off x="2384289" y="4969877"/>
            <a:ext cx="0" cy="6823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84389" y="4861411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8039" y="467033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2189" y="4861411"/>
            <a:ext cx="97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GOES-W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7" idx="1"/>
          </p:cNvCxnSpPr>
          <p:nvPr/>
        </p:nvCxnSpPr>
        <p:spPr>
          <a:xfrm flipV="1">
            <a:off x="2384289" y="6010990"/>
            <a:ext cx="0" cy="4066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46189" y="6036677"/>
            <a:ext cx="8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6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INR Simulation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46689" y="1872543"/>
            <a:ext cx="245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Solar Zenith Angle &lt; 70°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01476" y="1884350"/>
            <a:ext cx="231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Solar Zenith Angles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99" y="2262738"/>
            <a:ext cx="51212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65" y="2253682"/>
            <a:ext cx="51212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7031" y="2747633"/>
            <a:ext cx="240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 VIS Tie-Points to Earth,</a:t>
            </a:r>
          </a:p>
          <a:p>
            <a:r>
              <a:rPr lang="en-US" sz="1200" b="1" dirty="0"/>
              <a:t>u</a:t>
            </a:r>
            <a:r>
              <a:rPr lang="en-US" sz="1200" b="1" dirty="0" smtClean="0"/>
              <a:t>ncompensated gyro random walk</a:t>
            </a:r>
            <a:endParaRPr lang="en-US" sz="1200" b="1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7079818" y="3209298"/>
            <a:ext cx="558952" cy="348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 flipH="1">
            <a:off x="7632075" y="3209298"/>
            <a:ext cx="6695" cy="348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6168" y="5232592"/>
            <a:ext cx="223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VIS Tie-Points to Earth,</a:t>
            </a:r>
          </a:p>
          <a:p>
            <a:r>
              <a:rPr lang="en-US" sz="1200" b="1" dirty="0" smtClean="0"/>
              <a:t>compensated gyro random walk</a:t>
            </a:r>
            <a:endParaRPr lang="en-US" sz="1200" b="1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7269933" y="4753070"/>
            <a:ext cx="394618" cy="479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7664551" y="4753070"/>
            <a:ext cx="248178" cy="479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1197" y="2574592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Spec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20105" y="1345370"/>
            <a:ext cx="492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Geolocation</a:t>
            </a:r>
            <a:r>
              <a:rPr lang="en-US" b="1" i="1" dirty="0" smtClean="0"/>
              <a:t> Requirement is Satisfied with Margin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2397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9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455</Words>
  <Application>Microsoft Macintosh PowerPoint</Application>
  <PresentationFormat>On-screen Show (4:3)</PresentationFormat>
  <Paragraphs>124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INR System Objectives</vt:lpstr>
      <vt:lpstr>Level-1 INR Product</vt:lpstr>
      <vt:lpstr>TEMPO INR Challenge</vt:lpstr>
      <vt:lpstr>Systems Engineering Status</vt:lpstr>
      <vt:lpstr>INR Enabled by Tie-Points</vt:lpstr>
      <vt:lpstr>INR Simulation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Shira Fruchtman</cp:lastModifiedBy>
  <cp:revision>126</cp:revision>
  <dcterms:created xsi:type="dcterms:W3CDTF">2013-01-29T19:06:19Z</dcterms:created>
  <dcterms:modified xsi:type="dcterms:W3CDTF">2015-05-25T18:08:09Z</dcterms:modified>
</cp:coreProperties>
</file>