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12"/>
  </p:notesMasterIdLst>
  <p:sldIdLst>
    <p:sldId id="256" r:id="rId2"/>
    <p:sldId id="257" r:id="rId3"/>
    <p:sldId id="260" r:id="rId4"/>
    <p:sldId id="261" r:id="rId5"/>
    <p:sldId id="265" r:id="rId6"/>
    <p:sldId id="300" r:id="rId7"/>
    <p:sldId id="262" r:id="rId8"/>
    <p:sldId id="301" r:id="rId9"/>
    <p:sldId id="267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7344F-E8C8-49BF-9B82-14FC5B5D80AA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5EC1E-E8F0-4990-B1EB-0A21ABE1A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8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7D78-6114-461E-838E-E1BAC3C33A8D}" type="datetime1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8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E98C-CF7B-4AE9-9755-FCFC8F1AEBF7}" type="datetime1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4926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E98C-CF7B-4AE9-9755-FCFC8F1AEBF7}" type="datetime1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56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E98C-CF7B-4AE9-9755-FCFC8F1AEBF7}" type="datetime1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643525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E98C-CF7B-4AE9-9755-FCFC8F1AEBF7}" type="datetime1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5110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E98C-CF7B-4AE9-9755-FCFC8F1AEBF7}" type="datetime1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8528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E98C-CF7B-4AE9-9755-FCFC8F1AEBF7}" type="datetime1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7358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5614-2B4B-4C87-A6C3-C2054BB468AF}" type="datetime1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69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83314-A15F-445D-BD4B-FF271280B288}" type="datetime1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0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803D-2D1F-4FA4-81DF-BCD90F61F0AA}" type="datetime1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6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FED8-2929-4441-A122-C5FBDDD5358E}" type="datetime1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5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3332-C7A2-42B1-AF65-A00E1E6937F5}" type="datetime1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1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B8C4-7C0E-4A2F-B38E-06BD0A7334EB}" type="datetime1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3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0B9C-86ED-42E1-92E8-365CA1225194}" type="datetime1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0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0FAC8-977C-4C7B-8C1B-76D7E0E89DDD}" type="datetime1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3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414B-5EE8-4AA1-8E69-AFDBC6CCA997}" type="datetime1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7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1478-A9BF-4C94-8D9C-256626934CA3}" type="datetime1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4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887E98C-CF7B-4AE9-9755-FCFC8F1AEBF7}" type="datetime1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F759-26B7-4454-BCF5-626A869B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99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rontiersin.org/articles/10.3389/frsen.2022.846174/ful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FE084-722D-4CA5-BDF1-C4A4B17AE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1803214"/>
            <a:ext cx="9440034" cy="1828801"/>
          </a:xfrm>
        </p:spPr>
        <p:txBody>
          <a:bodyPr>
            <a:normAutofit fontScale="90000"/>
          </a:bodyPr>
          <a:lstStyle/>
          <a:p>
            <a:r>
              <a:rPr lang="en-US" sz="3500" dirty="0"/>
              <a:t>Using Machine Learning to Retrieve Ocean Color Properties from Hyperspectral Instruments in the Presence of Clouds, Aerosols, and </a:t>
            </a:r>
            <a:r>
              <a:rPr lang="en-US" sz="3500" dirty="0" err="1"/>
              <a:t>Sunglint</a:t>
            </a:r>
            <a:endParaRPr lang="en-US" sz="35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920048-C519-483E-B962-FB67604C3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605" y="3632015"/>
            <a:ext cx="9440034" cy="104986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Zachary Fasnacht</a:t>
            </a:r>
            <a:r>
              <a:rPr lang="en-US" baseline="30000" dirty="0"/>
              <a:t>1,2</a:t>
            </a:r>
            <a:r>
              <a:rPr lang="en-US" dirty="0"/>
              <a:t>, Joanna Joiner</a:t>
            </a:r>
            <a:r>
              <a:rPr lang="en-US" baseline="30000" dirty="0"/>
              <a:t>2</a:t>
            </a:r>
            <a:r>
              <a:rPr lang="en-US" dirty="0"/>
              <a:t>, David Haffner</a:t>
            </a:r>
            <a:r>
              <a:rPr lang="en-US" baseline="30000" dirty="0"/>
              <a:t>1,2</a:t>
            </a:r>
            <a:r>
              <a:rPr lang="en-US" dirty="0"/>
              <a:t>, Wenhan Qin</a:t>
            </a:r>
            <a:r>
              <a:rPr lang="en-US" baseline="30000" dirty="0"/>
              <a:t>1,2</a:t>
            </a:r>
            <a:r>
              <a:rPr lang="en-US" dirty="0"/>
              <a:t>, Alexander Vasilkov</a:t>
            </a:r>
            <a:r>
              <a:rPr lang="en-US" baseline="30000" dirty="0"/>
              <a:t>1,2</a:t>
            </a:r>
            <a:r>
              <a:rPr lang="en-US" dirty="0"/>
              <a:t>, Patricia Castellanos</a:t>
            </a:r>
            <a:r>
              <a:rPr lang="en-US" baseline="30000" dirty="0"/>
              <a:t>3</a:t>
            </a:r>
            <a:r>
              <a:rPr lang="en-US" dirty="0"/>
              <a:t>, and Nickolay Krotkov</a:t>
            </a:r>
            <a:r>
              <a:rPr lang="en-US" baseline="30000" dirty="0"/>
              <a:t>2</a:t>
            </a:r>
            <a:r>
              <a:rPr lang="en-US" dirty="0"/>
              <a:t>, </a:t>
            </a:r>
            <a:endParaRPr lang="en-US" baseline="30000" dirty="0"/>
          </a:p>
          <a:p>
            <a:r>
              <a:rPr lang="en-US" baseline="30000" dirty="0"/>
              <a:t>1</a:t>
            </a:r>
            <a:r>
              <a:rPr lang="en-US" dirty="0"/>
              <a:t>Science Systems and Applications Inc, </a:t>
            </a:r>
            <a:r>
              <a:rPr lang="en-US" baseline="30000" dirty="0"/>
              <a:t>2 </a:t>
            </a:r>
            <a:r>
              <a:rPr lang="en-US" dirty="0"/>
              <a:t>NASA GSFC Code 614, </a:t>
            </a:r>
            <a:r>
              <a:rPr lang="en-US" baseline="30000" dirty="0"/>
              <a:t>3</a:t>
            </a:r>
            <a:r>
              <a:rPr lang="en-US" dirty="0"/>
              <a:t>NASA GSFC Code 610.1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0FED1-5382-494F-BF81-C93697E6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E02F759-26B7-4454-BCF5-626A869B95E3}" type="slidenum">
              <a:rPr lang="en-US" smtClean="0"/>
              <a:t>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E6A91DB-9732-4383-9AC8-837D31F8F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3003" y="-25587"/>
            <a:ext cx="2186942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SAI - News">
            <a:extLst>
              <a:ext uri="{FF2B5EF4-FFF2-40B4-BE49-F238E27FC236}">
                <a16:creationId xmlns:a16="http://schemas.microsoft.com/office/drawing/2014/main" id="{E11E3E0E-6678-4F6D-A7E8-E01815208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236" y="170060"/>
            <a:ext cx="1664737" cy="13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D900B2-7A14-B75D-604D-FBD92AAFB31E}"/>
              </a:ext>
            </a:extLst>
          </p:cNvPr>
          <p:cNvSpPr txBox="1"/>
          <p:nvPr/>
        </p:nvSpPr>
        <p:spPr>
          <a:xfrm>
            <a:off x="641059" y="5303107"/>
            <a:ext cx="10909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Fasnacht Z, Joiner J, Haffner D, Qin W, 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Vasilkov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Castellanos P and Krotkov N., Using Machine Learning for Timely Estimates of Ocean Color Information From Hyperspectral Satellite Measurements in the Presence of Clouds, Aerosols, and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Sunglint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Front. Remote Sens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3:846174.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10.3389/frsen.2022.846174, 2022. Published May 5, 2022, </a:t>
            </a:r>
            <a:r>
              <a:rPr lang="en-US" dirty="0">
                <a:hlinkClick r:id="rId4"/>
              </a:rPr>
              <a:t>https://www.frontiersin.org/articles/10.3389/frsen.2022.846174/full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12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76F10-DDB3-D2BD-C0D4-D1A9CFC67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ova Cond" panose="020B0506020202020204" pitchFamily="34" charset="0"/>
              </a:rPr>
              <a:t>Take 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44882-8DD9-1808-B8D3-D37987435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0" y="1331259"/>
            <a:ext cx="10657195" cy="4195481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rial Nova Cond" panose="020B0506020202020204" pitchFamily="34" charset="0"/>
                <a:cs typeface="Arial" panose="020B0604020202020204" pitchFamily="34" charset="0"/>
              </a:rPr>
              <a:t>PCA/ML approach can be used to perform atmospheric correction in less-than-ideal conditions such as clouds, aerosols, and sun glint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rial Nova Cond" panose="020B0506020202020204" pitchFamily="34" charset="0"/>
                <a:ea typeface="+mn-lt"/>
                <a:cs typeface="Arial" panose="020B0604020202020204" pitchFamily="34" charset="0"/>
              </a:rPr>
              <a:t>Method is not meant to replace physically-based retrievals (physical retrievals needed for training!), but rather complement those retrievals by providing data in challenging conditions with an efficient algorithm</a:t>
            </a:r>
            <a:endParaRPr lang="en-US" sz="2600" dirty="0">
              <a:latin typeface="Arial Nova Cond" panose="020B0506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rial Nova Cond" panose="020B0506020202020204" pitchFamily="34" charset="0"/>
                <a:cs typeface="Arial" panose="020B0604020202020204" pitchFamily="34" charset="0"/>
              </a:rPr>
              <a:t>Approach could also provide near real time ocean color retrievals to assist in monitoring of effects such as harmful algae blooms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rial Nova Cond" panose="020B0506020202020204" pitchFamily="34" charset="0"/>
                <a:cs typeface="Arial" panose="020B0604020202020204" pitchFamily="34" charset="0"/>
              </a:rPr>
              <a:t>Method is applicable to TEMPO geo-stationary mission providing unique opportunity to explore hourly changes in ocean properties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rial Nova Cond" panose="020B0506020202020204" pitchFamily="34" charset="0"/>
                <a:cs typeface="Arial" panose="020B0604020202020204" pitchFamily="34" charset="0"/>
              </a:rPr>
              <a:t>Future work will explore whether red edge wavelengths provide additional information that could improve the machine learning ocean color estimates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Arial Nova Cond" panose="020B0506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 Nova Cond" panose="020B0506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A9AB5-BA83-A76C-D590-3068ACD8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E02F759-26B7-4454-BCF5-626A869B95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65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DA6E4-1D9F-4495-8B1B-D8D18A58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08598"/>
            <a:ext cx="10353762" cy="970450"/>
          </a:xfrm>
        </p:spPr>
        <p:txBody>
          <a:bodyPr/>
          <a:lstStyle/>
          <a:p>
            <a:r>
              <a:rPr lang="en-US" dirty="0">
                <a:latin typeface="Arial Nova Cond" panose="020B0506020202020204" pitchFamily="34" charset="0"/>
              </a:rPr>
              <a:t>Background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F869D6-9575-48EB-9EEA-15F32B7D8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E02F759-26B7-4454-BCF5-626A869B95E3}" type="slidenum">
              <a:rPr lang="en-US" smtClean="0"/>
              <a:t>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A39F9-3A18-063F-FAB4-2093D76609B2}"/>
              </a:ext>
            </a:extLst>
          </p:cNvPr>
          <p:cNvSpPr txBox="1"/>
          <p:nvPr/>
        </p:nvSpPr>
        <p:spPr>
          <a:xfrm>
            <a:off x="286158" y="1311574"/>
            <a:ext cx="56696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i="0" dirty="0">
                <a:effectLst/>
                <a:latin typeface="Arial Nova Cond" panose="020B0506020202020204" pitchFamily="34" charset="0"/>
              </a:rPr>
              <a:t>• </a:t>
            </a:r>
            <a:r>
              <a:rPr lang="en-US" sz="2400" b="0" i="0" dirty="0">
                <a:effectLst/>
                <a:latin typeface="Arial Nova Cond" panose="020B0506020202020204" pitchFamily="34" charset="0"/>
                <a:cs typeface="Calibri" panose="020F0502020204030204" pitchFamily="34" charset="0"/>
              </a:rPr>
              <a:t>Most traditional ocean color (OC) algorithms are limited in less-than-ideal conditions such as clouds, denser aerosols, and </a:t>
            </a:r>
            <a:r>
              <a:rPr lang="en-US" sz="2400" b="0" i="0" dirty="0" err="1">
                <a:effectLst/>
                <a:latin typeface="Arial Nova Cond" panose="020B0506020202020204" pitchFamily="34" charset="0"/>
                <a:cs typeface="Calibri" panose="020F0502020204030204" pitchFamily="34" charset="0"/>
              </a:rPr>
              <a:t>sunglint</a:t>
            </a:r>
            <a:r>
              <a:rPr lang="en-US" sz="2400" b="0" i="0" dirty="0">
                <a:effectLst/>
                <a:latin typeface="Arial Nova Cond" panose="020B0506020202020204" pitchFamily="34" charset="0"/>
                <a:cs typeface="Calibri" panose="020F0502020204030204" pitchFamily="34" charset="0"/>
              </a:rPr>
              <a:t> (MODIS </a:t>
            </a:r>
            <a:r>
              <a:rPr lang="en-US" sz="2400" b="0" i="0" dirty="0" err="1">
                <a:effectLst/>
                <a:latin typeface="Arial Nova Cond" panose="020B0506020202020204" pitchFamily="34" charset="0"/>
                <a:cs typeface="Calibri" panose="020F0502020204030204" pitchFamily="34" charset="0"/>
              </a:rPr>
              <a:t>Aqua+Terra</a:t>
            </a:r>
            <a:r>
              <a:rPr lang="en-US" sz="2400" b="0" i="0" dirty="0">
                <a:effectLst/>
                <a:latin typeface="Arial Nova Cond" panose="020B0506020202020204" pitchFamily="34" charset="0"/>
                <a:cs typeface="Calibri" panose="020F0502020204030204" pitchFamily="34" charset="0"/>
              </a:rPr>
              <a:t> chlorophyll retrieval shown on right)</a:t>
            </a:r>
          </a:p>
          <a:p>
            <a:pPr algn="l"/>
            <a:r>
              <a:rPr lang="en-US" sz="2400" b="0" i="0" dirty="0">
                <a:effectLst/>
                <a:latin typeface="Arial Nova Cond" panose="020B0506020202020204" pitchFamily="34" charset="0"/>
                <a:cs typeface="Calibri" panose="020F0502020204030204" pitchFamily="34" charset="0"/>
              </a:rPr>
              <a:t>• Previous work (Gross-</a:t>
            </a:r>
            <a:r>
              <a:rPr lang="en-US" sz="2400" b="0" i="0" dirty="0" err="1">
                <a:effectLst/>
                <a:latin typeface="Arial Nova Cond" panose="020B0506020202020204" pitchFamily="34" charset="0"/>
                <a:cs typeface="Calibri" panose="020F0502020204030204" pitchFamily="34" charset="0"/>
              </a:rPr>
              <a:t>Colzy</a:t>
            </a:r>
            <a:r>
              <a:rPr lang="en-US" sz="2400" b="0" i="0" dirty="0">
                <a:effectLst/>
                <a:latin typeface="Arial Nova Cond" panose="020B0506020202020204" pitchFamily="34" charset="0"/>
                <a:cs typeface="Calibri" panose="020F0502020204030204" pitchFamily="34" charset="0"/>
              </a:rPr>
              <a:t> et al. 2007, Joiner et al. 2021) has shown that principal components of simulated or measured spectra contain information about the atmosphere and underlying surface</a:t>
            </a:r>
          </a:p>
          <a:p>
            <a:pPr algn="l"/>
            <a:r>
              <a:rPr lang="en-US" sz="2400" b="0" i="0" dirty="0">
                <a:effectLst/>
                <a:latin typeface="Arial Nova Cond" panose="020B0506020202020204" pitchFamily="34" charset="0"/>
                <a:cs typeface="Calibri" panose="020F0502020204030204" pitchFamily="34" charset="0"/>
              </a:rPr>
              <a:t>• Approach applied to estimate OC properties using hyperspectral measurements</a:t>
            </a:r>
            <a:endParaRPr lang="en-US" sz="3281" b="1" i="0" dirty="0">
              <a:effectLst/>
              <a:latin typeface="Arial Nova Cond" panose="020B0506020202020204" pitchFamily="34" charset="0"/>
            </a:endParaRP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CD76DEC8-1156-770E-0197-0C2B4F904B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2" r="57433" b="402"/>
          <a:stretch/>
        </p:blipFill>
        <p:spPr>
          <a:xfrm>
            <a:off x="5881164" y="2540008"/>
            <a:ext cx="5309575" cy="23423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29E80C-D544-41E9-5898-AA79A1B7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0739" y="2540007"/>
            <a:ext cx="903191" cy="23423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740F95-ED2E-B1EE-095E-6702B13123CB}"/>
              </a:ext>
            </a:extLst>
          </p:cNvPr>
          <p:cNvSpPr txBox="1"/>
          <p:nvPr/>
        </p:nvSpPr>
        <p:spPr>
          <a:xfrm>
            <a:off x="7452964" y="1970378"/>
            <a:ext cx="28995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Arial Nova Cond" panose="020B0506020202020204" pitchFamily="34" charset="0"/>
              </a:rPr>
              <a:t>October 10, 2020</a:t>
            </a:r>
          </a:p>
        </p:txBody>
      </p:sp>
    </p:spTree>
    <p:extLst>
      <p:ext uri="{BB962C8B-B14F-4D97-AF65-F5344CB8AC3E}">
        <p14:creationId xmlns:p14="http://schemas.microsoft.com/office/powerpoint/2010/main" val="257296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50F5E-E56E-41A6-9A28-5FA1E0A1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6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 Nova Cond" panose="020B0506020202020204" pitchFamily="34" charset="0"/>
              </a:rPr>
              <a:t>ML Ocean Color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058A8-3A20-46B0-BA17-4BAAD6B69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4876" y="1325563"/>
            <a:ext cx="4487124" cy="5461875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 Nova Cond" panose="020B0506020202020204" pitchFamily="34" charset="0"/>
              </a:rPr>
              <a:t>Can a ML model be developed to improve coverage of ocean color retrievals using hyperspectral instruments?</a:t>
            </a:r>
          </a:p>
          <a:p>
            <a:r>
              <a:rPr lang="en-US" dirty="0">
                <a:latin typeface="Arial Nova Cond" panose="020B0506020202020204" pitchFamily="34" charset="0"/>
              </a:rPr>
              <a:t>First step to decompose ultraviolet and visible hyperspectral radiances into principal components (PC’s) which extracts various features in the spectrum</a:t>
            </a:r>
          </a:p>
          <a:p>
            <a:r>
              <a:rPr lang="en-US" dirty="0">
                <a:latin typeface="Arial Nova Cond" panose="020B0506020202020204" pitchFamily="34" charset="0"/>
              </a:rPr>
              <a:t>Principal component decomposition from Ozone Monitoring Instrument (OMI) shown on left (2.5nm FWHM, 2.5nm spacing from 320-500nm)</a:t>
            </a:r>
          </a:p>
          <a:p>
            <a:pPr lvl="1"/>
            <a:r>
              <a:rPr lang="en-US" dirty="0">
                <a:latin typeface="Arial Nova Cond" panose="020B0506020202020204" pitchFamily="34" charset="0"/>
              </a:rPr>
              <a:t>Leading PC’s provide information about scattering in atmosphere (such as clouds</a:t>
            </a:r>
          </a:p>
          <a:p>
            <a:pPr lvl="1"/>
            <a:r>
              <a:rPr lang="en-US" dirty="0">
                <a:latin typeface="Arial Nova Cond" panose="020B0506020202020204" pitchFamily="34" charset="0"/>
              </a:rPr>
              <a:t>Lesser important PC’s provide information about scattering at surface (such as from chlorophyll in ocean)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2235D9-6BA5-42B6-BEAF-9DF20117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E02F759-26B7-4454-BCF5-626A869B95E3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AC3EF4-085B-9F92-D66F-70386C77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8" y="1999122"/>
            <a:ext cx="7522138" cy="331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91CD3D-835C-8908-2DC9-47332100A449}"/>
              </a:ext>
            </a:extLst>
          </p:cNvPr>
          <p:cNvSpPr/>
          <p:nvPr/>
        </p:nvSpPr>
        <p:spPr>
          <a:xfrm>
            <a:off x="182738" y="1602297"/>
            <a:ext cx="7522138" cy="396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F16B8-39A7-4CAD-5834-207BE64FA10E}"/>
              </a:ext>
            </a:extLst>
          </p:cNvPr>
          <p:cNvSpPr txBox="1"/>
          <p:nvPr/>
        </p:nvSpPr>
        <p:spPr>
          <a:xfrm>
            <a:off x="553674" y="1739585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Coefficient of 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PC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E7590-4314-E7B4-1BE2-DDEC11D60E59}"/>
              </a:ext>
            </a:extLst>
          </p:cNvPr>
          <p:cNvSpPr txBox="1"/>
          <p:nvPr/>
        </p:nvSpPr>
        <p:spPr>
          <a:xfrm>
            <a:off x="516468" y="3535000"/>
            <a:ext cx="248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Coefficient of 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PC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7AC80-B240-4DCD-0FCD-A2B38B5D728D}"/>
              </a:ext>
            </a:extLst>
          </p:cNvPr>
          <p:cNvSpPr txBox="1"/>
          <p:nvPr/>
        </p:nvSpPr>
        <p:spPr>
          <a:xfrm>
            <a:off x="4179117" y="1742649"/>
            <a:ext cx="263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OMI TOA Reflectance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3AD2EC-E977-42A7-8E86-CFB82894C7D3}"/>
              </a:ext>
            </a:extLst>
          </p:cNvPr>
          <p:cNvSpPr txBox="1"/>
          <p:nvPr/>
        </p:nvSpPr>
        <p:spPr>
          <a:xfrm>
            <a:off x="4062098" y="3529593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MODIS </a:t>
            </a:r>
            <a:r>
              <a:rPr lang="en-US" dirty="0" err="1">
                <a:solidFill>
                  <a:schemeClr val="bg1"/>
                </a:solidFill>
              </a:rPr>
              <a:t>Chl</a:t>
            </a:r>
            <a:r>
              <a:rPr lang="en-US" dirty="0">
                <a:solidFill>
                  <a:schemeClr val="bg1"/>
                </a:solidFill>
              </a:rPr>
              <a:t> on OMI </a:t>
            </a:r>
            <a:r>
              <a:rPr lang="en-US" dirty="0" err="1">
                <a:solidFill>
                  <a:schemeClr val="bg1"/>
                </a:solidFill>
              </a:rPr>
              <a:t>FoV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41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72C5E5-1D6E-4DA5-8C03-3DB20DC99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 Nova Cond" panose="020B0506020202020204" pitchFamily="34" charset="0"/>
              </a:rPr>
              <a:t>ML Ocean Color Approach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5BD66-5539-4E9E-9CEC-0168B4E6F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98" y="1802115"/>
            <a:ext cx="6075784" cy="460316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 Nova Cond" panose="020B0506020202020204" pitchFamily="34" charset="0"/>
              </a:rPr>
              <a:t>PCA provides information about spectral features caused by scattering/absorption of atmosphere and underlying surface</a:t>
            </a:r>
          </a:p>
          <a:p>
            <a:pPr lvl="1"/>
            <a:r>
              <a:rPr lang="en-US" dirty="0">
                <a:latin typeface="Arial Nova Cond" panose="020B0506020202020204" pitchFamily="34" charset="0"/>
              </a:rPr>
              <a:t>BUT! It is noisy and information is spread amongst different PC’s</a:t>
            </a:r>
          </a:p>
          <a:p>
            <a:r>
              <a:rPr lang="en-US" dirty="0">
                <a:latin typeface="Arial Nova Cond" panose="020B0506020202020204" pitchFamily="34" charset="0"/>
              </a:rPr>
              <a:t>Second step to train a neural network using the PC’s as input to essentially predict physically based retrievals such as chlorophyll content in ocean </a:t>
            </a:r>
          </a:p>
          <a:p>
            <a:pPr lvl="1"/>
            <a:r>
              <a:rPr lang="en-US" dirty="0">
                <a:latin typeface="Arial Nova Cond" panose="020B0506020202020204" pitchFamily="34" charset="0"/>
              </a:rPr>
              <a:t>Satellite view and solar geometries provided as additional inputs to NN </a:t>
            </a:r>
          </a:p>
          <a:p>
            <a:pPr lvl="1"/>
            <a:r>
              <a:rPr lang="en-US" dirty="0">
                <a:latin typeface="Arial Nova Cond" panose="020B0506020202020204" pitchFamily="34" charset="0"/>
              </a:rPr>
              <a:t>Ocean color information from MODIS satellite used as truth when training the model </a:t>
            </a:r>
          </a:p>
          <a:p>
            <a:r>
              <a:rPr lang="en-US" dirty="0">
                <a:latin typeface="Arial Nova Cond" panose="020B0506020202020204" pitchFamily="34" charset="0"/>
              </a:rPr>
              <a:t>Simple neural network approach used with 3 hidden layers</a:t>
            </a:r>
          </a:p>
          <a:p>
            <a:pPr lvl="1"/>
            <a:r>
              <a:rPr lang="en-US" dirty="0">
                <a:latin typeface="Arial Nova Cond" panose="020B0506020202020204" pitchFamily="34" charset="0"/>
              </a:rPr>
              <a:t>Tested other approaches such as convolutional NN but found no improvement</a:t>
            </a:r>
          </a:p>
          <a:p>
            <a:pPr lvl="1"/>
            <a:endParaRPr lang="en-US" dirty="0">
              <a:latin typeface="Arial Nova Cond" panose="020B0506020202020204" pitchFamily="34" charset="0"/>
            </a:endParaRPr>
          </a:p>
          <a:p>
            <a:endParaRPr lang="en-US" dirty="0">
              <a:latin typeface="Arial Nova Cond" panose="020B0506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8A478-4C90-468E-B724-14E8E576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E02F759-26B7-4454-BCF5-626A869B95E3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63D048-5616-4E89-BB08-0342B505D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7214" y="2320130"/>
            <a:ext cx="5463015" cy="307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17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82D0B2-7649-4824-AC6E-EAB8272E91C3}"/>
              </a:ext>
            </a:extLst>
          </p:cNvPr>
          <p:cNvSpPr txBox="1">
            <a:spLocks/>
          </p:cNvSpPr>
          <p:nvPr/>
        </p:nvSpPr>
        <p:spPr>
          <a:xfrm>
            <a:off x="-146180" y="102328"/>
            <a:ext cx="1233818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 Nova Cond" panose="020B0506020202020204" pitchFamily="34" charset="0"/>
              </a:rPr>
              <a:t>October 10, 2020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C5529B-B304-4A4B-8513-A7B389CB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E02F759-26B7-4454-BCF5-626A869B95E3}" type="slidenum">
              <a:rPr lang="en-US" smtClean="0"/>
              <a:t>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F753F5-C603-0EBB-B470-0FB7ED18DF37}"/>
              </a:ext>
            </a:extLst>
          </p:cNvPr>
          <p:cNvSpPr txBox="1"/>
          <p:nvPr/>
        </p:nvSpPr>
        <p:spPr>
          <a:xfrm>
            <a:off x="169547" y="862443"/>
            <a:ext cx="11706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 Cond" panose="020B0506020202020204" pitchFamily="34" charset="0"/>
              </a:rPr>
              <a:t>Patterns of chlorophyll very similar between TROPOMI NN approach and MODIS retrievals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 Cond" panose="020B0506020202020204" pitchFamily="34" charset="0"/>
              </a:rPr>
              <a:t>Much improved spatial coverage from TROPOMI (47% global coverage) compared to the MODIS </a:t>
            </a:r>
            <a:r>
              <a:rPr lang="en-US" dirty="0" err="1">
                <a:latin typeface="Arial Nova Cond" panose="020B0506020202020204" pitchFamily="34" charset="0"/>
              </a:rPr>
              <a:t>Aqua+Terra</a:t>
            </a:r>
            <a:r>
              <a:rPr lang="en-US" dirty="0">
                <a:latin typeface="Arial Nova Cond" panose="020B0506020202020204" pitchFamily="34" charset="0"/>
              </a:rPr>
              <a:t> daily chlorophyll (16% global coverage) and MODIS Aqua 8-day composite (42% global coverage)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 Nova Cond" panose="020B0506020202020204" pitchFamily="34" charset="0"/>
            </a:endParaRPr>
          </a:p>
        </p:txBody>
      </p:sp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B175E9E7-9776-83AF-5312-D370CAFD0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8" y="1994605"/>
            <a:ext cx="11366224" cy="470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71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82D0B2-7649-4824-AC6E-EAB8272E91C3}"/>
              </a:ext>
            </a:extLst>
          </p:cNvPr>
          <p:cNvSpPr txBox="1">
            <a:spLocks/>
          </p:cNvSpPr>
          <p:nvPr/>
        </p:nvSpPr>
        <p:spPr>
          <a:xfrm>
            <a:off x="-146180" y="102328"/>
            <a:ext cx="1233818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 Nova Cond" panose="020B0506020202020204" pitchFamily="34" charset="0"/>
              </a:rPr>
              <a:t>October 10, 2020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C5529B-B304-4A4B-8513-A7B389CB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E02F759-26B7-4454-BCF5-626A869B95E3}" type="slidenum">
              <a:rPr lang="en-US" smtClean="0"/>
              <a:t>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F753F5-C603-0EBB-B470-0FB7ED18DF37}"/>
              </a:ext>
            </a:extLst>
          </p:cNvPr>
          <p:cNvSpPr txBox="1"/>
          <p:nvPr/>
        </p:nvSpPr>
        <p:spPr>
          <a:xfrm>
            <a:off x="373583" y="1172644"/>
            <a:ext cx="11706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 Cond" panose="020B0506020202020204" pitchFamily="34" charset="0"/>
              </a:rPr>
              <a:t>As with previous slide, patterns in remote sensing reflectance (</a:t>
            </a:r>
            <a:r>
              <a:rPr lang="en-US" dirty="0" err="1">
                <a:latin typeface="Arial Nova Cond" panose="020B0506020202020204" pitchFamily="34" charset="0"/>
              </a:rPr>
              <a:t>Rrs</a:t>
            </a:r>
            <a:r>
              <a:rPr lang="en-US" dirty="0">
                <a:latin typeface="Arial Nova Cond" panose="020B0506020202020204" pitchFamily="34" charset="0"/>
              </a:rPr>
              <a:t>) at 443nm very similar between TROPOMI and MODIS but TROPOMI has much improved spatial coverage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 Nova Cond" panose="020B0506020202020204" pitchFamily="34" charset="0"/>
            </a:endParaRPr>
          </a:p>
        </p:txBody>
      </p:sp>
      <p:pic>
        <p:nvPicPr>
          <p:cNvPr id="14" name="Picture 13" descr="Timeline, map&#10;&#10;Description automatically generated">
            <a:extLst>
              <a:ext uri="{FF2B5EF4-FFF2-40B4-BE49-F238E27FC236}">
                <a16:creationId xmlns:a16="http://schemas.microsoft.com/office/drawing/2014/main" id="{93745069-E71A-72E0-A312-3E8F83F58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3" y="2095973"/>
            <a:ext cx="11453528" cy="446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70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82D0B2-7649-4824-AC6E-EAB8272E91C3}"/>
              </a:ext>
            </a:extLst>
          </p:cNvPr>
          <p:cNvSpPr txBox="1">
            <a:spLocks/>
          </p:cNvSpPr>
          <p:nvPr/>
        </p:nvSpPr>
        <p:spPr>
          <a:xfrm>
            <a:off x="6969967" y="1329161"/>
            <a:ext cx="522203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 Nova Cond" panose="020B0506020202020204" pitchFamily="34" charset="0"/>
              </a:rPr>
              <a:t>October 10, 2020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2300F6-73D9-4682-A616-35DCBB90E38B}"/>
              </a:ext>
            </a:extLst>
          </p:cNvPr>
          <p:cNvSpPr txBox="1">
            <a:spLocks/>
          </p:cNvSpPr>
          <p:nvPr/>
        </p:nvSpPr>
        <p:spPr>
          <a:xfrm>
            <a:off x="7273212" y="2128368"/>
            <a:ext cx="491878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 Nova Cond" panose="020B0506020202020204" pitchFamily="34" charset="0"/>
              </a:rPr>
              <a:t>Much improved spatial coverage from TROPOMI, particularly in open ocean</a:t>
            </a:r>
          </a:p>
          <a:p>
            <a:pPr lvl="1"/>
            <a:r>
              <a:rPr lang="en-US" dirty="0">
                <a:latin typeface="Arial Nova Cond" panose="020B0506020202020204" pitchFamily="34" charset="0"/>
              </a:rPr>
              <a:t>Captures many of the coastal features seen in the MODIS retrieval </a:t>
            </a:r>
          </a:p>
          <a:p>
            <a:r>
              <a:rPr lang="en-US" dirty="0">
                <a:latin typeface="Arial Nova Cond" panose="020B0506020202020204" pitchFamily="34" charset="0"/>
              </a:rPr>
              <a:t>Smaller scale features in Caribbean (dashed black circle) captured with TROPOMI but not daily or 8-day MODIS chlorophyll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9D5F3-6F52-4CCB-847A-0CC005F12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E02F759-26B7-4454-BCF5-626A869B95E3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99AAA3E-BEFF-14A7-545B-45DBA5834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" y="720461"/>
            <a:ext cx="7205475" cy="541707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33D57B9-CF6A-4AA3-AA00-8D3CC51C3326}"/>
              </a:ext>
            </a:extLst>
          </p:cNvPr>
          <p:cNvSpPr/>
          <p:nvPr/>
        </p:nvSpPr>
        <p:spPr>
          <a:xfrm>
            <a:off x="1678427" y="4833256"/>
            <a:ext cx="1203085" cy="1052713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04519B-665E-174C-A38C-19A0B26945CF}"/>
              </a:ext>
            </a:extLst>
          </p:cNvPr>
          <p:cNvSpPr/>
          <p:nvPr/>
        </p:nvSpPr>
        <p:spPr>
          <a:xfrm>
            <a:off x="4835284" y="4833255"/>
            <a:ext cx="1203085" cy="1052713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21A942-1433-D385-0A5C-BE0290091D7C}"/>
              </a:ext>
            </a:extLst>
          </p:cNvPr>
          <p:cNvSpPr/>
          <p:nvPr/>
        </p:nvSpPr>
        <p:spPr>
          <a:xfrm>
            <a:off x="4892915" y="2128368"/>
            <a:ext cx="1203085" cy="1052713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CC6BCA-E831-7342-E9DD-5E85038D8475}"/>
              </a:ext>
            </a:extLst>
          </p:cNvPr>
          <p:cNvSpPr txBox="1"/>
          <p:nvPr/>
        </p:nvSpPr>
        <p:spPr>
          <a:xfrm>
            <a:off x="4687910" y="6137538"/>
            <a:ext cx="256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***All Gridded to 4km</a:t>
            </a:r>
          </a:p>
        </p:txBody>
      </p:sp>
    </p:spTree>
    <p:extLst>
      <p:ext uri="{BB962C8B-B14F-4D97-AF65-F5344CB8AC3E}">
        <p14:creationId xmlns:p14="http://schemas.microsoft.com/office/powerpoint/2010/main" val="3367759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050A3D-2DA5-9C9D-9905-3D0B1D1A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F759-26B7-4454-BCF5-626A869B95E3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75945E1-9B7D-470B-92A7-18179143F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3" y="253646"/>
            <a:ext cx="6265819" cy="61534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53C65D2-F1A4-3717-5F35-7186C31CFD77}"/>
              </a:ext>
            </a:extLst>
          </p:cNvPr>
          <p:cNvSpPr txBox="1">
            <a:spLocks/>
          </p:cNvSpPr>
          <p:nvPr/>
        </p:nvSpPr>
        <p:spPr>
          <a:xfrm>
            <a:off x="6969967" y="1376798"/>
            <a:ext cx="522203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 Nova Cond" panose="020B0506020202020204" pitchFamily="34" charset="0"/>
              </a:rPr>
              <a:t>October 20, 2020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BCBD8C-81B4-2E16-6B11-4277868702A7}"/>
              </a:ext>
            </a:extLst>
          </p:cNvPr>
          <p:cNvSpPr txBox="1">
            <a:spLocks/>
          </p:cNvSpPr>
          <p:nvPr/>
        </p:nvSpPr>
        <p:spPr>
          <a:xfrm>
            <a:off x="6969967" y="2304638"/>
            <a:ext cx="522203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 Nova Cond" panose="020B0506020202020204" pitchFamily="34" charset="0"/>
              </a:rPr>
              <a:t>Much better daily spatial coverage from TROPOMI along coastline</a:t>
            </a:r>
          </a:p>
          <a:p>
            <a:pPr lvl="1"/>
            <a:r>
              <a:rPr lang="en-US" dirty="0">
                <a:latin typeface="Arial Nova Cond" panose="020B0506020202020204" pitchFamily="34" charset="0"/>
              </a:rPr>
              <a:t>Chlorophyll in this region compares well with 8-day MOD Chlorophyll</a:t>
            </a:r>
          </a:p>
          <a:p>
            <a:r>
              <a:rPr lang="en-US" dirty="0">
                <a:latin typeface="Arial Nova Cond" panose="020B0506020202020204" pitchFamily="34" charset="0"/>
              </a:rPr>
              <a:t>Some features (dashed black circle) appear better represented in daily retrieval than 8-day from MODIS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0689E1-B280-2857-905D-0C0DB2C69331}"/>
              </a:ext>
            </a:extLst>
          </p:cNvPr>
          <p:cNvSpPr/>
          <p:nvPr/>
        </p:nvSpPr>
        <p:spPr>
          <a:xfrm>
            <a:off x="1678428" y="4833257"/>
            <a:ext cx="952820" cy="87598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1B8F2D-F8E7-4383-4F66-2CB035F3EA9D}"/>
              </a:ext>
            </a:extLst>
          </p:cNvPr>
          <p:cNvSpPr/>
          <p:nvPr/>
        </p:nvSpPr>
        <p:spPr>
          <a:xfrm>
            <a:off x="4274351" y="4833257"/>
            <a:ext cx="952820" cy="87598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5F856B-D710-C0CA-95DB-70AB1744464D}"/>
              </a:ext>
            </a:extLst>
          </p:cNvPr>
          <p:cNvSpPr/>
          <p:nvPr/>
        </p:nvSpPr>
        <p:spPr>
          <a:xfrm>
            <a:off x="4274351" y="1586753"/>
            <a:ext cx="952820" cy="87598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25192-B5FA-D792-FD50-FBBF2DB25DC8}"/>
              </a:ext>
            </a:extLst>
          </p:cNvPr>
          <p:cNvSpPr txBox="1"/>
          <p:nvPr/>
        </p:nvSpPr>
        <p:spPr>
          <a:xfrm>
            <a:off x="4030771" y="6407048"/>
            <a:ext cx="256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***All Gridded to 4km</a:t>
            </a:r>
          </a:p>
        </p:txBody>
      </p:sp>
    </p:spTree>
    <p:extLst>
      <p:ext uri="{BB962C8B-B14F-4D97-AF65-F5344CB8AC3E}">
        <p14:creationId xmlns:p14="http://schemas.microsoft.com/office/powerpoint/2010/main" val="1856291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80013-2225-BBD0-A92F-40443CECB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latin typeface="Arial Nova Cond" panose="020B0506020202020204" pitchFamily="34" charset="0"/>
              </a:rPr>
              <a:t>Sunglint</a:t>
            </a:r>
            <a:r>
              <a:rPr lang="en-US" dirty="0">
                <a:latin typeface="Arial Nova Cond" panose="020B0506020202020204" pitchFamily="34" charset="0"/>
              </a:rPr>
              <a:t> 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54C3F-E7B8-2BFF-60EA-BDDDE227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E02F759-26B7-4454-BCF5-626A869B95E3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2785C-2659-B8DD-3DEF-B87EA8452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3" y="2797096"/>
            <a:ext cx="9580457" cy="388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E707BF-5800-4189-44BE-91771AF20654}"/>
              </a:ext>
            </a:extLst>
          </p:cNvPr>
          <p:cNvSpPr txBox="1"/>
          <p:nvPr/>
        </p:nvSpPr>
        <p:spPr>
          <a:xfrm>
            <a:off x="838200" y="1219253"/>
            <a:ext cx="107000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 Cond" panose="020B0506020202020204" pitchFamily="34" charset="0"/>
              </a:rPr>
              <a:t>Approach seems to work despite the presence of </a:t>
            </a:r>
            <a:r>
              <a:rPr lang="en-US" dirty="0" err="1">
                <a:latin typeface="Arial Nova Cond" panose="020B0506020202020204" pitchFamily="34" charset="0"/>
              </a:rPr>
              <a:t>sunglint</a:t>
            </a:r>
            <a:r>
              <a:rPr lang="en-US" dirty="0">
                <a:latin typeface="Arial Nova Cond" panose="020B0506020202020204" pitchFamily="34" charset="0"/>
              </a:rPr>
              <a:t> because </a:t>
            </a:r>
            <a:r>
              <a:rPr lang="en-US" dirty="0" err="1">
                <a:latin typeface="Arial Nova Cond" panose="020B0506020202020204" pitchFamily="34" charset="0"/>
              </a:rPr>
              <a:t>sunglint</a:t>
            </a:r>
            <a:r>
              <a:rPr lang="en-US" dirty="0">
                <a:latin typeface="Arial Nova Cond" panose="020B0506020202020204" pitchFamily="34" charset="0"/>
              </a:rPr>
              <a:t> has a smooth spectral dependence that differs from that of ocean color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 Cond" panose="020B0506020202020204" pitchFamily="34" charset="0"/>
              </a:rPr>
              <a:t>Example shown below for Oct 14, 2020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 Cond" panose="020B0506020202020204" pitchFamily="34" charset="0"/>
              </a:rPr>
              <a:t>As shown in right, TROPOMI TOA Reflectance as high as 0.3 due to sun glint but no noticeable degradation in TROPOMI chlorophyll (middle panel)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 Nova Cond" panose="020B0506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479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18654</TotalTime>
  <Words>808</Words>
  <Application>Microsoft Office PowerPoint</Application>
  <PresentationFormat>Widescreen</PresentationFormat>
  <Paragraphs>62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 Nova Cond</vt:lpstr>
      <vt:lpstr>Calibri</vt:lpstr>
      <vt:lpstr>Century Gothic</vt:lpstr>
      <vt:lpstr>Times</vt:lpstr>
      <vt:lpstr>Times New Roman</vt:lpstr>
      <vt:lpstr>Wingdings 3</vt:lpstr>
      <vt:lpstr>Ion</vt:lpstr>
      <vt:lpstr>Using Machine Learning to Retrieve Ocean Color Properties from Hyperspectral Instruments in the Presence of Clouds, Aerosols, and Sunglint</vt:lpstr>
      <vt:lpstr>Background</vt:lpstr>
      <vt:lpstr>ML Ocean Color Approach</vt:lpstr>
      <vt:lpstr>ML Ocean Color Approach (continued)</vt:lpstr>
      <vt:lpstr>PowerPoint Presentation</vt:lpstr>
      <vt:lpstr>PowerPoint Presentation</vt:lpstr>
      <vt:lpstr>PowerPoint Presentation</vt:lpstr>
      <vt:lpstr>PowerPoint Presentation</vt:lpstr>
      <vt:lpstr>Sunglint Case Study</vt:lpstr>
      <vt:lpstr>Take Home Messages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Machine Learning to see through clouds with hyperspectral satellite measurements</dc:title>
  <dc:creator>Fasnacht, Zachary T. (GSFC-614.0)[SCIENCE SYSTEMS AND APPLICATIONS INC]</dc:creator>
  <cp:lastModifiedBy>Zachary Fasnacht</cp:lastModifiedBy>
  <cp:revision>21</cp:revision>
  <dcterms:created xsi:type="dcterms:W3CDTF">2021-09-15T15:07:47Z</dcterms:created>
  <dcterms:modified xsi:type="dcterms:W3CDTF">2022-06-02T17:59:11Z</dcterms:modified>
</cp:coreProperties>
</file>