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12" r:id="rId2"/>
    <p:sldId id="257" r:id="rId3"/>
    <p:sldId id="315" r:id="rId4"/>
    <p:sldId id="325" r:id="rId5"/>
    <p:sldId id="316" r:id="rId6"/>
    <p:sldId id="317" r:id="rId7"/>
    <p:sldId id="318" r:id="rId8"/>
    <p:sldId id="331" r:id="rId9"/>
    <p:sldId id="319" r:id="rId10"/>
    <p:sldId id="320" r:id="rId11"/>
    <p:sldId id="321" r:id="rId12"/>
    <p:sldId id="258" r:id="rId13"/>
    <p:sldId id="330" r:id="rId14"/>
    <p:sldId id="322" r:id="rId15"/>
    <p:sldId id="323" r:id="rId16"/>
    <p:sldId id="324" r:id="rId17"/>
    <p:sldId id="508" r:id="rId18"/>
    <p:sldId id="313" r:id="rId19"/>
    <p:sldId id="298" r:id="rId20"/>
    <p:sldId id="282"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0F1ABC-75E3-7743-9806-462827448990}">
          <p14:sldIdLst>
            <p14:sldId id="312"/>
            <p14:sldId id="257"/>
            <p14:sldId id="315"/>
            <p14:sldId id="325"/>
            <p14:sldId id="316"/>
            <p14:sldId id="317"/>
            <p14:sldId id="318"/>
            <p14:sldId id="331"/>
            <p14:sldId id="319"/>
            <p14:sldId id="320"/>
            <p14:sldId id="321"/>
            <p14:sldId id="258"/>
            <p14:sldId id="330"/>
            <p14:sldId id="322"/>
            <p14:sldId id="323"/>
            <p14:sldId id="324"/>
            <p14:sldId id="508"/>
          </p14:sldIdLst>
        </p14:section>
        <p14:section name="Breakout room insructions" id="{46749272-8648-1F44-A72F-9FA52C0775B3}">
          <p14:sldIdLst>
            <p14:sldId id="313"/>
            <p14:sldId id="298"/>
            <p14:sldId id="282"/>
            <p14:sldId id="3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1"/>
    <p:restoredTop sz="94582"/>
  </p:normalViewPr>
  <p:slideViewPr>
    <p:cSldViewPr snapToGrid="0" snapToObjects="1">
      <p:cViewPr varScale="1">
        <p:scale>
          <a:sx n="133" d="100"/>
          <a:sy n="133" d="100"/>
        </p:scale>
        <p:origin x="208" y="1032"/>
      </p:cViewPr>
      <p:guideLst/>
    </p:cSldViewPr>
  </p:slideViewPr>
  <p:notesTextViewPr>
    <p:cViewPr>
      <p:scale>
        <a:sx n="1" d="1"/>
        <a:sy n="1" d="1"/>
      </p:scale>
      <p:origin x="0" y="0"/>
    </p:cViewPr>
  </p:notesTextViewPr>
  <p:sorterViewPr>
    <p:cViewPr>
      <p:scale>
        <a:sx n="156" d="100"/>
        <a:sy n="15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FF20D-8E2E-214B-BD74-9C779B437541}" type="datetimeFigureOut">
              <a:rPr lang="en-US" smtClean="0"/>
              <a:t>6/1/22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57346-C6E8-4A4A-8A96-2B011866C38E}" type="slidenum">
              <a:rPr lang="en-US" smtClean="0"/>
              <a:t>‹#›</a:t>
            </a:fld>
            <a:endParaRPr lang="en-US"/>
          </a:p>
        </p:txBody>
      </p:sp>
    </p:spTree>
    <p:extLst>
      <p:ext uri="{BB962C8B-B14F-4D97-AF65-F5344CB8AC3E}">
        <p14:creationId xmlns:p14="http://schemas.microsoft.com/office/powerpoint/2010/main" val="64692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49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A990-96C7-4A4A-9BCF-3EEB849C6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1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61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7007-DBE7-754A-874B-CC81A61762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284258-83CD-D142-AD90-AE6B3A946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9D3A28-9CF1-ED4A-9565-7BA6231F4A9B}"/>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5" name="Footer Placeholder 4">
            <a:extLst>
              <a:ext uri="{FF2B5EF4-FFF2-40B4-BE49-F238E27FC236}">
                <a16:creationId xmlns:a16="http://schemas.microsoft.com/office/drawing/2014/main" id="{0D97A372-6E6B-5E41-AEFD-E7677D75B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055FB-0503-5745-A038-ABA9161FDEBF}"/>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68926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3937-CDC7-124C-BE4B-1DAE028189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BE4E9-5A67-7949-A4DD-489F6F7B46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B1E4F-743C-0F41-B15B-B683B12D9294}"/>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5" name="Footer Placeholder 4">
            <a:extLst>
              <a:ext uri="{FF2B5EF4-FFF2-40B4-BE49-F238E27FC236}">
                <a16:creationId xmlns:a16="http://schemas.microsoft.com/office/drawing/2014/main" id="{DD48836F-BD3D-D845-B177-0D66BAE49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998B1-D185-B543-B0A1-E65800883730}"/>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143185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5027C-55FB-464E-9107-CF963EA2A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972EDB-B7A6-5841-A183-32DE424957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2C12B-81ED-A842-9AB9-28B0A447C146}"/>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5" name="Footer Placeholder 4">
            <a:extLst>
              <a:ext uri="{FF2B5EF4-FFF2-40B4-BE49-F238E27FC236}">
                <a16:creationId xmlns:a16="http://schemas.microsoft.com/office/drawing/2014/main" id="{64CE7D71-23A8-9C4E-93A0-4FD39E74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91B74-84C6-6241-BD0D-FC833C6F1876}"/>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610406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5_Title and Content" userDrawn="1">
  <p:cSld name="5_Title and Conten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7625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5_Title and Content">
  <p:cSld name="6_Title and Content">
    <p:spTree>
      <p:nvGrpSpPr>
        <p:cNvPr id="1" name="Shape 14"/>
        <p:cNvGrpSpPr/>
        <p:nvPr/>
      </p:nvGrpSpPr>
      <p:grpSpPr>
        <a:xfrm>
          <a:off x="0" y="0"/>
          <a:ext cx="0" cy="0"/>
          <a:chOff x="0" y="0"/>
          <a:chExt cx="0" cy="0"/>
        </a:xfrm>
      </p:grpSpPr>
      <p:sp>
        <p:nvSpPr>
          <p:cNvPr id="15" name="Google Shape;15;p28"/>
          <p:cNvSpPr/>
          <p:nvPr/>
        </p:nvSpPr>
        <p:spPr>
          <a:xfrm>
            <a:off x="0" y="-19393"/>
            <a:ext cx="12192000" cy="6887665"/>
          </a:xfrm>
          <a:prstGeom prst="rect">
            <a:avLst/>
          </a:prstGeom>
          <a:gradFill>
            <a:gsLst>
              <a:gs pos="0">
                <a:srgbClr val="255B74"/>
              </a:gs>
              <a:gs pos="25000">
                <a:srgbClr val="255B74"/>
              </a:gs>
              <a:gs pos="91000">
                <a:srgbClr val="C3873A"/>
              </a:gs>
              <a:gs pos="100000">
                <a:srgbClr val="C3873A"/>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6" name="Google Shape;16;p28"/>
          <p:cNvGrpSpPr/>
          <p:nvPr/>
        </p:nvGrpSpPr>
        <p:grpSpPr>
          <a:xfrm>
            <a:off x="517664" y="-19393"/>
            <a:ext cx="4628149" cy="6890327"/>
            <a:chOff x="3308351" y="2370138"/>
            <a:chExt cx="2760662" cy="4110037"/>
          </a:xfrm>
        </p:grpSpPr>
        <p:sp>
          <p:nvSpPr>
            <p:cNvPr id="17" name="Google Shape;17;p28"/>
            <p:cNvSpPr/>
            <p:nvPr/>
          </p:nvSpPr>
          <p:spPr>
            <a:xfrm>
              <a:off x="4494213" y="2370138"/>
              <a:ext cx="1574800" cy="3676650"/>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8"/>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8"/>
            <p:cNvSpPr/>
            <p:nvPr/>
          </p:nvSpPr>
          <p:spPr>
            <a:xfrm>
              <a:off x="3308351" y="2376488"/>
              <a:ext cx="2270125"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 name="Google Shape;20;p28"/>
          <p:cNvSpPr/>
          <p:nvPr/>
        </p:nvSpPr>
        <p:spPr>
          <a:xfrm>
            <a:off x="0" y="203200"/>
            <a:ext cx="12192000" cy="618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28"/>
          <p:cNvSpPr txBox="1">
            <a:spLocks noGrp="1"/>
          </p:cNvSpPr>
          <p:nvPr>
            <p:ph type="title"/>
          </p:nvPr>
        </p:nvSpPr>
        <p:spPr>
          <a:xfrm>
            <a:off x="952500" y="1104144"/>
            <a:ext cx="10393680" cy="646331"/>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SzPts val="40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8"/>
          <p:cNvSpPr txBox="1">
            <a:spLocks noGrp="1"/>
          </p:cNvSpPr>
          <p:nvPr>
            <p:ph type="body" idx="1"/>
          </p:nvPr>
        </p:nvSpPr>
        <p:spPr>
          <a:xfrm>
            <a:off x="952500" y="2271860"/>
            <a:ext cx="10619923" cy="1623008"/>
          </a:xfrm>
          <a:prstGeom prst="rect">
            <a:avLst/>
          </a:prstGeom>
          <a:noFill/>
          <a:ln>
            <a:noFill/>
          </a:ln>
        </p:spPr>
        <p:txBody>
          <a:bodyPr spcFirstLastPara="1" wrap="square" lIns="91425" tIns="45700" rIns="91425" bIns="45700" anchor="t" anchorCtr="0">
            <a:sp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 name="Google Shape;23;p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 name="Google Shape;24;p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 name="Google Shape;25;p28"/>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09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D7A3-A80C-2E4D-9F2A-C4E9BD629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0B3A2-5BEF-9B4A-96CA-92980403E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9210-C197-BB46-A866-10D8825CF115}"/>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5" name="Footer Placeholder 4">
            <a:extLst>
              <a:ext uri="{FF2B5EF4-FFF2-40B4-BE49-F238E27FC236}">
                <a16:creationId xmlns:a16="http://schemas.microsoft.com/office/drawing/2014/main" id="{5AF65536-EB00-AD42-86AC-684C38FB3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D03BA-BF1A-6C48-8B6C-33FAF11B4606}"/>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12755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FCEB-7B16-FB4D-83B0-28C9AFDAAD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A73C7-4BE9-F246-B6C4-9920F404E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DED62-46FE-5B4F-9492-B9E226BECE2F}"/>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5" name="Footer Placeholder 4">
            <a:extLst>
              <a:ext uri="{FF2B5EF4-FFF2-40B4-BE49-F238E27FC236}">
                <a16:creationId xmlns:a16="http://schemas.microsoft.com/office/drawing/2014/main" id="{FAA3C472-CED8-FC42-A883-EFBFDA211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86A38-A941-5545-AFA8-C71D726904B7}"/>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411108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0897-085E-244F-A327-439328903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5A310-7111-9D4D-9208-C2117A933C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5346E8-9926-A74B-9BB1-AC26E7334E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664E7-5009-2A46-B926-75EB79C0C8DA}"/>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6" name="Footer Placeholder 5">
            <a:extLst>
              <a:ext uri="{FF2B5EF4-FFF2-40B4-BE49-F238E27FC236}">
                <a16:creationId xmlns:a16="http://schemas.microsoft.com/office/drawing/2014/main" id="{16606E9B-2235-FC49-84B2-32287D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ABA33-0856-DC4F-BB6D-4B124B24A81E}"/>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99091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27FB-CF62-0449-9558-49051EE4A6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6A69D-3A0D-F84C-B71D-AEF113696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89B6F6-8158-7140-A233-576B6F843A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57422C-4689-484B-8F6E-0311107F3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CBADD-12FE-A046-9C9F-57FC78973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63D2D8-DFD0-A64B-BA52-832E049BFC87}"/>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8" name="Footer Placeholder 7">
            <a:extLst>
              <a:ext uri="{FF2B5EF4-FFF2-40B4-BE49-F238E27FC236}">
                <a16:creationId xmlns:a16="http://schemas.microsoft.com/office/drawing/2014/main" id="{FFC36057-0210-3B42-AC12-1CF8F9553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87EABC-A7F3-5F43-8B0C-78EC7A42F8BE}"/>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118176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E0AAA-5614-A443-9562-F3E69C795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995331-57ED-B448-9B10-1B822E239E82}"/>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4" name="Footer Placeholder 3">
            <a:extLst>
              <a:ext uri="{FF2B5EF4-FFF2-40B4-BE49-F238E27FC236}">
                <a16:creationId xmlns:a16="http://schemas.microsoft.com/office/drawing/2014/main" id="{705281A5-8A20-C543-BF05-9ABF3917D5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A5859-3121-9E4A-90D8-CA00451DC9B2}"/>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3835806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482D32-7030-6C41-BF06-1DF496D0D06B}"/>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3" name="Footer Placeholder 2">
            <a:extLst>
              <a:ext uri="{FF2B5EF4-FFF2-40B4-BE49-F238E27FC236}">
                <a16:creationId xmlns:a16="http://schemas.microsoft.com/office/drawing/2014/main" id="{5551D0F3-1E97-1C42-9D1B-6B13179D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3C3DA9-BCF0-BA4E-85E5-28823851660E}"/>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425543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52D9-F87A-9348-B6D3-2A747201A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2F405C-81EF-5644-A0EE-66488824C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52CD93-6214-514E-9D7B-56A571310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F97B4-7319-E44E-9D54-92BE79460042}"/>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6" name="Footer Placeholder 5">
            <a:extLst>
              <a:ext uri="{FF2B5EF4-FFF2-40B4-BE49-F238E27FC236}">
                <a16:creationId xmlns:a16="http://schemas.microsoft.com/office/drawing/2014/main" id="{04B0A318-9F57-754D-9C72-FEC7C14F9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5EF16-893A-CB41-9FB1-6F030AFF0B90}"/>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238497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CD81-E31F-5C42-B50D-008152B44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66528C-3C45-E648-B05E-C630587B4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DE620E-DABB-794B-B3F9-293D65514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072318-7652-174D-9C83-429A7141A41B}"/>
              </a:ext>
            </a:extLst>
          </p:cNvPr>
          <p:cNvSpPr>
            <a:spLocks noGrp="1"/>
          </p:cNvSpPr>
          <p:nvPr>
            <p:ph type="dt" sz="half" idx="10"/>
          </p:nvPr>
        </p:nvSpPr>
        <p:spPr/>
        <p:txBody>
          <a:bodyPr/>
          <a:lstStyle/>
          <a:p>
            <a:fld id="{9AB54840-1AD5-6D40-B60C-808617A59E21}" type="datetimeFigureOut">
              <a:rPr lang="en-US" smtClean="0"/>
              <a:t>6/1/22</a:t>
            </a:fld>
            <a:endParaRPr lang="en-US"/>
          </a:p>
        </p:txBody>
      </p:sp>
      <p:sp>
        <p:nvSpPr>
          <p:cNvPr id="6" name="Footer Placeholder 5">
            <a:extLst>
              <a:ext uri="{FF2B5EF4-FFF2-40B4-BE49-F238E27FC236}">
                <a16:creationId xmlns:a16="http://schemas.microsoft.com/office/drawing/2014/main" id="{41953C2E-E2BC-B24C-AB8D-BB3AE6A96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77565-0A8B-BA4C-81B8-F307C835B86D}"/>
              </a:ext>
            </a:extLst>
          </p:cNvPr>
          <p:cNvSpPr>
            <a:spLocks noGrp="1"/>
          </p:cNvSpPr>
          <p:nvPr>
            <p:ph type="sldNum" sz="quarter" idx="12"/>
          </p:nvPr>
        </p:nvSpPr>
        <p:spPr/>
        <p:txBody>
          <a:bodyPr/>
          <a:lstStyle/>
          <a:p>
            <a:fld id="{33DA0586-8C63-964C-BABD-2976A478E027}" type="slidenum">
              <a:rPr lang="en-US" smtClean="0"/>
              <a:t>‹#›</a:t>
            </a:fld>
            <a:endParaRPr lang="en-US"/>
          </a:p>
        </p:txBody>
      </p:sp>
    </p:spTree>
    <p:extLst>
      <p:ext uri="{BB962C8B-B14F-4D97-AF65-F5344CB8AC3E}">
        <p14:creationId xmlns:p14="http://schemas.microsoft.com/office/powerpoint/2010/main" val="189072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297A48-6477-D54A-AF07-7E021F347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7208EB-63E3-F746-89C2-C4F3ABEE3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AF0B4-779D-A441-AE3D-2A65EB84C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54840-1AD5-6D40-B60C-808617A59E21}" type="datetimeFigureOut">
              <a:rPr lang="en-US" smtClean="0"/>
              <a:t>6/1/22</a:t>
            </a:fld>
            <a:endParaRPr lang="en-US"/>
          </a:p>
        </p:txBody>
      </p:sp>
      <p:sp>
        <p:nvSpPr>
          <p:cNvPr id="5" name="Footer Placeholder 4">
            <a:extLst>
              <a:ext uri="{FF2B5EF4-FFF2-40B4-BE49-F238E27FC236}">
                <a16:creationId xmlns:a16="http://schemas.microsoft.com/office/drawing/2014/main" id="{0067E53B-E158-4848-86B8-42FC82837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A0089B-A914-1B4C-93F0-A8DFA5AEA4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A0586-8C63-964C-BABD-2976A478E027}" type="slidenum">
              <a:rPr lang="en-US" smtClean="0"/>
              <a:t>‹#›</a:t>
            </a:fld>
            <a:endParaRPr lang="en-US"/>
          </a:p>
        </p:txBody>
      </p:sp>
    </p:spTree>
    <p:extLst>
      <p:ext uri="{BB962C8B-B14F-4D97-AF65-F5344CB8AC3E}">
        <p14:creationId xmlns:p14="http://schemas.microsoft.com/office/powerpoint/2010/main" val="176461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audio" Target="../media/audio1.wav"/><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9.JPG"/><Relationship Id="rId5" Type="http://schemas.openxmlformats.org/officeDocument/2006/relationships/image" Target="../media/image21.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2.emf"/><Relationship Id="rId5" Type="http://schemas.openxmlformats.org/officeDocument/2006/relationships/image" Target="../media/image51.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1.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agupubs.onlinelibrary.wiley.com/doi/abs/10.1029/2021MS002852" TargetMode="External"/><Relationship Id="rId11" Type="http://schemas.openxmlformats.org/officeDocument/2006/relationships/image" Target="../media/image1.png"/><Relationship Id="rId5" Type="http://schemas.openxmlformats.org/officeDocument/2006/relationships/hyperlink" Target="https://doi.org/10.1029/2020MS002413" TargetMode="External"/><Relationship Id="rId10" Type="http://schemas.openxmlformats.org/officeDocument/2006/relationships/image" Target="../media/image32.png"/><Relationship Id="rId4" Type="http://schemas.openxmlformats.org/officeDocument/2006/relationships/image" Target="../media/image28.JP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9BC3930-ABA3-B514-4727-52086C95C87C}"/>
              </a:ext>
            </a:extLst>
          </p:cNvPr>
          <p:cNvGraphicFramePr>
            <a:graphicFrameLocks noGrp="1"/>
          </p:cNvGraphicFramePr>
          <p:nvPr>
            <p:extLst>
              <p:ext uri="{D42A27DB-BD31-4B8C-83A1-F6EECF244321}">
                <p14:modId xmlns:p14="http://schemas.microsoft.com/office/powerpoint/2010/main" val="2349856106"/>
              </p:ext>
            </p:extLst>
          </p:nvPr>
        </p:nvGraphicFramePr>
        <p:xfrm>
          <a:off x="75306" y="397082"/>
          <a:ext cx="9912755" cy="6461760"/>
        </p:xfrm>
        <a:graphic>
          <a:graphicData uri="http://schemas.openxmlformats.org/drawingml/2006/table">
            <a:tbl>
              <a:tblPr firstRow="1" bandRow="1">
                <a:tableStyleId>{5C22544A-7EE6-4342-B048-85BDC9FD1C3A}</a:tableStyleId>
              </a:tblPr>
              <a:tblGrid>
                <a:gridCol w="963519">
                  <a:extLst>
                    <a:ext uri="{9D8B030D-6E8A-4147-A177-3AD203B41FA5}">
                      <a16:colId xmlns:a16="http://schemas.microsoft.com/office/drawing/2014/main" val="198141380"/>
                    </a:ext>
                  </a:extLst>
                </a:gridCol>
                <a:gridCol w="2527928">
                  <a:extLst>
                    <a:ext uri="{9D8B030D-6E8A-4147-A177-3AD203B41FA5}">
                      <a16:colId xmlns:a16="http://schemas.microsoft.com/office/drawing/2014/main" val="2491419251"/>
                    </a:ext>
                  </a:extLst>
                </a:gridCol>
                <a:gridCol w="6421308">
                  <a:extLst>
                    <a:ext uri="{9D8B030D-6E8A-4147-A177-3AD203B41FA5}">
                      <a16:colId xmlns:a16="http://schemas.microsoft.com/office/drawing/2014/main" val="2122784322"/>
                    </a:ext>
                  </a:extLst>
                </a:gridCol>
              </a:tblGrid>
              <a:tr h="296385">
                <a:tc>
                  <a:txBody>
                    <a:bodyPr/>
                    <a:lstStyle/>
                    <a:p>
                      <a:r>
                        <a:rPr lang="en-US" sz="1400" dirty="0"/>
                        <a:t>Room #</a:t>
                      </a:r>
                    </a:p>
                  </a:txBody>
                  <a:tcPr/>
                </a:tc>
                <a:tc>
                  <a:txBody>
                    <a:bodyPr/>
                    <a:lstStyle/>
                    <a:p>
                      <a:r>
                        <a:rPr lang="en-US" sz="1400" dirty="0"/>
                        <a:t>Presenter</a:t>
                      </a:r>
                    </a:p>
                  </a:txBody>
                  <a:tcPr/>
                </a:tc>
                <a:tc>
                  <a:txBody>
                    <a:bodyPr/>
                    <a:lstStyle/>
                    <a:p>
                      <a:r>
                        <a:rPr lang="en-US" sz="1400" dirty="0"/>
                        <a:t>Title</a:t>
                      </a:r>
                    </a:p>
                  </a:txBody>
                  <a:tcPr/>
                </a:tc>
                <a:extLst>
                  <a:ext uri="{0D108BD9-81ED-4DB2-BD59-A6C34878D82A}">
                    <a16:rowId xmlns:a16="http://schemas.microsoft.com/office/drawing/2014/main" val="564105522"/>
                  </a:ext>
                </a:extLst>
              </a:tr>
              <a:tr h="30175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anchor="ctr"/>
                </a:tc>
                <a:tc>
                  <a:txBody>
                    <a:bodyPr/>
                    <a:lstStyle/>
                    <a:p>
                      <a:pPr marL="115888" lvl="1" indent="0" algn="l" fontAlgn="b">
                        <a:tabLst/>
                      </a:pPr>
                      <a:r>
                        <a:rPr lang="en-US" sz="1400" b="0" i="0" kern="1200" dirty="0" err="1">
                          <a:solidFill>
                            <a:schemeClr val="dk1"/>
                          </a:solidFill>
                          <a:effectLst/>
                          <a:latin typeface="Arial" panose="020B0604020202020204" pitchFamily="34" charset="0"/>
                          <a:ea typeface="+mn-ea"/>
                          <a:cs typeface="Arial" panose="020B0604020202020204" pitchFamily="34" charset="0"/>
                        </a:rPr>
                        <a:t>Ayazpour</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Estimates of spatially complete PBLH over the US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18404460"/>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a:t>
                      </a:r>
                    </a:p>
                  </a:txBody>
                  <a:tcPr anchor="ctr"/>
                </a:tc>
                <a:tc>
                  <a:txBody>
                    <a:bodyPr/>
                    <a:lstStyle/>
                    <a:p>
                      <a:pPr marL="115888" lvl="1" indent="0" algn="l" defTabSz="914400" rtl="0" eaLnBrk="1" fontAlgn="b" latinLnBrk="0" hangingPunct="1">
                        <a:tabLst/>
                      </a:pPr>
                      <a:r>
                        <a:rPr lang="en-US" sz="1400" b="0" i="0" kern="1200" dirty="0">
                          <a:solidFill>
                            <a:schemeClr val="dk1"/>
                          </a:solidFill>
                          <a:effectLst/>
                          <a:latin typeface="Arial" panose="020B0604020202020204" pitchFamily="34" charset="0"/>
                          <a:ea typeface="+mn-ea"/>
                          <a:cs typeface="Arial" panose="020B0604020202020204" pitchFamily="34" charset="0"/>
                        </a:rPr>
                        <a:t>Berkoff/</a:t>
                      </a:r>
                      <a:r>
                        <a:rPr lang="en-US" sz="1400" b="0" i="0" kern="1200">
                          <a:solidFill>
                            <a:schemeClr val="dk1"/>
                          </a:solidFill>
                          <a:effectLst/>
                          <a:latin typeface="Arial" panose="020B0604020202020204" pitchFamily="34" charset="0"/>
                          <a:ea typeface="+mn-ea"/>
                          <a:cs typeface="Arial" panose="020B0604020202020204" pitchFamily="34" charset="0"/>
                        </a:rPr>
                        <a:t>Gronoff</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Coastal &amp; Over-Water Ozone Profile Observations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84263003"/>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3</a:t>
                      </a:r>
                    </a:p>
                  </a:txBody>
                  <a:tcPr anchor="ctr"/>
                </a:tc>
                <a:tc>
                  <a:txBody>
                    <a:bodyPr/>
                    <a:lstStyle/>
                    <a:p>
                      <a:pPr marL="115888" lvl="1" indent="0" algn="l" defTabSz="914400" rtl="0" eaLnBrk="1" fontAlgn="b" latinLnBrk="0" hangingPunct="1">
                        <a:tabLst/>
                      </a:pPr>
                      <a:r>
                        <a:rPr lang="en-US" sz="1400" b="0" i="0" kern="1200" dirty="0" err="1">
                          <a:solidFill>
                            <a:schemeClr val="dk1"/>
                          </a:solidFill>
                          <a:effectLst/>
                          <a:latin typeface="Arial" panose="020B0604020202020204" pitchFamily="34" charset="0"/>
                          <a:ea typeface="+mn-ea"/>
                          <a:cs typeface="Arial" panose="020B0604020202020204" pitchFamily="34" charset="0"/>
                        </a:rPr>
                        <a:t>Carr</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Stereo-3D Observing of Volcanic Plumes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18368924"/>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4</a:t>
                      </a:r>
                    </a:p>
                  </a:txBody>
                  <a:tcPr anchor="ctr"/>
                </a:tc>
                <a:tc>
                  <a:txBody>
                    <a:bodyPr/>
                    <a:lstStyle/>
                    <a:p>
                      <a:pPr marL="115888" lvl="1" indent="0" algn="l" defTabSz="914400" rtl="0" eaLnBrk="1" fontAlgn="b" latinLnBrk="0" hangingPunct="1">
                        <a:tabLst/>
                      </a:pPr>
                      <a:r>
                        <a:rPr lang="en-US" sz="1400" b="0" i="0" kern="1200" dirty="0" err="1">
                          <a:solidFill>
                            <a:schemeClr val="dk1"/>
                          </a:solidFill>
                          <a:effectLst/>
                          <a:latin typeface="Arial" panose="020B0604020202020204" pitchFamily="34" charset="0"/>
                          <a:ea typeface="+mn-ea"/>
                          <a:cs typeface="Arial" panose="020B0604020202020204" pitchFamily="34" charset="0"/>
                        </a:rPr>
                        <a:t>Chutia</a:t>
                      </a:r>
                      <a:r>
                        <a:rPr lang="en-US" sz="1400" b="0" i="0" kern="1200" dirty="0">
                          <a:solidFill>
                            <a:schemeClr val="dk1"/>
                          </a:solidFill>
                          <a:effectLst/>
                          <a:latin typeface="Arial" panose="020B0604020202020204" pitchFamily="34" charset="0"/>
                          <a:ea typeface="+mn-ea"/>
                          <a:cs typeface="Arial" panose="020B0604020202020204" pitchFamily="34" charset="0"/>
                        </a:rPr>
                        <a:t>/Zhang</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Development of UI-WRF-Chem for MAIA-TEMPO Synergy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07722436"/>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a:t>
                      </a:r>
                    </a:p>
                  </a:txBody>
                  <a:tcPr anchor="ctr"/>
                </a:tc>
                <a:tc>
                  <a:txBody>
                    <a:bodyPr/>
                    <a:lstStyle/>
                    <a:p>
                      <a:pPr marL="115888" lvl="1" indent="0" algn="l" defTabSz="914400" rtl="0" eaLnBrk="1" fontAlgn="b" latinLnBrk="0" hangingPunct="1">
                        <a:tabLst/>
                      </a:pPr>
                      <a:r>
                        <a:rPr lang="en-US" sz="1400" b="0" i="0" kern="1200" dirty="0">
                          <a:solidFill>
                            <a:schemeClr val="dk1"/>
                          </a:solidFill>
                          <a:effectLst/>
                          <a:latin typeface="Arial" panose="020B0604020202020204" pitchFamily="34" charset="0"/>
                          <a:ea typeface="+mn-ea"/>
                          <a:cs typeface="Arial" panose="020B0604020202020204" pitchFamily="34" charset="0"/>
                        </a:rPr>
                        <a:t>Crowell</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err="1">
                          <a:solidFill>
                            <a:schemeClr val="dk1"/>
                          </a:solidFill>
                          <a:effectLst/>
                          <a:latin typeface="Arial" panose="020B0604020202020204" pitchFamily="34" charset="0"/>
                          <a:ea typeface="+mn-ea"/>
                          <a:cs typeface="Arial" panose="020B0604020202020204" pitchFamily="34" charset="0"/>
                        </a:rPr>
                        <a:t>GeoCarb</a:t>
                      </a:r>
                      <a:r>
                        <a:rPr lang="en-US" sz="1400" b="0" i="0" kern="1200" dirty="0">
                          <a:solidFill>
                            <a:schemeClr val="dk1"/>
                          </a:solidFill>
                          <a:effectLst/>
                          <a:latin typeface="Arial" panose="020B0604020202020204" pitchFamily="34" charset="0"/>
                          <a:ea typeface="+mn-ea"/>
                          <a:cs typeface="Arial" panose="020B0604020202020204" pitchFamily="34" charset="0"/>
                        </a:rPr>
                        <a:t> Mission Updates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70175046"/>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a:t>
                      </a:r>
                    </a:p>
                  </a:txBody>
                  <a:tcPr anchor="ctr"/>
                </a:tc>
                <a:tc>
                  <a:txBody>
                    <a:bodyPr/>
                    <a:lstStyle/>
                    <a:p>
                      <a:pPr marL="115888" lvl="1" indent="0" algn="l" defTabSz="914400" rtl="0" eaLnBrk="1" fontAlgn="b" latinLnBrk="0" hangingPunct="1">
                        <a:tabLst/>
                      </a:pPr>
                      <a:r>
                        <a:rPr lang="en-US" sz="1400" b="0" i="0" kern="1200" dirty="0">
                          <a:solidFill>
                            <a:schemeClr val="dk1"/>
                          </a:solidFill>
                          <a:effectLst/>
                          <a:latin typeface="Arial" panose="020B0604020202020204" pitchFamily="34" charset="0"/>
                          <a:ea typeface="+mn-ea"/>
                          <a:cs typeface="Arial" panose="020B0604020202020204" pitchFamily="34" charset="0"/>
                        </a:rPr>
                        <a:t>Fasnacht</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Using ML to Retrieve Ocean Color from Hyperspectral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76422083"/>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a:t>
                      </a:r>
                    </a:p>
                  </a:txBody>
                  <a:tcPr anchor="ctr"/>
                </a:tc>
                <a:tc>
                  <a:txBody>
                    <a:bodyPr/>
                    <a:lstStyle/>
                    <a:p>
                      <a:pPr marL="115888" lvl="1" indent="0" algn="l" defTabSz="914400" rtl="0" eaLnBrk="1" fontAlgn="b" latinLnBrk="0" hangingPunct="1">
                        <a:tabLst/>
                      </a:pPr>
                      <a:r>
                        <a:rPr lang="en-US" sz="1400" b="0" i="0" kern="1200" dirty="0" err="1">
                          <a:solidFill>
                            <a:schemeClr val="dk1"/>
                          </a:solidFill>
                          <a:effectLst/>
                          <a:latin typeface="Arial" panose="020B0604020202020204" pitchFamily="34" charset="0"/>
                          <a:ea typeface="+mn-ea"/>
                          <a:cs typeface="Arial" panose="020B0604020202020204" pitchFamily="34" charset="0"/>
                        </a:rPr>
                        <a:t>Gaudel</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Tropical tropospheric ozone distribution and trends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03080902"/>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a:t>
                      </a:r>
                    </a:p>
                  </a:txBody>
                  <a:tcPr anchor="ctr"/>
                </a:tc>
                <a:tc>
                  <a:txBody>
                    <a:bodyPr/>
                    <a:lstStyle/>
                    <a:p>
                      <a:pPr marL="115888" lvl="1" indent="0" algn="l" defTabSz="914400" rtl="0" eaLnBrk="1" fontAlgn="b" latinLnBrk="0" hangingPunct="1">
                        <a:tabLst/>
                      </a:pPr>
                      <a:r>
                        <a:rPr lang="en-US" sz="1400" b="0" i="0" kern="1200" dirty="0" err="1">
                          <a:solidFill>
                            <a:schemeClr val="dk1"/>
                          </a:solidFill>
                          <a:effectLst/>
                          <a:latin typeface="Arial" panose="020B0604020202020204" pitchFamily="34" charset="0"/>
                          <a:ea typeface="+mn-ea"/>
                          <a:cs typeface="Arial" panose="020B0604020202020204" pitchFamily="34" charset="0"/>
                        </a:rPr>
                        <a:t>Knowland</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NASA GEOS Composition Forecast system: "GEOS-CF”</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95945895"/>
                  </a:ext>
                </a:extLst>
              </a:tr>
              <a:tr h="365760">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9</a:t>
                      </a:r>
                    </a:p>
                  </a:txBody>
                  <a:tcPr anchor="ctr"/>
                </a:tc>
                <a:tc>
                  <a:txBody>
                    <a:bodyPr/>
                    <a:lstStyle/>
                    <a:p>
                      <a:pPr marL="115888" lvl="1" indent="0" algn="l" defTabSz="914400" rtl="0" eaLnBrk="1" fontAlgn="b" latinLnBrk="0" hangingPunct="1">
                        <a:tabLst/>
                      </a:pPr>
                      <a:r>
                        <a:rPr lang="en-US" sz="1400" b="0" i="0" kern="1200" dirty="0" err="1">
                          <a:solidFill>
                            <a:schemeClr val="dk1"/>
                          </a:solidFill>
                          <a:effectLst/>
                          <a:latin typeface="Arial" panose="020B0604020202020204" pitchFamily="34" charset="0"/>
                          <a:ea typeface="+mn-ea"/>
                          <a:cs typeface="Arial" panose="020B0604020202020204" pitchFamily="34" charset="0"/>
                        </a:rPr>
                        <a:t>Kotsakis</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Diurnal Pandora Measurements during TRACER-AQ Houston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39232909"/>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anchor="ctr"/>
                </a:tc>
                <a:tc>
                  <a:txBody>
                    <a:bodyPr/>
                    <a:lstStyle/>
                    <a:p>
                      <a:pPr marL="115888" lvl="1" indent="0" algn="l" defTabSz="914400" rtl="0" eaLnBrk="1" fontAlgn="b" latinLnBrk="0" hangingPunct="1">
                        <a:tabLst/>
                      </a:pPr>
                      <a:r>
                        <a:rPr lang="en-US" sz="1400" b="0" i="0" kern="1200" dirty="0">
                          <a:solidFill>
                            <a:schemeClr val="dk1"/>
                          </a:solidFill>
                          <a:effectLst/>
                          <a:latin typeface="Arial" panose="020B0604020202020204" pitchFamily="34" charset="0"/>
                          <a:ea typeface="+mn-ea"/>
                          <a:cs typeface="Arial" panose="020B0604020202020204" pitchFamily="34" charset="0"/>
                        </a:rPr>
                        <a:t>Lu</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Diurnal variation of AOCH and application on air quality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8420639"/>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anchor="ctr"/>
                </a:tc>
                <a:tc>
                  <a:txBody>
                    <a:bodyPr/>
                    <a:lstStyle/>
                    <a:p>
                      <a:pPr marL="115888" lvl="1" indent="0" algn="l" defTabSz="914400" rtl="0" eaLnBrk="1" fontAlgn="b" latinLnBrk="0" hangingPunct="1">
                        <a:tabLst/>
                      </a:pPr>
                      <a:r>
                        <a:rPr lang="en-US" sz="1400" b="0" i="0" kern="1200" dirty="0">
                          <a:solidFill>
                            <a:schemeClr val="dk1"/>
                          </a:solidFill>
                          <a:effectLst/>
                          <a:latin typeface="Arial" panose="020B0604020202020204" pitchFamily="34" charset="0"/>
                          <a:ea typeface="+mn-ea"/>
                          <a:cs typeface="Arial" panose="020B0604020202020204" pitchFamily="34" charset="0"/>
                        </a:rPr>
                        <a:t>Pearlman</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Polarization Performance Simulation for the </a:t>
                      </a:r>
                      <a:r>
                        <a:rPr lang="en-US" sz="1400" b="0" i="0" kern="1200" dirty="0" err="1">
                          <a:solidFill>
                            <a:schemeClr val="dk1"/>
                          </a:solidFill>
                          <a:effectLst/>
                          <a:latin typeface="Arial" panose="020B0604020202020204" pitchFamily="34" charset="0"/>
                          <a:ea typeface="+mn-ea"/>
                          <a:cs typeface="Arial" panose="020B0604020202020204" pitchFamily="34" charset="0"/>
                        </a:rPr>
                        <a:t>GeoXO</a:t>
                      </a:r>
                      <a:r>
                        <a:rPr lang="en-US" sz="1400" b="0" i="0" kern="1200" dirty="0">
                          <a:solidFill>
                            <a:schemeClr val="dk1"/>
                          </a:solidFill>
                          <a:effectLst/>
                          <a:latin typeface="Arial" panose="020B0604020202020204" pitchFamily="34" charset="0"/>
                          <a:ea typeface="+mn-ea"/>
                          <a:cs typeface="Arial" panose="020B0604020202020204" pitchFamily="34" charset="0"/>
                        </a:rPr>
                        <a:t> ACX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1845704"/>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12</a:t>
                      </a:r>
                    </a:p>
                  </a:txBody>
                  <a:tcPr anchor="ctr"/>
                </a:tc>
                <a:tc>
                  <a:txBody>
                    <a:bodyPr/>
                    <a:lstStyle/>
                    <a:p>
                      <a:pPr marL="115888" lvl="1" indent="0" algn="l" defTabSz="914400" rtl="0" eaLnBrk="1" fontAlgn="b" latinLnBrk="0" hangingPunct="1">
                        <a:tabLst/>
                      </a:pPr>
                      <a:r>
                        <a:rPr lang="en-US" sz="1400" b="0" i="0" kern="1200" dirty="0" err="1">
                          <a:solidFill>
                            <a:schemeClr val="dk1"/>
                          </a:solidFill>
                          <a:effectLst/>
                          <a:latin typeface="Arial" panose="020B0604020202020204" pitchFamily="34" charset="0"/>
                          <a:ea typeface="+mn-ea"/>
                          <a:cs typeface="Arial" panose="020B0604020202020204" pitchFamily="34" charset="0"/>
                        </a:rPr>
                        <a:t>Spinei</a:t>
                      </a:r>
                      <a:r>
                        <a:rPr lang="en-US" sz="1400" b="0" i="0" kern="1200" dirty="0">
                          <a:solidFill>
                            <a:schemeClr val="dk1"/>
                          </a:solidFill>
                          <a:effectLst/>
                          <a:latin typeface="Arial" panose="020B0604020202020204" pitchFamily="34" charset="0"/>
                          <a:ea typeface="+mn-ea"/>
                          <a:cs typeface="Arial" panose="020B0604020202020204" pitchFamily="34" charset="0"/>
                        </a:rPr>
                        <a:t> Lind</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Mapping urban pollution w/ ground-based DOAS measurements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62752515"/>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anchor="ctr"/>
                </a:tc>
                <a:tc>
                  <a:txBody>
                    <a:bodyPr/>
                    <a:lstStyle/>
                    <a:p>
                      <a:pPr marL="115888" lvl="1" indent="0" algn="l" defTabSz="914400" rtl="0" eaLnBrk="1" fontAlgn="b" latinLnBrk="0" hangingPunct="1">
                        <a:tabLst/>
                      </a:pPr>
                      <a:r>
                        <a:rPr lang="en-US" sz="1400" b="0" i="0" kern="1200" dirty="0" err="1">
                          <a:solidFill>
                            <a:schemeClr val="dk1"/>
                          </a:solidFill>
                          <a:effectLst/>
                          <a:latin typeface="Arial" panose="020B0604020202020204" pitchFamily="34" charset="0"/>
                          <a:ea typeface="+mn-ea"/>
                          <a:cs typeface="Arial" panose="020B0604020202020204" pitchFamily="34" charset="0"/>
                        </a:rPr>
                        <a:t>Stremme</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Column NO2 measurements over Mexico City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78268503"/>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a:t>
                      </a:r>
                    </a:p>
                  </a:txBody>
                  <a:tcPr anchor="ctr"/>
                </a:tc>
                <a:tc>
                  <a:txBody>
                    <a:bodyPr/>
                    <a:lstStyle/>
                    <a:p>
                      <a:pPr marL="115888" lvl="1" indent="0" algn="l" defTabSz="914400" rtl="0" eaLnBrk="1" fontAlgn="b" latinLnBrk="0" hangingPunct="1">
                        <a:tabLst/>
                      </a:pPr>
                      <a:r>
                        <a:rPr lang="en-US" sz="1400" b="0" i="0" kern="1200" dirty="0">
                          <a:solidFill>
                            <a:schemeClr val="dk1"/>
                          </a:solidFill>
                          <a:effectLst/>
                          <a:latin typeface="Arial" panose="020B0604020202020204" pitchFamily="34" charset="0"/>
                          <a:ea typeface="+mn-ea"/>
                          <a:cs typeface="Arial" panose="020B0604020202020204" pitchFamily="34" charset="0"/>
                        </a:rPr>
                        <a:t>Tisdale</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Coming Soon to a DAAC Near </a:t>
                      </a:r>
                      <a:r>
                        <a:rPr lang="en-US" sz="1400" b="0" i="0" kern="1200" dirty="0" err="1">
                          <a:solidFill>
                            <a:schemeClr val="dk1"/>
                          </a:solidFill>
                          <a:effectLst/>
                          <a:latin typeface="Arial" panose="020B0604020202020204" pitchFamily="34" charset="0"/>
                          <a:ea typeface="+mn-ea"/>
                          <a:cs typeface="Arial" panose="020B0604020202020204" pitchFamily="34" charset="0"/>
                        </a:rPr>
                        <a:t>You:Proposed</a:t>
                      </a:r>
                      <a:r>
                        <a:rPr lang="en-US" sz="1400" b="0" i="0" kern="1200" dirty="0">
                          <a:solidFill>
                            <a:schemeClr val="dk1"/>
                          </a:solidFill>
                          <a:effectLst/>
                          <a:latin typeface="Arial" panose="020B0604020202020204" pitchFamily="34" charset="0"/>
                          <a:ea typeface="+mn-ea"/>
                          <a:cs typeface="Arial" panose="020B0604020202020204" pitchFamily="34" charset="0"/>
                        </a:rPr>
                        <a:t> TEMPO Services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09309459"/>
                  </a:ext>
                </a:extLst>
              </a:tr>
              <a:tr h="3657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anchor="ctr"/>
                </a:tc>
                <a:tc>
                  <a:txBody>
                    <a:bodyPr/>
                    <a:lstStyle/>
                    <a:p>
                      <a:pPr marL="115888" lvl="1" indent="0" algn="l" defTabSz="914400" rtl="0" eaLnBrk="1" fontAlgn="b" latinLnBrk="0" hangingPunct="1">
                        <a:tabLst/>
                      </a:pPr>
                      <a:r>
                        <a:rPr lang="en-US" sz="1400" b="0" i="0" kern="1200" dirty="0">
                          <a:solidFill>
                            <a:schemeClr val="dk1"/>
                          </a:solidFill>
                          <a:effectLst/>
                          <a:latin typeface="Arial" panose="020B0604020202020204" pitchFamily="34" charset="0"/>
                          <a:ea typeface="+mn-ea"/>
                          <a:cs typeface="Arial" panose="020B0604020202020204" pitchFamily="34" charset="0"/>
                        </a:rPr>
                        <a:t>Travis</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anchor="ctr"/>
                </a:tc>
                <a:tc>
                  <a:txBody>
                    <a:bodyPr/>
                    <a:lstStyle/>
                    <a:p>
                      <a:pPr algn="l" fontAlgn="b"/>
                      <a:r>
                        <a:rPr lang="en-US" sz="1400" b="0" i="0" kern="1200" dirty="0">
                          <a:solidFill>
                            <a:schemeClr val="dk1"/>
                          </a:solidFill>
                          <a:effectLst/>
                          <a:latin typeface="Arial" panose="020B0604020202020204" pitchFamily="34" charset="0"/>
                          <a:ea typeface="+mn-ea"/>
                          <a:cs typeface="Arial" panose="020B0604020202020204" pitchFamily="34" charset="0"/>
                        </a:rPr>
                        <a:t>Can </a:t>
                      </a:r>
                      <a:r>
                        <a:rPr lang="el-GR" sz="1400" b="0" i="0" kern="1200" dirty="0">
                          <a:solidFill>
                            <a:schemeClr val="dk1"/>
                          </a:solidFill>
                          <a:effectLst/>
                          <a:latin typeface="Arial" panose="020B0604020202020204" pitchFamily="34" charset="0"/>
                          <a:ea typeface="+mn-ea"/>
                          <a:cs typeface="Arial" panose="020B0604020202020204" pitchFamily="34" charset="0"/>
                        </a:rPr>
                        <a:t>Ω</a:t>
                      </a:r>
                      <a:r>
                        <a:rPr lang="en-US" sz="1400" b="0" i="0" kern="1200" dirty="0">
                          <a:solidFill>
                            <a:schemeClr val="dk1"/>
                          </a:solidFill>
                          <a:effectLst/>
                          <a:latin typeface="Arial" panose="020B0604020202020204" pitchFamily="34" charset="0"/>
                          <a:ea typeface="+mn-ea"/>
                          <a:cs typeface="Arial" panose="020B0604020202020204" pitchFamily="34" charset="0"/>
                        </a:rPr>
                        <a:t>HCHO observations inform air quality strategies?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2933051"/>
                  </a:ext>
                </a:extLst>
              </a:tr>
              <a:tr h="365760">
                <a:tc>
                  <a:txBody>
                    <a:bodyPr/>
                    <a:lstStyle/>
                    <a:p>
                      <a:pPr algn="ctr" fontAlgn="b"/>
                      <a:r>
                        <a:rPr lang="en-US" sz="1400" b="0" i="0" u="none" strike="noStrike" dirty="0">
                          <a:solidFill>
                            <a:srgbClr val="000000"/>
                          </a:solidFill>
                          <a:effectLst/>
                          <a:latin typeface="Arial" panose="020B0604020202020204" pitchFamily="34" charset="0"/>
                        </a:rPr>
                        <a:t>16</a:t>
                      </a:r>
                    </a:p>
                  </a:txBody>
                  <a:tcPr anchor="ctr"/>
                </a:tc>
                <a:tc>
                  <a:txBody>
                    <a:bodyPr/>
                    <a:lstStyle/>
                    <a:p>
                      <a:pPr marL="115888" lvl="1" indent="0" algn="l" defTabSz="914400" rtl="0" eaLnBrk="1" fontAlgn="b" latinLnBrk="0" hangingPunct="1">
                        <a:tabLst/>
                      </a:pPr>
                      <a:r>
                        <a:rPr lang="en-US" sz="1400" b="0" i="0" u="none" strike="noStrike" kern="1200" dirty="0">
                          <a:solidFill>
                            <a:srgbClr val="000000"/>
                          </a:solidFill>
                          <a:effectLst/>
                          <a:latin typeface="Arial" panose="020B0604020202020204" pitchFamily="34" charset="0"/>
                          <a:ea typeface="+mn-ea"/>
                          <a:cs typeface="+mn-cs"/>
                        </a:rPr>
                        <a:t>Valin</a:t>
                      </a:r>
                    </a:p>
                  </a:txBody>
                  <a:tcPr anchor="ctr"/>
                </a:tc>
                <a:tc>
                  <a:txBody>
                    <a:bodyPr/>
                    <a:lstStyle/>
                    <a:p>
                      <a:pPr algn="l" fontAlgn="b"/>
                      <a:r>
                        <a:rPr lang="en-US" sz="1400" b="0" i="0" u="none" strike="noStrike" dirty="0">
                          <a:solidFill>
                            <a:srgbClr val="000000"/>
                          </a:solidFill>
                          <a:effectLst/>
                          <a:latin typeface="Arial" panose="020B0604020202020204" pitchFamily="34" charset="0"/>
                        </a:rPr>
                        <a:t>LISTOS: An example of the “3D” monitoring System</a:t>
                      </a:r>
                    </a:p>
                  </a:txBody>
                  <a:tcPr anchor="ctr"/>
                </a:tc>
                <a:extLst>
                  <a:ext uri="{0D108BD9-81ED-4DB2-BD59-A6C34878D82A}">
                    <a16:rowId xmlns:a16="http://schemas.microsoft.com/office/drawing/2014/main" val="721257875"/>
                  </a:ext>
                </a:extLst>
              </a:tr>
              <a:tr h="365760">
                <a:tc>
                  <a:txBody>
                    <a:bodyPr/>
                    <a:lstStyle/>
                    <a:p>
                      <a:pPr algn="ctr" fontAlgn="b"/>
                      <a:r>
                        <a:rPr lang="en-US" sz="1400" b="0" i="0" u="none" strike="noStrike" dirty="0">
                          <a:solidFill>
                            <a:srgbClr val="000000"/>
                          </a:solidFill>
                          <a:effectLst/>
                          <a:latin typeface="Arial" panose="020B0604020202020204" pitchFamily="34" charset="0"/>
                        </a:rPr>
                        <a:t>17</a:t>
                      </a:r>
                    </a:p>
                  </a:txBody>
                  <a:tcPr anchor="ctr"/>
                </a:tc>
                <a:tc>
                  <a:txBody>
                    <a:bodyPr/>
                    <a:lstStyle/>
                    <a:p>
                      <a:pPr marL="115888" lvl="1" indent="0" algn="l" defTabSz="914400" rtl="0" eaLnBrk="1" fontAlgn="b" latinLnBrk="0" hangingPunct="1">
                        <a:tabLst/>
                      </a:pPr>
                      <a:endParaRPr lang="en-US" sz="1400" b="0" i="0" u="none" strike="noStrike" kern="1200" dirty="0">
                        <a:solidFill>
                          <a:srgbClr val="000000"/>
                        </a:solidFill>
                        <a:effectLst/>
                        <a:latin typeface="Arial" panose="020B0604020202020204" pitchFamily="34" charset="0"/>
                        <a:ea typeface="+mn-ea"/>
                        <a:cs typeface="+mn-cs"/>
                      </a:endParaRPr>
                    </a:p>
                  </a:txBody>
                  <a:tcPr anchor="ctr"/>
                </a:tc>
                <a:tc>
                  <a:txBody>
                    <a:bodyPr/>
                    <a:lstStyle/>
                    <a:p>
                      <a:pPr algn="l" fontAlgn="b"/>
                      <a:r>
                        <a:rPr lang="en-US" sz="1400" b="0" i="0" u="none" strike="noStrike" dirty="0">
                          <a:solidFill>
                            <a:srgbClr val="000000"/>
                          </a:solidFill>
                          <a:effectLst/>
                          <a:latin typeface="Arial" panose="020B0604020202020204" pitchFamily="34" charset="0"/>
                        </a:rPr>
                        <a:t>Networking / hangout room for casual discussion after poster visits</a:t>
                      </a:r>
                    </a:p>
                  </a:txBody>
                  <a:tcPr anchor="ctr"/>
                </a:tc>
                <a:extLst>
                  <a:ext uri="{0D108BD9-81ED-4DB2-BD59-A6C34878D82A}">
                    <a16:rowId xmlns:a16="http://schemas.microsoft.com/office/drawing/2014/main" val="3784843178"/>
                  </a:ext>
                </a:extLst>
              </a:tr>
            </a:tbl>
          </a:graphicData>
        </a:graphic>
      </p:graphicFrame>
      <p:sp>
        <p:nvSpPr>
          <p:cNvPr id="6" name="Oval 5">
            <a:extLst>
              <a:ext uri="{FF2B5EF4-FFF2-40B4-BE49-F238E27FC236}">
                <a16:creationId xmlns:a16="http://schemas.microsoft.com/office/drawing/2014/main" id="{7E468B47-C7FE-9B50-8FA3-9F4986F872B5}"/>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71C246-4E98-92BE-7BB7-1307448A1C35}"/>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44BA30-86E7-8AC6-F0DB-4D1A679B5406}"/>
              </a:ext>
            </a:extLst>
          </p:cNvPr>
          <p:cNvPicPr>
            <a:picLocks noChangeAspect="1"/>
          </p:cNvPicPr>
          <p:nvPr/>
        </p:nvPicPr>
        <p:blipFill>
          <a:blip r:embed="rId3"/>
          <a:stretch>
            <a:fillRect/>
          </a:stretch>
        </p:blipFill>
        <p:spPr>
          <a:xfrm>
            <a:off x="11075475" y="447352"/>
            <a:ext cx="825500" cy="787400"/>
          </a:xfrm>
          <a:prstGeom prst="rect">
            <a:avLst/>
          </a:prstGeom>
        </p:spPr>
      </p:pic>
      <p:sp>
        <p:nvSpPr>
          <p:cNvPr id="11" name="TextBox 10">
            <a:extLst>
              <a:ext uri="{FF2B5EF4-FFF2-40B4-BE49-F238E27FC236}">
                <a16:creationId xmlns:a16="http://schemas.microsoft.com/office/drawing/2014/main" id="{9D84978C-6B60-A524-DDF6-831A5BAB72F3}"/>
              </a:ext>
            </a:extLst>
          </p:cNvPr>
          <p:cNvSpPr txBox="1"/>
          <p:nvPr/>
        </p:nvSpPr>
        <p:spPr>
          <a:xfrm>
            <a:off x="134085" y="27750"/>
            <a:ext cx="10627509" cy="369332"/>
          </a:xfrm>
          <a:prstGeom prst="rect">
            <a:avLst/>
          </a:prstGeom>
          <a:noFill/>
        </p:spPr>
        <p:txBody>
          <a:bodyPr wrap="square">
            <a:spAutoFit/>
          </a:bodyPr>
          <a:lstStyle/>
          <a:p>
            <a:r>
              <a:rPr lang="en-US" b="1" dirty="0"/>
              <a:t>Day 2 TEMPO Lightning Talks            Agenda also on website: https://meeting-</a:t>
            </a:r>
            <a:r>
              <a:rPr lang="en-US" b="1" dirty="0" err="1"/>
              <a:t>info.org</a:t>
            </a:r>
            <a:r>
              <a:rPr lang="en-US" b="1" dirty="0"/>
              <a:t>/tempo-stm2022/</a:t>
            </a:r>
          </a:p>
        </p:txBody>
      </p:sp>
    </p:spTree>
    <p:extLst>
      <p:ext uri="{BB962C8B-B14F-4D97-AF65-F5344CB8AC3E}">
        <p14:creationId xmlns:p14="http://schemas.microsoft.com/office/powerpoint/2010/main" val="137882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6"/>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2"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60000"/>
                                        <p:tgtEl>
                                          <p:spTgt spid="7"/>
                                        </p:tgtEl>
                                      </p:cBhvr>
                                    </p:animEffect>
                                  </p:childTnLst>
                                  <p:subTnLst>
                                    <p:set>
                                      <p:cBhvr override="childStyle">
                                        <p:cTn dur="1" fill="hold" display="0" masterRel="sameClick" afterEffect="1">
                                          <p:stCondLst>
                                            <p:cond evt="end" delay="0">
                                              <p:tn val="9"/>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150" name="Google Shape;150;p1"/>
          <p:cNvSpPr/>
          <p:nvPr/>
        </p:nvSpPr>
        <p:spPr>
          <a:xfrm>
            <a:off x="1193975" y="203200"/>
            <a:ext cx="9844500" cy="1066918"/>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2400" b="1" dirty="0">
                <a:solidFill>
                  <a:srgbClr val="244D60"/>
                </a:solidFill>
                <a:latin typeface="Arial Narrow"/>
                <a:ea typeface="Arial Narrow"/>
                <a:cs typeface="Arial Narrow"/>
                <a:sym typeface="Arial Narrow"/>
              </a:rPr>
              <a:t>9-Kotsakis – Diurnal Pandora Measurements during TRACER-AQ Houston</a:t>
            </a:r>
            <a:endParaRPr sz="2400" b="1" i="0" u="none" strike="noStrike" cap="none" dirty="0">
              <a:solidFill>
                <a:srgbClr val="244D60"/>
              </a:solidFill>
              <a:latin typeface="Arial Narrow"/>
              <a:ea typeface="Arial Narrow"/>
              <a:cs typeface="Arial Narrow"/>
              <a:sym typeface="Arial Narrow"/>
            </a:endParaRPr>
          </a:p>
          <a:p>
            <a:pPr lvl="0" algn="ctr">
              <a:spcBef>
                <a:spcPts val="200"/>
              </a:spcBef>
              <a:buClr>
                <a:srgbClr val="000000"/>
              </a:buClr>
              <a:buSzPts val="1800"/>
            </a:pPr>
            <a:r>
              <a:rPr lang="en-US" b="1" dirty="0">
                <a:solidFill>
                  <a:srgbClr val="000000"/>
                </a:solidFill>
                <a:latin typeface="Arial Narrow"/>
                <a:ea typeface="Arial Narrow"/>
                <a:cs typeface="Arial Narrow"/>
                <a:sym typeface="Arial Narrow"/>
              </a:rPr>
              <a:t>Alexander Kotsakis</a:t>
            </a:r>
            <a:r>
              <a:rPr lang="en-US" dirty="0">
                <a:solidFill>
                  <a:srgbClr val="000000"/>
                </a:solidFill>
                <a:latin typeface="Arial Narrow"/>
                <a:ea typeface="Arial Narrow"/>
                <a:cs typeface="Arial Narrow"/>
                <a:sym typeface="Arial Narrow"/>
              </a:rPr>
              <a:t>, ERT Inc @ NASA GSFC</a:t>
            </a:r>
          </a:p>
          <a:p>
            <a:pPr lvl="0" algn="ctr">
              <a:spcBef>
                <a:spcPts val="200"/>
              </a:spcBef>
              <a:buClr>
                <a:srgbClr val="000000"/>
              </a:buClr>
              <a:buSzPts val="1800"/>
            </a:pPr>
            <a:r>
              <a:rPr lang="en-US" dirty="0">
                <a:solidFill>
                  <a:srgbClr val="000000"/>
                </a:solidFill>
                <a:latin typeface="Arial Narrow"/>
                <a:ea typeface="Arial Narrow"/>
                <a:cs typeface="Arial Narrow"/>
                <a:sym typeface="Arial Narrow"/>
              </a:rPr>
              <a:t>Elena Lind, Tom </a:t>
            </a:r>
            <a:r>
              <a:rPr lang="en-US" dirty="0" err="1">
                <a:solidFill>
                  <a:srgbClr val="000000"/>
                </a:solidFill>
                <a:latin typeface="Arial Narrow"/>
                <a:ea typeface="Arial Narrow"/>
                <a:cs typeface="Arial Narrow"/>
                <a:sym typeface="Arial Narrow"/>
              </a:rPr>
              <a:t>Hanisco</a:t>
            </a:r>
            <a:r>
              <a:rPr lang="en-US" dirty="0">
                <a:solidFill>
                  <a:srgbClr val="000000"/>
                </a:solidFill>
                <a:latin typeface="Arial Narrow"/>
                <a:ea typeface="Arial Narrow"/>
                <a:cs typeface="Arial Narrow"/>
                <a:sym typeface="Arial Narrow"/>
              </a:rPr>
              <a:t>, Nader </a:t>
            </a:r>
            <a:r>
              <a:rPr lang="en-US" dirty="0" err="1">
                <a:solidFill>
                  <a:srgbClr val="000000"/>
                </a:solidFill>
                <a:latin typeface="Arial Narrow"/>
                <a:ea typeface="Arial Narrow"/>
                <a:cs typeface="Arial Narrow"/>
                <a:sym typeface="Arial Narrow"/>
              </a:rPr>
              <a:t>Abuhassan</a:t>
            </a:r>
            <a:r>
              <a:rPr lang="en-US" dirty="0">
                <a:solidFill>
                  <a:srgbClr val="000000"/>
                </a:solidFill>
                <a:latin typeface="Arial Narrow"/>
                <a:ea typeface="Arial Narrow"/>
                <a:cs typeface="Arial Narrow"/>
                <a:sym typeface="Arial Narrow"/>
              </a:rPr>
              <a:t>, Alexander Cede, Michael Gray, Steven Smith, Lena </a:t>
            </a:r>
            <a:r>
              <a:rPr lang="en-US" dirty="0" err="1">
                <a:solidFill>
                  <a:srgbClr val="000000"/>
                </a:solidFill>
                <a:latin typeface="Arial Narrow"/>
                <a:ea typeface="Arial Narrow"/>
                <a:cs typeface="Arial Narrow"/>
                <a:sym typeface="Arial Narrow"/>
              </a:rPr>
              <a:t>Shalaby</a:t>
            </a: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1097" y="1673802"/>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3" name="Picture 2" descr="A person smiling for the camera&#10;&#10;Description automatically generated with medium confidence">
            <a:extLst>
              <a:ext uri="{FF2B5EF4-FFF2-40B4-BE49-F238E27FC236}">
                <a16:creationId xmlns:a16="http://schemas.microsoft.com/office/drawing/2014/main" id="{53CF68DE-3922-6F68-898D-8558ACBC5FD2}"/>
              </a:ext>
            </a:extLst>
          </p:cNvPr>
          <p:cNvPicPr>
            <a:picLocks noChangeAspect="1"/>
          </p:cNvPicPr>
          <p:nvPr/>
        </p:nvPicPr>
        <p:blipFill>
          <a:blip r:embed="rId4"/>
          <a:stretch>
            <a:fillRect/>
          </a:stretch>
        </p:blipFill>
        <p:spPr>
          <a:xfrm>
            <a:off x="113392" y="327114"/>
            <a:ext cx="990600" cy="1143000"/>
          </a:xfrm>
          <a:prstGeom prst="rect">
            <a:avLst/>
          </a:prstGeom>
          <a:ln w="28575">
            <a:solidFill>
              <a:schemeClr val="tx1"/>
            </a:solidFill>
          </a:ln>
        </p:spPr>
      </p:pic>
      <p:sp>
        <p:nvSpPr>
          <p:cNvPr id="4" name="TextBox 3">
            <a:extLst>
              <a:ext uri="{FF2B5EF4-FFF2-40B4-BE49-F238E27FC236}">
                <a16:creationId xmlns:a16="http://schemas.microsoft.com/office/drawing/2014/main" id="{B28F81DF-CD43-F643-D4B4-E84E64CF34A7}"/>
              </a:ext>
            </a:extLst>
          </p:cNvPr>
          <p:cNvSpPr txBox="1"/>
          <p:nvPr/>
        </p:nvSpPr>
        <p:spPr>
          <a:xfrm>
            <a:off x="113392" y="1828800"/>
            <a:ext cx="11920953" cy="4493538"/>
          </a:xfrm>
          <a:prstGeom prst="rect">
            <a:avLst/>
          </a:prstGeom>
          <a:noFill/>
        </p:spPr>
        <p:txBody>
          <a:bodyPr wrap="square" rtlCol="0">
            <a:spAutoFit/>
          </a:bodyPr>
          <a:lstStyle/>
          <a:p>
            <a:pPr marL="285750" indent="-285750" algn="r">
              <a:buFont typeface="Arial" panose="020B0604020202020204" pitchFamily="34" charset="0"/>
              <a:buChar char="•"/>
            </a:pPr>
            <a:r>
              <a:rPr lang="en-US" dirty="0">
                <a:latin typeface="Arial" panose="020B0604020202020204" pitchFamily="34" charset="0"/>
                <a:cs typeface="Arial" panose="020B0604020202020204" pitchFamily="34" charset="0"/>
              </a:rPr>
              <a:t>First major of deployment of Pandoras to Houston since DISCOVER-AQ Houston (2013), a lot of has changed!</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What this poster will show:</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Variability in diurnal column NO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and HCHO observed between two high ozone events during TRACER-AQ</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Extensive NO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and HCHO profiles provided insight into the diurnal vertical profile variability</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Considerations for future field campaigns using Pandora  </a:t>
            </a:r>
          </a:p>
        </p:txBody>
      </p:sp>
      <p:pic>
        <p:nvPicPr>
          <p:cNvPr id="12" name="Google Shape;238;p1">
            <a:extLst>
              <a:ext uri="{FF2B5EF4-FFF2-40B4-BE49-F238E27FC236}">
                <a16:creationId xmlns:a16="http://schemas.microsoft.com/office/drawing/2014/main" id="{E6A2C6E8-66B5-BABE-7F72-741C5CC26B42}"/>
              </a:ext>
            </a:extLst>
          </p:cNvPr>
          <p:cNvPicPr preferRelativeResize="0">
            <a:picLocks noChangeAspect="1"/>
          </p:cNvPicPr>
          <p:nvPr/>
        </p:nvPicPr>
        <p:blipFill rotWithShape="1">
          <a:blip r:embed="rId5">
            <a:alphaModFix/>
          </a:blip>
          <a:srcRect l="5884" t="108" r="19196"/>
          <a:stretch/>
        </p:blipFill>
        <p:spPr>
          <a:xfrm rot="5400000">
            <a:off x="7654248" y="3405157"/>
            <a:ext cx="1371600" cy="1371600"/>
          </a:xfrm>
          <a:prstGeom prst="rect">
            <a:avLst/>
          </a:prstGeom>
          <a:noFill/>
          <a:ln w="9525" cap="flat" cmpd="sng">
            <a:solidFill>
              <a:schemeClr val="dk1"/>
            </a:solidFill>
            <a:prstDash val="solid"/>
            <a:round/>
            <a:headEnd type="none" w="sm" len="sm"/>
            <a:tailEnd type="none" w="sm" len="sm"/>
          </a:ln>
        </p:spPr>
      </p:pic>
      <p:pic>
        <p:nvPicPr>
          <p:cNvPr id="13" name="Google Shape;239;p1" descr="https://lh6.googleusercontent.com/huGDl3VbJP6kTPrIoX8ynx6x0NZRgWrnaeOugO7UqXjkqw6Z8hT4zmJFgsQ_5horeJXTahrzRULwhpmQOoVxsONH_8y-OHC34fNzJ1uqwjGLaNxtuKAct3sznv-Jgam-Cvgw0wZfiMU">
            <a:extLst>
              <a:ext uri="{FF2B5EF4-FFF2-40B4-BE49-F238E27FC236}">
                <a16:creationId xmlns:a16="http://schemas.microsoft.com/office/drawing/2014/main" id="{459F35EB-BA53-393A-FB71-CB1C9E5A5C70}"/>
              </a:ext>
            </a:extLst>
          </p:cNvPr>
          <p:cNvPicPr preferRelativeResize="0">
            <a:picLocks noChangeAspect="1"/>
          </p:cNvPicPr>
          <p:nvPr/>
        </p:nvPicPr>
        <p:blipFill rotWithShape="1">
          <a:blip r:embed="rId6">
            <a:alphaModFix/>
          </a:blip>
          <a:srcRect/>
          <a:stretch/>
        </p:blipFill>
        <p:spPr>
          <a:xfrm>
            <a:off x="10002553" y="3405157"/>
            <a:ext cx="1371600" cy="1371600"/>
          </a:xfrm>
          <a:prstGeom prst="rect">
            <a:avLst/>
          </a:prstGeom>
          <a:noFill/>
          <a:ln w="9525" cap="flat" cmpd="sng">
            <a:solidFill>
              <a:schemeClr val="dk1"/>
            </a:solidFill>
            <a:prstDash val="solid"/>
            <a:round/>
            <a:headEnd type="none" w="sm" len="sm"/>
            <a:tailEnd type="none" w="sm" len="sm"/>
          </a:ln>
        </p:spPr>
      </p:pic>
      <p:sp>
        <p:nvSpPr>
          <p:cNvPr id="5" name="Right Arrow 4">
            <a:extLst>
              <a:ext uri="{FF2B5EF4-FFF2-40B4-BE49-F238E27FC236}">
                <a16:creationId xmlns:a16="http://schemas.microsoft.com/office/drawing/2014/main" id="{CC46C7DF-9CD2-9E4F-235E-FA0953E1CA66}"/>
              </a:ext>
            </a:extLst>
          </p:cNvPr>
          <p:cNvSpPr/>
          <p:nvPr/>
        </p:nvSpPr>
        <p:spPr>
          <a:xfrm>
            <a:off x="9025849" y="3891260"/>
            <a:ext cx="976704" cy="399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DISCOVER-AQ Flight Campaigns | NASA">
            <a:extLst>
              <a:ext uri="{FF2B5EF4-FFF2-40B4-BE49-F238E27FC236}">
                <a16:creationId xmlns:a16="http://schemas.microsoft.com/office/drawing/2014/main" id="{D75A9D05-A54E-5F04-0240-6EC5763FE6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220" y="2376457"/>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ap&#10;&#10;Description automatically generated">
            <a:extLst>
              <a:ext uri="{FF2B5EF4-FFF2-40B4-BE49-F238E27FC236}">
                <a16:creationId xmlns:a16="http://schemas.microsoft.com/office/drawing/2014/main" id="{BFF56B11-F068-6636-DD29-EDDA0CF655BF}"/>
              </a:ext>
            </a:extLst>
          </p:cNvPr>
          <p:cNvPicPr>
            <a:picLocks noChangeAspect="1"/>
          </p:cNvPicPr>
          <p:nvPr/>
        </p:nvPicPr>
        <p:blipFill>
          <a:blip r:embed="rId8"/>
          <a:stretch>
            <a:fillRect/>
          </a:stretch>
        </p:blipFill>
        <p:spPr>
          <a:xfrm>
            <a:off x="4275822" y="2376457"/>
            <a:ext cx="2460195" cy="2057400"/>
          </a:xfrm>
          <a:prstGeom prst="rect">
            <a:avLst/>
          </a:prstGeom>
        </p:spPr>
      </p:pic>
      <p:sp>
        <p:nvSpPr>
          <p:cNvPr id="6" name="TextBox 5">
            <a:extLst>
              <a:ext uri="{FF2B5EF4-FFF2-40B4-BE49-F238E27FC236}">
                <a16:creationId xmlns:a16="http://schemas.microsoft.com/office/drawing/2014/main" id="{A157857E-3BE7-4B02-ED20-78B4B3220BFE}"/>
              </a:ext>
            </a:extLst>
          </p:cNvPr>
          <p:cNvSpPr txBox="1"/>
          <p:nvPr/>
        </p:nvSpPr>
        <p:spPr>
          <a:xfrm>
            <a:off x="6834741" y="2327134"/>
            <a:ext cx="5363969" cy="1231106"/>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 NO</a:t>
            </a:r>
            <a:r>
              <a:rPr lang="en-US" sz="1400" baseline="-25000" dirty="0">
                <a:latin typeface="Arial" panose="020B0604020202020204" pitchFamily="34" charset="0"/>
                <a:cs typeface="Arial" panose="020B0604020202020204" pitchFamily="34" charset="0"/>
              </a:rPr>
              <a:t>x</a:t>
            </a:r>
            <a:r>
              <a:rPr lang="en-US" sz="1400" dirty="0">
                <a:latin typeface="Arial" panose="020B0604020202020204" pitchFamily="34" charset="0"/>
                <a:cs typeface="Arial" panose="020B0604020202020204" pitchFamily="34" charset="0"/>
              </a:rPr>
              <a:t> and VOCs have changed in Houston since 2013</a:t>
            </a:r>
            <a:br>
              <a:rPr lang="en-US" sz="14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Pandora has significantly new hardware, software, retrievals,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and capabilities. This includes being able to measure HCHO!</a:t>
            </a:r>
          </a:p>
          <a:p>
            <a:endParaRPr lang="en-US" dirty="0"/>
          </a:p>
        </p:txBody>
      </p:sp>
      <p:sp>
        <p:nvSpPr>
          <p:cNvPr id="7" name="TextBox 6">
            <a:extLst>
              <a:ext uri="{FF2B5EF4-FFF2-40B4-BE49-F238E27FC236}">
                <a16:creationId xmlns:a16="http://schemas.microsoft.com/office/drawing/2014/main" id="{6352155D-4EB0-79C1-4522-D3ED3D6735F8}"/>
              </a:ext>
            </a:extLst>
          </p:cNvPr>
          <p:cNvSpPr txBox="1"/>
          <p:nvPr/>
        </p:nvSpPr>
        <p:spPr>
          <a:xfrm>
            <a:off x="226220" y="2376457"/>
            <a:ext cx="3657600" cy="366743"/>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DISCOVER-AQ (2013)</a:t>
            </a:r>
          </a:p>
        </p:txBody>
      </p:sp>
      <p:sp>
        <p:nvSpPr>
          <p:cNvPr id="20" name="TextBox 19">
            <a:extLst>
              <a:ext uri="{FF2B5EF4-FFF2-40B4-BE49-F238E27FC236}">
                <a16:creationId xmlns:a16="http://schemas.microsoft.com/office/drawing/2014/main" id="{3ECFBF7D-D29D-C8B3-0CD1-7951280417C8}"/>
              </a:ext>
            </a:extLst>
          </p:cNvPr>
          <p:cNvSpPr txBox="1"/>
          <p:nvPr/>
        </p:nvSpPr>
        <p:spPr>
          <a:xfrm>
            <a:off x="3677119" y="2376457"/>
            <a:ext cx="3657600" cy="366743"/>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TRACER-AQ (2021)</a:t>
            </a:r>
          </a:p>
        </p:txBody>
      </p:sp>
      <p:sp>
        <p:nvSpPr>
          <p:cNvPr id="21" name="Right Arrow 20">
            <a:extLst>
              <a:ext uri="{FF2B5EF4-FFF2-40B4-BE49-F238E27FC236}">
                <a16:creationId xmlns:a16="http://schemas.microsoft.com/office/drawing/2014/main" id="{BDBCB452-2B47-FAD7-6BF2-C53BD50EB770}"/>
              </a:ext>
            </a:extLst>
          </p:cNvPr>
          <p:cNvSpPr/>
          <p:nvPr/>
        </p:nvSpPr>
        <p:spPr>
          <a:xfrm>
            <a:off x="3883821" y="3150577"/>
            <a:ext cx="392002" cy="399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28E458A-4012-B32E-7E61-827A23AF6090}"/>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5EFD2D1-501C-D2C1-B2FD-37131104B0FB}"/>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A035413-9FA2-630D-A259-432411CFA42F}"/>
              </a:ext>
            </a:extLst>
          </p:cNvPr>
          <p:cNvPicPr>
            <a:picLocks noChangeAspect="1"/>
          </p:cNvPicPr>
          <p:nvPr/>
        </p:nvPicPr>
        <p:blipFill>
          <a:blip r:embed="rId9"/>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193303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8"/>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8"/>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heel(1)">
                                      <p:cBhvr>
                                        <p:cTn id="11" dur="60000"/>
                                        <p:tgtEl>
                                          <p:spTgt spid="22"/>
                                        </p:tgtEl>
                                      </p:cBhvr>
                                    </p:animEffect>
                                  </p:childTnLst>
                                  <p:subTnLst>
                                    <p:set>
                                      <p:cBhvr override="childStyle">
                                        <p:cTn dur="1" fill="hold" display="0" masterRel="sameClick" afterEffect="1">
                                          <p:stCondLst>
                                            <p:cond evt="end" delay="0">
                                              <p:tn val="9"/>
                                            </p:cond>
                                          </p:stCondLst>
                                        </p:cTn>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1900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10-</a:t>
            </a:r>
            <a:r>
              <a:rPr lang="en-US" sz="2800" b="1" dirty="0">
                <a:solidFill>
                  <a:srgbClr val="244D60"/>
                </a:solidFill>
                <a:latin typeface="Arial Narrow"/>
                <a:ea typeface="Arial Narrow"/>
                <a:cs typeface="Arial Narrow"/>
                <a:sym typeface="Arial Narrow"/>
              </a:rPr>
              <a:t>Lu–Diurnal variation</a:t>
            </a:r>
            <a:r>
              <a:rPr lang="en-US" sz="2800" b="1" i="0" u="none" strike="noStrike" cap="none" dirty="0">
                <a:solidFill>
                  <a:srgbClr val="244D60"/>
                </a:solidFill>
                <a:latin typeface="Arial Narrow"/>
                <a:ea typeface="Arial Narrow"/>
                <a:cs typeface="Arial Narrow"/>
                <a:sym typeface="Arial Narrow"/>
              </a:rPr>
              <a:t> of AOCH and application on air quality</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dirty="0">
                <a:solidFill>
                  <a:srgbClr val="000000"/>
                </a:solidFill>
                <a:latin typeface="Arial Narrow"/>
                <a:ea typeface="Arial Narrow"/>
                <a:cs typeface="Arial Narrow"/>
                <a:sym typeface="Arial Narrow"/>
              </a:rPr>
              <a:t>Zhendong Lu</a:t>
            </a:r>
            <a:r>
              <a:rPr lang="en-US" baseline="30000" dirty="0">
                <a:solidFill>
                  <a:srgbClr val="000000"/>
                </a:solidFill>
                <a:latin typeface="Arial Narrow"/>
                <a:ea typeface="Arial Narrow"/>
                <a:cs typeface="Arial Narrow"/>
                <a:sym typeface="Arial Narrow"/>
              </a:rPr>
              <a:t>1</a:t>
            </a:r>
            <a:r>
              <a:rPr lang="en-US" dirty="0">
                <a:solidFill>
                  <a:srgbClr val="000000"/>
                </a:solidFill>
                <a:latin typeface="Arial Narrow"/>
                <a:ea typeface="Arial Narrow"/>
                <a:cs typeface="Arial Narrow"/>
                <a:sym typeface="Arial Narrow"/>
              </a:rPr>
              <a:t>, Jun Wang</a:t>
            </a:r>
            <a:r>
              <a:rPr lang="en-US" baseline="30000" dirty="0">
                <a:solidFill>
                  <a:srgbClr val="000000"/>
                </a:solidFill>
                <a:latin typeface="Arial Narrow"/>
                <a:ea typeface="Arial Narrow"/>
                <a:cs typeface="Arial Narrow"/>
                <a:sym typeface="Arial Narrow"/>
              </a:rPr>
              <a:t>1</a:t>
            </a:r>
            <a:r>
              <a:rPr lang="en-US" dirty="0">
                <a:solidFill>
                  <a:srgbClr val="000000"/>
                </a:solidFill>
                <a:latin typeface="Arial Narrow"/>
                <a:ea typeface="Arial Narrow"/>
                <a:cs typeface="Arial Narrow"/>
                <a:sym typeface="Arial Narrow"/>
              </a:rPr>
              <a:t>, Xi Chen</a:t>
            </a:r>
            <a:r>
              <a:rPr lang="en-US" baseline="30000" dirty="0">
                <a:solidFill>
                  <a:srgbClr val="000000"/>
                </a:solidFill>
                <a:latin typeface="Arial Narrow"/>
                <a:ea typeface="Arial Narrow"/>
                <a:cs typeface="Arial Narrow"/>
                <a:sym typeface="Arial Narrow"/>
              </a:rPr>
              <a:t>1</a:t>
            </a:r>
            <a:r>
              <a:rPr lang="en-US" dirty="0">
                <a:solidFill>
                  <a:srgbClr val="000000"/>
                </a:solidFill>
                <a:latin typeface="Arial Narrow"/>
                <a:ea typeface="Arial Narrow"/>
                <a:cs typeface="Arial Narrow"/>
                <a:sym typeface="Arial Narrow"/>
              </a:rPr>
              <a:t>, Xiaoguang Xu</a:t>
            </a:r>
            <a:r>
              <a:rPr lang="en-US" baseline="30000" dirty="0">
                <a:solidFill>
                  <a:srgbClr val="000000"/>
                </a:solidFill>
                <a:latin typeface="Arial Narrow"/>
                <a:ea typeface="Arial Narrow"/>
                <a:cs typeface="Arial Narrow"/>
                <a:sym typeface="Arial Narrow"/>
              </a:rPr>
              <a:t>2</a:t>
            </a:r>
          </a:p>
          <a:p>
            <a:pPr marL="0" marR="0" lvl="0" indent="0" algn="ctr" rtl="0">
              <a:lnSpc>
                <a:spcPct val="100000"/>
              </a:lnSpc>
              <a:spcBef>
                <a:spcPts val="200"/>
              </a:spcBef>
              <a:spcAft>
                <a:spcPts val="0"/>
              </a:spcAft>
              <a:buClr>
                <a:srgbClr val="000000"/>
              </a:buClr>
              <a:buSzPts val="1800"/>
              <a:buFont typeface="Arial Narrow"/>
              <a:buNone/>
            </a:pPr>
            <a:r>
              <a:rPr lang="en-US" i="1" baseline="30000" dirty="0">
                <a:solidFill>
                  <a:srgbClr val="000000"/>
                </a:solidFill>
                <a:latin typeface="Arial Narrow"/>
                <a:ea typeface="Arial Narrow"/>
                <a:cs typeface="Arial Narrow"/>
                <a:sym typeface="Arial Narrow"/>
              </a:rPr>
              <a:t>1</a:t>
            </a:r>
            <a:r>
              <a:rPr lang="en-US" i="1" dirty="0">
                <a:solidFill>
                  <a:srgbClr val="000000"/>
                </a:solidFill>
                <a:latin typeface="Arial Narrow"/>
                <a:ea typeface="Arial Narrow"/>
                <a:cs typeface="Arial Narrow"/>
                <a:sym typeface="Arial Narrow"/>
              </a:rPr>
              <a:t>The University of Iowa; </a:t>
            </a:r>
            <a:r>
              <a:rPr lang="en-US" i="1" baseline="30000" dirty="0">
                <a:solidFill>
                  <a:srgbClr val="000000"/>
                </a:solidFill>
                <a:latin typeface="Arial Narrow"/>
                <a:ea typeface="Arial Narrow"/>
                <a:cs typeface="Arial Narrow"/>
                <a:sym typeface="Arial Narrow"/>
              </a:rPr>
              <a:t>2</a:t>
            </a:r>
            <a:r>
              <a:rPr lang="en-US" i="1" dirty="0">
                <a:solidFill>
                  <a:srgbClr val="000000"/>
                </a:solidFill>
                <a:latin typeface="Arial Narrow"/>
                <a:ea typeface="Arial Narrow"/>
                <a:cs typeface="Arial Narrow"/>
                <a:sym typeface="Arial Narrow"/>
              </a:rPr>
              <a:t>University of Maryland Baltimore County</a:t>
            </a:r>
            <a:endParaRPr lang="en-US" i="1" baseline="30000" dirty="0">
              <a:solidFill>
                <a:srgbClr val="00000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5" name="Picture 4" descr="A picture containing person, indoor&#10;&#10;Description automatically generated">
            <a:extLst>
              <a:ext uri="{FF2B5EF4-FFF2-40B4-BE49-F238E27FC236}">
                <a16:creationId xmlns:a16="http://schemas.microsoft.com/office/drawing/2014/main" id="{3B6D6C97-9541-733E-330F-996FB685DDD7}"/>
              </a:ext>
            </a:extLst>
          </p:cNvPr>
          <p:cNvPicPr>
            <a:picLocks noChangeAspect="1"/>
          </p:cNvPicPr>
          <p:nvPr/>
        </p:nvPicPr>
        <p:blipFill rotWithShape="1">
          <a:blip r:embed="rId4"/>
          <a:srcRect t="8713" b="21712"/>
          <a:stretch/>
        </p:blipFill>
        <p:spPr>
          <a:xfrm>
            <a:off x="-1" y="203200"/>
            <a:ext cx="1174463" cy="1282969"/>
          </a:xfrm>
          <a:prstGeom prst="rect">
            <a:avLst/>
          </a:prstGeom>
        </p:spPr>
      </p:pic>
      <p:pic>
        <p:nvPicPr>
          <p:cNvPr id="9" name="Picture 8" descr="Calendar&#10;&#10;Description automatically generated">
            <a:extLst>
              <a:ext uri="{FF2B5EF4-FFF2-40B4-BE49-F238E27FC236}">
                <a16:creationId xmlns:a16="http://schemas.microsoft.com/office/drawing/2014/main" id="{B364DF82-B815-6610-54C5-8B387EAD9894}"/>
              </a:ext>
            </a:extLst>
          </p:cNvPr>
          <p:cNvPicPr>
            <a:picLocks noChangeAspect="1"/>
          </p:cNvPicPr>
          <p:nvPr/>
        </p:nvPicPr>
        <p:blipFill>
          <a:blip r:embed="rId5"/>
          <a:stretch>
            <a:fillRect/>
          </a:stretch>
        </p:blipFill>
        <p:spPr>
          <a:xfrm>
            <a:off x="149311" y="1646929"/>
            <a:ext cx="5143449" cy="4697486"/>
          </a:xfrm>
          <a:prstGeom prst="rect">
            <a:avLst/>
          </a:prstGeom>
        </p:spPr>
      </p:pic>
      <p:pic>
        <p:nvPicPr>
          <p:cNvPr id="12" name="Picture 11" descr="Chart, scatter chart&#10;&#10;Description automatically generated">
            <a:extLst>
              <a:ext uri="{FF2B5EF4-FFF2-40B4-BE49-F238E27FC236}">
                <a16:creationId xmlns:a16="http://schemas.microsoft.com/office/drawing/2014/main" id="{FFCC91CC-9BD2-9808-D58A-13907705AF78}"/>
              </a:ext>
            </a:extLst>
          </p:cNvPr>
          <p:cNvPicPr>
            <a:picLocks noChangeAspect="1"/>
          </p:cNvPicPr>
          <p:nvPr/>
        </p:nvPicPr>
        <p:blipFill rotWithShape="1">
          <a:blip r:embed="rId6"/>
          <a:srcRect t="43262"/>
          <a:stretch/>
        </p:blipFill>
        <p:spPr>
          <a:xfrm>
            <a:off x="5383793" y="1682365"/>
            <a:ext cx="6579550" cy="2333213"/>
          </a:xfrm>
          <a:prstGeom prst="rect">
            <a:avLst/>
          </a:prstGeom>
        </p:spPr>
      </p:pic>
      <p:sp>
        <p:nvSpPr>
          <p:cNvPr id="13" name="TextBox 12">
            <a:extLst>
              <a:ext uri="{FF2B5EF4-FFF2-40B4-BE49-F238E27FC236}">
                <a16:creationId xmlns:a16="http://schemas.microsoft.com/office/drawing/2014/main" id="{C93D2F83-FD89-6DE3-3B68-CD22E8C19BA1}"/>
              </a:ext>
            </a:extLst>
          </p:cNvPr>
          <p:cNvSpPr txBox="1"/>
          <p:nvPr/>
        </p:nvSpPr>
        <p:spPr>
          <a:xfrm>
            <a:off x="5580184" y="4109363"/>
            <a:ext cx="643543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Hourly mapping of smoke layer height using EPIC measurements is valuable for improving the estimation of diurnal surface PM</a:t>
            </a:r>
            <a:r>
              <a:rPr lang="en-US" baseline="-25000" dirty="0"/>
              <a:t>2.5 </a:t>
            </a:r>
            <a:r>
              <a:rPr lang="en-US" dirty="0"/>
              <a:t>concentration.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relationship of vertical velocity of smoke layer and diurnal variation of surface PM</a:t>
            </a:r>
            <a:r>
              <a:rPr lang="en-US" baseline="-25000" dirty="0"/>
              <a:t>2.5 </a:t>
            </a:r>
            <a:r>
              <a:rPr lang="en-US" dirty="0"/>
              <a:t>concentration can be quantitatively explained by a simple box model very well.</a:t>
            </a:r>
          </a:p>
        </p:txBody>
      </p:sp>
      <p:sp>
        <p:nvSpPr>
          <p:cNvPr id="10" name="Oval 9">
            <a:extLst>
              <a:ext uri="{FF2B5EF4-FFF2-40B4-BE49-F238E27FC236}">
                <a16:creationId xmlns:a16="http://schemas.microsoft.com/office/drawing/2014/main" id="{D61CB11E-794F-E5F0-1B35-DBB2A2DC54EE}"/>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EF4FBE-89FC-7544-BA3D-14ECDF5BCF0C}"/>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1A3B754-3FC5-E89E-FE8C-19CC74DCC93B}"/>
              </a:ext>
            </a:extLst>
          </p:cNvPr>
          <p:cNvPicPr>
            <a:picLocks noChangeAspect="1"/>
          </p:cNvPicPr>
          <p:nvPr/>
        </p:nvPicPr>
        <p:blipFill>
          <a:blip r:embed="rId7"/>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162130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60000"/>
                                        <p:tgtEl>
                                          <p:spTgt spid="11"/>
                                        </p:tgtEl>
                                      </p:cBhvr>
                                    </p:animEffect>
                                  </p:childTnLst>
                                  <p:subTnLst>
                                    <p:set>
                                      <p:cBhvr override="childStyle">
                                        <p:cTn dur="1" fill="hold" display="0" masterRel="sameClick" afterEffect="1">
                                          <p:stCondLst>
                                            <p:cond evt="end" delay="0">
                                              <p:tn val="9"/>
                                            </p:cond>
                                          </p:stCondLst>
                                        </p:cTn>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4">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1005901"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203155" y="251912"/>
            <a:ext cx="9844500" cy="1277232"/>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2400" b="1" dirty="0">
                <a:solidFill>
                  <a:srgbClr val="244D60"/>
                </a:solidFill>
                <a:latin typeface="Arial Narrow"/>
                <a:ea typeface="Arial Narrow"/>
                <a:cs typeface="Arial Narrow"/>
                <a:sym typeface="Arial Narrow"/>
              </a:rPr>
              <a:t>11- Pearlman- Polarization Performance Simulation for the GeoXO ACX</a:t>
            </a:r>
          </a:p>
          <a:p>
            <a:pPr lvl="0" algn="ctr">
              <a:spcBef>
                <a:spcPts val="200"/>
              </a:spcBef>
              <a:buClr>
                <a:srgbClr val="000000"/>
              </a:buClr>
              <a:buSzPts val="1800"/>
            </a:pPr>
            <a:r>
              <a:rPr lang="en-US" sz="1600" dirty="0">
                <a:solidFill>
                  <a:srgbClr val="000000"/>
                </a:solidFill>
                <a:latin typeface="Arial Narrow"/>
                <a:ea typeface="Arial Narrow"/>
                <a:cs typeface="Arial Narrow"/>
                <a:sym typeface="Arial Narrow"/>
              </a:rPr>
              <a:t>Aaron Pearlman</a:t>
            </a:r>
            <a:r>
              <a:rPr lang="en-US" sz="1600" baseline="30000" dirty="0">
                <a:solidFill>
                  <a:srgbClr val="000000"/>
                </a:solidFill>
                <a:latin typeface="Arial Narrow"/>
                <a:ea typeface="Arial Narrow"/>
                <a:cs typeface="Arial Narrow"/>
                <a:sym typeface="Arial Narrow"/>
              </a:rPr>
              <a:t>1</a:t>
            </a:r>
            <a:r>
              <a:rPr lang="en-US" sz="1600" dirty="0">
                <a:solidFill>
                  <a:srgbClr val="000000"/>
                </a:solidFill>
                <a:latin typeface="Arial Narrow"/>
                <a:ea typeface="Arial Narrow"/>
                <a:cs typeface="Arial Narrow"/>
                <a:sym typeface="Arial Narrow"/>
              </a:rPr>
              <a:t>, Monica Cook</a:t>
            </a:r>
            <a:r>
              <a:rPr lang="en-US" sz="1600" baseline="30000" dirty="0">
                <a:solidFill>
                  <a:srgbClr val="000000"/>
                </a:solidFill>
                <a:latin typeface="Arial Narrow"/>
                <a:ea typeface="Arial Narrow"/>
                <a:cs typeface="Arial Narrow"/>
                <a:sym typeface="Arial Narrow"/>
              </a:rPr>
              <a:t>1</a:t>
            </a:r>
            <a:r>
              <a:rPr lang="en-US" sz="1600" dirty="0">
                <a:solidFill>
                  <a:srgbClr val="000000"/>
                </a:solidFill>
                <a:latin typeface="Arial Narrow"/>
                <a:ea typeface="Arial Narrow"/>
                <a:cs typeface="Arial Narrow"/>
                <a:sym typeface="Arial Narrow"/>
              </a:rPr>
              <a:t>, Boryana Efremova</a:t>
            </a:r>
            <a:r>
              <a:rPr lang="en-US" sz="1600" baseline="30000" dirty="0">
                <a:solidFill>
                  <a:srgbClr val="000000"/>
                </a:solidFill>
                <a:latin typeface="Arial Narrow"/>
                <a:ea typeface="Arial Narrow"/>
                <a:cs typeface="Arial Narrow"/>
                <a:sym typeface="Arial Narrow"/>
              </a:rPr>
              <a:t>1</a:t>
            </a:r>
            <a:r>
              <a:rPr lang="en-US" sz="1600" dirty="0">
                <a:solidFill>
                  <a:srgbClr val="000000"/>
                </a:solidFill>
                <a:latin typeface="Arial Narrow"/>
                <a:ea typeface="Arial Narrow"/>
                <a:cs typeface="Arial Narrow"/>
                <a:sym typeface="Arial Narrow"/>
              </a:rPr>
              <a:t>, Francis Padula</a:t>
            </a:r>
            <a:r>
              <a:rPr lang="en-US" sz="1600" baseline="30000" dirty="0">
                <a:solidFill>
                  <a:srgbClr val="000000"/>
                </a:solidFill>
                <a:latin typeface="Arial Narrow"/>
                <a:ea typeface="Arial Narrow"/>
                <a:cs typeface="Arial Narrow"/>
                <a:sym typeface="Arial Narrow"/>
              </a:rPr>
              <a:t>1</a:t>
            </a:r>
            <a:r>
              <a:rPr lang="en-US" sz="1600" dirty="0">
                <a:solidFill>
                  <a:srgbClr val="000000"/>
                </a:solidFill>
                <a:latin typeface="Arial Narrow"/>
                <a:ea typeface="Arial Narrow"/>
                <a:cs typeface="Arial Narrow"/>
                <a:sym typeface="Arial Narrow"/>
              </a:rPr>
              <a:t>, Lok Lamsal</a:t>
            </a:r>
            <a:r>
              <a:rPr lang="en-US" sz="1600" baseline="30000" dirty="0">
                <a:solidFill>
                  <a:srgbClr val="000000"/>
                </a:solidFill>
                <a:latin typeface="Arial Narrow"/>
                <a:ea typeface="Arial Narrow"/>
                <a:cs typeface="Arial Narrow"/>
                <a:sym typeface="Arial Narrow"/>
              </a:rPr>
              <a:t>2</a:t>
            </a:r>
            <a:r>
              <a:rPr lang="en-US" sz="1600" dirty="0">
                <a:solidFill>
                  <a:srgbClr val="000000"/>
                </a:solidFill>
                <a:latin typeface="Arial Narrow"/>
                <a:ea typeface="Arial Narrow"/>
                <a:cs typeface="Arial Narrow"/>
                <a:sym typeface="Arial Narrow"/>
              </a:rPr>
              <a:t>, Joel McCorkel</a:t>
            </a:r>
            <a:r>
              <a:rPr lang="en-US" sz="1600" baseline="30000" dirty="0">
                <a:solidFill>
                  <a:srgbClr val="000000"/>
                </a:solidFill>
                <a:latin typeface="Arial Narrow"/>
                <a:ea typeface="Arial Narrow"/>
                <a:cs typeface="Arial Narrow"/>
                <a:sym typeface="Arial Narrow"/>
              </a:rPr>
              <a:t>3</a:t>
            </a:r>
            <a:r>
              <a:rPr lang="en-US" sz="1600" dirty="0">
                <a:solidFill>
                  <a:srgbClr val="000000"/>
                </a:solidFill>
                <a:latin typeface="Arial Narrow"/>
                <a:ea typeface="Arial Narrow"/>
                <a:cs typeface="Arial Narrow"/>
                <a:sym typeface="Arial Narrow"/>
              </a:rPr>
              <a:t>, Joanna Joiner</a:t>
            </a:r>
            <a:r>
              <a:rPr lang="en-US" sz="1600" baseline="30000" dirty="0">
                <a:solidFill>
                  <a:srgbClr val="000000"/>
                </a:solidFill>
                <a:latin typeface="Arial Narrow"/>
                <a:ea typeface="Arial Narrow"/>
                <a:cs typeface="Arial Narrow"/>
                <a:sym typeface="Arial Narrow"/>
              </a:rPr>
              <a:t>3</a:t>
            </a:r>
          </a:p>
          <a:p>
            <a:pPr lvl="0" algn="ctr">
              <a:spcBef>
                <a:spcPts val="200"/>
              </a:spcBef>
              <a:buClr>
                <a:srgbClr val="000000"/>
              </a:buClr>
              <a:buSzPts val="1800"/>
            </a:pPr>
            <a:r>
              <a:rPr lang="en-US" sz="1600" baseline="30000" dirty="0">
                <a:solidFill>
                  <a:srgbClr val="000000"/>
                </a:solidFill>
                <a:latin typeface="Arial Narrow"/>
                <a:ea typeface="Arial Narrow"/>
                <a:cs typeface="Arial Narrow"/>
                <a:sym typeface="Arial Narrow"/>
              </a:rPr>
              <a:t>1</a:t>
            </a:r>
            <a:r>
              <a:rPr lang="en-US" sz="1600" dirty="0">
                <a:solidFill>
                  <a:srgbClr val="000000"/>
                </a:solidFill>
                <a:latin typeface="Arial Narrow"/>
                <a:ea typeface="Arial Narrow"/>
                <a:cs typeface="Arial Narrow"/>
                <a:sym typeface="Arial Narrow"/>
              </a:rPr>
              <a:t>GeoThinkTank LLC, Miami, FL, </a:t>
            </a:r>
            <a:r>
              <a:rPr lang="en-US" sz="1600" baseline="30000" dirty="0">
                <a:solidFill>
                  <a:srgbClr val="000000"/>
                </a:solidFill>
                <a:latin typeface="Arial Narrow"/>
                <a:ea typeface="Arial Narrow"/>
                <a:cs typeface="Arial Narrow"/>
                <a:sym typeface="Arial Narrow"/>
              </a:rPr>
              <a:t>2</a:t>
            </a:r>
            <a:r>
              <a:rPr lang="en-US" sz="1600" dirty="0">
                <a:solidFill>
                  <a:srgbClr val="000000"/>
                </a:solidFill>
                <a:latin typeface="Arial Narrow"/>
                <a:ea typeface="Arial Narrow"/>
                <a:cs typeface="Arial Narrow"/>
                <a:sym typeface="Arial Narrow"/>
              </a:rPr>
              <a:t>University of Maryland Baltimore County, Baltimore MD</a:t>
            </a:r>
          </a:p>
          <a:p>
            <a:pPr lvl="0" algn="ctr">
              <a:spcBef>
                <a:spcPts val="200"/>
              </a:spcBef>
              <a:buClr>
                <a:srgbClr val="000000"/>
              </a:buClr>
              <a:buSzPts val="1800"/>
            </a:pPr>
            <a:r>
              <a:rPr lang="en-US" sz="1600" baseline="30000" dirty="0">
                <a:solidFill>
                  <a:srgbClr val="000000"/>
                </a:solidFill>
                <a:latin typeface="Arial Narrow"/>
                <a:ea typeface="Arial Narrow"/>
                <a:cs typeface="Arial Narrow"/>
                <a:sym typeface="Arial Narrow"/>
              </a:rPr>
              <a:t>3</a:t>
            </a:r>
            <a:r>
              <a:rPr lang="en-US" sz="1600" dirty="0">
                <a:solidFill>
                  <a:srgbClr val="000000"/>
                </a:solidFill>
                <a:latin typeface="Arial Narrow"/>
                <a:ea typeface="Arial Narrow"/>
                <a:cs typeface="Arial Narrow"/>
                <a:sym typeface="Arial Narrow"/>
              </a:rPr>
              <a:t>NASA Goddard Space Flight Center, Greenbelt, MD</a:t>
            </a:r>
          </a:p>
        </p:txBody>
      </p:sp>
      <p:cxnSp>
        <p:nvCxnSpPr>
          <p:cNvPr id="151" name="Google Shape;151;p1"/>
          <p:cNvCxnSpPr/>
          <p:nvPr/>
        </p:nvCxnSpPr>
        <p:spPr>
          <a:xfrm flipH="1">
            <a:off x="403782" y="1475561"/>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5" name="Google Shape;156;p1">
            <a:extLst>
              <a:ext uri="{FF2B5EF4-FFF2-40B4-BE49-F238E27FC236}">
                <a16:creationId xmlns:a16="http://schemas.microsoft.com/office/drawing/2014/main" id="{BB094AD9-AC8D-9B40-8FA3-CC1939FA91B1}"/>
              </a:ext>
            </a:extLst>
          </p:cNvPr>
          <p:cNvSpPr txBox="1"/>
          <p:nvPr/>
        </p:nvSpPr>
        <p:spPr>
          <a:xfrm>
            <a:off x="0" y="1551307"/>
            <a:ext cx="12192000" cy="1246455"/>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Arial" panose="020B0604020202020204" pitchFamily="34" charset="0"/>
              <a:buChar char="•"/>
            </a:pPr>
            <a:r>
              <a:rPr lang="en-US" sz="1500" dirty="0">
                <a:latin typeface="Arial" panose="020B0604020202020204" pitchFamily="34" charset="0"/>
                <a:ea typeface="Arial Narrow"/>
                <a:cs typeface="Arial" panose="020B0604020202020204" pitchFamily="34" charset="0"/>
                <a:sym typeface="Arial Narrow"/>
              </a:rPr>
              <a:t>NOAA’s Geostationary Extended Observations (GeoXO) constellation will include a dedicated atmospheric composition instrument (ACX) to support air quality forecasting and monitoring by providing similar capabilities to missions such as TEMPO.</a:t>
            </a:r>
          </a:p>
          <a:p>
            <a:pPr marL="342900" indent="-342900">
              <a:buClr>
                <a:srgbClr val="000000"/>
              </a:buClr>
              <a:buSzPts val="1600"/>
              <a:buFont typeface="Arial" panose="020B0604020202020204" pitchFamily="34" charset="0"/>
              <a:buChar char="•"/>
            </a:pPr>
            <a:r>
              <a:rPr lang="en-US" sz="1500" dirty="0">
                <a:solidFill>
                  <a:schemeClr val="dk1"/>
                </a:solidFill>
                <a:latin typeface="Arial" panose="020B0604020202020204" pitchFamily="34" charset="0"/>
                <a:ea typeface="Arial Narrow"/>
                <a:cs typeface="Arial" panose="020B0604020202020204" pitchFamily="34" charset="0"/>
                <a:sym typeface="Arial Narrow"/>
              </a:rPr>
              <a:t>We conducted a study to investigate how radiometric impacts from instrument polarization sensitivity can affect NO</a:t>
            </a:r>
            <a:r>
              <a:rPr lang="en-US" sz="1500" baseline="-25000" dirty="0">
                <a:solidFill>
                  <a:schemeClr val="dk1"/>
                </a:solidFill>
                <a:latin typeface="Arial" panose="020B0604020202020204" pitchFamily="34" charset="0"/>
                <a:ea typeface="Arial Narrow"/>
                <a:cs typeface="Arial" panose="020B0604020202020204" pitchFamily="34" charset="0"/>
                <a:sym typeface="Arial Narrow"/>
              </a:rPr>
              <a:t>2</a:t>
            </a:r>
            <a:r>
              <a:rPr lang="en-US" sz="1500" dirty="0">
                <a:solidFill>
                  <a:schemeClr val="dk1"/>
                </a:solidFill>
                <a:latin typeface="Arial" panose="020B0604020202020204" pitchFamily="34" charset="0"/>
                <a:ea typeface="Arial Narrow"/>
                <a:cs typeface="Arial" panose="020B0604020202020204" pitchFamily="34" charset="0"/>
                <a:sym typeface="Arial Narrow"/>
              </a:rPr>
              <a:t> retrievals as part of an effort to understand the design tradeoffs between instrument parameters and trace gas retrieval impacts.</a:t>
            </a:r>
          </a:p>
          <a:p>
            <a:pPr marL="342900" indent="-342900">
              <a:buClr>
                <a:srgbClr val="000000"/>
              </a:buClr>
              <a:buSzPts val="1600"/>
              <a:buFont typeface="Arial" panose="020B0604020202020204" pitchFamily="34" charset="0"/>
              <a:buChar char="•"/>
            </a:pPr>
            <a:r>
              <a:rPr lang="en-US" sz="1500" dirty="0">
                <a:solidFill>
                  <a:schemeClr val="dk1"/>
                </a:solidFill>
                <a:latin typeface="Arial" panose="020B0604020202020204" pitchFamily="34" charset="0"/>
                <a:ea typeface="Arial Narrow"/>
                <a:cs typeface="Arial" panose="020B0604020202020204" pitchFamily="34" charset="0"/>
                <a:sym typeface="Arial Narrow"/>
              </a:rPr>
              <a:t>The results show that the maximum retrieval is </a:t>
            </a:r>
            <a:r>
              <a:rPr lang="en-US" sz="1500" dirty="0">
                <a:latin typeface="Arial" panose="020B0604020202020204" pitchFamily="34" charset="0"/>
                <a:cs typeface="Arial" panose="020B0604020202020204" pitchFamily="34" charset="0"/>
              </a:rPr>
              <a:t>lower than the TEMPO precision requirement except in the most extreme cases.</a:t>
            </a:r>
            <a:endParaRPr lang="en-US" sz="1500" dirty="0">
              <a:solidFill>
                <a:schemeClr val="dk1"/>
              </a:solidFill>
              <a:latin typeface="Arial" panose="020B0604020202020204" pitchFamily="34" charset="0"/>
              <a:ea typeface="Arial Narrow"/>
              <a:cs typeface="Arial" panose="020B0604020202020204" pitchFamily="34" charset="0"/>
              <a:sym typeface="Arial Narrow"/>
            </a:endParaRPr>
          </a:p>
        </p:txBody>
      </p:sp>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9172" t="4731" r="-1" b="32726"/>
          <a:stretch/>
        </p:blipFill>
        <p:spPr>
          <a:xfrm>
            <a:off x="84638" y="251913"/>
            <a:ext cx="1175296" cy="120028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463" y="2793021"/>
            <a:ext cx="9882327" cy="2886078"/>
          </a:xfrm>
          <a:prstGeom prst="rect">
            <a:avLst/>
          </a:prstGeom>
        </p:spPr>
      </p:pic>
      <p:sp>
        <p:nvSpPr>
          <p:cNvPr id="5" name="TextBox 4"/>
          <p:cNvSpPr txBox="1"/>
          <p:nvPr/>
        </p:nvSpPr>
        <p:spPr>
          <a:xfrm>
            <a:off x="76210" y="3360969"/>
            <a:ext cx="1980005" cy="1815882"/>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errors assuming different scene types across CONUS for 5% polarization sensitivity in a vertical orientation and constant NO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profiles with 8.4 x 10</a:t>
            </a:r>
            <a:r>
              <a:rPr lang="en-US" sz="1400" baseline="30000" dirty="0">
                <a:latin typeface="Arial" panose="020B0604020202020204" pitchFamily="34" charset="0"/>
                <a:cs typeface="Arial" panose="020B0604020202020204" pitchFamily="34" charset="0"/>
              </a:rPr>
              <a:t>15</a:t>
            </a:r>
            <a:r>
              <a:rPr lang="en-US" sz="1400" dirty="0">
                <a:latin typeface="Arial" panose="020B0604020202020204" pitchFamily="34" charset="0"/>
                <a:cs typeface="Arial" panose="020B0604020202020204" pitchFamily="34" charset="0"/>
              </a:rPr>
              <a:t> molecules/cm</a:t>
            </a:r>
            <a:r>
              <a:rPr lang="en-US" sz="1400" baseline="30000" dirty="0">
                <a:latin typeface="Arial" panose="020B0604020202020204" pitchFamily="34" charset="0"/>
                <a:cs typeface="Arial" panose="020B0604020202020204" pitchFamily="34" charset="0"/>
              </a:rPr>
              <a:t>2</a:t>
            </a:r>
          </a:p>
        </p:txBody>
      </p:sp>
      <p:sp>
        <p:nvSpPr>
          <p:cNvPr id="6" name="Rectangle 5"/>
          <p:cNvSpPr/>
          <p:nvPr/>
        </p:nvSpPr>
        <p:spPr>
          <a:xfrm>
            <a:off x="4557933" y="6115168"/>
            <a:ext cx="3378104" cy="276999"/>
          </a:xfrm>
          <a:prstGeom prst="rect">
            <a:avLst/>
          </a:prstGeom>
        </p:spPr>
        <p:txBody>
          <a:bodyPr wrap="none">
            <a:spAutoFit/>
          </a:bodyPr>
          <a:lstStyle/>
          <a:p>
            <a:r>
              <a:rPr lang="en-US" sz="1200" dirty="0">
                <a:solidFill>
                  <a:srgbClr val="464646"/>
                </a:solidFill>
                <a:latin typeface="Open Sans" panose="020B0606030504020204" pitchFamily="34" charset="0"/>
              </a:rPr>
              <a:t>https://doi.org/10.5194/egusphere-2022-207</a:t>
            </a:r>
            <a:endParaRPr lang="en-US" sz="1200" dirty="0"/>
          </a:p>
        </p:txBody>
      </p:sp>
      <p:grpSp>
        <p:nvGrpSpPr>
          <p:cNvPr id="18" name="Group 17"/>
          <p:cNvGrpSpPr/>
          <p:nvPr/>
        </p:nvGrpSpPr>
        <p:grpSpPr>
          <a:xfrm>
            <a:off x="3378331" y="5650098"/>
            <a:ext cx="454313" cy="429323"/>
            <a:chOff x="6176639" y="1522546"/>
            <a:chExt cx="2646380" cy="2500814"/>
          </a:xfrm>
        </p:grpSpPr>
        <p:sp>
          <p:nvSpPr>
            <p:cNvPr id="20" name="Rounded Rectangle 19"/>
            <p:cNvSpPr/>
            <p:nvPr/>
          </p:nvSpPr>
          <p:spPr>
            <a:xfrm>
              <a:off x="6822403" y="1828800"/>
              <a:ext cx="1310378" cy="2194560"/>
            </a:xfrm>
            <a:prstGeom prst="roundRect">
              <a:avLst>
                <a:gd name="adj" fmla="val 9360"/>
              </a:avLst>
            </a:prstGeom>
            <a:no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ounded Rectangle 20"/>
            <p:cNvSpPr/>
            <p:nvPr/>
          </p:nvSpPr>
          <p:spPr>
            <a:xfrm>
              <a:off x="6176639" y="2199764"/>
              <a:ext cx="645764" cy="1823595"/>
            </a:xfrm>
            <a:prstGeom prst="roundRect">
              <a:avLst>
                <a:gd name="adj" fmla="val 9360"/>
              </a:avLst>
            </a:prstGeom>
            <a:no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ounded Rectangle 21"/>
            <p:cNvSpPr/>
            <p:nvPr/>
          </p:nvSpPr>
          <p:spPr>
            <a:xfrm>
              <a:off x="8132780" y="2926080"/>
              <a:ext cx="690239" cy="1097280"/>
            </a:xfrm>
            <a:prstGeom prst="roundRect">
              <a:avLst>
                <a:gd name="adj" fmla="val 9360"/>
              </a:avLst>
            </a:prstGeom>
            <a:no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ounded Rectangle 22"/>
            <p:cNvSpPr/>
            <p:nvPr/>
          </p:nvSpPr>
          <p:spPr>
            <a:xfrm>
              <a:off x="7135599" y="1522546"/>
              <a:ext cx="683987" cy="306254"/>
            </a:xfrm>
            <a:prstGeom prst="roundRect">
              <a:avLst>
                <a:gd name="adj" fmla="val 9360"/>
              </a:avLst>
            </a:prstGeom>
            <a:no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7202074" y="3538587"/>
              <a:ext cx="551037" cy="484771"/>
            </a:xfrm>
            <a:prstGeom prst="roundRect">
              <a:avLst>
                <a:gd name="adj" fmla="val 9360"/>
              </a:avLst>
            </a:prstGeom>
            <a:no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5" name="Straight Connector 24"/>
            <p:cNvCxnSpPr/>
            <p:nvPr/>
          </p:nvCxnSpPr>
          <p:spPr>
            <a:xfrm>
              <a:off x="7245647" y="3193710"/>
              <a:ext cx="463891"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245647" y="2850996"/>
              <a:ext cx="463891"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245647" y="2199765"/>
              <a:ext cx="463891"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245647" y="2525381"/>
              <a:ext cx="463891"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392895" y="3302250"/>
              <a:ext cx="170007"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92895" y="3648025"/>
              <a:ext cx="170007"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99521" y="3822638"/>
              <a:ext cx="0" cy="20072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99521" y="3274000"/>
              <a:ext cx="0" cy="20072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99521" y="2825720"/>
              <a:ext cx="0" cy="20072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99521" y="2382604"/>
              <a:ext cx="0" cy="20072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781476" y="5676386"/>
            <a:ext cx="306592" cy="374078"/>
            <a:chOff x="2582051" y="5962176"/>
            <a:chExt cx="306592" cy="374078"/>
          </a:xfrm>
          <a:solidFill>
            <a:schemeClr val="bg1">
              <a:lumMod val="85000"/>
            </a:schemeClr>
          </a:solidFill>
        </p:grpSpPr>
        <p:cxnSp>
          <p:nvCxnSpPr>
            <p:cNvPr id="36" name="Straight Connector 35"/>
            <p:cNvCxnSpPr/>
            <p:nvPr/>
          </p:nvCxnSpPr>
          <p:spPr>
            <a:xfrm>
              <a:off x="2732442" y="6125966"/>
              <a:ext cx="0" cy="210288"/>
            </a:xfrm>
            <a:prstGeom prst="line">
              <a:avLst/>
            </a:prstGeom>
            <a:grpFill/>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2582051" y="6043530"/>
              <a:ext cx="204395" cy="20439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612423" y="5962176"/>
              <a:ext cx="204395" cy="20439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684248" y="6041963"/>
              <a:ext cx="204395" cy="20439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lowchart: Extract 80"/>
          <p:cNvSpPr/>
          <p:nvPr/>
        </p:nvSpPr>
        <p:spPr>
          <a:xfrm>
            <a:off x="10128113" y="5651368"/>
            <a:ext cx="231212" cy="428053"/>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108"/>
              <a:gd name="connsiteY0" fmla="*/ 10000 h 10000"/>
              <a:gd name="connsiteX1" fmla="*/ 5000 w 10108"/>
              <a:gd name="connsiteY1" fmla="*/ 0 h 10000"/>
              <a:gd name="connsiteX2" fmla="*/ 10000 w 10108"/>
              <a:gd name="connsiteY2" fmla="*/ 10000 h 10000"/>
              <a:gd name="connsiteX3" fmla="*/ 0 w 10108"/>
              <a:gd name="connsiteY3" fmla="*/ 10000 h 10000"/>
              <a:gd name="connsiteX0" fmla="*/ 108 w 10216"/>
              <a:gd name="connsiteY0" fmla="*/ 10000 h 10000"/>
              <a:gd name="connsiteX1" fmla="*/ 5108 w 10216"/>
              <a:gd name="connsiteY1" fmla="*/ 0 h 10000"/>
              <a:gd name="connsiteX2" fmla="*/ 10108 w 10216"/>
              <a:gd name="connsiteY2" fmla="*/ 10000 h 10000"/>
              <a:gd name="connsiteX3" fmla="*/ 108 w 10216"/>
              <a:gd name="connsiteY3" fmla="*/ 10000 h 10000"/>
              <a:gd name="connsiteX0" fmla="*/ 108 w 11028"/>
              <a:gd name="connsiteY0" fmla="*/ 10000 h 10000"/>
              <a:gd name="connsiteX1" fmla="*/ 5108 w 11028"/>
              <a:gd name="connsiteY1" fmla="*/ 0 h 10000"/>
              <a:gd name="connsiteX2" fmla="*/ 10108 w 11028"/>
              <a:gd name="connsiteY2" fmla="*/ 10000 h 10000"/>
              <a:gd name="connsiteX3" fmla="*/ 108 w 11028"/>
              <a:gd name="connsiteY3" fmla="*/ 10000 h 10000"/>
              <a:gd name="connsiteX0" fmla="*/ 920 w 11840"/>
              <a:gd name="connsiteY0" fmla="*/ 10000 h 10000"/>
              <a:gd name="connsiteX1" fmla="*/ 5920 w 11840"/>
              <a:gd name="connsiteY1" fmla="*/ 0 h 10000"/>
              <a:gd name="connsiteX2" fmla="*/ 10920 w 11840"/>
              <a:gd name="connsiteY2" fmla="*/ 10000 h 10000"/>
              <a:gd name="connsiteX3" fmla="*/ 920 w 11840"/>
              <a:gd name="connsiteY3" fmla="*/ 10000 h 10000"/>
              <a:gd name="connsiteX0" fmla="*/ 1 w 10002"/>
              <a:gd name="connsiteY0" fmla="*/ 10000 h 13184"/>
              <a:gd name="connsiteX1" fmla="*/ 5001 w 10002"/>
              <a:gd name="connsiteY1" fmla="*/ 0 h 13184"/>
              <a:gd name="connsiteX2" fmla="*/ 10001 w 10002"/>
              <a:gd name="connsiteY2" fmla="*/ 10000 h 13184"/>
              <a:gd name="connsiteX3" fmla="*/ 5394 w 10002"/>
              <a:gd name="connsiteY3" fmla="*/ 13184 h 13184"/>
              <a:gd name="connsiteX4" fmla="*/ 1 w 10002"/>
              <a:gd name="connsiteY4" fmla="*/ 10000 h 13184"/>
              <a:gd name="connsiteX0" fmla="*/ 1 w 10002"/>
              <a:gd name="connsiteY0" fmla="*/ 10000 h 13472"/>
              <a:gd name="connsiteX1" fmla="*/ 5001 w 10002"/>
              <a:gd name="connsiteY1" fmla="*/ 0 h 13472"/>
              <a:gd name="connsiteX2" fmla="*/ 10001 w 10002"/>
              <a:gd name="connsiteY2" fmla="*/ 10000 h 13472"/>
              <a:gd name="connsiteX3" fmla="*/ 5394 w 10002"/>
              <a:gd name="connsiteY3" fmla="*/ 13184 h 13472"/>
              <a:gd name="connsiteX4" fmla="*/ 1 w 10002"/>
              <a:gd name="connsiteY4" fmla="*/ 10000 h 13472"/>
              <a:gd name="connsiteX0" fmla="*/ 1 w 10002"/>
              <a:gd name="connsiteY0" fmla="*/ 10000 h 13195"/>
              <a:gd name="connsiteX1" fmla="*/ 5001 w 10002"/>
              <a:gd name="connsiteY1" fmla="*/ 0 h 13195"/>
              <a:gd name="connsiteX2" fmla="*/ 10001 w 10002"/>
              <a:gd name="connsiteY2" fmla="*/ 10000 h 13195"/>
              <a:gd name="connsiteX3" fmla="*/ 5394 w 10002"/>
              <a:gd name="connsiteY3" fmla="*/ 13184 h 13195"/>
              <a:gd name="connsiteX4" fmla="*/ 1 w 10002"/>
              <a:gd name="connsiteY4" fmla="*/ 10000 h 13195"/>
              <a:gd name="connsiteX0" fmla="*/ 1 w 10002"/>
              <a:gd name="connsiteY0" fmla="*/ 10000 h 13195"/>
              <a:gd name="connsiteX1" fmla="*/ 5001 w 10002"/>
              <a:gd name="connsiteY1" fmla="*/ 0 h 13195"/>
              <a:gd name="connsiteX2" fmla="*/ 10001 w 10002"/>
              <a:gd name="connsiteY2" fmla="*/ 10000 h 13195"/>
              <a:gd name="connsiteX3" fmla="*/ 5394 w 10002"/>
              <a:gd name="connsiteY3" fmla="*/ 13184 h 13195"/>
              <a:gd name="connsiteX4" fmla="*/ 1 w 10002"/>
              <a:gd name="connsiteY4" fmla="*/ 10000 h 13195"/>
              <a:gd name="connsiteX0" fmla="*/ 1 w 10002"/>
              <a:gd name="connsiteY0" fmla="*/ 10000 h 13195"/>
              <a:gd name="connsiteX1" fmla="*/ 5001 w 10002"/>
              <a:gd name="connsiteY1" fmla="*/ 0 h 13195"/>
              <a:gd name="connsiteX2" fmla="*/ 10001 w 10002"/>
              <a:gd name="connsiteY2" fmla="*/ 10000 h 13195"/>
              <a:gd name="connsiteX3" fmla="*/ 5394 w 10002"/>
              <a:gd name="connsiteY3" fmla="*/ 13184 h 13195"/>
              <a:gd name="connsiteX4" fmla="*/ 1 w 10002"/>
              <a:gd name="connsiteY4" fmla="*/ 10000 h 13195"/>
              <a:gd name="connsiteX0" fmla="*/ 1 w 10002"/>
              <a:gd name="connsiteY0" fmla="*/ 10000 h 14389"/>
              <a:gd name="connsiteX1" fmla="*/ 5001 w 10002"/>
              <a:gd name="connsiteY1" fmla="*/ 0 h 14389"/>
              <a:gd name="connsiteX2" fmla="*/ 10001 w 10002"/>
              <a:gd name="connsiteY2" fmla="*/ 10000 h 14389"/>
              <a:gd name="connsiteX3" fmla="*/ 5394 w 10002"/>
              <a:gd name="connsiteY3" fmla="*/ 14383 h 14389"/>
              <a:gd name="connsiteX4" fmla="*/ 1 w 10002"/>
              <a:gd name="connsiteY4" fmla="*/ 10000 h 14389"/>
              <a:gd name="connsiteX0" fmla="*/ 1 w 10001"/>
              <a:gd name="connsiteY0" fmla="*/ 10000 h 15436"/>
              <a:gd name="connsiteX1" fmla="*/ 5001 w 10001"/>
              <a:gd name="connsiteY1" fmla="*/ 0 h 15436"/>
              <a:gd name="connsiteX2" fmla="*/ 10001 w 10001"/>
              <a:gd name="connsiteY2" fmla="*/ 10000 h 15436"/>
              <a:gd name="connsiteX3" fmla="*/ 4645 w 10001"/>
              <a:gd name="connsiteY3" fmla="*/ 15432 h 15436"/>
              <a:gd name="connsiteX4" fmla="*/ 1 w 10001"/>
              <a:gd name="connsiteY4" fmla="*/ 10000 h 15436"/>
              <a:gd name="connsiteX0" fmla="*/ 1 w 10001"/>
              <a:gd name="connsiteY0" fmla="*/ 10000 h 15432"/>
              <a:gd name="connsiteX1" fmla="*/ 5001 w 10001"/>
              <a:gd name="connsiteY1" fmla="*/ 0 h 15432"/>
              <a:gd name="connsiteX2" fmla="*/ 10001 w 10001"/>
              <a:gd name="connsiteY2" fmla="*/ 10000 h 15432"/>
              <a:gd name="connsiteX3" fmla="*/ 4645 w 10001"/>
              <a:gd name="connsiteY3" fmla="*/ 15432 h 15432"/>
              <a:gd name="connsiteX4" fmla="*/ 1 w 10001"/>
              <a:gd name="connsiteY4" fmla="*/ 10000 h 15432"/>
              <a:gd name="connsiteX0" fmla="*/ 1 w 10001"/>
              <a:gd name="connsiteY0" fmla="*/ 10000 h 15432"/>
              <a:gd name="connsiteX1" fmla="*/ 5001 w 10001"/>
              <a:gd name="connsiteY1" fmla="*/ 0 h 15432"/>
              <a:gd name="connsiteX2" fmla="*/ 10001 w 10001"/>
              <a:gd name="connsiteY2" fmla="*/ 10000 h 15432"/>
              <a:gd name="connsiteX3" fmla="*/ 4920 w 10001"/>
              <a:gd name="connsiteY3" fmla="*/ 15432 h 15432"/>
              <a:gd name="connsiteX4" fmla="*/ 1 w 10001"/>
              <a:gd name="connsiteY4" fmla="*/ 10000 h 15432"/>
              <a:gd name="connsiteX0" fmla="*/ 1 w 10001"/>
              <a:gd name="connsiteY0" fmla="*/ 10412 h 15844"/>
              <a:gd name="connsiteX1" fmla="*/ 5001 w 10001"/>
              <a:gd name="connsiteY1" fmla="*/ 0 h 15844"/>
              <a:gd name="connsiteX2" fmla="*/ 10001 w 10001"/>
              <a:gd name="connsiteY2" fmla="*/ 10412 h 15844"/>
              <a:gd name="connsiteX3" fmla="*/ 4920 w 10001"/>
              <a:gd name="connsiteY3" fmla="*/ 15844 h 15844"/>
              <a:gd name="connsiteX4" fmla="*/ 1 w 10001"/>
              <a:gd name="connsiteY4" fmla="*/ 10412 h 15844"/>
              <a:gd name="connsiteX0" fmla="*/ 1 w 10001"/>
              <a:gd name="connsiteY0" fmla="*/ 10412 h 16119"/>
              <a:gd name="connsiteX1" fmla="*/ 5001 w 10001"/>
              <a:gd name="connsiteY1" fmla="*/ 0 h 16119"/>
              <a:gd name="connsiteX2" fmla="*/ 10001 w 10001"/>
              <a:gd name="connsiteY2" fmla="*/ 10412 h 16119"/>
              <a:gd name="connsiteX3" fmla="*/ 5012 w 10001"/>
              <a:gd name="connsiteY3" fmla="*/ 16119 h 16119"/>
              <a:gd name="connsiteX4" fmla="*/ 1 w 10001"/>
              <a:gd name="connsiteY4" fmla="*/ 10412 h 16119"/>
              <a:gd name="connsiteX0" fmla="*/ 1 w 10001"/>
              <a:gd name="connsiteY0" fmla="*/ 10412 h 15752"/>
              <a:gd name="connsiteX1" fmla="*/ 5001 w 10001"/>
              <a:gd name="connsiteY1" fmla="*/ 0 h 15752"/>
              <a:gd name="connsiteX2" fmla="*/ 10001 w 10001"/>
              <a:gd name="connsiteY2" fmla="*/ 10412 h 15752"/>
              <a:gd name="connsiteX3" fmla="*/ 4875 w 10001"/>
              <a:gd name="connsiteY3" fmla="*/ 15752 h 15752"/>
              <a:gd name="connsiteX4" fmla="*/ 1 w 10001"/>
              <a:gd name="connsiteY4" fmla="*/ 10412 h 15752"/>
              <a:gd name="connsiteX0" fmla="*/ 1 w 10001"/>
              <a:gd name="connsiteY0" fmla="*/ 10412 h 15889"/>
              <a:gd name="connsiteX1" fmla="*/ 5001 w 10001"/>
              <a:gd name="connsiteY1" fmla="*/ 0 h 15889"/>
              <a:gd name="connsiteX2" fmla="*/ 10001 w 10001"/>
              <a:gd name="connsiteY2" fmla="*/ 10412 h 15889"/>
              <a:gd name="connsiteX3" fmla="*/ 5012 w 10001"/>
              <a:gd name="connsiteY3" fmla="*/ 15889 h 15889"/>
              <a:gd name="connsiteX4" fmla="*/ 1 w 10001"/>
              <a:gd name="connsiteY4" fmla="*/ 10412 h 15889"/>
              <a:gd name="connsiteX0" fmla="*/ 1 w 10001"/>
              <a:gd name="connsiteY0" fmla="*/ 10412 h 15889"/>
              <a:gd name="connsiteX1" fmla="*/ 5001 w 10001"/>
              <a:gd name="connsiteY1" fmla="*/ 0 h 15889"/>
              <a:gd name="connsiteX2" fmla="*/ 10001 w 10001"/>
              <a:gd name="connsiteY2" fmla="*/ 10412 h 15889"/>
              <a:gd name="connsiteX3" fmla="*/ 5012 w 10001"/>
              <a:gd name="connsiteY3" fmla="*/ 15889 h 15889"/>
              <a:gd name="connsiteX4" fmla="*/ 1 w 10001"/>
              <a:gd name="connsiteY4" fmla="*/ 10412 h 15889"/>
              <a:gd name="connsiteX0" fmla="*/ 1 w 10001"/>
              <a:gd name="connsiteY0" fmla="*/ 10412 h 15889"/>
              <a:gd name="connsiteX1" fmla="*/ 5001 w 10001"/>
              <a:gd name="connsiteY1" fmla="*/ 0 h 15889"/>
              <a:gd name="connsiteX2" fmla="*/ 10001 w 10001"/>
              <a:gd name="connsiteY2" fmla="*/ 10412 h 15889"/>
              <a:gd name="connsiteX3" fmla="*/ 5012 w 10001"/>
              <a:gd name="connsiteY3" fmla="*/ 15889 h 15889"/>
              <a:gd name="connsiteX4" fmla="*/ 1 w 10001"/>
              <a:gd name="connsiteY4" fmla="*/ 10412 h 15889"/>
              <a:gd name="connsiteX0" fmla="*/ 1 w 10001"/>
              <a:gd name="connsiteY0" fmla="*/ 10412 h 15889"/>
              <a:gd name="connsiteX1" fmla="*/ 5001 w 10001"/>
              <a:gd name="connsiteY1" fmla="*/ 0 h 15889"/>
              <a:gd name="connsiteX2" fmla="*/ 10001 w 10001"/>
              <a:gd name="connsiteY2" fmla="*/ 10412 h 15889"/>
              <a:gd name="connsiteX3" fmla="*/ 5012 w 10001"/>
              <a:gd name="connsiteY3" fmla="*/ 15889 h 15889"/>
              <a:gd name="connsiteX4" fmla="*/ 1 w 10001"/>
              <a:gd name="connsiteY4" fmla="*/ 10412 h 15889"/>
              <a:gd name="connsiteX0" fmla="*/ 1 w 10001"/>
              <a:gd name="connsiteY0" fmla="*/ 10412 h 15889"/>
              <a:gd name="connsiteX1" fmla="*/ 5001 w 10001"/>
              <a:gd name="connsiteY1" fmla="*/ 0 h 15889"/>
              <a:gd name="connsiteX2" fmla="*/ 10001 w 10001"/>
              <a:gd name="connsiteY2" fmla="*/ 10412 h 15889"/>
              <a:gd name="connsiteX3" fmla="*/ 5012 w 10001"/>
              <a:gd name="connsiteY3" fmla="*/ 15889 h 15889"/>
              <a:gd name="connsiteX4" fmla="*/ 1 w 10001"/>
              <a:gd name="connsiteY4" fmla="*/ 10412 h 15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5889">
                <a:moveTo>
                  <a:pt x="1" y="10412"/>
                </a:moveTo>
                <a:cubicBezTo>
                  <a:pt x="-1" y="7764"/>
                  <a:pt x="1806" y="5125"/>
                  <a:pt x="5001" y="0"/>
                </a:cubicBezTo>
                <a:cubicBezTo>
                  <a:pt x="8238" y="5180"/>
                  <a:pt x="9999" y="7764"/>
                  <a:pt x="10001" y="10412"/>
                </a:cubicBezTo>
                <a:cubicBezTo>
                  <a:pt x="10003" y="13060"/>
                  <a:pt x="7559" y="15901"/>
                  <a:pt x="5012" y="15889"/>
                </a:cubicBezTo>
                <a:cubicBezTo>
                  <a:pt x="2465" y="15877"/>
                  <a:pt x="3" y="13060"/>
                  <a:pt x="1" y="10412"/>
                </a:cubicBezTo>
                <a:close/>
              </a:path>
            </a:pathLst>
          </a:custGeom>
          <a:noFill/>
          <a:ln w="381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E525F88A-4BF7-0FFD-F549-897580D2B0FB}"/>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6C13FB-3B22-816A-F93E-D2537FA6547B}"/>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51570B82-A88F-AB13-6B9F-CE9FD8288072}"/>
              </a:ext>
            </a:extLst>
          </p:cNvPr>
          <p:cNvPicPr>
            <a:picLocks noChangeAspect="1"/>
          </p:cNvPicPr>
          <p:nvPr/>
        </p:nvPicPr>
        <p:blipFill>
          <a:blip r:embed="rId7"/>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24040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41"/>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4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heel(1)">
                                      <p:cBhvr>
                                        <p:cTn id="11" dur="60000"/>
                                        <p:tgtEl>
                                          <p:spTgt spid="42"/>
                                        </p:tgtEl>
                                      </p:cBhvr>
                                    </p:animEffect>
                                  </p:childTnLst>
                                  <p:subTnLst>
                                    <p:set>
                                      <p:cBhvr override="childStyle">
                                        <p:cTn dur="1" fill="hold" display="0" masterRel="sameClick" afterEffect="1">
                                          <p:stCondLst>
                                            <p:cond evt="end" delay="0">
                                              <p:tn val="9"/>
                                            </p:cond>
                                          </p:stCondLst>
                                        </p:cTn>
                                        <p:tgtEl>
                                          <p:spTgt spid="4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41379" y="252743"/>
            <a:ext cx="9844500" cy="2687875"/>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3200" b="1" dirty="0">
                <a:solidFill>
                  <a:srgbClr val="244D60"/>
                </a:solidFill>
                <a:latin typeface="Arial Narrow"/>
                <a:ea typeface="Arial Narrow"/>
                <a:cs typeface="Arial Narrow"/>
                <a:sym typeface="Arial Narrow"/>
              </a:rPr>
              <a:t>12-Spinei Lind–</a:t>
            </a:r>
            <a:r>
              <a:rPr lang="en-US" sz="3200" b="1" dirty="0">
                <a:solidFill>
                  <a:srgbClr val="244D60"/>
                </a:solidFill>
                <a:latin typeface="Arial" panose="020B0604020202020204" pitchFamily="34" charset="0"/>
                <a:ea typeface="Arial Narrow"/>
                <a:cs typeface="Arial" panose="020B0604020202020204" pitchFamily="34" charset="0"/>
                <a:sym typeface="Arial Narrow"/>
              </a:rPr>
              <a:t>from street level to total columns with ground DOAS</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a:solidFill>
                  <a:srgbClr val="000000"/>
                </a:solidFill>
                <a:latin typeface="Arial Narrow"/>
                <a:ea typeface="Arial Narrow"/>
                <a:cs typeface="Arial Narrow"/>
                <a:sym typeface="Arial Narrow"/>
              </a:rPr>
              <a:t>Elen</a:t>
            </a:r>
            <a:r>
              <a:rPr lang="en-US" dirty="0">
                <a:solidFill>
                  <a:srgbClr val="000000"/>
                </a:solidFill>
                <a:latin typeface="Arial Narrow"/>
                <a:ea typeface="Arial Narrow"/>
                <a:cs typeface="Arial Narrow"/>
                <a:sym typeface="Arial Narrow"/>
              </a:rPr>
              <a:t>a </a:t>
            </a:r>
            <a:r>
              <a:rPr lang="en-US" dirty="0" err="1">
                <a:solidFill>
                  <a:srgbClr val="000000"/>
                </a:solidFill>
                <a:latin typeface="Arial Narrow"/>
                <a:ea typeface="Arial Narrow"/>
                <a:cs typeface="Arial Narrow"/>
                <a:sym typeface="Arial Narrow"/>
              </a:rPr>
              <a:t>Spinei</a:t>
            </a:r>
            <a:r>
              <a:rPr lang="en-US" dirty="0">
                <a:solidFill>
                  <a:srgbClr val="000000"/>
                </a:solidFill>
                <a:latin typeface="Arial Narrow"/>
                <a:ea typeface="Arial Narrow"/>
                <a:cs typeface="Arial Narrow"/>
                <a:sym typeface="Arial Narrow"/>
              </a:rPr>
              <a:t> Lind: Virginia Tech; Jeffrey Geddes: Boston University;</a:t>
            </a:r>
          </a:p>
          <a:p>
            <a:pPr lvl="0" algn="ctr">
              <a:spcBef>
                <a:spcPts val="200"/>
              </a:spcBef>
              <a:buClr>
                <a:srgbClr val="000000"/>
              </a:buClr>
              <a:buSzPts val="1800"/>
            </a:pPr>
            <a:r>
              <a:rPr lang="en-US" dirty="0">
                <a:solidFill>
                  <a:srgbClr val="000000"/>
                </a:solidFill>
                <a:latin typeface="Arial Narrow"/>
                <a:ea typeface="Arial Narrow"/>
                <a:cs typeface="Arial Narrow"/>
                <a:sym typeface="Arial Narrow"/>
              </a:rPr>
              <a:t>Yun Dong: Virginia Tech; Taylor Adams: Boston University</a:t>
            </a:r>
          </a:p>
          <a:p>
            <a:pPr marL="0" marR="0" lvl="0" indent="0" algn="ctr" rtl="0">
              <a:lnSpc>
                <a:spcPct val="100000"/>
              </a:lnSpc>
              <a:spcBef>
                <a:spcPts val="200"/>
              </a:spcBef>
              <a:spcAft>
                <a:spcPts val="0"/>
              </a:spcAft>
              <a:buClr>
                <a:srgbClr val="000000"/>
              </a:buClr>
              <a:buSzPts val="1800"/>
              <a:buFont typeface="Arial Narrow"/>
              <a:buNone/>
            </a:pPr>
            <a:endParaRPr lang="en-US" sz="18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1096" y="1319140"/>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9" name="image7.png">
            <a:extLst>
              <a:ext uri="{FF2B5EF4-FFF2-40B4-BE49-F238E27FC236}">
                <a16:creationId xmlns:a16="http://schemas.microsoft.com/office/drawing/2014/main" id="{072B1083-1133-5DCF-2311-78A83AF05BA0}"/>
              </a:ext>
            </a:extLst>
          </p:cNvPr>
          <p:cNvPicPr/>
          <p:nvPr/>
        </p:nvPicPr>
        <p:blipFill rotWithShape="1">
          <a:blip r:embed="rId4"/>
          <a:srcRect t="3190" b="53931"/>
          <a:stretch/>
        </p:blipFill>
        <p:spPr>
          <a:xfrm>
            <a:off x="5632610" y="2000789"/>
            <a:ext cx="6371073" cy="1982288"/>
          </a:xfrm>
          <a:prstGeom prst="rect">
            <a:avLst/>
          </a:prstGeom>
          <a:ln/>
        </p:spPr>
      </p:pic>
      <p:sp>
        <p:nvSpPr>
          <p:cNvPr id="2" name="TextBox 1">
            <a:extLst>
              <a:ext uri="{FF2B5EF4-FFF2-40B4-BE49-F238E27FC236}">
                <a16:creationId xmlns:a16="http://schemas.microsoft.com/office/drawing/2014/main" id="{6C15B523-2B3E-93A9-9D6A-C2FE5B42EFA2}"/>
              </a:ext>
            </a:extLst>
          </p:cNvPr>
          <p:cNvSpPr txBox="1"/>
          <p:nvPr/>
        </p:nvSpPr>
        <p:spPr>
          <a:xfrm>
            <a:off x="76210" y="2064530"/>
            <a:ext cx="5757031" cy="2308324"/>
          </a:xfrm>
          <a:prstGeom prst="rect">
            <a:avLst/>
          </a:prstGeom>
          <a:noFill/>
        </p:spPr>
        <p:txBody>
          <a:bodyPr wrap="square" rtlCol="0">
            <a:spAutoFit/>
          </a:bodyPr>
          <a:lstStyle/>
          <a:p>
            <a:pPr marL="342900" indent="-342900">
              <a:buFont typeface="+mj-lt"/>
              <a:buAutoNum type="arabicPeriod"/>
            </a:pPr>
            <a:r>
              <a:rPr lang="en-US" dirty="0"/>
              <a:t>Urban environment air quality is impacted by complex interactions on macro-, meso- and microscales;</a:t>
            </a:r>
          </a:p>
          <a:p>
            <a:pPr marL="342900" indent="-342900">
              <a:buFont typeface="+mj-lt"/>
              <a:buAutoNum type="arabicPeriod"/>
            </a:pPr>
            <a:r>
              <a:rPr lang="en-US" dirty="0"/>
              <a:t>DOAS technique can provide information about </a:t>
            </a:r>
            <a:r>
              <a:rPr lang="en-US" dirty="0" err="1"/>
              <a:t>gasious</a:t>
            </a:r>
            <a:r>
              <a:rPr lang="en-US" dirty="0"/>
              <a:t> air pollutant distribution at different scales;</a:t>
            </a:r>
          </a:p>
          <a:p>
            <a:pPr marL="342900" indent="-342900">
              <a:buFont typeface="+mj-lt"/>
              <a:buAutoNum type="arabicPeriod"/>
            </a:pPr>
            <a:r>
              <a:rPr lang="en-US" dirty="0"/>
              <a:t>This presentation covers street canyon, tropospheric and total column measurements at Boston University over a period of 1 year: Oct 2019 – Nov 2020</a:t>
            </a:r>
          </a:p>
          <a:p>
            <a:endParaRPr lang="en-US" dirty="0"/>
          </a:p>
        </p:txBody>
      </p:sp>
      <p:pic>
        <p:nvPicPr>
          <p:cNvPr id="4" name="Picture 3" descr="Graphical user interface&#10;&#10;Description automatically generated">
            <a:extLst>
              <a:ext uri="{FF2B5EF4-FFF2-40B4-BE49-F238E27FC236}">
                <a16:creationId xmlns:a16="http://schemas.microsoft.com/office/drawing/2014/main" id="{3655EB2C-6D29-5A37-077D-B5C637EEF430}"/>
              </a:ext>
            </a:extLst>
          </p:cNvPr>
          <p:cNvPicPr>
            <a:picLocks noChangeAspect="1"/>
          </p:cNvPicPr>
          <p:nvPr/>
        </p:nvPicPr>
        <p:blipFill>
          <a:blip r:embed="rId5"/>
          <a:stretch>
            <a:fillRect/>
          </a:stretch>
        </p:blipFill>
        <p:spPr>
          <a:xfrm>
            <a:off x="8443762" y="3983077"/>
            <a:ext cx="3496861" cy="2404535"/>
          </a:xfrm>
          <a:prstGeom prst="rect">
            <a:avLst/>
          </a:prstGeom>
        </p:spPr>
      </p:pic>
      <p:pic>
        <p:nvPicPr>
          <p:cNvPr id="6" name="Picture 5" descr="Timeline&#10;&#10;Description automatically generated with medium confidence">
            <a:extLst>
              <a:ext uri="{FF2B5EF4-FFF2-40B4-BE49-F238E27FC236}">
                <a16:creationId xmlns:a16="http://schemas.microsoft.com/office/drawing/2014/main" id="{C7CFEB83-F09D-4C56-589B-B06158A7FE9E}"/>
              </a:ext>
            </a:extLst>
          </p:cNvPr>
          <p:cNvPicPr>
            <a:picLocks noChangeAspect="1"/>
          </p:cNvPicPr>
          <p:nvPr/>
        </p:nvPicPr>
        <p:blipFill>
          <a:blip r:embed="rId6"/>
          <a:stretch>
            <a:fillRect/>
          </a:stretch>
        </p:blipFill>
        <p:spPr>
          <a:xfrm>
            <a:off x="4859626" y="3981857"/>
            <a:ext cx="3496861" cy="2406976"/>
          </a:xfrm>
          <a:prstGeom prst="rect">
            <a:avLst/>
          </a:prstGeom>
        </p:spPr>
      </p:pic>
      <p:pic>
        <p:nvPicPr>
          <p:cNvPr id="8" name="Picture 7" descr="Diagram&#10;&#10;Description automatically generated">
            <a:extLst>
              <a:ext uri="{FF2B5EF4-FFF2-40B4-BE49-F238E27FC236}">
                <a16:creationId xmlns:a16="http://schemas.microsoft.com/office/drawing/2014/main" id="{63EDD46B-92F4-632A-46B9-75E585878724}"/>
              </a:ext>
            </a:extLst>
          </p:cNvPr>
          <p:cNvPicPr>
            <a:picLocks noChangeAspect="1"/>
          </p:cNvPicPr>
          <p:nvPr/>
        </p:nvPicPr>
        <p:blipFill>
          <a:blip r:embed="rId7"/>
          <a:stretch>
            <a:fillRect/>
          </a:stretch>
        </p:blipFill>
        <p:spPr>
          <a:xfrm>
            <a:off x="1017096" y="4007015"/>
            <a:ext cx="3371622" cy="2308324"/>
          </a:xfrm>
          <a:prstGeom prst="rect">
            <a:avLst/>
          </a:prstGeom>
        </p:spPr>
      </p:pic>
      <p:pic>
        <p:nvPicPr>
          <p:cNvPr id="17" name="Picture 2" descr="New Faculty Member: Elena Lind | ece | Virginia Tech">
            <a:extLst>
              <a:ext uri="{FF2B5EF4-FFF2-40B4-BE49-F238E27FC236}">
                <a16:creationId xmlns:a16="http://schemas.microsoft.com/office/drawing/2014/main" id="{120383CA-E328-92C1-7D63-7AB3B3CD1F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8284"/>
          <a:stretch/>
        </p:blipFill>
        <p:spPr bwMode="auto">
          <a:xfrm>
            <a:off x="247055" y="269460"/>
            <a:ext cx="1023811" cy="904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86BC81D1-63C5-17DB-A74D-E78E6768844B}"/>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5383AC-A764-49D8-4574-0FD9AFCADBDD}"/>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3CF86C-5187-B06A-3181-637C73A9B6A9}"/>
              </a:ext>
            </a:extLst>
          </p:cNvPr>
          <p:cNvPicPr>
            <a:picLocks noChangeAspect="1"/>
          </p:cNvPicPr>
          <p:nvPr/>
        </p:nvPicPr>
        <p:blipFill>
          <a:blip r:embed="rId9"/>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40395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60000"/>
                                        <p:tgtEl>
                                          <p:spTgt spid="13"/>
                                        </p:tgtEl>
                                      </p:cBhvr>
                                    </p:animEffect>
                                  </p:childTnLst>
                                  <p:subTnLst>
                                    <p:set>
                                      <p:cBhvr override="childStyle">
                                        <p:cTn dur="1" fill="hold" display="0" masterRel="sameClick" afterEffect="1">
                                          <p:stCondLst>
                                            <p:cond evt="end" delay="0">
                                              <p:tn val="9"/>
                                            </p:cond>
                                          </p:stCondLst>
                                        </p:cTn>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5" name="Imagen 4" descr="NO2_columns_hourly_me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950" y="2532938"/>
            <a:ext cx="4712440" cy="3820462"/>
          </a:xfrm>
          <a:prstGeom prst="rect">
            <a:avLst/>
          </a:prstGeom>
        </p:spPr>
      </p:pic>
      <p:pic>
        <p:nvPicPr>
          <p:cNvPr id="146" name="Google Shape;146;p1"/>
          <p:cNvPicPr preferRelativeResize="0"/>
          <p:nvPr/>
        </p:nvPicPr>
        <p:blipFill rotWithShape="1">
          <a:blip r:embed="rId5">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3016170"/>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3200" dirty="0"/>
              <a:t>13-Stremme-Column NO2 measurements over Mexico City using various techniques</a:t>
            </a:r>
          </a:p>
          <a:p>
            <a:pPr lvl="0" algn="ctr">
              <a:buClr>
                <a:srgbClr val="244D60"/>
              </a:buClr>
              <a:buSzPts val="3200"/>
            </a:pPr>
            <a:r>
              <a:rPr lang="en-US" sz="1800" b="0" i="0" u="none" strike="noStrike" cap="none" dirty="0">
                <a:solidFill>
                  <a:srgbClr val="000000"/>
                </a:solidFill>
                <a:latin typeface="Arial Narrow"/>
                <a:ea typeface="Arial Narrow"/>
                <a:cs typeface="Arial Narrow"/>
                <a:sym typeface="Arial Narrow"/>
              </a:rPr>
              <a:t>Wolfgang Stremme, Claudia Rivera, Michel </a:t>
            </a:r>
            <a:r>
              <a:rPr lang="en-US" sz="1800" b="0" i="0" u="none" strike="noStrike" cap="none" dirty="0" err="1">
                <a:solidFill>
                  <a:srgbClr val="000000"/>
                </a:solidFill>
                <a:latin typeface="Arial Narrow"/>
                <a:ea typeface="Arial Narrow"/>
                <a:cs typeface="Arial Narrow"/>
                <a:sym typeface="Arial Narrow"/>
              </a:rPr>
              <a:t>Grutter</a:t>
            </a:r>
            <a:r>
              <a:rPr lang="en-US" sz="1800" b="0" i="0" u="none" strike="noStrike" cap="none" dirty="0">
                <a:solidFill>
                  <a:srgbClr val="000000"/>
                </a:solidFill>
                <a:latin typeface="Arial Narrow"/>
                <a:ea typeface="Arial Narrow"/>
                <a:cs typeface="Arial Narrow"/>
                <a:sym typeface="Arial Narrow"/>
              </a:rPr>
              <a:t>,  Alejandro </a:t>
            </a:r>
            <a:r>
              <a:rPr lang="en-US" dirty="0" err="1">
                <a:solidFill>
                  <a:srgbClr val="000000"/>
                </a:solidFill>
                <a:latin typeface="Arial Narrow"/>
                <a:ea typeface="Arial Narrow"/>
                <a:cs typeface="Arial Narrow"/>
                <a:sym typeface="Arial Narrow"/>
              </a:rPr>
              <a:t>B</a:t>
            </a:r>
            <a:r>
              <a:rPr lang="en-US" sz="1800" b="0" i="0" u="none" strike="noStrike" cap="none" dirty="0" err="1">
                <a:solidFill>
                  <a:srgbClr val="000000"/>
                </a:solidFill>
                <a:latin typeface="Arial Narrow"/>
                <a:ea typeface="Arial Narrow"/>
                <a:cs typeface="Arial Narrow"/>
                <a:sym typeface="Arial Narrow"/>
              </a:rPr>
              <a:t>ezanilla</a:t>
            </a:r>
            <a:r>
              <a:rPr lang="en-US" sz="1800" b="0" i="0" u="none" strike="noStrike" cap="none" dirty="0">
                <a:solidFill>
                  <a:srgbClr val="000000"/>
                </a:solidFill>
                <a:latin typeface="Arial Narrow"/>
                <a:ea typeface="Arial Narrow"/>
                <a:cs typeface="Arial Narrow"/>
                <a:sym typeface="Arial Narrow"/>
              </a:rPr>
              <a:t>, Ricardo </a:t>
            </a:r>
            <a:r>
              <a:rPr lang="en-US" sz="1800" b="0" i="0" u="none" strike="noStrike" cap="none" dirty="0" err="1">
                <a:solidFill>
                  <a:srgbClr val="000000"/>
                </a:solidFill>
                <a:latin typeface="Arial Narrow"/>
                <a:ea typeface="Arial Narrow"/>
                <a:cs typeface="Arial Narrow"/>
                <a:sym typeface="Arial Narrow"/>
              </a:rPr>
              <a:t>Ambriz</a:t>
            </a:r>
            <a:r>
              <a:rPr lang="en-US" sz="1800" b="0" i="0" u="none" strike="noStrike" cap="none" dirty="0">
                <a:solidFill>
                  <a:srgbClr val="000000"/>
                </a:solidFill>
                <a:latin typeface="Arial Narrow"/>
                <a:ea typeface="Arial Narrow"/>
                <a:cs typeface="Arial Narrow"/>
                <a:sym typeface="Arial Narrow"/>
              </a:rPr>
              <a:t>, </a:t>
            </a:r>
          </a:p>
          <a:p>
            <a:pPr lvl="0" algn="ctr">
              <a:buClr>
                <a:srgbClr val="244D60"/>
              </a:buClr>
              <a:buSzPts val="3200"/>
            </a:pPr>
            <a:r>
              <a:rPr lang="en-US" dirty="0" err="1">
                <a:solidFill>
                  <a:srgbClr val="000000"/>
                </a:solidFill>
                <a:latin typeface="Arial Narrow"/>
                <a:ea typeface="Arial Narrow"/>
                <a:cs typeface="Arial Narrow"/>
                <a:sym typeface="Arial Narrow"/>
              </a:rPr>
              <a:t>Noemie</a:t>
            </a:r>
            <a:r>
              <a:rPr lang="en-US" dirty="0">
                <a:solidFill>
                  <a:srgbClr val="000000"/>
                </a:solidFill>
                <a:latin typeface="Arial Narrow"/>
                <a:ea typeface="Arial Narrow"/>
                <a:cs typeface="Arial Narrow"/>
                <a:sym typeface="Arial Narrow"/>
              </a:rPr>
              <a:t> </a:t>
            </a:r>
            <a:r>
              <a:rPr lang="en-US" dirty="0" err="1">
                <a:solidFill>
                  <a:srgbClr val="000000"/>
                </a:solidFill>
                <a:latin typeface="Arial Narrow"/>
                <a:ea typeface="Arial Narrow"/>
                <a:cs typeface="Arial Narrow"/>
                <a:sym typeface="Arial Narrow"/>
              </a:rPr>
              <a:t>Taquet</a:t>
            </a:r>
            <a:r>
              <a:rPr lang="en-US" dirty="0">
                <a:solidFill>
                  <a:srgbClr val="000000"/>
                </a:solidFill>
                <a:latin typeface="Arial Narrow"/>
                <a:ea typeface="Arial Narrow"/>
                <a:cs typeface="Arial Narrow"/>
                <a:sym typeface="Arial Narrow"/>
              </a:rPr>
              <a:t>, </a:t>
            </a:r>
            <a:r>
              <a:rPr lang="en-US" dirty="0" err="1">
                <a:solidFill>
                  <a:srgbClr val="000000"/>
                </a:solidFill>
                <a:latin typeface="Arial Narrow"/>
                <a:ea typeface="Arial Narrow"/>
                <a:cs typeface="Arial Narrow"/>
                <a:sym typeface="Arial Narrow"/>
              </a:rPr>
              <a:t>Zuleica</a:t>
            </a:r>
            <a:r>
              <a:rPr lang="en-US" dirty="0">
                <a:solidFill>
                  <a:srgbClr val="000000"/>
                </a:solidFill>
                <a:latin typeface="Arial Narrow"/>
                <a:ea typeface="Arial Narrow"/>
                <a:cs typeface="Arial Narrow"/>
                <a:sym typeface="Arial Narrow"/>
              </a:rPr>
              <a:t> Ojeda,  </a:t>
            </a:r>
            <a:r>
              <a:rPr lang="en-US" sz="1800" b="0" i="0" u="none" strike="noStrike" cap="none" dirty="0">
                <a:solidFill>
                  <a:srgbClr val="000000"/>
                </a:solidFill>
                <a:latin typeface="Arial Narrow"/>
                <a:ea typeface="Arial Narrow"/>
                <a:cs typeface="Arial Narrow"/>
                <a:sym typeface="Arial Narrow"/>
              </a:rPr>
              <a:t>Adriana </a:t>
            </a:r>
            <a:r>
              <a:rPr lang="en-US" sz="1800" b="0" i="0" u="none" strike="noStrike" cap="none" dirty="0" err="1">
                <a:solidFill>
                  <a:srgbClr val="000000"/>
                </a:solidFill>
                <a:latin typeface="Arial Narrow"/>
                <a:ea typeface="Arial Narrow"/>
                <a:cs typeface="Arial Narrow"/>
                <a:sym typeface="Arial Narrow"/>
              </a:rPr>
              <a:t>Ipina</a:t>
            </a:r>
            <a:r>
              <a:rPr lang="en-US" sz="1800" b="0" i="0" u="none" strike="noStrike" cap="none" dirty="0">
                <a:solidFill>
                  <a:srgbClr val="000000"/>
                </a:solidFill>
                <a:latin typeface="Arial Narrow"/>
                <a:ea typeface="Arial Narrow"/>
                <a:cs typeface="Arial Narrow"/>
                <a:sym typeface="Arial Narrow"/>
              </a:rPr>
              <a:t> Hernandez, Benedetto </a:t>
            </a:r>
            <a:r>
              <a:rPr lang="en-US" sz="1800" b="0" i="0" u="none" strike="noStrike" cap="none" dirty="0" err="1">
                <a:solidFill>
                  <a:srgbClr val="000000"/>
                </a:solidFill>
                <a:latin typeface="Arial Narrow"/>
                <a:ea typeface="Arial Narrow"/>
                <a:cs typeface="Arial Narrow"/>
                <a:sym typeface="Arial Narrow"/>
              </a:rPr>
              <a:t>Schiavo</a:t>
            </a:r>
            <a:r>
              <a:rPr lang="en-US" dirty="0">
                <a:solidFill>
                  <a:srgbClr val="000000"/>
                </a:solidFill>
                <a:latin typeface="Arial Narrow"/>
                <a:ea typeface="Arial Narrow"/>
                <a:cs typeface="Arial Narrow"/>
                <a:sym typeface="Arial Narrow"/>
              </a:rPr>
              <a:t>,  </a:t>
            </a:r>
            <a:r>
              <a:rPr lang="en-US" dirty="0" err="1">
                <a:solidFill>
                  <a:srgbClr val="000000"/>
                </a:solidFill>
                <a:latin typeface="Arial Narrow"/>
                <a:ea typeface="Arial Narrow"/>
                <a:cs typeface="Arial Narrow"/>
                <a:sym typeface="Arial Narrow"/>
              </a:rPr>
              <a:t>Mixtli</a:t>
            </a:r>
            <a:r>
              <a:rPr lang="en-US" dirty="0">
                <a:solidFill>
                  <a:srgbClr val="000000"/>
                </a:solidFill>
                <a:latin typeface="Arial Narrow"/>
                <a:ea typeface="Arial Narrow"/>
                <a:cs typeface="Arial Narrow"/>
                <a:sym typeface="Arial Narrow"/>
              </a:rPr>
              <a:t> Campos </a:t>
            </a:r>
            <a:endParaRPr lang="en-US" sz="1800" b="0" i="0" u="none" strike="noStrike" cap="none" dirty="0">
              <a:solidFill>
                <a:srgbClr val="000000"/>
              </a:solidFill>
              <a:latin typeface="Arial Narrow"/>
              <a:ea typeface="Arial Narrow"/>
              <a:cs typeface="Arial Narrow"/>
              <a:sym typeface="Arial Narrow"/>
            </a:endParaRPr>
          </a:p>
          <a:p>
            <a:pPr lvl="0" algn="ctr">
              <a:buClr>
                <a:srgbClr val="244D60"/>
              </a:buClr>
              <a:buSzPts val="3200"/>
            </a:pPr>
            <a:r>
              <a:rPr lang="en-US" dirty="0" err="1">
                <a:solidFill>
                  <a:srgbClr val="000000"/>
                </a:solidFill>
                <a:latin typeface="Arial Narrow"/>
                <a:ea typeface="Arial Narrow"/>
                <a:cs typeface="Arial Narrow"/>
                <a:sym typeface="Arial Narrow"/>
              </a:rPr>
              <a:t>Josue</a:t>
            </a:r>
            <a:r>
              <a:rPr lang="en-US" dirty="0">
                <a:solidFill>
                  <a:srgbClr val="000000"/>
                </a:solidFill>
                <a:latin typeface="Arial Narrow"/>
                <a:ea typeface="Arial Narrow"/>
                <a:cs typeface="Arial Narrow"/>
                <a:sym typeface="Arial Narrow"/>
              </a:rPr>
              <a:t> Arellano, </a:t>
            </a:r>
            <a:r>
              <a:rPr lang="en-US" sz="1800" b="0" i="0" u="none" strike="noStrike" cap="none" dirty="0">
                <a:solidFill>
                  <a:srgbClr val="000000"/>
                </a:solidFill>
                <a:latin typeface="Arial Narrow"/>
                <a:ea typeface="Arial Narrow"/>
                <a:cs typeface="Arial Narrow"/>
                <a:sym typeface="Arial Narrow"/>
              </a:rPr>
              <a:t> Alain Garcia </a:t>
            </a:r>
            <a:r>
              <a:rPr lang="en-US" sz="1800" b="0" i="0" u="none" strike="noStrike" cap="none" dirty="0" err="1">
                <a:solidFill>
                  <a:srgbClr val="000000"/>
                </a:solidFill>
                <a:latin typeface="Arial Narrow"/>
                <a:ea typeface="Arial Narrow"/>
                <a:cs typeface="Arial Narrow"/>
                <a:sym typeface="Arial Narrow"/>
              </a:rPr>
              <a:t>Zuber</a:t>
            </a:r>
            <a:r>
              <a:rPr lang="en-US" sz="1800" b="0" i="0" u="none" strike="noStrike" cap="none" dirty="0">
                <a:solidFill>
                  <a:srgbClr val="000000"/>
                </a:solidFill>
                <a:latin typeface="Arial Narrow"/>
                <a:ea typeface="Arial Narrow"/>
                <a:cs typeface="Arial Narrow"/>
                <a:sym typeface="Arial Narrow"/>
              </a:rPr>
              <a:t>, Ruben Pavia Hernandez et al.  UNAM</a:t>
            </a:r>
          </a:p>
          <a:p>
            <a:pPr lvl="0" algn="ctr">
              <a:buClr>
                <a:srgbClr val="244D60"/>
              </a:buClr>
              <a:buSzPts val="3200"/>
            </a:pPr>
            <a:r>
              <a:rPr lang="en-US" dirty="0">
                <a:solidFill>
                  <a:srgbClr val="000000"/>
                </a:solidFill>
                <a:latin typeface="Arial Narrow"/>
                <a:ea typeface="Arial Narrow"/>
                <a:cs typeface="Arial Narrow"/>
                <a:sym typeface="Arial Narrow"/>
              </a:rPr>
              <a:t>Martina Michaela Friedrich, Corinne </a:t>
            </a:r>
            <a:r>
              <a:rPr lang="en-US" dirty="0" err="1">
                <a:solidFill>
                  <a:srgbClr val="000000"/>
                </a:solidFill>
                <a:latin typeface="Arial Narrow"/>
                <a:ea typeface="Arial Narrow"/>
                <a:cs typeface="Arial Narrow"/>
                <a:sym typeface="Arial Narrow"/>
              </a:rPr>
              <a:t>Vigouroux</a:t>
            </a:r>
            <a:r>
              <a:rPr lang="en-US" dirty="0">
                <a:solidFill>
                  <a:srgbClr val="000000"/>
                </a:solidFill>
                <a:latin typeface="Arial Narrow"/>
                <a:ea typeface="Arial Narrow"/>
                <a:cs typeface="Arial Narrow"/>
                <a:sym typeface="Arial Narrow"/>
              </a:rPr>
              <a:t>, BIRA</a:t>
            </a:r>
            <a:endParaRPr lang="en-US" sz="1800" b="0" i="0" u="none" strike="noStrike" cap="none" dirty="0">
              <a:solidFill>
                <a:srgbClr val="000000"/>
              </a:solidFill>
              <a:latin typeface="Arial Narrow"/>
              <a:ea typeface="Arial Narrow"/>
              <a:cs typeface="Arial Narrow"/>
              <a:sym typeface="Arial Narrow"/>
            </a:endParaRPr>
          </a:p>
          <a:p>
            <a:pPr lvl="0" algn="ctr">
              <a:buClr>
                <a:srgbClr val="244D60"/>
              </a:buClr>
              <a:buSzPts val="3200"/>
            </a:pPr>
            <a:r>
              <a:rPr lang="en-US" sz="1800" b="0" i="0" u="none" strike="noStrike" cap="none" dirty="0">
                <a:solidFill>
                  <a:srgbClr val="000000"/>
                </a:solidFill>
                <a:latin typeface="Arial Narrow"/>
                <a:ea typeface="Arial Narrow"/>
                <a:cs typeface="Arial Narrow"/>
                <a:sym typeface="Arial Narrow"/>
              </a:rPr>
              <a:t>Thomas </a:t>
            </a:r>
            <a:r>
              <a:rPr lang="en-US" sz="1800" b="0" i="0" u="none" strike="noStrike" cap="none" dirty="0" err="1">
                <a:solidFill>
                  <a:srgbClr val="000000"/>
                </a:solidFill>
                <a:latin typeface="Arial Narrow"/>
                <a:ea typeface="Arial Narrow"/>
                <a:cs typeface="Arial Narrow"/>
                <a:sym typeface="Arial Narrow"/>
              </a:rPr>
              <a:t>Blumenstock</a:t>
            </a:r>
            <a:r>
              <a:rPr lang="en-US" sz="1800" b="0" i="0" u="none" strike="noStrike" cap="none" dirty="0">
                <a:solidFill>
                  <a:srgbClr val="000000"/>
                </a:solidFill>
                <a:latin typeface="Arial Narrow"/>
                <a:ea typeface="Arial Narrow"/>
                <a:cs typeface="Arial Narrow"/>
                <a:sym typeface="Arial Narrow"/>
              </a:rPr>
              <a:t>  and Frank </a:t>
            </a:r>
            <a:r>
              <a:rPr lang="en-US" sz="1800" b="0" i="0" u="none" strike="noStrike" cap="none" dirty="0" err="1">
                <a:solidFill>
                  <a:srgbClr val="000000"/>
                </a:solidFill>
                <a:latin typeface="Arial Narrow"/>
                <a:ea typeface="Arial Narrow"/>
                <a:cs typeface="Arial Narrow"/>
                <a:sym typeface="Arial Narrow"/>
              </a:rPr>
              <a:t>Hase</a:t>
            </a:r>
            <a:r>
              <a:rPr lang="en-US" sz="1800" b="0" i="0" u="none" strike="noStrike" cap="none" dirty="0">
                <a:solidFill>
                  <a:srgbClr val="000000"/>
                </a:solidFill>
                <a:latin typeface="Arial Narrow"/>
                <a:ea typeface="Arial Narrow"/>
                <a:cs typeface="Arial Narrow"/>
                <a:sym typeface="Arial Narrow"/>
              </a:rPr>
              <a:t>, KIT</a:t>
            </a:r>
          </a:p>
          <a:p>
            <a:pPr algn="ctr">
              <a:buClr>
                <a:srgbClr val="244D60"/>
              </a:buClr>
              <a:buSzPts val="3200"/>
            </a:pPr>
            <a:r>
              <a:rPr lang="de-DE" dirty="0">
                <a:solidFill>
                  <a:srgbClr val="000000"/>
                </a:solidFill>
                <a:latin typeface="Arial Narrow"/>
                <a:ea typeface="Arial Narrow"/>
                <a:cs typeface="Arial Narrow"/>
                <a:sym typeface="Arial Narrow"/>
              </a:rPr>
              <a:t>Nader </a:t>
            </a:r>
            <a:r>
              <a:rPr lang="de-DE" dirty="0" err="1">
                <a:solidFill>
                  <a:srgbClr val="000000"/>
                </a:solidFill>
                <a:latin typeface="Arial Narrow"/>
                <a:ea typeface="Arial Narrow"/>
                <a:cs typeface="Arial Narrow"/>
                <a:sym typeface="Arial Narrow"/>
              </a:rPr>
              <a:t>Abuhassan</a:t>
            </a:r>
            <a:r>
              <a:rPr lang="de-DE" dirty="0">
                <a:solidFill>
                  <a:srgbClr val="000000"/>
                </a:solidFill>
                <a:latin typeface="Arial Narrow"/>
                <a:ea typeface="Arial Narrow"/>
                <a:cs typeface="Arial Narrow"/>
                <a:sym typeface="Arial Narrow"/>
              </a:rPr>
              <a:t> et al.,  </a:t>
            </a:r>
            <a:r>
              <a:rPr lang="es-ES_tradnl" dirty="0"/>
              <a:t>Pandora</a:t>
            </a:r>
            <a:r>
              <a:rPr lang="es-ES_tradnl" b="1" dirty="0"/>
              <a:t> </a:t>
            </a:r>
          </a:p>
          <a:p>
            <a:pPr lvl="0" algn="ctr">
              <a:buClr>
                <a:srgbClr val="244D60"/>
              </a:buClr>
              <a:buSzPts val="3200"/>
            </a:pPr>
            <a:endParaRPr lang="en-US" sz="1800" b="0" i="0" u="none" strike="noStrike" cap="none" dirty="0">
              <a:solidFill>
                <a:srgbClr val="00000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5" name="Google Shape;156;p1">
            <a:extLst>
              <a:ext uri="{FF2B5EF4-FFF2-40B4-BE49-F238E27FC236}">
                <a16:creationId xmlns:a16="http://schemas.microsoft.com/office/drawing/2014/main" id="{BB094AD9-AC8D-9B40-8FA3-CC1939FA91B1}"/>
              </a:ext>
            </a:extLst>
          </p:cNvPr>
          <p:cNvSpPr txBox="1"/>
          <p:nvPr/>
        </p:nvSpPr>
        <p:spPr>
          <a:xfrm>
            <a:off x="544926" y="3066085"/>
            <a:ext cx="5748750" cy="2862282"/>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mj-lt"/>
              <a:buAutoNum type="arabicPeriod"/>
            </a:pPr>
            <a:r>
              <a:rPr lang="en-US" sz="2000" b="0" i="0" strike="noStrike" cap="none" dirty="0">
                <a:latin typeface="Arial Narrow"/>
                <a:ea typeface="Arial Narrow"/>
                <a:cs typeface="Arial Narrow"/>
                <a:sym typeface="Arial Narrow"/>
              </a:rPr>
              <a:t>We present and discuss retrieval of the  vertical NO2 columns in Mexico City  from MAXDOAS, and solar absorption spectroscopy by FTIR, PANDORA and two home made setups and retrieval code</a:t>
            </a:r>
            <a:r>
              <a:rPr lang="en-US" sz="2000" dirty="0">
                <a:latin typeface="Arial Narrow"/>
                <a:ea typeface="Arial Narrow"/>
                <a:cs typeface="Arial Narrow"/>
                <a:sym typeface="Arial Narrow"/>
              </a:rPr>
              <a:t>.</a:t>
            </a:r>
          </a:p>
          <a:p>
            <a:pPr marL="342900" indent="-342900">
              <a:buClr>
                <a:srgbClr val="000000"/>
              </a:buClr>
              <a:buSzPts val="1600"/>
              <a:buFont typeface="+mj-lt"/>
              <a:buAutoNum type="arabicPeriod"/>
            </a:pPr>
            <a:endParaRPr lang="en-US" sz="2000" dirty="0">
              <a:latin typeface="Arial Narrow"/>
              <a:ea typeface="Arial Narrow"/>
              <a:cs typeface="Arial Narrow"/>
              <a:sym typeface="Arial Narrow"/>
            </a:endParaRPr>
          </a:p>
          <a:p>
            <a:pPr marL="342900" indent="-342900">
              <a:buClr>
                <a:srgbClr val="000000"/>
              </a:buClr>
              <a:buSzPts val="1600"/>
              <a:buFont typeface="+mj-lt"/>
              <a:buAutoNum type="arabicPeriod"/>
            </a:pPr>
            <a:r>
              <a:rPr lang="en-US" sz="2000" dirty="0">
                <a:latin typeface="Arial Narrow"/>
                <a:ea typeface="Arial Narrow"/>
                <a:cs typeface="Arial Narrow"/>
                <a:sym typeface="Arial Narrow"/>
              </a:rPr>
              <a:t>We show and compare the stratospheric NO2 columns  measured by solar absorption spectroscopy using FTIR and PANDORA at the remote site, </a:t>
            </a:r>
            <a:r>
              <a:rPr lang="en-US" sz="2000" dirty="0" err="1">
                <a:latin typeface="Arial Narrow"/>
                <a:ea typeface="Arial Narrow"/>
                <a:cs typeface="Arial Narrow"/>
                <a:sym typeface="Arial Narrow"/>
              </a:rPr>
              <a:t>Altzomoni</a:t>
            </a:r>
            <a:r>
              <a:rPr lang="en-US" sz="2000" dirty="0">
                <a:latin typeface="Arial Narrow"/>
                <a:ea typeface="Arial Narrow"/>
                <a:cs typeface="Arial Narrow"/>
                <a:sym typeface="Arial Narrow"/>
              </a:rPr>
              <a:t> 4000 </a:t>
            </a:r>
            <a:r>
              <a:rPr lang="en-US" sz="2000" dirty="0" err="1">
                <a:latin typeface="Arial Narrow"/>
                <a:ea typeface="Arial Narrow"/>
                <a:cs typeface="Arial Narrow"/>
                <a:sym typeface="Arial Narrow"/>
              </a:rPr>
              <a:t>m.a.s.l</a:t>
            </a:r>
            <a:r>
              <a:rPr lang="en-US" sz="2000" dirty="0">
                <a:latin typeface="Arial Narrow"/>
                <a:ea typeface="Arial Narrow"/>
                <a:cs typeface="Arial Narrow"/>
                <a:sym typeface="Arial Narrow"/>
              </a:rPr>
              <a:t>. , 60 km southeast of Mexico City.</a:t>
            </a:r>
            <a:endParaRPr lang="en-US" sz="2000" dirty="0">
              <a:solidFill>
                <a:schemeClr val="dk1"/>
              </a:solidFill>
              <a:latin typeface="Arial Narrow"/>
              <a:ea typeface="Arial Narrow"/>
              <a:cs typeface="Arial Narrow"/>
              <a:sym typeface="Arial Narrow"/>
            </a:endParaRPr>
          </a:p>
        </p:txBody>
      </p:sp>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11" name="Imagen 10" descr="IMG_3466.JPG"/>
          <p:cNvPicPr>
            <a:picLocks noChangeAspect="1"/>
          </p:cNvPicPr>
          <p:nvPr/>
        </p:nvPicPr>
        <p:blipFill rotWithShape="1">
          <a:blip r:embed="rId6">
            <a:extLst>
              <a:ext uri="{28A0092B-C50C-407E-A947-70E740481C1C}">
                <a14:useLocalDpi xmlns:a14="http://schemas.microsoft.com/office/drawing/2010/main" val="0"/>
              </a:ext>
            </a:extLst>
          </a:blip>
          <a:srcRect l="21768" r="-21768"/>
          <a:stretch/>
        </p:blipFill>
        <p:spPr>
          <a:xfrm rot="5400000">
            <a:off x="-73959" y="485999"/>
            <a:ext cx="1487782" cy="1117764"/>
          </a:xfrm>
          <a:prstGeom prst="rect">
            <a:avLst/>
          </a:prstGeom>
        </p:spPr>
      </p:pic>
      <p:sp>
        <p:nvSpPr>
          <p:cNvPr id="12" name="Oval 11">
            <a:extLst>
              <a:ext uri="{FF2B5EF4-FFF2-40B4-BE49-F238E27FC236}">
                <a16:creationId xmlns:a16="http://schemas.microsoft.com/office/drawing/2014/main" id="{14480D75-0560-CB89-E13E-6D9D11861905}"/>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242D9E-62B5-67AB-3EA7-63EFFAA3D188}"/>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09B43ED-21DD-26B9-591A-EE5808755505}"/>
              </a:ext>
            </a:extLst>
          </p:cNvPr>
          <p:cNvPicPr>
            <a:picLocks noChangeAspect="1"/>
          </p:cNvPicPr>
          <p:nvPr/>
        </p:nvPicPr>
        <p:blipFill>
          <a:blip r:embed="rId7"/>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374441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60000"/>
                                        <p:tgtEl>
                                          <p:spTgt spid="13"/>
                                        </p:tgtEl>
                                      </p:cBhvr>
                                    </p:animEffect>
                                  </p:childTnLst>
                                  <p:subTnLst>
                                    <p:set>
                                      <p:cBhvr override="childStyle">
                                        <p:cTn dur="1" fill="hold" display="0" masterRel="sameClick" afterEffect="1">
                                          <p:stCondLst>
                                            <p:cond evt="end" delay="0">
                                              <p:tn val="9"/>
                                            </p:cond>
                                          </p:stCondLst>
                                        </p:cTn>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22057" y="203200"/>
            <a:ext cx="10374726"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Garamond"/>
                <a:ea typeface="Arial Narrow"/>
                <a:cs typeface="Arial Narrow"/>
                <a:sym typeface="Arial Narrow"/>
              </a:rPr>
              <a:t>14-Tisdale-Coming Soon to a DAAC Near You: </a:t>
            </a:r>
            <a:br>
              <a:rPr lang="en-US" sz="3200" b="1" dirty="0">
                <a:solidFill>
                  <a:srgbClr val="244D60"/>
                </a:solidFill>
                <a:latin typeface="Garamond"/>
                <a:ea typeface="Arial Narrow"/>
                <a:cs typeface="Arial Narrow"/>
                <a:sym typeface="Arial Narrow"/>
              </a:rPr>
            </a:br>
            <a:r>
              <a:rPr lang="en-US" sz="3200" b="1" dirty="0">
                <a:solidFill>
                  <a:srgbClr val="244D60"/>
                </a:solidFill>
                <a:latin typeface="Garamond"/>
                <a:ea typeface="Arial Narrow"/>
                <a:cs typeface="Arial Narrow"/>
                <a:sym typeface="Arial Narrow"/>
              </a:rPr>
              <a:t>Proposed TEMPO Services</a:t>
            </a:r>
          </a:p>
          <a:p>
            <a:pPr algn="ctr">
              <a:buClr>
                <a:srgbClr val="244D60"/>
              </a:buClr>
              <a:buSzPts val="3200"/>
            </a:pPr>
            <a:r>
              <a:rPr lang="en-US" dirty="0">
                <a:solidFill>
                  <a:srgbClr val="000000"/>
                </a:solidFill>
                <a:latin typeface="Garamond"/>
                <a:ea typeface="Arial Narrow"/>
                <a:cs typeface="Arial Narrow"/>
                <a:sym typeface="Arial Narrow"/>
              </a:rPr>
              <a:t> Matthew</a:t>
            </a:r>
            <a:r>
              <a:rPr lang="en-US" sz="1800" b="0" i="0" u="none" strike="noStrike" cap="none" dirty="0">
                <a:solidFill>
                  <a:srgbClr val="000000"/>
                </a:solidFill>
                <a:latin typeface="Garamond"/>
                <a:ea typeface="Arial Narrow"/>
                <a:cs typeface="Arial Narrow"/>
                <a:sym typeface="Arial Narrow"/>
              </a:rPr>
              <a:t> Tisdale</a:t>
            </a:r>
            <a:r>
              <a:rPr lang="en-US" sz="1800" b="0" i="0" u="none" strike="noStrike" cap="none" baseline="30000" dirty="0">
                <a:solidFill>
                  <a:srgbClr val="000000"/>
                </a:solidFill>
                <a:latin typeface="Garamond"/>
                <a:ea typeface="Arial Narrow"/>
                <a:cs typeface="Arial Narrow"/>
                <a:sym typeface="Arial Narrow"/>
              </a:rPr>
              <a:t>1</a:t>
            </a:r>
            <a:r>
              <a:rPr lang="en-US" sz="1800" b="0" i="0" u="none" strike="noStrike" cap="none" dirty="0">
                <a:solidFill>
                  <a:srgbClr val="000000"/>
                </a:solidFill>
                <a:latin typeface="Garamond"/>
                <a:ea typeface="Arial Narrow"/>
                <a:cs typeface="Arial Narrow"/>
                <a:sym typeface="Arial Narrow"/>
              </a:rPr>
              <a:t>, </a:t>
            </a:r>
            <a:r>
              <a:rPr lang="en-US" dirty="0">
                <a:solidFill>
                  <a:srgbClr val="000000"/>
                </a:solidFill>
                <a:latin typeface="Garamond"/>
                <a:ea typeface="Arial Narrow"/>
                <a:cs typeface="Arial Narrow"/>
                <a:sym typeface="Arial Narrow"/>
              </a:rPr>
              <a:t>Ashlee Autore</a:t>
            </a:r>
            <a:r>
              <a:rPr lang="en-US" sz="1800" b="0" i="0" u="none" strike="noStrike" cap="none" baseline="30000" dirty="0">
                <a:solidFill>
                  <a:srgbClr val="000000"/>
                </a:solidFill>
                <a:latin typeface="Garamond"/>
                <a:ea typeface="Arial Narrow"/>
                <a:cs typeface="Arial Narrow"/>
                <a:sym typeface="Arial Narrow"/>
              </a:rPr>
              <a:t>1</a:t>
            </a:r>
            <a:r>
              <a:rPr lang="en-US" dirty="0">
                <a:solidFill>
                  <a:srgbClr val="000000"/>
                </a:solidFill>
                <a:latin typeface="Garamond"/>
                <a:ea typeface="Arial Narrow"/>
                <a:cs typeface="Arial Narrow"/>
                <a:sym typeface="Arial Narrow"/>
              </a:rPr>
              <a:t>, Austin Anderson</a:t>
            </a:r>
            <a:r>
              <a:rPr lang="en-US" sz="1800" b="0" i="0" u="none" strike="noStrike" cap="none" baseline="30000" dirty="0">
                <a:solidFill>
                  <a:srgbClr val="000000"/>
                </a:solidFill>
                <a:latin typeface="Garamond"/>
                <a:ea typeface="Arial Narrow"/>
                <a:cs typeface="Arial Narrow"/>
                <a:sym typeface="Arial Narrow"/>
              </a:rPr>
              <a:t>1</a:t>
            </a:r>
            <a:r>
              <a:rPr lang="en-US" dirty="0">
                <a:solidFill>
                  <a:srgbClr val="000000"/>
                </a:solidFill>
                <a:latin typeface="Garamond"/>
                <a:ea typeface="Arial Narrow"/>
                <a:cs typeface="Arial Narrow"/>
                <a:sym typeface="Arial Narrow"/>
              </a:rPr>
              <a:t>, Brian Tisdale</a:t>
            </a:r>
            <a:r>
              <a:rPr lang="en-US" sz="1800" b="0" i="0" u="none" strike="noStrike" cap="none" baseline="30000" dirty="0">
                <a:solidFill>
                  <a:srgbClr val="000000"/>
                </a:solidFill>
                <a:latin typeface="Garamond"/>
                <a:ea typeface="Arial Narrow"/>
                <a:cs typeface="Arial Narrow"/>
                <a:sym typeface="Arial Narrow"/>
              </a:rPr>
              <a:t>1</a:t>
            </a:r>
            <a:r>
              <a:rPr lang="en-US" dirty="0">
                <a:solidFill>
                  <a:srgbClr val="000000"/>
                </a:solidFill>
                <a:latin typeface="Garamond"/>
                <a:ea typeface="Arial Narrow"/>
                <a:cs typeface="Arial Narrow"/>
                <a:sym typeface="Arial Narrow"/>
              </a:rPr>
              <a:t>, Daniel Kaufman</a:t>
            </a:r>
            <a:r>
              <a:rPr lang="en-US" sz="1800" b="0" i="0" u="none" strike="noStrike" cap="none" baseline="30000" dirty="0">
                <a:solidFill>
                  <a:srgbClr val="000000"/>
                </a:solidFill>
                <a:latin typeface="Garamond"/>
                <a:ea typeface="Arial Narrow"/>
                <a:cs typeface="Arial Narrow"/>
                <a:sym typeface="Arial Narrow"/>
              </a:rPr>
              <a:t>1</a:t>
            </a:r>
            <a:r>
              <a:rPr lang="en-US" dirty="0">
                <a:solidFill>
                  <a:srgbClr val="000000"/>
                </a:solidFill>
                <a:latin typeface="Garamond"/>
                <a:ea typeface="Arial Narrow"/>
                <a:cs typeface="Arial Narrow"/>
                <a:sym typeface="Arial Narrow"/>
              </a:rPr>
              <a:t>, Georgina </a:t>
            </a:r>
            <a:r>
              <a:rPr lang="en-US" sz="1800" b="0" i="0" u="none" strike="noStrike" cap="none" dirty="0">
                <a:solidFill>
                  <a:srgbClr val="000000"/>
                </a:solidFill>
                <a:latin typeface="Garamond"/>
                <a:ea typeface="Arial Narrow"/>
                <a:cs typeface="Arial Narrow"/>
                <a:sym typeface="Arial Narrow"/>
              </a:rPr>
              <a:t>Hayes-Crepps</a:t>
            </a:r>
            <a:r>
              <a:rPr lang="en-US" sz="1800" b="0" i="0" u="none" strike="noStrike" cap="none" baseline="30000" dirty="0">
                <a:solidFill>
                  <a:srgbClr val="000000"/>
                </a:solidFill>
                <a:latin typeface="Garamond"/>
                <a:ea typeface="Arial Narrow"/>
                <a:cs typeface="Arial Narrow"/>
                <a:sym typeface="Arial Narrow"/>
              </a:rPr>
              <a:t>1</a:t>
            </a:r>
            <a:r>
              <a:rPr lang="en-US" sz="1800" b="0" i="0" u="none" strike="noStrike" cap="none" dirty="0">
                <a:solidFill>
                  <a:srgbClr val="000000"/>
                </a:solidFill>
                <a:latin typeface="Garamond"/>
                <a:ea typeface="Arial Narrow"/>
                <a:cs typeface="Arial Narrow"/>
                <a:sym typeface="Arial Narrow"/>
              </a:rPr>
              <a:t>, Harsh Patel</a:t>
            </a:r>
            <a:r>
              <a:rPr lang="en-US" sz="1800" b="0" i="0" u="none" strike="noStrike" cap="none" baseline="30000" dirty="0">
                <a:solidFill>
                  <a:srgbClr val="000000"/>
                </a:solidFill>
                <a:latin typeface="Garamond"/>
                <a:ea typeface="Arial Narrow"/>
                <a:cs typeface="Arial Narrow"/>
                <a:sym typeface="Arial Narrow"/>
              </a:rPr>
              <a:t>1</a:t>
            </a:r>
            <a:r>
              <a:rPr lang="en-US" sz="1800" b="0" i="0" u="none" strike="noStrike" cap="none" dirty="0">
                <a:solidFill>
                  <a:srgbClr val="000000"/>
                </a:solidFill>
                <a:latin typeface="Garamond"/>
                <a:ea typeface="Arial Narrow"/>
                <a:cs typeface="Arial Narrow"/>
                <a:sym typeface="Arial Narrow"/>
              </a:rPr>
              <a:t>, Iman Nasif</a:t>
            </a:r>
            <a:r>
              <a:rPr lang="en-US" sz="1800" b="0" i="0" u="none" strike="noStrike" cap="none" baseline="30000" dirty="0">
                <a:solidFill>
                  <a:srgbClr val="000000"/>
                </a:solidFill>
                <a:latin typeface="Garamond"/>
                <a:ea typeface="Arial Narrow"/>
                <a:cs typeface="Arial Narrow"/>
                <a:sym typeface="Arial Narrow"/>
              </a:rPr>
              <a:t>1</a:t>
            </a:r>
            <a:r>
              <a:rPr lang="en-US" sz="1800" b="0" i="0" u="none" strike="noStrike" cap="none" dirty="0">
                <a:solidFill>
                  <a:srgbClr val="000000"/>
                </a:solidFill>
                <a:latin typeface="Garamond"/>
                <a:ea typeface="Arial Narrow"/>
                <a:cs typeface="Arial Narrow"/>
                <a:sym typeface="Arial Narrow"/>
              </a:rPr>
              <a:t>, Walt Baskin</a:t>
            </a:r>
            <a:r>
              <a:rPr lang="en-US" sz="1800" b="0" i="0" u="none" strike="noStrike" cap="none" baseline="30000" dirty="0">
                <a:solidFill>
                  <a:srgbClr val="000000"/>
                </a:solidFill>
                <a:latin typeface="Garamond"/>
                <a:ea typeface="Arial Narrow"/>
                <a:cs typeface="Arial Narrow"/>
                <a:sym typeface="Arial Narrow"/>
              </a:rPr>
              <a:t>1</a:t>
            </a:r>
            <a:r>
              <a:rPr lang="en-US" sz="1800" b="0" i="0" u="none" strike="noStrike" cap="none" dirty="0">
                <a:solidFill>
                  <a:srgbClr val="000000"/>
                </a:solidFill>
                <a:latin typeface="Garamond"/>
                <a:ea typeface="Arial Narrow"/>
                <a:cs typeface="Arial Narrow"/>
                <a:sym typeface="Arial Narrow"/>
              </a:rPr>
              <a:t> (</a:t>
            </a:r>
            <a:r>
              <a:rPr lang="en-US" sz="1800" b="0" i="0" u="none" strike="noStrike" cap="none" baseline="30000" dirty="0">
                <a:solidFill>
                  <a:srgbClr val="000000"/>
                </a:solidFill>
                <a:latin typeface="Garamond"/>
                <a:ea typeface="Arial Narrow"/>
                <a:cs typeface="Arial Narrow"/>
                <a:sym typeface="Arial Narrow"/>
              </a:rPr>
              <a:t>1</a:t>
            </a:r>
            <a:r>
              <a:rPr lang="en-US" sz="1800" b="0" i="0" u="none" strike="noStrike" cap="none" dirty="0">
                <a:solidFill>
                  <a:srgbClr val="000000"/>
                </a:solidFill>
                <a:latin typeface="Garamond"/>
                <a:ea typeface="Arial Narrow"/>
                <a:cs typeface="Arial Narrow"/>
                <a:sym typeface="Arial Narrow"/>
              </a:rPr>
              <a:t>NASA Langley Research Center, Atmospheric Science Data Center)</a:t>
            </a:r>
            <a:endParaRPr sz="4400" b="1" i="0" u="none" strike="noStrike" cap="none" dirty="0">
              <a:solidFill>
                <a:srgbClr val="244D60"/>
              </a:solidFill>
              <a:latin typeface="Garamond"/>
              <a:ea typeface="Arial Narrow"/>
              <a:cs typeface="Arial Narrow"/>
              <a:sym typeface="Arial Narrow"/>
            </a:endParaRPr>
          </a:p>
        </p:txBody>
      </p:sp>
      <p:cxnSp>
        <p:nvCxnSpPr>
          <p:cNvPr id="151" name="Google Shape;151;p1"/>
          <p:cNvCxnSpPr/>
          <p:nvPr/>
        </p:nvCxnSpPr>
        <p:spPr>
          <a:xfrm flipH="1">
            <a:off x="403782" y="1793723"/>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5" name="Google Shape;156;p1">
            <a:extLst>
              <a:ext uri="{FF2B5EF4-FFF2-40B4-BE49-F238E27FC236}">
                <a16:creationId xmlns:a16="http://schemas.microsoft.com/office/drawing/2014/main" id="{BB094AD9-AC8D-9B40-8FA3-CC1939FA91B1}"/>
              </a:ext>
            </a:extLst>
          </p:cNvPr>
          <p:cNvSpPr txBox="1"/>
          <p:nvPr/>
        </p:nvSpPr>
        <p:spPr>
          <a:xfrm>
            <a:off x="666036" y="2301073"/>
            <a:ext cx="10859927" cy="3631723"/>
          </a:xfrm>
          <a:prstGeom prst="rect">
            <a:avLst/>
          </a:prstGeom>
          <a:noFill/>
          <a:ln>
            <a:noFill/>
          </a:ln>
        </p:spPr>
        <p:txBody>
          <a:bodyPr spcFirstLastPara="1" wrap="square" lIns="91425" tIns="45700" rIns="91425" bIns="45700" anchor="t" anchorCtr="0">
            <a:spAutoFit/>
          </a:bodyPr>
          <a:lstStyle/>
          <a:p>
            <a:pPr marL="571500" indent="-571500">
              <a:spcBef>
                <a:spcPts val="600"/>
              </a:spcBef>
              <a:spcAft>
                <a:spcPts val="600"/>
              </a:spcAft>
              <a:buClr>
                <a:srgbClr val="000000"/>
              </a:buClr>
              <a:buSzPts val="1600"/>
              <a:buFont typeface="Wingdings" panose="05000000000000000000" pitchFamily="2" charset="2"/>
              <a:buChar char="q"/>
            </a:pPr>
            <a:r>
              <a:rPr lang="en-US" sz="3600" dirty="0">
                <a:solidFill>
                  <a:schemeClr val="dk1"/>
                </a:solidFill>
                <a:latin typeface="Garamond"/>
                <a:ea typeface="Arial Narrow"/>
                <a:cs typeface="Arial Narrow"/>
                <a:sym typeface="Arial Narrow"/>
              </a:rPr>
              <a:t>Atmospheric Science Data Center Overview</a:t>
            </a:r>
          </a:p>
          <a:p>
            <a:pPr marL="571500" indent="-571500">
              <a:spcBef>
                <a:spcPts val="600"/>
              </a:spcBef>
              <a:spcAft>
                <a:spcPts val="600"/>
              </a:spcAft>
              <a:buClr>
                <a:srgbClr val="000000"/>
              </a:buClr>
              <a:buSzPts val="1600"/>
              <a:buFont typeface="Wingdings" panose="05000000000000000000" pitchFamily="2" charset="2"/>
              <a:buChar char="q"/>
            </a:pPr>
            <a:r>
              <a:rPr lang="en-US" sz="3600" dirty="0">
                <a:solidFill>
                  <a:schemeClr val="dk1"/>
                </a:solidFill>
                <a:latin typeface="Garamond"/>
                <a:ea typeface="Arial Narrow"/>
                <a:cs typeface="Arial Narrow"/>
                <a:sym typeface="Arial Narrow"/>
              </a:rPr>
              <a:t>Planned TEMPO data structure</a:t>
            </a:r>
            <a:endParaRPr lang="en-US" sz="3600" dirty="0">
              <a:solidFill>
                <a:schemeClr val="dk1"/>
              </a:solidFill>
              <a:latin typeface="Garamond"/>
              <a:ea typeface="Arial Narrow"/>
              <a:cs typeface="Arial Narrow"/>
            </a:endParaRPr>
          </a:p>
          <a:p>
            <a:pPr marL="571500" indent="-571500">
              <a:spcBef>
                <a:spcPts val="600"/>
              </a:spcBef>
              <a:spcAft>
                <a:spcPts val="600"/>
              </a:spcAft>
              <a:buClr>
                <a:srgbClr val="000000"/>
              </a:buClr>
              <a:buSzPts val="1600"/>
              <a:buFont typeface="Wingdings" panose="05000000000000000000" pitchFamily="2" charset="2"/>
              <a:buChar char="q"/>
            </a:pPr>
            <a:r>
              <a:rPr lang="en-US" sz="3600" dirty="0">
                <a:solidFill>
                  <a:schemeClr val="dk1"/>
                </a:solidFill>
                <a:latin typeface="Garamond"/>
                <a:ea typeface="Arial Narrow"/>
                <a:cs typeface="Arial Narrow"/>
                <a:sym typeface="Arial Narrow"/>
              </a:rPr>
              <a:t>TEMPO data browsing, accessing, and downloading</a:t>
            </a:r>
            <a:endParaRPr lang="en-US" sz="3600" dirty="0">
              <a:solidFill>
                <a:schemeClr val="dk1"/>
              </a:solidFill>
              <a:latin typeface="Garamond"/>
              <a:ea typeface="Arial Narrow"/>
              <a:cs typeface="Arial Narrow"/>
            </a:endParaRPr>
          </a:p>
          <a:p>
            <a:pPr marL="571500" indent="-571500">
              <a:spcBef>
                <a:spcPts val="600"/>
              </a:spcBef>
              <a:spcAft>
                <a:spcPts val="600"/>
              </a:spcAft>
              <a:buClr>
                <a:srgbClr val="000000"/>
              </a:buClr>
              <a:buSzPts val="1600"/>
              <a:buFont typeface="Wingdings" panose="05000000000000000000" pitchFamily="2" charset="2"/>
              <a:buChar char="q"/>
            </a:pPr>
            <a:r>
              <a:rPr lang="en-US" sz="3600" dirty="0">
                <a:solidFill>
                  <a:schemeClr val="dk1"/>
                </a:solidFill>
                <a:latin typeface="Garamond"/>
                <a:ea typeface="Arial Narrow"/>
                <a:cs typeface="Arial Narrow"/>
                <a:sym typeface="Arial Narrow"/>
              </a:rPr>
              <a:t>Proposed data enhanced services and use case examples</a:t>
            </a:r>
            <a:endParaRPr lang="en-US" sz="3600" dirty="0">
              <a:solidFill>
                <a:schemeClr val="dk1"/>
              </a:solidFill>
              <a:latin typeface="Garamond"/>
              <a:ea typeface="Arial Narrow"/>
              <a:cs typeface="Arial Narrow"/>
            </a:endParaRPr>
          </a:p>
          <a:p>
            <a:pPr marL="571500" indent="-571500">
              <a:spcBef>
                <a:spcPts val="600"/>
              </a:spcBef>
              <a:spcAft>
                <a:spcPts val="600"/>
              </a:spcAft>
              <a:buClr>
                <a:srgbClr val="000000"/>
              </a:buClr>
              <a:buSzPts val="1600"/>
              <a:buFont typeface="Wingdings" panose="05000000000000000000" pitchFamily="2" charset="2"/>
              <a:buChar char="q"/>
            </a:pPr>
            <a:r>
              <a:rPr lang="en-US" sz="3600" dirty="0">
                <a:solidFill>
                  <a:schemeClr val="dk1"/>
                </a:solidFill>
                <a:latin typeface="Garamond"/>
                <a:ea typeface="Arial Narrow"/>
                <a:cs typeface="Arial Narrow"/>
              </a:rPr>
              <a:t>Your input</a:t>
            </a:r>
            <a:endParaRPr lang="en-US" sz="3600" dirty="0">
              <a:solidFill>
                <a:schemeClr val="dk1"/>
              </a:solidFill>
              <a:latin typeface="Garamond" panose="02020404030301010803" pitchFamily="18" charset="0"/>
              <a:ea typeface="Arial Narrow"/>
              <a:cs typeface="Arial Narrow"/>
            </a:endParaRPr>
          </a:p>
        </p:txBody>
      </p:sp>
      <p:pic>
        <p:nvPicPr>
          <p:cNvPr id="9" name="Picture 8">
            <a:extLst>
              <a:ext uri="{FF2B5EF4-FFF2-40B4-BE49-F238E27FC236}">
                <a16:creationId xmlns:a16="http://schemas.microsoft.com/office/drawing/2014/main" id="{22E838FA-B1D1-4212-A220-44F1C0A9097D}"/>
              </a:ext>
            </a:extLst>
          </p:cNvPr>
          <p:cNvPicPr/>
          <p:nvPr/>
        </p:nvPicPr>
        <p:blipFill rotWithShape="1">
          <a:blip r:embed="rId4">
            <a:extLst>
              <a:ext uri="{28A0092B-C50C-407E-A947-70E740481C1C}">
                <a14:useLocalDpi xmlns:a14="http://schemas.microsoft.com/office/drawing/2010/main" val="0"/>
              </a:ext>
            </a:extLst>
          </a:blip>
          <a:srcRect r="58174" b="54264"/>
          <a:stretch/>
        </p:blipFill>
        <p:spPr bwMode="auto">
          <a:xfrm>
            <a:off x="146577" y="357587"/>
            <a:ext cx="1097280" cy="1097280"/>
          </a:xfrm>
          <a:prstGeom prst="rect">
            <a:avLst/>
          </a:prstGeom>
          <a:noFill/>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D8A6CFEB-16D1-B53A-72E3-25F043B14347}"/>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3A5DD05-4FE1-8874-5DAE-AF85DEDC84F2}"/>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E4F427D-A062-517F-0136-C4B1A97DEA90}"/>
              </a:ext>
            </a:extLst>
          </p:cNvPr>
          <p:cNvPicPr>
            <a:picLocks noChangeAspect="1"/>
          </p:cNvPicPr>
          <p:nvPr/>
        </p:nvPicPr>
        <p:blipFill>
          <a:blip r:embed="rId5"/>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405412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8"/>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60000"/>
                                        <p:tgtEl>
                                          <p:spTgt spid="10"/>
                                        </p:tgtEl>
                                      </p:cBhvr>
                                    </p:animEffect>
                                  </p:childTnLst>
                                  <p:subTnLst>
                                    <p:set>
                                      <p:cBhvr override="childStyle">
                                        <p:cTn dur="1" fill="hold" display="0" masterRel="sameClick" afterEffect="1">
                                          <p:stCondLst>
                                            <p:cond evt="end" delay="0">
                                              <p:tn val="9"/>
                                            </p:cond>
                                          </p:stCondLst>
                                        </p:cTn>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4">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910145" y="203200"/>
            <a:ext cx="10146534" cy="1508065"/>
          </a:xfrm>
          <a:prstGeom prst="rect">
            <a:avLst/>
          </a:prstGeom>
          <a:solidFill>
            <a:schemeClr val="bg1"/>
          </a:solidFill>
          <a:ln>
            <a:noFill/>
          </a:ln>
        </p:spPr>
        <p:txBody>
          <a:bodyPr spcFirstLastPara="1" wrap="square" lIns="91425" tIns="45700" rIns="91425" bIns="45700" anchor="t" anchorCtr="0">
            <a:spAutoFit/>
          </a:bodyPr>
          <a:lstStyle/>
          <a:p>
            <a:pPr algn="ctr">
              <a:buClr>
                <a:srgbClr val="244D60"/>
              </a:buClr>
              <a:buSzPts val="3200"/>
            </a:pPr>
            <a:r>
              <a:rPr lang="en-US" sz="3200" b="1" dirty="0">
                <a:solidFill>
                  <a:srgbClr val="244D60"/>
                </a:solidFill>
                <a:latin typeface="Arial Narrow"/>
                <a:ea typeface="Arial Narrow"/>
                <a:cs typeface="Arial Narrow"/>
                <a:sym typeface="Arial Narrow"/>
              </a:rPr>
              <a:t>15-</a:t>
            </a:r>
            <a:r>
              <a:rPr lang="en-US" sz="2800" b="1" dirty="0">
                <a:solidFill>
                  <a:srgbClr val="244D60"/>
                </a:solidFill>
                <a:latin typeface="Arial Narrow"/>
                <a:ea typeface="Arial Narrow"/>
                <a:cs typeface="Arial Narrow"/>
                <a:sym typeface="Arial Narrow"/>
              </a:rPr>
              <a:t>Travis–Can ΩHCHO observations inform air quality strategies?</a:t>
            </a:r>
            <a:endParaRPr lang="en-US" sz="3200" b="1" dirty="0">
              <a:solidFill>
                <a:srgbClr val="244D60"/>
              </a:solidFill>
              <a:latin typeface="Arial Narrow"/>
              <a:ea typeface="Arial Narrow"/>
              <a:cs typeface="Arial Narrow"/>
              <a:sym typeface="Arial Narrow"/>
            </a:endParaRPr>
          </a:p>
          <a:p>
            <a:pPr algn="ctr"/>
            <a:r>
              <a:rPr lang="en-US" sz="1200" b="1" dirty="0"/>
              <a:t>K. R. Travis</a:t>
            </a:r>
            <a:r>
              <a:rPr lang="en-US" sz="1200" b="1" baseline="30000" dirty="0"/>
              <a:t>1</a:t>
            </a:r>
            <a:r>
              <a:rPr lang="en-US" sz="1200" b="1" dirty="0"/>
              <a:t>, L. M. Judd</a:t>
            </a:r>
            <a:r>
              <a:rPr lang="en-US" sz="1200" b="1" baseline="30000" dirty="0"/>
              <a:t>1</a:t>
            </a:r>
            <a:r>
              <a:rPr lang="en-US" sz="1200" b="1" dirty="0"/>
              <a:t>, J. H. Crawford</a:t>
            </a:r>
            <a:r>
              <a:rPr lang="en-US" sz="1200" b="1" baseline="30000" dirty="0"/>
              <a:t>1</a:t>
            </a:r>
            <a:r>
              <a:rPr lang="en-US" sz="1200" b="1" dirty="0"/>
              <a:t>, Gao Chen</a:t>
            </a:r>
            <a:r>
              <a:rPr lang="en-US" sz="1200" b="1" baseline="30000" dirty="0"/>
              <a:t>1</a:t>
            </a:r>
            <a:r>
              <a:rPr lang="en-US" sz="1200" b="1" dirty="0"/>
              <a:t>, James Szykman</a:t>
            </a:r>
            <a:r>
              <a:rPr lang="en-US" sz="1200" b="1" baseline="30000" dirty="0"/>
              <a:t>2</a:t>
            </a:r>
            <a:r>
              <a:rPr lang="en-US" sz="1200" b="1" dirty="0"/>
              <a:t>, Andrew Whitehill</a:t>
            </a:r>
            <a:r>
              <a:rPr lang="en-US" sz="1200" b="1" baseline="30000" dirty="0"/>
              <a:t>2</a:t>
            </a:r>
            <a:r>
              <a:rPr lang="en-US" sz="1200" b="1" dirty="0"/>
              <a:t>, Luke Valin</a:t>
            </a:r>
            <a:r>
              <a:rPr lang="en-US" sz="1200" b="1" baseline="30000" dirty="0"/>
              <a:t>2</a:t>
            </a:r>
            <a:r>
              <a:rPr lang="en-US" sz="1200" b="1" dirty="0"/>
              <a:t>, Elena Spinei</a:t>
            </a:r>
            <a:r>
              <a:rPr lang="en-US" sz="1200" b="1" baseline="30000" dirty="0"/>
              <a:t>3</a:t>
            </a:r>
            <a:r>
              <a:rPr lang="en-US" sz="1200" b="1" dirty="0"/>
              <a:t>, Scott Janz</a:t>
            </a:r>
            <a:r>
              <a:rPr lang="en-US" sz="1200" b="1" baseline="30000" dirty="0"/>
              <a:t>4</a:t>
            </a:r>
            <a:r>
              <a:rPr lang="en-US" sz="1200" b="1" dirty="0"/>
              <a:t>, Caroline Nowlan</a:t>
            </a:r>
            <a:r>
              <a:rPr lang="en-US" sz="1200" b="1" baseline="30000" dirty="0"/>
              <a:t>5</a:t>
            </a:r>
            <a:r>
              <a:rPr lang="en-US" sz="1200" b="1" dirty="0"/>
              <a:t>, Hyeong-</a:t>
            </a:r>
            <a:r>
              <a:rPr lang="en-US" sz="1200" b="1" dirty="0" err="1"/>
              <a:t>Ahn</a:t>
            </a:r>
            <a:r>
              <a:rPr lang="en-US" sz="1200" b="1" dirty="0"/>
              <a:t> Kwon</a:t>
            </a:r>
            <a:r>
              <a:rPr lang="en-US" sz="1200" b="1" baseline="30000" dirty="0"/>
              <a:t>5</a:t>
            </a:r>
            <a:r>
              <a:rPr lang="en-US" sz="1200" b="1" dirty="0"/>
              <a:t>, Alan Fried</a:t>
            </a:r>
            <a:r>
              <a:rPr lang="en-US" sz="1200" b="1" baseline="30000" dirty="0"/>
              <a:t>6</a:t>
            </a:r>
            <a:r>
              <a:rPr lang="en-US" sz="1200" b="1" dirty="0"/>
              <a:t>, James Walega</a:t>
            </a:r>
            <a:r>
              <a:rPr lang="en-US" sz="1200" b="1" baseline="30000" dirty="0"/>
              <a:t>6</a:t>
            </a:r>
            <a:endParaRPr lang="en-US" sz="1200" b="1" dirty="0"/>
          </a:p>
          <a:p>
            <a:pPr algn="ctr"/>
            <a:r>
              <a:rPr lang="en-US" sz="1200" baseline="30000" dirty="0"/>
              <a:t>1</a:t>
            </a:r>
            <a:r>
              <a:rPr lang="en-US" sz="1200" dirty="0"/>
              <a:t>NASA Langley Research Center, Hampton, VA, USA. </a:t>
            </a:r>
            <a:r>
              <a:rPr lang="en-US" sz="1200" baseline="30000" dirty="0"/>
              <a:t>2</a:t>
            </a:r>
            <a:r>
              <a:rPr lang="en-US" sz="1200" dirty="0"/>
              <a:t>Office of Research and Development, United States Environmental Protection Agency, Research Triangle Park, NC, USA </a:t>
            </a:r>
            <a:r>
              <a:rPr lang="en-US" sz="1200" baseline="30000" dirty="0"/>
              <a:t>3</a:t>
            </a:r>
            <a:r>
              <a:rPr lang="en-US" sz="1200" dirty="0"/>
              <a:t>Virginia Polytechnic Institute and State University, Blacksburg, VA, USA </a:t>
            </a:r>
            <a:r>
              <a:rPr lang="en-US" sz="1200" baseline="30000" dirty="0"/>
              <a:t>4</a:t>
            </a:r>
            <a:r>
              <a:rPr lang="en-US" sz="1200" dirty="0"/>
              <a:t>NASA Goddard Space Flight Center, Greenbelt, MD, USA. </a:t>
            </a:r>
            <a:r>
              <a:rPr lang="en-US" sz="1200" baseline="30000" dirty="0"/>
              <a:t>5</a:t>
            </a:r>
            <a:r>
              <a:rPr lang="en-US" sz="1200" dirty="0"/>
              <a:t>Center for Astrophysics | Harvard &amp; Smithsonian, Cambridge, MA, USA </a:t>
            </a:r>
            <a:r>
              <a:rPr lang="en-US" sz="1200" baseline="30000" dirty="0"/>
              <a:t>6</a:t>
            </a:r>
            <a:r>
              <a:rPr lang="en-US" sz="1200" dirty="0"/>
              <a:t>Institute of Arctic and Alpine Research (INSTAAR) at the University of Colorado, Boulder, CO, USA</a:t>
            </a:r>
          </a:p>
        </p:txBody>
      </p:sp>
      <p:cxnSp>
        <p:nvCxnSpPr>
          <p:cNvPr id="151" name="Google Shape;151;p1"/>
          <p:cNvCxnSpPr/>
          <p:nvPr/>
        </p:nvCxnSpPr>
        <p:spPr>
          <a:xfrm flipH="1">
            <a:off x="285552" y="716059"/>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3" name="TextBox 12">
            <a:extLst>
              <a:ext uri="{FF2B5EF4-FFF2-40B4-BE49-F238E27FC236}">
                <a16:creationId xmlns:a16="http://schemas.microsoft.com/office/drawing/2014/main" id="{CAD64BE3-8A55-3A1C-7465-1A792D9499AA}"/>
              </a:ext>
            </a:extLst>
          </p:cNvPr>
          <p:cNvSpPr txBox="1"/>
          <p:nvPr/>
        </p:nvSpPr>
        <p:spPr>
          <a:xfrm>
            <a:off x="148561" y="5320508"/>
            <a:ext cx="11894878" cy="1015663"/>
          </a:xfrm>
          <a:prstGeom prst="rect">
            <a:avLst/>
          </a:prstGeom>
          <a:noFill/>
        </p:spPr>
        <p:txBody>
          <a:bodyPr wrap="square">
            <a:spAutoFit/>
          </a:bodyPr>
          <a:lstStyle/>
          <a:p>
            <a:pPr marL="342900" marR="0" lvl="0" indent="-342900">
              <a:spcBef>
                <a:spcPts val="600"/>
              </a:spcBef>
              <a:spcAft>
                <a:spcPts val="0"/>
              </a:spcAft>
              <a:buFont typeface="Symbol" pitchFamily="2" charset="2"/>
              <a:buChar cha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Column formaldehyde (</a:t>
            </a:r>
            <a:r>
              <a:rPr lang="en-GB" sz="1600" dirty="0">
                <a:effectLst/>
                <a:latin typeface="Times New Roman" panose="02020603050405020304" pitchFamily="18" charset="0"/>
                <a:ea typeface="Symbol" pitchFamily="2" charset="2"/>
                <a:cs typeface="Times New Roman" panose="02020603050405020304" pitchFamily="18" charset="0"/>
              </a:rPr>
              <a:t>Ω</a:t>
            </a:r>
            <a:r>
              <a:rPr lang="en-GB" sz="1600" dirty="0">
                <a:effectLst/>
                <a:latin typeface="Times New Roman" panose="02020603050405020304" pitchFamily="18" charset="0"/>
                <a:ea typeface="Times New Roman" panose="02020603050405020304" pitchFamily="18" charset="0"/>
                <a:cs typeface="Times New Roman" panose="02020603050405020304" pitchFamily="18" charset="0"/>
              </a:rPr>
              <a:t>HCHO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is related spatially &amp; temporally with ozone during the LISTOS &amp; KORUS-AQ field campaigns.</a:t>
            </a:r>
          </a:p>
          <a:p>
            <a:pPr marL="342900" marR="0" lvl="0" indent="-342900">
              <a:spcBef>
                <a:spcPts val="600"/>
              </a:spcBef>
              <a:spcAft>
                <a:spcPts val="0"/>
              </a:spcAft>
              <a:buFont typeface="Symbol" pitchFamily="2" charset="2"/>
              <a:buChar char=""/>
            </a:pPr>
            <a:r>
              <a:rPr lang="en-GB" sz="1600" dirty="0">
                <a:latin typeface="Times New Roman" panose="02020603050405020304" pitchFamily="18" charset="0"/>
                <a:cs typeface="Times New Roman" panose="02020603050405020304" pitchFamily="18" charset="0"/>
              </a:rPr>
              <a:t>HCHO better correlates with </a:t>
            </a:r>
            <a:r>
              <a:rPr lang="en-US" sz="1600" dirty="0">
                <a:latin typeface="Times New Roman" panose="02020603050405020304" pitchFamily="18" charset="0"/>
                <a:cs typeface="Times New Roman" panose="02020603050405020304" pitchFamily="18" charset="0"/>
              </a:rPr>
              <a:t>O</a:t>
            </a:r>
            <a:r>
              <a:rPr lang="en-US" sz="1600" baseline="-25000" dirty="0">
                <a:latin typeface="Times New Roman" panose="02020603050405020304" pitchFamily="18" charset="0"/>
                <a:cs typeface="Times New Roman" panose="02020603050405020304" pitchFamily="18" charset="0"/>
              </a:rPr>
              <a:t>x</a:t>
            </a:r>
            <a:r>
              <a:rPr lang="en-US" sz="1600" dirty="0">
                <a:latin typeface="Times New Roman" panose="02020603050405020304" pitchFamily="18" charset="0"/>
                <a:cs typeface="Times New Roman" panose="02020603050405020304" pitchFamily="18" charset="0"/>
              </a:rPr>
              <a:t> (ozone + NO</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during KORUS-AQ.</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Symbol" pitchFamily="2" charset="2"/>
              <a:buChar char=""/>
            </a:pPr>
            <a:r>
              <a:rPr lang="en-GB" sz="1600" dirty="0">
                <a:effectLst/>
                <a:latin typeface="Times New Roman" panose="02020603050405020304" pitchFamily="18" charset="0"/>
                <a:ea typeface="Times New Roman" panose="02020603050405020304" pitchFamily="18" charset="0"/>
                <a:cs typeface="Times New Roman" panose="02020603050405020304" pitchFamily="18" charset="0"/>
              </a:rPr>
              <a:t>Satellite </a:t>
            </a:r>
            <a:r>
              <a:rPr lang="en-GB" sz="1600" dirty="0">
                <a:latin typeface="Times New Roman" panose="02020603050405020304" pitchFamily="18" charset="0"/>
                <a:ea typeface="Symbol" pitchFamily="2" charset="2"/>
                <a:cs typeface="Times New Roman" panose="02020603050405020304" pitchFamily="18" charset="0"/>
              </a:rPr>
              <a:t>Ω</a:t>
            </a:r>
            <a:r>
              <a:rPr lang="en-GB" sz="1600" dirty="0">
                <a:effectLst/>
                <a:latin typeface="Times New Roman" panose="02020603050405020304" pitchFamily="18" charset="0"/>
                <a:ea typeface="Times New Roman" panose="02020603050405020304" pitchFamily="18" charset="0"/>
                <a:cs typeface="Times New Roman" panose="02020603050405020304" pitchFamily="18" charset="0"/>
              </a:rPr>
              <a:t>HCHO could be an indicator of elevated </a:t>
            </a:r>
            <a:r>
              <a:rPr lang="en-GB" sz="1600" dirty="0">
                <a:effectLst/>
                <a:latin typeface="Times New Roman" panose="02020603050405020304" pitchFamily="18" charset="0"/>
                <a:ea typeface="Times New Roman" panose="02020603050405020304" pitchFamily="18" charset="0"/>
              </a:rPr>
              <a:t>surface ozone and inform air quality monitoring strategies.</a:t>
            </a:r>
            <a:endParaRPr lang="en-US" sz="16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9FCD49FE-1D70-4A9D-F314-F50B86BB33AC}"/>
              </a:ext>
            </a:extLst>
          </p:cNvPr>
          <p:cNvSpPr/>
          <p:nvPr/>
        </p:nvSpPr>
        <p:spPr>
          <a:xfrm>
            <a:off x="36610" y="203200"/>
            <a:ext cx="1094729" cy="1218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hild smiling&#10;&#10;Description automatically generated with medium confidence">
            <a:extLst>
              <a:ext uri="{FF2B5EF4-FFF2-40B4-BE49-F238E27FC236}">
                <a16:creationId xmlns:a16="http://schemas.microsoft.com/office/drawing/2014/main" id="{941FAC89-1D0D-1064-4508-9EAAC3AA364D}"/>
              </a:ext>
            </a:extLst>
          </p:cNvPr>
          <p:cNvPicPr>
            <a:picLocks noChangeAspect="1"/>
          </p:cNvPicPr>
          <p:nvPr/>
        </p:nvPicPr>
        <p:blipFill>
          <a:blip r:embed="rId5"/>
          <a:stretch>
            <a:fillRect/>
          </a:stretch>
        </p:blipFill>
        <p:spPr>
          <a:xfrm>
            <a:off x="91345" y="211863"/>
            <a:ext cx="800596" cy="1200895"/>
          </a:xfrm>
          <a:prstGeom prst="rect">
            <a:avLst/>
          </a:prstGeom>
        </p:spPr>
      </p:pic>
      <p:pic>
        <p:nvPicPr>
          <p:cNvPr id="14" name="Picture 13">
            <a:extLst>
              <a:ext uri="{FF2B5EF4-FFF2-40B4-BE49-F238E27FC236}">
                <a16:creationId xmlns:a16="http://schemas.microsoft.com/office/drawing/2014/main" id="{28C4B348-6285-F49D-ED7E-7DF03F10F8FF}"/>
              </a:ext>
            </a:extLst>
          </p:cNvPr>
          <p:cNvPicPr>
            <a:picLocks noChangeAspect="1"/>
          </p:cNvPicPr>
          <p:nvPr/>
        </p:nvPicPr>
        <p:blipFill rotWithShape="1">
          <a:blip r:embed="rId6"/>
          <a:srcRect t="33126" b="32869"/>
          <a:stretch/>
        </p:blipFill>
        <p:spPr>
          <a:xfrm>
            <a:off x="1627340" y="1858505"/>
            <a:ext cx="4258455" cy="3414231"/>
          </a:xfrm>
          <a:prstGeom prst="rect">
            <a:avLst/>
          </a:prstGeom>
        </p:spPr>
      </p:pic>
      <p:pic>
        <p:nvPicPr>
          <p:cNvPr id="16" name="Picture 15">
            <a:extLst>
              <a:ext uri="{FF2B5EF4-FFF2-40B4-BE49-F238E27FC236}">
                <a16:creationId xmlns:a16="http://schemas.microsoft.com/office/drawing/2014/main" id="{9E89F6A9-9EE5-BFBF-6440-84C707559A1A}"/>
              </a:ext>
            </a:extLst>
          </p:cNvPr>
          <p:cNvPicPr>
            <a:picLocks noChangeAspect="1"/>
          </p:cNvPicPr>
          <p:nvPr/>
        </p:nvPicPr>
        <p:blipFill rotWithShape="1">
          <a:blip r:embed="rId6"/>
          <a:srcRect t="67130"/>
          <a:stretch/>
        </p:blipFill>
        <p:spPr>
          <a:xfrm>
            <a:off x="6393683" y="1858505"/>
            <a:ext cx="4258456" cy="3300229"/>
          </a:xfrm>
          <a:prstGeom prst="rect">
            <a:avLst/>
          </a:prstGeom>
        </p:spPr>
      </p:pic>
      <p:sp>
        <p:nvSpPr>
          <p:cNvPr id="17" name="TextBox 16">
            <a:extLst>
              <a:ext uri="{FF2B5EF4-FFF2-40B4-BE49-F238E27FC236}">
                <a16:creationId xmlns:a16="http://schemas.microsoft.com/office/drawing/2014/main" id="{796DBDEA-5CFE-4645-628A-C7097719D42E}"/>
              </a:ext>
            </a:extLst>
          </p:cNvPr>
          <p:cNvSpPr txBox="1"/>
          <p:nvPr/>
        </p:nvSpPr>
        <p:spPr>
          <a:xfrm>
            <a:off x="-96924" y="6442026"/>
            <a:ext cx="11812732" cy="276999"/>
          </a:xfrm>
          <a:prstGeom prst="rect">
            <a:avLst/>
          </a:prstGeom>
          <a:noFill/>
        </p:spPr>
        <p:txBody>
          <a:bodyPr wrap="square">
            <a:spAutoFit/>
          </a:bodyPr>
          <a:lstStyle/>
          <a:p>
            <a:pPr marR="0" lvl="1" algn="just">
              <a:spcBef>
                <a:spcPts val="600"/>
              </a:spcBef>
              <a:spcAft>
                <a:spcPts val="0"/>
              </a:spcAft>
              <a:buSzPts val="1000"/>
              <a:tabLst>
                <a:tab pos="914400" algn="l"/>
              </a:tabLst>
            </a:pP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*The views expressed in this </a:t>
            </a:r>
            <a:r>
              <a:rPr lang="en-US" sz="600" i="1" dirty="0">
                <a:latin typeface="Times New Roman" panose="02020603050405020304" pitchFamily="18" charset="0"/>
                <a:ea typeface="Times New Roman" panose="02020603050405020304" pitchFamily="18" charset="0"/>
                <a:cs typeface="Times New Roman" panose="02020603050405020304" pitchFamily="18" charset="0"/>
              </a:rPr>
              <a:t>poster</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 are those of the authors and do not necessarily represent the views or policies of the U.S. Environmental Protection Agency. Any mention of trade names, manufacturers or products does not imply an endorsement by the United States Government or the U.S. Environmental Protection Agency. EPA and its employees do not endorse any commercial products, services, or enterprises.</a:t>
            </a:r>
            <a:endParaRPr lang="en-US" sz="9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6E42D2A9-DD5E-6EF4-C2B9-CA7AAD292831}"/>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F51FE8D-986E-10B0-51D4-455741B08772}"/>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726F89F-3311-8255-4B41-445C136BEB8A}"/>
              </a:ext>
            </a:extLst>
          </p:cNvPr>
          <p:cNvPicPr>
            <a:picLocks noChangeAspect="1"/>
          </p:cNvPicPr>
          <p:nvPr/>
        </p:nvPicPr>
        <p:blipFill>
          <a:blip r:embed="rId7"/>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61676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5"/>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60000"/>
                                        <p:tgtEl>
                                          <p:spTgt spid="18"/>
                                        </p:tgtEl>
                                      </p:cBhvr>
                                    </p:animEffect>
                                  </p:childTnLst>
                                  <p:subTnLst>
                                    <p:set>
                                      <p:cBhvr override="childStyle">
                                        <p:cTn dur="1" fill="hold" display="0" masterRel="sameClick" afterEffect="1">
                                          <p:stCondLst>
                                            <p:cond evt="end" delay="0">
                                              <p:tn val="9"/>
                                            </p:cond>
                                          </p:stCondLst>
                                        </p:cTn>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D0004-DF3F-45F0-B0CD-CB8548BB34FA}"/>
              </a:ext>
            </a:extLst>
          </p:cNvPr>
          <p:cNvSpPr>
            <a:spLocks noGrp="1"/>
          </p:cNvSpPr>
          <p:nvPr>
            <p:ph type="title"/>
          </p:nvPr>
        </p:nvSpPr>
        <p:spPr>
          <a:xfrm>
            <a:off x="548879" y="41618"/>
            <a:ext cx="10823793" cy="695790"/>
          </a:xfrm>
        </p:spPr>
        <p:txBody>
          <a:bodyPr>
            <a:noAutofit/>
          </a:bodyPr>
          <a:lstStyle/>
          <a:p>
            <a:r>
              <a:rPr lang="en-US" sz="3600" dirty="0">
                <a:solidFill>
                  <a:srgbClr val="003C64"/>
                </a:solidFill>
              </a:rPr>
              <a:t>17-LISTOS: An example of the “3D” monitoring System </a:t>
            </a:r>
          </a:p>
        </p:txBody>
      </p:sp>
      <p:sp>
        <p:nvSpPr>
          <p:cNvPr id="5" name="Slide Number Placeholder 4">
            <a:extLst>
              <a:ext uri="{FF2B5EF4-FFF2-40B4-BE49-F238E27FC236}">
                <a16:creationId xmlns:a16="http://schemas.microsoft.com/office/drawing/2014/main" id="{E353416E-5044-43EA-9AF8-3142696F1A61}"/>
              </a:ext>
            </a:extLst>
          </p:cNvPr>
          <p:cNvSpPr>
            <a:spLocks noGrp="1"/>
          </p:cNvSpPr>
          <p:nvPr>
            <p:ph type="sldNum" sz="quarter" idx="4"/>
          </p:nvPr>
        </p:nvSpPr>
        <p:spPr>
          <a:xfrm>
            <a:off x="9441271" y="6530877"/>
            <a:ext cx="2540000" cy="278561"/>
          </a:xfrm>
          <a:prstGeom prst="rect">
            <a:avLst/>
          </a:prstGeom>
        </p:spPr>
        <p:txBody>
          <a:bodyPr anchor="ctr"/>
          <a:lstStyle>
            <a:defPPr>
              <a:defRPr lang="en-US"/>
            </a:defPPr>
            <a:lvl1pPr marL="0" algn="r" defTabSz="914400" rtl="0" eaLnBrk="1" latinLnBrk="0" hangingPunct="1">
              <a:defRPr sz="1400" kern="1200" smtClean="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lang="en-US" smtClean="0"/>
              <a:pPr/>
              <a:t>17</a:t>
            </a:fld>
            <a:endParaRPr kumimoji="0" lang="en-US" sz="1400" b="0" i="0" u="none" strike="noStrike" kern="1200" cap="none" spc="0" normalizeH="0" baseline="0" noProof="0">
              <a:ln>
                <a:noFill/>
              </a:ln>
              <a:solidFill>
                <a:srgbClr val="FFFFFF">
                  <a:lumMod val="85000"/>
                </a:srgbClr>
              </a:solidFill>
              <a:effectLst/>
              <a:uLnTx/>
              <a:uFillTx/>
              <a:latin typeface="Arial"/>
              <a:ea typeface="ＭＳ Ｐゴシック"/>
              <a:cs typeface="+mn-cs"/>
            </a:endParaRPr>
          </a:p>
        </p:txBody>
      </p:sp>
      <p:pic>
        <p:nvPicPr>
          <p:cNvPr id="8" name="Google Shape;144;p25">
            <a:extLst>
              <a:ext uri="{FF2B5EF4-FFF2-40B4-BE49-F238E27FC236}">
                <a16:creationId xmlns:a16="http://schemas.microsoft.com/office/drawing/2014/main" id="{6AA70D6B-D3C4-4768-A6DC-66DBA48AC3F7}"/>
              </a:ext>
            </a:extLst>
          </p:cNvPr>
          <p:cNvPicPr preferRelativeResize="0"/>
          <p:nvPr/>
        </p:nvPicPr>
        <p:blipFill>
          <a:blip r:embed="rId4">
            <a:alphaModFix/>
          </a:blip>
          <a:stretch>
            <a:fillRect/>
          </a:stretch>
        </p:blipFill>
        <p:spPr>
          <a:xfrm>
            <a:off x="2605601" y="876845"/>
            <a:ext cx="9586399" cy="5458407"/>
          </a:xfrm>
          <a:prstGeom prst="rect">
            <a:avLst/>
          </a:prstGeom>
          <a:noFill/>
          <a:ln>
            <a:noFill/>
          </a:ln>
        </p:spPr>
      </p:pic>
      <p:sp>
        <p:nvSpPr>
          <p:cNvPr id="12" name="Rectangle 11">
            <a:extLst>
              <a:ext uri="{FF2B5EF4-FFF2-40B4-BE49-F238E27FC236}">
                <a16:creationId xmlns:a16="http://schemas.microsoft.com/office/drawing/2014/main" id="{AA826FCC-D21C-49DB-9EED-ECD5E2C4FE60}"/>
              </a:ext>
            </a:extLst>
          </p:cNvPr>
          <p:cNvSpPr/>
          <p:nvPr/>
        </p:nvSpPr>
        <p:spPr>
          <a:xfrm>
            <a:off x="2577014" y="876845"/>
            <a:ext cx="21467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C64"/>
                </a:solidFill>
                <a:effectLst/>
                <a:uLnTx/>
                <a:uFillTx/>
                <a:latin typeface="Arial"/>
                <a:ea typeface="ＭＳ Ｐゴシック"/>
                <a:cs typeface="+mn-cs"/>
              </a:rPr>
              <a:t>Column NO2 maps</a:t>
            </a:r>
          </a:p>
        </p:txBody>
      </p:sp>
      <p:sp>
        <p:nvSpPr>
          <p:cNvPr id="13" name="Rectangle 12">
            <a:extLst>
              <a:ext uri="{FF2B5EF4-FFF2-40B4-BE49-F238E27FC236}">
                <a16:creationId xmlns:a16="http://schemas.microsoft.com/office/drawing/2014/main" id="{D0FF341E-DFC9-499B-BEAE-269CCBA430E8}"/>
              </a:ext>
            </a:extLst>
          </p:cNvPr>
          <p:cNvSpPr/>
          <p:nvPr/>
        </p:nvSpPr>
        <p:spPr>
          <a:xfrm>
            <a:off x="6191072" y="1206988"/>
            <a:ext cx="203613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Ceilometer Backscatter</a:t>
            </a:r>
          </a:p>
        </p:txBody>
      </p:sp>
      <p:sp>
        <p:nvSpPr>
          <p:cNvPr id="15" name="Rectangle 14">
            <a:extLst>
              <a:ext uri="{FF2B5EF4-FFF2-40B4-BE49-F238E27FC236}">
                <a16:creationId xmlns:a16="http://schemas.microsoft.com/office/drawing/2014/main" id="{1A9F97F7-BFE6-48DD-BA2C-50510732E013}"/>
              </a:ext>
            </a:extLst>
          </p:cNvPr>
          <p:cNvSpPr/>
          <p:nvPr/>
        </p:nvSpPr>
        <p:spPr>
          <a:xfrm>
            <a:off x="6191072" y="2443606"/>
            <a:ext cx="195566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Ozone LIDAR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(Berkoff, NASA </a:t>
            </a:r>
            <a:r>
              <a:rPr kumimoji="0" lang="en-US" sz="1400" b="0" i="0" u="none" strike="noStrike" kern="1200" cap="none" spc="0" normalizeH="0" baseline="0" noProof="0" dirty="0" err="1">
                <a:ln>
                  <a:noFill/>
                </a:ln>
                <a:solidFill>
                  <a:srgbClr val="003C64"/>
                </a:solidFill>
                <a:effectLst/>
                <a:uLnTx/>
                <a:uFillTx/>
                <a:latin typeface="Arial"/>
                <a:ea typeface="ＭＳ Ｐゴシック"/>
                <a:cs typeface="+mn-cs"/>
              </a:rPr>
              <a:t>LaRC</a:t>
            </a: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a:t>
            </a:r>
          </a:p>
        </p:txBody>
      </p:sp>
      <p:sp>
        <p:nvSpPr>
          <p:cNvPr id="16" name="Rectangle 15">
            <a:extLst>
              <a:ext uri="{FF2B5EF4-FFF2-40B4-BE49-F238E27FC236}">
                <a16:creationId xmlns:a16="http://schemas.microsoft.com/office/drawing/2014/main" id="{5307D4CD-8479-4A2E-BAA7-AE7E5BF6002A}"/>
              </a:ext>
            </a:extLst>
          </p:cNvPr>
          <p:cNvSpPr/>
          <p:nvPr/>
        </p:nvSpPr>
        <p:spPr>
          <a:xfrm>
            <a:off x="6217198" y="4633813"/>
            <a:ext cx="344799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CT DEEP Surface O3 and NASA </a:t>
            </a:r>
            <a:r>
              <a:rPr kumimoji="0" lang="en-US" sz="1400" b="0" i="0" u="none" strike="noStrike" kern="1200" cap="none" spc="0" normalizeH="0" baseline="0" noProof="0" dirty="0" err="1">
                <a:ln>
                  <a:noFill/>
                </a:ln>
                <a:solidFill>
                  <a:srgbClr val="003C64"/>
                </a:solidFill>
                <a:effectLst/>
                <a:uLnTx/>
                <a:uFillTx/>
                <a:latin typeface="Arial"/>
                <a:ea typeface="ＭＳ Ｐゴシック"/>
                <a:cs typeface="+mn-cs"/>
              </a:rPr>
              <a:t>Sondes</a:t>
            </a:r>
            <a:endParaRPr kumimoji="0" lang="en-US" sz="1400" b="0" i="0" u="none" strike="noStrike" kern="1200" cap="none" spc="0" normalizeH="0" baseline="0" noProof="0" dirty="0">
              <a:ln>
                <a:noFill/>
              </a:ln>
              <a:solidFill>
                <a:srgbClr val="003C64"/>
              </a:solidFill>
              <a:effectLst/>
              <a:uLnTx/>
              <a:uFillTx/>
              <a:latin typeface="Arial"/>
              <a:ea typeface="ＭＳ Ｐゴシック"/>
              <a:cs typeface="+mn-cs"/>
            </a:endParaRPr>
          </a:p>
        </p:txBody>
      </p:sp>
      <p:sp>
        <p:nvSpPr>
          <p:cNvPr id="17" name="Rectangle 16">
            <a:extLst>
              <a:ext uri="{FF2B5EF4-FFF2-40B4-BE49-F238E27FC236}">
                <a16:creationId xmlns:a16="http://schemas.microsoft.com/office/drawing/2014/main" id="{7F824871-F76D-4682-9DB7-D3E20E72D489}"/>
              </a:ext>
            </a:extLst>
          </p:cNvPr>
          <p:cNvSpPr/>
          <p:nvPr/>
        </p:nvSpPr>
        <p:spPr>
          <a:xfrm>
            <a:off x="6227250" y="4985032"/>
            <a:ext cx="34395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Surface NO2 and EPA PGN NO2 column</a:t>
            </a:r>
          </a:p>
        </p:txBody>
      </p:sp>
      <p:pic>
        <p:nvPicPr>
          <p:cNvPr id="14" name="Picture 13">
            <a:extLst>
              <a:ext uri="{FF2B5EF4-FFF2-40B4-BE49-F238E27FC236}">
                <a16:creationId xmlns:a16="http://schemas.microsoft.com/office/drawing/2014/main" id="{416472EA-94D7-4CA2-975A-E510ABE39583}"/>
              </a:ext>
            </a:extLst>
          </p:cNvPr>
          <p:cNvPicPr>
            <a:picLocks noChangeAspect="1"/>
          </p:cNvPicPr>
          <p:nvPr/>
        </p:nvPicPr>
        <p:blipFill rotWithShape="1">
          <a:blip r:embed="rId5">
            <a:extLst>
              <a:ext uri="{28A0092B-C50C-407E-A947-70E740481C1C}">
                <a14:useLocalDpi xmlns:a14="http://schemas.microsoft.com/office/drawing/2010/main" val="0"/>
              </a:ext>
            </a:extLst>
          </a:blip>
          <a:srcRect r="60000"/>
          <a:stretch/>
        </p:blipFill>
        <p:spPr>
          <a:xfrm>
            <a:off x="0" y="745639"/>
            <a:ext cx="2251237" cy="2221187"/>
          </a:xfrm>
          <a:prstGeom prst="rect">
            <a:avLst/>
          </a:prstGeom>
        </p:spPr>
      </p:pic>
      <p:pic>
        <p:nvPicPr>
          <p:cNvPr id="3" name="Picture 2">
            <a:extLst>
              <a:ext uri="{FF2B5EF4-FFF2-40B4-BE49-F238E27FC236}">
                <a16:creationId xmlns:a16="http://schemas.microsoft.com/office/drawing/2014/main" id="{EFEB4A0A-2960-46FE-A274-D3EF5674A6F8}"/>
              </a:ext>
            </a:extLst>
          </p:cNvPr>
          <p:cNvPicPr>
            <a:picLocks noChangeAspect="1"/>
          </p:cNvPicPr>
          <p:nvPr/>
        </p:nvPicPr>
        <p:blipFill rotWithShape="1">
          <a:blip r:embed="rId5">
            <a:extLst>
              <a:ext uri="{28A0092B-C50C-407E-A947-70E740481C1C}">
                <a14:useLocalDpi xmlns:a14="http://schemas.microsoft.com/office/drawing/2010/main" val="0"/>
              </a:ext>
            </a:extLst>
          </a:blip>
          <a:srcRect l="52383" r="10103"/>
          <a:stretch/>
        </p:blipFill>
        <p:spPr>
          <a:xfrm>
            <a:off x="139904" y="2780581"/>
            <a:ext cx="2111333" cy="2221187"/>
          </a:xfrm>
          <a:prstGeom prst="rect">
            <a:avLst/>
          </a:prstGeom>
        </p:spPr>
      </p:pic>
      <p:sp>
        <p:nvSpPr>
          <p:cNvPr id="18" name="Rectangle 17">
            <a:extLst>
              <a:ext uri="{FF2B5EF4-FFF2-40B4-BE49-F238E27FC236}">
                <a16:creationId xmlns:a16="http://schemas.microsoft.com/office/drawing/2014/main" id="{A092CE1E-912D-4501-8F85-7D3EAFFFED58}"/>
              </a:ext>
            </a:extLst>
          </p:cNvPr>
          <p:cNvSpPr/>
          <p:nvPr/>
        </p:nvSpPr>
        <p:spPr>
          <a:xfrm>
            <a:off x="399839" y="921561"/>
            <a:ext cx="159146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C64"/>
                </a:solidFill>
                <a:effectLst/>
                <a:uLnTx/>
                <a:uFillTx/>
                <a:latin typeface="Arial"/>
                <a:ea typeface="ＭＳ Ｐゴシック"/>
                <a:cs typeface="+mn-cs"/>
              </a:rPr>
              <a:t>GOES ABI Cloud Front Maps (every 5 minutes)</a:t>
            </a:r>
          </a:p>
        </p:txBody>
      </p:sp>
      <p:pic>
        <p:nvPicPr>
          <p:cNvPr id="19" name="Picture 18" descr="Chart, scatter chart&#10;&#10;Description automatically generated">
            <a:extLst>
              <a:ext uri="{FF2B5EF4-FFF2-40B4-BE49-F238E27FC236}">
                <a16:creationId xmlns:a16="http://schemas.microsoft.com/office/drawing/2014/main" id="{27CC6A1A-C8DB-498E-BE8E-EFD1754514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813" y="4870562"/>
            <a:ext cx="2111334" cy="1583500"/>
          </a:xfrm>
          <a:prstGeom prst="rect">
            <a:avLst/>
          </a:prstGeom>
        </p:spPr>
      </p:pic>
      <p:sp>
        <p:nvSpPr>
          <p:cNvPr id="21" name="Rectangle 20">
            <a:extLst>
              <a:ext uri="{FF2B5EF4-FFF2-40B4-BE49-F238E27FC236}">
                <a16:creationId xmlns:a16="http://schemas.microsoft.com/office/drawing/2014/main" id="{90D5EEA4-ED04-468A-8678-0FB690D83AC8}"/>
              </a:ext>
            </a:extLst>
          </p:cNvPr>
          <p:cNvSpPr/>
          <p:nvPr/>
        </p:nvSpPr>
        <p:spPr>
          <a:xfrm>
            <a:off x="548879" y="5567107"/>
            <a:ext cx="144242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Contracted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64"/>
                </a:solidFill>
                <a:effectLst/>
                <a:uLnTx/>
                <a:uFillTx/>
                <a:latin typeface="Arial"/>
                <a:ea typeface="ＭＳ Ｐゴシック"/>
                <a:cs typeface="+mn-cs"/>
              </a:rPr>
              <a:t> in situ profile sampling</a:t>
            </a:r>
          </a:p>
        </p:txBody>
      </p:sp>
      <p:sp>
        <p:nvSpPr>
          <p:cNvPr id="20" name="Oval 19">
            <a:extLst>
              <a:ext uri="{FF2B5EF4-FFF2-40B4-BE49-F238E27FC236}">
                <a16:creationId xmlns:a16="http://schemas.microsoft.com/office/drawing/2014/main" id="{1EF18228-BF5B-E49D-1119-9D75637A99F5}"/>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6F27561-6DF2-E81A-16EA-1DED434A7F02}"/>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E356906-A083-949D-BA1A-1C46590F5A90}"/>
              </a:ext>
            </a:extLst>
          </p:cNvPr>
          <p:cNvPicPr>
            <a:picLocks noChangeAspect="1"/>
          </p:cNvPicPr>
          <p:nvPr/>
        </p:nvPicPr>
        <p:blipFill>
          <a:blip r:embed="rId7"/>
          <a:stretch>
            <a:fillRect/>
          </a:stretch>
        </p:blipFill>
        <p:spPr>
          <a:xfrm>
            <a:off x="11075475" y="447352"/>
            <a:ext cx="825500" cy="787400"/>
          </a:xfrm>
          <a:prstGeom prst="rect">
            <a:avLst/>
          </a:prstGeom>
        </p:spPr>
      </p:pic>
      <p:sp>
        <p:nvSpPr>
          <p:cNvPr id="25" name="Rectangle 24">
            <a:extLst>
              <a:ext uri="{FF2B5EF4-FFF2-40B4-BE49-F238E27FC236}">
                <a16:creationId xmlns:a16="http://schemas.microsoft.com/office/drawing/2014/main" id="{5AA9867D-2B6D-92C9-E5A9-E972AE9E2A2D}"/>
              </a:ext>
            </a:extLst>
          </p:cNvPr>
          <p:cNvSpPr/>
          <p:nvPr/>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pic>
        <p:nvPicPr>
          <p:cNvPr id="26" name="Picture 25" descr="Logo&#10;&#10;Description automatically generated">
            <a:extLst>
              <a:ext uri="{FF2B5EF4-FFF2-40B4-BE49-F238E27FC236}">
                <a16:creationId xmlns:a16="http://schemas.microsoft.com/office/drawing/2014/main" id="{47C23377-FC2D-BFAD-2D15-7807CC9575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29" y="6524426"/>
            <a:ext cx="691871" cy="276748"/>
          </a:xfrm>
          <a:prstGeom prst="rect">
            <a:avLst/>
          </a:prstGeom>
        </p:spPr>
      </p:pic>
      <p:sp>
        <p:nvSpPr>
          <p:cNvPr id="27" name="Rectangle 6">
            <a:extLst>
              <a:ext uri="{FF2B5EF4-FFF2-40B4-BE49-F238E27FC236}">
                <a16:creationId xmlns:a16="http://schemas.microsoft.com/office/drawing/2014/main" id="{5A3A87D1-F0C5-B8B2-8DE8-E644561B6BC5}"/>
              </a:ext>
            </a:extLst>
          </p:cNvPr>
          <p:cNvSpPr txBox="1">
            <a:spLocks noChangeArrowheads="1"/>
          </p:cNvSpPr>
          <p:nvPr/>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lumMod val="85000"/>
                  </a:schemeClr>
                </a:solidFill>
                <a:effectLst/>
                <a:uLnTx/>
                <a:uFillTx/>
                <a:latin typeface="+mn-lt"/>
                <a:ea typeface="+mn-ea"/>
                <a:cs typeface="+mn-cs"/>
              </a:rPr>
              <a:t>Office of Research and Development</a:t>
            </a:r>
          </a:p>
        </p:txBody>
      </p:sp>
    </p:spTree>
    <p:extLst>
      <p:ext uri="{BB962C8B-B14F-4D97-AF65-F5344CB8AC3E}">
        <p14:creationId xmlns:p14="http://schemas.microsoft.com/office/powerpoint/2010/main" val="12279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20"/>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2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heel(1)">
                                      <p:cBhvr>
                                        <p:cTn id="11" dur="60000"/>
                                        <p:tgtEl>
                                          <p:spTgt spid="22"/>
                                        </p:tgtEl>
                                      </p:cBhvr>
                                    </p:animEffect>
                                  </p:childTnLst>
                                  <p:subTnLst>
                                    <p:set>
                                      <p:cBhvr override="childStyle">
                                        <p:cTn dur="1" fill="hold" display="0" masterRel="sameClick" afterEffect="1">
                                          <p:stCondLst>
                                            <p:cond evt="end" delay="0">
                                              <p:tn val="9"/>
                                            </p:cond>
                                          </p:stCondLst>
                                        </p:cTn>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09EAEA-84DF-450D-84D7-6FBECFCBFA77}"/>
              </a:ext>
            </a:extLst>
          </p:cNvPr>
          <p:cNvSpPr txBox="1"/>
          <p:nvPr/>
        </p:nvSpPr>
        <p:spPr>
          <a:xfrm>
            <a:off x="297428" y="466265"/>
            <a:ext cx="5456344" cy="390876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Open</a:t>
            </a:r>
            <a:r>
              <a:rPr lang="en-US" sz="2000" b="0" i="0" dirty="0">
                <a:effectLst/>
              </a:rPr>
              <a:t> “Participants” panel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C</a:t>
            </a:r>
            <a:r>
              <a:rPr lang="en-US" sz="2000" b="0" i="0" dirty="0">
                <a:effectLst/>
              </a:rPr>
              <a:t>lick “Show All Breakout Sessions”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Click </a:t>
            </a:r>
            <a:r>
              <a:rPr lang="en-US" sz="2000" b="0" i="0" dirty="0">
                <a:effectLst/>
              </a:rPr>
              <a:t>“Join” next to the poster session you want to attend first</a:t>
            </a:r>
          </a:p>
          <a:p>
            <a:pPr>
              <a:defRPr/>
            </a:pPr>
            <a:endParaRPr lang="en-US" sz="800" dirty="0"/>
          </a:p>
          <a:p>
            <a:pPr>
              <a:defRPr/>
            </a:pPr>
            <a:r>
              <a:rPr lang="en-US" sz="2000" dirty="0"/>
              <a:t>Note: Poster presenters are preassigned to their rooms – click the green “Join” button to accept</a:t>
            </a:r>
          </a:p>
          <a:p>
            <a:pPr marR="0" lvl="0" algn="l" defTabSz="914400" rtl="0" eaLnBrk="1" fontAlgn="auto" latinLnBrk="0" hangingPunct="1">
              <a:lnSpc>
                <a:spcPct val="100000"/>
              </a:lnSpc>
              <a:spcBef>
                <a:spcPts val="0"/>
              </a:spcBef>
              <a:spcAft>
                <a:spcPts val="0"/>
              </a:spcAft>
              <a:buClrTx/>
              <a:buSzTx/>
              <a:tabLst/>
              <a:defRPr/>
            </a:pPr>
            <a:endParaRPr lang="en-US" sz="2400" b="0" i="0" dirty="0">
              <a:effectLst/>
            </a:endParaRPr>
          </a:p>
          <a:p>
            <a:pPr marR="0" lvl="0" algn="l" defTabSz="914400" rtl="0" eaLnBrk="1" fontAlgn="auto" latinLnBrk="0" hangingPunct="1">
              <a:lnSpc>
                <a:spcPct val="100000"/>
              </a:lnSpc>
              <a:spcBef>
                <a:spcPts val="0"/>
              </a:spcBef>
              <a:spcAft>
                <a:spcPts val="0"/>
              </a:spcAft>
              <a:buClrTx/>
              <a:buSzTx/>
              <a:tabLst/>
              <a:defRPr/>
            </a:pPr>
            <a:endParaRPr lang="en-US" sz="2400" b="1" i="0" dirty="0">
              <a:effectLst/>
            </a:endParaRPr>
          </a:p>
          <a:p>
            <a:pPr marR="0" lvl="0" algn="l" defTabSz="914400" rtl="0" eaLnBrk="1" fontAlgn="auto" latinLnBrk="0" hangingPunct="1">
              <a:lnSpc>
                <a:spcPct val="100000"/>
              </a:lnSpc>
              <a:spcBef>
                <a:spcPts val="0"/>
              </a:spcBef>
              <a:spcAft>
                <a:spcPts val="0"/>
              </a:spcAft>
              <a:buClrTx/>
              <a:buSzTx/>
              <a:tabLst/>
              <a:defRPr/>
            </a:pPr>
            <a:endParaRPr lang="en-US" sz="2400" b="1" dirty="0"/>
          </a:p>
          <a:p>
            <a:pPr marR="0" lvl="0" algn="l" defTabSz="914400" rtl="0" eaLnBrk="1" fontAlgn="auto" latinLnBrk="0" hangingPunct="1">
              <a:lnSpc>
                <a:spcPct val="100000"/>
              </a:lnSpc>
              <a:spcBef>
                <a:spcPts val="0"/>
              </a:spcBef>
              <a:spcAft>
                <a:spcPts val="0"/>
              </a:spcAft>
              <a:buClrTx/>
              <a:buSzTx/>
              <a:tabLst/>
              <a:defRPr/>
            </a:pPr>
            <a:endParaRPr lang="en-US" sz="2400" b="1" i="0" dirty="0">
              <a:effectLst/>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ea typeface="+mn-ea"/>
                <a:cs typeface="+mn-cs"/>
              </a:rPr>
              <a:t> </a:t>
            </a:r>
          </a:p>
        </p:txBody>
      </p:sp>
      <p:sp>
        <p:nvSpPr>
          <p:cNvPr id="7" name="Title 2">
            <a:extLst>
              <a:ext uri="{FF2B5EF4-FFF2-40B4-BE49-F238E27FC236}">
                <a16:creationId xmlns:a16="http://schemas.microsoft.com/office/drawing/2014/main" id="{E761E9A9-9A34-49ED-8500-44CB08176FD3}"/>
              </a:ext>
            </a:extLst>
          </p:cNvPr>
          <p:cNvSpPr txBox="1">
            <a:spLocks/>
          </p:cNvSpPr>
          <p:nvPr/>
        </p:nvSpPr>
        <p:spPr bwMode="auto">
          <a:xfrm>
            <a:off x="0" y="-5653"/>
            <a:ext cx="5795828" cy="470700"/>
          </a:xfrm>
          <a:prstGeom prst="rect">
            <a:avLst/>
          </a:prstGeom>
          <a:solidFill>
            <a:schemeClr val="tx1">
              <a:alpha val="77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342900" rtl="0" eaLnBrk="1" fontAlgn="base" hangingPunct="1">
              <a:spcBef>
                <a:spcPct val="0"/>
              </a:spcBef>
              <a:spcAft>
                <a:spcPct val="0"/>
              </a:spcAft>
              <a:defRPr lang="en-US" sz="2100" b="1" kern="1200" dirty="0">
                <a:solidFill>
                  <a:srgbClr val="FFFFFF"/>
                </a:solidFill>
                <a:effectLst>
                  <a:outerShdw blurRad="114300" dist="88900" dir="2700000" algn="tl" rotWithShape="0">
                    <a:prstClr val="black">
                      <a:alpha val="75000"/>
                    </a:prstClr>
                  </a:outerShdw>
                </a:effectLst>
                <a:latin typeface="Arial" charset="0"/>
                <a:ea typeface="+mj-ea"/>
                <a:cs typeface="ＭＳ Ｐゴシック"/>
              </a:defRPr>
            </a:lvl1pPr>
            <a:lvl2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2pPr>
            <a:lvl3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3pPr>
            <a:lvl4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4pPr>
            <a:lvl5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5pPr>
            <a:lvl6pPr marL="342900" algn="ctr" defTabSz="342900" rtl="0" eaLnBrk="1" fontAlgn="base" hangingPunct="1">
              <a:spcBef>
                <a:spcPct val="0"/>
              </a:spcBef>
              <a:spcAft>
                <a:spcPct val="0"/>
              </a:spcAft>
              <a:defRPr sz="3300">
                <a:solidFill>
                  <a:schemeClr val="tx1"/>
                </a:solidFill>
                <a:latin typeface="Calibri" pitchFamily="34" charset="0"/>
              </a:defRPr>
            </a:lvl6pPr>
            <a:lvl7pPr marL="685800" algn="ctr" defTabSz="342900" rtl="0" eaLnBrk="1" fontAlgn="base" hangingPunct="1">
              <a:spcBef>
                <a:spcPct val="0"/>
              </a:spcBef>
              <a:spcAft>
                <a:spcPct val="0"/>
              </a:spcAft>
              <a:defRPr sz="3300">
                <a:solidFill>
                  <a:schemeClr val="tx1"/>
                </a:solidFill>
                <a:latin typeface="Calibri" pitchFamily="34" charset="0"/>
              </a:defRPr>
            </a:lvl7pPr>
            <a:lvl8pPr marL="1028700" algn="ctr" defTabSz="342900" rtl="0" eaLnBrk="1" fontAlgn="base" hangingPunct="1">
              <a:spcBef>
                <a:spcPct val="0"/>
              </a:spcBef>
              <a:spcAft>
                <a:spcPct val="0"/>
              </a:spcAft>
              <a:defRPr sz="3300">
                <a:solidFill>
                  <a:schemeClr val="tx1"/>
                </a:solidFill>
                <a:latin typeface="Calibri" pitchFamily="34" charset="0"/>
              </a:defRPr>
            </a:lvl8pPr>
            <a:lvl9pPr marL="1371600" algn="ctr" defTabSz="342900" rtl="0" eaLnBrk="1" fontAlgn="base" hangingPunct="1">
              <a:spcBef>
                <a:spcPct val="0"/>
              </a:spcBef>
              <a:spcAft>
                <a:spcPct val="0"/>
              </a:spcAft>
              <a:defRPr sz="3300">
                <a:solidFill>
                  <a:schemeClr val="tx1"/>
                </a:solidFill>
                <a:latin typeface="Calibri" pitchFamily="34"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rPr>
              <a:t>Joining WebEx </a:t>
            </a:r>
            <a:r>
              <a:rPr lang="en-US" sz="2400" dirty="0">
                <a:latin typeface="Calibri" panose="020F0502020204030204"/>
              </a:rPr>
              <a:t>Breakout Rooms</a:t>
            </a:r>
            <a:endPar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endParaRPr>
          </a:p>
        </p:txBody>
      </p:sp>
      <p:grpSp>
        <p:nvGrpSpPr>
          <p:cNvPr id="8" name="Group 7">
            <a:extLst>
              <a:ext uri="{FF2B5EF4-FFF2-40B4-BE49-F238E27FC236}">
                <a16:creationId xmlns:a16="http://schemas.microsoft.com/office/drawing/2014/main" id="{F7D46082-607F-E1A8-052A-17A52456F538}"/>
              </a:ext>
            </a:extLst>
          </p:cNvPr>
          <p:cNvGrpSpPr/>
          <p:nvPr/>
        </p:nvGrpSpPr>
        <p:grpSpPr>
          <a:xfrm>
            <a:off x="5405134" y="0"/>
            <a:ext cx="2737568" cy="4754880"/>
            <a:chOff x="258307" y="1164224"/>
            <a:chExt cx="2737568" cy="4754880"/>
          </a:xfrm>
        </p:grpSpPr>
        <p:grpSp>
          <p:nvGrpSpPr>
            <p:cNvPr id="2" name="Group 1">
              <a:extLst>
                <a:ext uri="{FF2B5EF4-FFF2-40B4-BE49-F238E27FC236}">
                  <a16:creationId xmlns:a16="http://schemas.microsoft.com/office/drawing/2014/main" id="{C12B5554-63A2-3203-4193-AF265785F90F}"/>
                </a:ext>
              </a:extLst>
            </p:cNvPr>
            <p:cNvGrpSpPr/>
            <p:nvPr/>
          </p:nvGrpSpPr>
          <p:grpSpPr>
            <a:xfrm>
              <a:off x="258307" y="1164224"/>
              <a:ext cx="2737568" cy="4754880"/>
              <a:chOff x="6323139" y="1228816"/>
              <a:chExt cx="2737568" cy="4754880"/>
            </a:xfrm>
          </p:grpSpPr>
          <p:pic>
            <p:nvPicPr>
              <p:cNvPr id="11" name="Google Shape;215;p12">
                <a:extLst>
                  <a:ext uri="{FF2B5EF4-FFF2-40B4-BE49-F238E27FC236}">
                    <a16:creationId xmlns:a16="http://schemas.microsoft.com/office/drawing/2014/main" id="{7DF94DC0-8756-7046-B113-2AC8D2E148BC}"/>
                  </a:ext>
                </a:extLst>
              </p:cNvPr>
              <p:cNvPicPr preferRelativeResize="0">
                <a:picLocks noChangeAspect="1"/>
              </p:cNvPicPr>
              <p:nvPr/>
            </p:nvPicPr>
            <p:blipFill rotWithShape="1">
              <a:blip r:embed="rId2">
                <a:alphaModFix/>
              </a:blip>
              <a:srcRect l="69524"/>
              <a:stretch/>
            </p:blipFill>
            <p:spPr>
              <a:xfrm>
                <a:off x="6708907" y="1228816"/>
                <a:ext cx="2351800" cy="4754880"/>
              </a:xfrm>
              <a:prstGeom prst="rect">
                <a:avLst/>
              </a:prstGeom>
              <a:noFill/>
              <a:ln>
                <a:noFill/>
              </a:ln>
            </p:spPr>
          </p:pic>
          <p:sp>
            <p:nvSpPr>
              <p:cNvPr id="15" name="Google Shape;220;p12">
                <a:extLst>
                  <a:ext uri="{FF2B5EF4-FFF2-40B4-BE49-F238E27FC236}">
                    <a16:creationId xmlns:a16="http://schemas.microsoft.com/office/drawing/2014/main" id="{D528BA82-EC70-0740-99D0-9B6F3A5E5416}"/>
                  </a:ext>
                </a:extLst>
              </p:cNvPr>
              <p:cNvSpPr txBox="1"/>
              <p:nvPr/>
            </p:nvSpPr>
            <p:spPr>
              <a:xfrm>
                <a:off x="6323139" y="1792963"/>
                <a:ext cx="31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0000"/>
                    </a:solidFill>
                    <a:latin typeface="Arial"/>
                    <a:ea typeface="Arial"/>
                    <a:cs typeface="Arial"/>
                    <a:sym typeface="Arial"/>
                  </a:rPr>
                  <a:t>2</a:t>
                </a:r>
                <a:endParaRPr sz="1400" b="0" i="0" u="none" strike="noStrike" cap="none" dirty="0">
                  <a:solidFill>
                    <a:srgbClr val="FF0000"/>
                  </a:solidFill>
                  <a:latin typeface="Arial"/>
                  <a:ea typeface="Arial"/>
                  <a:cs typeface="Arial"/>
                  <a:sym typeface="Arial"/>
                </a:endParaRPr>
              </a:p>
            </p:txBody>
          </p:sp>
          <p:sp>
            <p:nvSpPr>
              <p:cNvPr id="17" name="Google Shape;222;p12">
                <a:extLst>
                  <a:ext uri="{FF2B5EF4-FFF2-40B4-BE49-F238E27FC236}">
                    <a16:creationId xmlns:a16="http://schemas.microsoft.com/office/drawing/2014/main" id="{8D3217A6-1F53-BD4D-9059-7AD05041A862}"/>
                  </a:ext>
                </a:extLst>
              </p:cNvPr>
              <p:cNvSpPr txBox="1"/>
              <p:nvPr/>
            </p:nvSpPr>
            <p:spPr>
              <a:xfrm>
                <a:off x="7070454" y="5290569"/>
                <a:ext cx="279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0000"/>
                    </a:solidFill>
                    <a:latin typeface="Arial"/>
                    <a:ea typeface="Arial"/>
                    <a:cs typeface="Arial"/>
                    <a:sym typeface="Arial"/>
                  </a:rPr>
                  <a:t>1</a:t>
                </a:r>
                <a:endParaRPr sz="1400" b="0" i="0" u="none" strike="noStrike" cap="none" dirty="0">
                  <a:solidFill>
                    <a:srgbClr val="FF0000"/>
                  </a:solidFill>
                  <a:latin typeface="Arial"/>
                  <a:ea typeface="Arial"/>
                  <a:cs typeface="Arial"/>
                  <a:sym typeface="Arial"/>
                </a:endParaRPr>
              </a:p>
            </p:txBody>
          </p:sp>
        </p:grpSp>
        <p:sp>
          <p:nvSpPr>
            <p:cNvPr id="13" name="Google Shape;216;p12">
              <a:extLst>
                <a:ext uri="{FF2B5EF4-FFF2-40B4-BE49-F238E27FC236}">
                  <a16:creationId xmlns:a16="http://schemas.microsoft.com/office/drawing/2014/main" id="{49C551B1-D615-9B40-AF37-6BFFE20E7941}"/>
                </a:ext>
              </a:extLst>
            </p:cNvPr>
            <p:cNvSpPr/>
            <p:nvPr/>
          </p:nvSpPr>
          <p:spPr>
            <a:xfrm>
              <a:off x="668008" y="1806503"/>
              <a:ext cx="1233828" cy="366935"/>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Arial"/>
                <a:ea typeface="Arial"/>
                <a:cs typeface="Arial"/>
                <a:sym typeface="Arial"/>
              </a:endParaRPr>
            </a:p>
          </p:txBody>
        </p:sp>
        <p:sp>
          <p:nvSpPr>
            <p:cNvPr id="16" name="Google Shape;221;p12">
              <a:extLst>
                <a:ext uri="{FF2B5EF4-FFF2-40B4-BE49-F238E27FC236}">
                  <a16:creationId xmlns:a16="http://schemas.microsoft.com/office/drawing/2014/main" id="{828B75B0-BA60-E74E-9446-9A11A9F3AE38}"/>
                </a:ext>
              </a:extLst>
            </p:cNvPr>
            <p:cNvSpPr/>
            <p:nvPr/>
          </p:nvSpPr>
          <p:spPr>
            <a:xfrm>
              <a:off x="1437901" y="5487577"/>
              <a:ext cx="764148" cy="366935"/>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20" name="Picture 19" descr="Graphical user interface, text, application&#10;&#10;Description automatically generated">
            <a:extLst>
              <a:ext uri="{FF2B5EF4-FFF2-40B4-BE49-F238E27FC236}">
                <a16:creationId xmlns:a16="http://schemas.microsoft.com/office/drawing/2014/main" id="{1515AC80-1A54-2D4C-A278-2E4D1813D616}"/>
              </a:ext>
            </a:extLst>
          </p:cNvPr>
          <p:cNvPicPr>
            <a:picLocks noChangeAspect="1"/>
          </p:cNvPicPr>
          <p:nvPr/>
        </p:nvPicPr>
        <p:blipFill rotWithShape="1">
          <a:blip r:embed="rId3">
            <a:extLst>
              <a:ext uri="{28A0092B-C50C-407E-A947-70E740481C1C}">
                <a14:useLocalDpi xmlns:a14="http://schemas.microsoft.com/office/drawing/2010/main" val="0"/>
              </a:ext>
            </a:extLst>
          </a:blip>
          <a:srcRect t="6859" b="81220"/>
          <a:stretch/>
        </p:blipFill>
        <p:spPr>
          <a:xfrm>
            <a:off x="802867" y="2482829"/>
            <a:ext cx="3819855" cy="523201"/>
          </a:xfrm>
          <a:prstGeom prst="rect">
            <a:avLst/>
          </a:prstGeom>
        </p:spPr>
      </p:pic>
      <p:grpSp>
        <p:nvGrpSpPr>
          <p:cNvPr id="12" name="Group 11">
            <a:extLst>
              <a:ext uri="{FF2B5EF4-FFF2-40B4-BE49-F238E27FC236}">
                <a16:creationId xmlns:a16="http://schemas.microsoft.com/office/drawing/2014/main" id="{3C610429-298D-CB4E-089F-10ACA37176AB}"/>
              </a:ext>
            </a:extLst>
          </p:cNvPr>
          <p:cNvGrpSpPr/>
          <p:nvPr/>
        </p:nvGrpSpPr>
        <p:grpSpPr>
          <a:xfrm>
            <a:off x="7294971" y="751667"/>
            <a:ext cx="3819855" cy="3558209"/>
            <a:chOff x="3951855" y="2202806"/>
            <a:chExt cx="3819855" cy="3558209"/>
          </a:xfrm>
        </p:grpSpPr>
        <p:grpSp>
          <p:nvGrpSpPr>
            <p:cNvPr id="3" name="Group 2">
              <a:extLst>
                <a:ext uri="{FF2B5EF4-FFF2-40B4-BE49-F238E27FC236}">
                  <a16:creationId xmlns:a16="http://schemas.microsoft.com/office/drawing/2014/main" id="{D0753ABF-9E2D-7F7F-5415-4B744DAE512D}"/>
                </a:ext>
              </a:extLst>
            </p:cNvPr>
            <p:cNvGrpSpPr/>
            <p:nvPr/>
          </p:nvGrpSpPr>
          <p:grpSpPr>
            <a:xfrm>
              <a:off x="3951855" y="2202806"/>
              <a:ext cx="3819855" cy="3558209"/>
              <a:chOff x="8384876" y="2531940"/>
              <a:chExt cx="3819855" cy="3558209"/>
            </a:xfrm>
          </p:grpSpPr>
          <p:pic>
            <p:nvPicPr>
              <p:cNvPr id="10" name="Picture 9" descr="Graphical user interface, text, application&#10;&#10;Description automatically generated">
                <a:extLst>
                  <a:ext uri="{FF2B5EF4-FFF2-40B4-BE49-F238E27FC236}">
                    <a16:creationId xmlns:a16="http://schemas.microsoft.com/office/drawing/2014/main" id="{2BF0EE77-B6F7-6B49-B797-65DC62CE4563}"/>
                  </a:ext>
                </a:extLst>
              </p:cNvPr>
              <p:cNvPicPr>
                <a:picLocks noChangeAspect="1"/>
              </p:cNvPicPr>
              <p:nvPr/>
            </p:nvPicPr>
            <p:blipFill rotWithShape="1">
              <a:blip r:embed="rId3">
                <a:extLst>
                  <a:ext uri="{28A0092B-C50C-407E-A947-70E740481C1C}">
                    <a14:useLocalDpi xmlns:a14="http://schemas.microsoft.com/office/drawing/2010/main" val="0"/>
                  </a:ext>
                </a:extLst>
              </a:blip>
              <a:srcRect t="18931"/>
              <a:stretch/>
            </p:blipFill>
            <p:spPr>
              <a:xfrm>
                <a:off x="8384876" y="2531940"/>
                <a:ext cx="3819855" cy="3558209"/>
              </a:xfrm>
              <a:prstGeom prst="rect">
                <a:avLst/>
              </a:prstGeom>
            </p:spPr>
          </p:pic>
          <p:sp>
            <p:nvSpPr>
              <p:cNvPr id="18" name="Google Shape;223;p12">
                <a:extLst>
                  <a:ext uri="{FF2B5EF4-FFF2-40B4-BE49-F238E27FC236}">
                    <a16:creationId xmlns:a16="http://schemas.microsoft.com/office/drawing/2014/main" id="{A4E5A051-06EC-E742-B53E-A37EFD71D8D5}"/>
                  </a:ext>
                </a:extLst>
              </p:cNvPr>
              <p:cNvSpPr txBox="1"/>
              <p:nvPr/>
            </p:nvSpPr>
            <p:spPr>
              <a:xfrm>
                <a:off x="11248774" y="3148489"/>
                <a:ext cx="287326" cy="523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0000"/>
                    </a:solidFill>
                    <a:latin typeface="Arial"/>
                    <a:ea typeface="Arial"/>
                    <a:cs typeface="Arial"/>
                    <a:sym typeface="Arial"/>
                  </a:rPr>
                  <a:t>3</a:t>
                </a:r>
                <a:endParaRPr sz="1400" b="0" i="0" u="none" strike="noStrike" cap="none" dirty="0">
                  <a:solidFill>
                    <a:srgbClr val="FF0000"/>
                  </a:solidFill>
                  <a:latin typeface="Arial"/>
                  <a:ea typeface="Arial"/>
                  <a:cs typeface="Arial"/>
                  <a:sym typeface="Arial"/>
                </a:endParaRPr>
              </a:p>
            </p:txBody>
          </p:sp>
        </p:grpSp>
        <p:sp>
          <p:nvSpPr>
            <p:cNvPr id="14" name="Google Shape;217;p12">
              <a:extLst>
                <a:ext uri="{FF2B5EF4-FFF2-40B4-BE49-F238E27FC236}">
                  <a16:creationId xmlns:a16="http://schemas.microsoft.com/office/drawing/2014/main" id="{8FCA6ADC-740F-9545-AEA6-91265C13E37D}"/>
                </a:ext>
              </a:extLst>
            </p:cNvPr>
            <p:cNvSpPr/>
            <p:nvPr/>
          </p:nvSpPr>
          <p:spPr>
            <a:xfrm>
              <a:off x="7162514" y="2924117"/>
              <a:ext cx="431540" cy="313748"/>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1" name="TextBox 30">
            <a:extLst>
              <a:ext uri="{FF2B5EF4-FFF2-40B4-BE49-F238E27FC236}">
                <a16:creationId xmlns:a16="http://schemas.microsoft.com/office/drawing/2014/main" id="{8280A1CB-7193-75E8-C333-2F26FC302D24}"/>
              </a:ext>
            </a:extLst>
          </p:cNvPr>
          <p:cNvSpPr txBox="1"/>
          <p:nvPr/>
        </p:nvSpPr>
        <p:spPr>
          <a:xfrm>
            <a:off x="5090818" y="4845957"/>
            <a:ext cx="7101182" cy="2646878"/>
          </a:xfrm>
          <a:prstGeom prst="rect">
            <a:avLst/>
          </a:prstGeom>
          <a:noFill/>
        </p:spPr>
        <p:txBody>
          <a:bodyPr wrap="square" rtlCol="0">
            <a:spAutoFit/>
          </a:bodyPr>
          <a:lstStyle/>
          <a:p>
            <a:pPr marL="457200" indent="-457200">
              <a:buFont typeface="+mj-lt"/>
              <a:buAutoNum type="arabicPeriod" startAt="4"/>
              <a:defRPr/>
            </a:pPr>
            <a:r>
              <a:rPr lang="en-US" sz="2000" dirty="0"/>
              <a:t>You can move between breakout rooms or return to the main room</a:t>
            </a:r>
          </a:p>
          <a:p>
            <a:pPr marL="914400" lvl="1" indent="-457200">
              <a:buFont typeface="Arial" panose="020B0604020202020204" pitchFamily="34" charset="0"/>
              <a:buChar char="•"/>
              <a:defRPr/>
            </a:pPr>
            <a:r>
              <a:rPr lang="en-US" sz="2000" dirty="0"/>
              <a:t>Click “Show Other Breakout Session” and “Join” one.</a:t>
            </a:r>
          </a:p>
          <a:p>
            <a:pPr marL="914400" lvl="1" indent="-457200">
              <a:buFont typeface="Arial" panose="020B0604020202020204" pitchFamily="34" charset="0"/>
              <a:buChar char="•"/>
              <a:defRPr/>
            </a:pPr>
            <a:r>
              <a:rPr lang="en-US" sz="2000" dirty="0"/>
              <a:t>Click “leave session.” </a:t>
            </a:r>
            <a:r>
              <a:rPr lang="en-US" sz="2000" b="1" i="1" dirty="0"/>
              <a:t>Don’t</a:t>
            </a:r>
            <a:r>
              <a:rPr lang="en-US" sz="2000" dirty="0"/>
              <a:t> click “leave meeting.”</a:t>
            </a:r>
          </a:p>
          <a:p>
            <a:pPr marL="457200" indent="-457200">
              <a:buFont typeface="+mj-lt"/>
              <a:buAutoNum type="arabicPeriod" startAt="4"/>
              <a:defRPr/>
            </a:pPr>
            <a:endParaRPr lang="en-US" sz="800" dirty="0"/>
          </a:p>
          <a:p>
            <a:pPr>
              <a:defRPr/>
            </a:pPr>
            <a:r>
              <a:rPr lang="en-US" sz="2000" dirty="0"/>
              <a:t>Note: Dial-in phone connections cannot move to breakout rooms; connect via Webex audio (you can have Webex call you)</a:t>
            </a:r>
          </a:p>
          <a:p>
            <a:pPr>
              <a:defRPr/>
            </a:pPr>
            <a:endParaRPr lang="en-US" sz="2000" dirty="0"/>
          </a:p>
          <a:p>
            <a:endParaRPr lang="en-US" dirty="0"/>
          </a:p>
        </p:txBody>
      </p:sp>
      <p:pic>
        <p:nvPicPr>
          <p:cNvPr id="5" name="Picture 4">
            <a:extLst>
              <a:ext uri="{FF2B5EF4-FFF2-40B4-BE49-F238E27FC236}">
                <a16:creationId xmlns:a16="http://schemas.microsoft.com/office/drawing/2014/main" id="{E8E943DF-D688-4317-8B53-991CEBB489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48004" y="114502"/>
            <a:ext cx="1091293" cy="905246"/>
          </a:xfrm>
          <a:prstGeom prst="rect">
            <a:avLst/>
          </a:prstGeom>
        </p:spPr>
      </p:pic>
      <p:grpSp>
        <p:nvGrpSpPr>
          <p:cNvPr id="43" name="Group 42">
            <a:extLst>
              <a:ext uri="{FF2B5EF4-FFF2-40B4-BE49-F238E27FC236}">
                <a16:creationId xmlns:a16="http://schemas.microsoft.com/office/drawing/2014/main" id="{9DA51EA0-EE63-06E4-4D64-758B82A00642}"/>
              </a:ext>
            </a:extLst>
          </p:cNvPr>
          <p:cNvGrpSpPr/>
          <p:nvPr/>
        </p:nvGrpSpPr>
        <p:grpSpPr>
          <a:xfrm>
            <a:off x="287770" y="3262399"/>
            <a:ext cx="4571878" cy="3506282"/>
            <a:chOff x="568318" y="265820"/>
            <a:chExt cx="4571878" cy="3506282"/>
          </a:xfrm>
        </p:grpSpPr>
        <p:pic>
          <p:nvPicPr>
            <p:cNvPr id="33" name="Google Shape;211;p12">
              <a:extLst>
                <a:ext uri="{FF2B5EF4-FFF2-40B4-BE49-F238E27FC236}">
                  <a16:creationId xmlns:a16="http://schemas.microsoft.com/office/drawing/2014/main" id="{683295EB-6864-2702-077F-B72835B6936A}"/>
                </a:ext>
              </a:extLst>
            </p:cNvPr>
            <p:cNvPicPr preferRelativeResize="0">
              <a:picLocks noChangeAspect="1"/>
            </p:cNvPicPr>
            <p:nvPr/>
          </p:nvPicPr>
          <p:blipFill rotWithShape="1">
            <a:blip r:embed="rId5">
              <a:alphaModFix/>
            </a:blip>
            <a:srcRect l="29292" t="4137"/>
            <a:stretch/>
          </p:blipFill>
          <p:spPr>
            <a:xfrm>
              <a:off x="568318" y="265820"/>
              <a:ext cx="4562062" cy="3506282"/>
            </a:xfrm>
            <a:prstGeom prst="rect">
              <a:avLst/>
            </a:prstGeom>
            <a:noFill/>
            <a:ln>
              <a:noFill/>
            </a:ln>
          </p:spPr>
        </p:pic>
        <p:sp>
          <p:nvSpPr>
            <p:cNvPr id="34" name="Google Shape;212;p12">
              <a:extLst>
                <a:ext uri="{FF2B5EF4-FFF2-40B4-BE49-F238E27FC236}">
                  <a16:creationId xmlns:a16="http://schemas.microsoft.com/office/drawing/2014/main" id="{B4619C18-AAD9-5A49-EBF1-43ED4B3637AA}"/>
                </a:ext>
              </a:extLst>
            </p:cNvPr>
            <p:cNvSpPr/>
            <p:nvPr/>
          </p:nvSpPr>
          <p:spPr>
            <a:xfrm>
              <a:off x="2993343" y="3411432"/>
              <a:ext cx="441374" cy="317428"/>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 name="Google Shape;213;p12">
              <a:extLst>
                <a:ext uri="{FF2B5EF4-FFF2-40B4-BE49-F238E27FC236}">
                  <a16:creationId xmlns:a16="http://schemas.microsoft.com/office/drawing/2014/main" id="{6F349778-086D-8A62-9753-78E9538CB003}"/>
                </a:ext>
              </a:extLst>
            </p:cNvPr>
            <p:cNvSpPr txBox="1"/>
            <p:nvPr/>
          </p:nvSpPr>
          <p:spPr>
            <a:xfrm rot="21000959">
              <a:off x="2981338" y="2381427"/>
              <a:ext cx="2158858" cy="923289"/>
            </a:xfrm>
            <a:prstGeom prst="rect">
              <a:avLst/>
            </a:prstGeom>
            <a:solidFill>
              <a:schemeClr val="lt1">
                <a:alpha val="5450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Leave Breakout Room for Main Room</a:t>
              </a:r>
              <a:endParaRPr sz="1400" b="1" i="0" u="none" strike="noStrike" cap="none" dirty="0">
                <a:solidFill>
                  <a:srgbClr val="FF0000"/>
                </a:solidFill>
                <a:latin typeface="Arial"/>
                <a:ea typeface="Arial"/>
                <a:cs typeface="Arial"/>
                <a:sym typeface="Arial"/>
              </a:endParaRPr>
            </a:p>
          </p:txBody>
        </p:sp>
        <p:cxnSp>
          <p:nvCxnSpPr>
            <p:cNvPr id="37" name="Google Shape;218;p12">
              <a:extLst>
                <a:ext uri="{FF2B5EF4-FFF2-40B4-BE49-F238E27FC236}">
                  <a16:creationId xmlns:a16="http://schemas.microsoft.com/office/drawing/2014/main" id="{3E30EDF5-4416-9B30-220E-DAB03C3A5E57}"/>
                </a:ext>
              </a:extLst>
            </p:cNvPr>
            <p:cNvCxnSpPr>
              <a:cxnSpLocks/>
              <a:stCxn id="34" idx="0"/>
              <a:endCxn id="38" idx="4"/>
            </p:cNvCxnSpPr>
            <p:nvPr/>
          </p:nvCxnSpPr>
          <p:spPr>
            <a:xfrm flipH="1" flipV="1">
              <a:off x="2774643" y="2406090"/>
              <a:ext cx="439386" cy="1005342"/>
            </a:xfrm>
            <a:prstGeom prst="straightConnector1">
              <a:avLst/>
            </a:prstGeom>
            <a:noFill/>
            <a:ln w="31750" cap="flat" cmpd="sng">
              <a:solidFill>
                <a:srgbClr val="FF0000"/>
              </a:solidFill>
              <a:prstDash val="solid"/>
              <a:round/>
              <a:headEnd type="none" w="sm" len="sm"/>
              <a:tailEnd type="triangle" w="med" len="med"/>
            </a:ln>
          </p:spPr>
        </p:cxnSp>
        <p:sp>
          <p:nvSpPr>
            <p:cNvPr id="38" name="Google Shape;219;p12">
              <a:extLst>
                <a:ext uri="{FF2B5EF4-FFF2-40B4-BE49-F238E27FC236}">
                  <a16:creationId xmlns:a16="http://schemas.microsoft.com/office/drawing/2014/main" id="{A5DFE915-1FA1-EBD7-000B-D9D1795E82FF}"/>
                </a:ext>
              </a:extLst>
            </p:cNvPr>
            <p:cNvSpPr/>
            <p:nvPr/>
          </p:nvSpPr>
          <p:spPr>
            <a:xfrm>
              <a:off x="2413345" y="2155050"/>
              <a:ext cx="722597" cy="251040"/>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224;p12">
              <a:extLst>
                <a:ext uri="{FF2B5EF4-FFF2-40B4-BE49-F238E27FC236}">
                  <a16:creationId xmlns:a16="http://schemas.microsoft.com/office/drawing/2014/main" id="{564A06D4-CF5B-6FB2-FF04-219F41D4A2B1}"/>
                </a:ext>
              </a:extLst>
            </p:cNvPr>
            <p:cNvSpPr/>
            <p:nvPr/>
          </p:nvSpPr>
          <p:spPr>
            <a:xfrm>
              <a:off x="3193623" y="625913"/>
              <a:ext cx="1033680" cy="365760"/>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225;p12">
              <a:extLst>
                <a:ext uri="{FF2B5EF4-FFF2-40B4-BE49-F238E27FC236}">
                  <a16:creationId xmlns:a16="http://schemas.microsoft.com/office/drawing/2014/main" id="{79653687-1E6F-88D2-3B69-34428C623539}"/>
                </a:ext>
              </a:extLst>
            </p:cNvPr>
            <p:cNvSpPr txBox="1"/>
            <p:nvPr/>
          </p:nvSpPr>
          <p:spPr>
            <a:xfrm>
              <a:off x="1308512" y="667007"/>
              <a:ext cx="1761523" cy="646290"/>
            </a:xfrm>
            <a:prstGeom prst="rect">
              <a:avLst/>
            </a:prstGeom>
            <a:solidFill>
              <a:schemeClr val="lt1">
                <a:alpha val="5450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Join another room</a:t>
              </a:r>
              <a:endParaRPr sz="1400" b="1" i="0" u="none" strike="noStrike" cap="none" dirty="0">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1128209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0A8A65-EE9F-4CAE-B30A-0A69A476EF3F}"/>
              </a:ext>
            </a:extLst>
          </p:cNvPr>
          <p:cNvSpPr/>
          <p:nvPr/>
        </p:nvSpPr>
        <p:spPr>
          <a:xfrm>
            <a:off x="0" y="1228816"/>
            <a:ext cx="12192000" cy="5654351"/>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a:endParaRPr>
          </a:p>
        </p:txBody>
      </p:sp>
      <p:pic>
        <p:nvPicPr>
          <p:cNvPr id="5" name="Picture 4">
            <a:extLst>
              <a:ext uri="{FF2B5EF4-FFF2-40B4-BE49-F238E27FC236}">
                <a16:creationId xmlns:a16="http://schemas.microsoft.com/office/drawing/2014/main" id="{E8E943DF-D688-4317-8B53-991CEBB48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004" y="114502"/>
            <a:ext cx="1091293" cy="905246"/>
          </a:xfrm>
          <a:prstGeom prst="rect">
            <a:avLst/>
          </a:prstGeom>
        </p:spPr>
      </p:pic>
      <p:sp>
        <p:nvSpPr>
          <p:cNvPr id="4" name="TextBox 3">
            <a:extLst>
              <a:ext uri="{FF2B5EF4-FFF2-40B4-BE49-F238E27FC236}">
                <a16:creationId xmlns:a16="http://schemas.microsoft.com/office/drawing/2014/main" id="{3409EAEA-84DF-450D-84D7-6FBECFCBFA77}"/>
              </a:ext>
            </a:extLst>
          </p:cNvPr>
          <p:cNvSpPr txBox="1"/>
          <p:nvPr/>
        </p:nvSpPr>
        <p:spPr>
          <a:xfrm>
            <a:off x="536894" y="1566137"/>
            <a:ext cx="6085931"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ea typeface="+mn-ea"/>
                <a:cs typeface="+mn-cs"/>
              </a:rPr>
              <a:t>Breakout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effectLst/>
              </a:rPr>
              <a:t>Once the host starts the breakout groups: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t>G</a:t>
            </a:r>
            <a:r>
              <a:rPr lang="en-US" sz="2400" b="0" i="0" dirty="0">
                <a:effectLst/>
              </a:rPr>
              <a:t>o to the “Participants” panel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t>C</a:t>
            </a:r>
            <a:r>
              <a:rPr lang="en-US" sz="2400" b="0" i="0" dirty="0">
                <a:effectLst/>
              </a:rPr>
              <a:t>lick “Show all breakout sessions”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dirty="0"/>
              <a:t>Click </a:t>
            </a:r>
            <a:r>
              <a:rPr lang="en-US" sz="2400" b="0" i="0" dirty="0">
                <a:effectLst/>
              </a:rPr>
              <a:t>“Join” next to the group you would like to participate in </a:t>
            </a:r>
          </a:p>
          <a:p>
            <a:pPr marR="0" lvl="0" algn="l" defTabSz="914400" rtl="0" eaLnBrk="1" fontAlgn="auto" latinLnBrk="0" hangingPunct="1">
              <a:lnSpc>
                <a:spcPct val="100000"/>
              </a:lnSpc>
              <a:spcBef>
                <a:spcPts val="0"/>
              </a:spcBef>
              <a:spcAft>
                <a:spcPts val="0"/>
              </a:spcAft>
              <a:buClrTx/>
              <a:buSzTx/>
              <a:tabLst/>
              <a:defRPr/>
            </a:pPr>
            <a:r>
              <a:rPr lang="en-US" sz="2400" dirty="0"/>
              <a:t>Note: Breakout hosts are preassigned to their rooms – click the green Join button to accept</a:t>
            </a:r>
            <a:endParaRPr lang="en-US" sz="2400" b="0" i="0" dirty="0">
              <a:effectLst/>
            </a:endParaRPr>
          </a:p>
          <a:p>
            <a:pPr marR="0" lvl="0" algn="l" defTabSz="914400" rtl="0" eaLnBrk="1" fontAlgn="auto" latinLnBrk="0" hangingPunct="1">
              <a:lnSpc>
                <a:spcPct val="100000"/>
              </a:lnSpc>
              <a:spcBef>
                <a:spcPts val="0"/>
              </a:spcBef>
              <a:spcAft>
                <a:spcPts val="0"/>
              </a:spcAft>
              <a:buClrTx/>
              <a:buSzTx/>
              <a:tabLst/>
              <a:defRPr/>
            </a:pPr>
            <a:endParaRPr lang="en-US" sz="2400" b="1" i="0" dirty="0">
              <a:effectLst/>
            </a:endParaRPr>
          </a:p>
          <a:p>
            <a:pPr marR="0" lvl="0" algn="l" defTabSz="914400" rtl="0" eaLnBrk="1" fontAlgn="auto" latinLnBrk="0" hangingPunct="1">
              <a:lnSpc>
                <a:spcPct val="100000"/>
              </a:lnSpc>
              <a:spcBef>
                <a:spcPts val="0"/>
              </a:spcBef>
              <a:spcAft>
                <a:spcPts val="0"/>
              </a:spcAft>
              <a:buClrTx/>
              <a:buSzTx/>
              <a:tabLst/>
              <a:defRPr/>
            </a:pPr>
            <a:endParaRPr lang="en-US" sz="2400" b="1" dirty="0"/>
          </a:p>
          <a:p>
            <a:pPr marR="0" lvl="0" algn="l" defTabSz="914400" rtl="0" eaLnBrk="1" fontAlgn="auto" latinLnBrk="0" hangingPunct="1">
              <a:lnSpc>
                <a:spcPct val="100000"/>
              </a:lnSpc>
              <a:spcBef>
                <a:spcPts val="0"/>
              </a:spcBef>
              <a:spcAft>
                <a:spcPts val="0"/>
              </a:spcAft>
              <a:buClrTx/>
              <a:buSzTx/>
              <a:tabLst/>
              <a:defRPr/>
            </a:pPr>
            <a:endParaRPr lang="en-US" sz="2400" b="1" i="0" dirty="0">
              <a:effectLst/>
            </a:endParaRPr>
          </a:p>
          <a:p>
            <a:pPr marR="0" lvl="0" algn="l" defTabSz="914400" rtl="0" eaLnBrk="1" fontAlgn="auto" latinLnBrk="0" hangingPunct="1">
              <a:lnSpc>
                <a:spcPct val="100000"/>
              </a:lnSpc>
              <a:spcBef>
                <a:spcPts val="0"/>
              </a:spcBef>
              <a:spcAft>
                <a:spcPts val="0"/>
              </a:spcAft>
              <a:buClrTx/>
              <a:buSzTx/>
              <a:tabLst/>
              <a:defRPr/>
            </a:pPr>
            <a:r>
              <a:rPr lang="en-US" sz="2400" b="1" i="0" dirty="0">
                <a:effectLst/>
              </a:rPr>
              <a:t>Breakout Audio Instructions: </a:t>
            </a:r>
          </a:p>
          <a:p>
            <a:pPr marR="0" lvl="0" algn="l" defTabSz="914400" rtl="0" eaLnBrk="1" fontAlgn="auto" latinLnBrk="0" hangingPunct="1">
              <a:lnSpc>
                <a:spcPct val="100000"/>
              </a:lnSpc>
              <a:spcBef>
                <a:spcPts val="0"/>
              </a:spcBef>
              <a:spcAft>
                <a:spcPts val="0"/>
              </a:spcAft>
              <a:buClrTx/>
              <a:buSzTx/>
              <a:tabLst/>
              <a:defRPr/>
            </a:pPr>
            <a:r>
              <a:rPr lang="en-US" sz="2400" dirty="0"/>
              <a:t>Dial-in phone connections cannot move to breakout rooms; connect via </a:t>
            </a:r>
            <a:r>
              <a:rPr lang="en-US" sz="2400" dirty="0" err="1"/>
              <a:t>Webex</a:t>
            </a:r>
            <a:r>
              <a:rPr lang="en-US" sz="2400" dirty="0"/>
              <a:t> audio</a:t>
            </a:r>
            <a:endParaRPr lang="en-US" sz="2400" i="0" dirty="0">
              <a:effectLst/>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ea typeface="+mn-ea"/>
                <a:cs typeface="+mn-cs"/>
              </a:rPr>
              <a:t> </a:t>
            </a:r>
          </a:p>
        </p:txBody>
      </p:sp>
      <p:sp>
        <p:nvSpPr>
          <p:cNvPr id="7" name="Title 2">
            <a:extLst>
              <a:ext uri="{FF2B5EF4-FFF2-40B4-BE49-F238E27FC236}">
                <a16:creationId xmlns:a16="http://schemas.microsoft.com/office/drawing/2014/main" id="{E761E9A9-9A34-49ED-8500-44CB08176FD3}"/>
              </a:ext>
            </a:extLst>
          </p:cNvPr>
          <p:cNvSpPr txBox="1">
            <a:spLocks/>
          </p:cNvSpPr>
          <p:nvPr/>
        </p:nvSpPr>
        <p:spPr bwMode="auto">
          <a:xfrm>
            <a:off x="3980953" y="196248"/>
            <a:ext cx="4230094" cy="575539"/>
          </a:xfrm>
          <a:prstGeom prst="rect">
            <a:avLst/>
          </a:prstGeom>
          <a:solidFill>
            <a:schemeClr val="tx1">
              <a:alpha val="77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342900" rtl="0" eaLnBrk="1" fontAlgn="base" hangingPunct="1">
              <a:spcBef>
                <a:spcPct val="0"/>
              </a:spcBef>
              <a:spcAft>
                <a:spcPct val="0"/>
              </a:spcAft>
              <a:defRPr lang="en-US" sz="2100" b="1" kern="1200" dirty="0">
                <a:solidFill>
                  <a:srgbClr val="FFFFFF"/>
                </a:solidFill>
                <a:effectLst>
                  <a:outerShdw blurRad="114300" dist="88900" dir="2700000" algn="tl" rotWithShape="0">
                    <a:prstClr val="black">
                      <a:alpha val="75000"/>
                    </a:prstClr>
                  </a:outerShdw>
                </a:effectLst>
                <a:latin typeface="Arial" charset="0"/>
                <a:ea typeface="+mj-ea"/>
                <a:cs typeface="ＭＳ Ｐゴシック"/>
              </a:defRPr>
            </a:lvl1pPr>
            <a:lvl2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2pPr>
            <a:lvl3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3pPr>
            <a:lvl4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4pPr>
            <a:lvl5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5pPr>
            <a:lvl6pPr marL="342900" algn="ctr" defTabSz="342900" rtl="0" eaLnBrk="1" fontAlgn="base" hangingPunct="1">
              <a:spcBef>
                <a:spcPct val="0"/>
              </a:spcBef>
              <a:spcAft>
                <a:spcPct val="0"/>
              </a:spcAft>
              <a:defRPr sz="3300">
                <a:solidFill>
                  <a:schemeClr val="tx1"/>
                </a:solidFill>
                <a:latin typeface="Calibri" pitchFamily="34" charset="0"/>
              </a:defRPr>
            </a:lvl6pPr>
            <a:lvl7pPr marL="685800" algn="ctr" defTabSz="342900" rtl="0" eaLnBrk="1" fontAlgn="base" hangingPunct="1">
              <a:spcBef>
                <a:spcPct val="0"/>
              </a:spcBef>
              <a:spcAft>
                <a:spcPct val="0"/>
              </a:spcAft>
              <a:defRPr sz="3300">
                <a:solidFill>
                  <a:schemeClr val="tx1"/>
                </a:solidFill>
                <a:latin typeface="Calibri" pitchFamily="34" charset="0"/>
              </a:defRPr>
            </a:lvl7pPr>
            <a:lvl8pPr marL="1028700" algn="ctr" defTabSz="342900" rtl="0" eaLnBrk="1" fontAlgn="base" hangingPunct="1">
              <a:spcBef>
                <a:spcPct val="0"/>
              </a:spcBef>
              <a:spcAft>
                <a:spcPct val="0"/>
              </a:spcAft>
              <a:defRPr sz="3300">
                <a:solidFill>
                  <a:schemeClr val="tx1"/>
                </a:solidFill>
                <a:latin typeface="Calibri" pitchFamily="34" charset="0"/>
              </a:defRPr>
            </a:lvl8pPr>
            <a:lvl9pPr marL="1371600" algn="ctr" defTabSz="342900" rtl="0" eaLnBrk="1" fontAlgn="base" hangingPunct="1">
              <a:spcBef>
                <a:spcPct val="0"/>
              </a:spcBef>
              <a:spcAft>
                <a:spcPct val="0"/>
              </a:spcAft>
              <a:defRPr sz="3300">
                <a:solidFill>
                  <a:schemeClr val="tx1"/>
                </a:solidFill>
                <a:latin typeface="Calibri" pitchFamily="34"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rPr>
              <a:t>WebEx </a:t>
            </a:r>
            <a:r>
              <a:rPr lang="en-US" sz="2400" dirty="0">
                <a:latin typeface="Calibri" panose="020F0502020204030204"/>
              </a:rPr>
              <a:t>Breakout Instructions</a:t>
            </a:r>
            <a:endPar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endParaRPr>
          </a:p>
        </p:txBody>
      </p:sp>
      <p:pic>
        <p:nvPicPr>
          <p:cNvPr id="9" name="Picture 8" descr="Graphical user interface, text, application&#10;&#10;Description automatically generated">
            <a:extLst>
              <a:ext uri="{FF2B5EF4-FFF2-40B4-BE49-F238E27FC236}">
                <a16:creationId xmlns:a16="http://schemas.microsoft.com/office/drawing/2014/main" id="{15CF1B85-6C5A-B341-8C11-A5FF850B2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3367" y="2043824"/>
            <a:ext cx="4933980" cy="5669280"/>
          </a:xfrm>
          <a:prstGeom prst="rect">
            <a:avLst/>
          </a:prstGeom>
        </p:spPr>
      </p:pic>
      <p:pic>
        <p:nvPicPr>
          <p:cNvPr id="11" name="Google Shape;215;p12">
            <a:extLst>
              <a:ext uri="{FF2B5EF4-FFF2-40B4-BE49-F238E27FC236}">
                <a16:creationId xmlns:a16="http://schemas.microsoft.com/office/drawing/2014/main" id="{7DF94DC0-8756-7046-B113-2AC8D2E148BC}"/>
              </a:ext>
            </a:extLst>
          </p:cNvPr>
          <p:cNvPicPr preferRelativeResize="0">
            <a:picLocks noChangeAspect="1"/>
          </p:cNvPicPr>
          <p:nvPr/>
        </p:nvPicPr>
        <p:blipFill rotWithShape="1">
          <a:blip r:embed="rId4">
            <a:alphaModFix/>
          </a:blip>
          <a:srcRect l="69524"/>
          <a:stretch/>
        </p:blipFill>
        <p:spPr>
          <a:xfrm>
            <a:off x="6708907" y="1228816"/>
            <a:ext cx="2351800" cy="4754880"/>
          </a:xfrm>
          <a:prstGeom prst="rect">
            <a:avLst/>
          </a:prstGeom>
          <a:noFill/>
          <a:ln>
            <a:noFill/>
          </a:ln>
        </p:spPr>
      </p:pic>
      <p:sp>
        <p:nvSpPr>
          <p:cNvPr id="13" name="Google Shape;216;p12">
            <a:extLst>
              <a:ext uri="{FF2B5EF4-FFF2-40B4-BE49-F238E27FC236}">
                <a16:creationId xmlns:a16="http://schemas.microsoft.com/office/drawing/2014/main" id="{49C551B1-D615-9B40-AF37-6BFFE20E7941}"/>
              </a:ext>
            </a:extLst>
          </p:cNvPr>
          <p:cNvSpPr/>
          <p:nvPr/>
        </p:nvSpPr>
        <p:spPr>
          <a:xfrm>
            <a:off x="6713792" y="1894150"/>
            <a:ext cx="1233828" cy="366935"/>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Arial"/>
              <a:ea typeface="Arial"/>
              <a:cs typeface="Arial"/>
              <a:sym typeface="Arial"/>
            </a:endParaRPr>
          </a:p>
        </p:txBody>
      </p:sp>
      <p:sp>
        <p:nvSpPr>
          <p:cNvPr id="15" name="Google Shape;220;p12">
            <a:extLst>
              <a:ext uri="{FF2B5EF4-FFF2-40B4-BE49-F238E27FC236}">
                <a16:creationId xmlns:a16="http://schemas.microsoft.com/office/drawing/2014/main" id="{D528BA82-EC70-0740-99D0-9B6F3A5E5416}"/>
              </a:ext>
            </a:extLst>
          </p:cNvPr>
          <p:cNvSpPr txBox="1"/>
          <p:nvPr/>
        </p:nvSpPr>
        <p:spPr>
          <a:xfrm>
            <a:off x="6323139" y="1792963"/>
            <a:ext cx="316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0000"/>
                </a:solidFill>
                <a:latin typeface="Arial"/>
                <a:ea typeface="Arial"/>
                <a:cs typeface="Arial"/>
                <a:sym typeface="Arial"/>
              </a:rPr>
              <a:t>2</a:t>
            </a:r>
            <a:endParaRPr sz="1400" b="0" i="0" u="none" strike="noStrike" cap="none" dirty="0">
              <a:solidFill>
                <a:srgbClr val="FF0000"/>
              </a:solidFill>
              <a:latin typeface="Arial"/>
              <a:ea typeface="Arial"/>
              <a:cs typeface="Arial"/>
              <a:sym typeface="Arial"/>
            </a:endParaRPr>
          </a:p>
        </p:txBody>
      </p:sp>
      <p:sp>
        <p:nvSpPr>
          <p:cNvPr id="16" name="Google Shape;221;p12">
            <a:extLst>
              <a:ext uri="{FF2B5EF4-FFF2-40B4-BE49-F238E27FC236}">
                <a16:creationId xmlns:a16="http://schemas.microsoft.com/office/drawing/2014/main" id="{828B75B0-BA60-E74E-9446-9A11A9F3AE38}"/>
              </a:ext>
            </a:extLst>
          </p:cNvPr>
          <p:cNvSpPr/>
          <p:nvPr/>
        </p:nvSpPr>
        <p:spPr>
          <a:xfrm>
            <a:off x="7435835" y="5552169"/>
            <a:ext cx="764148" cy="366935"/>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222;p12">
            <a:extLst>
              <a:ext uri="{FF2B5EF4-FFF2-40B4-BE49-F238E27FC236}">
                <a16:creationId xmlns:a16="http://schemas.microsoft.com/office/drawing/2014/main" id="{8D3217A6-1F53-BD4D-9059-7AD05041A862}"/>
              </a:ext>
            </a:extLst>
          </p:cNvPr>
          <p:cNvSpPr txBox="1"/>
          <p:nvPr/>
        </p:nvSpPr>
        <p:spPr>
          <a:xfrm>
            <a:off x="7070454" y="5290569"/>
            <a:ext cx="279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0000"/>
                </a:solidFill>
                <a:latin typeface="Arial"/>
                <a:ea typeface="Arial"/>
                <a:cs typeface="Arial"/>
                <a:sym typeface="Arial"/>
              </a:rPr>
              <a:t>1</a:t>
            </a:r>
            <a:endParaRPr sz="1400" b="0" i="0" u="none" strike="noStrike" cap="none" dirty="0">
              <a:solidFill>
                <a:srgbClr val="FF0000"/>
              </a:solidFill>
              <a:latin typeface="Arial"/>
              <a:ea typeface="Arial"/>
              <a:cs typeface="Arial"/>
              <a:sym typeface="Arial"/>
            </a:endParaRPr>
          </a:p>
        </p:txBody>
      </p:sp>
      <p:pic>
        <p:nvPicPr>
          <p:cNvPr id="10" name="Picture 9" descr="Graphical user interface, text, application&#10;&#10;Description automatically generated">
            <a:extLst>
              <a:ext uri="{FF2B5EF4-FFF2-40B4-BE49-F238E27FC236}">
                <a16:creationId xmlns:a16="http://schemas.microsoft.com/office/drawing/2014/main" id="{2BF0EE77-B6F7-6B49-B797-65DC62CE4563}"/>
              </a:ext>
            </a:extLst>
          </p:cNvPr>
          <p:cNvPicPr>
            <a:picLocks noChangeAspect="1"/>
          </p:cNvPicPr>
          <p:nvPr/>
        </p:nvPicPr>
        <p:blipFill rotWithShape="1">
          <a:blip r:embed="rId3">
            <a:extLst>
              <a:ext uri="{28A0092B-C50C-407E-A947-70E740481C1C}">
                <a14:useLocalDpi xmlns:a14="http://schemas.microsoft.com/office/drawing/2010/main" val="0"/>
              </a:ext>
            </a:extLst>
          </a:blip>
          <a:srcRect t="18931"/>
          <a:stretch/>
        </p:blipFill>
        <p:spPr>
          <a:xfrm>
            <a:off x="8384876" y="2531940"/>
            <a:ext cx="3819855" cy="3558209"/>
          </a:xfrm>
          <a:prstGeom prst="rect">
            <a:avLst/>
          </a:prstGeom>
        </p:spPr>
      </p:pic>
      <p:sp>
        <p:nvSpPr>
          <p:cNvPr id="14" name="Google Shape;217;p12">
            <a:extLst>
              <a:ext uri="{FF2B5EF4-FFF2-40B4-BE49-F238E27FC236}">
                <a16:creationId xmlns:a16="http://schemas.microsoft.com/office/drawing/2014/main" id="{8FCA6ADC-740F-9545-AEA6-91265C13E37D}"/>
              </a:ext>
            </a:extLst>
          </p:cNvPr>
          <p:cNvSpPr/>
          <p:nvPr/>
        </p:nvSpPr>
        <p:spPr>
          <a:xfrm>
            <a:off x="11609524" y="3237940"/>
            <a:ext cx="431540" cy="313748"/>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223;p12">
            <a:extLst>
              <a:ext uri="{FF2B5EF4-FFF2-40B4-BE49-F238E27FC236}">
                <a16:creationId xmlns:a16="http://schemas.microsoft.com/office/drawing/2014/main" id="{A4E5A051-06EC-E742-B53E-A37EFD71D8D5}"/>
              </a:ext>
            </a:extLst>
          </p:cNvPr>
          <p:cNvSpPr txBox="1"/>
          <p:nvPr/>
        </p:nvSpPr>
        <p:spPr>
          <a:xfrm>
            <a:off x="11248774" y="3148489"/>
            <a:ext cx="287326" cy="523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0000"/>
                </a:solidFill>
                <a:latin typeface="Arial"/>
                <a:ea typeface="Arial"/>
                <a:cs typeface="Arial"/>
                <a:sym typeface="Arial"/>
              </a:rPr>
              <a:t>3</a:t>
            </a:r>
            <a:endParaRPr sz="1400" b="0" i="0" u="none" strike="noStrike" cap="none" dirty="0">
              <a:solidFill>
                <a:srgbClr val="FF0000"/>
              </a:solidFill>
              <a:latin typeface="Arial"/>
              <a:ea typeface="Arial"/>
              <a:cs typeface="Arial"/>
              <a:sym typeface="Arial"/>
            </a:endParaRPr>
          </a:p>
        </p:txBody>
      </p:sp>
      <p:pic>
        <p:nvPicPr>
          <p:cNvPr id="20" name="Picture 19" descr="Graphical user interface, text, application&#10;&#10;Description automatically generated">
            <a:extLst>
              <a:ext uri="{FF2B5EF4-FFF2-40B4-BE49-F238E27FC236}">
                <a16:creationId xmlns:a16="http://schemas.microsoft.com/office/drawing/2014/main" id="{1515AC80-1A54-2D4C-A278-2E4D1813D616}"/>
              </a:ext>
            </a:extLst>
          </p:cNvPr>
          <p:cNvPicPr>
            <a:picLocks noChangeAspect="1"/>
          </p:cNvPicPr>
          <p:nvPr/>
        </p:nvPicPr>
        <p:blipFill rotWithShape="1">
          <a:blip r:embed="rId3">
            <a:extLst>
              <a:ext uri="{28A0092B-C50C-407E-A947-70E740481C1C}">
                <a14:useLocalDpi xmlns:a14="http://schemas.microsoft.com/office/drawing/2010/main" val="0"/>
              </a:ext>
            </a:extLst>
          </a:blip>
          <a:srcRect b="74815"/>
          <a:stretch/>
        </p:blipFill>
        <p:spPr>
          <a:xfrm>
            <a:off x="1726599" y="4509609"/>
            <a:ext cx="3819855" cy="1105390"/>
          </a:xfrm>
          <a:prstGeom prst="rect">
            <a:avLst/>
          </a:prstGeom>
        </p:spPr>
      </p:pic>
    </p:spTree>
    <p:extLst>
      <p:ext uri="{BB962C8B-B14F-4D97-AF65-F5344CB8AC3E}">
        <p14:creationId xmlns:p14="http://schemas.microsoft.com/office/powerpoint/2010/main" val="262132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a:blip r:embed="rId4"/>
          <a:srcRect t="1650" b="1650"/>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164381"/>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3200" b="1" dirty="0">
                <a:solidFill>
                  <a:srgbClr val="244D60"/>
                </a:solidFill>
                <a:latin typeface="Arial Narrow"/>
                <a:cs typeface="Arial Narrow"/>
                <a:sym typeface="Arial Narrow"/>
              </a:rPr>
              <a:t>1-</a:t>
            </a:r>
            <a:r>
              <a:rPr lang="en-US" sz="2800" b="1" dirty="0">
                <a:solidFill>
                  <a:srgbClr val="244D60"/>
                </a:solidFill>
                <a:latin typeface="Arial Narrow"/>
                <a:cs typeface="Arial Narrow"/>
                <a:sym typeface="Arial Narrow"/>
              </a:rPr>
              <a:t>Ayazpour–</a:t>
            </a:r>
            <a:r>
              <a:rPr lang="en-US" sz="2800" b="1" dirty="0">
                <a:solidFill>
                  <a:srgbClr val="244D60"/>
                </a:solidFill>
                <a:latin typeface="Arial Narrow"/>
                <a:cs typeface="Arial Narrow"/>
              </a:rPr>
              <a:t>Estimates of spatially complete PBLH over the US </a:t>
            </a:r>
            <a:endParaRPr lang="en-US" sz="3200" b="1" dirty="0">
              <a:solidFill>
                <a:srgbClr val="244D60"/>
              </a:solidFill>
              <a:latin typeface="Arial Narrow"/>
              <a:cs typeface="Arial Narrow"/>
              <a:sym typeface="Arial Narrow"/>
            </a:endParaRPr>
          </a:p>
          <a:p>
            <a:pPr lvl="0" algn="ctr">
              <a:spcBef>
                <a:spcPts val="200"/>
              </a:spcBef>
              <a:buClr>
                <a:srgbClr val="000000"/>
              </a:buClr>
              <a:buSzPts val="1800"/>
            </a:pPr>
            <a:r>
              <a:rPr lang="en-US" sz="1800" b="0" i="0" u="none" strike="noStrike" cap="none" dirty="0">
                <a:solidFill>
                  <a:srgbClr val="000000"/>
                </a:solidFill>
                <a:latin typeface="Arial Narrow"/>
                <a:ea typeface="Arial Narrow"/>
                <a:cs typeface="Arial Narrow"/>
                <a:sym typeface="Arial Narrow"/>
              </a:rPr>
              <a:t>Zolal Ayazpour, </a:t>
            </a:r>
            <a:r>
              <a:rPr lang="en-US" dirty="0">
                <a:solidFill>
                  <a:srgbClr val="000000"/>
                </a:solidFill>
                <a:latin typeface="Arial Narrow"/>
                <a:cs typeface="Arial Narrow"/>
              </a:rPr>
              <a:t>Kang Sun,</a:t>
            </a:r>
            <a:r>
              <a:rPr lang="en-US" sz="1800" b="0" i="0" u="none" strike="noStrike" cap="none" dirty="0">
                <a:solidFill>
                  <a:srgbClr val="000000"/>
                </a:solidFill>
                <a:latin typeface="Arial Narrow"/>
                <a:ea typeface="Arial Narrow"/>
                <a:cs typeface="Arial Narrow"/>
                <a:sym typeface="Arial Narrow"/>
              </a:rPr>
              <a:t> University at Buffalo,</a:t>
            </a:r>
            <a:br>
              <a:rPr lang="en-US" sz="1800" b="0" i="0" u="none" strike="noStrike" cap="none" dirty="0">
                <a:solidFill>
                  <a:srgbClr val="000000"/>
                </a:solidFill>
                <a:latin typeface="Arial Narrow"/>
                <a:ea typeface="Arial Narrow"/>
                <a:cs typeface="Arial Narrow"/>
                <a:sym typeface="Arial Narrow"/>
              </a:rPr>
            </a:br>
            <a:r>
              <a:rPr lang="en-US" dirty="0">
                <a:solidFill>
                  <a:srgbClr val="000000"/>
                </a:solidFill>
                <a:latin typeface="Arial Narrow"/>
                <a:cs typeface="Arial Narrow"/>
              </a:rPr>
              <a:t>Dan Li, </a:t>
            </a:r>
            <a:r>
              <a:rPr lang="en-US" dirty="0" err="1">
                <a:solidFill>
                  <a:srgbClr val="000000"/>
                </a:solidFill>
                <a:latin typeface="Arial Narrow"/>
                <a:cs typeface="Arial Narrow"/>
              </a:rPr>
              <a:t>Shiqi</a:t>
            </a:r>
            <a:r>
              <a:rPr lang="en-US" dirty="0">
                <a:solidFill>
                  <a:srgbClr val="000000"/>
                </a:solidFill>
                <a:latin typeface="Arial Narrow"/>
                <a:cs typeface="Arial Narrow"/>
              </a:rPr>
              <a:t> Tao, Boston University</a:t>
            </a: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9" name="Picture 8">
            <a:extLst>
              <a:ext uri="{FF2B5EF4-FFF2-40B4-BE49-F238E27FC236}">
                <a16:creationId xmlns:a16="http://schemas.microsoft.com/office/drawing/2014/main" id="{68FE21A3-87C5-3CAC-D479-102DC2C281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635" y="2401035"/>
            <a:ext cx="4097793" cy="2749055"/>
          </a:xfrm>
          <a:prstGeom prst="rect">
            <a:avLst/>
          </a:prstGeom>
        </p:spPr>
      </p:pic>
      <p:sp>
        <p:nvSpPr>
          <p:cNvPr id="11" name="TextBox 10">
            <a:extLst>
              <a:ext uri="{FF2B5EF4-FFF2-40B4-BE49-F238E27FC236}">
                <a16:creationId xmlns:a16="http://schemas.microsoft.com/office/drawing/2014/main" id="{4D33DBB6-8C1F-DB6B-9835-900DEE7B0CC3}"/>
              </a:ext>
            </a:extLst>
          </p:cNvPr>
          <p:cNvSpPr txBox="1"/>
          <p:nvPr/>
        </p:nvSpPr>
        <p:spPr>
          <a:xfrm>
            <a:off x="8297344" y="5239157"/>
            <a:ext cx="3198375"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PBLH climatology at 1300 local time</a:t>
            </a:r>
          </a:p>
        </p:txBody>
      </p:sp>
      <p:sp>
        <p:nvSpPr>
          <p:cNvPr id="13" name="Google Shape;156;p1">
            <a:extLst>
              <a:ext uri="{FF2B5EF4-FFF2-40B4-BE49-F238E27FC236}">
                <a16:creationId xmlns:a16="http://schemas.microsoft.com/office/drawing/2014/main" id="{00A3030C-8A71-1A9B-002D-B6F29DBCCA98}"/>
              </a:ext>
            </a:extLst>
          </p:cNvPr>
          <p:cNvSpPr txBox="1"/>
          <p:nvPr/>
        </p:nvSpPr>
        <p:spPr>
          <a:xfrm>
            <a:off x="246572" y="1915211"/>
            <a:ext cx="7601063" cy="4093388"/>
          </a:xfrm>
          <a:prstGeom prst="rect">
            <a:avLst/>
          </a:prstGeom>
          <a:noFill/>
          <a:ln>
            <a:noFill/>
          </a:ln>
        </p:spPr>
        <p:txBody>
          <a:bodyPr spcFirstLastPara="1" wrap="square" lIns="91425" tIns="45700" rIns="91425" bIns="45700" anchor="t" anchorCtr="0">
            <a:spAutoFit/>
          </a:bodyPr>
          <a:lstStyle/>
          <a:p>
            <a:pPr marL="342900" indent="-342900" algn="just">
              <a:buClr>
                <a:srgbClr val="000000"/>
              </a:buClr>
              <a:buSzPts val="1600"/>
              <a:buFont typeface="+mj-lt"/>
              <a:buAutoNum type="arabicPeriod"/>
            </a:pPr>
            <a:r>
              <a:rPr lang="en-US" sz="2000" dirty="0">
                <a:solidFill>
                  <a:schemeClr val="dk1"/>
                </a:solidFill>
                <a:latin typeface="Arial Narrow"/>
                <a:cs typeface="Arial Narrow"/>
              </a:rPr>
              <a:t>The observations of planetary boundary layer height (PBLH) are sparse in space and time. </a:t>
            </a:r>
          </a:p>
          <a:p>
            <a:pPr marL="342900" indent="-342900" algn="just">
              <a:buClr>
                <a:srgbClr val="000000"/>
              </a:buClr>
              <a:buSzPts val="1600"/>
              <a:buFont typeface="+mj-lt"/>
              <a:buAutoNum type="arabicPeriod"/>
            </a:pPr>
            <a:r>
              <a:rPr lang="en-US" sz="2000" dirty="0">
                <a:solidFill>
                  <a:schemeClr val="dk1"/>
                </a:solidFill>
                <a:latin typeface="Arial Narrow"/>
                <a:cs typeface="Arial Narrow"/>
              </a:rPr>
              <a:t>This study aims to generate a spatially complete PBLH product over the contiguous United States.</a:t>
            </a:r>
          </a:p>
          <a:p>
            <a:pPr marL="342900" indent="-342900" algn="just">
              <a:buClr>
                <a:srgbClr val="000000"/>
              </a:buClr>
              <a:buSzPts val="1600"/>
              <a:buFont typeface="+mj-lt"/>
              <a:buAutoNum type="arabicPeriod"/>
            </a:pPr>
            <a:r>
              <a:rPr lang="en-US" sz="2000" dirty="0">
                <a:solidFill>
                  <a:schemeClr val="dk1"/>
                </a:solidFill>
                <a:latin typeface="Arial Narrow"/>
                <a:cs typeface="Arial Narrow"/>
              </a:rPr>
              <a:t>An </a:t>
            </a:r>
            <a:r>
              <a:rPr lang="en-US" sz="2000" dirty="0" err="1">
                <a:solidFill>
                  <a:schemeClr val="dk1"/>
                </a:solidFill>
                <a:latin typeface="Arial Narrow"/>
                <a:cs typeface="Arial Narrow"/>
              </a:rPr>
              <a:t>eXtreme</a:t>
            </a:r>
            <a:r>
              <a:rPr lang="en-US" sz="2000" dirty="0">
                <a:solidFill>
                  <a:schemeClr val="dk1"/>
                </a:solidFill>
                <a:latin typeface="Arial Narrow"/>
                <a:cs typeface="Arial Narrow"/>
              </a:rPr>
              <a:t> gradient boosting (</a:t>
            </a:r>
            <a:r>
              <a:rPr lang="en-US" sz="2000" dirty="0" err="1">
                <a:solidFill>
                  <a:schemeClr val="dk1"/>
                </a:solidFill>
                <a:latin typeface="Arial Narrow"/>
                <a:cs typeface="Arial Narrow"/>
              </a:rPr>
              <a:t>XGBoost</a:t>
            </a:r>
            <a:r>
              <a:rPr lang="en-US" sz="2000" dirty="0">
                <a:solidFill>
                  <a:schemeClr val="dk1"/>
                </a:solidFill>
                <a:latin typeface="Arial Narrow"/>
                <a:cs typeface="Arial Narrow"/>
              </a:rPr>
              <a:t>) regression model is developed using meteorological and geographical parameters to fit the Aircraft Meteorological </a:t>
            </a:r>
            <a:r>
              <a:rPr lang="en-US" sz="2000" dirty="0" err="1">
                <a:solidFill>
                  <a:schemeClr val="dk1"/>
                </a:solidFill>
                <a:latin typeface="Arial Narrow"/>
                <a:cs typeface="Arial Narrow"/>
              </a:rPr>
              <a:t>DAta</a:t>
            </a:r>
            <a:r>
              <a:rPr lang="en-US" sz="2000" dirty="0">
                <a:solidFill>
                  <a:schemeClr val="dk1"/>
                </a:solidFill>
                <a:latin typeface="Arial Narrow"/>
                <a:cs typeface="Arial Narrow"/>
              </a:rPr>
              <a:t> Reporting (AMDAR) PBLH hourly profiles at 13:00- 14:00 local solar time during 2007-2019.</a:t>
            </a:r>
          </a:p>
          <a:p>
            <a:pPr marL="342900" indent="-342900" algn="just">
              <a:buClr>
                <a:srgbClr val="000000"/>
              </a:buClr>
              <a:buSzPts val="1600"/>
              <a:buFont typeface="+mj-lt"/>
              <a:buAutoNum type="arabicPeriod"/>
            </a:pPr>
            <a:r>
              <a:rPr lang="en-US" sz="2000" dirty="0">
                <a:solidFill>
                  <a:schemeClr val="dk1"/>
                </a:solidFill>
                <a:latin typeface="Arial Narrow"/>
                <a:cs typeface="Arial Narrow"/>
              </a:rPr>
              <a:t>The PBLHs predicted by this observational data-driven model are compared with ERA5, MERRA-2, and NARR products and validated by PBLH observations from airborne lidar (High Spectral Resolution Lidar, HSRL), spaceborne lidar (CALIPSO), and in-situ aircraft profiles from the DISCOVER-AQ campaigns.</a:t>
            </a:r>
          </a:p>
        </p:txBody>
      </p:sp>
      <p:sp>
        <p:nvSpPr>
          <p:cNvPr id="10" name="Oval 9">
            <a:extLst>
              <a:ext uri="{FF2B5EF4-FFF2-40B4-BE49-F238E27FC236}">
                <a16:creationId xmlns:a16="http://schemas.microsoft.com/office/drawing/2014/main" id="{7A664212-B8A9-332F-6A1C-84528E505910}"/>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60FE48D-1649-B6FC-48CD-F6DCC51A6872}"/>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7D80C61-ADA9-C2C7-AA93-F696EADB2055}"/>
              </a:ext>
            </a:extLst>
          </p:cNvPr>
          <p:cNvPicPr>
            <a:picLocks noChangeAspect="1"/>
          </p:cNvPicPr>
          <p:nvPr/>
        </p:nvPicPr>
        <p:blipFill>
          <a:blip r:embed="rId6"/>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354761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60000"/>
                                        <p:tgtEl>
                                          <p:spTgt spid="12"/>
                                        </p:tgtEl>
                                      </p:cBhvr>
                                    </p:animEffect>
                                  </p:childTnLst>
                                  <p:subTnLst>
                                    <p:set>
                                      <p:cBhvr override="childStyle">
                                        <p:cTn dur="1" fill="hold" display="0" masterRel="sameClick" afterEffect="1">
                                          <p:stCondLst>
                                            <p:cond evt="end" delay="0">
                                              <p:tn val="9"/>
                                            </p:cond>
                                          </p:stCondLst>
                                        </p:cTn>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997D31A-4429-E579-DBE7-CDFFFECFD5E8}"/>
              </a:ext>
            </a:extLst>
          </p:cNvPr>
          <p:cNvPicPr>
            <a:picLocks noChangeAspect="1"/>
          </p:cNvPicPr>
          <p:nvPr/>
        </p:nvPicPr>
        <p:blipFill rotWithShape="1">
          <a:blip r:embed="rId2"/>
          <a:srcRect l="64427"/>
          <a:stretch/>
        </p:blipFill>
        <p:spPr>
          <a:xfrm>
            <a:off x="7602247" y="943548"/>
            <a:ext cx="4337050" cy="6481011"/>
          </a:xfrm>
          <a:prstGeom prst="rect">
            <a:avLst/>
          </a:prstGeom>
        </p:spPr>
      </p:pic>
      <p:sp>
        <p:nvSpPr>
          <p:cNvPr id="4" name="TextBox 3">
            <a:extLst>
              <a:ext uri="{FF2B5EF4-FFF2-40B4-BE49-F238E27FC236}">
                <a16:creationId xmlns:a16="http://schemas.microsoft.com/office/drawing/2014/main" id="{3409EAEA-84DF-450D-84D7-6FBECFCBFA77}"/>
              </a:ext>
            </a:extLst>
          </p:cNvPr>
          <p:cNvSpPr txBox="1"/>
          <p:nvPr/>
        </p:nvSpPr>
        <p:spPr>
          <a:xfrm>
            <a:off x="477935" y="1141496"/>
            <a:ext cx="4583015" cy="267765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400" b="1" i="0" dirty="0">
                <a:effectLst/>
              </a:rPr>
              <a:t>Breakout Audio Instructions: </a:t>
            </a:r>
          </a:p>
          <a:p>
            <a:pPr marR="0" lvl="0" algn="l" defTabSz="914400" rtl="0" eaLnBrk="1" fontAlgn="auto" latinLnBrk="0" hangingPunct="1">
              <a:lnSpc>
                <a:spcPct val="100000"/>
              </a:lnSpc>
              <a:spcBef>
                <a:spcPts val="0"/>
              </a:spcBef>
              <a:spcAft>
                <a:spcPts val="0"/>
              </a:spcAft>
              <a:buClrTx/>
              <a:buSzTx/>
              <a:tabLst/>
              <a:defRPr/>
            </a:pPr>
            <a:r>
              <a:rPr lang="en-US" sz="2400" dirty="0"/>
              <a:t>Dial-in phone connections cannot move to breakout rooms; connect via Webex audio.</a:t>
            </a:r>
          </a:p>
          <a:p>
            <a:pPr marR="0" lvl="0" algn="l" defTabSz="914400" rtl="0" eaLnBrk="1" fontAlgn="auto" latinLnBrk="0" hangingPunct="1">
              <a:lnSpc>
                <a:spcPct val="100000"/>
              </a:lnSpc>
              <a:spcBef>
                <a:spcPts val="0"/>
              </a:spcBef>
              <a:spcAft>
                <a:spcPts val="0"/>
              </a:spcAft>
              <a:buClrTx/>
              <a:buSzTx/>
              <a:tabLst/>
              <a:defRPr/>
            </a:pPr>
            <a:endParaRPr lang="en-US" sz="2400" i="0" dirty="0">
              <a:effectLst/>
            </a:endParaRPr>
          </a:p>
          <a:p>
            <a:pPr marR="0" lvl="0" algn="l" defTabSz="914400" rtl="0" eaLnBrk="1" fontAlgn="auto" latinLnBrk="0" hangingPunct="1">
              <a:lnSpc>
                <a:spcPct val="100000"/>
              </a:lnSpc>
              <a:spcBef>
                <a:spcPts val="0"/>
              </a:spcBef>
              <a:spcAft>
                <a:spcPts val="0"/>
              </a:spcAft>
              <a:buClrTx/>
              <a:buSzTx/>
              <a:tabLst/>
              <a:defRPr/>
            </a:pPr>
            <a:r>
              <a:rPr lang="en-US" sz="2400" dirty="0"/>
              <a:t>Two ways to move to another room</a:t>
            </a:r>
            <a:endParaRPr lang="en-US" sz="2400" i="0" dirty="0">
              <a:effectLst/>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ea typeface="+mn-ea"/>
                <a:cs typeface="+mn-cs"/>
              </a:rPr>
              <a:t> </a:t>
            </a:r>
          </a:p>
        </p:txBody>
      </p:sp>
      <p:pic>
        <p:nvPicPr>
          <p:cNvPr id="5" name="Picture 4">
            <a:extLst>
              <a:ext uri="{FF2B5EF4-FFF2-40B4-BE49-F238E27FC236}">
                <a16:creationId xmlns:a16="http://schemas.microsoft.com/office/drawing/2014/main" id="{E8E943DF-D688-4317-8B53-991CEBB489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004" y="114502"/>
            <a:ext cx="1091293" cy="905246"/>
          </a:xfrm>
          <a:prstGeom prst="rect">
            <a:avLst/>
          </a:prstGeom>
        </p:spPr>
      </p:pic>
      <p:sp>
        <p:nvSpPr>
          <p:cNvPr id="7" name="Title 2">
            <a:extLst>
              <a:ext uri="{FF2B5EF4-FFF2-40B4-BE49-F238E27FC236}">
                <a16:creationId xmlns:a16="http://schemas.microsoft.com/office/drawing/2014/main" id="{E761E9A9-9A34-49ED-8500-44CB08176FD3}"/>
              </a:ext>
            </a:extLst>
          </p:cNvPr>
          <p:cNvSpPr txBox="1">
            <a:spLocks/>
          </p:cNvSpPr>
          <p:nvPr/>
        </p:nvSpPr>
        <p:spPr bwMode="auto">
          <a:xfrm>
            <a:off x="3980953" y="196248"/>
            <a:ext cx="4230094" cy="575539"/>
          </a:xfrm>
          <a:prstGeom prst="rect">
            <a:avLst/>
          </a:prstGeom>
          <a:solidFill>
            <a:schemeClr val="tx1">
              <a:alpha val="77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342900" rtl="0" eaLnBrk="1" fontAlgn="base" hangingPunct="1">
              <a:spcBef>
                <a:spcPct val="0"/>
              </a:spcBef>
              <a:spcAft>
                <a:spcPct val="0"/>
              </a:spcAft>
              <a:defRPr lang="en-US" sz="2100" b="1" kern="1200" dirty="0">
                <a:solidFill>
                  <a:srgbClr val="FFFFFF"/>
                </a:solidFill>
                <a:effectLst>
                  <a:outerShdw blurRad="114300" dist="88900" dir="2700000" algn="tl" rotWithShape="0">
                    <a:prstClr val="black">
                      <a:alpha val="75000"/>
                    </a:prstClr>
                  </a:outerShdw>
                </a:effectLst>
                <a:latin typeface="Arial" charset="0"/>
                <a:ea typeface="+mj-ea"/>
                <a:cs typeface="ＭＳ Ｐゴシック"/>
              </a:defRPr>
            </a:lvl1pPr>
            <a:lvl2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2pPr>
            <a:lvl3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3pPr>
            <a:lvl4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4pPr>
            <a:lvl5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5pPr>
            <a:lvl6pPr marL="342900" algn="ctr" defTabSz="342900" rtl="0" eaLnBrk="1" fontAlgn="base" hangingPunct="1">
              <a:spcBef>
                <a:spcPct val="0"/>
              </a:spcBef>
              <a:spcAft>
                <a:spcPct val="0"/>
              </a:spcAft>
              <a:defRPr sz="3300">
                <a:solidFill>
                  <a:schemeClr val="tx1"/>
                </a:solidFill>
                <a:latin typeface="Calibri" pitchFamily="34" charset="0"/>
              </a:defRPr>
            </a:lvl6pPr>
            <a:lvl7pPr marL="685800" algn="ctr" defTabSz="342900" rtl="0" eaLnBrk="1" fontAlgn="base" hangingPunct="1">
              <a:spcBef>
                <a:spcPct val="0"/>
              </a:spcBef>
              <a:spcAft>
                <a:spcPct val="0"/>
              </a:spcAft>
              <a:defRPr sz="3300">
                <a:solidFill>
                  <a:schemeClr val="tx1"/>
                </a:solidFill>
                <a:latin typeface="Calibri" pitchFamily="34" charset="0"/>
              </a:defRPr>
            </a:lvl7pPr>
            <a:lvl8pPr marL="1028700" algn="ctr" defTabSz="342900" rtl="0" eaLnBrk="1" fontAlgn="base" hangingPunct="1">
              <a:spcBef>
                <a:spcPct val="0"/>
              </a:spcBef>
              <a:spcAft>
                <a:spcPct val="0"/>
              </a:spcAft>
              <a:defRPr sz="3300">
                <a:solidFill>
                  <a:schemeClr val="tx1"/>
                </a:solidFill>
                <a:latin typeface="Calibri" pitchFamily="34" charset="0"/>
              </a:defRPr>
            </a:lvl8pPr>
            <a:lvl9pPr marL="1371600" algn="ctr" defTabSz="342900" rtl="0" eaLnBrk="1" fontAlgn="base" hangingPunct="1">
              <a:spcBef>
                <a:spcPct val="0"/>
              </a:spcBef>
              <a:spcAft>
                <a:spcPct val="0"/>
              </a:spcAft>
              <a:defRPr sz="3300">
                <a:solidFill>
                  <a:schemeClr val="tx1"/>
                </a:solidFill>
                <a:latin typeface="Calibri" pitchFamily="34"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rPr>
              <a:t>WebEx </a:t>
            </a:r>
            <a:r>
              <a:rPr lang="en-US" sz="2400" dirty="0">
                <a:latin typeface="Calibri" panose="020F0502020204030204"/>
              </a:rPr>
              <a:t>Breakout Instructions</a:t>
            </a:r>
            <a:endPar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endParaRPr>
          </a:p>
        </p:txBody>
      </p:sp>
      <p:pic>
        <p:nvPicPr>
          <p:cNvPr id="9" name="Picture 8" descr="Graphical user interface, text, application&#10;&#10;Description automatically generated">
            <a:extLst>
              <a:ext uri="{FF2B5EF4-FFF2-40B4-BE49-F238E27FC236}">
                <a16:creationId xmlns:a16="http://schemas.microsoft.com/office/drawing/2014/main" id="{15CF1B85-6C5A-B341-8C11-A5FF850B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3367" y="2043824"/>
            <a:ext cx="4933980" cy="5669280"/>
          </a:xfrm>
          <a:prstGeom prst="rect">
            <a:avLst/>
          </a:prstGeom>
        </p:spPr>
      </p:pic>
      <p:sp>
        <p:nvSpPr>
          <p:cNvPr id="13" name="Google Shape;212;p12">
            <a:extLst>
              <a:ext uri="{FF2B5EF4-FFF2-40B4-BE49-F238E27FC236}">
                <a16:creationId xmlns:a16="http://schemas.microsoft.com/office/drawing/2014/main" id="{E40F7E4F-2ECB-3149-A8C8-3B5DF01C4557}"/>
              </a:ext>
            </a:extLst>
          </p:cNvPr>
          <p:cNvSpPr/>
          <p:nvPr/>
        </p:nvSpPr>
        <p:spPr>
          <a:xfrm>
            <a:off x="8610571" y="6244124"/>
            <a:ext cx="676056" cy="587066"/>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213;p12">
            <a:extLst>
              <a:ext uri="{FF2B5EF4-FFF2-40B4-BE49-F238E27FC236}">
                <a16:creationId xmlns:a16="http://schemas.microsoft.com/office/drawing/2014/main" id="{09B91899-C6C9-C248-B1A7-5D928B23E7F0}"/>
              </a:ext>
            </a:extLst>
          </p:cNvPr>
          <p:cNvSpPr txBox="1"/>
          <p:nvPr/>
        </p:nvSpPr>
        <p:spPr>
          <a:xfrm>
            <a:off x="4527550" y="6125676"/>
            <a:ext cx="3074697" cy="646290"/>
          </a:xfrm>
          <a:prstGeom prst="rect">
            <a:avLst/>
          </a:prstGeom>
          <a:solidFill>
            <a:schemeClr val="lt1">
              <a:alpha val="54509"/>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2: Leave Breakout Room       </a:t>
            </a:r>
            <a:br>
              <a:rPr lang="en-US" sz="1800" b="1" i="0" u="none" strike="noStrike" cap="none" dirty="0">
                <a:solidFill>
                  <a:srgbClr val="FF0000"/>
                </a:solidFill>
                <a:latin typeface="Arial"/>
                <a:ea typeface="Arial"/>
                <a:cs typeface="Arial"/>
                <a:sym typeface="Arial"/>
              </a:rPr>
            </a:br>
            <a:r>
              <a:rPr lang="en-US" sz="1800" b="1" i="0" u="none" strike="noStrike" cap="none" dirty="0">
                <a:solidFill>
                  <a:srgbClr val="FF0000"/>
                </a:solidFill>
                <a:latin typeface="Arial"/>
                <a:ea typeface="Arial"/>
                <a:cs typeface="Arial"/>
                <a:sym typeface="Arial"/>
              </a:rPr>
              <a:t>            for Main Room</a:t>
            </a:r>
            <a:endParaRPr sz="1400" b="1" i="0" u="none" strike="noStrike" cap="none" dirty="0">
              <a:solidFill>
                <a:srgbClr val="FF0000"/>
              </a:solidFill>
              <a:latin typeface="Arial"/>
              <a:ea typeface="Arial"/>
              <a:cs typeface="Arial"/>
              <a:sym typeface="Arial"/>
            </a:endParaRPr>
          </a:p>
        </p:txBody>
      </p:sp>
      <p:sp>
        <p:nvSpPr>
          <p:cNvPr id="19" name="Rectangle 18">
            <a:extLst>
              <a:ext uri="{FF2B5EF4-FFF2-40B4-BE49-F238E27FC236}">
                <a16:creationId xmlns:a16="http://schemas.microsoft.com/office/drawing/2014/main" id="{F9109AEA-440C-7356-6C1E-1E0D59F53E22}"/>
              </a:ext>
            </a:extLst>
          </p:cNvPr>
          <p:cNvSpPr/>
          <p:nvPr/>
        </p:nvSpPr>
        <p:spPr>
          <a:xfrm>
            <a:off x="8128000" y="3600450"/>
            <a:ext cx="3265650" cy="45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C6A28C-BF85-93A8-7867-ED67D9AE2B9B}"/>
              </a:ext>
            </a:extLst>
          </p:cNvPr>
          <p:cNvSpPr/>
          <p:nvPr/>
        </p:nvSpPr>
        <p:spPr>
          <a:xfrm rot="16200000">
            <a:off x="5146961" y="3409884"/>
            <a:ext cx="525793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25;p12">
            <a:extLst>
              <a:ext uri="{FF2B5EF4-FFF2-40B4-BE49-F238E27FC236}">
                <a16:creationId xmlns:a16="http://schemas.microsoft.com/office/drawing/2014/main" id="{D403D3E0-C8CF-D042-A259-3D592BE9B52E}"/>
              </a:ext>
            </a:extLst>
          </p:cNvPr>
          <p:cNvSpPr txBox="1"/>
          <p:nvPr/>
        </p:nvSpPr>
        <p:spPr>
          <a:xfrm>
            <a:off x="5397501" y="2251902"/>
            <a:ext cx="2853978" cy="369291"/>
          </a:xfrm>
          <a:prstGeom prst="rect">
            <a:avLst/>
          </a:prstGeom>
          <a:solidFill>
            <a:schemeClr val="lt1">
              <a:alpha val="54509"/>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1: Join another room</a:t>
            </a:r>
            <a:endParaRPr sz="1400" b="1" i="0" u="none" strike="noStrike" cap="none" dirty="0">
              <a:solidFill>
                <a:srgbClr val="FF0000"/>
              </a:solidFill>
              <a:latin typeface="Arial"/>
              <a:ea typeface="Arial"/>
              <a:cs typeface="Arial"/>
              <a:sym typeface="Arial"/>
            </a:endParaRPr>
          </a:p>
        </p:txBody>
      </p:sp>
      <p:sp>
        <p:nvSpPr>
          <p:cNvPr id="20" name="Google Shape;224;p12">
            <a:extLst>
              <a:ext uri="{FF2B5EF4-FFF2-40B4-BE49-F238E27FC236}">
                <a16:creationId xmlns:a16="http://schemas.microsoft.com/office/drawing/2014/main" id="{212DAB29-A748-E24B-9026-35200754E22B}"/>
              </a:ext>
            </a:extLst>
          </p:cNvPr>
          <p:cNvSpPr/>
          <p:nvPr/>
        </p:nvSpPr>
        <p:spPr>
          <a:xfrm>
            <a:off x="8211047" y="2255568"/>
            <a:ext cx="1484394" cy="369468"/>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27868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09EAEA-84DF-450D-84D7-6FBECFCBFA77}"/>
              </a:ext>
            </a:extLst>
          </p:cNvPr>
          <p:cNvSpPr txBox="1"/>
          <p:nvPr/>
        </p:nvSpPr>
        <p:spPr>
          <a:xfrm>
            <a:off x="27691" y="405715"/>
            <a:ext cx="6617365" cy="36009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Open</a:t>
            </a:r>
            <a:r>
              <a:rPr lang="en-US" sz="2000" b="0" i="0" dirty="0">
                <a:effectLst/>
              </a:rPr>
              <a:t> “Participants” panel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C</a:t>
            </a:r>
            <a:r>
              <a:rPr lang="en-US" sz="2000" b="0" i="0" dirty="0">
                <a:effectLst/>
              </a:rPr>
              <a:t>lick “Show All Breakout Sessions”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t>Click </a:t>
            </a:r>
            <a:r>
              <a:rPr lang="en-US" sz="2000" b="0" i="0" dirty="0">
                <a:effectLst/>
              </a:rPr>
              <a:t>“Join” next to the poster session you want to attend</a:t>
            </a:r>
          </a:p>
          <a:p>
            <a:pPr>
              <a:defRPr/>
            </a:pPr>
            <a:endParaRPr lang="en-US" sz="800" dirty="0"/>
          </a:p>
          <a:p>
            <a:pPr>
              <a:defRPr/>
            </a:pPr>
            <a:r>
              <a:rPr lang="en-US" sz="2000" dirty="0"/>
              <a:t>Note: Poster presenters are preassigned to their rooms – click the green “Join” button to accept</a:t>
            </a:r>
          </a:p>
          <a:p>
            <a:pPr marR="0" lvl="0" algn="l" defTabSz="914400" rtl="0" eaLnBrk="1" fontAlgn="auto" latinLnBrk="0" hangingPunct="1">
              <a:lnSpc>
                <a:spcPct val="100000"/>
              </a:lnSpc>
              <a:spcBef>
                <a:spcPts val="0"/>
              </a:spcBef>
              <a:spcAft>
                <a:spcPts val="0"/>
              </a:spcAft>
              <a:buClrTx/>
              <a:buSzTx/>
              <a:tabLst/>
              <a:defRPr/>
            </a:pPr>
            <a:endParaRPr lang="en-US" sz="2400" b="0" i="0" dirty="0">
              <a:effectLst/>
            </a:endParaRPr>
          </a:p>
          <a:p>
            <a:pPr marR="0" lvl="0" algn="l" defTabSz="914400" rtl="0" eaLnBrk="1" fontAlgn="auto" latinLnBrk="0" hangingPunct="1">
              <a:lnSpc>
                <a:spcPct val="100000"/>
              </a:lnSpc>
              <a:spcBef>
                <a:spcPts val="0"/>
              </a:spcBef>
              <a:spcAft>
                <a:spcPts val="0"/>
              </a:spcAft>
              <a:buClrTx/>
              <a:buSzTx/>
              <a:tabLst/>
              <a:defRPr/>
            </a:pPr>
            <a:endParaRPr lang="en-US" sz="2400" b="1" i="0" dirty="0">
              <a:effectLst/>
            </a:endParaRPr>
          </a:p>
          <a:p>
            <a:pPr marR="0" lvl="0" algn="l" defTabSz="914400" rtl="0" eaLnBrk="1" fontAlgn="auto" latinLnBrk="0" hangingPunct="1">
              <a:lnSpc>
                <a:spcPct val="100000"/>
              </a:lnSpc>
              <a:spcBef>
                <a:spcPts val="0"/>
              </a:spcBef>
              <a:spcAft>
                <a:spcPts val="0"/>
              </a:spcAft>
              <a:buClrTx/>
              <a:buSzTx/>
              <a:tabLst/>
              <a:defRPr/>
            </a:pPr>
            <a:endParaRPr lang="en-US" sz="2400" b="1" dirty="0"/>
          </a:p>
          <a:p>
            <a:pPr marR="0" lvl="0" algn="l" defTabSz="914400" rtl="0" eaLnBrk="1" fontAlgn="auto" latinLnBrk="0" hangingPunct="1">
              <a:lnSpc>
                <a:spcPct val="100000"/>
              </a:lnSpc>
              <a:spcBef>
                <a:spcPts val="0"/>
              </a:spcBef>
              <a:spcAft>
                <a:spcPts val="0"/>
              </a:spcAft>
              <a:buClrTx/>
              <a:buSzTx/>
              <a:tabLst/>
              <a:defRPr/>
            </a:pPr>
            <a:endParaRPr lang="en-US" sz="2400" b="1" i="0" dirty="0">
              <a:effectLst/>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ea typeface="+mn-ea"/>
                <a:cs typeface="+mn-cs"/>
              </a:rPr>
              <a:t> </a:t>
            </a:r>
          </a:p>
        </p:txBody>
      </p:sp>
      <p:sp>
        <p:nvSpPr>
          <p:cNvPr id="7" name="Title 2">
            <a:extLst>
              <a:ext uri="{FF2B5EF4-FFF2-40B4-BE49-F238E27FC236}">
                <a16:creationId xmlns:a16="http://schemas.microsoft.com/office/drawing/2014/main" id="{E761E9A9-9A34-49ED-8500-44CB08176FD3}"/>
              </a:ext>
            </a:extLst>
          </p:cNvPr>
          <p:cNvSpPr txBox="1">
            <a:spLocks/>
          </p:cNvSpPr>
          <p:nvPr/>
        </p:nvSpPr>
        <p:spPr bwMode="auto">
          <a:xfrm>
            <a:off x="-1" y="-7821"/>
            <a:ext cx="6714153" cy="470700"/>
          </a:xfrm>
          <a:prstGeom prst="rect">
            <a:avLst/>
          </a:prstGeom>
          <a:solidFill>
            <a:schemeClr val="tx1">
              <a:alpha val="77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342900" rtl="0" eaLnBrk="1" fontAlgn="base" hangingPunct="1">
              <a:spcBef>
                <a:spcPct val="0"/>
              </a:spcBef>
              <a:spcAft>
                <a:spcPct val="0"/>
              </a:spcAft>
              <a:defRPr lang="en-US" sz="2100" b="1" kern="1200" dirty="0">
                <a:solidFill>
                  <a:srgbClr val="FFFFFF"/>
                </a:solidFill>
                <a:effectLst>
                  <a:outerShdw blurRad="114300" dist="88900" dir="2700000" algn="tl" rotWithShape="0">
                    <a:prstClr val="black">
                      <a:alpha val="75000"/>
                    </a:prstClr>
                  </a:outerShdw>
                </a:effectLst>
                <a:latin typeface="Arial" charset="0"/>
                <a:ea typeface="+mj-ea"/>
                <a:cs typeface="ＭＳ Ｐゴシック"/>
              </a:defRPr>
            </a:lvl1pPr>
            <a:lvl2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2pPr>
            <a:lvl3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3pPr>
            <a:lvl4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4pPr>
            <a:lvl5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5pPr>
            <a:lvl6pPr marL="342900" algn="ctr" defTabSz="342900" rtl="0" eaLnBrk="1" fontAlgn="base" hangingPunct="1">
              <a:spcBef>
                <a:spcPct val="0"/>
              </a:spcBef>
              <a:spcAft>
                <a:spcPct val="0"/>
              </a:spcAft>
              <a:defRPr sz="3300">
                <a:solidFill>
                  <a:schemeClr val="tx1"/>
                </a:solidFill>
                <a:latin typeface="Calibri" pitchFamily="34" charset="0"/>
              </a:defRPr>
            </a:lvl6pPr>
            <a:lvl7pPr marL="685800" algn="ctr" defTabSz="342900" rtl="0" eaLnBrk="1" fontAlgn="base" hangingPunct="1">
              <a:spcBef>
                <a:spcPct val="0"/>
              </a:spcBef>
              <a:spcAft>
                <a:spcPct val="0"/>
              </a:spcAft>
              <a:defRPr sz="3300">
                <a:solidFill>
                  <a:schemeClr val="tx1"/>
                </a:solidFill>
                <a:latin typeface="Calibri" pitchFamily="34" charset="0"/>
              </a:defRPr>
            </a:lvl7pPr>
            <a:lvl8pPr marL="1028700" algn="ctr" defTabSz="342900" rtl="0" eaLnBrk="1" fontAlgn="base" hangingPunct="1">
              <a:spcBef>
                <a:spcPct val="0"/>
              </a:spcBef>
              <a:spcAft>
                <a:spcPct val="0"/>
              </a:spcAft>
              <a:defRPr sz="3300">
                <a:solidFill>
                  <a:schemeClr val="tx1"/>
                </a:solidFill>
                <a:latin typeface="Calibri" pitchFamily="34" charset="0"/>
              </a:defRPr>
            </a:lvl8pPr>
            <a:lvl9pPr marL="1371600" algn="ctr" defTabSz="342900" rtl="0" eaLnBrk="1" fontAlgn="base" hangingPunct="1">
              <a:spcBef>
                <a:spcPct val="0"/>
              </a:spcBef>
              <a:spcAft>
                <a:spcPct val="0"/>
              </a:spcAft>
              <a:defRPr sz="3300">
                <a:solidFill>
                  <a:schemeClr val="tx1"/>
                </a:solidFill>
                <a:latin typeface="Calibri" pitchFamily="34"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rPr>
              <a:t>Joining WebEx b</a:t>
            </a:r>
            <a:r>
              <a:rPr lang="en-US" sz="2400" dirty="0" err="1">
                <a:latin typeface="Calibri" panose="020F0502020204030204"/>
              </a:rPr>
              <a:t>reakout</a:t>
            </a:r>
            <a:r>
              <a:rPr lang="en-US" sz="2400" dirty="0">
                <a:latin typeface="Calibri" panose="020F0502020204030204"/>
              </a:rPr>
              <a:t> rooms</a:t>
            </a:r>
            <a:endPar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endParaRPr>
          </a:p>
        </p:txBody>
      </p:sp>
      <p:pic>
        <p:nvPicPr>
          <p:cNvPr id="20" name="Picture 19" descr="Graphical user interface, text, application&#10;&#10;Description automatically generated">
            <a:extLst>
              <a:ext uri="{FF2B5EF4-FFF2-40B4-BE49-F238E27FC236}">
                <a16:creationId xmlns:a16="http://schemas.microsoft.com/office/drawing/2014/main" id="{1515AC80-1A54-2D4C-A278-2E4D1813D616}"/>
              </a:ext>
            </a:extLst>
          </p:cNvPr>
          <p:cNvPicPr>
            <a:picLocks noChangeAspect="1"/>
          </p:cNvPicPr>
          <p:nvPr/>
        </p:nvPicPr>
        <p:blipFill rotWithShape="1">
          <a:blip r:embed="rId2">
            <a:extLst>
              <a:ext uri="{28A0092B-C50C-407E-A947-70E740481C1C}">
                <a14:useLocalDpi xmlns:a14="http://schemas.microsoft.com/office/drawing/2010/main" val="0"/>
              </a:ext>
            </a:extLst>
          </a:blip>
          <a:srcRect t="6859" b="81220"/>
          <a:stretch/>
        </p:blipFill>
        <p:spPr>
          <a:xfrm>
            <a:off x="3546851" y="1758769"/>
            <a:ext cx="3292170" cy="450925"/>
          </a:xfrm>
          <a:prstGeom prst="rect">
            <a:avLst/>
          </a:prstGeom>
        </p:spPr>
      </p:pic>
      <p:sp>
        <p:nvSpPr>
          <p:cNvPr id="31" name="TextBox 30">
            <a:extLst>
              <a:ext uri="{FF2B5EF4-FFF2-40B4-BE49-F238E27FC236}">
                <a16:creationId xmlns:a16="http://schemas.microsoft.com/office/drawing/2014/main" id="{8280A1CB-7193-75E8-C333-2F26FC302D24}"/>
              </a:ext>
            </a:extLst>
          </p:cNvPr>
          <p:cNvSpPr txBox="1"/>
          <p:nvPr/>
        </p:nvSpPr>
        <p:spPr>
          <a:xfrm>
            <a:off x="6714153" y="3759693"/>
            <a:ext cx="5477846" cy="3262432"/>
          </a:xfrm>
          <a:prstGeom prst="rect">
            <a:avLst/>
          </a:prstGeom>
          <a:noFill/>
        </p:spPr>
        <p:txBody>
          <a:bodyPr wrap="square" rtlCol="0">
            <a:spAutoFit/>
          </a:bodyPr>
          <a:lstStyle/>
          <a:p>
            <a:pPr>
              <a:defRPr/>
            </a:pPr>
            <a:r>
              <a:rPr lang="en-US" sz="2000" dirty="0"/>
              <a:t>You can move between breakout rooms or return to the main room</a:t>
            </a:r>
          </a:p>
          <a:p>
            <a:pPr marL="914400" lvl="1" indent="-457200">
              <a:buFont typeface="Arial" panose="020B0604020202020204" pitchFamily="34" charset="0"/>
              <a:buChar char="•"/>
              <a:defRPr/>
            </a:pPr>
            <a:r>
              <a:rPr lang="en-US" sz="2000" dirty="0"/>
              <a:t>Click “Show Other Breakout Session” and “Join” one.</a:t>
            </a:r>
          </a:p>
          <a:p>
            <a:pPr marL="914400" lvl="1" indent="-457200">
              <a:buFont typeface="Arial" panose="020B0604020202020204" pitchFamily="34" charset="0"/>
              <a:buChar char="•"/>
              <a:defRPr/>
            </a:pPr>
            <a:r>
              <a:rPr lang="en-US" sz="2000" dirty="0"/>
              <a:t>Click “leave session” to go back to main</a:t>
            </a:r>
          </a:p>
          <a:p>
            <a:pPr marL="457200" indent="-457200">
              <a:buFont typeface="+mj-lt"/>
              <a:buAutoNum type="arabicPeriod" startAt="4"/>
              <a:defRPr/>
            </a:pPr>
            <a:endParaRPr lang="en-US" sz="800" dirty="0"/>
          </a:p>
          <a:p>
            <a:pPr>
              <a:defRPr/>
            </a:pPr>
            <a:r>
              <a:rPr lang="en-US" sz="2000" dirty="0"/>
              <a:t>Note: Dial-in phone connections cannot move to breakout rooms; connect via Webex audio (you can have Webex call you)</a:t>
            </a:r>
          </a:p>
          <a:p>
            <a:pPr>
              <a:defRPr/>
            </a:pPr>
            <a:endParaRPr lang="en-US" sz="2000" dirty="0"/>
          </a:p>
          <a:p>
            <a:endParaRPr lang="en-US" dirty="0"/>
          </a:p>
        </p:txBody>
      </p:sp>
      <p:grpSp>
        <p:nvGrpSpPr>
          <p:cNvPr id="43" name="Group 42">
            <a:extLst>
              <a:ext uri="{FF2B5EF4-FFF2-40B4-BE49-F238E27FC236}">
                <a16:creationId xmlns:a16="http://schemas.microsoft.com/office/drawing/2014/main" id="{9DA51EA0-EE63-06E4-4D64-758B82A00642}"/>
              </a:ext>
            </a:extLst>
          </p:cNvPr>
          <p:cNvGrpSpPr/>
          <p:nvPr/>
        </p:nvGrpSpPr>
        <p:grpSpPr>
          <a:xfrm>
            <a:off x="7167137" y="347614"/>
            <a:ext cx="4571878" cy="3506282"/>
            <a:chOff x="568318" y="265820"/>
            <a:chExt cx="4571878" cy="3506282"/>
          </a:xfrm>
        </p:grpSpPr>
        <p:pic>
          <p:nvPicPr>
            <p:cNvPr id="33" name="Google Shape;211;p12">
              <a:extLst>
                <a:ext uri="{FF2B5EF4-FFF2-40B4-BE49-F238E27FC236}">
                  <a16:creationId xmlns:a16="http://schemas.microsoft.com/office/drawing/2014/main" id="{683295EB-6864-2702-077F-B72835B6936A}"/>
                </a:ext>
              </a:extLst>
            </p:cNvPr>
            <p:cNvPicPr preferRelativeResize="0">
              <a:picLocks noChangeAspect="1"/>
            </p:cNvPicPr>
            <p:nvPr/>
          </p:nvPicPr>
          <p:blipFill rotWithShape="1">
            <a:blip r:embed="rId3">
              <a:alphaModFix/>
            </a:blip>
            <a:srcRect l="29292" t="4137"/>
            <a:stretch/>
          </p:blipFill>
          <p:spPr>
            <a:xfrm>
              <a:off x="568318" y="265820"/>
              <a:ext cx="4562062" cy="3506282"/>
            </a:xfrm>
            <a:prstGeom prst="rect">
              <a:avLst/>
            </a:prstGeom>
            <a:noFill/>
            <a:ln>
              <a:noFill/>
            </a:ln>
          </p:spPr>
        </p:pic>
        <p:sp>
          <p:nvSpPr>
            <p:cNvPr id="34" name="Google Shape;212;p12">
              <a:extLst>
                <a:ext uri="{FF2B5EF4-FFF2-40B4-BE49-F238E27FC236}">
                  <a16:creationId xmlns:a16="http://schemas.microsoft.com/office/drawing/2014/main" id="{B4619C18-AAD9-5A49-EBF1-43ED4B3637AA}"/>
                </a:ext>
              </a:extLst>
            </p:cNvPr>
            <p:cNvSpPr/>
            <p:nvPr/>
          </p:nvSpPr>
          <p:spPr>
            <a:xfrm>
              <a:off x="2993343" y="3411432"/>
              <a:ext cx="441374" cy="317428"/>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 name="Google Shape;213;p12">
              <a:extLst>
                <a:ext uri="{FF2B5EF4-FFF2-40B4-BE49-F238E27FC236}">
                  <a16:creationId xmlns:a16="http://schemas.microsoft.com/office/drawing/2014/main" id="{6F349778-086D-8A62-9753-78E9538CB003}"/>
                </a:ext>
              </a:extLst>
            </p:cNvPr>
            <p:cNvSpPr txBox="1"/>
            <p:nvPr/>
          </p:nvSpPr>
          <p:spPr>
            <a:xfrm rot="21000959">
              <a:off x="2981338" y="2381427"/>
              <a:ext cx="2158858" cy="923289"/>
            </a:xfrm>
            <a:prstGeom prst="rect">
              <a:avLst/>
            </a:prstGeom>
            <a:solidFill>
              <a:schemeClr val="lt1">
                <a:alpha val="5450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Leave Breakout Room for Main Room</a:t>
              </a:r>
              <a:endParaRPr sz="1400" b="1" i="0" u="none" strike="noStrike" cap="none" dirty="0">
                <a:solidFill>
                  <a:srgbClr val="FF0000"/>
                </a:solidFill>
                <a:latin typeface="Arial"/>
                <a:ea typeface="Arial"/>
                <a:cs typeface="Arial"/>
                <a:sym typeface="Arial"/>
              </a:endParaRPr>
            </a:p>
          </p:txBody>
        </p:sp>
        <p:cxnSp>
          <p:nvCxnSpPr>
            <p:cNvPr id="37" name="Google Shape;218;p12">
              <a:extLst>
                <a:ext uri="{FF2B5EF4-FFF2-40B4-BE49-F238E27FC236}">
                  <a16:creationId xmlns:a16="http://schemas.microsoft.com/office/drawing/2014/main" id="{3E30EDF5-4416-9B30-220E-DAB03C3A5E57}"/>
                </a:ext>
              </a:extLst>
            </p:cNvPr>
            <p:cNvCxnSpPr>
              <a:cxnSpLocks/>
              <a:stCxn id="34" idx="0"/>
              <a:endCxn id="38" idx="4"/>
            </p:cNvCxnSpPr>
            <p:nvPr/>
          </p:nvCxnSpPr>
          <p:spPr>
            <a:xfrm flipH="1" flipV="1">
              <a:off x="2774643" y="2406090"/>
              <a:ext cx="439386" cy="1005342"/>
            </a:xfrm>
            <a:prstGeom prst="straightConnector1">
              <a:avLst/>
            </a:prstGeom>
            <a:noFill/>
            <a:ln w="31750" cap="flat" cmpd="sng">
              <a:solidFill>
                <a:srgbClr val="FF0000"/>
              </a:solidFill>
              <a:prstDash val="solid"/>
              <a:round/>
              <a:headEnd type="none" w="sm" len="sm"/>
              <a:tailEnd type="triangle" w="med" len="med"/>
            </a:ln>
          </p:spPr>
        </p:cxnSp>
        <p:sp>
          <p:nvSpPr>
            <p:cNvPr id="38" name="Google Shape;219;p12">
              <a:extLst>
                <a:ext uri="{FF2B5EF4-FFF2-40B4-BE49-F238E27FC236}">
                  <a16:creationId xmlns:a16="http://schemas.microsoft.com/office/drawing/2014/main" id="{A5DFE915-1FA1-EBD7-000B-D9D1795E82FF}"/>
                </a:ext>
              </a:extLst>
            </p:cNvPr>
            <p:cNvSpPr/>
            <p:nvPr/>
          </p:nvSpPr>
          <p:spPr>
            <a:xfrm>
              <a:off x="2413345" y="2155050"/>
              <a:ext cx="722597" cy="251040"/>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224;p12">
              <a:extLst>
                <a:ext uri="{FF2B5EF4-FFF2-40B4-BE49-F238E27FC236}">
                  <a16:creationId xmlns:a16="http://schemas.microsoft.com/office/drawing/2014/main" id="{564A06D4-CF5B-6FB2-FF04-219F41D4A2B1}"/>
                </a:ext>
              </a:extLst>
            </p:cNvPr>
            <p:cNvSpPr/>
            <p:nvPr/>
          </p:nvSpPr>
          <p:spPr>
            <a:xfrm>
              <a:off x="3193623" y="625913"/>
              <a:ext cx="1033680" cy="365760"/>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225;p12">
              <a:extLst>
                <a:ext uri="{FF2B5EF4-FFF2-40B4-BE49-F238E27FC236}">
                  <a16:creationId xmlns:a16="http://schemas.microsoft.com/office/drawing/2014/main" id="{79653687-1E6F-88D2-3B69-34428C623539}"/>
                </a:ext>
              </a:extLst>
            </p:cNvPr>
            <p:cNvSpPr txBox="1"/>
            <p:nvPr/>
          </p:nvSpPr>
          <p:spPr>
            <a:xfrm>
              <a:off x="1308512" y="667007"/>
              <a:ext cx="1761523" cy="646290"/>
            </a:xfrm>
            <a:prstGeom prst="rect">
              <a:avLst/>
            </a:prstGeom>
            <a:solidFill>
              <a:schemeClr val="lt1">
                <a:alpha val="5450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Join another room</a:t>
              </a:r>
              <a:endParaRPr sz="1400" b="1" i="0" u="none" strike="noStrike" cap="none" dirty="0">
                <a:solidFill>
                  <a:srgbClr val="FF0000"/>
                </a:solidFill>
                <a:latin typeface="Arial"/>
                <a:ea typeface="Arial"/>
                <a:cs typeface="Arial"/>
                <a:sym typeface="Arial"/>
              </a:endParaRPr>
            </a:p>
          </p:txBody>
        </p:sp>
      </p:grpSp>
      <p:sp>
        <p:nvSpPr>
          <p:cNvPr id="30" name="Title 2">
            <a:extLst>
              <a:ext uri="{FF2B5EF4-FFF2-40B4-BE49-F238E27FC236}">
                <a16:creationId xmlns:a16="http://schemas.microsoft.com/office/drawing/2014/main" id="{006C5FD2-60DE-0AED-3BC9-D7E5FFCB4403}"/>
              </a:ext>
            </a:extLst>
          </p:cNvPr>
          <p:cNvSpPr txBox="1">
            <a:spLocks/>
          </p:cNvSpPr>
          <p:nvPr/>
        </p:nvSpPr>
        <p:spPr bwMode="auto">
          <a:xfrm>
            <a:off x="6771932" y="-7821"/>
            <a:ext cx="5420069" cy="470700"/>
          </a:xfrm>
          <a:prstGeom prst="rect">
            <a:avLst/>
          </a:prstGeom>
          <a:solidFill>
            <a:schemeClr val="tx1">
              <a:alpha val="77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342900" rtl="0" eaLnBrk="1" fontAlgn="base" hangingPunct="1">
              <a:spcBef>
                <a:spcPct val="0"/>
              </a:spcBef>
              <a:spcAft>
                <a:spcPct val="0"/>
              </a:spcAft>
              <a:defRPr lang="en-US" sz="2100" b="1" kern="1200" dirty="0">
                <a:solidFill>
                  <a:srgbClr val="FFFFFF"/>
                </a:solidFill>
                <a:effectLst>
                  <a:outerShdw blurRad="114300" dist="88900" dir="2700000" algn="tl" rotWithShape="0">
                    <a:prstClr val="black">
                      <a:alpha val="75000"/>
                    </a:prstClr>
                  </a:outerShdw>
                </a:effectLst>
                <a:latin typeface="Arial" charset="0"/>
                <a:ea typeface="+mj-ea"/>
                <a:cs typeface="ＭＳ Ｐゴシック"/>
              </a:defRPr>
            </a:lvl1pPr>
            <a:lvl2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2pPr>
            <a:lvl3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3pPr>
            <a:lvl4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4pPr>
            <a:lvl5pPr algn="ctr" defTabSz="342900" rtl="0" eaLnBrk="1" fontAlgn="base" hangingPunct="1">
              <a:spcBef>
                <a:spcPct val="0"/>
              </a:spcBef>
              <a:spcAft>
                <a:spcPct val="0"/>
              </a:spcAft>
              <a:defRPr sz="2100" b="1">
                <a:solidFill>
                  <a:srgbClr val="000090"/>
                </a:solidFill>
                <a:latin typeface="Arial" charset="0"/>
                <a:ea typeface="ＭＳ Ｐゴシック" pitchFamily="28" charset="-128"/>
                <a:cs typeface="ＭＳ Ｐゴシック"/>
              </a:defRPr>
            </a:lvl5pPr>
            <a:lvl6pPr marL="342900" algn="ctr" defTabSz="342900" rtl="0" eaLnBrk="1" fontAlgn="base" hangingPunct="1">
              <a:spcBef>
                <a:spcPct val="0"/>
              </a:spcBef>
              <a:spcAft>
                <a:spcPct val="0"/>
              </a:spcAft>
              <a:defRPr sz="3300">
                <a:solidFill>
                  <a:schemeClr val="tx1"/>
                </a:solidFill>
                <a:latin typeface="Calibri" pitchFamily="34" charset="0"/>
              </a:defRPr>
            </a:lvl6pPr>
            <a:lvl7pPr marL="685800" algn="ctr" defTabSz="342900" rtl="0" eaLnBrk="1" fontAlgn="base" hangingPunct="1">
              <a:spcBef>
                <a:spcPct val="0"/>
              </a:spcBef>
              <a:spcAft>
                <a:spcPct val="0"/>
              </a:spcAft>
              <a:defRPr sz="3300">
                <a:solidFill>
                  <a:schemeClr val="tx1"/>
                </a:solidFill>
                <a:latin typeface="Calibri" pitchFamily="34" charset="0"/>
              </a:defRPr>
            </a:lvl7pPr>
            <a:lvl8pPr marL="1028700" algn="ctr" defTabSz="342900" rtl="0" eaLnBrk="1" fontAlgn="base" hangingPunct="1">
              <a:spcBef>
                <a:spcPct val="0"/>
              </a:spcBef>
              <a:spcAft>
                <a:spcPct val="0"/>
              </a:spcAft>
              <a:defRPr sz="3300">
                <a:solidFill>
                  <a:schemeClr val="tx1"/>
                </a:solidFill>
                <a:latin typeface="Calibri" pitchFamily="34" charset="0"/>
              </a:defRPr>
            </a:lvl8pPr>
            <a:lvl9pPr marL="1371600" algn="ctr" defTabSz="342900" rtl="0" eaLnBrk="1" fontAlgn="base" hangingPunct="1">
              <a:spcBef>
                <a:spcPct val="0"/>
              </a:spcBef>
              <a:spcAft>
                <a:spcPct val="0"/>
              </a:spcAft>
              <a:defRPr sz="3300">
                <a:solidFill>
                  <a:schemeClr val="tx1"/>
                </a:solidFill>
                <a:latin typeface="Calibri" pitchFamily="34"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rPr>
              <a:t>Switching to another r</a:t>
            </a:r>
            <a:r>
              <a:rPr lang="en-US" sz="2400" dirty="0" err="1">
                <a:latin typeface="Calibri" panose="020F0502020204030204"/>
              </a:rPr>
              <a:t>oom</a:t>
            </a:r>
            <a:endParaRPr kumimoji="0" lang="en-US" sz="2400" b="1" i="0" u="none" strike="noStrike" kern="1200" cap="none" spc="0" normalizeH="0" baseline="0" noProof="0" dirty="0">
              <a:ln>
                <a:noFill/>
              </a:ln>
              <a:solidFill>
                <a:srgbClr val="FFFFFF"/>
              </a:solidFill>
              <a:effectLst>
                <a:outerShdw blurRad="114300" dist="88900" dir="2700000" algn="tl" rotWithShape="0">
                  <a:prstClr val="black">
                    <a:alpha val="75000"/>
                  </a:prstClr>
                </a:outerShdw>
              </a:effectLst>
              <a:uLnTx/>
              <a:uFillTx/>
              <a:latin typeface="Calibri" panose="020F0502020204030204"/>
              <a:ea typeface="+mj-ea"/>
            </a:endParaRPr>
          </a:p>
        </p:txBody>
      </p:sp>
      <p:cxnSp>
        <p:nvCxnSpPr>
          <p:cNvPr id="19" name="Straight Connector 18">
            <a:extLst>
              <a:ext uri="{FF2B5EF4-FFF2-40B4-BE49-F238E27FC236}">
                <a16:creationId xmlns:a16="http://schemas.microsoft.com/office/drawing/2014/main" id="{52E618A7-0DBE-BB56-268D-0C9F118B2CCC}"/>
              </a:ext>
            </a:extLst>
          </p:cNvPr>
          <p:cNvCxnSpPr>
            <a:cxnSpLocks/>
          </p:cNvCxnSpPr>
          <p:nvPr/>
        </p:nvCxnSpPr>
        <p:spPr>
          <a:xfrm flipH="1">
            <a:off x="6702836" y="0"/>
            <a:ext cx="39755" cy="6841129"/>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2EF740C-192D-C925-C371-920E1E23E999}"/>
              </a:ext>
            </a:extLst>
          </p:cNvPr>
          <p:cNvGrpSpPr/>
          <p:nvPr/>
        </p:nvGrpSpPr>
        <p:grpSpPr>
          <a:xfrm>
            <a:off x="2746460" y="2670371"/>
            <a:ext cx="3909836" cy="3405218"/>
            <a:chOff x="2746460" y="2670371"/>
            <a:chExt cx="3909836" cy="3405218"/>
          </a:xfrm>
        </p:grpSpPr>
        <p:grpSp>
          <p:nvGrpSpPr>
            <p:cNvPr id="12" name="Group 11">
              <a:extLst>
                <a:ext uri="{FF2B5EF4-FFF2-40B4-BE49-F238E27FC236}">
                  <a16:creationId xmlns:a16="http://schemas.microsoft.com/office/drawing/2014/main" id="{3C610429-298D-CB4E-089F-10ACA37176AB}"/>
                </a:ext>
              </a:extLst>
            </p:cNvPr>
            <p:cNvGrpSpPr>
              <a:grpSpLocks/>
            </p:cNvGrpSpPr>
            <p:nvPr/>
          </p:nvGrpSpPr>
          <p:grpSpPr>
            <a:xfrm>
              <a:off x="2862338" y="2670371"/>
              <a:ext cx="3793958" cy="3291840"/>
              <a:chOff x="3951855" y="2202806"/>
              <a:chExt cx="3819855" cy="3558209"/>
            </a:xfrm>
          </p:grpSpPr>
          <p:grpSp>
            <p:nvGrpSpPr>
              <p:cNvPr id="3" name="Group 2">
                <a:extLst>
                  <a:ext uri="{FF2B5EF4-FFF2-40B4-BE49-F238E27FC236}">
                    <a16:creationId xmlns:a16="http://schemas.microsoft.com/office/drawing/2014/main" id="{D0753ABF-9E2D-7F7F-5415-4B744DAE512D}"/>
                  </a:ext>
                </a:extLst>
              </p:cNvPr>
              <p:cNvGrpSpPr/>
              <p:nvPr/>
            </p:nvGrpSpPr>
            <p:grpSpPr>
              <a:xfrm>
                <a:off x="3951855" y="2202806"/>
                <a:ext cx="3819855" cy="3558209"/>
                <a:chOff x="8384876" y="2531940"/>
                <a:chExt cx="3819855" cy="3558209"/>
              </a:xfrm>
            </p:grpSpPr>
            <p:pic>
              <p:nvPicPr>
                <p:cNvPr id="10" name="Picture 9" descr="Graphical user interface, text, application&#10;&#10;Description automatically generated">
                  <a:extLst>
                    <a:ext uri="{FF2B5EF4-FFF2-40B4-BE49-F238E27FC236}">
                      <a16:creationId xmlns:a16="http://schemas.microsoft.com/office/drawing/2014/main" id="{2BF0EE77-B6F7-6B49-B797-65DC62CE4563}"/>
                    </a:ext>
                  </a:extLst>
                </p:cNvPr>
                <p:cNvPicPr>
                  <a:picLocks noChangeAspect="1"/>
                </p:cNvPicPr>
                <p:nvPr/>
              </p:nvPicPr>
              <p:blipFill rotWithShape="1">
                <a:blip r:embed="rId2">
                  <a:extLst>
                    <a:ext uri="{28A0092B-C50C-407E-A947-70E740481C1C}">
                      <a14:useLocalDpi xmlns:a14="http://schemas.microsoft.com/office/drawing/2010/main" val="0"/>
                    </a:ext>
                  </a:extLst>
                </a:blip>
                <a:srcRect t="18931"/>
                <a:stretch/>
              </p:blipFill>
              <p:spPr>
                <a:xfrm>
                  <a:off x="8384876" y="2531940"/>
                  <a:ext cx="3819855" cy="3558209"/>
                </a:xfrm>
                <a:prstGeom prst="rect">
                  <a:avLst/>
                </a:prstGeom>
              </p:spPr>
            </p:pic>
            <p:sp>
              <p:nvSpPr>
                <p:cNvPr id="18" name="Google Shape;223;p12">
                  <a:extLst>
                    <a:ext uri="{FF2B5EF4-FFF2-40B4-BE49-F238E27FC236}">
                      <a16:creationId xmlns:a16="http://schemas.microsoft.com/office/drawing/2014/main" id="{A4E5A051-06EC-E742-B53E-A37EFD71D8D5}"/>
                    </a:ext>
                  </a:extLst>
                </p:cNvPr>
                <p:cNvSpPr txBox="1"/>
                <p:nvPr/>
              </p:nvSpPr>
              <p:spPr>
                <a:xfrm>
                  <a:off x="11248774" y="3148489"/>
                  <a:ext cx="287326" cy="55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0000"/>
                      </a:solidFill>
                      <a:latin typeface="Arial"/>
                      <a:ea typeface="Arial"/>
                      <a:cs typeface="Arial"/>
                      <a:sym typeface="Arial"/>
                    </a:rPr>
                    <a:t>3</a:t>
                  </a:r>
                  <a:endParaRPr sz="1400" b="0" i="0" u="none" strike="noStrike" cap="none" dirty="0">
                    <a:solidFill>
                      <a:srgbClr val="FF0000"/>
                    </a:solidFill>
                    <a:latin typeface="Arial"/>
                    <a:ea typeface="Arial"/>
                    <a:cs typeface="Arial"/>
                    <a:sym typeface="Arial"/>
                  </a:endParaRPr>
                </a:p>
              </p:txBody>
            </p:sp>
          </p:grpSp>
          <p:sp>
            <p:nvSpPr>
              <p:cNvPr id="14" name="Google Shape;217;p12">
                <a:extLst>
                  <a:ext uri="{FF2B5EF4-FFF2-40B4-BE49-F238E27FC236}">
                    <a16:creationId xmlns:a16="http://schemas.microsoft.com/office/drawing/2014/main" id="{8FCA6ADC-740F-9545-AEA6-91265C13E37D}"/>
                  </a:ext>
                </a:extLst>
              </p:cNvPr>
              <p:cNvSpPr/>
              <p:nvPr/>
            </p:nvSpPr>
            <p:spPr>
              <a:xfrm>
                <a:off x="7162514" y="2924117"/>
                <a:ext cx="431540" cy="313748"/>
              </a:xfrm>
              <a:prstGeom prst="rect">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2" name="Rectangle 21">
              <a:extLst>
                <a:ext uri="{FF2B5EF4-FFF2-40B4-BE49-F238E27FC236}">
                  <a16:creationId xmlns:a16="http://schemas.microsoft.com/office/drawing/2014/main" id="{C0FB9397-18B8-DC20-9068-89838D38F3AD}"/>
                </a:ext>
              </a:extLst>
            </p:cNvPr>
            <p:cNvSpPr/>
            <p:nvPr/>
          </p:nvSpPr>
          <p:spPr>
            <a:xfrm>
              <a:off x="2746460" y="5179583"/>
              <a:ext cx="3859946" cy="896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5">
            <a:extLst>
              <a:ext uri="{FF2B5EF4-FFF2-40B4-BE49-F238E27FC236}">
                <a16:creationId xmlns:a16="http://schemas.microsoft.com/office/drawing/2014/main" id="{CEC2CDE4-6BAB-A387-B671-3B74ECC59AB1}"/>
              </a:ext>
            </a:extLst>
          </p:cNvPr>
          <p:cNvPicPr>
            <a:picLocks noChangeAspect="1"/>
          </p:cNvPicPr>
          <p:nvPr/>
        </p:nvPicPr>
        <p:blipFill>
          <a:blip r:embed="rId4"/>
          <a:stretch>
            <a:fillRect/>
          </a:stretch>
        </p:blipFill>
        <p:spPr>
          <a:xfrm>
            <a:off x="1712" y="2303825"/>
            <a:ext cx="2814087" cy="2827115"/>
          </a:xfrm>
          <a:prstGeom prst="rect">
            <a:avLst/>
          </a:prstGeom>
        </p:spPr>
      </p:pic>
      <p:sp>
        <p:nvSpPr>
          <p:cNvPr id="28" name="Rectangle 27">
            <a:extLst>
              <a:ext uri="{FF2B5EF4-FFF2-40B4-BE49-F238E27FC236}">
                <a16:creationId xmlns:a16="http://schemas.microsoft.com/office/drawing/2014/main" id="{B18168D6-88A5-637A-A6C8-077DBFDB6C95}"/>
              </a:ext>
            </a:extLst>
          </p:cNvPr>
          <p:cNvSpPr/>
          <p:nvPr/>
        </p:nvSpPr>
        <p:spPr>
          <a:xfrm>
            <a:off x="2862338" y="2643198"/>
            <a:ext cx="3744068" cy="2487742"/>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380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867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2-</a:t>
            </a:r>
            <a:r>
              <a:rPr lang="en-US" sz="2800" b="1" dirty="0">
                <a:solidFill>
                  <a:srgbClr val="244D60"/>
                </a:solidFill>
                <a:latin typeface="Arial Narrow"/>
                <a:ea typeface="Arial Narrow"/>
                <a:cs typeface="Arial Narrow"/>
                <a:sym typeface="Arial Narrow"/>
              </a:rPr>
              <a:t>Berkoff-Coastal and Over-Water Ozone Profile Observations </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dirty="0">
                <a:solidFill>
                  <a:srgbClr val="000000"/>
                </a:solidFill>
                <a:latin typeface="Arial Narrow"/>
                <a:ea typeface="Arial Narrow"/>
                <a:cs typeface="Arial Narrow"/>
                <a:sym typeface="Arial Narrow"/>
              </a:rPr>
              <a:t>Timothy </a:t>
            </a:r>
            <a:r>
              <a:rPr lang="en-US" dirty="0" err="1">
                <a:solidFill>
                  <a:srgbClr val="000000"/>
                </a:solidFill>
                <a:latin typeface="Arial Narrow"/>
                <a:ea typeface="Arial Narrow"/>
                <a:cs typeface="Arial Narrow"/>
                <a:sym typeface="Arial Narrow"/>
              </a:rPr>
              <a:t>Berkoff</a:t>
            </a:r>
            <a:r>
              <a:rPr lang="en-US" sz="1800" b="0" i="0" u="none" strike="noStrike" cap="none" dirty="0" err="1">
                <a:solidFill>
                  <a:srgbClr val="000000"/>
                </a:solidFill>
                <a:latin typeface="Arial Narrow"/>
                <a:ea typeface="Arial Narrow"/>
                <a:cs typeface="Arial Narrow"/>
                <a:sym typeface="Arial Narrow"/>
              </a:rPr>
              <a:t>,</a:t>
            </a:r>
            <a:r>
              <a:rPr lang="en-US" sz="1800" b="0" i="0" u="none" strike="noStrike" cap="none" dirty="0">
                <a:solidFill>
                  <a:srgbClr val="000000"/>
                </a:solidFill>
                <a:latin typeface="Arial Narrow"/>
                <a:ea typeface="Arial Narrow"/>
                <a:cs typeface="Arial Narrow"/>
                <a:sym typeface="Arial Narrow"/>
              </a:rPr>
              <a:t> NASA Langley Research Center </a:t>
            </a:r>
            <a:br>
              <a:rPr lang="en-US" sz="1800" b="0" i="0" u="none" strike="noStrike" cap="none" dirty="0">
                <a:solidFill>
                  <a:srgbClr val="000000"/>
                </a:solidFill>
                <a:latin typeface="Arial Narrow"/>
                <a:ea typeface="Arial Narrow"/>
                <a:cs typeface="Arial Narrow"/>
                <a:sym typeface="Arial Narrow"/>
              </a:rPr>
            </a:br>
            <a:r>
              <a:rPr lang="en-US" dirty="0">
                <a:solidFill>
                  <a:srgbClr val="000000"/>
                </a:solidFill>
                <a:latin typeface="Arial Narrow"/>
                <a:ea typeface="Arial Narrow"/>
                <a:cs typeface="Arial Narrow"/>
                <a:sym typeface="Arial Narrow"/>
              </a:rPr>
              <a:t>Guillaume Gronoff (Co-PI), Daniel Phoenix, Joseph Sparrow, William Carrion, Claudia Bernier (U of H)</a:t>
            </a:r>
            <a:endParaRPr lang="en-US" sz="18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9" name="Picture 8">
            <a:extLst>
              <a:ext uri="{FF2B5EF4-FFF2-40B4-BE49-F238E27FC236}">
                <a16:creationId xmlns:a16="http://schemas.microsoft.com/office/drawing/2014/main" id="{625B0847-25E7-4694-8BF4-E7587FF971A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27201" t="36595" r="32960" b="21358"/>
          <a:stretch/>
        </p:blipFill>
        <p:spPr bwMode="auto">
          <a:xfrm>
            <a:off x="616812" y="1789463"/>
            <a:ext cx="2637771" cy="2086922"/>
          </a:xfrm>
          <a:prstGeom prst="rect">
            <a:avLst/>
          </a:prstGeom>
          <a:effectLst>
            <a:outerShdw blurRad="50800" dist="38100" dir="2700000" algn="tl" rotWithShape="0">
              <a:prstClr val="black">
                <a:alpha val="40000"/>
              </a:prstClr>
            </a:outerShdw>
          </a:effectLst>
        </p:spPr>
      </p:pic>
      <p:pic>
        <p:nvPicPr>
          <p:cNvPr id="11" name="Picture 88">
            <a:extLst>
              <a:ext uri="{FF2B5EF4-FFF2-40B4-BE49-F238E27FC236}">
                <a16:creationId xmlns:a16="http://schemas.microsoft.com/office/drawing/2014/main" id="{36785D96-CE64-4F07-BE47-425D217E07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122" y="4202185"/>
            <a:ext cx="2570461" cy="1970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9">
            <a:extLst>
              <a:ext uri="{FF2B5EF4-FFF2-40B4-BE49-F238E27FC236}">
                <a16:creationId xmlns:a16="http://schemas.microsoft.com/office/drawing/2014/main" id="{14CC81DD-5C90-4BFA-AA79-E0FBF967EBB6}"/>
              </a:ext>
            </a:extLst>
          </p:cNvPr>
          <p:cNvSpPr txBox="1">
            <a:spLocks noChangeArrowheads="1"/>
          </p:cNvSpPr>
          <p:nvPr/>
        </p:nvSpPr>
        <p:spPr bwMode="auto">
          <a:xfrm>
            <a:off x="1168018" y="3909220"/>
            <a:ext cx="15353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500">
                <a:solidFill>
                  <a:schemeClr val="tx1"/>
                </a:solidFill>
                <a:latin typeface="Calibri" panose="020F0502020204030204" pitchFamily="34" charset="0"/>
              </a:defRPr>
            </a:lvl1pPr>
            <a:lvl2pPr marL="742950" indent="-285750">
              <a:defRPr sz="9500">
                <a:solidFill>
                  <a:schemeClr val="tx1"/>
                </a:solidFill>
                <a:latin typeface="Calibri" panose="020F0502020204030204" pitchFamily="34" charset="0"/>
              </a:defRPr>
            </a:lvl2pPr>
            <a:lvl3pPr marL="1143000" indent="-228600">
              <a:defRPr sz="9500">
                <a:solidFill>
                  <a:schemeClr val="tx1"/>
                </a:solidFill>
                <a:latin typeface="Calibri" panose="020F0502020204030204" pitchFamily="34" charset="0"/>
              </a:defRPr>
            </a:lvl3pPr>
            <a:lvl4pPr marL="1600200" indent="-228600">
              <a:defRPr sz="9500">
                <a:solidFill>
                  <a:schemeClr val="tx1"/>
                </a:solidFill>
                <a:latin typeface="Calibri" panose="020F0502020204030204" pitchFamily="34" charset="0"/>
              </a:defRPr>
            </a:lvl4pPr>
            <a:lvl5pPr marL="2057400" indent="-228600">
              <a:defRPr sz="9500">
                <a:solidFill>
                  <a:schemeClr val="tx1"/>
                </a:solidFill>
                <a:latin typeface="Calibri" panose="020F0502020204030204" pitchFamily="34" charset="0"/>
              </a:defRPr>
            </a:lvl5pPr>
            <a:lvl6pPr marL="2514600" indent="-228600" defTabSz="2403475" eaLnBrk="0" fontAlgn="base" hangingPunct="0">
              <a:spcBef>
                <a:spcPct val="0"/>
              </a:spcBef>
              <a:spcAft>
                <a:spcPct val="0"/>
              </a:spcAft>
              <a:defRPr sz="9500">
                <a:solidFill>
                  <a:schemeClr val="tx1"/>
                </a:solidFill>
                <a:latin typeface="Calibri" panose="020F0502020204030204" pitchFamily="34" charset="0"/>
              </a:defRPr>
            </a:lvl6pPr>
            <a:lvl7pPr marL="2971800" indent="-228600" defTabSz="2403475" eaLnBrk="0" fontAlgn="base" hangingPunct="0">
              <a:spcBef>
                <a:spcPct val="0"/>
              </a:spcBef>
              <a:spcAft>
                <a:spcPct val="0"/>
              </a:spcAft>
              <a:defRPr sz="9500">
                <a:solidFill>
                  <a:schemeClr val="tx1"/>
                </a:solidFill>
                <a:latin typeface="Calibri" panose="020F0502020204030204" pitchFamily="34" charset="0"/>
              </a:defRPr>
            </a:lvl7pPr>
            <a:lvl8pPr marL="3429000" indent="-228600" defTabSz="2403475" eaLnBrk="0" fontAlgn="base" hangingPunct="0">
              <a:spcBef>
                <a:spcPct val="0"/>
              </a:spcBef>
              <a:spcAft>
                <a:spcPct val="0"/>
              </a:spcAft>
              <a:defRPr sz="9500">
                <a:solidFill>
                  <a:schemeClr val="tx1"/>
                </a:solidFill>
                <a:latin typeface="Calibri" panose="020F0502020204030204" pitchFamily="34" charset="0"/>
              </a:defRPr>
            </a:lvl8pPr>
            <a:lvl9pPr marL="3886200" indent="-228600" defTabSz="2403475" eaLnBrk="0" fontAlgn="base" hangingPunct="0">
              <a:spcBef>
                <a:spcPct val="0"/>
              </a:spcBef>
              <a:spcAft>
                <a:spcPct val="0"/>
              </a:spcAft>
              <a:defRPr sz="9500">
                <a:solidFill>
                  <a:schemeClr val="tx1"/>
                </a:solidFill>
                <a:latin typeface="Calibri" panose="020F0502020204030204" pitchFamily="34" charset="0"/>
              </a:defRPr>
            </a:lvl9pPr>
          </a:lstStyle>
          <a:p>
            <a:pPr eaLnBrk="1" hangingPunct="1"/>
            <a:r>
              <a:rPr lang="en-US" altLang="en-US" sz="1600" b="1" dirty="0"/>
              <a:t>System diagram</a:t>
            </a:r>
          </a:p>
        </p:txBody>
      </p:sp>
      <p:sp>
        <p:nvSpPr>
          <p:cNvPr id="13" name="TextBox 61">
            <a:extLst>
              <a:ext uri="{FF2B5EF4-FFF2-40B4-BE49-F238E27FC236}">
                <a16:creationId xmlns:a16="http://schemas.microsoft.com/office/drawing/2014/main" id="{FE02FD1D-ECA9-41D6-ADB8-E6D4B63B86BA}"/>
              </a:ext>
            </a:extLst>
          </p:cNvPr>
          <p:cNvSpPr txBox="1">
            <a:spLocks noChangeArrowheads="1"/>
          </p:cNvSpPr>
          <p:nvPr/>
        </p:nvSpPr>
        <p:spPr bwMode="auto">
          <a:xfrm>
            <a:off x="609166" y="1518383"/>
            <a:ext cx="27590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500">
                <a:solidFill>
                  <a:schemeClr val="tx1"/>
                </a:solidFill>
                <a:latin typeface="Calibri" panose="020F0502020204030204" pitchFamily="34" charset="0"/>
              </a:defRPr>
            </a:lvl1pPr>
            <a:lvl2pPr marL="742950" indent="-285750">
              <a:defRPr sz="9500">
                <a:solidFill>
                  <a:schemeClr val="tx1"/>
                </a:solidFill>
                <a:latin typeface="Calibri" panose="020F0502020204030204" pitchFamily="34" charset="0"/>
              </a:defRPr>
            </a:lvl2pPr>
            <a:lvl3pPr marL="1143000" indent="-228600">
              <a:defRPr sz="9500">
                <a:solidFill>
                  <a:schemeClr val="tx1"/>
                </a:solidFill>
                <a:latin typeface="Calibri" panose="020F0502020204030204" pitchFamily="34" charset="0"/>
              </a:defRPr>
            </a:lvl3pPr>
            <a:lvl4pPr marL="1600200" indent="-228600">
              <a:defRPr sz="9500">
                <a:solidFill>
                  <a:schemeClr val="tx1"/>
                </a:solidFill>
                <a:latin typeface="Calibri" panose="020F0502020204030204" pitchFamily="34" charset="0"/>
              </a:defRPr>
            </a:lvl4pPr>
            <a:lvl5pPr marL="2057400" indent="-228600">
              <a:defRPr sz="9500">
                <a:solidFill>
                  <a:schemeClr val="tx1"/>
                </a:solidFill>
                <a:latin typeface="Calibri" panose="020F0502020204030204" pitchFamily="34" charset="0"/>
              </a:defRPr>
            </a:lvl5pPr>
            <a:lvl6pPr marL="2514600" indent="-228600" defTabSz="2403475" eaLnBrk="0" fontAlgn="base" hangingPunct="0">
              <a:spcBef>
                <a:spcPct val="0"/>
              </a:spcBef>
              <a:spcAft>
                <a:spcPct val="0"/>
              </a:spcAft>
              <a:defRPr sz="9500">
                <a:solidFill>
                  <a:schemeClr val="tx1"/>
                </a:solidFill>
                <a:latin typeface="Calibri" panose="020F0502020204030204" pitchFamily="34" charset="0"/>
              </a:defRPr>
            </a:lvl6pPr>
            <a:lvl7pPr marL="2971800" indent="-228600" defTabSz="2403475" eaLnBrk="0" fontAlgn="base" hangingPunct="0">
              <a:spcBef>
                <a:spcPct val="0"/>
              </a:spcBef>
              <a:spcAft>
                <a:spcPct val="0"/>
              </a:spcAft>
              <a:defRPr sz="9500">
                <a:solidFill>
                  <a:schemeClr val="tx1"/>
                </a:solidFill>
                <a:latin typeface="Calibri" panose="020F0502020204030204" pitchFamily="34" charset="0"/>
              </a:defRPr>
            </a:lvl7pPr>
            <a:lvl8pPr marL="3429000" indent="-228600" defTabSz="2403475" eaLnBrk="0" fontAlgn="base" hangingPunct="0">
              <a:spcBef>
                <a:spcPct val="0"/>
              </a:spcBef>
              <a:spcAft>
                <a:spcPct val="0"/>
              </a:spcAft>
              <a:defRPr sz="9500">
                <a:solidFill>
                  <a:schemeClr val="tx1"/>
                </a:solidFill>
                <a:latin typeface="Calibri" panose="020F0502020204030204" pitchFamily="34" charset="0"/>
              </a:defRPr>
            </a:lvl8pPr>
            <a:lvl9pPr marL="3886200" indent="-228600" defTabSz="2403475" eaLnBrk="0" fontAlgn="base" hangingPunct="0">
              <a:spcBef>
                <a:spcPct val="0"/>
              </a:spcBef>
              <a:spcAft>
                <a:spcPct val="0"/>
              </a:spcAft>
              <a:defRPr sz="9500">
                <a:solidFill>
                  <a:schemeClr val="tx1"/>
                </a:solidFill>
                <a:latin typeface="Calibri" panose="020F0502020204030204" pitchFamily="34" charset="0"/>
              </a:defRPr>
            </a:lvl9pPr>
          </a:lstStyle>
          <a:p>
            <a:pPr eaLnBrk="1" hangingPunct="1"/>
            <a:r>
              <a:rPr lang="en-US" altLang="en-US" sz="1600" b="1" dirty="0"/>
              <a:t>LMOL trailer during OWLETS-1</a:t>
            </a:r>
          </a:p>
        </p:txBody>
      </p:sp>
      <p:sp>
        <p:nvSpPr>
          <p:cNvPr id="2" name="TextBox 1">
            <a:extLst>
              <a:ext uri="{FF2B5EF4-FFF2-40B4-BE49-F238E27FC236}">
                <a16:creationId xmlns:a16="http://schemas.microsoft.com/office/drawing/2014/main" id="{D8BE4D52-387F-4D42-84EC-316EB5EC8DED}"/>
              </a:ext>
            </a:extLst>
          </p:cNvPr>
          <p:cNvSpPr txBox="1"/>
          <p:nvPr/>
        </p:nvSpPr>
        <p:spPr>
          <a:xfrm>
            <a:off x="3646491" y="1612628"/>
            <a:ext cx="7142219" cy="2215991"/>
          </a:xfrm>
          <a:prstGeom prst="rect">
            <a:avLst/>
          </a:prstGeom>
          <a:noFill/>
        </p:spPr>
        <p:txBody>
          <a:bodyPr wrap="square" rtlCol="0">
            <a:spAutoFit/>
          </a:bodyPr>
          <a:lstStyle/>
          <a:p>
            <a:r>
              <a:rPr lang="en-US" sz="1400" b="1" u="sng" dirty="0"/>
              <a:t>Langley Mobile Ozone Lidar (LMOL):  </a:t>
            </a:r>
          </a:p>
          <a:p>
            <a:pPr marL="171450" indent="-171450">
              <a:buFont typeface="Arial" panose="020B0604020202020204" pitchFamily="34" charset="0"/>
              <a:buChar char="•"/>
            </a:pPr>
            <a:r>
              <a:rPr lang="en-US" sz="1400" dirty="0"/>
              <a:t>Time-multiplexed laser pulses at different wavelengths in the UV (286-292) to produce vertical profiles of ozone &amp; aerosol (</a:t>
            </a:r>
            <a:r>
              <a:rPr lang="en-US" sz="1400" b="1" dirty="0"/>
              <a:t>and in the future SO</a:t>
            </a:r>
            <a:r>
              <a:rPr lang="en-US" sz="1400" b="1" baseline="-25000" dirty="0"/>
              <a:t>2</a:t>
            </a:r>
            <a:r>
              <a:rPr lang="en-US" sz="1400" b="1" dirty="0"/>
              <a:t>!)</a:t>
            </a:r>
          </a:p>
          <a:p>
            <a:pPr marL="171450" indent="-171450">
              <a:buFont typeface="Arial" panose="020B0604020202020204" pitchFamily="34" charset="0"/>
              <a:buChar char="•"/>
            </a:pPr>
            <a:r>
              <a:rPr lang="en-US" sz="1400" dirty="0"/>
              <a:t>Aircraft “eye-safe” at the rooftop – improving safety and ease of approval for deployments</a:t>
            </a:r>
          </a:p>
          <a:p>
            <a:pPr marL="171450" indent="-171450">
              <a:buFont typeface="Arial" panose="020B0604020202020204" pitchFamily="34" charset="0"/>
              <a:buChar char="•"/>
            </a:pPr>
            <a:r>
              <a:rPr lang="en-US" sz="1400" dirty="0"/>
              <a:t>Semi-autonomous (3-5 days of continual operations at a time)</a:t>
            </a:r>
          </a:p>
          <a:p>
            <a:pPr marL="171450" indent="-171450">
              <a:buFont typeface="Arial" panose="020B0604020202020204" pitchFamily="34" charset="0"/>
              <a:buChar char="•"/>
            </a:pPr>
            <a:r>
              <a:rPr lang="en-US" sz="1400" dirty="0"/>
              <a:t>~4 km altitude range daytime, 10 km nighttime for 10-minute temporal averaging</a:t>
            </a:r>
          </a:p>
          <a:p>
            <a:pPr marL="171450" indent="-171450">
              <a:buFont typeface="Arial" panose="020B0604020202020204" pitchFamily="34" charset="0"/>
              <a:buChar char="•"/>
            </a:pPr>
            <a:r>
              <a:rPr lang="en-US" sz="1400" dirty="0"/>
              <a:t>“Real-time” website display</a:t>
            </a:r>
          </a:p>
          <a:p>
            <a:pPr marL="171450" indent="-171450">
              <a:buFont typeface="Arial" panose="020B0604020202020204" pitchFamily="34" charset="0"/>
              <a:buChar char="•"/>
            </a:pPr>
            <a:r>
              <a:rPr lang="en-US" sz="1400" dirty="0"/>
              <a:t>Mobile trailer </a:t>
            </a:r>
          </a:p>
          <a:p>
            <a:pPr marL="171450" indent="-171450">
              <a:buFont typeface="Arial" panose="020B0604020202020204" pitchFamily="34" charset="0"/>
              <a:buChar char="•"/>
            </a:pPr>
            <a:r>
              <a:rPr lang="en-US" sz="1400" dirty="0"/>
              <a:t>TOLNet participant </a:t>
            </a:r>
          </a:p>
          <a:p>
            <a:endParaRPr lang="en-US" sz="1200" dirty="0"/>
          </a:p>
        </p:txBody>
      </p:sp>
      <p:pic>
        <p:nvPicPr>
          <p:cNvPr id="16" name="Picture 10">
            <a:extLst>
              <a:ext uri="{FF2B5EF4-FFF2-40B4-BE49-F238E27FC236}">
                <a16:creationId xmlns:a16="http://schemas.microsoft.com/office/drawing/2014/main" id="{3535C82E-C6D2-480D-8163-247BB774D00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08249" y="3034198"/>
            <a:ext cx="5754391" cy="3238407"/>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C49775-88EA-469D-A063-0DB9FF0A7472}"/>
              </a:ext>
            </a:extLst>
          </p:cNvPr>
          <p:cNvSpPr txBox="1"/>
          <p:nvPr/>
        </p:nvSpPr>
        <p:spPr>
          <a:xfrm>
            <a:off x="3587524" y="3828619"/>
            <a:ext cx="3585157" cy="2369880"/>
          </a:xfrm>
          <a:prstGeom prst="rect">
            <a:avLst/>
          </a:prstGeom>
          <a:noFill/>
        </p:spPr>
        <p:txBody>
          <a:bodyPr wrap="square" rtlCol="0">
            <a:spAutoFit/>
          </a:bodyPr>
          <a:lstStyle/>
          <a:p>
            <a:r>
              <a:rPr lang="en-US" sz="1400" b="1" u="sng" dirty="0"/>
              <a:t>Field Campaigns since 2014:  </a:t>
            </a:r>
          </a:p>
          <a:p>
            <a:pPr marL="285750" indent="-285750">
              <a:buFont typeface="Arial" panose="020B0604020202020204" pitchFamily="34" charset="0"/>
              <a:buChar char="•"/>
            </a:pPr>
            <a:r>
              <a:rPr lang="en-US" sz="1400" dirty="0"/>
              <a:t>DISCOVER-AQ 2014 (Colorado)</a:t>
            </a:r>
          </a:p>
          <a:p>
            <a:pPr marL="285750" indent="-285750">
              <a:buFont typeface="Arial" panose="020B0604020202020204" pitchFamily="34" charset="0"/>
              <a:buChar char="•"/>
            </a:pPr>
            <a:r>
              <a:rPr lang="en-US" sz="1400" dirty="0"/>
              <a:t>SCOOP 2016 (California)</a:t>
            </a:r>
          </a:p>
          <a:p>
            <a:pPr marL="285750" indent="-285750">
              <a:buFont typeface="Arial" panose="020B0604020202020204" pitchFamily="34" charset="0"/>
              <a:buChar char="•"/>
            </a:pPr>
            <a:r>
              <a:rPr lang="en-US" sz="1400" dirty="0"/>
              <a:t>OWLETS-1 2017 (Virginia)</a:t>
            </a:r>
          </a:p>
          <a:p>
            <a:pPr marL="285750" indent="-285750">
              <a:buFont typeface="Arial" panose="020B0604020202020204" pitchFamily="34" charset="0"/>
              <a:buChar char="•"/>
            </a:pPr>
            <a:r>
              <a:rPr lang="en-US" sz="1400" dirty="0"/>
              <a:t>OWLETS-2 2018 (Maryland)</a:t>
            </a:r>
          </a:p>
          <a:p>
            <a:pPr marL="285750" indent="-285750">
              <a:buFont typeface="Arial" panose="020B0604020202020204" pitchFamily="34" charset="0"/>
              <a:buChar char="•"/>
            </a:pPr>
            <a:r>
              <a:rPr lang="en-US" sz="1400" dirty="0"/>
              <a:t>LISTOS 2018 (Connecticut)</a:t>
            </a:r>
          </a:p>
          <a:p>
            <a:pPr marL="285750" indent="-285750">
              <a:buFont typeface="Arial" panose="020B0604020202020204" pitchFamily="34" charset="0"/>
              <a:buChar char="•"/>
            </a:pPr>
            <a:r>
              <a:rPr lang="en-US" sz="1400" dirty="0"/>
              <a:t>TRACER-AQ 2021 (Houston, TX)</a:t>
            </a:r>
          </a:p>
          <a:p>
            <a:pPr marL="285750" indent="-285750">
              <a:buFont typeface="Arial" panose="020B0604020202020204" pitchFamily="34" charset="0"/>
              <a:buChar char="•"/>
            </a:pPr>
            <a:r>
              <a:rPr lang="en-US" sz="1400" u="sng" dirty="0"/>
              <a:t>Planned: </a:t>
            </a:r>
            <a:r>
              <a:rPr lang="en-US" sz="1400" dirty="0"/>
              <a:t>2023 NYC</a:t>
            </a:r>
          </a:p>
          <a:p>
            <a:endParaRPr lang="en-US" dirty="0"/>
          </a:p>
          <a:p>
            <a:endParaRPr lang="en-US" dirty="0"/>
          </a:p>
        </p:txBody>
      </p:sp>
      <p:sp>
        <p:nvSpPr>
          <p:cNvPr id="4" name="TextBox 3">
            <a:extLst>
              <a:ext uri="{FF2B5EF4-FFF2-40B4-BE49-F238E27FC236}">
                <a16:creationId xmlns:a16="http://schemas.microsoft.com/office/drawing/2014/main" id="{F416056B-B97D-4453-896E-E76CFCAC982E}"/>
              </a:ext>
            </a:extLst>
          </p:cNvPr>
          <p:cNvSpPr txBox="1"/>
          <p:nvPr/>
        </p:nvSpPr>
        <p:spPr>
          <a:xfrm>
            <a:off x="8148176" y="3557711"/>
            <a:ext cx="948721" cy="307777"/>
          </a:xfrm>
          <a:prstGeom prst="rect">
            <a:avLst/>
          </a:prstGeom>
          <a:noFill/>
        </p:spPr>
        <p:txBody>
          <a:bodyPr wrap="none" rtlCol="0">
            <a:spAutoFit/>
          </a:bodyPr>
          <a:lstStyle/>
          <a:p>
            <a:r>
              <a:rPr lang="en-US" sz="1400" b="1" dirty="0"/>
              <a:t>O</a:t>
            </a:r>
            <a:r>
              <a:rPr lang="en-US" sz="1400" b="1" baseline="-25000" dirty="0"/>
              <a:t>3</a:t>
            </a:r>
            <a:r>
              <a:rPr lang="en-US" sz="1400" b="1" dirty="0"/>
              <a:t> curtain</a:t>
            </a:r>
          </a:p>
        </p:txBody>
      </p:sp>
      <p:pic>
        <p:nvPicPr>
          <p:cNvPr id="7" name="Picture 6">
            <a:extLst>
              <a:ext uri="{FF2B5EF4-FFF2-40B4-BE49-F238E27FC236}">
                <a16:creationId xmlns:a16="http://schemas.microsoft.com/office/drawing/2014/main" id="{E6591E2E-2C33-4D01-883A-8FBC7BD42B3D}"/>
              </a:ext>
            </a:extLst>
          </p:cNvPr>
          <p:cNvPicPr>
            <a:picLocks noChangeAspect="1"/>
          </p:cNvPicPr>
          <p:nvPr/>
        </p:nvPicPr>
        <p:blipFill>
          <a:blip r:embed="rId8"/>
          <a:stretch>
            <a:fillRect/>
          </a:stretch>
        </p:blipFill>
        <p:spPr>
          <a:xfrm>
            <a:off x="197008" y="401006"/>
            <a:ext cx="1065487" cy="886258"/>
          </a:xfrm>
          <a:prstGeom prst="rect">
            <a:avLst/>
          </a:prstGeom>
        </p:spPr>
      </p:pic>
      <p:pic>
        <p:nvPicPr>
          <p:cNvPr id="20" name="Picture 5">
            <a:extLst>
              <a:ext uri="{FF2B5EF4-FFF2-40B4-BE49-F238E27FC236}">
                <a16:creationId xmlns:a16="http://schemas.microsoft.com/office/drawing/2014/main" id="{54D735B4-112F-4A5C-92A8-7DCF86CEC7FD}"/>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701862" y="1816427"/>
            <a:ext cx="975555" cy="964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FFB175DE-D002-302B-C48A-3399932E7154}"/>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14DA87-577F-9624-DB4D-DAB5A23300B4}"/>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9101041-6650-C4E3-D98B-C8FFF132F8A9}"/>
              </a:ext>
            </a:extLst>
          </p:cNvPr>
          <p:cNvPicPr>
            <a:picLocks noChangeAspect="1"/>
          </p:cNvPicPr>
          <p:nvPr/>
        </p:nvPicPr>
        <p:blipFill>
          <a:blip r:embed="rId10"/>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297234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7"/>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7"/>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60000"/>
                                        <p:tgtEl>
                                          <p:spTgt spid="18"/>
                                        </p:tgtEl>
                                      </p:cBhvr>
                                    </p:animEffect>
                                  </p:childTnLst>
                                  <p:subTnLst>
                                    <p:set>
                                      <p:cBhvr override="childStyle">
                                        <p:cTn dur="1" fill="hold" display="0" masterRel="sameClick" afterEffect="1">
                                          <p:stCondLst>
                                            <p:cond evt="end" delay="0">
                                              <p:tn val="9"/>
                                            </p:cond>
                                          </p:stCondLst>
                                        </p:cTn>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123298"/>
            <a:ext cx="9844500" cy="14157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3-Stereo-3D Observing of Volcanic Plumes</a:t>
            </a:r>
          </a:p>
          <a:p>
            <a:pPr marL="0" marR="0" lvl="0" indent="0" algn="ctr" rtl="0">
              <a:lnSpc>
                <a:spcPct val="100000"/>
              </a:lnSpc>
              <a:spcBef>
                <a:spcPts val="0"/>
              </a:spcBef>
              <a:spcAft>
                <a:spcPts val="0"/>
              </a:spcAft>
              <a:buClr>
                <a:srgbClr val="244D60"/>
              </a:buClr>
              <a:buSzPts val="3200"/>
              <a:buFont typeface="Arial Narrow"/>
              <a:buNone/>
            </a:pPr>
            <a:r>
              <a:rPr lang="en-US" sz="1800" b="0" i="0" u="none" strike="noStrike" cap="none" dirty="0">
                <a:solidFill>
                  <a:srgbClr val="000000"/>
                </a:solidFill>
                <a:latin typeface="Arial Narrow"/>
                <a:ea typeface="Arial Narrow"/>
                <a:cs typeface="Arial Narrow"/>
                <a:sym typeface="Arial Narrow"/>
              </a:rPr>
              <a:t>James L. Carr, Carr Astronautics, Greenbelt, MD 20770 USA, jcarr@carrastro.com</a:t>
            </a:r>
          </a:p>
          <a:p>
            <a:pPr marL="0" marR="0" lvl="0" indent="0" algn="ctr" rtl="0">
              <a:lnSpc>
                <a:spcPct val="100000"/>
              </a:lnSpc>
              <a:spcBef>
                <a:spcPts val="0"/>
              </a:spcBef>
              <a:spcAft>
                <a:spcPts val="0"/>
              </a:spcAft>
              <a:buClr>
                <a:srgbClr val="244D60"/>
              </a:buClr>
              <a:buSzPts val="3200"/>
              <a:buFont typeface="Arial Narrow"/>
              <a:buNone/>
            </a:pPr>
            <a:r>
              <a:rPr lang="en-US" sz="1800" b="0" i="0" u="none" strike="noStrike" cap="none" dirty="0" err="1">
                <a:solidFill>
                  <a:srgbClr val="000000"/>
                </a:solidFill>
                <a:latin typeface="Arial Narrow"/>
                <a:ea typeface="Arial Narrow"/>
                <a:cs typeface="Arial Narrow"/>
                <a:sym typeface="Arial Narrow"/>
              </a:rPr>
              <a:t>Ákos</a:t>
            </a:r>
            <a:r>
              <a:rPr lang="en-US" sz="1800" b="0" i="0" u="none" strike="noStrike" cap="none" dirty="0">
                <a:solidFill>
                  <a:srgbClr val="000000"/>
                </a:solidFill>
                <a:latin typeface="Arial Narrow"/>
                <a:ea typeface="Arial Narrow"/>
                <a:cs typeface="Arial Narrow"/>
                <a:sym typeface="Arial Narrow"/>
              </a:rPr>
              <a:t> </a:t>
            </a:r>
            <a:r>
              <a:rPr lang="en-US" sz="1800" b="0" i="0" u="none" strike="noStrike" cap="none" dirty="0" err="1">
                <a:solidFill>
                  <a:srgbClr val="000000"/>
                </a:solidFill>
                <a:latin typeface="Arial Narrow"/>
                <a:ea typeface="Arial Narrow"/>
                <a:cs typeface="Arial Narrow"/>
                <a:sym typeface="Arial Narrow"/>
              </a:rPr>
              <a:t>Horváth</a:t>
            </a:r>
            <a:r>
              <a:rPr lang="en-US" sz="1800" b="0" i="0" u="none" strike="noStrike" cap="none" dirty="0">
                <a:solidFill>
                  <a:srgbClr val="000000"/>
                </a:solidFill>
                <a:latin typeface="Arial Narrow"/>
                <a:ea typeface="Arial Narrow"/>
                <a:cs typeface="Arial Narrow"/>
                <a:sym typeface="Arial Narrow"/>
              </a:rPr>
              <a:t>, Meteorological Institute, Universität Hamburg, Hamburg, Germany</a:t>
            </a:r>
          </a:p>
          <a:p>
            <a:pPr marL="0" marR="0" lvl="0" indent="0" algn="ctr" rtl="0">
              <a:lnSpc>
                <a:spcPct val="100000"/>
              </a:lnSpc>
              <a:spcBef>
                <a:spcPts val="0"/>
              </a:spcBef>
              <a:spcAft>
                <a:spcPts val="0"/>
              </a:spcAft>
              <a:buClr>
                <a:srgbClr val="244D60"/>
              </a:buClr>
              <a:buSzPts val="3200"/>
              <a:buFont typeface="Arial Narrow"/>
              <a:buNone/>
            </a:pPr>
            <a:r>
              <a:rPr lang="en-US" sz="1800" b="0" i="0" u="none" strike="noStrike" cap="none" dirty="0">
                <a:solidFill>
                  <a:srgbClr val="000000"/>
                </a:solidFill>
                <a:latin typeface="Arial Narrow"/>
                <a:ea typeface="Arial Narrow"/>
                <a:cs typeface="Arial Narrow"/>
                <a:sym typeface="Arial Narrow"/>
              </a:rPr>
              <a:t>Dong L. Wu, NASA/GSFC, and Mariel D. Friberg, NASA/GSFC and University of Maryland</a:t>
            </a: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pic>
        <p:nvPicPr>
          <p:cNvPr id="1026" name="Picture 2">
            <a:extLst>
              <a:ext uri="{FF2B5EF4-FFF2-40B4-BE49-F238E27FC236}">
                <a16:creationId xmlns:a16="http://schemas.microsoft.com/office/drawing/2014/main" id="{BC768689-3F9A-3C02-BA99-44950D14E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46" y="231089"/>
            <a:ext cx="8763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Website&#10;&#10;Description automatically generated with low confidence">
            <a:extLst>
              <a:ext uri="{FF2B5EF4-FFF2-40B4-BE49-F238E27FC236}">
                <a16:creationId xmlns:a16="http://schemas.microsoft.com/office/drawing/2014/main" id="{6BA1166E-7326-0828-50E9-817A4359B4DA}"/>
              </a:ext>
            </a:extLst>
          </p:cNvPr>
          <p:cNvPicPr>
            <a:picLocks noChangeAspect="1"/>
          </p:cNvPicPr>
          <p:nvPr/>
        </p:nvPicPr>
        <p:blipFill>
          <a:blip r:embed="rId5"/>
          <a:stretch>
            <a:fillRect/>
          </a:stretch>
        </p:blipFill>
        <p:spPr>
          <a:xfrm>
            <a:off x="403782" y="3913854"/>
            <a:ext cx="5581715" cy="2057363"/>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56D101BE-A8B0-8C51-CEA1-565E691FB6F4}"/>
              </a:ext>
            </a:extLst>
          </p:cNvPr>
          <p:cNvPicPr>
            <a:picLocks noChangeAspect="1"/>
          </p:cNvPicPr>
          <p:nvPr/>
        </p:nvPicPr>
        <p:blipFill>
          <a:blip r:embed="rId6"/>
          <a:stretch>
            <a:fillRect/>
          </a:stretch>
        </p:blipFill>
        <p:spPr>
          <a:xfrm>
            <a:off x="6116225" y="3641974"/>
            <a:ext cx="5943600" cy="2694940"/>
          </a:xfrm>
          <a:prstGeom prst="rect">
            <a:avLst/>
          </a:prstGeom>
        </p:spPr>
      </p:pic>
      <p:sp>
        <p:nvSpPr>
          <p:cNvPr id="16" name="Text Placeholder 2">
            <a:extLst>
              <a:ext uri="{FF2B5EF4-FFF2-40B4-BE49-F238E27FC236}">
                <a16:creationId xmlns:a16="http://schemas.microsoft.com/office/drawing/2014/main" id="{5ED54508-B73A-7562-19CE-8AFF39DFABD5}"/>
              </a:ext>
            </a:extLst>
          </p:cNvPr>
          <p:cNvSpPr>
            <a:spLocks noGrp="1"/>
          </p:cNvSpPr>
          <p:nvPr>
            <p:ph type="body" idx="1"/>
          </p:nvPr>
        </p:nvSpPr>
        <p:spPr>
          <a:xfrm>
            <a:off x="791570" y="1668175"/>
            <a:ext cx="10780853" cy="2010766"/>
          </a:xfrm>
        </p:spPr>
        <p:txBody>
          <a:bodyPr/>
          <a:lstStyle/>
          <a:p>
            <a:r>
              <a:rPr lang="en-US" sz="2400" dirty="0"/>
              <a:t>Satellite stereo observing is a powerful tool for resolving the 3D structure and dynamics of volcanic plumes.  We have applied these methods to eruptions of </a:t>
            </a:r>
            <a:r>
              <a:rPr lang="en-US" sz="2400" dirty="0" err="1"/>
              <a:t>Hunga</a:t>
            </a:r>
            <a:r>
              <a:rPr lang="en-US" sz="2400" dirty="0"/>
              <a:t> Tonga-</a:t>
            </a:r>
            <a:r>
              <a:rPr lang="en-US" sz="2400" dirty="0" err="1"/>
              <a:t>Hunga</a:t>
            </a:r>
            <a:r>
              <a:rPr lang="en-US" sz="2400" dirty="0"/>
              <a:t> </a:t>
            </a:r>
            <a:r>
              <a:rPr lang="en-US" sz="2400" dirty="0" err="1"/>
              <a:t>Ha’apai</a:t>
            </a:r>
            <a:r>
              <a:rPr lang="en-US" sz="2400" dirty="0"/>
              <a:t> (lofted as high as 55 km!), La Soufriere, and </a:t>
            </a:r>
            <a:r>
              <a:rPr lang="en-US" sz="2400" dirty="0" err="1"/>
              <a:t>Raikoke</a:t>
            </a:r>
            <a:r>
              <a:rPr lang="en-US" sz="2400" dirty="0"/>
              <a:t>.</a:t>
            </a:r>
          </a:p>
          <a:p>
            <a:r>
              <a:rPr lang="en-US" sz="2400" dirty="0"/>
              <a:t>Our Poster presents some of our work using GOES-R, </a:t>
            </a:r>
            <a:r>
              <a:rPr lang="en-US" sz="2400" dirty="0" err="1"/>
              <a:t>Himawari</a:t>
            </a:r>
            <a:r>
              <a:rPr lang="en-US" sz="2400" dirty="0"/>
              <a:t>, and Terra/Aqua in various pairs and complementary GNSS-RO observations confirming our results.</a:t>
            </a:r>
          </a:p>
        </p:txBody>
      </p:sp>
      <p:sp>
        <p:nvSpPr>
          <p:cNvPr id="10" name="Oval 9">
            <a:extLst>
              <a:ext uri="{FF2B5EF4-FFF2-40B4-BE49-F238E27FC236}">
                <a16:creationId xmlns:a16="http://schemas.microsoft.com/office/drawing/2014/main" id="{D8C1FC4E-8EC2-B2DC-F958-D9C4988B3A07}"/>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BA191F-7574-7C0C-ED58-DA71D0148173}"/>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BFE1771-9519-D44F-5A5D-EC9179B3824A}"/>
              </a:ext>
            </a:extLst>
          </p:cNvPr>
          <p:cNvPicPr>
            <a:picLocks noChangeAspect="1"/>
          </p:cNvPicPr>
          <p:nvPr/>
        </p:nvPicPr>
        <p:blipFill>
          <a:blip r:embed="rId7"/>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224233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60000"/>
                                        <p:tgtEl>
                                          <p:spTgt spid="11"/>
                                        </p:tgtEl>
                                      </p:cBhvr>
                                    </p:animEffect>
                                  </p:childTnLst>
                                  <p:subTnLst>
                                    <p:set>
                                      <p:cBhvr override="childStyle">
                                        <p:cTn dur="1" fill="hold" display="0" masterRel="sameClick" afterEffect="1">
                                          <p:stCondLst>
                                            <p:cond evt="end" delay="0">
                                              <p:tn val="9"/>
                                            </p:cond>
                                          </p:stCondLst>
                                        </p:cTn>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a:blip r:embed="rId4"/>
          <a:srcRect/>
          <a:stretch/>
        </p:blipFill>
        <p:spPr>
          <a:xfrm>
            <a:off x="0" y="288890"/>
            <a:ext cx="1064885" cy="1182501"/>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150" name="Google Shape;150;p1"/>
          <p:cNvSpPr/>
          <p:nvPr/>
        </p:nvSpPr>
        <p:spPr>
          <a:xfrm>
            <a:off x="1470791" y="244470"/>
            <a:ext cx="9844500" cy="20825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4-Chutia/Zhang–</a:t>
            </a:r>
            <a:r>
              <a:rPr lang="en-US" sz="3200" b="1" i="0" u="none" strike="noStrike" cap="none" dirty="0">
                <a:solidFill>
                  <a:srgbClr val="244D60"/>
                </a:solidFill>
                <a:latin typeface="Arial Narrow"/>
                <a:ea typeface="Arial Narrow"/>
                <a:cs typeface="Arial Narrow"/>
                <a:sym typeface="Arial Narrow"/>
              </a:rPr>
              <a:t>Development of UI-WRF-Chem for MAIA-TEMPO Synergy</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err="1">
                <a:solidFill>
                  <a:srgbClr val="000000"/>
                </a:solidFill>
                <a:latin typeface="Arial Narrow"/>
                <a:ea typeface="Arial Narrow"/>
                <a:cs typeface="Arial Narrow"/>
                <a:sym typeface="Arial Narrow"/>
              </a:rPr>
              <a:t>Huanxin</a:t>
            </a:r>
            <a:r>
              <a:rPr lang="en-US" sz="1800" b="0" i="0" u="none" strike="noStrike" cap="none" dirty="0">
                <a:solidFill>
                  <a:srgbClr val="000000"/>
                </a:solidFill>
                <a:latin typeface="Arial Narrow"/>
                <a:ea typeface="Arial Narrow"/>
                <a:cs typeface="Arial Narrow"/>
                <a:sym typeface="Arial Narrow"/>
              </a:rPr>
              <a:t> (Jessie) Zhang, </a:t>
            </a:r>
            <a:r>
              <a:rPr lang="en-US" sz="1800" b="0" i="0" u="none" strike="noStrike" cap="none" dirty="0" err="1">
                <a:solidFill>
                  <a:srgbClr val="000000"/>
                </a:solidFill>
                <a:latin typeface="Arial Narrow"/>
                <a:ea typeface="Arial Narrow"/>
                <a:cs typeface="Arial Narrow"/>
                <a:sym typeface="Arial Narrow"/>
              </a:rPr>
              <a:t>Lakhima</a:t>
            </a:r>
            <a:r>
              <a:rPr lang="en-US" sz="1800" b="0" i="0" u="none" strike="noStrike" cap="none" dirty="0">
                <a:solidFill>
                  <a:srgbClr val="000000"/>
                </a:solidFill>
                <a:latin typeface="Arial Narrow"/>
                <a:ea typeface="Arial Narrow"/>
                <a:cs typeface="Arial Narrow"/>
                <a:sym typeface="Arial Narrow"/>
              </a:rPr>
              <a:t> </a:t>
            </a:r>
            <a:r>
              <a:rPr lang="en-US" sz="1800" b="0" i="0" u="none" strike="noStrike" cap="none" dirty="0" err="1">
                <a:solidFill>
                  <a:srgbClr val="000000"/>
                </a:solidFill>
                <a:latin typeface="Arial Narrow"/>
                <a:ea typeface="Arial Narrow"/>
                <a:cs typeface="Arial Narrow"/>
                <a:sym typeface="Arial Narrow"/>
              </a:rPr>
              <a:t>Chutia</a:t>
            </a:r>
            <a:r>
              <a:rPr lang="en-US" sz="1800" b="0" i="0" u="none" strike="noStrike" cap="none" dirty="0">
                <a:solidFill>
                  <a:srgbClr val="000000"/>
                </a:solidFill>
                <a:latin typeface="Arial Narrow"/>
                <a:ea typeface="Arial Narrow"/>
                <a:cs typeface="Arial Narrow"/>
                <a:sym typeface="Arial Narrow"/>
              </a:rPr>
              <a:t>, Nathan </a:t>
            </a:r>
            <a:r>
              <a:rPr lang="en-US" sz="1800" b="0" i="0" u="none" strike="noStrike" cap="none" dirty="0" err="1">
                <a:solidFill>
                  <a:srgbClr val="000000"/>
                </a:solidFill>
                <a:latin typeface="Arial Narrow"/>
                <a:ea typeface="Arial Narrow"/>
                <a:cs typeface="Arial Narrow"/>
                <a:sym typeface="Arial Narrow"/>
              </a:rPr>
              <a:t>Janechek</a:t>
            </a:r>
            <a:r>
              <a:rPr lang="en-US" sz="1800" b="0" i="0" u="none" strike="noStrike" cap="none" dirty="0">
                <a:solidFill>
                  <a:srgbClr val="000000"/>
                </a:solidFill>
                <a:latin typeface="Arial Narrow"/>
                <a:ea typeface="Arial Narrow"/>
                <a:cs typeface="Arial Narrow"/>
                <a:sym typeface="Arial Narrow"/>
              </a:rPr>
              <a:t>, Cui Ge, Jun Wang, University of Iowa</a:t>
            </a: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1104728" y="1200180"/>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2" name="TextBox 1">
            <a:extLst>
              <a:ext uri="{FF2B5EF4-FFF2-40B4-BE49-F238E27FC236}">
                <a16:creationId xmlns:a16="http://schemas.microsoft.com/office/drawing/2014/main" id="{8CCCDC66-0F83-EB4D-8213-D10831ECCBBE}"/>
              </a:ext>
            </a:extLst>
          </p:cNvPr>
          <p:cNvSpPr txBox="1"/>
          <p:nvPr/>
        </p:nvSpPr>
        <p:spPr>
          <a:xfrm>
            <a:off x="9106241" y="1603951"/>
            <a:ext cx="3212620" cy="4401205"/>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1.</a:t>
            </a:r>
            <a:r>
              <a:rPr lang="en-US" sz="2000" b="1">
                <a:latin typeface="Arial" panose="020B0604020202020204" pitchFamily="34" charset="0"/>
                <a:cs typeface="Arial" panose="020B0604020202020204" pitchFamily="34" charset="0"/>
              </a:rPr>
              <a:t>Development of </a:t>
            </a:r>
          </a:p>
          <a:p>
            <a:r>
              <a:rPr lang="en-US" sz="2000" b="1">
                <a:latin typeface="Arial" panose="020B0604020202020204" pitchFamily="34" charset="0"/>
                <a:cs typeface="Arial" panose="020B0604020202020204" pitchFamily="34" charset="0"/>
              </a:rPr>
              <a:t>UI-WRF-Chem</a:t>
            </a:r>
            <a:r>
              <a:rPr lang="en-US" sz="2000">
                <a:latin typeface="Arial" panose="020B0604020202020204" pitchFamily="34" charset="0"/>
                <a:cs typeface="Arial" panose="020B0604020202020204" pitchFamily="34" charset="0"/>
              </a:rPr>
              <a:t>: </a:t>
            </a:r>
          </a:p>
          <a:p>
            <a:r>
              <a:rPr lang="en-US" sz="2000">
                <a:latin typeface="Arial" panose="020B0604020202020204" pitchFamily="34" charset="0"/>
                <a:cs typeface="Arial" panose="020B0604020202020204" pitchFamily="34" charset="0"/>
              </a:rPr>
              <a:t>Unified initial/boundary conditions from NASA GEOS-5 system to drive WRF-Chem</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2. </a:t>
            </a:r>
            <a:r>
              <a:rPr lang="en-US" sz="2000" b="1">
                <a:latin typeface="Arial" panose="020B0604020202020204" pitchFamily="34" charset="0"/>
                <a:cs typeface="Arial" panose="020B0604020202020204" pitchFamily="34" charset="0"/>
              </a:rPr>
              <a:t>Case study over India</a:t>
            </a:r>
            <a:r>
              <a:rPr lang="en-US" sz="2000">
                <a:latin typeface="Arial" panose="020B0604020202020204" pitchFamily="34" charset="0"/>
                <a:cs typeface="Arial" panose="020B0604020202020204" pitchFamily="34" charset="0"/>
              </a:rPr>
              <a:t>: aerosol-radiation interactions</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3</a:t>
            </a:r>
            <a:r>
              <a:rPr lang="en-US" sz="2000" b="1">
                <a:latin typeface="Arial" panose="020B0604020202020204" pitchFamily="34" charset="0"/>
                <a:cs typeface="Arial" panose="020B0604020202020204" pitchFamily="34" charset="0"/>
              </a:rPr>
              <a:t>. Case study over Beijing</a:t>
            </a:r>
            <a:r>
              <a:rPr lang="en-US" sz="2000">
                <a:latin typeface="Arial" panose="020B0604020202020204" pitchFamily="34" charset="0"/>
                <a:cs typeface="Arial" panose="020B0604020202020204" pitchFamily="34" charset="0"/>
              </a:rPr>
              <a:t>: dust transport </a:t>
            </a:r>
          </a:p>
        </p:txBody>
      </p:sp>
      <p:pic>
        <p:nvPicPr>
          <p:cNvPr id="4" name="Picture 3" descr="A person wearing glasses and smiling at the camera&#10;&#10;Description automatically generated">
            <a:extLst>
              <a:ext uri="{FF2B5EF4-FFF2-40B4-BE49-F238E27FC236}">
                <a16:creationId xmlns:a16="http://schemas.microsoft.com/office/drawing/2014/main" id="{FFB52312-089C-1641-8F2F-BA355D5013CE}"/>
              </a:ext>
            </a:extLst>
          </p:cNvPr>
          <p:cNvPicPr>
            <a:picLocks noChangeAspect="1"/>
          </p:cNvPicPr>
          <p:nvPr/>
        </p:nvPicPr>
        <p:blipFill>
          <a:blip r:embed="rId5"/>
          <a:stretch>
            <a:fillRect/>
          </a:stretch>
        </p:blipFill>
        <p:spPr>
          <a:xfrm>
            <a:off x="994839" y="267172"/>
            <a:ext cx="825257" cy="1188929"/>
          </a:xfrm>
          <a:prstGeom prst="rect">
            <a:avLst/>
          </a:prstGeom>
        </p:spPr>
      </p:pic>
      <p:grpSp>
        <p:nvGrpSpPr>
          <p:cNvPr id="61" name="Group 60">
            <a:extLst>
              <a:ext uri="{FF2B5EF4-FFF2-40B4-BE49-F238E27FC236}">
                <a16:creationId xmlns:a16="http://schemas.microsoft.com/office/drawing/2014/main" id="{9D39406B-843B-9FC4-2FAE-20560EE1475F}"/>
              </a:ext>
            </a:extLst>
          </p:cNvPr>
          <p:cNvGrpSpPr/>
          <p:nvPr/>
        </p:nvGrpSpPr>
        <p:grpSpPr>
          <a:xfrm>
            <a:off x="151821" y="1705135"/>
            <a:ext cx="9526101" cy="4653147"/>
            <a:chOff x="851081" y="760340"/>
            <a:chExt cx="11072205" cy="5593972"/>
          </a:xfrm>
        </p:grpSpPr>
        <p:sp>
          <p:nvSpPr>
            <p:cNvPr id="62" name="Rectangle 61">
              <a:extLst>
                <a:ext uri="{FF2B5EF4-FFF2-40B4-BE49-F238E27FC236}">
                  <a16:creationId xmlns:a16="http://schemas.microsoft.com/office/drawing/2014/main" id="{A5925260-C786-0C11-0A5A-32CF1CD80E3B}"/>
                </a:ext>
              </a:extLst>
            </p:cNvPr>
            <p:cNvSpPr/>
            <p:nvPr/>
          </p:nvSpPr>
          <p:spPr bwMode="auto">
            <a:xfrm>
              <a:off x="879132" y="805573"/>
              <a:ext cx="6050587" cy="104514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50800" cap="flat" cmpd="sng" algn="ctr">
              <a:solidFill>
                <a:schemeClr val="tx1"/>
              </a:solidFill>
              <a:prstDash val="solid"/>
              <a:round/>
              <a:headEnd type="none" w="med" len="med"/>
              <a:tailEnd type="none" w="med" len="med"/>
            </a:ln>
            <a:effectLst/>
          </p:spPr>
          <p:txBody>
            <a:bodyPr vert="horz" wrap="square" lIns="98755" tIns="49377" rIns="98755" bIns="49377" numCol="1" rtlCol="0" anchor="t" anchorCtr="0" compatLnSpc="1">
              <a:prstTxWarp prst="textNoShape">
                <a:avLst/>
              </a:prstTxWarp>
            </a:bodyPr>
            <a:lstStyle/>
            <a:p>
              <a:pPr algn="ctr" defTabSz="987527" fontAlgn="base">
                <a:spcBef>
                  <a:spcPct val="0"/>
                </a:spcBef>
                <a:spcAft>
                  <a:spcPct val="0"/>
                </a:spcAft>
              </a:pPr>
              <a:r>
                <a:rPr lang="en-US" sz="1400" b="1">
                  <a:solidFill>
                    <a:schemeClr val="tx1">
                      <a:lumMod val="95000"/>
                      <a:lumOff val="5000"/>
                    </a:schemeClr>
                  </a:solidFill>
                  <a:latin typeface="Helvetica" charset="0"/>
                </a:rPr>
                <a:t>NASA GMAO/GEOS</a:t>
              </a:r>
            </a:p>
          </p:txBody>
        </p:sp>
        <p:sp>
          <p:nvSpPr>
            <p:cNvPr id="63" name="Rectangle 62">
              <a:extLst>
                <a:ext uri="{FF2B5EF4-FFF2-40B4-BE49-F238E27FC236}">
                  <a16:creationId xmlns:a16="http://schemas.microsoft.com/office/drawing/2014/main" id="{491AA4D0-B912-C1E7-57BA-081201B590E8}"/>
                </a:ext>
              </a:extLst>
            </p:cNvPr>
            <p:cNvSpPr/>
            <p:nvPr/>
          </p:nvSpPr>
          <p:spPr bwMode="auto">
            <a:xfrm>
              <a:off x="1267968" y="5307573"/>
              <a:ext cx="9840869" cy="1046739"/>
            </a:xfrm>
            <a:prstGeom prst="rect">
              <a:avLst/>
            </a:prstGeom>
            <a:solidFill>
              <a:schemeClr val="accent1">
                <a:alpha val="0"/>
              </a:schemeClr>
            </a:solidFill>
            <a:ln w="50800" cap="flat" cmpd="sng" algn="ctr">
              <a:solidFill>
                <a:schemeClr val="tx1"/>
              </a:solidFill>
              <a:prstDash val="solid"/>
              <a:round/>
              <a:headEnd type="none" w="med" len="med"/>
              <a:tailEnd type="none" w="med" len="med"/>
            </a:ln>
            <a:effectLst/>
          </p:spPr>
          <p:txBody>
            <a:bodyPr vert="horz" wrap="square" lIns="98755" tIns="49377" rIns="98755" bIns="49377" numCol="1" rtlCol="0" anchor="t" anchorCtr="0" compatLnSpc="1">
              <a:prstTxWarp prst="textNoShape">
                <a:avLst/>
              </a:prstTxWarp>
            </a:bodyPr>
            <a:lstStyle/>
            <a:p>
              <a:pPr defTabSz="987527" fontAlgn="base">
                <a:spcBef>
                  <a:spcPct val="0"/>
                </a:spcBef>
                <a:spcAft>
                  <a:spcPct val="0"/>
                </a:spcAft>
              </a:pPr>
              <a:endParaRPr lang="en-US" sz="1400" b="1">
                <a:latin typeface="Helvetica" charset="0"/>
              </a:endParaRPr>
            </a:p>
          </p:txBody>
        </p:sp>
        <p:grpSp>
          <p:nvGrpSpPr>
            <p:cNvPr id="64" name="Group 63">
              <a:extLst>
                <a:ext uri="{FF2B5EF4-FFF2-40B4-BE49-F238E27FC236}">
                  <a16:creationId xmlns:a16="http://schemas.microsoft.com/office/drawing/2014/main" id="{CA60D18E-3FE9-22ED-ED8E-61F2E6A4F251}"/>
                </a:ext>
              </a:extLst>
            </p:cNvPr>
            <p:cNvGrpSpPr/>
            <p:nvPr/>
          </p:nvGrpSpPr>
          <p:grpSpPr>
            <a:xfrm>
              <a:off x="4349163" y="4222422"/>
              <a:ext cx="2825295" cy="909615"/>
              <a:chOff x="4327364" y="3296760"/>
              <a:chExt cx="2354413" cy="758013"/>
            </a:xfrm>
          </p:grpSpPr>
          <p:cxnSp>
            <p:nvCxnSpPr>
              <p:cNvPr id="128" name="Straight Arrow Connector 127">
                <a:extLst>
                  <a:ext uri="{FF2B5EF4-FFF2-40B4-BE49-F238E27FC236}">
                    <a16:creationId xmlns:a16="http://schemas.microsoft.com/office/drawing/2014/main" id="{CFAF8484-1252-8C7A-7500-1F66FABA954D}"/>
                  </a:ext>
                </a:extLst>
              </p:cNvPr>
              <p:cNvCxnSpPr>
                <a:cxnSpLocks/>
              </p:cNvCxnSpPr>
              <p:nvPr/>
            </p:nvCxnSpPr>
            <p:spPr>
              <a:xfrm flipV="1">
                <a:off x="5141854" y="3296760"/>
                <a:ext cx="1539923" cy="3510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Rounded Rectangle 128">
                <a:extLst>
                  <a:ext uri="{FF2B5EF4-FFF2-40B4-BE49-F238E27FC236}">
                    <a16:creationId xmlns:a16="http://schemas.microsoft.com/office/drawing/2014/main" id="{81DB4D39-0ACA-93B7-A76A-3991AE84F1FC}"/>
                  </a:ext>
                </a:extLst>
              </p:cNvPr>
              <p:cNvSpPr/>
              <p:nvPr/>
            </p:nvSpPr>
            <p:spPr>
              <a:xfrm>
                <a:off x="4327364" y="3647847"/>
                <a:ext cx="1703616" cy="406926"/>
              </a:xfrm>
              <a:prstGeom prst="roundRect">
                <a:avLst/>
              </a:prstGeom>
              <a:solidFill>
                <a:schemeClr val="accent3">
                  <a:lumMod val="60000"/>
                  <a:lumOff val="40000"/>
                </a:schemeClr>
              </a:soli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prstClr val="black"/>
                    </a:solidFill>
                    <a:latin typeface="Helvetica" pitchFamily="2" charset="0"/>
                    <a:ea typeface="Arial" charset="0"/>
                    <a:cs typeface="Arial" charset="0"/>
                  </a:rPr>
                  <a:t>Anthropogenic-Emission</a:t>
                </a:r>
                <a:endParaRPr lang="zh-CN" altLang="en-US" sz="1400" b="1">
                  <a:solidFill>
                    <a:prstClr val="black"/>
                  </a:solidFill>
                  <a:latin typeface="Helvetica" pitchFamily="2" charset="0"/>
                  <a:ea typeface="Arial" charset="0"/>
                  <a:cs typeface="Arial" charset="0"/>
                </a:endParaRPr>
              </a:p>
            </p:txBody>
          </p:sp>
        </p:grpSp>
        <p:sp>
          <p:nvSpPr>
            <p:cNvPr id="65" name="Rounded Rectangle 64">
              <a:extLst>
                <a:ext uri="{FF2B5EF4-FFF2-40B4-BE49-F238E27FC236}">
                  <a16:creationId xmlns:a16="http://schemas.microsoft.com/office/drawing/2014/main" id="{C00696D7-2979-A05D-90A5-819A7633B42B}"/>
                </a:ext>
              </a:extLst>
            </p:cNvPr>
            <p:cNvSpPr/>
            <p:nvPr/>
          </p:nvSpPr>
          <p:spPr>
            <a:xfrm>
              <a:off x="4949807" y="5523818"/>
              <a:ext cx="1100980" cy="702457"/>
            </a:xfrm>
            <a:prstGeom prst="roundRect">
              <a:avLst/>
            </a:prstGeom>
            <a:gradFill>
              <a:gsLst>
                <a:gs pos="0">
                  <a:schemeClr val="dk1">
                    <a:lumMod val="110000"/>
                    <a:satMod val="105000"/>
                    <a:tint val="67000"/>
                    <a:alpha val="30000"/>
                  </a:schemeClr>
                </a:gs>
                <a:gs pos="100000">
                  <a:schemeClr val="dk1">
                    <a:lumMod val="105000"/>
                    <a:satMod val="103000"/>
                    <a:tint val="73000"/>
                  </a:schemeClr>
                </a:gs>
                <a:gs pos="100000">
                  <a:schemeClr val="dk1">
                    <a:lumMod val="105000"/>
                    <a:satMod val="109000"/>
                    <a:tint val="81000"/>
                  </a:schemeClr>
                </a:gs>
              </a:gsLst>
            </a:gra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0D00FF"/>
                  </a:solidFill>
                  <a:latin typeface="Helvetica" pitchFamily="2" charset="0"/>
                  <a:cs typeface="Arial" charset="0"/>
                </a:rPr>
                <a:t>US-NEI 2011, </a:t>
              </a:r>
              <a:r>
                <a:rPr lang="en-US" altLang="zh-CN" sz="1400" b="1">
                  <a:solidFill>
                    <a:srgbClr val="FFC000"/>
                  </a:solidFill>
                  <a:latin typeface="Helvetica" pitchFamily="2" charset="0"/>
                  <a:cs typeface="Arial" charset="0"/>
                </a:rPr>
                <a:t>2014</a:t>
              </a:r>
            </a:p>
          </p:txBody>
        </p:sp>
        <p:sp>
          <p:nvSpPr>
            <p:cNvPr id="66" name="Rounded Rectangle 65">
              <a:extLst>
                <a:ext uri="{FF2B5EF4-FFF2-40B4-BE49-F238E27FC236}">
                  <a16:creationId xmlns:a16="http://schemas.microsoft.com/office/drawing/2014/main" id="{7F42EDF6-1BDB-D1C4-A2F6-EF90BDFE52D1}"/>
                </a:ext>
              </a:extLst>
            </p:cNvPr>
            <p:cNvSpPr/>
            <p:nvPr/>
          </p:nvSpPr>
          <p:spPr>
            <a:xfrm>
              <a:off x="4443641" y="3816244"/>
              <a:ext cx="1589655" cy="386881"/>
            </a:xfrm>
            <a:prstGeom prst="roundRect">
              <a:avLst/>
            </a:prstGeom>
            <a:solidFill>
              <a:schemeClr val="bg1"/>
            </a:soli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prstClr val="black"/>
                  </a:solidFill>
                  <a:latin typeface="Helvetica" pitchFamily="2" charset="0"/>
                  <a:ea typeface="Arial" charset="0"/>
                  <a:cs typeface="Arial" charset="0"/>
                </a:rPr>
                <a:t>WRF </a:t>
              </a:r>
              <a:endParaRPr lang="zh-CN" altLang="en-US" sz="1400" b="1">
                <a:solidFill>
                  <a:prstClr val="black"/>
                </a:solidFill>
                <a:latin typeface="Helvetica" pitchFamily="2" charset="0"/>
                <a:ea typeface="Arial" charset="0"/>
                <a:cs typeface="Arial" charset="0"/>
              </a:endParaRPr>
            </a:p>
          </p:txBody>
        </p:sp>
        <p:grpSp>
          <p:nvGrpSpPr>
            <p:cNvPr id="67" name="Group 66">
              <a:extLst>
                <a:ext uri="{FF2B5EF4-FFF2-40B4-BE49-F238E27FC236}">
                  <a16:creationId xmlns:a16="http://schemas.microsoft.com/office/drawing/2014/main" id="{777D4247-839C-68D3-CF7B-E8E3C41B4B15}"/>
                </a:ext>
              </a:extLst>
            </p:cNvPr>
            <p:cNvGrpSpPr/>
            <p:nvPr/>
          </p:nvGrpSpPr>
          <p:grpSpPr>
            <a:xfrm>
              <a:off x="2309403" y="3812453"/>
              <a:ext cx="2063844" cy="377383"/>
              <a:chOff x="2685898" y="2955614"/>
              <a:chExt cx="1719870" cy="314485"/>
            </a:xfrm>
          </p:grpSpPr>
          <p:sp>
            <p:nvSpPr>
              <p:cNvPr id="126" name="Rounded Rectangle 125">
                <a:extLst>
                  <a:ext uri="{FF2B5EF4-FFF2-40B4-BE49-F238E27FC236}">
                    <a16:creationId xmlns:a16="http://schemas.microsoft.com/office/drawing/2014/main" id="{D06062B2-49F6-0057-48B4-1E0959B07940}"/>
                  </a:ext>
                </a:extLst>
              </p:cNvPr>
              <p:cNvSpPr/>
              <p:nvPr/>
            </p:nvSpPr>
            <p:spPr>
              <a:xfrm>
                <a:off x="2685898" y="2955614"/>
                <a:ext cx="1054574" cy="314485"/>
              </a:xfrm>
              <a:prstGeom prst="roundRect">
                <a:avLst/>
              </a:prstGeom>
              <a:solidFill>
                <a:schemeClr val="accent3">
                  <a:lumMod val="60000"/>
                  <a:lumOff val="40000"/>
                </a:schemeClr>
              </a:soli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prstClr val="black"/>
                    </a:solidFill>
                    <a:latin typeface="Helvetica" pitchFamily="2" charset="0"/>
                    <a:ea typeface="Arial" charset="0"/>
                    <a:cs typeface="Arial" charset="0"/>
                  </a:rPr>
                  <a:t>WRF-BC</a:t>
                </a:r>
                <a:endParaRPr lang="zh-CN" altLang="en-US" sz="1400" b="1">
                  <a:solidFill>
                    <a:prstClr val="black"/>
                  </a:solidFill>
                  <a:latin typeface="Helvetica" pitchFamily="2" charset="0"/>
                  <a:ea typeface="Arial" charset="0"/>
                  <a:cs typeface="Arial" charset="0"/>
                </a:endParaRPr>
              </a:p>
            </p:txBody>
          </p:sp>
          <p:cxnSp>
            <p:nvCxnSpPr>
              <p:cNvPr id="127" name="Straight Arrow Connector 126">
                <a:extLst>
                  <a:ext uri="{FF2B5EF4-FFF2-40B4-BE49-F238E27FC236}">
                    <a16:creationId xmlns:a16="http://schemas.microsoft.com/office/drawing/2014/main" id="{2A8C2186-3CDE-2F64-32EF-BF63F0AB77BA}"/>
                  </a:ext>
                </a:extLst>
              </p:cNvPr>
              <p:cNvCxnSpPr/>
              <p:nvPr/>
            </p:nvCxnSpPr>
            <p:spPr>
              <a:xfrm flipV="1">
                <a:off x="3776457" y="3139823"/>
                <a:ext cx="629311" cy="5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285CD39-8834-9B3C-7993-1165B153EFF0}"/>
                </a:ext>
              </a:extLst>
            </p:cNvPr>
            <p:cNvGrpSpPr/>
            <p:nvPr/>
          </p:nvGrpSpPr>
          <p:grpSpPr>
            <a:xfrm>
              <a:off x="10318474" y="2760632"/>
              <a:ext cx="1257564" cy="512369"/>
              <a:chOff x="3439361" y="214661"/>
              <a:chExt cx="4991199" cy="426974"/>
            </a:xfrm>
          </p:grpSpPr>
          <p:sp>
            <p:nvSpPr>
              <p:cNvPr id="124" name="Rounded Rectangle 123">
                <a:extLst>
                  <a:ext uri="{FF2B5EF4-FFF2-40B4-BE49-F238E27FC236}">
                    <a16:creationId xmlns:a16="http://schemas.microsoft.com/office/drawing/2014/main" id="{EB07FBAF-5366-F88B-2BA4-36849B85D720}"/>
                  </a:ext>
                </a:extLst>
              </p:cNvPr>
              <p:cNvSpPr/>
              <p:nvPr/>
            </p:nvSpPr>
            <p:spPr>
              <a:xfrm>
                <a:off x="3967396" y="519250"/>
                <a:ext cx="3536757" cy="122385"/>
              </a:xfrm>
              <a:prstGeom prst="roundRect">
                <a:avLst/>
              </a:prstGeom>
              <a:solidFill>
                <a:srgbClr val="00FA00"/>
              </a:soli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endParaRPr lang="zh-CN" altLang="en-US" sz="1400" b="1">
                  <a:solidFill>
                    <a:prstClr val="black"/>
                  </a:solidFill>
                  <a:latin typeface="Helvetica" pitchFamily="2" charset="0"/>
                  <a:ea typeface="Arial" charset="0"/>
                  <a:cs typeface="Arial" charset="0"/>
                </a:endParaRPr>
              </a:p>
            </p:txBody>
          </p:sp>
          <p:sp>
            <p:nvSpPr>
              <p:cNvPr id="125" name="TextBox 124">
                <a:extLst>
                  <a:ext uri="{FF2B5EF4-FFF2-40B4-BE49-F238E27FC236}">
                    <a16:creationId xmlns:a16="http://schemas.microsoft.com/office/drawing/2014/main" id="{5C6B5A24-7110-B456-9059-2EB6D0B44705}"/>
                  </a:ext>
                </a:extLst>
              </p:cNvPr>
              <p:cNvSpPr txBox="1"/>
              <p:nvPr/>
            </p:nvSpPr>
            <p:spPr>
              <a:xfrm>
                <a:off x="3439361" y="214661"/>
                <a:ext cx="4991199" cy="332572"/>
              </a:xfrm>
              <a:prstGeom prst="rect">
                <a:avLst/>
              </a:prstGeom>
              <a:noFill/>
            </p:spPr>
            <p:txBody>
              <a:bodyPr wrap="none" rtlCol="0">
                <a:spAutoFit/>
              </a:bodyPr>
              <a:lstStyle/>
              <a:p>
                <a:r>
                  <a:rPr lang="en-US" sz="1400" b="1">
                    <a:latin typeface="Helvetica" pitchFamily="2" charset="0"/>
                  </a:rPr>
                  <a:t>Real Time</a:t>
                </a:r>
              </a:p>
            </p:txBody>
          </p:sp>
        </p:grpSp>
        <p:sp>
          <p:nvSpPr>
            <p:cNvPr id="69" name="Rectangle 68">
              <a:extLst>
                <a:ext uri="{FF2B5EF4-FFF2-40B4-BE49-F238E27FC236}">
                  <a16:creationId xmlns:a16="http://schemas.microsoft.com/office/drawing/2014/main" id="{9CE54FFB-46A4-E0FC-015C-92AB50EB76FB}"/>
                </a:ext>
              </a:extLst>
            </p:cNvPr>
            <p:cNvSpPr/>
            <p:nvPr/>
          </p:nvSpPr>
          <p:spPr bwMode="auto">
            <a:xfrm>
              <a:off x="3436066" y="2264488"/>
              <a:ext cx="3493653" cy="1242613"/>
            </a:xfrm>
            <a:prstGeom prst="rect">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8755" tIns="49377" rIns="98755" bIns="49377" numCol="1" rtlCol="0" anchor="t" anchorCtr="0" compatLnSpc="1">
              <a:prstTxWarp prst="textNoShape">
                <a:avLst/>
              </a:prstTxWarp>
            </a:bodyPr>
            <a:lstStyle/>
            <a:p>
              <a:pPr algn="ctr" defTabSz="987527" fontAlgn="base">
                <a:spcBef>
                  <a:spcPct val="0"/>
                </a:spcBef>
                <a:spcAft>
                  <a:spcPct val="0"/>
                </a:spcAft>
              </a:pPr>
              <a:r>
                <a:rPr lang="en-US" sz="1400" b="1">
                  <a:solidFill>
                    <a:srgbClr val="FF0000"/>
                  </a:solidFill>
                  <a:latin typeface="Helvetica" charset="0"/>
                </a:rPr>
                <a:t>Meteorological/Soil boundary/initial Data </a:t>
              </a:r>
              <a:r>
                <a:rPr lang="en-US" sz="1400" b="1">
                  <a:solidFill>
                    <a:srgbClr val="0D00FF"/>
                  </a:solidFill>
                  <a:latin typeface="Helvetica" pitchFamily="2" charset="0"/>
                  <a:cs typeface="Arial" charset="0"/>
                </a:rPr>
                <a:t>(update </a:t>
              </a:r>
              <a:r>
                <a:rPr lang="en-US" sz="1400" b="1" err="1">
                  <a:solidFill>
                    <a:srgbClr val="0D00FF"/>
                  </a:solidFill>
                  <a:latin typeface="Helvetica" pitchFamily="2" charset="0"/>
                  <a:cs typeface="Arial" charset="0"/>
                </a:rPr>
                <a:t>landtype</a:t>
              </a:r>
              <a:r>
                <a:rPr lang="en-US" sz="1400" b="1">
                  <a:solidFill>
                    <a:srgbClr val="0D00FF"/>
                  </a:solidFill>
                  <a:latin typeface="Helvetica" pitchFamily="2" charset="0"/>
                  <a:cs typeface="Arial" charset="0"/>
                </a:rPr>
                <a:t>, LAI, GVF, ALBEDO using MODIS data)</a:t>
              </a:r>
            </a:p>
          </p:txBody>
        </p:sp>
        <p:sp>
          <p:nvSpPr>
            <p:cNvPr id="70" name="Rectangle 69">
              <a:extLst>
                <a:ext uri="{FF2B5EF4-FFF2-40B4-BE49-F238E27FC236}">
                  <a16:creationId xmlns:a16="http://schemas.microsoft.com/office/drawing/2014/main" id="{E1B7BCD0-AD6B-CDFE-40E9-750EEDB3E137}"/>
                </a:ext>
              </a:extLst>
            </p:cNvPr>
            <p:cNvSpPr/>
            <p:nvPr/>
          </p:nvSpPr>
          <p:spPr bwMode="auto">
            <a:xfrm>
              <a:off x="879133" y="2250031"/>
              <a:ext cx="2462192" cy="689333"/>
            </a:xfrm>
            <a:prstGeom prst="rect">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8755" tIns="49377" rIns="98755" bIns="49377" numCol="1" rtlCol="0" anchor="t" anchorCtr="0" compatLnSpc="1">
              <a:prstTxWarp prst="textNoShape">
                <a:avLst/>
              </a:prstTxWarp>
            </a:bodyPr>
            <a:lstStyle/>
            <a:p>
              <a:pPr algn="ctr" defTabSz="987527" fontAlgn="base">
                <a:spcBef>
                  <a:spcPct val="0"/>
                </a:spcBef>
                <a:spcAft>
                  <a:spcPct val="0"/>
                </a:spcAft>
              </a:pPr>
              <a:r>
                <a:rPr lang="en-US" sz="1400" b="1">
                  <a:solidFill>
                    <a:srgbClr val="FF0000"/>
                  </a:solidFill>
                  <a:latin typeface="Helvetica" charset="0"/>
                </a:rPr>
                <a:t>Chemical Boundary Data</a:t>
              </a:r>
            </a:p>
          </p:txBody>
        </p:sp>
        <p:sp>
          <p:nvSpPr>
            <p:cNvPr id="71" name="Rectangle 70">
              <a:extLst>
                <a:ext uri="{FF2B5EF4-FFF2-40B4-BE49-F238E27FC236}">
                  <a16:creationId xmlns:a16="http://schemas.microsoft.com/office/drawing/2014/main" id="{E87FF354-19CE-002D-3100-3B0BBBA75B44}"/>
                </a:ext>
              </a:extLst>
            </p:cNvPr>
            <p:cNvSpPr/>
            <p:nvPr/>
          </p:nvSpPr>
          <p:spPr bwMode="auto">
            <a:xfrm>
              <a:off x="900152" y="4685938"/>
              <a:ext cx="1568825" cy="689333"/>
            </a:xfrm>
            <a:prstGeom prst="rect">
              <a:avLst/>
            </a:prstGeom>
            <a:solidFill>
              <a:schemeClr val="bg1"/>
            </a:solidFill>
            <a:ln w="50800" cap="flat" cmpd="sng" algn="ctr">
              <a:solidFill>
                <a:srgbClr val="FF0000"/>
              </a:solidFill>
              <a:prstDash val="solid"/>
              <a:round/>
              <a:headEnd type="none" w="med" len="med"/>
              <a:tailEnd type="none" w="med" len="med"/>
            </a:ln>
            <a:effectLst/>
          </p:spPr>
          <p:txBody>
            <a:bodyPr vert="horz" wrap="square" lIns="98755" tIns="49377" rIns="98755" bIns="49377" numCol="1" rtlCol="0" anchor="t" anchorCtr="0" compatLnSpc="1">
              <a:prstTxWarp prst="textNoShape">
                <a:avLst/>
              </a:prstTxWarp>
            </a:bodyPr>
            <a:lstStyle/>
            <a:p>
              <a:pPr algn="ctr" defTabSz="987527" fontAlgn="base">
                <a:spcBef>
                  <a:spcPct val="0"/>
                </a:spcBef>
                <a:spcAft>
                  <a:spcPct val="0"/>
                </a:spcAft>
              </a:pPr>
              <a:r>
                <a:rPr lang="en-US" sz="1400" b="1">
                  <a:solidFill>
                    <a:srgbClr val="FF0000"/>
                  </a:solidFill>
                  <a:latin typeface="Helvetica" charset="0"/>
                </a:rPr>
                <a:t>Emission Data</a:t>
              </a:r>
            </a:p>
          </p:txBody>
        </p:sp>
        <p:grpSp>
          <p:nvGrpSpPr>
            <p:cNvPr id="72" name="Group 71">
              <a:extLst>
                <a:ext uri="{FF2B5EF4-FFF2-40B4-BE49-F238E27FC236}">
                  <a16:creationId xmlns:a16="http://schemas.microsoft.com/office/drawing/2014/main" id="{503BBEB6-C659-DA62-60E9-2E2D4E2B7E90}"/>
                </a:ext>
              </a:extLst>
            </p:cNvPr>
            <p:cNvGrpSpPr/>
            <p:nvPr/>
          </p:nvGrpSpPr>
          <p:grpSpPr>
            <a:xfrm>
              <a:off x="7106233" y="1787831"/>
              <a:ext cx="3162652" cy="1539296"/>
              <a:chOff x="6490552" y="1715048"/>
              <a:chExt cx="2928383" cy="1425274"/>
            </a:xfrm>
          </p:grpSpPr>
          <p:cxnSp>
            <p:nvCxnSpPr>
              <p:cNvPr id="122" name="Straight Arrow Connector 121">
                <a:extLst>
                  <a:ext uri="{FF2B5EF4-FFF2-40B4-BE49-F238E27FC236}">
                    <a16:creationId xmlns:a16="http://schemas.microsoft.com/office/drawing/2014/main" id="{E944DC59-3696-B3E6-B439-4B59D7912894}"/>
                  </a:ext>
                </a:extLst>
              </p:cNvPr>
              <p:cNvCxnSpPr>
                <a:cxnSpLocks/>
              </p:cNvCxnSpPr>
              <p:nvPr/>
            </p:nvCxnSpPr>
            <p:spPr bwMode="auto">
              <a:xfrm flipV="1">
                <a:off x="7907677" y="2716522"/>
                <a:ext cx="0" cy="4238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23" name="Parallelogram 122">
                <a:extLst>
                  <a:ext uri="{FF2B5EF4-FFF2-40B4-BE49-F238E27FC236}">
                    <a16:creationId xmlns:a16="http://schemas.microsoft.com/office/drawing/2014/main" id="{5CBCDEB4-E8AB-500B-4735-353EA1E8F907}"/>
                  </a:ext>
                </a:extLst>
              </p:cNvPr>
              <p:cNvSpPr/>
              <p:nvPr/>
            </p:nvSpPr>
            <p:spPr bwMode="auto">
              <a:xfrm>
                <a:off x="6490552" y="1715048"/>
                <a:ext cx="2928383" cy="988583"/>
              </a:xfrm>
              <a:prstGeom prst="parallelogram">
                <a:avLst/>
              </a:prstGeom>
              <a:solidFill>
                <a:srgbClr val="00FA00"/>
              </a:solidFill>
              <a:ln w="9525" cap="flat" cmpd="sng" algn="ctr">
                <a:solidFill>
                  <a:schemeClr val="tx1"/>
                </a:solidFill>
                <a:prstDash val="solid"/>
                <a:round/>
                <a:headEnd type="none" w="med" len="med"/>
                <a:tailEnd type="none" w="med" len="med"/>
              </a:ln>
              <a:effectLst/>
            </p:spPr>
            <p:txBody>
              <a:bodyPr vert="horz" wrap="square" lIns="98755" tIns="49377" rIns="98755" bIns="49377" numCol="1" rtlCol="0" anchor="ctr" anchorCtr="0" compatLnSpc="1">
                <a:prstTxWarp prst="textNoShape">
                  <a:avLst/>
                </a:prstTxWarp>
              </a:bodyPr>
              <a:lstStyle/>
              <a:p>
                <a:pPr algn="ctr" defTabSz="987527" fontAlgn="base">
                  <a:spcBef>
                    <a:spcPct val="0"/>
                  </a:spcBef>
                  <a:spcAft>
                    <a:spcPct val="0"/>
                  </a:spcAft>
                </a:pPr>
                <a:r>
                  <a:rPr lang="en-US" sz="1600" b="1">
                    <a:latin typeface="Helvetica" charset="0"/>
                  </a:rPr>
                  <a:t>Post-processing:</a:t>
                </a:r>
              </a:p>
              <a:p>
                <a:pPr algn="ctr" defTabSz="987527" fontAlgn="base">
                  <a:spcBef>
                    <a:spcPct val="0"/>
                  </a:spcBef>
                  <a:spcAft>
                    <a:spcPct val="0"/>
                  </a:spcAft>
                </a:pPr>
                <a:r>
                  <a:rPr lang="en-US" sz="1600" b="1">
                    <a:solidFill>
                      <a:srgbClr val="0D00FF"/>
                    </a:solidFill>
                    <a:latin typeface="Helvetica" pitchFamily="2" charset="0"/>
                    <a:cs typeface="Arial" charset="0"/>
                  </a:rPr>
                  <a:t>Parameter outputs Bias correction</a:t>
                </a:r>
              </a:p>
            </p:txBody>
          </p:sp>
        </p:grpSp>
        <p:grpSp>
          <p:nvGrpSpPr>
            <p:cNvPr id="73" name="Group 72">
              <a:extLst>
                <a:ext uri="{FF2B5EF4-FFF2-40B4-BE49-F238E27FC236}">
                  <a16:creationId xmlns:a16="http://schemas.microsoft.com/office/drawing/2014/main" id="{84FF76F8-E959-B79C-2370-9F7C7F3C9EBB}"/>
                </a:ext>
              </a:extLst>
            </p:cNvPr>
            <p:cNvGrpSpPr/>
            <p:nvPr/>
          </p:nvGrpSpPr>
          <p:grpSpPr>
            <a:xfrm>
              <a:off x="6113389" y="3350722"/>
              <a:ext cx="3861043" cy="1197693"/>
              <a:chOff x="5787859" y="2796509"/>
              <a:chExt cx="3217535" cy="787110"/>
            </a:xfrm>
            <a:noFill/>
          </p:grpSpPr>
          <p:cxnSp>
            <p:nvCxnSpPr>
              <p:cNvPr id="119" name="Straight Arrow Connector 118">
                <a:extLst>
                  <a:ext uri="{FF2B5EF4-FFF2-40B4-BE49-F238E27FC236}">
                    <a16:creationId xmlns:a16="http://schemas.microsoft.com/office/drawing/2014/main" id="{438D9A10-3177-10C9-4BDB-7FC1F44B9B09}"/>
                  </a:ext>
                </a:extLst>
              </p:cNvPr>
              <p:cNvCxnSpPr>
                <a:cxnSpLocks/>
              </p:cNvCxnSpPr>
              <p:nvPr/>
            </p:nvCxnSpPr>
            <p:spPr>
              <a:xfrm>
                <a:off x="5802452" y="3134095"/>
                <a:ext cx="738155" cy="3777"/>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289E07B6-AD8D-0389-A5A3-C712D4626A10}"/>
                  </a:ext>
                </a:extLst>
              </p:cNvPr>
              <p:cNvSpPr/>
              <p:nvPr/>
            </p:nvSpPr>
            <p:spPr bwMode="auto">
              <a:xfrm>
                <a:off x="6558692" y="2796509"/>
                <a:ext cx="2446702" cy="787110"/>
              </a:xfrm>
              <a:prstGeom prst="ellipse">
                <a:avLst/>
              </a:prstGeom>
              <a:grpFill/>
              <a:ln w="38100" cap="flat" cmpd="sng" algn="ctr">
                <a:solidFill>
                  <a:schemeClr val="tx1"/>
                </a:solidFill>
                <a:prstDash val="solid"/>
                <a:round/>
                <a:headEnd type="none" w="med" len="med"/>
                <a:tailEnd type="none" w="med" len="med"/>
              </a:ln>
              <a:effectLst/>
            </p:spPr>
            <p:txBody>
              <a:bodyPr vert="horz" wrap="square" lIns="98755" tIns="49377" rIns="98755" bIns="49377" numCol="1" rtlCol="0" anchor="t" anchorCtr="0" compatLnSpc="1">
                <a:prstTxWarp prst="textNoShape">
                  <a:avLst/>
                </a:prstTxWarp>
              </a:bodyPr>
              <a:lstStyle/>
              <a:p>
                <a:pPr algn="ctr" defTabSz="987527" fontAlgn="base">
                  <a:spcBef>
                    <a:spcPct val="0"/>
                  </a:spcBef>
                  <a:spcAft>
                    <a:spcPct val="0"/>
                  </a:spcAft>
                </a:pPr>
                <a:r>
                  <a:rPr lang="en-US" sz="1400" b="1">
                    <a:latin typeface="Helvetica" charset="0"/>
                  </a:rPr>
                  <a:t>WRF-Chem </a:t>
                </a:r>
              </a:p>
            </p:txBody>
          </p:sp>
          <p:cxnSp>
            <p:nvCxnSpPr>
              <p:cNvPr id="121" name="Straight Arrow Connector 120">
                <a:extLst>
                  <a:ext uri="{FF2B5EF4-FFF2-40B4-BE49-F238E27FC236}">
                    <a16:creationId xmlns:a16="http://schemas.microsoft.com/office/drawing/2014/main" id="{0BDD418A-ABC6-AC96-9ABC-7C7B1B0D77E2}"/>
                  </a:ext>
                </a:extLst>
              </p:cNvPr>
              <p:cNvCxnSpPr>
                <a:cxnSpLocks/>
              </p:cNvCxnSpPr>
              <p:nvPr/>
            </p:nvCxnSpPr>
            <p:spPr>
              <a:xfrm flipH="1">
                <a:off x="5787859" y="3280527"/>
                <a:ext cx="767339" cy="0"/>
              </a:xfrm>
              <a:prstGeom prst="straightConnector1">
                <a:avLst/>
              </a:prstGeom>
              <a:grpFill/>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74" name="Rounded Rectangle 73">
              <a:extLst>
                <a:ext uri="{FF2B5EF4-FFF2-40B4-BE49-F238E27FC236}">
                  <a16:creationId xmlns:a16="http://schemas.microsoft.com/office/drawing/2014/main" id="{E60088AF-CC23-FDA5-9AA0-C7D134CFF306}"/>
                </a:ext>
              </a:extLst>
            </p:cNvPr>
            <p:cNvSpPr/>
            <p:nvPr/>
          </p:nvSpPr>
          <p:spPr>
            <a:xfrm>
              <a:off x="1333804" y="5550808"/>
              <a:ext cx="1460304" cy="674781"/>
            </a:xfrm>
            <a:prstGeom prst="roundRect">
              <a:avLst/>
            </a:prstGeom>
            <a:solidFill>
              <a:srgbClr val="00FA00"/>
            </a:soli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0D00FF"/>
                  </a:solidFill>
                  <a:latin typeface="Helvetica" pitchFamily="2" charset="0"/>
                  <a:cs typeface="Arial" charset="0"/>
                </a:rPr>
                <a:t>FLAMBE (</a:t>
              </a:r>
              <a:r>
                <a:rPr lang="en-US" altLang="zh-CN" sz="1400" b="1">
                  <a:solidFill>
                    <a:srgbClr val="FFC000"/>
                  </a:solidFill>
                  <a:latin typeface="Helvetica" pitchFamily="2" charset="0"/>
                  <a:cs typeface="Arial" charset="0"/>
                </a:rPr>
                <a:t>gas</a:t>
              </a:r>
              <a:r>
                <a:rPr lang="en-US" altLang="zh-CN" sz="1400" b="1">
                  <a:solidFill>
                    <a:srgbClr val="0D00FF"/>
                  </a:solidFill>
                  <a:latin typeface="Helvetica" pitchFamily="2" charset="0"/>
                  <a:cs typeface="Arial" charset="0"/>
                </a:rPr>
                <a:t> + aerosols)</a:t>
              </a:r>
              <a:endParaRPr lang="zh-CN" altLang="en-US" sz="1400" b="1">
                <a:solidFill>
                  <a:srgbClr val="0D00FF"/>
                </a:solidFill>
                <a:latin typeface="Helvetica" pitchFamily="2" charset="0"/>
                <a:cs typeface="Arial" charset="0"/>
              </a:endParaRPr>
            </a:p>
          </p:txBody>
        </p:sp>
        <p:cxnSp>
          <p:nvCxnSpPr>
            <p:cNvPr id="75" name="Straight Arrow Connector 74">
              <a:extLst>
                <a:ext uri="{FF2B5EF4-FFF2-40B4-BE49-F238E27FC236}">
                  <a16:creationId xmlns:a16="http://schemas.microsoft.com/office/drawing/2014/main" id="{C480E4AD-846B-D018-0D40-D4215D742B82}"/>
                </a:ext>
              </a:extLst>
            </p:cNvPr>
            <p:cNvCxnSpPr>
              <a:cxnSpLocks/>
            </p:cNvCxnSpPr>
            <p:nvPr/>
          </p:nvCxnSpPr>
          <p:spPr bwMode="auto">
            <a:xfrm flipV="1">
              <a:off x="2434435" y="4819263"/>
              <a:ext cx="1897916" cy="689333"/>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cxnSp>
          <p:nvCxnSpPr>
            <p:cNvPr id="76" name="Straight Arrow Connector 75">
              <a:extLst>
                <a:ext uri="{FF2B5EF4-FFF2-40B4-BE49-F238E27FC236}">
                  <a16:creationId xmlns:a16="http://schemas.microsoft.com/office/drawing/2014/main" id="{3D513299-F479-04F1-9F80-718B3E049160}"/>
                </a:ext>
              </a:extLst>
            </p:cNvPr>
            <p:cNvCxnSpPr>
              <a:cxnSpLocks/>
            </p:cNvCxnSpPr>
            <p:nvPr/>
          </p:nvCxnSpPr>
          <p:spPr bwMode="auto">
            <a:xfrm>
              <a:off x="2110229" y="2981803"/>
              <a:ext cx="424204" cy="805669"/>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grpSp>
          <p:nvGrpSpPr>
            <p:cNvPr id="77" name="Group 76">
              <a:extLst>
                <a:ext uri="{FF2B5EF4-FFF2-40B4-BE49-F238E27FC236}">
                  <a16:creationId xmlns:a16="http://schemas.microsoft.com/office/drawing/2014/main" id="{30287D42-8CA0-FBB7-EA10-4CEC46D5A52C}"/>
                </a:ext>
              </a:extLst>
            </p:cNvPr>
            <p:cNvGrpSpPr/>
            <p:nvPr/>
          </p:nvGrpSpPr>
          <p:grpSpPr>
            <a:xfrm>
              <a:off x="1085971" y="1209722"/>
              <a:ext cx="3296973" cy="553999"/>
              <a:chOff x="272623" y="1988668"/>
              <a:chExt cx="2747478" cy="461665"/>
            </a:xfrm>
          </p:grpSpPr>
          <p:sp>
            <p:nvSpPr>
              <p:cNvPr id="117" name="Rounded Rectangle 116">
                <a:extLst>
                  <a:ext uri="{FF2B5EF4-FFF2-40B4-BE49-F238E27FC236}">
                    <a16:creationId xmlns:a16="http://schemas.microsoft.com/office/drawing/2014/main" id="{A63B4B6F-3624-3ACB-5280-20BFFD5DB31E}"/>
                  </a:ext>
                </a:extLst>
              </p:cNvPr>
              <p:cNvSpPr/>
              <p:nvPr/>
            </p:nvSpPr>
            <p:spPr>
              <a:xfrm>
                <a:off x="272623" y="2066470"/>
                <a:ext cx="1296307" cy="293556"/>
              </a:xfrm>
              <a:prstGeom prst="roundRect">
                <a:avLst/>
              </a:prstGeom>
              <a:solidFill>
                <a:srgbClr val="00FA00"/>
              </a:soli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0D00FF"/>
                    </a:solidFill>
                    <a:latin typeface="Helvetica" pitchFamily="2" charset="0"/>
                    <a:ea typeface="Arial" charset="0"/>
                    <a:cs typeface="Arial" charset="0"/>
                  </a:rPr>
                  <a:t>GEOS-5 FP</a:t>
                </a:r>
                <a:endParaRPr lang="zh-CN" altLang="en-US" sz="1400" b="1">
                  <a:solidFill>
                    <a:srgbClr val="0D00FF"/>
                  </a:solidFill>
                  <a:latin typeface="Helvetica" pitchFamily="2" charset="0"/>
                  <a:ea typeface="Arial" charset="0"/>
                  <a:cs typeface="Arial" charset="0"/>
                </a:endParaRPr>
              </a:p>
            </p:txBody>
          </p:sp>
          <p:sp>
            <p:nvSpPr>
              <p:cNvPr id="118" name="Rounded Rectangle 117">
                <a:extLst>
                  <a:ext uri="{FF2B5EF4-FFF2-40B4-BE49-F238E27FC236}">
                    <a16:creationId xmlns:a16="http://schemas.microsoft.com/office/drawing/2014/main" id="{1B561C4E-BEDA-0BF2-C277-B9107C6DD085}"/>
                  </a:ext>
                </a:extLst>
              </p:cNvPr>
              <p:cNvSpPr/>
              <p:nvPr/>
            </p:nvSpPr>
            <p:spPr>
              <a:xfrm>
                <a:off x="1703734" y="1988668"/>
                <a:ext cx="1316367" cy="461665"/>
              </a:xfrm>
              <a:prstGeom prst="roundRect">
                <a:avLst/>
              </a:prstGeom>
              <a:gradFill>
                <a:gsLst>
                  <a:gs pos="0">
                    <a:schemeClr val="dk1">
                      <a:lumMod val="110000"/>
                      <a:satMod val="105000"/>
                      <a:tint val="67000"/>
                      <a:alpha val="30000"/>
                    </a:schemeClr>
                  </a:gs>
                  <a:gs pos="100000">
                    <a:schemeClr val="dk1">
                      <a:lumMod val="105000"/>
                      <a:satMod val="103000"/>
                      <a:tint val="73000"/>
                    </a:schemeClr>
                  </a:gs>
                  <a:gs pos="100000">
                    <a:schemeClr val="dk1">
                      <a:lumMod val="105000"/>
                      <a:satMod val="109000"/>
                      <a:tint val="81000"/>
                    </a:schemeClr>
                  </a:gs>
                </a:gsLst>
              </a:gra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0D00FF"/>
                    </a:solidFill>
                    <a:latin typeface="Helvetica" pitchFamily="2" charset="0"/>
                    <a:cs typeface="Arial" charset="0"/>
                  </a:rPr>
                  <a:t>GEOS-5 MERRA-2</a:t>
                </a:r>
                <a:endParaRPr lang="zh-CN" altLang="en-US" sz="1400" b="1">
                  <a:solidFill>
                    <a:srgbClr val="0D00FF"/>
                  </a:solidFill>
                  <a:latin typeface="Helvetica" pitchFamily="2" charset="0"/>
                  <a:cs typeface="Arial" charset="0"/>
                </a:endParaRPr>
              </a:p>
            </p:txBody>
          </p:sp>
        </p:grpSp>
        <p:sp>
          <p:nvSpPr>
            <p:cNvPr id="78" name="Rounded Rectangle 77">
              <a:extLst>
                <a:ext uri="{FF2B5EF4-FFF2-40B4-BE49-F238E27FC236}">
                  <a16:creationId xmlns:a16="http://schemas.microsoft.com/office/drawing/2014/main" id="{BFFCE53D-FD78-2E93-8C3A-0282C072942A}"/>
                </a:ext>
              </a:extLst>
            </p:cNvPr>
            <p:cNvSpPr/>
            <p:nvPr/>
          </p:nvSpPr>
          <p:spPr>
            <a:xfrm>
              <a:off x="4491535" y="1165950"/>
              <a:ext cx="2144071" cy="592789"/>
            </a:xfrm>
            <a:prstGeom prst="roundRect">
              <a:avLst/>
            </a:prstGeom>
            <a:solidFill>
              <a:srgbClr val="00FA00"/>
            </a:soli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0D00FF"/>
                  </a:solidFill>
                  <a:latin typeface="Helvetica" pitchFamily="2" charset="0"/>
                  <a:ea typeface="Arial" charset="0"/>
                  <a:cs typeface="Arial" charset="0"/>
                </a:rPr>
                <a:t>GLDAS/NLDAS</a:t>
              </a:r>
            </a:p>
            <a:p>
              <a:pPr algn="ctr" defTabSz="740645"/>
              <a:r>
                <a:rPr lang="en-US" altLang="zh-CN" sz="1400" b="1">
                  <a:solidFill>
                    <a:srgbClr val="0D00FF"/>
                  </a:solidFill>
                  <a:latin typeface="Helvetica" pitchFamily="2" charset="0"/>
                  <a:ea typeface="Arial" charset="0"/>
                  <a:cs typeface="Arial" charset="0"/>
                </a:rPr>
                <a:t>Soil moisture, etc.</a:t>
              </a:r>
              <a:endParaRPr lang="zh-CN" altLang="en-US" sz="1400" b="1">
                <a:solidFill>
                  <a:srgbClr val="0D00FF"/>
                </a:solidFill>
                <a:latin typeface="Helvetica" pitchFamily="2" charset="0"/>
                <a:ea typeface="Arial" charset="0"/>
                <a:cs typeface="Arial" charset="0"/>
              </a:endParaRPr>
            </a:p>
          </p:txBody>
        </p:sp>
        <p:cxnSp>
          <p:nvCxnSpPr>
            <p:cNvPr id="79" name="Straight Arrow Connector 78">
              <a:extLst>
                <a:ext uri="{FF2B5EF4-FFF2-40B4-BE49-F238E27FC236}">
                  <a16:creationId xmlns:a16="http://schemas.microsoft.com/office/drawing/2014/main" id="{93E1B7F6-52A0-D70B-7101-2BE0E64D9395}"/>
                </a:ext>
              </a:extLst>
            </p:cNvPr>
            <p:cNvCxnSpPr>
              <a:cxnSpLocks/>
            </p:cNvCxnSpPr>
            <p:nvPr/>
          </p:nvCxnSpPr>
          <p:spPr bwMode="auto">
            <a:xfrm flipH="1">
              <a:off x="3171821" y="3350722"/>
              <a:ext cx="169505" cy="436749"/>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cxnSp>
          <p:nvCxnSpPr>
            <p:cNvPr id="80" name="Straight Arrow Connector 79">
              <a:extLst>
                <a:ext uri="{FF2B5EF4-FFF2-40B4-BE49-F238E27FC236}">
                  <a16:creationId xmlns:a16="http://schemas.microsoft.com/office/drawing/2014/main" id="{0312E582-522E-178B-221B-70E05B409B1F}"/>
                </a:ext>
              </a:extLst>
            </p:cNvPr>
            <p:cNvCxnSpPr>
              <a:cxnSpLocks/>
            </p:cNvCxnSpPr>
            <p:nvPr/>
          </p:nvCxnSpPr>
          <p:spPr bwMode="auto">
            <a:xfrm>
              <a:off x="5332732" y="3543971"/>
              <a:ext cx="1" cy="296916"/>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sp>
          <p:nvSpPr>
            <p:cNvPr id="81" name="Rounded Rectangle 80">
              <a:extLst>
                <a:ext uri="{FF2B5EF4-FFF2-40B4-BE49-F238E27FC236}">
                  <a16:creationId xmlns:a16="http://schemas.microsoft.com/office/drawing/2014/main" id="{D944FF41-F833-3228-7035-3866F35826D5}"/>
                </a:ext>
              </a:extLst>
            </p:cNvPr>
            <p:cNvSpPr/>
            <p:nvPr/>
          </p:nvSpPr>
          <p:spPr>
            <a:xfrm>
              <a:off x="2873366" y="5643994"/>
              <a:ext cx="1897916" cy="403567"/>
            </a:xfrm>
            <a:prstGeom prst="roundRect">
              <a:avLst/>
            </a:prstGeom>
            <a:gradFill>
              <a:gsLst>
                <a:gs pos="0">
                  <a:schemeClr val="dk1">
                    <a:lumMod val="110000"/>
                    <a:satMod val="105000"/>
                    <a:tint val="67000"/>
                    <a:alpha val="30000"/>
                  </a:schemeClr>
                </a:gs>
                <a:gs pos="100000">
                  <a:schemeClr val="dk1">
                    <a:lumMod val="105000"/>
                    <a:satMod val="103000"/>
                    <a:tint val="73000"/>
                  </a:schemeClr>
                </a:gs>
                <a:gs pos="100000">
                  <a:schemeClr val="dk1">
                    <a:lumMod val="105000"/>
                    <a:satMod val="109000"/>
                    <a:tint val="81000"/>
                  </a:schemeClr>
                </a:gs>
              </a:gsLst>
            </a:gra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0D00FF"/>
                  </a:solidFill>
                  <a:latin typeface="Helvetica" pitchFamily="2" charset="0"/>
                  <a:cs typeface="Arial" charset="0"/>
                </a:rPr>
                <a:t>Global-EDGAR</a:t>
              </a:r>
            </a:p>
          </p:txBody>
        </p:sp>
        <p:sp>
          <p:nvSpPr>
            <p:cNvPr id="82" name="Rounded Rectangle 81">
              <a:extLst>
                <a:ext uri="{FF2B5EF4-FFF2-40B4-BE49-F238E27FC236}">
                  <a16:creationId xmlns:a16="http://schemas.microsoft.com/office/drawing/2014/main" id="{CA2F7D88-B56F-34E5-D037-85C4F99597EE}"/>
                </a:ext>
              </a:extLst>
            </p:cNvPr>
            <p:cNvSpPr/>
            <p:nvPr/>
          </p:nvSpPr>
          <p:spPr>
            <a:xfrm>
              <a:off x="6209303" y="5698881"/>
              <a:ext cx="1930315" cy="403567"/>
            </a:xfrm>
            <a:prstGeom prst="roundRect">
              <a:avLst/>
            </a:prstGeom>
            <a:gradFill>
              <a:gsLst>
                <a:gs pos="0">
                  <a:schemeClr val="dk1">
                    <a:lumMod val="110000"/>
                    <a:satMod val="105000"/>
                    <a:tint val="67000"/>
                    <a:alpha val="30000"/>
                  </a:schemeClr>
                </a:gs>
                <a:gs pos="100000">
                  <a:schemeClr val="dk1">
                    <a:lumMod val="105000"/>
                    <a:satMod val="103000"/>
                    <a:tint val="73000"/>
                  </a:schemeClr>
                </a:gs>
                <a:gs pos="100000">
                  <a:schemeClr val="dk1">
                    <a:lumMod val="105000"/>
                    <a:satMod val="109000"/>
                    <a:tint val="81000"/>
                  </a:schemeClr>
                </a:gs>
              </a:gsLst>
            </a:gra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FFC000"/>
                  </a:solidFill>
                  <a:latin typeface="Helvetica" pitchFamily="2" charset="0"/>
                  <a:cs typeface="Arial" charset="0"/>
                </a:rPr>
                <a:t>Beijing-MEIC</a:t>
              </a:r>
            </a:p>
          </p:txBody>
        </p:sp>
        <p:cxnSp>
          <p:nvCxnSpPr>
            <p:cNvPr id="83" name="Straight Arrow Connector 82">
              <a:extLst>
                <a:ext uri="{FF2B5EF4-FFF2-40B4-BE49-F238E27FC236}">
                  <a16:creationId xmlns:a16="http://schemas.microsoft.com/office/drawing/2014/main" id="{CEEEA6F9-1AEB-D73F-19A2-15B70AA3FF2E}"/>
                </a:ext>
              </a:extLst>
            </p:cNvPr>
            <p:cNvCxnSpPr>
              <a:cxnSpLocks/>
            </p:cNvCxnSpPr>
            <p:nvPr/>
          </p:nvCxnSpPr>
          <p:spPr bwMode="auto">
            <a:xfrm flipV="1">
              <a:off x="5518760" y="5048660"/>
              <a:ext cx="0" cy="484040"/>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sp>
          <p:nvSpPr>
            <p:cNvPr id="84" name="Rounded Rectangle 83">
              <a:extLst>
                <a:ext uri="{FF2B5EF4-FFF2-40B4-BE49-F238E27FC236}">
                  <a16:creationId xmlns:a16="http://schemas.microsoft.com/office/drawing/2014/main" id="{EAD81204-8CAC-D0F2-641E-740230EE7133}"/>
                </a:ext>
              </a:extLst>
            </p:cNvPr>
            <p:cNvSpPr/>
            <p:nvPr/>
          </p:nvSpPr>
          <p:spPr>
            <a:xfrm>
              <a:off x="9670362" y="5694069"/>
              <a:ext cx="1296225" cy="403567"/>
            </a:xfrm>
            <a:prstGeom prst="roundRect">
              <a:avLst/>
            </a:prstGeom>
            <a:gradFill>
              <a:gsLst>
                <a:gs pos="0">
                  <a:schemeClr val="dk1">
                    <a:lumMod val="110000"/>
                    <a:satMod val="105000"/>
                    <a:tint val="67000"/>
                    <a:alpha val="30000"/>
                  </a:schemeClr>
                </a:gs>
                <a:gs pos="100000">
                  <a:schemeClr val="dk1">
                    <a:lumMod val="105000"/>
                    <a:satMod val="103000"/>
                    <a:tint val="73000"/>
                  </a:schemeClr>
                </a:gs>
                <a:gs pos="100000">
                  <a:schemeClr val="dk1">
                    <a:lumMod val="105000"/>
                    <a:satMod val="109000"/>
                    <a:tint val="81000"/>
                  </a:schemeClr>
                </a:gs>
              </a:gsLst>
            </a:gra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FFC000"/>
                  </a:solidFill>
                  <a:latin typeface="Helvetica" pitchFamily="2" charset="0"/>
                  <a:cs typeface="Arial" charset="0"/>
                </a:rPr>
                <a:t>Taiwan</a:t>
              </a:r>
            </a:p>
          </p:txBody>
        </p:sp>
        <p:cxnSp>
          <p:nvCxnSpPr>
            <p:cNvPr id="85" name="Straight Arrow Connector 84">
              <a:extLst>
                <a:ext uri="{FF2B5EF4-FFF2-40B4-BE49-F238E27FC236}">
                  <a16:creationId xmlns:a16="http://schemas.microsoft.com/office/drawing/2014/main" id="{3F483183-76A0-05FE-420C-BE0A7DA9C1CD}"/>
                </a:ext>
              </a:extLst>
            </p:cNvPr>
            <p:cNvCxnSpPr>
              <a:cxnSpLocks/>
            </p:cNvCxnSpPr>
            <p:nvPr/>
          </p:nvCxnSpPr>
          <p:spPr bwMode="auto">
            <a:xfrm flipH="1" flipV="1">
              <a:off x="6323690" y="5048662"/>
              <a:ext cx="1097775" cy="627261"/>
            </a:xfrm>
            <a:prstGeom prst="straightConnector1">
              <a:avLst/>
            </a:prstGeom>
            <a:solidFill>
              <a:schemeClr val="accent1"/>
            </a:solidFill>
            <a:ln w="38100" cap="flat" cmpd="sng" algn="ctr">
              <a:solidFill>
                <a:srgbClr val="0432FF"/>
              </a:solidFill>
              <a:prstDash val="sysDash"/>
              <a:round/>
              <a:headEnd type="none" w="med" len="med"/>
              <a:tailEnd type="triangle"/>
            </a:ln>
            <a:effectLst/>
          </p:spPr>
        </p:cxnSp>
        <p:cxnSp>
          <p:nvCxnSpPr>
            <p:cNvPr id="86" name="Straight Arrow Connector 85">
              <a:extLst>
                <a:ext uri="{FF2B5EF4-FFF2-40B4-BE49-F238E27FC236}">
                  <a16:creationId xmlns:a16="http://schemas.microsoft.com/office/drawing/2014/main" id="{A56EF966-4A3A-9C7F-85C5-D201E352AC50}"/>
                </a:ext>
              </a:extLst>
            </p:cNvPr>
            <p:cNvCxnSpPr>
              <a:cxnSpLocks/>
            </p:cNvCxnSpPr>
            <p:nvPr/>
          </p:nvCxnSpPr>
          <p:spPr bwMode="auto">
            <a:xfrm flipH="1" flipV="1">
              <a:off x="6384322" y="4746398"/>
              <a:ext cx="3868957" cy="889485"/>
            </a:xfrm>
            <a:prstGeom prst="straightConnector1">
              <a:avLst/>
            </a:prstGeom>
            <a:solidFill>
              <a:schemeClr val="accent1"/>
            </a:solidFill>
            <a:ln w="38100" cap="flat" cmpd="sng" algn="ctr">
              <a:solidFill>
                <a:srgbClr val="0432FF"/>
              </a:solidFill>
              <a:prstDash val="sysDash"/>
              <a:round/>
              <a:headEnd type="none" w="med" len="med"/>
              <a:tailEnd type="triangle"/>
            </a:ln>
            <a:effectLst/>
          </p:spPr>
        </p:cxnSp>
        <p:cxnSp>
          <p:nvCxnSpPr>
            <p:cNvPr id="87" name="Straight Arrow Connector 86">
              <a:extLst>
                <a:ext uri="{FF2B5EF4-FFF2-40B4-BE49-F238E27FC236}">
                  <a16:creationId xmlns:a16="http://schemas.microsoft.com/office/drawing/2014/main" id="{817F5632-20B9-7F70-0D95-092A5BF5854A}"/>
                </a:ext>
              </a:extLst>
            </p:cNvPr>
            <p:cNvCxnSpPr>
              <a:cxnSpLocks/>
            </p:cNvCxnSpPr>
            <p:nvPr/>
          </p:nvCxnSpPr>
          <p:spPr bwMode="auto">
            <a:xfrm>
              <a:off x="2528731" y="1850713"/>
              <a:ext cx="0" cy="413777"/>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cxnSp>
          <p:nvCxnSpPr>
            <p:cNvPr id="88" name="Straight Arrow Connector 87">
              <a:extLst>
                <a:ext uri="{FF2B5EF4-FFF2-40B4-BE49-F238E27FC236}">
                  <a16:creationId xmlns:a16="http://schemas.microsoft.com/office/drawing/2014/main" id="{380C3642-4414-E30A-C307-F57DE5E42449}"/>
                </a:ext>
              </a:extLst>
            </p:cNvPr>
            <p:cNvCxnSpPr>
              <a:cxnSpLocks/>
            </p:cNvCxnSpPr>
            <p:nvPr/>
          </p:nvCxnSpPr>
          <p:spPr bwMode="auto">
            <a:xfrm>
              <a:off x="5238467" y="1850713"/>
              <a:ext cx="0" cy="413777"/>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sp>
          <p:nvSpPr>
            <p:cNvPr id="89" name="Rectangle 88">
              <a:extLst>
                <a:ext uri="{FF2B5EF4-FFF2-40B4-BE49-F238E27FC236}">
                  <a16:creationId xmlns:a16="http://schemas.microsoft.com/office/drawing/2014/main" id="{861FBB4C-93CC-AABD-39EA-E841146650BC}"/>
                </a:ext>
              </a:extLst>
            </p:cNvPr>
            <p:cNvSpPr/>
            <p:nvPr/>
          </p:nvSpPr>
          <p:spPr>
            <a:xfrm>
              <a:off x="6693159" y="3745044"/>
              <a:ext cx="3883795" cy="678446"/>
            </a:xfrm>
            <a:prstGeom prst="rect">
              <a:avLst/>
            </a:prstGeom>
          </p:spPr>
          <p:txBody>
            <a:bodyPr wrap="square">
              <a:spAutoFit/>
            </a:bodyPr>
            <a:lstStyle/>
            <a:p>
              <a:pPr algn="ctr" defTabSz="987527" fontAlgn="base">
                <a:spcBef>
                  <a:spcPct val="0"/>
                </a:spcBef>
                <a:spcAft>
                  <a:spcPct val="0"/>
                </a:spcAft>
              </a:pPr>
              <a:r>
                <a:rPr lang="en-US" sz="1400" b="1">
                  <a:solidFill>
                    <a:srgbClr val="0D00FF"/>
                  </a:solidFill>
                  <a:latin typeface="Helvetica" pitchFamily="2" charset="0"/>
                  <a:cs typeface="Arial" charset="0"/>
                </a:rPr>
                <a:t>(“new mech”: </a:t>
              </a:r>
            </a:p>
            <a:p>
              <a:pPr algn="ctr" defTabSz="987527" fontAlgn="base">
                <a:spcBef>
                  <a:spcPct val="0"/>
                </a:spcBef>
                <a:spcAft>
                  <a:spcPct val="0"/>
                </a:spcAft>
              </a:pPr>
              <a:r>
                <a:rPr lang="en-US" sz="1400" b="1" err="1">
                  <a:solidFill>
                    <a:srgbClr val="0D00FF"/>
                  </a:solidFill>
                  <a:latin typeface="Helvetica" pitchFamily="2" charset="0"/>
                  <a:cs typeface="Arial" charset="0"/>
                </a:rPr>
                <a:t>Chem_opt</a:t>
              </a:r>
              <a:r>
                <a:rPr lang="en-US" sz="1400" b="1">
                  <a:solidFill>
                    <a:srgbClr val="0D00FF"/>
                  </a:solidFill>
                  <a:latin typeface="Helvetica" pitchFamily="2" charset="0"/>
                  <a:cs typeface="Arial" charset="0"/>
                </a:rPr>
                <a:t> = 903,904,905)</a:t>
              </a:r>
            </a:p>
          </p:txBody>
        </p:sp>
        <p:grpSp>
          <p:nvGrpSpPr>
            <p:cNvPr id="90" name="Group 89">
              <a:extLst>
                <a:ext uri="{FF2B5EF4-FFF2-40B4-BE49-F238E27FC236}">
                  <a16:creationId xmlns:a16="http://schemas.microsoft.com/office/drawing/2014/main" id="{E94068EA-03B6-F01F-8C35-345275CD3B2E}"/>
                </a:ext>
              </a:extLst>
            </p:cNvPr>
            <p:cNvGrpSpPr/>
            <p:nvPr/>
          </p:nvGrpSpPr>
          <p:grpSpPr>
            <a:xfrm>
              <a:off x="10275511" y="3473113"/>
              <a:ext cx="1382999" cy="403733"/>
              <a:chOff x="7689959" y="3470467"/>
              <a:chExt cx="1037249" cy="302800"/>
            </a:xfrm>
          </p:grpSpPr>
          <p:cxnSp>
            <p:nvCxnSpPr>
              <p:cNvPr id="115" name="Straight Arrow Connector 114">
                <a:extLst>
                  <a:ext uri="{FF2B5EF4-FFF2-40B4-BE49-F238E27FC236}">
                    <a16:creationId xmlns:a16="http://schemas.microsoft.com/office/drawing/2014/main" id="{2DF74029-72B0-8BD2-ADF9-79EA695E7C53}"/>
                  </a:ext>
                </a:extLst>
              </p:cNvPr>
              <p:cNvCxnSpPr>
                <a:cxnSpLocks/>
              </p:cNvCxnSpPr>
              <p:nvPr/>
            </p:nvCxnSpPr>
            <p:spPr bwMode="auto">
              <a:xfrm flipV="1">
                <a:off x="7796369" y="3773266"/>
                <a:ext cx="664783" cy="1"/>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sp>
            <p:nvSpPr>
              <p:cNvPr id="116" name="TextBox 115">
                <a:extLst>
                  <a:ext uri="{FF2B5EF4-FFF2-40B4-BE49-F238E27FC236}">
                    <a16:creationId xmlns:a16="http://schemas.microsoft.com/office/drawing/2014/main" id="{893FF194-5919-06E2-1FC3-85CF38CFEFC8}"/>
                  </a:ext>
                </a:extLst>
              </p:cNvPr>
              <p:cNvSpPr txBox="1"/>
              <p:nvPr/>
            </p:nvSpPr>
            <p:spPr>
              <a:xfrm>
                <a:off x="7689959" y="3470467"/>
                <a:ext cx="1037249" cy="299316"/>
              </a:xfrm>
              <a:prstGeom prst="rect">
                <a:avLst/>
              </a:prstGeom>
              <a:noFill/>
            </p:spPr>
            <p:txBody>
              <a:bodyPr wrap="none" rtlCol="0" anchor="t">
                <a:spAutoFit/>
              </a:bodyPr>
              <a:lstStyle/>
              <a:p>
                <a:r>
                  <a:rPr lang="en-US" sz="1400" b="1">
                    <a:latin typeface="Helvetica"/>
                    <a:cs typeface="Helvetica"/>
                  </a:rPr>
                  <a:t>New </a:t>
                </a:r>
                <a:r>
                  <a:rPr lang="en-US" sz="1400" b="1" err="1">
                    <a:latin typeface="Helvetica"/>
                    <a:cs typeface="Helvetica"/>
                  </a:rPr>
                  <a:t>Deve</a:t>
                </a:r>
                <a:r>
                  <a:rPr lang="en-US" sz="1400" b="1">
                    <a:latin typeface="Helvetica"/>
                    <a:cs typeface="Helvetica"/>
                  </a:rPr>
                  <a:t>. </a:t>
                </a:r>
                <a:endParaRPr lang="en-US" sz="1400" b="1">
                  <a:latin typeface="Helvetica" pitchFamily="2" charset="0"/>
                </a:endParaRPr>
              </a:p>
            </p:txBody>
          </p:sp>
        </p:grpSp>
        <p:grpSp>
          <p:nvGrpSpPr>
            <p:cNvPr id="91" name="Group 90">
              <a:extLst>
                <a:ext uri="{FF2B5EF4-FFF2-40B4-BE49-F238E27FC236}">
                  <a16:creationId xmlns:a16="http://schemas.microsoft.com/office/drawing/2014/main" id="{C8F2011C-3446-363B-1C84-CBB83C1CB453}"/>
                </a:ext>
              </a:extLst>
            </p:cNvPr>
            <p:cNvGrpSpPr/>
            <p:nvPr/>
          </p:nvGrpSpPr>
          <p:grpSpPr>
            <a:xfrm>
              <a:off x="7733213" y="760340"/>
              <a:ext cx="3539121" cy="1689673"/>
              <a:chOff x="5936343" y="633615"/>
              <a:chExt cx="2949268" cy="1408061"/>
            </a:xfrm>
          </p:grpSpPr>
          <p:sp>
            <p:nvSpPr>
              <p:cNvPr id="112" name="Rounded Rectangle 111">
                <a:extLst>
                  <a:ext uri="{FF2B5EF4-FFF2-40B4-BE49-F238E27FC236}">
                    <a16:creationId xmlns:a16="http://schemas.microsoft.com/office/drawing/2014/main" id="{D702D1BD-605D-8209-49C0-34F4411F66AA}"/>
                  </a:ext>
                </a:extLst>
              </p:cNvPr>
              <p:cNvSpPr/>
              <p:nvPr/>
            </p:nvSpPr>
            <p:spPr>
              <a:xfrm>
                <a:off x="6629983" y="633615"/>
                <a:ext cx="2255628" cy="638840"/>
              </a:xfrm>
              <a:prstGeom prst="roundRect">
                <a:avLst/>
              </a:prstGeom>
              <a:solidFill>
                <a:srgbClr val="00FA00"/>
              </a:solidFill>
              <a:ln w="50800">
                <a:solidFill>
                  <a:srgbClr val="FF2F92"/>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600" b="1" err="1">
                    <a:solidFill>
                      <a:srgbClr val="0432FF"/>
                    </a:solidFill>
                    <a:latin typeface="Helvetica" pitchFamily="2" charset="0"/>
                    <a:ea typeface="Arial" charset="0"/>
                    <a:cs typeface="Arial" charset="0"/>
                  </a:rPr>
                  <a:t>Corun</a:t>
                </a:r>
                <a:r>
                  <a:rPr lang="en-US" altLang="zh-CN" sz="1600" b="1">
                    <a:solidFill>
                      <a:srgbClr val="0432FF"/>
                    </a:solidFill>
                    <a:latin typeface="Helvetica" pitchFamily="2" charset="0"/>
                    <a:ea typeface="Arial" charset="0"/>
                    <a:cs typeface="Arial" charset="0"/>
                  </a:rPr>
                  <a:t> scripts</a:t>
                </a:r>
              </a:p>
              <a:p>
                <a:pPr algn="ctr" defTabSz="740645"/>
                <a:r>
                  <a:rPr lang="en-US" altLang="zh-CN" sz="1600" b="1">
                    <a:solidFill>
                      <a:srgbClr val="0432FF"/>
                    </a:solidFill>
                    <a:latin typeface="Helvetica" pitchFamily="2" charset="0"/>
                    <a:ea typeface="Arial" charset="0"/>
                    <a:cs typeface="Arial" charset="0"/>
                  </a:rPr>
                  <a:t>Real-time Run</a:t>
                </a:r>
                <a:endParaRPr lang="zh-CN" altLang="en-US" sz="1600" b="1">
                  <a:solidFill>
                    <a:srgbClr val="0432FF"/>
                  </a:solidFill>
                  <a:latin typeface="Helvetica" pitchFamily="2" charset="0"/>
                  <a:ea typeface="Arial" charset="0"/>
                  <a:cs typeface="Arial" charset="0"/>
                </a:endParaRPr>
              </a:p>
            </p:txBody>
          </p:sp>
          <p:cxnSp>
            <p:nvCxnSpPr>
              <p:cNvPr id="113" name="Straight Connector 112">
                <a:extLst>
                  <a:ext uri="{FF2B5EF4-FFF2-40B4-BE49-F238E27FC236}">
                    <a16:creationId xmlns:a16="http://schemas.microsoft.com/office/drawing/2014/main" id="{941EA63C-54D2-A451-6B78-136C1C3BC210}"/>
                  </a:ext>
                </a:extLst>
              </p:cNvPr>
              <p:cNvCxnSpPr>
                <a:cxnSpLocks/>
              </p:cNvCxnSpPr>
              <p:nvPr/>
            </p:nvCxnSpPr>
            <p:spPr>
              <a:xfrm flipV="1">
                <a:off x="5936343" y="639260"/>
                <a:ext cx="733666" cy="10287"/>
              </a:xfrm>
              <a:prstGeom prst="line">
                <a:avLst/>
              </a:prstGeom>
              <a:ln w="50800">
                <a:solidFill>
                  <a:srgbClr val="FF2F92"/>
                </a:solidFill>
                <a:head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F173614-3957-A2F6-E918-3EC1D58E8000}"/>
                  </a:ext>
                </a:extLst>
              </p:cNvPr>
              <p:cNvCxnSpPr>
                <a:cxnSpLocks/>
              </p:cNvCxnSpPr>
              <p:nvPr/>
            </p:nvCxnSpPr>
            <p:spPr>
              <a:xfrm flipV="1">
                <a:off x="8851501" y="1192850"/>
                <a:ext cx="34110" cy="848826"/>
              </a:xfrm>
              <a:prstGeom prst="line">
                <a:avLst/>
              </a:prstGeom>
              <a:ln w="50800">
                <a:solidFill>
                  <a:srgbClr val="FF2F92"/>
                </a:solidFill>
                <a:headEnd type="triangle"/>
              </a:ln>
            </p:spPr>
            <p:style>
              <a:lnRef idx="1">
                <a:schemeClr val="accent1"/>
              </a:lnRef>
              <a:fillRef idx="0">
                <a:schemeClr val="accent1"/>
              </a:fillRef>
              <a:effectRef idx="0">
                <a:schemeClr val="accent1"/>
              </a:effectRef>
              <a:fontRef idx="minor">
                <a:schemeClr val="tx1"/>
              </a:fontRef>
            </p:style>
          </p:cxnSp>
        </p:grpSp>
        <p:cxnSp>
          <p:nvCxnSpPr>
            <p:cNvPr id="92" name="Straight Arrow Connector 91">
              <a:extLst>
                <a:ext uri="{FF2B5EF4-FFF2-40B4-BE49-F238E27FC236}">
                  <a16:creationId xmlns:a16="http://schemas.microsoft.com/office/drawing/2014/main" id="{5A7B0128-B747-7897-8213-2B6A07479D8D}"/>
                </a:ext>
              </a:extLst>
            </p:cNvPr>
            <p:cNvCxnSpPr>
              <a:cxnSpLocks/>
              <a:stCxn id="81" idx="0"/>
            </p:cNvCxnSpPr>
            <p:nvPr/>
          </p:nvCxnSpPr>
          <p:spPr bwMode="auto">
            <a:xfrm flipV="1">
              <a:off x="3822324" y="5056225"/>
              <a:ext cx="854581" cy="587768"/>
            </a:xfrm>
            <a:prstGeom prst="straightConnector1">
              <a:avLst/>
            </a:prstGeom>
            <a:solidFill>
              <a:schemeClr val="accent1"/>
            </a:solidFill>
            <a:ln w="38100" cap="flat" cmpd="sng" algn="ctr">
              <a:solidFill>
                <a:srgbClr val="0432FF"/>
              </a:solidFill>
              <a:prstDash val="solid"/>
              <a:round/>
              <a:headEnd type="none" w="med" len="med"/>
              <a:tailEnd type="triangle"/>
            </a:ln>
            <a:effectLst/>
          </p:spPr>
        </p:cxnSp>
        <p:sp>
          <p:nvSpPr>
            <p:cNvPr id="93" name="Rounded Rectangle 92">
              <a:extLst>
                <a:ext uri="{FF2B5EF4-FFF2-40B4-BE49-F238E27FC236}">
                  <a16:creationId xmlns:a16="http://schemas.microsoft.com/office/drawing/2014/main" id="{8EFAA822-1442-655A-E417-2DEF8F4BDE16}"/>
                </a:ext>
              </a:extLst>
            </p:cNvPr>
            <p:cNvSpPr/>
            <p:nvPr/>
          </p:nvSpPr>
          <p:spPr>
            <a:xfrm>
              <a:off x="8256877" y="5675922"/>
              <a:ext cx="1296225" cy="443516"/>
            </a:xfrm>
            <a:prstGeom prst="roundRect">
              <a:avLst/>
            </a:prstGeom>
            <a:gradFill>
              <a:gsLst>
                <a:gs pos="0">
                  <a:schemeClr val="dk1">
                    <a:lumMod val="110000"/>
                    <a:satMod val="105000"/>
                    <a:tint val="67000"/>
                    <a:alpha val="30000"/>
                  </a:schemeClr>
                </a:gs>
                <a:gs pos="100000">
                  <a:schemeClr val="dk1">
                    <a:lumMod val="105000"/>
                    <a:satMod val="103000"/>
                    <a:tint val="73000"/>
                  </a:schemeClr>
                </a:gs>
                <a:gs pos="100000">
                  <a:schemeClr val="dk1">
                    <a:lumMod val="105000"/>
                    <a:satMod val="109000"/>
                    <a:tint val="81000"/>
                  </a:schemeClr>
                </a:gs>
              </a:gsLst>
            </a:gra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a:solidFill>
                    <a:srgbClr val="FFC000"/>
                  </a:solidFill>
                  <a:latin typeface="Helvetica" pitchFamily="2" charset="0"/>
                  <a:cs typeface="Arial" charset="0"/>
                </a:rPr>
                <a:t>Delhi</a:t>
              </a:r>
            </a:p>
          </p:txBody>
        </p:sp>
        <p:cxnSp>
          <p:nvCxnSpPr>
            <p:cNvPr id="94" name="Straight Arrow Connector 93">
              <a:extLst>
                <a:ext uri="{FF2B5EF4-FFF2-40B4-BE49-F238E27FC236}">
                  <a16:creationId xmlns:a16="http://schemas.microsoft.com/office/drawing/2014/main" id="{E0328820-4D5C-C62F-8BD1-E0EF91F34689}"/>
                </a:ext>
              </a:extLst>
            </p:cNvPr>
            <p:cNvCxnSpPr>
              <a:cxnSpLocks/>
            </p:cNvCxnSpPr>
            <p:nvPr/>
          </p:nvCxnSpPr>
          <p:spPr bwMode="auto">
            <a:xfrm flipH="1" flipV="1">
              <a:off x="6380268" y="4915999"/>
              <a:ext cx="2524720" cy="719884"/>
            </a:xfrm>
            <a:prstGeom prst="straightConnector1">
              <a:avLst/>
            </a:prstGeom>
            <a:solidFill>
              <a:schemeClr val="accent1"/>
            </a:solidFill>
            <a:ln w="38100" cap="flat" cmpd="sng" algn="ctr">
              <a:solidFill>
                <a:srgbClr val="0432FF"/>
              </a:solidFill>
              <a:prstDash val="sysDash"/>
              <a:round/>
              <a:headEnd type="none" w="med" len="med"/>
              <a:tailEnd type="triangle"/>
            </a:ln>
            <a:effectLst/>
          </p:spPr>
        </p:cxnSp>
        <p:cxnSp>
          <p:nvCxnSpPr>
            <p:cNvPr id="95" name="Straight Arrow Connector 94">
              <a:extLst>
                <a:ext uri="{FF2B5EF4-FFF2-40B4-BE49-F238E27FC236}">
                  <a16:creationId xmlns:a16="http://schemas.microsoft.com/office/drawing/2014/main" id="{82EBB141-CD53-8AF4-B0B4-1D1EFA59015A}"/>
                </a:ext>
              </a:extLst>
            </p:cNvPr>
            <p:cNvCxnSpPr>
              <a:cxnSpLocks/>
            </p:cNvCxnSpPr>
            <p:nvPr/>
          </p:nvCxnSpPr>
          <p:spPr>
            <a:xfrm flipH="1" flipV="1">
              <a:off x="9724984" y="4247536"/>
              <a:ext cx="356736" cy="3205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9E15C012-FF1D-E5F9-D5BF-437B349F4D46}"/>
                </a:ext>
              </a:extLst>
            </p:cNvPr>
            <p:cNvSpPr/>
            <p:nvPr/>
          </p:nvSpPr>
          <p:spPr>
            <a:xfrm>
              <a:off x="10095958" y="4572768"/>
              <a:ext cx="1827328" cy="529376"/>
            </a:xfrm>
            <a:prstGeom prst="roundRect">
              <a:avLst/>
            </a:prstGeom>
            <a:gradFill>
              <a:gsLst>
                <a:gs pos="0">
                  <a:schemeClr val="dk1">
                    <a:lumMod val="110000"/>
                    <a:satMod val="105000"/>
                    <a:tint val="67000"/>
                    <a:alpha val="30000"/>
                  </a:schemeClr>
                </a:gs>
                <a:gs pos="100000">
                  <a:schemeClr val="dk1">
                    <a:lumMod val="105000"/>
                    <a:satMod val="103000"/>
                    <a:tint val="73000"/>
                  </a:schemeClr>
                </a:gs>
                <a:gs pos="100000">
                  <a:schemeClr val="dk1">
                    <a:lumMod val="105000"/>
                    <a:satMod val="109000"/>
                    <a:tint val="81000"/>
                  </a:schemeClr>
                </a:gs>
              </a:gsLst>
            </a:gradFill>
            <a:ln w="381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defTabSz="740645"/>
              <a:r>
                <a:rPr lang="en-US" altLang="zh-CN" sz="1400" b="1" dirty="0">
                  <a:solidFill>
                    <a:srgbClr val="0D00FF"/>
                  </a:solidFill>
                  <a:latin typeface="Helvetica" pitchFamily="2" charset="0"/>
                  <a:cs typeface="Arial" charset="0"/>
                </a:rPr>
                <a:t>Soil NOx emission</a:t>
              </a:r>
            </a:p>
          </p:txBody>
        </p:sp>
        <p:grpSp>
          <p:nvGrpSpPr>
            <p:cNvPr id="97" name="Group 96">
              <a:extLst>
                <a:ext uri="{FF2B5EF4-FFF2-40B4-BE49-F238E27FC236}">
                  <a16:creationId xmlns:a16="http://schemas.microsoft.com/office/drawing/2014/main" id="{F4BD77E9-FF01-8EBA-EFF5-19B75263927A}"/>
                </a:ext>
              </a:extLst>
            </p:cNvPr>
            <p:cNvGrpSpPr/>
            <p:nvPr/>
          </p:nvGrpSpPr>
          <p:grpSpPr>
            <a:xfrm>
              <a:off x="1242057" y="807573"/>
              <a:ext cx="399441" cy="399085"/>
              <a:chOff x="128224" y="1351475"/>
              <a:chExt cx="299581" cy="299314"/>
            </a:xfrm>
          </p:grpSpPr>
          <p:sp>
            <p:nvSpPr>
              <p:cNvPr id="110" name="TextBox 109">
                <a:extLst>
                  <a:ext uri="{FF2B5EF4-FFF2-40B4-BE49-F238E27FC236}">
                    <a16:creationId xmlns:a16="http://schemas.microsoft.com/office/drawing/2014/main" id="{2BD754CB-E8FF-4372-F633-A1F58342BCE2}"/>
                  </a:ext>
                </a:extLst>
              </p:cNvPr>
              <p:cNvSpPr txBox="1"/>
              <p:nvPr/>
            </p:nvSpPr>
            <p:spPr>
              <a:xfrm>
                <a:off x="128224" y="1351475"/>
                <a:ext cx="299581" cy="299314"/>
              </a:xfrm>
              <a:prstGeom prst="rect">
                <a:avLst/>
              </a:prstGeom>
              <a:noFill/>
            </p:spPr>
            <p:txBody>
              <a:bodyPr wrap="square" rtlCol="0">
                <a:spAutoFit/>
              </a:bodyPr>
              <a:lstStyle/>
              <a:p>
                <a:r>
                  <a:rPr lang="en-US" sz="1400" b="1">
                    <a:solidFill>
                      <a:srgbClr val="0432FF"/>
                    </a:solidFill>
                    <a:latin typeface="Helvetica" pitchFamily="2" charset="0"/>
                    <a:cs typeface="Arial" panose="020B0604020202020204" pitchFamily="34" charset="0"/>
                  </a:rPr>
                  <a:t>1</a:t>
                </a:r>
              </a:p>
            </p:txBody>
          </p:sp>
          <p:sp>
            <p:nvSpPr>
              <p:cNvPr id="111" name="Oval 110">
                <a:extLst>
                  <a:ext uri="{FF2B5EF4-FFF2-40B4-BE49-F238E27FC236}">
                    <a16:creationId xmlns:a16="http://schemas.microsoft.com/office/drawing/2014/main" id="{3A0C3A1D-4AD6-45FF-47F7-F2B9C788A8E4}"/>
                  </a:ext>
                </a:extLst>
              </p:cNvPr>
              <p:cNvSpPr/>
              <p:nvPr/>
            </p:nvSpPr>
            <p:spPr>
              <a:xfrm>
                <a:off x="150852" y="1391400"/>
                <a:ext cx="240150" cy="2462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8" name="Group 97">
              <a:extLst>
                <a:ext uri="{FF2B5EF4-FFF2-40B4-BE49-F238E27FC236}">
                  <a16:creationId xmlns:a16="http://schemas.microsoft.com/office/drawing/2014/main" id="{3E531F02-A5C8-6E91-432F-ED1F4F52C28A}"/>
                </a:ext>
              </a:extLst>
            </p:cNvPr>
            <p:cNvGrpSpPr/>
            <p:nvPr/>
          </p:nvGrpSpPr>
          <p:grpSpPr>
            <a:xfrm>
              <a:off x="6473136" y="766330"/>
              <a:ext cx="399441" cy="399085"/>
              <a:chOff x="128224" y="1351475"/>
              <a:chExt cx="299581" cy="299314"/>
            </a:xfrm>
          </p:grpSpPr>
          <p:sp>
            <p:nvSpPr>
              <p:cNvPr id="108" name="TextBox 107">
                <a:extLst>
                  <a:ext uri="{FF2B5EF4-FFF2-40B4-BE49-F238E27FC236}">
                    <a16:creationId xmlns:a16="http://schemas.microsoft.com/office/drawing/2014/main" id="{F7D107B3-33AE-C792-5CDB-3349FA0306F9}"/>
                  </a:ext>
                </a:extLst>
              </p:cNvPr>
              <p:cNvSpPr txBox="1"/>
              <p:nvPr/>
            </p:nvSpPr>
            <p:spPr>
              <a:xfrm>
                <a:off x="128224" y="1351475"/>
                <a:ext cx="299581" cy="299314"/>
              </a:xfrm>
              <a:prstGeom prst="rect">
                <a:avLst/>
              </a:prstGeom>
              <a:noFill/>
            </p:spPr>
            <p:txBody>
              <a:bodyPr wrap="square" rtlCol="0">
                <a:spAutoFit/>
              </a:bodyPr>
              <a:lstStyle/>
              <a:p>
                <a:r>
                  <a:rPr lang="en-US" sz="1400" b="1">
                    <a:solidFill>
                      <a:srgbClr val="0432FF"/>
                    </a:solidFill>
                    <a:latin typeface="Helvetica" pitchFamily="2" charset="0"/>
                    <a:cs typeface="Arial" panose="020B0604020202020204" pitchFamily="34" charset="0"/>
                  </a:rPr>
                  <a:t>2</a:t>
                </a:r>
              </a:p>
            </p:txBody>
          </p:sp>
          <p:sp>
            <p:nvSpPr>
              <p:cNvPr id="109" name="Oval 108">
                <a:extLst>
                  <a:ext uri="{FF2B5EF4-FFF2-40B4-BE49-F238E27FC236}">
                    <a16:creationId xmlns:a16="http://schemas.microsoft.com/office/drawing/2014/main" id="{5B57AA04-552A-AD99-B4DE-C257313D7277}"/>
                  </a:ext>
                </a:extLst>
              </p:cNvPr>
              <p:cNvSpPr/>
              <p:nvPr/>
            </p:nvSpPr>
            <p:spPr>
              <a:xfrm>
                <a:off x="150852" y="1391400"/>
                <a:ext cx="240150" cy="2462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99" name="Group 98">
              <a:extLst>
                <a:ext uri="{FF2B5EF4-FFF2-40B4-BE49-F238E27FC236}">
                  <a16:creationId xmlns:a16="http://schemas.microsoft.com/office/drawing/2014/main" id="{5E15F48B-34E3-2B8D-6D85-30FEE623B193}"/>
                </a:ext>
              </a:extLst>
            </p:cNvPr>
            <p:cNvGrpSpPr/>
            <p:nvPr/>
          </p:nvGrpSpPr>
          <p:grpSpPr>
            <a:xfrm>
              <a:off x="6130902" y="3082082"/>
              <a:ext cx="399441" cy="399085"/>
              <a:chOff x="128224" y="1351475"/>
              <a:chExt cx="299581" cy="299314"/>
            </a:xfrm>
          </p:grpSpPr>
          <p:sp>
            <p:nvSpPr>
              <p:cNvPr id="106" name="TextBox 105">
                <a:extLst>
                  <a:ext uri="{FF2B5EF4-FFF2-40B4-BE49-F238E27FC236}">
                    <a16:creationId xmlns:a16="http://schemas.microsoft.com/office/drawing/2014/main" id="{B76A28ED-D11A-C291-5C9F-A8F7F1AD9359}"/>
                  </a:ext>
                </a:extLst>
              </p:cNvPr>
              <p:cNvSpPr txBox="1"/>
              <p:nvPr/>
            </p:nvSpPr>
            <p:spPr>
              <a:xfrm>
                <a:off x="128224" y="1351475"/>
                <a:ext cx="299581" cy="299314"/>
              </a:xfrm>
              <a:prstGeom prst="rect">
                <a:avLst/>
              </a:prstGeom>
              <a:noFill/>
            </p:spPr>
            <p:txBody>
              <a:bodyPr wrap="square" rtlCol="0">
                <a:spAutoFit/>
              </a:bodyPr>
              <a:lstStyle/>
              <a:p>
                <a:r>
                  <a:rPr lang="en-US" sz="1400" b="1">
                    <a:solidFill>
                      <a:srgbClr val="0432FF"/>
                    </a:solidFill>
                    <a:latin typeface="Helvetica" pitchFamily="2" charset="0"/>
                    <a:cs typeface="Arial" panose="020B0604020202020204" pitchFamily="34" charset="0"/>
                  </a:rPr>
                  <a:t>3</a:t>
                </a:r>
              </a:p>
            </p:txBody>
          </p:sp>
          <p:sp>
            <p:nvSpPr>
              <p:cNvPr id="107" name="Oval 106">
                <a:extLst>
                  <a:ext uri="{FF2B5EF4-FFF2-40B4-BE49-F238E27FC236}">
                    <a16:creationId xmlns:a16="http://schemas.microsoft.com/office/drawing/2014/main" id="{9BB178A1-5647-0C62-30A2-0673543E9FD6}"/>
                  </a:ext>
                </a:extLst>
              </p:cNvPr>
              <p:cNvSpPr/>
              <p:nvPr/>
            </p:nvSpPr>
            <p:spPr>
              <a:xfrm>
                <a:off x="150852" y="1391400"/>
                <a:ext cx="240150" cy="2462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0" name="Group 99">
              <a:extLst>
                <a:ext uri="{FF2B5EF4-FFF2-40B4-BE49-F238E27FC236}">
                  <a16:creationId xmlns:a16="http://schemas.microsoft.com/office/drawing/2014/main" id="{C4C40A70-0CFF-39C3-9811-701A1288AE2F}"/>
                </a:ext>
              </a:extLst>
            </p:cNvPr>
            <p:cNvGrpSpPr/>
            <p:nvPr/>
          </p:nvGrpSpPr>
          <p:grpSpPr>
            <a:xfrm>
              <a:off x="10118753" y="4640831"/>
              <a:ext cx="399441" cy="399085"/>
              <a:chOff x="128224" y="1351475"/>
              <a:chExt cx="299581" cy="299314"/>
            </a:xfrm>
          </p:grpSpPr>
          <p:sp>
            <p:nvSpPr>
              <p:cNvPr id="104" name="TextBox 103">
                <a:extLst>
                  <a:ext uri="{FF2B5EF4-FFF2-40B4-BE49-F238E27FC236}">
                    <a16:creationId xmlns:a16="http://schemas.microsoft.com/office/drawing/2014/main" id="{C041FD4E-9CD2-844C-4612-F6BF49401AD3}"/>
                  </a:ext>
                </a:extLst>
              </p:cNvPr>
              <p:cNvSpPr txBox="1"/>
              <p:nvPr/>
            </p:nvSpPr>
            <p:spPr>
              <a:xfrm>
                <a:off x="128224" y="1351475"/>
                <a:ext cx="299581" cy="299314"/>
              </a:xfrm>
              <a:prstGeom prst="rect">
                <a:avLst/>
              </a:prstGeom>
              <a:noFill/>
            </p:spPr>
            <p:txBody>
              <a:bodyPr wrap="square" rtlCol="0">
                <a:spAutoFit/>
              </a:bodyPr>
              <a:lstStyle/>
              <a:p>
                <a:r>
                  <a:rPr lang="en-US" sz="1400" b="1">
                    <a:solidFill>
                      <a:srgbClr val="0432FF"/>
                    </a:solidFill>
                    <a:latin typeface="Helvetica" pitchFamily="2" charset="0"/>
                    <a:cs typeface="Arial" panose="020B0604020202020204" pitchFamily="34" charset="0"/>
                  </a:rPr>
                  <a:t>4</a:t>
                </a:r>
              </a:p>
            </p:txBody>
          </p:sp>
          <p:sp>
            <p:nvSpPr>
              <p:cNvPr id="105" name="Oval 104">
                <a:extLst>
                  <a:ext uri="{FF2B5EF4-FFF2-40B4-BE49-F238E27FC236}">
                    <a16:creationId xmlns:a16="http://schemas.microsoft.com/office/drawing/2014/main" id="{01632AAD-739A-EE2B-F2FE-E64B578CBE94}"/>
                  </a:ext>
                </a:extLst>
              </p:cNvPr>
              <p:cNvSpPr/>
              <p:nvPr/>
            </p:nvSpPr>
            <p:spPr>
              <a:xfrm>
                <a:off x="150852" y="1391400"/>
                <a:ext cx="240150" cy="2462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1" name="Group 100">
              <a:extLst>
                <a:ext uri="{FF2B5EF4-FFF2-40B4-BE49-F238E27FC236}">
                  <a16:creationId xmlns:a16="http://schemas.microsoft.com/office/drawing/2014/main" id="{CACC3009-68C9-A391-98EF-A5956A675CE6}"/>
                </a:ext>
              </a:extLst>
            </p:cNvPr>
            <p:cNvGrpSpPr/>
            <p:nvPr/>
          </p:nvGrpSpPr>
          <p:grpSpPr>
            <a:xfrm>
              <a:off x="851081" y="4247534"/>
              <a:ext cx="399441" cy="399085"/>
              <a:chOff x="128224" y="1351475"/>
              <a:chExt cx="299581" cy="299314"/>
            </a:xfrm>
          </p:grpSpPr>
          <p:sp>
            <p:nvSpPr>
              <p:cNvPr id="102" name="TextBox 101">
                <a:extLst>
                  <a:ext uri="{FF2B5EF4-FFF2-40B4-BE49-F238E27FC236}">
                    <a16:creationId xmlns:a16="http://schemas.microsoft.com/office/drawing/2014/main" id="{6E505022-A384-0B43-D2EB-D7B25CF6E110}"/>
                  </a:ext>
                </a:extLst>
              </p:cNvPr>
              <p:cNvSpPr txBox="1"/>
              <p:nvPr/>
            </p:nvSpPr>
            <p:spPr>
              <a:xfrm>
                <a:off x="128224" y="1351475"/>
                <a:ext cx="299581" cy="299314"/>
              </a:xfrm>
              <a:prstGeom prst="rect">
                <a:avLst/>
              </a:prstGeom>
              <a:noFill/>
            </p:spPr>
            <p:txBody>
              <a:bodyPr wrap="square" rtlCol="0">
                <a:spAutoFit/>
              </a:bodyPr>
              <a:lstStyle/>
              <a:p>
                <a:r>
                  <a:rPr lang="en-US" sz="1400" b="1">
                    <a:solidFill>
                      <a:srgbClr val="0432FF"/>
                    </a:solidFill>
                    <a:latin typeface="Helvetica" pitchFamily="2" charset="0"/>
                    <a:cs typeface="Arial" panose="020B0604020202020204" pitchFamily="34" charset="0"/>
                  </a:rPr>
                  <a:t>5</a:t>
                </a:r>
              </a:p>
            </p:txBody>
          </p:sp>
          <p:sp>
            <p:nvSpPr>
              <p:cNvPr id="103" name="Oval 102">
                <a:extLst>
                  <a:ext uri="{FF2B5EF4-FFF2-40B4-BE49-F238E27FC236}">
                    <a16:creationId xmlns:a16="http://schemas.microsoft.com/office/drawing/2014/main" id="{E82F0A73-C494-CECA-271E-E008C545FEFD}"/>
                  </a:ext>
                </a:extLst>
              </p:cNvPr>
              <p:cNvSpPr/>
              <p:nvPr/>
            </p:nvSpPr>
            <p:spPr>
              <a:xfrm>
                <a:off x="150852" y="1391400"/>
                <a:ext cx="240150" cy="2462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sp>
        <p:nvSpPr>
          <p:cNvPr id="130" name="Oval 129">
            <a:extLst>
              <a:ext uri="{FF2B5EF4-FFF2-40B4-BE49-F238E27FC236}">
                <a16:creationId xmlns:a16="http://schemas.microsoft.com/office/drawing/2014/main" id="{035C5C35-ACF9-A2B5-4D17-86C97AAD91B4}"/>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23B1942-7A07-C237-8771-89CD442D4577}"/>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id="{DD6107FE-1DE7-443C-178A-4B9D2F48E51E}"/>
              </a:ext>
            </a:extLst>
          </p:cNvPr>
          <p:cNvPicPr>
            <a:picLocks noChangeAspect="1"/>
          </p:cNvPicPr>
          <p:nvPr/>
        </p:nvPicPr>
        <p:blipFill>
          <a:blip r:embed="rId6"/>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998552209"/>
      </p:ext>
    </p:extLst>
  </p:cSld>
  <p:clrMapOvr>
    <a:masterClrMapping/>
  </p:clrMapOvr>
  <mc:AlternateContent xmlns:mc="http://schemas.openxmlformats.org/markup-compatibility/2006" xmlns:p14="http://schemas.microsoft.com/office/powerpoint/2010/main">
    <mc:Choice Requires="p14">
      <p:transition spd="med" p14:dur="700" advTm="55984">
        <p:fade/>
      </p:transition>
    </mc:Choice>
    <mc:Fallback xmlns="">
      <p:transition spd="med" advTm="55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30"/>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wheel(1)">
                                      <p:cBhvr>
                                        <p:cTn id="11" dur="60000"/>
                                        <p:tgtEl>
                                          <p:spTgt spid="131"/>
                                        </p:tgtEl>
                                      </p:cBhvr>
                                    </p:animEffect>
                                  </p:childTnLst>
                                  <p:subTnLst>
                                    <p:set>
                                      <p:cBhvr override="childStyle">
                                        <p:cTn dur="1" fill="hold" display="0" masterRel="sameClick" afterEffect="1">
                                          <p:stCondLst>
                                            <p:cond evt="end" delay="0">
                                              <p:tn val="9"/>
                                            </p:cond>
                                          </p:stCondLst>
                                        </p:cTn>
                                        <p:tgtEl>
                                          <p:spTgt spid="1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1867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5-Crowell – </a:t>
            </a:r>
            <a:r>
              <a:rPr lang="en-US" sz="3200" b="1" dirty="0" err="1">
                <a:solidFill>
                  <a:srgbClr val="244D60"/>
                </a:solidFill>
                <a:latin typeface="Arial Narrow"/>
                <a:ea typeface="Arial Narrow"/>
                <a:cs typeface="Arial Narrow"/>
                <a:sym typeface="Arial Narrow"/>
              </a:rPr>
              <a:t>GeoCarb</a:t>
            </a:r>
            <a:r>
              <a:rPr lang="en-US" sz="3200" b="1" dirty="0">
                <a:solidFill>
                  <a:srgbClr val="244D60"/>
                </a:solidFill>
                <a:latin typeface="Arial Narrow"/>
                <a:ea typeface="Arial Narrow"/>
                <a:cs typeface="Arial Narrow"/>
                <a:sym typeface="Arial Narrow"/>
              </a:rPr>
              <a:t> Mission Updates</a:t>
            </a:r>
            <a:endParaRPr sz="3200" b="1" i="0" u="none" strike="noStrike" cap="none" dirty="0">
              <a:solidFill>
                <a:srgbClr val="244D6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r>
              <a:rPr lang="en-US" sz="1800" b="0" i="0" u="none" strike="noStrike" cap="none" dirty="0">
                <a:solidFill>
                  <a:srgbClr val="000000"/>
                </a:solidFill>
                <a:latin typeface="Arial Narrow"/>
                <a:ea typeface="Arial Narrow"/>
                <a:cs typeface="Arial Narrow"/>
                <a:sym typeface="Arial Narrow"/>
              </a:rPr>
              <a:t>Sean Crowell, University of Oklahoma, on behalf of</a:t>
            </a:r>
            <a:br>
              <a:rPr lang="en-US" sz="1800" b="0" i="0" u="none" strike="noStrike" cap="none" dirty="0">
                <a:solidFill>
                  <a:srgbClr val="000000"/>
                </a:solidFill>
                <a:latin typeface="Arial Narrow"/>
                <a:ea typeface="Arial Narrow"/>
                <a:cs typeface="Arial Narrow"/>
                <a:sym typeface="Arial Narrow"/>
              </a:rPr>
            </a:br>
            <a:r>
              <a:rPr lang="en-US" sz="1800" b="0" i="0" u="none" strike="noStrike" cap="none" dirty="0">
                <a:solidFill>
                  <a:srgbClr val="000000"/>
                </a:solidFill>
                <a:latin typeface="Arial Narrow"/>
                <a:ea typeface="Arial Narrow"/>
                <a:cs typeface="Arial Narrow"/>
                <a:sym typeface="Arial Narrow"/>
              </a:rPr>
              <a:t>Berrien Moore III, University of Oklahoma and the </a:t>
            </a:r>
            <a:r>
              <a:rPr lang="en-US" sz="1800" b="0" i="0" u="none" strike="noStrike" cap="none" dirty="0" err="1">
                <a:solidFill>
                  <a:srgbClr val="000000"/>
                </a:solidFill>
                <a:latin typeface="Arial Narrow"/>
                <a:ea typeface="Arial Narrow"/>
                <a:cs typeface="Arial Narrow"/>
                <a:sym typeface="Arial Narrow"/>
              </a:rPr>
              <a:t>GeoCarb</a:t>
            </a:r>
            <a:r>
              <a:rPr lang="en-US" sz="1800" b="0" i="0" u="none" strike="noStrike" cap="none" dirty="0">
                <a:solidFill>
                  <a:srgbClr val="000000"/>
                </a:solidFill>
                <a:latin typeface="Arial Narrow"/>
                <a:ea typeface="Arial Narrow"/>
                <a:cs typeface="Arial Narrow"/>
                <a:sym typeface="Arial Narrow"/>
              </a:rPr>
              <a:t> Team</a:t>
            </a: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5" name="Google Shape;156;p1">
            <a:extLst>
              <a:ext uri="{FF2B5EF4-FFF2-40B4-BE49-F238E27FC236}">
                <a16:creationId xmlns:a16="http://schemas.microsoft.com/office/drawing/2014/main" id="{BB094AD9-AC8D-9B40-8FA3-CC1939FA91B1}"/>
              </a:ext>
            </a:extLst>
          </p:cNvPr>
          <p:cNvSpPr txBox="1"/>
          <p:nvPr/>
        </p:nvSpPr>
        <p:spPr>
          <a:xfrm>
            <a:off x="229590" y="1810000"/>
            <a:ext cx="9844499" cy="4708941"/>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mj-lt"/>
              <a:buAutoNum type="arabicPeriod"/>
            </a:pPr>
            <a:r>
              <a:rPr lang="en-US" sz="2000" dirty="0" err="1">
                <a:solidFill>
                  <a:schemeClr val="dk1"/>
                </a:solidFill>
                <a:latin typeface="Arial Narrow"/>
                <a:ea typeface="Arial Narrow"/>
                <a:cs typeface="Arial Narrow"/>
                <a:sym typeface="Arial Narrow"/>
              </a:rPr>
              <a:t>GeoCarb</a:t>
            </a:r>
            <a:r>
              <a:rPr lang="en-US" sz="2000" dirty="0">
                <a:solidFill>
                  <a:schemeClr val="dk1"/>
                </a:solidFill>
                <a:latin typeface="Arial Narrow"/>
                <a:ea typeface="Arial Narrow"/>
                <a:cs typeface="Arial Narrow"/>
                <a:sym typeface="Arial Narrow"/>
              </a:rPr>
              <a:t> will observe radiances in the 0.76um, 1.6um, 2.0um, and 2.3um in order to retrieve column average CO</a:t>
            </a:r>
            <a:r>
              <a:rPr lang="en-US" sz="2000" baseline="-25000" dirty="0">
                <a:solidFill>
                  <a:schemeClr val="dk1"/>
                </a:solidFill>
                <a:latin typeface="Arial Narrow"/>
                <a:ea typeface="Arial Narrow"/>
                <a:cs typeface="Arial Narrow"/>
                <a:sym typeface="Arial Narrow"/>
              </a:rPr>
              <a:t>2</a:t>
            </a:r>
            <a:r>
              <a:rPr lang="en-US" sz="2000" dirty="0">
                <a:solidFill>
                  <a:schemeClr val="dk1"/>
                </a:solidFill>
                <a:latin typeface="Arial Narrow"/>
                <a:ea typeface="Arial Narrow"/>
                <a:cs typeface="Arial Narrow"/>
                <a:sym typeface="Arial Narrow"/>
              </a:rPr>
              <a:t>, CH</a:t>
            </a:r>
            <a:r>
              <a:rPr lang="en-US" sz="2000" baseline="-25000" dirty="0">
                <a:solidFill>
                  <a:schemeClr val="dk1"/>
                </a:solidFill>
                <a:latin typeface="Arial Narrow"/>
                <a:ea typeface="Arial Narrow"/>
                <a:cs typeface="Arial Narrow"/>
                <a:sym typeface="Arial Narrow"/>
              </a:rPr>
              <a:t>4</a:t>
            </a:r>
            <a:r>
              <a:rPr lang="en-US" sz="2000" dirty="0">
                <a:solidFill>
                  <a:schemeClr val="dk1"/>
                </a:solidFill>
                <a:latin typeface="Arial Narrow"/>
                <a:ea typeface="Arial Narrow"/>
                <a:cs typeface="Arial Narrow"/>
                <a:sym typeface="Arial Narrow"/>
              </a:rPr>
              <a:t>, CO, and solar induced fluorescence (SIF) from geostationary orbit over North and South America  </a:t>
            </a:r>
          </a:p>
          <a:p>
            <a:pPr marL="342900" indent="-342900">
              <a:buClr>
                <a:srgbClr val="000000"/>
              </a:buClr>
              <a:buSzPts val="1600"/>
              <a:buFont typeface="+mj-lt"/>
              <a:buAutoNum type="arabicPeriod"/>
            </a:pPr>
            <a:r>
              <a:rPr lang="en-US" sz="2000" dirty="0" err="1">
                <a:solidFill>
                  <a:schemeClr val="dk1"/>
                </a:solidFill>
                <a:latin typeface="Arial Narrow"/>
                <a:ea typeface="Arial Narrow"/>
                <a:cs typeface="Arial Narrow"/>
                <a:sym typeface="Arial Narrow"/>
              </a:rPr>
              <a:t>GeoCarb</a:t>
            </a:r>
            <a:r>
              <a:rPr lang="en-US" sz="2000" dirty="0">
                <a:solidFill>
                  <a:schemeClr val="dk1"/>
                </a:solidFill>
                <a:latin typeface="Arial Narrow"/>
                <a:ea typeface="Arial Narrow"/>
                <a:cs typeface="Arial Narrow"/>
                <a:sym typeface="Arial Narrow"/>
              </a:rPr>
              <a:t> will launch in late 2024 to an expected orbital slot of 85W</a:t>
            </a:r>
          </a:p>
          <a:p>
            <a:pPr marL="342900" indent="-342900">
              <a:buClr>
                <a:srgbClr val="000000"/>
              </a:buClr>
              <a:buSzPts val="1600"/>
              <a:buFont typeface="+mj-lt"/>
              <a:buAutoNum type="arabicPeriod"/>
            </a:pPr>
            <a:r>
              <a:rPr lang="en-US" sz="2000" dirty="0">
                <a:latin typeface="Arial Narrow"/>
                <a:ea typeface="Arial Narrow"/>
                <a:cs typeface="Arial Narrow"/>
                <a:sym typeface="Arial Narrow"/>
              </a:rPr>
              <a:t>Science Goal: Disaggregating natural and anthropogenic carbon fluxes on urban to regional spatial scales and weekly time scales.</a:t>
            </a:r>
          </a:p>
          <a:p>
            <a:pPr marL="342900" indent="-342900">
              <a:buClr>
                <a:srgbClr val="000000"/>
              </a:buClr>
              <a:buSzPts val="1600"/>
              <a:buFont typeface="+mj-lt"/>
              <a:buAutoNum type="arabicPeriod"/>
            </a:pPr>
            <a:r>
              <a:rPr lang="en-US" sz="2000" dirty="0">
                <a:latin typeface="Arial Narrow"/>
                <a:ea typeface="Arial Narrow"/>
                <a:cs typeface="Arial Narrow"/>
                <a:sym typeface="Arial Narrow"/>
              </a:rPr>
              <a:t>Observation details:</a:t>
            </a:r>
          </a:p>
          <a:p>
            <a:pPr marL="800100" lvl="1" indent="-342900">
              <a:buClr>
                <a:srgbClr val="000000"/>
              </a:buClr>
              <a:buSzPts val="1600"/>
              <a:buFont typeface="+mj-lt"/>
              <a:buAutoNum type="arabicPeriod"/>
            </a:pPr>
            <a:r>
              <a:rPr lang="en-US" sz="2000" dirty="0">
                <a:latin typeface="Arial Narrow"/>
                <a:ea typeface="Arial Narrow"/>
                <a:cs typeface="Arial Narrow"/>
                <a:sym typeface="Arial Narrow"/>
              </a:rPr>
              <a:t>1024 North-South footprints every 9s</a:t>
            </a:r>
          </a:p>
          <a:p>
            <a:pPr marL="800100" lvl="1" indent="-342900">
              <a:buClr>
                <a:srgbClr val="000000"/>
              </a:buClr>
              <a:buSzPts val="1600"/>
              <a:buFont typeface="+mj-lt"/>
              <a:buAutoNum type="arabicPeriod"/>
            </a:pPr>
            <a:r>
              <a:rPr lang="en-US" sz="2000" dirty="0">
                <a:latin typeface="Arial Narrow"/>
                <a:ea typeface="Arial Narrow"/>
                <a:cs typeface="Arial Narrow"/>
                <a:sym typeface="Arial Narrow"/>
              </a:rPr>
              <a:t>3km N-S by 6km E-W at nadir</a:t>
            </a:r>
          </a:p>
          <a:p>
            <a:pPr marL="800100" lvl="1" indent="-342900">
              <a:buClr>
                <a:srgbClr val="000000"/>
              </a:buClr>
              <a:buSzPts val="1600"/>
              <a:buFont typeface="+mj-lt"/>
              <a:buAutoNum type="arabicPeriod"/>
            </a:pPr>
            <a:r>
              <a:rPr lang="en-US" sz="2000" dirty="0">
                <a:latin typeface="Arial Narrow"/>
                <a:ea typeface="Arial Narrow"/>
                <a:cs typeface="Arial Narrow"/>
                <a:sym typeface="Arial Narrow"/>
              </a:rPr>
              <a:t>10-11 hours of scan time per day depending on season</a:t>
            </a:r>
          </a:p>
          <a:p>
            <a:pPr marL="800100" lvl="1" indent="-342900">
              <a:buClr>
                <a:srgbClr val="000000"/>
              </a:buClr>
              <a:buSzPts val="1600"/>
              <a:buFont typeface="+mj-lt"/>
              <a:buAutoNum type="arabicPeriod"/>
            </a:pPr>
            <a:r>
              <a:rPr lang="en-US" sz="2000" dirty="0">
                <a:latin typeface="Arial Narrow"/>
                <a:ea typeface="Arial Narrow"/>
                <a:cs typeface="Arial Narrow"/>
                <a:sym typeface="Arial Narrow"/>
              </a:rPr>
              <a:t>Notional scan pattern: focus on US and Amazon on even days and entire hemisphere on odd days with multiple revisits per day at “intensive scan” locations</a:t>
            </a:r>
          </a:p>
          <a:p>
            <a:pPr marL="342900" indent="-342900">
              <a:buClr>
                <a:srgbClr val="000000"/>
              </a:buClr>
              <a:buSzPts val="1600"/>
              <a:buFont typeface="+mj-lt"/>
              <a:buAutoNum type="arabicPeriod"/>
            </a:pPr>
            <a:r>
              <a:rPr lang="en-US" sz="2000" b="0" i="0" strike="noStrike" cap="none" dirty="0">
                <a:latin typeface="Arial Narrow"/>
                <a:ea typeface="Arial Narrow"/>
                <a:cs typeface="Arial Narrow"/>
                <a:sym typeface="Arial Narrow"/>
              </a:rPr>
              <a:t>Relevance to TEMPO: NO</a:t>
            </a:r>
            <a:r>
              <a:rPr lang="en-US" sz="2000" b="0" i="0" strike="noStrike" cap="none" baseline="-25000" dirty="0">
                <a:latin typeface="Arial Narrow"/>
                <a:ea typeface="Arial Narrow"/>
                <a:cs typeface="Arial Narrow"/>
                <a:sym typeface="Arial Narrow"/>
              </a:rPr>
              <a:t>2</a:t>
            </a:r>
            <a:r>
              <a:rPr lang="en-US" sz="2000" b="0" i="0" strike="noStrike" cap="none" dirty="0">
                <a:latin typeface="Arial Narrow"/>
                <a:ea typeface="Arial Narrow"/>
                <a:cs typeface="Arial Narrow"/>
                <a:sym typeface="Arial Narrow"/>
              </a:rPr>
              <a:t>-CO tracer ratios with TROPOMI have shown the capacity to distinguish fires; distinguishing plumes from the background (NO</a:t>
            </a:r>
            <a:r>
              <a:rPr lang="en-US" sz="2000" b="0" i="0" strike="noStrike" cap="none" baseline="-25000" dirty="0">
                <a:latin typeface="Arial Narrow"/>
                <a:ea typeface="Arial Narrow"/>
                <a:cs typeface="Arial Narrow"/>
                <a:sym typeface="Arial Narrow"/>
              </a:rPr>
              <a:t>2</a:t>
            </a:r>
            <a:r>
              <a:rPr lang="en-US" sz="2000" b="0" i="0" strike="noStrike" cap="none" dirty="0">
                <a:latin typeface="Arial Narrow"/>
                <a:ea typeface="Arial Narrow"/>
                <a:cs typeface="Arial Narrow"/>
                <a:sym typeface="Arial Narrow"/>
              </a:rPr>
              <a:t>), aerosol information for retrievals</a:t>
            </a:r>
          </a:p>
          <a:p>
            <a:pPr lvl="1">
              <a:buClr>
                <a:srgbClr val="000000"/>
              </a:buClr>
              <a:buSzPts val="1600"/>
            </a:pPr>
            <a:endParaRPr lang="en-US" sz="2000" dirty="0">
              <a:solidFill>
                <a:schemeClr val="dk1"/>
              </a:solidFill>
              <a:latin typeface="Arial Narrow"/>
              <a:ea typeface="Arial Narrow"/>
              <a:cs typeface="Arial Narrow"/>
              <a:sym typeface="Arial Narrow"/>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0C404B04-B2AC-5D43-9AFE-9DE0DE66E5E6}"/>
              </a:ext>
            </a:extLst>
          </p:cNvPr>
          <p:cNvPicPr>
            <a:picLocks noChangeAspect="1"/>
          </p:cNvPicPr>
          <p:nvPr/>
        </p:nvPicPr>
        <p:blipFill>
          <a:blip r:embed="rId4"/>
          <a:stretch>
            <a:fillRect/>
          </a:stretch>
        </p:blipFill>
        <p:spPr>
          <a:xfrm>
            <a:off x="366224" y="339059"/>
            <a:ext cx="839055" cy="1048819"/>
          </a:xfrm>
          <a:prstGeom prst="rect">
            <a:avLst/>
          </a:prstGeom>
        </p:spPr>
      </p:pic>
      <p:pic>
        <p:nvPicPr>
          <p:cNvPr id="4" name="Picture 3">
            <a:extLst>
              <a:ext uri="{FF2B5EF4-FFF2-40B4-BE49-F238E27FC236}">
                <a16:creationId xmlns:a16="http://schemas.microsoft.com/office/drawing/2014/main" id="{C1CF9705-C4CE-9B4D-B82F-B0E2DED2DA98}"/>
              </a:ext>
            </a:extLst>
          </p:cNvPr>
          <p:cNvPicPr>
            <a:picLocks noChangeAspect="1"/>
          </p:cNvPicPr>
          <p:nvPr/>
        </p:nvPicPr>
        <p:blipFill>
          <a:blip r:embed="rId5"/>
          <a:stretch>
            <a:fillRect/>
          </a:stretch>
        </p:blipFill>
        <p:spPr>
          <a:xfrm>
            <a:off x="9905446" y="1843545"/>
            <a:ext cx="2185157" cy="2231040"/>
          </a:xfrm>
          <a:prstGeom prst="rect">
            <a:avLst/>
          </a:prstGeom>
        </p:spPr>
      </p:pic>
      <p:pic>
        <p:nvPicPr>
          <p:cNvPr id="5" name="Picture 4">
            <a:extLst>
              <a:ext uri="{FF2B5EF4-FFF2-40B4-BE49-F238E27FC236}">
                <a16:creationId xmlns:a16="http://schemas.microsoft.com/office/drawing/2014/main" id="{13976A86-6FF4-B84E-8A51-F81018696001}"/>
              </a:ext>
            </a:extLst>
          </p:cNvPr>
          <p:cNvPicPr>
            <a:picLocks noChangeAspect="1"/>
          </p:cNvPicPr>
          <p:nvPr/>
        </p:nvPicPr>
        <p:blipFill>
          <a:blip r:embed="rId6"/>
          <a:stretch>
            <a:fillRect/>
          </a:stretch>
        </p:blipFill>
        <p:spPr>
          <a:xfrm>
            <a:off x="9871588" y="4064105"/>
            <a:ext cx="2252871" cy="2258927"/>
          </a:xfrm>
          <a:prstGeom prst="rect">
            <a:avLst/>
          </a:prstGeom>
        </p:spPr>
      </p:pic>
      <p:sp>
        <p:nvSpPr>
          <p:cNvPr id="10" name="Oval 9">
            <a:extLst>
              <a:ext uri="{FF2B5EF4-FFF2-40B4-BE49-F238E27FC236}">
                <a16:creationId xmlns:a16="http://schemas.microsoft.com/office/drawing/2014/main" id="{F0BC34B7-3BA9-354C-A346-E3105AC03A89}"/>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DD62B3-48D1-C360-F1DF-A0219E96917D}"/>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8E4CE94-010E-2B76-AE4D-8370CFB486BA}"/>
              </a:ext>
            </a:extLst>
          </p:cNvPr>
          <p:cNvPicPr>
            <a:picLocks noChangeAspect="1"/>
          </p:cNvPicPr>
          <p:nvPr/>
        </p:nvPicPr>
        <p:blipFill>
          <a:blip r:embed="rId7"/>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269677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60000"/>
                                        <p:tgtEl>
                                          <p:spTgt spid="11"/>
                                        </p:tgtEl>
                                      </p:cBhvr>
                                    </p:animEffect>
                                  </p:childTnLst>
                                  <p:subTnLst>
                                    <p:set>
                                      <p:cBhvr override="childStyle">
                                        <p:cTn dur="1" fill="hold" display="0" masterRel="sameClick" afterEffect="1">
                                          <p:stCondLst>
                                            <p:cond evt="end" delay="0">
                                              <p:tn val="9"/>
                                            </p:cond>
                                          </p:stCondLst>
                                        </p:cTn>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2495973" y="323556"/>
            <a:ext cx="7172541" cy="1718379"/>
          </a:xfrm>
          <a:prstGeom prst="rect">
            <a:avLst/>
          </a:prstGeom>
          <a:noFill/>
          <a:ln>
            <a:noFill/>
          </a:ln>
        </p:spPr>
        <p:txBody>
          <a:bodyPr spcFirstLastPara="1" wrap="square" lIns="91425" tIns="45700" rIns="91425" bIns="45700" anchor="t" anchorCtr="0">
            <a:spAutoFit/>
          </a:bodyPr>
          <a:lstStyle/>
          <a:p>
            <a:pPr algn="ctr">
              <a:buClr>
                <a:srgbClr val="244D60"/>
              </a:buClr>
              <a:buSzPts val="3200"/>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6-</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Fasnacht–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Using ML to Retrieve Ocean Color from Hyperspectral Sensors</a:t>
            </a:r>
            <a:endParaRPr lang="en-US" sz="18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endParaRPr>
          </a:p>
          <a:p>
            <a:pPr marL="0" marR="0" lvl="0" indent="0" algn="ctr" rtl="0">
              <a:lnSpc>
                <a:spcPct val="100000"/>
              </a:lnSpc>
              <a:spcBef>
                <a:spcPts val="0"/>
              </a:spcBef>
              <a:spcAft>
                <a:spcPts val="0"/>
              </a:spcAft>
              <a:buClr>
                <a:srgbClr val="244D60"/>
              </a:buClr>
              <a:buSzPts val="3200"/>
              <a:buFont typeface="Arial Narrow"/>
              <a:buNone/>
            </a:pPr>
            <a:r>
              <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Zachary Fasnacht</a:t>
            </a: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1,2</a:t>
            </a:r>
            <a:r>
              <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 Joanna Joiner</a:t>
            </a: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2</a:t>
            </a:r>
            <a:r>
              <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 David Haffner</a:t>
            </a: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1,2</a:t>
            </a:r>
            <a:r>
              <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  Wenhan Qin</a:t>
            </a: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1,2</a:t>
            </a:r>
            <a:r>
              <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 Alexander Vasilkov</a:t>
            </a: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1,2</a:t>
            </a:r>
            <a:r>
              <a:rPr lang="en-US" sz="1400" dirty="0">
                <a:solidFill>
                  <a:srgbClr val="000000"/>
                </a:solidFill>
                <a:latin typeface="Times New Roman" panose="02020603050405020304" pitchFamily="18" charset="0"/>
                <a:ea typeface="Arial Narrow"/>
                <a:cs typeface="Times New Roman" panose="02020603050405020304" pitchFamily="18" charset="0"/>
                <a:sym typeface="Arial Narrow"/>
              </a:rPr>
              <a:t>, Patricia Castellanos</a:t>
            </a:r>
            <a:r>
              <a:rPr lang="en-US" sz="1400"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3</a:t>
            </a:r>
            <a:r>
              <a:rPr lang="en-US" sz="1400" dirty="0">
                <a:solidFill>
                  <a:srgbClr val="000000"/>
                </a:solidFill>
                <a:latin typeface="Times New Roman" panose="02020603050405020304" pitchFamily="18" charset="0"/>
                <a:ea typeface="Arial Narrow"/>
                <a:cs typeface="Times New Roman" panose="02020603050405020304" pitchFamily="18" charset="0"/>
                <a:sym typeface="Arial Narrow"/>
              </a:rPr>
              <a:t>, and Nickolay Krotkov</a:t>
            </a: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2</a:t>
            </a:r>
          </a:p>
          <a:p>
            <a:pPr marL="0" marR="0" lvl="0" indent="0" algn="ctr" rtl="0">
              <a:lnSpc>
                <a:spcPct val="100000"/>
              </a:lnSpc>
              <a:spcBef>
                <a:spcPts val="0"/>
              </a:spcBef>
              <a:spcAft>
                <a:spcPts val="0"/>
              </a:spcAft>
              <a:buClr>
                <a:srgbClr val="244D60"/>
              </a:buClr>
              <a:buSzPts val="3200"/>
              <a:buFont typeface="Arial Narrow"/>
              <a:buNone/>
            </a:pP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1</a:t>
            </a:r>
            <a:r>
              <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SSAI, </a:t>
            </a:r>
            <a:r>
              <a:rPr lang="en-US" sz="1400" b="0" i="0" u="none" strike="noStrike" cap="none"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2</a:t>
            </a:r>
            <a:r>
              <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rPr>
              <a:t>NASA GSFC Code 614, </a:t>
            </a:r>
            <a:r>
              <a:rPr lang="en-US" sz="1400" baseline="30000" dirty="0">
                <a:solidFill>
                  <a:srgbClr val="000000"/>
                </a:solidFill>
                <a:latin typeface="Times New Roman" panose="02020603050405020304" pitchFamily="18" charset="0"/>
                <a:ea typeface="Arial Narrow"/>
                <a:cs typeface="Times New Roman" panose="02020603050405020304" pitchFamily="18" charset="0"/>
                <a:sym typeface="Arial Narrow"/>
              </a:rPr>
              <a:t>3</a:t>
            </a:r>
            <a:r>
              <a:rPr lang="en-US" sz="1400" dirty="0">
                <a:solidFill>
                  <a:srgbClr val="000000"/>
                </a:solidFill>
                <a:latin typeface="Times New Roman" panose="02020603050405020304" pitchFamily="18" charset="0"/>
                <a:ea typeface="Arial Narrow"/>
                <a:cs typeface="Times New Roman" panose="02020603050405020304" pitchFamily="18" charset="0"/>
                <a:sym typeface="Arial Narrow"/>
              </a:rPr>
              <a:t>NASA GSFC Code 610.1</a:t>
            </a:r>
            <a:endParaRPr lang="en-US" sz="1400" b="0" i="0" u="none" strike="noStrike" cap="none" dirty="0">
              <a:solidFill>
                <a:srgbClr val="000000"/>
              </a:solidFill>
              <a:latin typeface="Times New Roman" panose="02020603050405020304" pitchFamily="18" charset="0"/>
              <a:ea typeface="Arial Narrow"/>
              <a:cs typeface="Times New Roman" panose="02020603050405020304" pitchFamily="18" charset="0"/>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380872" y="1490305"/>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5" name="Google Shape;156;p1">
            <a:extLst>
              <a:ext uri="{FF2B5EF4-FFF2-40B4-BE49-F238E27FC236}">
                <a16:creationId xmlns:a16="http://schemas.microsoft.com/office/drawing/2014/main" id="{BB094AD9-AC8D-9B40-8FA3-CC1939FA91B1}"/>
              </a:ext>
            </a:extLst>
          </p:cNvPr>
          <p:cNvSpPr txBox="1"/>
          <p:nvPr/>
        </p:nvSpPr>
        <p:spPr>
          <a:xfrm>
            <a:off x="117510" y="1591916"/>
            <a:ext cx="6159003" cy="5062884"/>
          </a:xfrm>
          <a:prstGeom prst="rect">
            <a:avLst/>
          </a:prstGeom>
          <a:noFill/>
          <a:ln>
            <a:noFill/>
          </a:ln>
        </p:spPr>
        <p:txBody>
          <a:bodyPr spcFirstLastPara="1" wrap="square" lIns="91425" tIns="45700" rIns="91425" bIns="45700" anchor="t" anchorCtr="0">
            <a:spAutoFit/>
          </a:bodyPr>
          <a:lstStyle/>
          <a:p>
            <a:pPr marL="342900" indent="-342900">
              <a:buClr>
                <a:srgbClr val="000000"/>
              </a:buClr>
              <a:buSzPts val="1600"/>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Can a machine learning model be developed to improve coverage of ocean color retrievals using hyperspectral instruments?</a:t>
            </a:r>
          </a:p>
          <a:p>
            <a:pPr marL="342900" indent="-342900">
              <a:buClr>
                <a:srgbClr val="000000"/>
              </a:buClr>
              <a:buSzPts val="1600"/>
              <a:buFont typeface="Arial" panose="020B0604020202020204" pitchFamily="34" charset="0"/>
              <a:buChar char="•"/>
            </a:pPr>
            <a:r>
              <a:rPr lang="en-US" sz="1900" b="0" i="0" strike="noStrike" cap="none" dirty="0">
                <a:latin typeface="Times New Roman" panose="02020603050405020304" pitchFamily="18" charset="0"/>
                <a:ea typeface="Arial Narrow"/>
                <a:cs typeface="Times New Roman" panose="02020603050405020304" pitchFamily="18" charset="0"/>
                <a:sym typeface="Arial Narrow"/>
              </a:rPr>
              <a:t>A neural network is trained to predict physically-based MODIS chlorophyll concentration using principal components decomposed from hyperspectral data (similar to Joiner et. al., 2021a,b Front. Rem. Sens)</a:t>
            </a:r>
          </a:p>
          <a:p>
            <a:pPr marL="342900" indent="-342900">
              <a:buClr>
                <a:srgbClr val="000000"/>
              </a:buClr>
              <a:buSzPts val="1600"/>
              <a:buFont typeface="Arial" panose="020B0604020202020204" pitchFamily="34" charset="0"/>
              <a:buChar char="•"/>
            </a:pPr>
            <a:r>
              <a:rPr lang="en-US" sz="1900" dirty="0">
                <a:latin typeface="Times New Roman" panose="02020603050405020304" pitchFamily="18" charset="0"/>
                <a:ea typeface="Arial Narrow"/>
                <a:cs typeface="Times New Roman" panose="02020603050405020304" pitchFamily="18" charset="0"/>
                <a:sym typeface="Arial Narrow"/>
              </a:rPr>
              <a:t>Right: approach applied to Gulf of Mexico/Caribbean Sea</a:t>
            </a:r>
          </a:p>
          <a:p>
            <a:pPr marL="800100" lvl="1" indent="-342900">
              <a:buClr>
                <a:srgbClr val="000000"/>
              </a:buClr>
              <a:buSzPts val="1600"/>
              <a:buFont typeface="Arial" panose="020B0604020202020204" pitchFamily="34" charset="0"/>
              <a:buChar char="•"/>
            </a:pPr>
            <a:r>
              <a:rPr lang="en-US" sz="1900" b="0" i="0" strike="noStrike" cap="none" dirty="0">
                <a:latin typeface="Times New Roman" panose="02020603050405020304" pitchFamily="18" charset="0"/>
                <a:ea typeface="Arial Narrow"/>
                <a:cs typeface="Times New Roman" panose="02020603050405020304" pitchFamily="18" charset="0"/>
                <a:sym typeface="Arial Narrow"/>
              </a:rPr>
              <a:t>TROPOMI provides enhanced spatial coverage compared with MODIS under cloud and </a:t>
            </a:r>
            <a:r>
              <a:rPr lang="en-US" sz="1900" b="0" i="0" strike="noStrike" cap="none" dirty="0" err="1">
                <a:latin typeface="Times New Roman" panose="02020603050405020304" pitchFamily="18" charset="0"/>
                <a:ea typeface="Arial Narrow"/>
                <a:cs typeface="Times New Roman" panose="02020603050405020304" pitchFamily="18" charset="0"/>
                <a:sym typeface="Arial Narrow"/>
              </a:rPr>
              <a:t>sunglint</a:t>
            </a:r>
            <a:r>
              <a:rPr lang="en-US" sz="1900" b="0" i="0" strike="noStrike" cap="none" dirty="0">
                <a:latin typeface="Times New Roman" panose="02020603050405020304" pitchFamily="18" charset="0"/>
                <a:ea typeface="Arial Narrow"/>
                <a:cs typeface="Times New Roman" panose="02020603050405020304" pitchFamily="18" charset="0"/>
                <a:sym typeface="Arial Narrow"/>
              </a:rPr>
              <a:t> conditions </a:t>
            </a:r>
          </a:p>
          <a:p>
            <a:pPr marL="800100" lvl="1" indent="-342900">
              <a:buClr>
                <a:srgbClr val="000000"/>
              </a:buClr>
              <a:buSzPts val="1600"/>
              <a:buFont typeface="Arial" panose="020B0604020202020204" pitchFamily="34" charset="0"/>
              <a:buChar char="•"/>
            </a:pPr>
            <a:r>
              <a:rPr lang="en-US" sz="1900" b="0" i="0" strike="noStrike" cap="none" dirty="0">
                <a:latin typeface="Times New Roman" panose="02020603050405020304" pitchFamily="18" charset="0"/>
                <a:ea typeface="Arial Narrow"/>
                <a:cs typeface="Times New Roman" panose="02020603050405020304" pitchFamily="18" charset="0"/>
                <a:sym typeface="Arial Narrow"/>
              </a:rPr>
              <a:t>Some features are not captured well in 8-day MODIS composite, but are captured in TROPOMI data (dashed circle)</a:t>
            </a:r>
          </a:p>
          <a:p>
            <a:pPr marL="342900" indent="-342900">
              <a:buClr>
                <a:srgbClr val="000000"/>
              </a:buClr>
              <a:buSzPts val="1600"/>
              <a:buFont typeface="Arial" panose="020B0604020202020204" pitchFamily="34" charset="0"/>
              <a:buChar char="•"/>
            </a:pPr>
            <a:r>
              <a:rPr lang="en-US" sz="1900" dirty="0">
                <a:latin typeface="Times New Roman" panose="02020603050405020304" pitchFamily="18" charset="0"/>
                <a:ea typeface="Arial Narrow"/>
                <a:cs typeface="Times New Roman" panose="02020603050405020304" pitchFamily="18" charset="0"/>
                <a:sym typeface="Arial Narrow"/>
              </a:rPr>
              <a:t>Method is not meant to replace physically-based retrievals but rather compliment those retrievals </a:t>
            </a:r>
          </a:p>
          <a:p>
            <a:pPr lvl="1">
              <a:buClr>
                <a:srgbClr val="000000"/>
              </a:buClr>
              <a:buSzPts val="1600"/>
            </a:pPr>
            <a:endParaRPr lang="en-US" sz="1900" b="0" i="0" strike="noStrike" cap="none" dirty="0">
              <a:latin typeface="Times New Roman" panose="02020603050405020304" pitchFamily="18" charset="0"/>
              <a:ea typeface="Arial Narrow"/>
              <a:cs typeface="Times New Roman" panose="02020603050405020304" pitchFamily="18" charset="0"/>
              <a:sym typeface="Arial Narrow"/>
            </a:endParaRPr>
          </a:p>
        </p:txBody>
      </p:sp>
      <p:pic>
        <p:nvPicPr>
          <p:cNvPr id="1026" name="Picture 2" descr="Image preview">
            <a:extLst>
              <a:ext uri="{FF2B5EF4-FFF2-40B4-BE49-F238E27FC236}">
                <a16:creationId xmlns:a16="http://schemas.microsoft.com/office/drawing/2014/main" id="{A71D7113-55F1-E7D8-3B58-94E4277021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121" b="21373"/>
          <a:stretch/>
        </p:blipFill>
        <p:spPr bwMode="auto">
          <a:xfrm>
            <a:off x="117510" y="259533"/>
            <a:ext cx="1076465" cy="1190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p&#10;&#10;Description automatically generated">
            <a:extLst>
              <a:ext uri="{FF2B5EF4-FFF2-40B4-BE49-F238E27FC236}">
                <a16:creationId xmlns:a16="http://schemas.microsoft.com/office/drawing/2014/main" id="{E8C08428-F31F-C323-BE30-B6BFD14C1F5C}"/>
              </a:ext>
            </a:extLst>
          </p:cNvPr>
          <p:cNvPicPr>
            <a:picLocks noChangeAspect="1"/>
          </p:cNvPicPr>
          <p:nvPr/>
        </p:nvPicPr>
        <p:blipFill>
          <a:blip r:embed="rId5"/>
          <a:stretch>
            <a:fillRect/>
          </a:stretch>
        </p:blipFill>
        <p:spPr>
          <a:xfrm>
            <a:off x="6430317" y="2082134"/>
            <a:ext cx="5729679" cy="4307574"/>
          </a:xfrm>
          <a:prstGeom prst="rect">
            <a:avLst/>
          </a:prstGeom>
        </p:spPr>
      </p:pic>
      <p:sp>
        <p:nvSpPr>
          <p:cNvPr id="6" name="TextBox 5">
            <a:extLst>
              <a:ext uri="{FF2B5EF4-FFF2-40B4-BE49-F238E27FC236}">
                <a16:creationId xmlns:a16="http://schemas.microsoft.com/office/drawing/2014/main" id="{460D8728-7A85-167F-3422-9930FB7160ED}"/>
              </a:ext>
            </a:extLst>
          </p:cNvPr>
          <p:cNvSpPr txBox="1"/>
          <p:nvPr/>
        </p:nvSpPr>
        <p:spPr>
          <a:xfrm>
            <a:off x="7856737" y="1677880"/>
            <a:ext cx="2151551"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October 10, 2020</a:t>
            </a:r>
          </a:p>
        </p:txBody>
      </p:sp>
      <p:sp>
        <p:nvSpPr>
          <p:cNvPr id="7" name="Oval 6">
            <a:extLst>
              <a:ext uri="{FF2B5EF4-FFF2-40B4-BE49-F238E27FC236}">
                <a16:creationId xmlns:a16="http://schemas.microsoft.com/office/drawing/2014/main" id="{206B3B9D-B314-81F3-B547-2EA424C89528}"/>
              </a:ext>
            </a:extLst>
          </p:cNvPr>
          <p:cNvSpPr/>
          <p:nvPr/>
        </p:nvSpPr>
        <p:spPr>
          <a:xfrm>
            <a:off x="7355103" y="5344335"/>
            <a:ext cx="1167460" cy="926573"/>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1569D67-1DE0-15CC-4D93-5D31080CBF40}"/>
              </a:ext>
            </a:extLst>
          </p:cNvPr>
          <p:cNvSpPr/>
          <p:nvPr/>
        </p:nvSpPr>
        <p:spPr>
          <a:xfrm>
            <a:off x="9991619" y="5326580"/>
            <a:ext cx="1167460" cy="926573"/>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cience Systems and Applications &quot;ssai&quot; Reviews | Glassdoor">
            <a:extLst>
              <a:ext uri="{FF2B5EF4-FFF2-40B4-BE49-F238E27FC236}">
                <a16:creationId xmlns:a16="http://schemas.microsoft.com/office/drawing/2014/main" id="{80A62588-007F-A1B1-C80E-63167DAAF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6462" y="300429"/>
            <a:ext cx="1169512" cy="1169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A Goddard Space Flight Center | Federal Labs">
            <a:extLst>
              <a:ext uri="{FF2B5EF4-FFF2-40B4-BE49-F238E27FC236}">
                <a16:creationId xmlns:a16="http://schemas.microsoft.com/office/drawing/2014/main" id="{85052CD7-1785-3F83-5128-57452247D1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8514" y="238557"/>
            <a:ext cx="1397401" cy="1196219"/>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5498F032-C16C-03D9-484B-2DC5A17AB95D}"/>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82DABE8-CFB5-521E-FF49-2D40E8C9230A}"/>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51AB31A-BC81-901A-F789-77539ADEB583}"/>
              </a:ext>
            </a:extLst>
          </p:cNvPr>
          <p:cNvPicPr>
            <a:picLocks noChangeAspect="1"/>
          </p:cNvPicPr>
          <p:nvPr/>
        </p:nvPicPr>
        <p:blipFill>
          <a:blip r:embed="rId8"/>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369402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14"/>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60000"/>
                                        <p:tgtEl>
                                          <p:spTgt spid="17"/>
                                        </p:tgtEl>
                                      </p:cBhvr>
                                    </p:animEffect>
                                  </p:childTnLst>
                                  <p:subTnLst>
                                    <p:set>
                                      <p:cBhvr override="childStyle">
                                        <p:cTn dur="1" fill="hold" display="0" masterRel="sameClick" afterEffect="1">
                                          <p:stCondLst>
                                            <p:cond evt="end" delay="0">
                                              <p:tn val="9"/>
                                            </p:cond>
                                          </p:stCondLst>
                                        </p:cTn>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rotWithShape="1">
          <a:blip r:embed="rId4">
            <a:alphaModFix amt="35000"/>
          </a:blip>
          <a:srcRect l="24315" t="23771" r="23113" b="36986"/>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612900" y="191340"/>
            <a:ext cx="9445751" cy="14157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44D60"/>
              </a:buClr>
              <a:buSzPts val="3200"/>
              <a:buFont typeface="Arial Narrow"/>
              <a:buNone/>
            </a:pPr>
            <a:r>
              <a:rPr lang="en-US" sz="3200" b="1" dirty="0">
                <a:solidFill>
                  <a:srgbClr val="244D60"/>
                </a:solidFill>
                <a:latin typeface="Arial Narrow"/>
                <a:ea typeface="Arial Narrow"/>
                <a:cs typeface="Arial Narrow"/>
                <a:sym typeface="Arial Narrow"/>
              </a:rPr>
              <a:t>7-GAUDEL–</a:t>
            </a:r>
            <a:r>
              <a:rPr lang="en-US" sz="3200" b="1" i="0" u="none" strike="noStrike" cap="none" dirty="0">
                <a:solidFill>
                  <a:srgbClr val="244D60"/>
                </a:solidFill>
                <a:latin typeface="Arial Narrow"/>
                <a:ea typeface="Arial Narrow"/>
                <a:cs typeface="Arial Narrow"/>
                <a:sym typeface="Arial Narrow"/>
              </a:rPr>
              <a:t>Tropical Ozone</a:t>
            </a:r>
            <a:endParaRPr sz="3200" b="1" i="0" u="none" strike="noStrike" cap="none" dirty="0">
              <a:solidFill>
                <a:srgbClr val="244D60"/>
              </a:solidFill>
              <a:latin typeface="Arial Narrow"/>
              <a:ea typeface="Arial Narrow"/>
              <a:cs typeface="Arial Narrow"/>
              <a:sym typeface="Arial Narrow"/>
            </a:endParaRPr>
          </a:p>
          <a:p>
            <a:pPr algn="ctr">
              <a:tabLst>
                <a:tab pos="3244850" algn="l"/>
              </a:tabLst>
            </a:pPr>
            <a:r>
              <a:rPr lang="en-US" sz="1800" i="0" u="none" strike="noStrike" cap="none" dirty="0">
                <a:solidFill>
                  <a:srgbClr val="000000"/>
                </a:solidFill>
                <a:latin typeface="Arial Narrow"/>
                <a:ea typeface="Arial Narrow"/>
                <a:cs typeface="Arial Narrow"/>
                <a:sym typeface="Arial Narrow"/>
              </a:rPr>
              <a:t>Audrey Gaudel</a:t>
            </a:r>
            <a:r>
              <a:rPr lang="en-US" sz="1800" b="0" i="0" u="none" strike="noStrike" cap="none" dirty="0">
                <a:solidFill>
                  <a:srgbClr val="000000"/>
                </a:solidFill>
                <a:latin typeface="Arial Narrow"/>
                <a:ea typeface="Arial Narrow"/>
                <a:cs typeface="Arial Narrow"/>
                <a:sym typeface="Arial Narrow"/>
              </a:rPr>
              <a:t>, CIRES U. Of Colorado, NOAA Chemical </a:t>
            </a:r>
            <a:r>
              <a:rPr lang="en-US" dirty="0">
                <a:solidFill>
                  <a:srgbClr val="000000"/>
                </a:solidFill>
                <a:latin typeface="Arial Narrow"/>
                <a:ea typeface="Arial Narrow"/>
                <a:cs typeface="Arial Narrow"/>
                <a:sym typeface="Arial Narrow"/>
              </a:rPr>
              <a:t>Sciences Laboratory</a:t>
            </a:r>
            <a:br>
              <a:rPr lang="en-US" sz="1800" b="0" i="0" u="none" strike="noStrike" cap="none" dirty="0">
                <a:solidFill>
                  <a:srgbClr val="000000"/>
                </a:solidFill>
                <a:latin typeface="Arial Narrow"/>
                <a:ea typeface="Arial Narrow"/>
                <a:cs typeface="Arial Narrow"/>
                <a:sym typeface="Arial Narrow"/>
              </a:rPr>
            </a:br>
            <a:r>
              <a:rPr lang="en-US" dirty="0">
                <a:latin typeface="Arial Narrow" panose="020B0606020202030204" pitchFamily="34" charset="0"/>
                <a:cs typeface="Arial" panose="020B0604020202020204" pitchFamily="34" charset="0"/>
              </a:rPr>
              <a:t>Meng Li,</a:t>
            </a:r>
            <a:r>
              <a:rPr lang="en-US" baseline="30000" dirty="0">
                <a:latin typeface="Arial Narrow" panose="020B0606020202030204" pitchFamily="34" charset="0"/>
                <a:cs typeface="Arial" panose="020B0604020202020204" pitchFamily="34" charset="0"/>
              </a:rPr>
              <a:t> </a:t>
            </a:r>
            <a:r>
              <a:rPr lang="en-US" dirty="0" err="1">
                <a:latin typeface="Arial Narrow" panose="020B0606020202030204" pitchFamily="34" charset="0"/>
                <a:cs typeface="Arial" panose="020B0604020202020204" pitchFamily="34" charset="0"/>
              </a:rPr>
              <a:t>Ilann</a:t>
            </a:r>
            <a:r>
              <a:rPr lang="en-US" dirty="0">
                <a:latin typeface="Arial Narrow" panose="020B0606020202030204" pitchFamily="34" charset="0"/>
                <a:cs typeface="Arial" panose="020B0604020202020204" pitchFamily="34" charset="0"/>
              </a:rPr>
              <a:t> Bourgeois,</a:t>
            </a:r>
            <a:r>
              <a:rPr lang="en-US" baseline="30000" dirty="0">
                <a:latin typeface="Arial Narrow" panose="020B0606020202030204" pitchFamily="34" charset="0"/>
                <a:cs typeface="Arial" panose="020B0604020202020204" pitchFamily="34" charset="0"/>
              </a:rPr>
              <a:t> </a:t>
            </a:r>
            <a:r>
              <a:rPr lang="en-US" dirty="0">
                <a:latin typeface="Arial Narrow" panose="020B0606020202030204" pitchFamily="34" charset="0"/>
                <a:cs typeface="Arial" panose="020B0604020202020204" pitchFamily="34" charset="0"/>
              </a:rPr>
              <a:t>Owen Cooper,</a:t>
            </a:r>
            <a:r>
              <a:rPr lang="en-US" baseline="30000" dirty="0">
                <a:latin typeface="Arial Narrow" panose="020B0606020202030204" pitchFamily="34" charset="0"/>
                <a:cs typeface="Arial" panose="020B0604020202020204" pitchFamily="34" charset="0"/>
              </a:rPr>
              <a:t> </a:t>
            </a:r>
            <a:r>
              <a:rPr lang="en-US" dirty="0">
                <a:latin typeface="Arial Narrow" panose="020B0606020202030204" pitchFamily="34" charset="0"/>
                <a:cs typeface="Arial" panose="020B0604020202020204" pitchFamily="34" charset="0"/>
              </a:rPr>
              <a:t>Kai-Lan Chang,</a:t>
            </a:r>
            <a:r>
              <a:rPr lang="en-US" baseline="30000" dirty="0">
                <a:latin typeface="Arial Narrow" panose="020B0606020202030204" pitchFamily="34" charset="0"/>
                <a:cs typeface="Arial" panose="020B0604020202020204" pitchFamily="34" charset="0"/>
              </a:rPr>
              <a:t> </a:t>
            </a:r>
            <a:r>
              <a:rPr lang="en-US" dirty="0">
                <a:latin typeface="Arial Narrow" panose="020B0606020202030204" pitchFamily="34" charset="0"/>
                <a:cs typeface="Arial" panose="020B0604020202020204" pitchFamily="34" charset="0"/>
              </a:rPr>
              <a:t>Bastien </a:t>
            </a:r>
            <a:r>
              <a:rPr lang="en-US" dirty="0" err="1">
                <a:latin typeface="Arial Narrow" panose="020B0606020202030204" pitchFamily="34" charset="0"/>
                <a:cs typeface="Arial" panose="020B0604020202020204" pitchFamily="34" charset="0"/>
              </a:rPr>
              <a:t>Sauvage</a:t>
            </a:r>
            <a:r>
              <a:rPr lang="en-US" dirty="0">
                <a:latin typeface="Arial Narrow" panose="020B0606020202030204" pitchFamily="34" charset="0"/>
                <a:cs typeface="Arial" panose="020B0604020202020204" pitchFamily="34" charset="0"/>
              </a:rPr>
              <a:t>,</a:t>
            </a:r>
            <a:r>
              <a:rPr lang="en-US" baseline="30000" dirty="0">
                <a:latin typeface="Arial Narrow" panose="020B0606020202030204" pitchFamily="34" charset="0"/>
                <a:cs typeface="Arial" panose="020B0604020202020204" pitchFamily="34" charset="0"/>
              </a:rPr>
              <a:t> </a:t>
            </a:r>
            <a:r>
              <a:rPr lang="en-US" dirty="0">
                <a:latin typeface="Arial Narrow" panose="020B0606020202030204" pitchFamily="34" charset="0"/>
                <a:cs typeface="Arial" panose="020B0604020202020204" pitchFamily="34" charset="0"/>
              </a:rPr>
              <a:t>Jerry </a:t>
            </a:r>
            <a:r>
              <a:rPr lang="en-US" dirty="0" err="1">
                <a:latin typeface="Arial Narrow" panose="020B0606020202030204" pitchFamily="34" charset="0"/>
                <a:cs typeface="Arial" panose="020B0604020202020204" pitchFamily="34" charset="0"/>
              </a:rPr>
              <a:t>Ziemke</a:t>
            </a:r>
            <a:r>
              <a:rPr lang="en-US" dirty="0">
                <a:latin typeface="Arial Narrow" panose="020B0606020202030204" pitchFamily="34" charset="0"/>
                <a:cs typeface="Arial" panose="020B0604020202020204" pitchFamily="34" charset="0"/>
              </a:rPr>
              <a:t>,</a:t>
            </a:r>
            <a:r>
              <a:rPr lang="en-US" baseline="30000" dirty="0">
                <a:latin typeface="Arial Narrow" panose="020B0606020202030204" pitchFamily="34" charset="0"/>
                <a:cs typeface="Arial" panose="020B0604020202020204" pitchFamily="34" charset="0"/>
              </a:rPr>
              <a:t> </a:t>
            </a:r>
            <a:r>
              <a:rPr lang="en-US" dirty="0">
                <a:latin typeface="Arial Narrow" panose="020B0606020202030204" pitchFamily="34" charset="0"/>
                <a:cs typeface="Arial" panose="020B0604020202020204" pitchFamily="34" charset="0"/>
              </a:rPr>
              <a:t>Anne Thompson,</a:t>
            </a:r>
            <a:r>
              <a:rPr lang="en-US" baseline="30000" dirty="0">
                <a:latin typeface="Arial Narrow" panose="020B0606020202030204" pitchFamily="34" charset="0"/>
                <a:cs typeface="Arial" panose="020B0604020202020204" pitchFamily="34" charset="0"/>
              </a:rPr>
              <a:t> </a:t>
            </a:r>
            <a:r>
              <a:rPr lang="en-US" dirty="0">
                <a:latin typeface="Arial Narrow" panose="020B0606020202030204" pitchFamily="34" charset="0"/>
                <a:cs typeface="Arial" panose="020B0604020202020204" pitchFamily="34" charset="0"/>
              </a:rPr>
              <a:t>Ryan Stauffer,</a:t>
            </a:r>
            <a:r>
              <a:rPr lang="en-US" baseline="30000" dirty="0">
                <a:latin typeface="Arial Narrow" panose="020B0606020202030204" pitchFamily="34" charset="0"/>
                <a:cs typeface="Arial" panose="020B0604020202020204" pitchFamily="34" charset="0"/>
              </a:rPr>
              <a:t> </a:t>
            </a:r>
            <a:r>
              <a:rPr lang="en-US" dirty="0">
                <a:latin typeface="Arial Narrow" panose="020B0606020202030204" pitchFamily="34" charset="0"/>
                <a:cs typeface="Arial" panose="020B0604020202020204" pitchFamily="34" charset="0"/>
              </a:rPr>
              <a:t>Nadia Smith </a:t>
            </a:r>
            <a:r>
              <a:rPr lang="en-US" dirty="0">
                <a:latin typeface="Comic Sans MS" panose="030F0702030302020204" pitchFamily="66" charset="0"/>
              </a:rPr>
              <a:t> </a:t>
            </a:r>
            <a:endParaRPr lang="en-US" baseline="30000" dirty="0">
              <a:latin typeface="Comic Sans MS" panose="030F0702030302020204" pitchFamily="66" charset="0"/>
            </a:endParaRPr>
          </a:p>
        </p:txBody>
      </p:sp>
      <p:cxnSp>
        <p:nvCxnSpPr>
          <p:cNvPr id="151" name="Google Shape;151;p1"/>
          <p:cNvCxnSpPr/>
          <p:nvPr/>
        </p:nvCxnSpPr>
        <p:spPr>
          <a:xfrm flipH="1">
            <a:off x="403782" y="1556394"/>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dk1"/>
                </a:solidFill>
                <a:latin typeface="Arial Narrow"/>
                <a:ea typeface="Arial Narrow"/>
                <a:cs typeface="Arial Narrow"/>
                <a:sym typeface="Arial Narrow"/>
              </a:rPr>
              <a:t>Place a h</a:t>
            </a:r>
            <a:r>
              <a:rPr lang="en-US" b="1" i="0" u="none" strike="noStrike" cap="none" dirty="0">
                <a:solidFill>
                  <a:schemeClr val="dk1"/>
                </a:solidFill>
                <a:latin typeface="Arial Narrow"/>
                <a:ea typeface="Arial Narrow"/>
                <a:cs typeface="Arial Narrow"/>
                <a:sym typeface="Arial Narrow"/>
              </a:rPr>
              <a:t>eadshot of yourself here</a:t>
            </a:r>
          </a:p>
        </p:txBody>
      </p:sp>
      <p:pic>
        <p:nvPicPr>
          <p:cNvPr id="9" name="Google Shape;58;p13">
            <a:extLst>
              <a:ext uri="{FF2B5EF4-FFF2-40B4-BE49-F238E27FC236}">
                <a16:creationId xmlns:a16="http://schemas.microsoft.com/office/drawing/2014/main" id="{D5350F72-0A9F-4FEC-9AD0-B726EFD0E2E2}"/>
              </a:ext>
            </a:extLst>
          </p:cNvPr>
          <p:cNvPicPr preferRelativeResize="0"/>
          <p:nvPr/>
        </p:nvPicPr>
        <p:blipFill>
          <a:blip r:embed="rId5">
            <a:alphaModFix/>
          </a:blip>
          <a:stretch>
            <a:fillRect/>
          </a:stretch>
        </p:blipFill>
        <p:spPr>
          <a:xfrm>
            <a:off x="76210" y="264667"/>
            <a:ext cx="1188720" cy="1200287"/>
          </a:xfrm>
          <a:prstGeom prst="rect">
            <a:avLst/>
          </a:prstGeom>
          <a:noFill/>
          <a:ln>
            <a:noFill/>
          </a:ln>
        </p:spPr>
      </p:pic>
      <p:pic>
        <p:nvPicPr>
          <p:cNvPr id="20" name="Picture 19">
            <a:extLst>
              <a:ext uri="{FF2B5EF4-FFF2-40B4-BE49-F238E27FC236}">
                <a16:creationId xmlns:a16="http://schemas.microsoft.com/office/drawing/2014/main" id="{E3EF42F4-E63F-442C-BF31-842ABB9F9AAC}"/>
              </a:ext>
            </a:extLst>
          </p:cNvPr>
          <p:cNvPicPr>
            <a:picLocks noChangeAspect="1"/>
          </p:cNvPicPr>
          <p:nvPr/>
        </p:nvPicPr>
        <p:blipFill rotWithShape="1">
          <a:blip r:embed="rId6">
            <a:extLst>
              <a:ext uri="{28A0092B-C50C-407E-A947-70E740481C1C}">
                <a14:useLocalDpi xmlns:a14="http://schemas.microsoft.com/office/drawing/2010/main" val="0"/>
              </a:ext>
            </a:extLst>
          </a:blip>
          <a:srcRect l="5769" r="14369" b="69763"/>
          <a:stretch/>
        </p:blipFill>
        <p:spPr bwMode="auto">
          <a:xfrm>
            <a:off x="168707" y="3394496"/>
            <a:ext cx="5476947" cy="2073658"/>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AA2974EF-39D6-4173-A10F-2F03C28EA8F6}"/>
              </a:ext>
            </a:extLst>
          </p:cNvPr>
          <p:cNvPicPr>
            <a:picLocks noChangeAspect="1"/>
          </p:cNvPicPr>
          <p:nvPr/>
        </p:nvPicPr>
        <p:blipFill rotWithShape="1">
          <a:blip r:embed="rId6">
            <a:extLst>
              <a:ext uri="{28A0092B-C50C-407E-A947-70E740481C1C}">
                <a14:useLocalDpi xmlns:a14="http://schemas.microsoft.com/office/drawing/2010/main" val="0"/>
              </a:ext>
            </a:extLst>
          </a:blip>
          <a:srcRect l="5769" t="43197" r="15517" b="41144"/>
          <a:stretch/>
        </p:blipFill>
        <p:spPr bwMode="auto">
          <a:xfrm>
            <a:off x="5888476" y="2595609"/>
            <a:ext cx="5398217" cy="1073897"/>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FAC8E249-AF95-48C7-97D3-FBCFE3B96DB3}"/>
              </a:ext>
            </a:extLst>
          </p:cNvPr>
          <p:cNvPicPr>
            <a:picLocks noChangeAspect="1"/>
          </p:cNvPicPr>
          <p:nvPr/>
        </p:nvPicPr>
        <p:blipFill rotWithShape="1">
          <a:blip r:embed="rId6">
            <a:extLst>
              <a:ext uri="{28A0092B-C50C-407E-A947-70E740481C1C}">
                <a14:useLocalDpi xmlns:a14="http://schemas.microsoft.com/office/drawing/2010/main" val="0"/>
              </a:ext>
            </a:extLst>
          </a:blip>
          <a:srcRect l="5769" t="71338" r="14369" b="665"/>
          <a:stretch/>
        </p:blipFill>
        <p:spPr bwMode="auto">
          <a:xfrm>
            <a:off x="5888476" y="3621411"/>
            <a:ext cx="5476947" cy="1920038"/>
          </a:xfrm>
          <a:prstGeom prst="rect">
            <a:avLst/>
          </a:prstGeom>
          <a:noFill/>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F47A267D-D3B2-4B72-BF21-5AC797D309AF}"/>
              </a:ext>
            </a:extLst>
          </p:cNvPr>
          <p:cNvSpPr/>
          <p:nvPr/>
        </p:nvSpPr>
        <p:spPr>
          <a:xfrm flipV="1">
            <a:off x="6128035" y="2534959"/>
            <a:ext cx="5158658" cy="136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4686CFB-2105-4E05-9D21-1798B8088DD0}"/>
              </a:ext>
            </a:extLst>
          </p:cNvPr>
          <p:cNvSpPr txBox="1"/>
          <p:nvPr/>
        </p:nvSpPr>
        <p:spPr>
          <a:xfrm>
            <a:off x="484382" y="2281527"/>
            <a:ext cx="772969" cy="369332"/>
          </a:xfrm>
          <a:prstGeom prst="rect">
            <a:avLst/>
          </a:prstGeom>
          <a:noFill/>
        </p:spPr>
        <p:txBody>
          <a:bodyPr wrap="none" rtlCol="0">
            <a:spAutoFit/>
          </a:bodyPr>
          <a:lstStyle/>
          <a:p>
            <a:r>
              <a:rPr lang="en-US" b="1" dirty="0"/>
              <a:t>In situ</a:t>
            </a:r>
          </a:p>
        </p:txBody>
      </p:sp>
      <p:sp>
        <p:nvSpPr>
          <p:cNvPr id="24" name="TextBox 23">
            <a:extLst>
              <a:ext uri="{FF2B5EF4-FFF2-40B4-BE49-F238E27FC236}">
                <a16:creationId xmlns:a16="http://schemas.microsoft.com/office/drawing/2014/main" id="{A641E18E-93B7-4DF3-B17D-E7D337A20971}"/>
              </a:ext>
            </a:extLst>
          </p:cNvPr>
          <p:cNvSpPr txBox="1"/>
          <p:nvPr/>
        </p:nvSpPr>
        <p:spPr>
          <a:xfrm>
            <a:off x="6128035" y="2281527"/>
            <a:ext cx="1659438" cy="369332"/>
          </a:xfrm>
          <a:prstGeom prst="rect">
            <a:avLst/>
          </a:prstGeom>
          <a:noFill/>
        </p:spPr>
        <p:txBody>
          <a:bodyPr wrap="square" rtlCol="0">
            <a:spAutoFit/>
          </a:bodyPr>
          <a:lstStyle/>
          <a:p>
            <a:r>
              <a:rPr lang="en-US" b="1" dirty="0"/>
              <a:t>Satellites</a:t>
            </a:r>
          </a:p>
        </p:txBody>
      </p:sp>
      <p:pic>
        <p:nvPicPr>
          <p:cNvPr id="25" name="Picture 3" descr="https://lh6.googleusercontent.com/wZrMoK7jxSITYykjpCAHC8TXcjFQYtATSxRwqzTRBNuUMLJXAWAKzFFAthfrvKIgaW2JIlzRVZWh5wP43ifD65E9-qzLw_9TJWZYQjiSwhyNEVYbIWF3dxq4NiRe0PbRdo5gTGs=s0">
            <a:extLst>
              <a:ext uri="{FF2B5EF4-FFF2-40B4-BE49-F238E27FC236}">
                <a16:creationId xmlns:a16="http://schemas.microsoft.com/office/drawing/2014/main" id="{034A9CA1-1746-4B54-A9CD-B52DF7C546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104" y="2639597"/>
            <a:ext cx="746820" cy="50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lh6.googleusercontent.com/4mpbTxY75L2eJWNZwHv6N1-CE8jITiNO0is67lekLh3ndEkvHJexynaki3xN9OkAlrQ8AlmAeEs-6RQCulOLXEZEa5M8qOdHEKrtvOY7dI-ov5iOT1ug68XyL-5FfIf2agtb3Cs=s0">
            <a:extLst>
              <a:ext uri="{FF2B5EF4-FFF2-40B4-BE49-F238E27FC236}">
                <a16:creationId xmlns:a16="http://schemas.microsoft.com/office/drawing/2014/main" id="{1E24E90D-2882-470E-95D4-DF02919F78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3488" y="2652296"/>
            <a:ext cx="803950" cy="6267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AAD7B6A-D3B7-4D36-9D52-86257A1B88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6887" y="2670967"/>
            <a:ext cx="629885" cy="629885"/>
          </a:xfrm>
          <a:prstGeom prst="rect">
            <a:avLst/>
          </a:prstGeom>
        </p:spPr>
      </p:pic>
      <p:pic>
        <p:nvPicPr>
          <p:cNvPr id="28" name="Picture 4" descr="https://lh6.googleusercontent.com/VruROw1FLaXmlxLsDcjq0_SwFg3CFSZTcRlfQOIn0xkDFDw9W8Oc3U75VnPZvggBGcERgdBdtMTUYzgWWstII0uo3B8ZuO0wD59ZBvc3B84We6wIHZdBV1P5zoHw03VgleYNWV0=s0">
            <a:extLst>
              <a:ext uri="{FF2B5EF4-FFF2-40B4-BE49-F238E27FC236}">
                <a16:creationId xmlns:a16="http://schemas.microsoft.com/office/drawing/2014/main" id="{BE6E7939-4E53-4E11-9C51-0ABB9CF1BA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104" y="3118381"/>
            <a:ext cx="753526" cy="24503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7C655F9-D24E-4507-A511-E4094305E719}"/>
              </a:ext>
            </a:extLst>
          </p:cNvPr>
          <p:cNvSpPr/>
          <p:nvPr/>
        </p:nvSpPr>
        <p:spPr>
          <a:xfrm>
            <a:off x="6118351" y="2706462"/>
            <a:ext cx="1659438" cy="860357"/>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D3E6661-A3C1-4613-8A04-CDDFE01E13CA}"/>
              </a:ext>
            </a:extLst>
          </p:cNvPr>
          <p:cNvSpPr/>
          <p:nvPr/>
        </p:nvSpPr>
        <p:spPr>
          <a:xfrm>
            <a:off x="6118350" y="3647633"/>
            <a:ext cx="1659439" cy="86963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A6571C4-6A04-4E19-87ED-DE332CF938B5}"/>
              </a:ext>
            </a:extLst>
          </p:cNvPr>
          <p:cNvSpPr/>
          <p:nvPr/>
        </p:nvSpPr>
        <p:spPr>
          <a:xfrm>
            <a:off x="6118349" y="4592621"/>
            <a:ext cx="1659439" cy="855673"/>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E08D5D3-BC07-4E96-998D-C83D05F05A83}"/>
              </a:ext>
            </a:extLst>
          </p:cNvPr>
          <p:cNvPicPr>
            <a:picLocks noChangeAspect="1"/>
          </p:cNvPicPr>
          <p:nvPr/>
        </p:nvPicPr>
        <p:blipFill rotWithShape="1">
          <a:blip r:embed="rId6">
            <a:extLst>
              <a:ext uri="{28A0092B-C50C-407E-A947-70E740481C1C}">
                <a14:useLocalDpi xmlns:a14="http://schemas.microsoft.com/office/drawing/2010/main" val="0"/>
              </a:ext>
            </a:extLst>
          </a:blip>
          <a:srcRect l="86166" t="5775" r="2244" b="7134"/>
          <a:stretch/>
        </p:blipFill>
        <p:spPr bwMode="auto">
          <a:xfrm>
            <a:off x="11412510" y="1605101"/>
            <a:ext cx="635875" cy="4778170"/>
          </a:xfrm>
          <a:prstGeom prst="rect">
            <a:avLst/>
          </a:prstGeom>
          <a:noFill/>
          <a:ln>
            <a:noFill/>
          </a:ln>
          <a:extLst>
            <a:ext uri="{53640926-AAD7-44D8-BBD7-CCE9431645EC}">
              <a14:shadowObscured xmlns:a14="http://schemas.microsoft.com/office/drawing/2010/main"/>
            </a:ext>
          </a:extLst>
        </p:spPr>
      </p:pic>
      <p:sp>
        <p:nvSpPr>
          <p:cNvPr id="39" name="TextBox 38">
            <a:extLst>
              <a:ext uri="{FF2B5EF4-FFF2-40B4-BE49-F238E27FC236}">
                <a16:creationId xmlns:a16="http://schemas.microsoft.com/office/drawing/2014/main" id="{3DF436FF-3D18-4EF9-A8E0-BB1222351D11}"/>
              </a:ext>
            </a:extLst>
          </p:cNvPr>
          <p:cNvSpPr txBox="1"/>
          <p:nvPr/>
        </p:nvSpPr>
        <p:spPr>
          <a:xfrm>
            <a:off x="9493443" y="1607397"/>
            <a:ext cx="2661947" cy="307777"/>
          </a:xfrm>
          <a:prstGeom prst="rect">
            <a:avLst/>
          </a:prstGeom>
          <a:solidFill>
            <a:schemeClr val="bg1"/>
          </a:solidFill>
        </p:spPr>
        <p:txBody>
          <a:bodyPr wrap="none" rtlCol="0">
            <a:spAutoFit/>
          </a:bodyPr>
          <a:lstStyle/>
          <a:p>
            <a:r>
              <a:rPr lang="en-US" sz="1400" b="1" dirty="0"/>
              <a:t>Tropospheric Column Ozone (DU)</a:t>
            </a:r>
          </a:p>
        </p:txBody>
      </p:sp>
      <p:sp>
        <p:nvSpPr>
          <p:cNvPr id="40" name="TextBox 39">
            <a:extLst>
              <a:ext uri="{FF2B5EF4-FFF2-40B4-BE49-F238E27FC236}">
                <a16:creationId xmlns:a16="http://schemas.microsoft.com/office/drawing/2014/main" id="{38388C2D-BDB4-4779-838F-213E9501A519}"/>
              </a:ext>
            </a:extLst>
          </p:cNvPr>
          <p:cNvSpPr txBox="1"/>
          <p:nvPr/>
        </p:nvSpPr>
        <p:spPr>
          <a:xfrm>
            <a:off x="345036" y="1701050"/>
            <a:ext cx="7859164" cy="400110"/>
          </a:xfrm>
          <a:prstGeom prst="rect">
            <a:avLst/>
          </a:prstGeom>
          <a:noFill/>
          <a:ln w="9525">
            <a:solidFill>
              <a:srgbClr val="002060"/>
            </a:solidFill>
          </a:ln>
        </p:spPr>
        <p:txBody>
          <a:bodyPr wrap="square" rtlCol="0">
            <a:spAutoFit/>
          </a:bodyPr>
          <a:lstStyle/>
          <a:p>
            <a:r>
              <a:rPr lang="en-US" sz="2000" b="1" dirty="0">
                <a:solidFill>
                  <a:schemeClr val="tx2"/>
                </a:solidFill>
              </a:rPr>
              <a:t>Satellites see </a:t>
            </a:r>
            <a:r>
              <a:rPr lang="en-US" sz="2000" b="1" dirty="0">
                <a:solidFill>
                  <a:schemeClr val="accent2">
                    <a:lumMod val="60000"/>
                    <a:lumOff val="40000"/>
                  </a:schemeClr>
                </a:solidFill>
              </a:rPr>
              <a:t>more ozone </a:t>
            </a:r>
            <a:r>
              <a:rPr lang="en-US" sz="2000" b="1" dirty="0">
                <a:solidFill>
                  <a:schemeClr val="tx2"/>
                </a:solidFill>
              </a:rPr>
              <a:t>in the </a:t>
            </a:r>
            <a:r>
              <a:rPr lang="en-US" sz="2000" b="1" dirty="0">
                <a:solidFill>
                  <a:schemeClr val="accent2">
                    <a:lumMod val="60000"/>
                    <a:lumOff val="40000"/>
                  </a:schemeClr>
                </a:solidFill>
              </a:rPr>
              <a:t>Tropical</a:t>
            </a:r>
            <a:r>
              <a:rPr lang="en-US" sz="2000" b="1" dirty="0">
                <a:solidFill>
                  <a:schemeClr val="tx2"/>
                </a:solidFill>
              </a:rPr>
              <a:t> </a:t>
            </a:r>
            <a:r>
              <a:rPr lang="en-US" sz="2000" b="1" dirty="0">
                <a:solidFill>
                  <a:schemeClr val="accent2">
                    <a:lumMod val="60000"/>
                    <a:lumOff val="40000"/>
                  </a:schemeClr>
                </a:solidFill>
              </a:rPr>
              <a:t>Pacific</a:t>
            </a:r>
            <a:r>
              <a:rPr lang="en-US" sz="2000" b="1" dirty="0">
                <a:solidFill>
                  <a:schemeClr val="bg1"/>
                </a:solidFill>
              </a:rPr>
              <a:t> </a:t>
            </a:r>
            <a:r>
              <a:rPr lang="en-US" sz="2000" b="1" dirty="0">
                <a:solidFill>
                  <a:schemeClr val="tx2"/>
                </a:solidFill>
              </a:rPr>
              <a:t>than in situ observations</a:t>
            </a:r>
          </a:p>
        </p:txBody>
      </p:sp>
      <p:sp>
        <p:nvSpPr>
          <p:cNvPr id="30" name="Oval 29">
            <a:extLst>
              <a:ext uri="{FF2B5EF4-FFF2-40B4-BE49-F238E27FC236}">
                <a16:creationId xmlns:a16="http://schemas.microsoft.com/office/drawing/2014/main" id="{1D80BCA7-DF23-6EBE-045B-CB6FBE32FCCD}"/>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AFD52D3-EC32-3E94-90FF-959E53AA5E1C}"/>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63A24D2-92F1-936A-7482-11125BF370E4}"/>
              </a:ext>
            </a:extLst>
          </p:cNvPr>
          <p:cNvPicPr>
            <a:picLocks noChangeAspect="1"/>
          </p:cNvPicPr>
          <p:nvPr/>
        </p:nvPicPr>
        <p:blipFill>
          <a:blip r:embed="rId11"/>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300072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30"/>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heel(1)">
                                      <p:cBhvr>
                                        <p:cTn id="11" dur="60000"/>
                                        <p:tgtEl>
                                          <p:spTgt spid="31"/>
                                        </p:tgtEl>
                                      </p:cBhvr>
                                    </p:animEffect>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6" name="Google Shape;146;p1"/>
          <p:cNvPicPr preferRelativeResize="0"/>
          <p:nvPr/>
        </p:nvPicPr>
        <p:blipFill>
          <a:blip r:embed="rId4"/>
          <a:srcRect l="15823" r="15823"/>
          <a:stretch/>
        </p:blipFill>
        <p:spPr>
          <a:xfrm>
            <a:off x="134085" y="336817"/>
            <a:ext cx="1094729" cy="1067278"/>
          </a:xfrm>
          <a:prstGeom prst="rect">
            <a:avLst/>
          </a:prstGeom>
          <a:noFill/>
          <a:ln>
            <a:noFill/>
          </a:ln>
        </p:spPr>
      </p:pic>
      <p:sp>
        <p:nvSpPr>
          <p:cNvPr id="148" name="Google Shape;148;p1"/>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
          <p:cNvSpPr/>
          <p:nvPr/>
        </p:nvSpPr>
        <p:spPr>
          <a:xfrm>
            <a:off x="1193975" y="203200"/>
            <a:ext cx="9844500" cy="2887930"/>
          </a:xfrm>
          <a:prstGeom prst="rect">
            <a:avLst/>
          </a:prstGeom>
          <a:noFill/>
          <a:ln>
            <a:noFill/>
          </a:ln>
        </p:spPr>
        <p:txBody>
          <a:bodyPr spcFirstLastPara="1" wrap="square" lIns="91425" tIns="45700" rIns="91425" bIns="45700" anchor="t" anchorCtr="0">
            <a:spAutoFit/>
          </a:bodyPr>
          <a:lstStyle/>
          <a:p>
            <a:pPr lvl="0" algn="ctr">
              <a:buClr>
                <a:srgbClr val="244D60"/>
              </a:buClr>
              <a:buSzPts val="3200"/>
            </a:pPr>
            <a:r>
              <a:rPr lang="en-US" sz="3200" b="1" dirty="0">
                <a:solidFill>
                  <a:srgbClr val="244D60"/>
                </a:solidFill>
                <a:latin typeface="Arial Narrow"/>
                <a:ea typeface="Arial Narrow"/>
                <a:cs typeface="Arial Narrow"/>
                <a:sym typeface="Arial Narrow"/>
              </a:rPr>
              <a:t>8-Knowland–NASA GEOS Composition Forecast system: "GEOS-CF”</a:t>
            </a:r>
            <a:br>
              <a:rPr lang="en-US" sz="3200" b="1" dirty="0">
                <a:solidFill>
                  <a:srgbClr val="244D60"/>
                </a:solidFill>
                <a:latin typeface="Arial Narrow"/>
                <a:ea typeface="Arial Narrow"/>
                <a:cs typeface="Arial Narrow"/>
                <a:sym typeface="Arial Narrow"/>
              </a:rPr>
            </a:br>
            <a:r>
              <a:rPr lang="en-US" sz="1800" b="0" i="0" u="none" strike="noStrike" cap="none" dirty="0">
                <a:solidFill>
                  <a:srgbClr val="000000"/>
                </a:solidFill>
                <a:latin typeface="Arial Narrow"/>
                <a:ea typeface="Arial Narrow"/>
                <a:cs typeface="Arial Narrow"/>
                <a:sym typeface="Arial Narrow"/>
              </a:rPr>
              <a:t>K. Emma Knowland, MSU/GESTAR-II NASA GSFC GMAO</a:t>
            </a:r>
            <a:br>
              <a:rPr lang="en-US" sz="1800" b="0" i="0" u="none" strike="noStrike" cap="none" dirty="0">
                <a:solidFill>
                  <a:srgbClr val="000000"/>
                </a:solidFill>
                <a:latin typeface="Arial Narrow"/>
                <a:ea typeface="Arial Narrow"/>
                <a:cs typeface="Arial Narrow"/>
                <a:sym typeface="Arial Narrow"/>
              </a:rPr>
            </a:br>
            <a:r>
              <a:rPr lang="en-US" dirty="0">
                <a:solidFill>
                  <a:srgbClr val="000000"/>
                </a:solidFill>
                <a:latin typeface="Arial Narrow"/>
                <a:ea typeface="Arial Narrow"/>
                <a:cs typeface="Arial Narrow"/>
                <a:sym typeface="Arial Narrow"/>
              </a:rPr>
              <a:t>Christoph Keller, Bryan Duncan, </a:t>
            </a:r>
            <a:r>
              <a:rPr lang="en-US" dirty="0" err="1">
                <a:solidFill>
                  <a:srgbClr val="000000"/>
                </a:solidFill>
                <a:latin typeface="Arial Narrow"/>
                <a:ea typeface="Arial Narrow"/>
                <a:cs typeface="Arial Narrow"/>
                <a:sym typeface="Arial Narrow"/>
              </a:rPr>
              <a:t>Junhua</a:t>
            </a:r>
            <a:r>
              <a:rPr lang="en-US" dirty="0">
                <a:solidFill>
                  <a:srgbClr val="000000"/>
                </a:solidFill>
                <a:latin typeface="Arial Narrow"/>
                <a:ea typeface="Arial Narrow"/>
                <a:cs typeface="Arial Narrow"/>
                <a:sym typeface="Arial Narrow"/>
              </a:rPr>
              <a:t> Liu, Sarah Strode, Pam Wales, Larry Coy, Eric Fleming, Julie Nicely, Kris </a:t>
            </a:r>
            <a:r>
              <a:rPr lang="en-US" dirty="0" err="1">
                <a:solidFill>
                  <a:srgbClr val="000000"/>
                </a:solidFill>
                <a:latin typeface="Arial Narrow"/>
                <a:ea typeface="Arial Narrow"/>
                <a:cs typeface="Arial Narrow"/>
                <a:sym typeface="Arial Narrow"/>
              </a:rPr>
              <a:t>Wargan</a:t>
            </a:r>
            <a:r>
              <a:rPr lang="en-US" dirty="0">
                <a:solidFill>
                  <a:srgbClr val="000000"/>
                </a:solidFill>
                <a:latin typeface="Arial Narrow"/>
                <a:ea typeface="Arial Narrow"/>
                <a:cs typeface="Arial Narrow"/>
                <a:sym typeface="Arial Narrow"/>
              </a:rPr>
              <a:t>, Lesley Ott, Steven Pawson</a:t>
            </a:r>
            <a:br>
              <a:rPr lang="en-US" dirty="0">
                <a:solidFill>
                  <a:srgbClr val="000000"/>
                </a:solidFill>
                <a:latin typeface="Arial Narrow"/>
                <a:ea typeface="Arial Narrow"/>
                <a:cs typeface="Arial Narrow"/>
                <a:sym typeface="Arial Narrow"/>
              </a:rPr>
            </a:br>
            <a:endParaRPr lang="en-US" sz="18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200"/>
              </a:spcBef>
              <a:spcAft>
                <a:spcPts val="0"/>
              </a:spcAft>
              <a:buClr>
                <a:srgbClr val="000000"/>
              </a:buClr>
              <a:buSzPts val="1800"/>
              <a:buFont typeface="Arial Narrow"/>
              <a:buNone/>
            </a:pPr>
            <a:endParaRPr sz="4400" b="1" i="0" u="none" strike="noStrike" cap="none" dirty="0">
              <a:solidFill>
                <a:srgbClr val="244D60"/>
              </a:solidFill>
              <a:latin typeface="Arial Narrow"/>
              <a:ea typeface="Arial Narrow"/>
              <a:cs typeface="Arial Narrow"/>
              <a:sym typeface="Arial Narrow"/>
            </a:endParaRPr>
          </a:p>
        </p:txBody>
      </p:sp>
      <p:cxnSp>
        <p:nvCxnSpPr>
          <p:cNvPr id="151" name="Google Shape;151;p1"/>
          <p:cNvCxnSpPr/>
          <p:nvPr/>
        </p:nvCxnSpPr>
        <p:spPr>
          <a:xfrm flipH="1">
            <a:off x="403782" y="1464954"/>
            <a:ext cx="11430256" cy="21214"/>
          </a:xfrm>
          <a:prstGeom prst="straightConnector1">
            <a:avLst/>
          </a:prstGeom>
          <a:noFill/>
          <a:ln w="12700" cap="flat" cmpd="sng">
            <a:solidFill>
              <a:srgbClr val="002060"/>
            </a:solidFill>
            <a:prstDash val="solid"/>
            <a:miter lim="800000"/>
            <a:headEnd type="none" w="sm" len="sm"/>
            <a:tailEnd type="none" w="sm" len="sm"/>
          </a:ln>
        </p:spPr>
      </p:cxnSp>
      <p:sp>
        <p:nvSpPr>
          <p:cNvPr id="10" name="Google Shape;145;p1">
            <a:extLst>
              <a:ext uri="{FF2B5EF4-FFF2-40B4-BE49-F238E27FC236}">
                <a16:creationId xmlns:a16="http://schemas.microsoft.com/office/drawing/2014/main" id="{3431877A-069D-D84A-B140-866096511CEA}"/>
              </a:ext>
            </a:extLst>
          </p:cNvPr>
          <p:cNvSpPr txBox="1"/>
          <p:nvPr/>
        </p:nvSpPr>
        <p:spPr>
          <a:xfrm>
            <a:off x="76210" y="251912"/>
            <a:ext cx="1188720" cy="1200288"/>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lang="en-US" b="1" i="0" u="none" strike="noStrike" cap="none"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lang="en-US" b="1"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lang="en-US" b="1" i="0" u="none" strike="noStrike" cap="none"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endParaRPr lang="en-US" b="1" i="0" u="none" strike="noStrike" cap="none" dirty="0">
              <a:solidFill>
                <a:schemeClr val="dk1"/>
              </a:solidFill>
              <a:latin typeface="Arial Narrow"/>
              <a:ea typeface="Arial Narrow"/>
              <a:cs typeface="Arial Narrow"/>
              <a:sym typeface="Arial Narrow"/>
            </a:endParaRPr>
          </a:p>
        </p:txBody>
      </p:sp>
      <p:sp>
        <p:nvSpPr>
          <p:cNvPr id="9" name="Google Shape;148;p1">
            <a:extLst>
              <a:ext uri="{FF2B5EF4-FFF2-40B4-BE49-F238E27FC236}">
                <a16:creationId xmlns:a16="http://schemas.microsoft.com/office/drawing/2014/main" id="{ED6C0143-A2D5-37DF-FA51-C418789806C8}"/>
              </a:ext>
            </a:extLst>
          </p:cNvPr>
          <p:cNvSpPr txBox="1"/>
          <p:nvPr/>
        </p:nvSpPr>
        <p:spPr>
          <a:xfrm>
            <a:off x="10390683" y="5651368"/>
            <a:ext cx="18466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 name="Rectangle 10">
            <a:extLst>
              <a:ext uri="{FF2B5EF4-FFF2-40B4-BE49-F238E27FC236}">
                <a16:creationId xmlns:a16="http://schemas.microsoft.com/office/drawing/2014/main" id="{224DF1A5-9E9E-12B6-467D-DCB9D1877435}"/>
              </a:ext>
            </a:extLst>
          </p:cNvPr>
          <p:cNvSpPr/>
          <p:nvPr/>
        </p:nvSpPr>
        <p:spPr>
          <a:xfrm>
            <a:off x="2644360" y="6105358"/>
            <a:ext cx="5032626" cy="307777"/>
          </a:xfrm>
          <a:prstGeom prst="rect">
            <a:avLst/>
          </a:prstGeom>
        </p:spPr>
        <p:txBody>
          <a:bodyPr wrap="square">
            <a:spAutoFit/>
          </a:bodyPr>
          <a:lstStyle/>
          <a:p>
            <a:r>
              <a:rPr lang="en-US" sz="1400" u="sng" dirty="0">
                <a:solidFill>
                  <a:srgbClr val="0070C0"/>
                </a:solidFill>
              </a:rPr>
              <a:t>https://gmao.gsfc.nasa.gov/</a:t>
            </a:r>
            <a:r>
              <a:rPr lang="en-US" sz="1400" u="sng" dirty="0" err="1">
                <a:solidFill>
                  <a:srgbClr val="0070C0"/>
                </a:solidFill>
              </a:rPr>
              <a:t>weather_prediction</a:t>
            </a:r>
            <a:r>
              <a:rPr lang="en-US" sz="1400" u="sng" dirty="0">
                <a:solidFill>
                  <a:srgbClr val="0070C0"/>
                </a:solidFill>
              </a:rPr>
              <a:t>/GEOS-CF</a:t>
            </a:r>
          </a:p>
        </p:txBody>
      </p:sp>
      <p:sp>
        <p:nvSpPr>
          <p:cNvPr id="12" name="TextBox 11">
            <a:extLst>
              <a:ext uri="{FF2B5EF4-FFF2-40B4-BE49-F238E27FC236}">
                <a16:creationId xmlns:a16="http://schemas.microsoft.com/office/drawing/2014/main" id="{AF20F329-44FF-CA2E-9355-859CC03D0B4F}"/>
              </a:ext>
            </a:extLst>
          </p:cNvPr>
          <p:cNvSpPr txBox="1"/>
          <p:nvPr/>
        </p:nvSpPr>
        <p:spPr>
          <a:xfrm>
            <a:off x="7319680" y="2187542"/>
            <a:ext cx="4872320" cy="1200329"/>
          </a:xfrm>
          <a:prstGeom prst="rect">
            <a:avLst/>
          </a:prstGeom>
          <a:noFill/>
          <a:ln>
            <a:solidFill>
              <a:srgbClr val="002060"/>
            </a:solidFill>
          </a:ln>
        </p:spPr>
        <p:txBody>
          <a:bodyPr wrap="square" rtlCol="0">
            <a:spAutoFit/>
          </a:bodyPr>
          <a:lstStyle/>
          <a:p>
            <a:pPr marL="11113" indent="-11113">
              <a:tabLst>
                <a:tab pos="169863" algn="l"/>
              </a:tabLst>
            </a:pPr>
            <a:r>
              <a:rPr lang="en-US" sz="1200" dirty="0">
                <a:solidFill>
                  <a:schemeClr val="bg2">
                    <a:lumMod val="10000"/>
                  </a:schemeClr>
                </a:solidFill>
              </a:rPr>
              <a:t>Keller, C. A., Knowland, K. E. et al. (2021). Description of the NASA GEOS composition forecast modeling system GEOS‐CF v1.0. </a:t>
            </a:r>
            <a:r>
              <a:rPr lang="en-US" sz="1200" i="1" dirty="0">
                <a:solidFill>
                  <a:schemeClr val="bg2">
                    <a:lumMod val="10000"/>
                  </a:schemeClr>
                </a:solidFill>
              </a:rPr>
              <a:t>JAMES </a:t>
            </a:r>
            <a:r>
              <a:rPr lang="en-US" sz="1200" dirty="0">
                <a:solidFill>
                  <a:srgbClr val="0070C0"/>
                </a:solidFill>
                <a:hlinkClick r:id="rId5">
                  <a:extLst>
                    <a:ext uri="{A12FA001-AC4F-418D-AE19-62706E023703}">
                      <ahyp:hlinkClr xmlns:ahyp="http://schemas.microsoft.com/office/drawing/2018/hyperlinkcolor" val="tx"/>
                    </a:ext>
                  </a:extLst>
                </a:hlinkClick>
              </a:rPr>
              <a:t>10.1029/2020MS002413</a:t>
            </a:r>
            <a:br>
              <a:rPr lang="en-US" sz="1200" dirty="0"/>
            </a:br>
            <a:r>
              <a:rPr lang="en-US" sz="1200" dirty="0"/>
              <a:t>Knowland, K. E., Keller, C. A. et al. (2022). NASA GEOS Composition Forecast Modeling System GEOS‐CF v1.0: Stratospheric Composition. </a:t>
            </a:r>
            <a:r>
              <a:rPr lang="en-US" sz="1200" i="1" dirty="0"/>
              <a:t>JAMES </a:t>
            </a:r>
            <a:r>
              <a:rPr lang="en-US" sz="1200" u="sng" dirty="0">
                <a:solidFill>
                  <a:srgbClr val="0070C0"/>
                </a:solidFill>
                <a:hlinkClick r:id="rId6"/>
              </a:rPr>
              <a:t>10.1029/2021MS002852</a:t>
            </a:r>
            <a:endParaRPr lang="en-US" sz="1200" u="sng" dirty="0">
              <a:solidFill>
                <a:srgbClr val="0070C0"/>
              </a:solidFill>
            </a:endParaRPr>
          </a:p>
        </p:txBody>
      </p:sp>
      <p:pic>
        <p:nvPicPr>
          <p:cNvPr id="14" name="Picture 13" descr="A picture containing text, map&#10;&#10;Description automatically generated">
            <a:extLst>
              <a:ext uri="{FF2B5EF4-FFF2-40B4-BE49-F238E27FC236}">
                <a16:creationId xmlns:a16="http://schemas.microsoft.com/office/drawing/2014/main" id="{43F996E9-955F-8228-521F-D02447D49298}"/>
              </a:ext>
            </a:extLst>
          </p:cNvPr>
          <p:cNvPicPr>
            <a:picLocks noChangeAspect="1"/>
          </p:cNvPicPr>
          <p:nvPr/>
        </p:nvPicPr>
        <p:blipFill rotWithShape="1">
          <a:blip r:embed="rId7"/>
          <a:srcRect l="4152" t="47780" b="1927"/>
          <a:stretch/>
        </p:blipFill>
        <p:spPr>
          <a:xfrm>
            <a:off x="7416651" y="4043884"/>
            <a:ext cx="4571232" cy="2275934"/>
          </a:xfrm>
          <a:prstGeom prst="rect">
            <a:avLst/>
          </a:prstGeom>
        </p:spPr>
      </p:pic>
      <p:sp>
        <p:nvSpPr>
          <p:cNvPr id="16" name="TextBox 15">
            <a:extLst>
              <a:ext uri="{FF2B5EF4-FFF2-40B4-BE49-F238E27FC236}">
                <a16:creationId xmlns:a16="http://schemas.microsoft.com/office/drawing/2014/main" id="{570D0AD2-3FD7-1D36-3C9C-3358D9282D85}"/>
              </a:ext>
            </a:extLst>
          </p:cNvPr>
          <p:cNvSpPr txBox="1"/>
          <p:nvPr/>
        </p:nvSpPr>
        <p:spPr>
          <a:xfrm>
            <a:off x="8176253" y="3660889"/>
            <a:ext cx="3564048"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2018 Tropospheric O</a:t>
            </a:r>
            <a:r>
              <a:rPr kumimoji="0" lang="en-US" sz="1400" b="1"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400" b="1" i="0" u="none" strike="noStrike" kern="1200" cap="none" spc="0" normalizeH="0" baseline="0" noProof="0" dirty="0">
                <a:ln>
                  <a:noFill/>
                </a:ln>
                <a:solidFill>
                  <a:srgbClr val="FF40FF"/>
                </a:solidFill>
                <a:effectLst/>
                <a:uLnTx/>
                <a:uFillTx/>
                <a:latin typeface="Calibri" panose="020F0502020204030204"/>
                <a:ea typeface="+mn-ea"/>
                <a:cs typeface="+mn-cs"/>
              </a:rPr>
              <a:t>GEOS-CF</a:t>
            </a:r>
            <a:r>
              <a:rPr lang="en-US" sz="1400" b="1" dirty="0">
                <a:solidFill>
                  <a:prstClr val="black"/>
                </a:solidFill>
                <a:latin typeface="Calibri" panose="020F0502020204030204"/>
              </a:rPr>
              <a: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sondes</a:t>
            </a:r>
          </a:p>
        </p:txBody>
      </p:sp>
      <p:pic>
        <p:nvPicPr>
          <p:cNvPr id="17" name="Picture 16">
            <a:extLst>
              <a:ext uri="{FF2B5EF4-FFF2-40B4-BE49-F238E27FC236}">
                <a16:creationId xmlns:a16="http://schemas.microsoft.com/office/drawing/2014/main" id="{4D2A35C2-4FD2-583A-A49E-BAC745FD6F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2" y="2199559"/>
            <a:ext cx="1728326" cy="1516405"/>
          </a:xfrm>
          <a:prstGeom prst="rect">
            <a:avLst/>
          </a:prstGeom>
        </p:spPr>
      </p:pic>
      <p:sp>
        <p:nvSpPr>
          <p:cNvPr id="18" name="Rectangle 17">
            <a:extLst>
              <a:ext uri="{FF2B5EF4-FFF2-40B4-BE49-F238E27FC236}">
                <a16:creationId xmlns:a16="http://schemas.microsoft.com/office/drawing/2014/main" id="{D54ACEB1-8142-E95A-2E38-A8D1D4D6B878}"/>
              </a:ext>
            </a:extLst>
          </p:cNvPr>
          <p:cNvSpPr/>
          <p:nvPr/>
        </p:nvSpPr>
        <p:spPr>
          <a:xfrm>
            <a:off x="64026" y="3637479"/>
            <a:ext cx="1732652" cy="44800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GEOS NWP</a:t>
            </a:r>
          </a:p>
        </p:txBody>
      </p:sp>
      <p:pic>
        <p:nvPicPr>
          <p:cNvPr id="21" name="Picture 20">
            <a:extLst>
              <a:ext uri="{FF2B5EF4-FFF2-40B4-BE49-F238E27FC236}">
                <a16:creationId xmlns:a16="http://schemas.microsoft.com/office/drawing/2014/main" id="{79FF1CA5-AFE0-9DE6-95D2-AC3C897A65A1}"/>
              </a:ext>
            </a:extLst>
          </p:cNvPr>
          <p:cNvPicPr>
            <a:picLocks noChangeAspect="1"/>
          </p:cNvPicPr>
          <p:nvPr/>
        </p:nvPicPr>
        <p:blipFill>
          <a:blip r:embed="rId9"/>
          <a:stretch>
            <a:fillRect/>
          </a:stretch>
        </p:blipFill>
        <p:spPr>
          <a:xfrm>
            <a:off x="143381" y="4095132"/>
            <a:ext cx="1633576" cy="1671654"/>
          </a:xfrm>
          <a:prstGeom prst="rect">
            <a:avLst/>
          </a:prstGeom>
        </p:spPr>
      </p:pic>
      <p:sp>
        <p:nvSpPr>
          <p:cNvPr id="22" name="Right Arrow 21">
            <a:extLst>
              <a:ext uri="{FF2B5EF4-FFF2-40B4-BE49-F238E27FC236}">
                <a16:creationId xmlns:a16="http://schemas.microsoft.com/office/drawing/2014/main" id="{EFBC6D11-E593-02BF-B122-B4228FFDB29A}"/>
              </a:ext>
            </a:extLst>
          </p:cNvPr>
          <p:cNvSpPr/>
          <p:nvPr/>
        </p:nvSpPr>
        <p:spPr>
          <a:xfrm>
            <a:off x="1940382" y="3836830"/>
            <a:ext cx="769212" cy="648524"/>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4" name="Rectangle 23">
            <a:extLst>
              <a:ext uri="{FF2B5EF4-FFF2-40B4-BE49-F238E27FC236}">
                <a16:creationId xmlns:a16="http://schemas.microsoft.com/office/drawing/2014/main" id="{6ABD501C-0A05-E736-DBEB-B7680644D950}"/>
              </a:ext>
            </a:extLst>
          </p:cNvPr>
          <p:cNvSpPr/>
          <p:nvPr/>
        </p:nvSpPr>
        <p:spPr>
          <a:xfrm>
            <a:off x="44305" y="5787538"/>
            <a:ext cx="1732652" cy="425563"/>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66">
              <a:defRPr/>
            </a:pPr>
            <a:r>
              <a:rPr lang="en-US" sz="1800" dirty="0">
                <a:solidFill>
                  <a:srgbClr val="FFFFFF"/>
                </a:solidFill>
                <a:latin typeface="Arial" panose="020B0604020202020204"/>
              </a:rPr>
              <a:t>GEOS - </a:t>
            </a:r>
            <a:r>
              <a:rPr lang="en-US" sz="1800" dirty="0" err="1">
                <a:solidFill>
                  <a:srgbClr val="FFFFFF"/>
                </a:solidFill>
                <a:latin typeface="Arial" panose="020B0604020202020204"/>
              </a:rPr>
              <a:t>Chem</a:t>
            </a:r>
            <a:endParaRPr lang="en-US" sz="1800" dirty="0">
              <a:solidFill>
                <a:srgbClr val="FFFFFF"/>
              </a:solidFill>
              <a:latin typeface="Arial" panose="020B0604020202020204"/>
            </a:endParaRPr>
          </a:p>
        </p:txBody>
      </p:sp>
      <p:pic>
        <p:nvPicPr>
          <p:cNvPr id="25" name="Picture 24">
            <a:extLst>
              <a:ext uri="{FF2B5EF4-FFF2-40B4-BE49-F238E27FC236}">
                <a16:creationId xmlns:a16="http://schemas.microsoft.com/office/drawing/2014/main" id="{AD4ACD0C-1103-2CD3-354D-EE4844B70656}"/>
              </a:ext>
            </a:extLst>
          </p:cNvPr>
          <p:cNvPicPr>
            <a:picLocks noChangeAspect="1"/>
          </p:cNvPicPr>
          <p:nvPr/>
        </p:nvPicPr>
        <p:blipFill>
          <a:blip r:embed="rId10"/>
          <a:stretch>
            <a:fillRect/>
          </a:stretch>
        </p:blipFill>
        <p:spPr>
          <a:xfrm>
            <a:off x="93841" y="5896861"/>
            <a:ext cx="1633577" cy="236322"/>
          </a:xfrm>
          <a:prstGeom prst="rect">
            <a:avLst/>
          </a:prstGeom>
        </p:spPr>
      </p:pic>
      <p:sp>
        <p:nvSpPr>
          <p:cNvPr id="26" name="Rectangle 25">
            <a:extLst>
              <a:ext uri="{FF2B5EF4-FFF2-40B4-BE49-F238E27FC236}">
                <a16:creationId xmlns:a16="http://schemas.microsoft.com/office/drawing/2014/main" id="{7C19C13F-E2D1-4341-054A-098D319D8F43}"/>
              </a:ext>
            </a:extLst>
          </p:cNvPr>
          <p:cNvSpPr/>
          <p:nvPr/>
        </p:nvSpPr>
        <p:spPr>
          <a:xfrm>
            <a:off x="2692487" y="2166546"/>
            <a:ext cx="4518746" cy="603528"/>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GEOS - CF</a:t>
            </a:r>
          </a:p>
        </p:txBody>
      </p:sp>
      <p:sp>
        <p:nvSpPr>
          <p:cNvPr id="27" name="TextBox 26">
            <a:extLst>
              <a:ext uri="{FF2B5EF4-FFF2-40B4-BE49-F238E27FC236}">
                <a16:creationId xmlns:a16="http://schemas.microsoft.com/office/drawing/2014/main" id="{C95ED7E7-F4FB-C214-E54C-7763A08B64E1}"/>
              </a:ext>
            </a:extLst>
          </p:cNvPr>
          <p:cNvSpPr txBox="1"/>
          <p:nvPr/>
        </p:nvSpPr>
        <p:spPr>
          <a:xfrm>
            <a:off x="2644360" y="2757301"/>
            <a:ext cx="5531893" cy="2400657"/>
          </a:xfrm>
          <a:prstGeom prst="rect">
            <a:avLst/>
          </a:prstGeom>
          <a:noFill/>
        </p:spPr>
        <p:txBody>
          <a:bodyPr wrap="square" rtlCol="0">
            <a:spAutoFit/>
          </a:bodyPr>
          <a:lstStyle/>
          <a:p>
            <a:r>
              <a:rPr lang="en-US" sz="1500" dirty="0">
                <a:solidFill>
                  <a:schemeClr val="bg2">
                    <a:lumMod val="10000"/>
                  </a:schemeClr>
                </a:solidFill>
                <a:ea typeface="Arial" charset="0"/>
                <a:cs typeface="Arial" charset="0"/>
              </a:rPr>
              <a:t>One </a:t>
            </a:r>
            <a:r>
              <a:rPr lang="en-US" sz="1500" b="1" dirty="0">
                <a:solidFill>
                  <a:schemeClr val="bg2">
                    <a:lumMod val="10000"/>
                  </a:schemeClr>
                </a:solidFill>
                <a:ea typeface="Arial" charset="0"/>
                <a:cs typeface="Arial" charset="0"/>
              </a:rPr>
              <a:t>5-day forecast </a:t>
            </a:r>
            <a:r>
              <a:rPr lang="en-US" sz="1500" dirty="0">
                <a:solidFill>
                  <a:schemeClr val="bg2">
                    <a:lumMod val="10000"/>
                  </a:schemeClr>
                </a:solidFill>
                <a:ea typeface="Arial" charset="0"/>
                <a:cs typeface="Arial" charset="0"/>
              </a:rPr>
              <a:t>per day</a:t>
            </a:r>
            <a:endParaRPr lang="en-US" sz="1500" b="1" dirty="0">
              <a:solidFill>
                <a:schemeClr val="bg2">
                  <a:lumMod val="10000"/>
                </a:schemeClr>
              </a:solidFill>
            </a:endParaRPr>
          </a:p>
          <a:p>
            <a:pPr marL="600060" lvl="1" indent="-245263">
              <a:buFont typeface="Wingdings" charset="2"/>
              <a:buChar char="Ø"/>
            </a:pPr>
            <a:r>
              <a:rPr lang="en-US" sz="1500" dirty="0">
                <a:solidFill>
                  <a:schemeClr val="bg2">
                    <a:lumMod val="10000"/>
                  </a:schemeClr>
                </a:solidFill>
              </a:rPr>
              <a:t>Initialized at 12z</a:t>
            </a:r>
          </a:p>
          <a:p>
            <a:pPr marL="600060" lvl="1" indent="-245263">
              <a:buFont typeface="Wingdings" charset="2"/>
              <a:buChar char="Ø"/>
            </a:pPr>
            <a:r>
              <a:rPr lang="en-US" sz="1500" dirty="0">
                <a:solidFill>
                  <a:schemeClr val="bg2">
                    <a:lumMod val="10000"/>
                  </a:schemeClr>
                </a:solidFill>
              </a:rPr>
              <a:t>1-day meteorological replay (“analysis”)</a:t>
            </a:r>
          </a:p>
          <a:p>
            <a:pPr marL="600060" lvl="1" indent="-245263">
              <a:buFont typeface="Wingdings" charset="2"/>
              <a:buChar char="Ø"/>
            </a:pPr>
            <a:r>
              <a:rPr lang="en-US" sz="1500" dirty="0">
                <a:solidFill>
                  <a:schemeClr val="bg2">
                    <a:lumMod val="10000"/>
                  </a:schemeClr>
                </a:solidFill>
              </a:rPr>
              <a:t>5-day forecast</a:t>
            </a:r>
          </a:p>
          <a:p>
            <a:pPr marL="600060" lvl="1" indent="-257168">
              <a:buFont typeface="Wingdings" charset="2"/>
              <a:buChar char="Ø"/>
            </a:pPr>
            <a:r>
              <a:rPr lang="en-US" sz="1500" dirty="0">
                <a:solidFill>
                  <a:schemeClr val="bg2">
                    <a:lumMod val="10000"/>
                  </a:schemeClr>
                </a:solidFill>
                <a:ea typeface="Arial" charset="0"/>
                <a:cs typeface="Arial" charset="0"/>
              </a:rPr>
              <a:t>25x25 km</a:t>
            </a:r>
            <a:r>
              <a:rPr lang="en-US" sz="1500" baseline="30000" dirty="0">
                <a:solidFill>
                  <a:schemeClr val="bg2">
                    <a:lumMod val="10000"/>
                  </a:schemeClr>
                </a:solidFill>
                <a:ea typeface="Arial" charset="0"/>
                <a:cs typeface="Arial" charset="0"/>
              </a:rPr>
              <a:t>2</a:t>
            </a:r>
            <a:r>
              <a:rPr lang="en-US" sz="1500" dirty="0">
                <a:solidFill>
                  <a:schemeClr val="bg2">
                    <a:lumMod val="10000"/>
                  </a:schemeClr>
                </a:solidFill>
                <a:ea typeface="Arial" charset="0"/>
                <a:cs typeface="Arial" charset="0"/>
              </a:rPr>
              <a:t> </a:t>
            </a:r>
            <a:r>
              <a:rPr lang="en-US" sz="1500" dirty="0">
                <a:solidFill>
                  <a:schemeClr val="bg2">
                    <a:lumMod val="10000"/>
                  </a:schemeClr>
                </a:solidFill>
              </a:rPr>
              <a:t>resolution</a:t>
            </a:r>
          </a:p>
          <a:p>
            <a:pPr marL="600060" lvl="1" indent="-257168">
              <a:buFont typeface="Wingdings" charset="2"/>
              <a:buChar char="Ø"/>
            </a:pPr>
            <a:r>
              <a:rPr lang="en-US" sz="1500" dirty="0">
                <a:solidFill>
                  <a:schemeClr val="bg2">
                    <a:lumMod val="10000"/>
                  </a:schemeClr>
                </a:solidFill>
              </a:rPr>
              <a:t>2D output at 15 minute and hourly frequency</a:t>
            </a:r>
          </a:p>
          <a:p>
            <a:pPr marL="600060" lvl="1" indent="-257168">
              <a:buFont typeface="Wingdings" charset="2"/>
              <a:buChar char="Ø"/>
            </a:pPr>
            <a:r>
              <a:rPr lang="en-US" sz="1500" dirty="0">
                <a:solidFill>
                  <a:schemeClr val="bg2">
                    <a:lumMod val="10000"/>
                  </a:schemeClr>
                </a:solidFill>
              </a:rPr>
              <a:t>3D output at hourly and three hourly frequency</a:t>
            </a:r>
          </a:p>
          <a:p>
            <a:pPr marL="600060" lvl="1" indent="-257168">
              <a:buFont typeface="Wingdings" charset="2"/>
              <a:buChar char="Ø"/>
            </a:pPr>
            <a:r>
              <a:rPr lang="en-US" sz="1500" dirty="0">
                <a:solidFill>
                  <a:schemeClr val="bg2">
                    <a:lumMod val="10000"/>
                  </a:schemeClr>
                </a:solidFill>
              </a:rPr>
              <a:t>Chemistry: O</a:t>
            </a:r>
            <a:r>
              <a:rPr lang="en-US" sz="1500" baseline="-25000" dirty="0">
                <a:solidFill>
                  <a:schemeClr val="bg2">
                    <a:lumMod val="10000"/>
                  </a:schemeClr>
                </a:solidFill>
              </a:rPr>
              <a:t>3</a:t>
            </a:r>
            <a:r>
              <a:rPr lang="en-US" sz="1500" dirty="0">
                <a:solidFill>
                  <a:schemeClr val="bg2">
                    <a:lumMod val="10000"/>
                  </a:schemeClr>
                </a:solidFill>
              </a:rPr>
              <a:t>, NO</a:t>
            </a:r>
            <a:r>
              <a:rPr lang="en-US" sz="1500" baseline="-25000" dirty="0">
                <a:solidFill>
                  <a:schemeClr val="bg2">
                    <a:lumMod val="10000"/>
                  </a:schemeClr>
                </a:solidFill>
              </a:rPr>
              <a:t>x</a:t>
            </a:r>
            <a:r>
              <a:rPr lang="en-US" sz="1500" dirty="0">
                <a:solidFill>
                  <a:schemeClr val="bg2">
                    <a:lumMod val="10000"/>
                  </a:schemeClr>
                </a:solidFill>
              </a:rPr>
              <a:t>, PM, CO, VOCs, …</a:t>
            </a:r>
            <a:endParaRPr lang="is-IS" sz="1500" dirty="0">
              <a:solidFill>
                <a:schemeClr val="bg2">
                  <a:lumMod val="10000"/>
                </a:schemeClr>
              </a:solidFill>
            </a:endParaRPr>
          </a:p>
          <a:p>
            <a:pPr marL="600060" lvl="1" indent="-257168">
              <a:buFont typeface="Wingdings" charset="2"/>
              <a:buChar char="Ø"/>
            </a:pPr>
            <a:r>
              <a:rPr lang="is-IS" sz="1500" dirty="0">
                <a:solidFill>
                  <a:schemeClr val="bg2">
                    <a:lumMod val="10000"/>
                  </a:schemeClr>
                </a:solidFill>
              </a:rPr>
              <a:t>Meteorology: T, U, V, RH ....</a:t>
            </a:r>
          </a:p>
          <a:p>
            <a:pPr marL="600060" lvl="1" indent="-257168">
              <a:buFont typeface="Wingdings" charset="2"/>
              <a:buChar char="Ø"/>
            </a:pPr>
            <a:r>
              <a:rPr lang="is-IS" sz="1500" dirty="0">
                <a:solidFill>
                  <a:schemeClr val="bg2">
                    <a:lumMod val="10000"/>
                  </a:schemeClr>
                </a:solidFill>
              </a:rPr>
              <a:t>Since January 1, 2018</a:t>
            </a:r>
          </a:p>
        </p:txBody>
      </p:sp>
      <p:sp>
        <p:nvSpPr>
          <p:cNvPr id="28" name="TextBox 27">
            <a:extLst>
              <a:ext uri="{FF2B5EF4-FFF2-40B4-BE49-F238E27FC236}">
                <a16:creationId xmlns:a16="http://schemas.microsoft.com/office/drawing/2014/main" id="{1B4F4B74-1947-EF6A-A5F5-334719EB014E}"/>
              </a:ext>
            </a:extLst>
          </p:cNvPr>
          <p:cNvSpPr txBox="1"/>
          <p:nvPr/>
        </p:nvSpPr>
        <p:spPr>
          <a:xfrm>
            <a:off x="2644360" y="5117520"/>
            <a:ext cx="5211659" cy="1015663"/>
          </a:xfrm>
          <a:prstGeom prst="rect">
            <a:avLst/>
          </a:prstGeom>
          <a:noFill/>
        </p:spPr>
        <p:txBody>
          <a:bodyPr wrap="square" rtlCol="0">
            <a:spAutoFit/>
          </a:bodyPr>
          <a:lstStyle/>
          <a:p>
            <a:r>
              <a:rPr lang="is-IS" sz="1500" dirty="0">
                <a:solidFill>
                  <a:schemeClr val="bg2">
                    <a:lumMod val="10000"/>
                  </a:schemeClr>
                </a:solidFill>
              </a:rPr>
              <a:t>Emissions:</a:t>
            </a:r>
          </a:p>
          <a:p>
            <a:pPr marL="600075" lvl="1" indent="-257175">
              <a:buFont typeface="Wingdings" pitchFamily="2" charset="2"/>
              <a:buChar char="Ø"/>
            </a:pPr>
            <a:r>
              <a:rPr lang="is-IS" sz="1500" dirty="0">
                <a:solidFill>
                  <a:schemeClr val="bg2">
                    <a:lumMod val="10000"/>
                  </a:schemeClr>
                </a:solidFill>
              </a:rPr>
              <a:t>HTAP (global bottom-up) for anthropogenic</a:t>
            </a:r>
          </a:p>
          <a:p>
            <a:pPr marL="600075" lvl="1" indent="-257175">
              <a:buFont typeface="Wingdings" pitchFamily="2" charset="2"/>
              <a:buChar char="Ø"/>
            </a:pPr>
            <a:r>
              <a:rPr lang="is-IS" sz="1500" dirty="0">
                <a:solidFill>
                  <a:schemeClr val="bg2">
                    <a:lumMod val="10000"/>
                  </a:schemeClr>
                </a:solidFill>
              </a:rPr>
              <a:t>Near real-time fires (QFED)</a:t>
            </a:r>
          </a:p>
          <a:p>
            <a:pPr marL="600075" lvl="1" indent="-257175">
              <a:buFont typeface="Wingdings" pitchFamily="2" charset="2"/>
              <a:buChar char="Ø"/>
            </a:pPr>
            <a:r>
              <a:rPr lang="is-IS" sz="1500" dirty="0">
                <a:solidFill>
                  <a:schemeClr val="bg2">
                    <a:lumMod val="10000"/>
                  </a:schemeClr>
                </a:solidFill>
              </a:rPr>
              <a:t>Online dust, sea salt, plant emissions</a:t>
            </a:r>
          </a:p>
        </p:txBody>
      </p:sp>
      <p:sp>
        <p:nvSpPr>
          <p:cNvPr id="23" name="Oval 22">
            <a:extLst>
              <a:ext uri="{FF2B5EF4-FFF2-40B4-BE49-F238E27FC236}">
                <a16:creationId xmlns:a16="http://schemas.microsoft.com/office/drawing/2014/main" id="{A691C897-7286-937B-5849-8A4CE2B3FD39}"/>
              </a:ext>
            </a:extLst>
          </p:cNvPr>
          <p:cNvSpPr/>
          <p:nvPr/>
        </p:nvSpPr>
        <p:spPr>
          <a:xfrm>
            <a:off x="10918535" y="258156"/>
            <a:ext cx="1139380" cy="11452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CE9B052-7D2B-FC6A-5E96-B92AC939437C}"/>
              </a:ext>
            </a:extLst>
          </p:cNvPr>
          <p:cNvSpPr/>
          <p:nvPr/>
        </p:nvSpPr>
        <p:spPr>
          <a:xfrm>
            <a:off x="10918535" y="258156"/>
            <a:ext cx="1139380" cy="114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0275B02-2CA7-C35C-A5BC-22B9D3E6CD4A}"/>
              </a:ext>
            </a:extLst>
          </p:cNvPr>
          <p:cNvPicPr>
            <a:picLocks noChangeAspect="1"/>
          </p:cNvPicPr>
          <p:nvPr/>
        </p:nvPicPr>
        <p:blipFill>
          <a:blip r:embed="rId11"/>
          <a:stretch>
            <a:fillRect/>
          </a:stretch>
        </p:blipFill>
        <p:spPr>
          <a:xfrm>
            <a:off x="11075475" y="447352"/>
            <a:ext cx="825500" cy="787400"/>
          </a:xfrm>
          <a:prstGeom prst="rect">
            <a:avLst/>
          </a:prstGeom>
        </p:spPr>
      </p:pic>
    </p:spTree>
    <p:extLst>
      <p:ext uri="{BB962C8B-B14F-4D97-AF65-F5344CB8AC3E}">
        <p14:creationId xmlns:p14="http://schemas.microsoft.com/office/powerpoint/2010/main" val="360108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60000"/>
                                  </p:stCondLst>
                                  <p:childTnLst>
                                    <p:set>
                                      <p:cBhvr>
                                        <p:cTn id="6" dur="1" fill="hold">
                                          <p:stCondLst>
                                            <p:cond delay="0"/>
                                          </p:stCondLst>
                                        </p:cTn>
                                        <p:tgtEl>
                                          <p:spTgt spid="23"/>
                                        </p:tgtEl>
                                        <p:attrNameLst>
                                          <p:attrName>style.visibility</p:attrName>
                                        </p:attrNameLst>
                                      </p:cBhvr>
                                      <p:to>
                                        <p:strVal val="visible"/>
                                      </p:to>
                                    </p:set>
                                  </p:childTnLst>
                                </p:cTn>
                              </p:par>
                              <p:par>
                                <p:cTn id="7" presetID="35" presetClass="emph" presetSubtype="0" repeatCount="3000" fill="hold" grpId="0" nodeType="withEffect">
                                  <p:stCondLst>
                                    <p:cond delay="60000"/>
                                  </p:stCondLst>
                                  <p:childTnLst>
                                    <p:anim calcmode="discrete" valueType="str">
                                      <p:cBhvr>
                                        <p:cTn id="8" dur="1000" fill="hold"/>
                                        <p:tgtEl>
                                          <p:spTgt spid="23"/>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7"/>
                                            </p:cond>
                                          </p:stCondLst>
                                          <p:endCondLst>
                                            <p:cond evt="onStopAudio" delay="0">
                                              <p:tgtEl>
                                                <p:sldTgt/>
                                              </p:tgtEl>
                                            </p:cond>
                                          </p:endCondLst>
                                        </p:cTn>
                                        <p:tgtEl>
                                          <p:sndTgt r:embed="rId3" name="laser.wav"/>
                                        </p:tgtEl>
                                      </p:cMediaNode>
                                    </p:audio>
                                  </p:subTnLst>
                                </p:cTn>
                              </p:par>
                              <p:par>
                                <p:cTn id="9" presetID="21" presetClass="entr" presetSubtype="1"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heel(1)">
                                      <p:cBhvr>
                                        <p:cTn id="11" dur="60000"/>
                                        <p:tgtEl>
                                          <p:spTgt spid="29"/>
                                        </p:tgtEl>
                                      </p:cBhvr>
                                    </p:animEffect>
                                  </p:childTnLst>
                                  <p:subTnLst>
                                    <p:set>
                                      <p:cBhvr override="childStyle">
                                        <p:cTn dur="1" fill="hold" display="0" masterRel="sameClick" afterEffect="1">
                                          <p:stCondLst>
                                            <p:cond evt="end" delay="0">
                                              <p:tn val="9"/>
                                            </p:cond>
                                          </p:stCondLst>
                                        </p:cTn>
                                        <p:tgtEl>
                                          <p:spTgt spid="2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9537</TotalTime>
  <Words>2889</Words>
  <Application>Microsoft Macintosh PowerPoint</Application>
  <PresentationFormat>Widescreen</PresentationFormat>
  <Paragraphs>328</Paragraphs>
  <Slides>21</Slides>
  <Notes>16</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Arial Narrow</vt:lpstr>
      <vt:lpstr>Calibri</vt:lpstr>
      <vt:lpstr>Calibri Light</vt:lpstr>
      <vt:lpstr>Comic Sans MS</vt:lpstr>
      <vt:lpstr>Garamond</vt:lpstr>
      <vt:lpstr>Helvetica</vt:lpstr>
      <vt:lpstr>Open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17-LISTOS: An example of the “3D” monitoring System </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Mcfadden, Susan K. (ARC-SGG)[Bay Area Environmental Research Institute]</dc:creator>
  <cp:keywords/>
  <dc:description/>
  <cp:lastModifiedBy>Susan McFadden</cp:lastModifiedBy>
  <cp:revision>52</cp:revision>
  <dcterms:created xsi:type="dcterms:W3CDTF">2020-07-29T20:44:57Z</dcterms:created>
  <dcterms:modified xsi:type="dcterms:W3CDTF">2022-06-01T18:43:11Z</dcterms:modified>
  <cp:category/>
</cp:coreProperties>
</file>