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</p:sldMasterIdLst>
  <p:notesMasterIdLst>
    <p:notesMasterId r:id="rId5"/>
  </p:notesMasterIdLst>
  <p:sldIdLst>
    <p:sldId id="307" r:id="rId3"/>
    <p:sldId id="177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, Daniel J." initials="JDJ" lastIdx="3" clrIdx="0">
    <p:extLst>
      <p:ext uri="{19B8F6BF-5375-455C-9EA6-DF929625EA0E}">
        <p15:presenceInfo xmlns:p15="http://schemas.microsoft.com/office/powerpoint/2012/main" userId="S::djacob@fas.harvard.edu::fe095d8d-b1bd-4fd5-81a8-45c70b48fd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A3E"/>
    <a:srgbClr val="FF0000"/>
    <a:srgbClr val="009900"/>
    <a:srgbClr val="F8F8F8"/>
    <a:srgbClr val="DDDDDD"/>
    <a:srgbClr val="993300"/>
    <a:srgbClr val="CC3399"/>
    <a:srgbClr val="D2A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0" autoAdjust="0"/>
    <p:restoredTop sz="93333" autoAdjust="0"/>
  </p:normalViewPr>
  <p:slideViewPr>
    <p:cSldViewPr>
      <p:cViewPr varScale="1">
        <p:scale>
          <a:sx n="69" d="100"/>
          <a:sy n="69" d="100"/>
        </p:scale>
        <p:origin x="9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1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1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1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56B9F0-2D24-47E2-A17D-3BE6C14D0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61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A7408-8FE2-4B62-9629-D4B033EA9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B271E-CE47-4591-95FC-3CC2BE729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33400"/>
            <a:ext cx="20193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59055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31476-C2F5-42A1-99F9-D87F02235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533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72AC19-2913-496E-B5D0-09095E21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7C468A-8A5E-499B-ABB7-2ABEC80AD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 userDrawn="1"/>
        </p:nvCxnSpPr>
        <p:spPr>
          <a:xfrm>
            <a:off x="450927" y="764704"/>
            <a:ext cx="8242146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31358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0882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AFC898D-9EB9-41D2-9BE3-3C7AF8B1A4A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25FB46A-EFD0-4884-A4F9-596025F12F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314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thing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553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6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C6BF1-2689-447E-AC59-A75FC10C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B13B4-C8BD-4A09-8013-0BF750C25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C9E4C-688C-499C-B574-D6CE818A6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98FCE-4677-47ED-9867-2650CD504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FCA30-31BD-41DB-98A7-727934F41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74433-796B-47B5-8611-813288F1E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5FC89-70AF-4EA8-81F4-FBEB0F6B5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B29D-F1BB-47FF-A339-EBDCE0C95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t24itle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fld id="{F55A390B-12EA-4937-A87C-EDEAB46C4A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accent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 bwMode="auto">
          <a:xfrm>
            <a:off x="8152529" y="6625624"/>
            <a:ext cx="997034" cy="23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b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1108"/>
              </a:spcAft>
              <a:buClr>
                <a:srgbClr val="0000FF"/>
              </a:buClr>
              <a:buSzPct val="110000"/>
            </a:pPr>
            <a:fld id="{FC3A5BA5-0DC9-4717-BEB5-E5E3724FAD0C}" type="slidenum">
              <a:rPr kumimoji="0" lang="ko-KR" altLang="en-US" sz="923" b="0" smtClean="0">
                <a:solidFill>
                  <a:srgbClr val="000000"/>
                </a:solidFill>
                <a:latin typeface="삼성긴고딕 Light" panose="020B0600000101010101" pitchFamily="50" charset="-127"/>
                <a:ea typeface="삼성긴고딕 Light" panose="020B0600000101010101" pitchFamily="50" charset="-127"/>
              </a:rPr>
              <a:pPr algn="r" fontAlgn="auto">
                <a:spcBef>
                  <a:spcPts val="0"/>
                </a:spcBef>
                <a:spcAft>
                  <a:spcPts val="1108"/>
                </a:spcAft>
                <a:buClr>
                  <a:srgbClr val="0000FF"/>
                </a:buClr>
                <a:buSzPct val="110000"/>
              </a:pPr>
              <a:t>‹#›</a:t>
            </a:fld>
            <a:r>
              <a:rPr kumimoji="0" lang="ko-KR" altLang="en-US" sz="923" b="0" dirty="0">
                <a:solidFill>
                  <a:srgbClr val="000000"/>
                </a:solidFill>
                <a:latin typeface="삼성긴고딕 Light" panose="020B0600000101010101" pitchFamily="50" charset="-127"/>
                <a:ea typeface="삼성긴고딕 Light" panose="020B0600000101010101" pitchFamily="50" charset="-127"/>
              </a:rPr>
              <a:t> </a:t>
            </a:r>
            <a:r>
              <a:rPr kumimoji="0" lang="en-US" altLang="ko-KR" sz="923" b="0" dirty="0">
                <a:solidFill>
                  <a:srgbClr val="000000"/>
                </a:solidFill>
                <a:latin typeface="삼성긴고딕 Light" panose="020B0600000101010101" pitchFamily="50" charset="-127"/>
                <a:ea typeface="삼성긴고딕 Light" panose="020B0600000101010101" pitchFamily="50" charset="-127"/>
              </a:rPr>
              <a:t>/</a:t>
            </a:r>
            <a:endParaRPr kumimoji="0" lang="ko-KR" altLang="en-US" sz="923" b="0" dirty="0">
              <a:solidFill>
                <a:srgbClr val="000000"/>
              </a:solidFill>
              <a:latin typeface="삼성긴고딕 Light" panose="020B0600000101010101" pitchFamily="50" charset="-127"/>
              <a:ea typeface="삼성긴고딕 Light" panose="020B0600000101010101" pitchFamily="50" charset="-127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8879" y="6635502"/>
            <a:ext cx="1596169" cy="2485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15" b="0" i="1" dirty="0">
                <a:solidFill>
                  <a:srgbClr val="FF0000"/>
                </a:solidFill>
                <a:latin typeface="삼성긴고딕 Medium" panose="020B0600000101010101" pitchFamily="50" charset="-127"/>
                <a:ea typeface="삼성긴고딕 Medium" panose="020B0600000101010101" pitchFamily="50" charset="-127"/>
              </a:rPr>
              <a:t>Samsung Confidential</a:t>
            </a:r>
            <a:endParaRPr kumimoji="0" lang="ko-KR" altLang="en-US" sz="1015" b="0" i="1" dirty="0">
              <a:solidFill>
                <a:srgbClr val="FF0000"/>
              </a:solidFill>
              <a:latin typeface="삼성긴고딕 Medium" panose="020B0600000101010101" pitchFamily="50" charset="-127"/>
              <a:ea typeface="삼성긴고딕 Medium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777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4" r:id="rId3"/>
    <p:sldLayoutId id="2147483695" r:id="rId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sz="2585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sz="221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sz="1846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4929" y="-381000"/>
            <a:ext cx="10210800" cy="1143000"/>
          </a:xfrm>
        </p:spPr>
        <p:txBody>
          <a:bodyPr/>
          <a:lstStyle/>
          <a:p>
            <a:br>
              <a:rPr lang="en-US" sz="2200" dirty="0">
                <a:latin typeface="+mn-lt"/>
              </a:rPr>
            </a:br>
            <a:r>
              <a:rPr lang="en-US" sz="2000" dirty="0">
                <a:latin typeface="+mn-lt"/>
              </a:rPr>
              <a:t>Exploiting TEMPO NO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observations to better understand background NO</a:t>
            </a:r>
            <a:r>
              <a:rPr lang="en-US" sz="2000" baseline="-25000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and NO</a:t>
            </a:r>
            <a:r>
              <a:rPr lang="en-US" sz="2000" baseline="-25000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emissions over North America</a:t>
            </a:r>
            <a:endParaRPr lang="en-US" sz="2200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990600" y="845391"/>
            <a:ext cx="9220200" cy="50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6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defRPr>
            </a:lvl9pPr>
          </a:lstStyle>
          <a:p>
            <a:r>
              <a:rPr lang="en-US" sz="2000" b="0" kern="0" dirty="0">
                <a:solidFill>
                  <a:schemeClr val="tx1"/>
                </a:solidFill>
              </a:rPr>
              <a:t> </a:t>
            </a:r>
            <a:br>
              <a:rPr lang="en-US" sz="2000" b="0" kern="0" dirty="0">
                <a:solidFill>
                  <a:schemeClr val="tx1"/>
                </a:solidFill>
              </a:rPr>
            </a:br>
            <a:r>
              <a:rPr lang="en-US" sz="2000" b="0" kern="0" dirty="0">
                <a:solidFill>
                  <a:schemeClr val="tx1"/>
                </a:solidFill>
              </a:rPr>
              <a:t>Daniel Jacob, Viral Shah, </a:t>
            </a:r>
            <a:r>
              <a:rPr lang="en-US" sz="2000" b="0" kern="0" dirty="0" err="1">
                <a:solidFill>
                  <a:schemeClr val="tx1"/>
                </a:solidFill>
              </a:rPr>
              <a:t>Ruijung</a:t>
            </a:r>
            <a:r>
              <a:rPr lang="en-US" sz="2000" b="0" kern="0" dirty="0">
                <a:solidFill>
                  <a:schemeClr val="tx1"/>
                </a:solidFill>
              </a:rPr>
              <a:t> Dang, Laura Yang</a:t>
            </a:r>
          </a:p>
          <a:p>
            <a:endParaRPr lang="en-US" sz="2000" b="0" kern="0" dirty="0">
              <a:solidFill>
                <a:schemeClr val="tx1"/>
              </a:solidFill>
            </a:endParaRPr>
          </a:p>
        </p:txBody>
      </p:sp>
      <p:pic>
        <p:nvPicPr>
          <p:cNvPr id="7" name="Picture 5" descr="logo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8499" y="491555"/>
            <a:ext cx="1809972" cy="135748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8CD76A-2DD4-438B-95A0-066850CDBFCC}"/>
              </a:ext>
            </a:extLst>
          </p:cNvPr>
          <p:cNvSpPr txBox="1"/>
          <p:nvPr/>
        </p:nvSpPr>
        <p:spPr>
          <a:xfrm>
            <a:off x="4581470" y="6464401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/>
              <a:t>Shah et al., in prep.; Dang et al., in prep.</a:t>
            </a:r>
          </a:p>
        </p:txBody>
      </p:sp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E8DBB2AF-5E17-420F-B2A2-75D19CD26A1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8389"/>
            <a:ext cx="4102100" cy="50260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DB15ED-576F-4CEA-9149-CCC0FE63D46A}"/>
              </a:ext>
            </a:extLst>
          </p:cNvPr>
          <p:cNvSpPr txBox="1"/>
          <p:nvPr/>
        </p:nvSpPr>
        <p:spPr>
          <a:xfrm>
            <a:off x="3796145" y="2033059"/>
            <a:ext cx="533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CC"/>
                </a:solidFill>
              </a:rPr>
              <a:t>Lowest 2 km contributes only 30% of tropospheric NO</a:t>
            </a:r>
            <a:r>
              <a:rPr lang="en-US" b="0" baseline="-25000" dirty="0">
                <a:solidFill>
                  <a:srgbClr val="0000CC"/>
                </a:solidFill>
              </a:rPr>
              <a:t>2</a:t>
            </a:r>
            <a:r>
              <a:rPr lang="en-US" b="0" dirty="0">
                <a:solidFill>
                  <a:srgbClr val="0000CC"/>
                </a:solidFill>
              </a:rPr>
              <a:t> seen by satellite in summer, 70% in winter; model simulation of free troposphere is critical for interpretation of tropospheric NO</a:t>
            </a:r>
            <a:r>
              <a:rPr lang="en-US" b="0" baseline="-25000" dirty="0">
                <a:solidFill>
                  <a:srgbClr val="0000CC"/>
                </a:solidFill>
              </a:rPr>
              <a:t>2</a:t>
            </a:r>
            <a:r>
              <a:rPr lang="en-US" b="0" dirty="0">
                <a:solidFill>
                  <a:srgbClr val="0000CC"/>
                </a:solidFill>
              </a:rPr>
              <a:t> columns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CC"/>
                </a:solidFill>
              </a:rPr>
              <a:t>Aircraft NO</a:t>
            </a:r>
            <a:r>
              <a:rPr lang="en-US" b="0" baseline="-25000" dirty="0">
                <a:solidFill>
                  <a:srgbClr val="0000CC"/>
                </a:solidFill>
              </a:rPr>
              <a:t>2 </a:t>
            </a:r>
            <a:r>
              <a:rPr lang="en-US" b="0" dirty="0">
                <a:solidFill>
                  <a:srgbClr val="0000CC"/>
                </a:solidFill>
              </a:rPr>
              <a:t>measurements above 6 km have positive interference, better to use NO and PSS for model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CC"/>
                </a:solidFill>
              </a:rPr>
              <a:t>Improved GEOS-Chem includes nitrate photolysis, updated aircraft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CC"/>
                </a:solidFill>
              </a:rPr>
              <a:t>Increasing aircraft emissions and fires may drive increase in background, affecting satellite 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CC"/>
                </a:solidFill>
              </a:rPr>
              <a:t>TEMPO may enable improved cloud slicing to separate free tropospheric NO</a:t>
            </a:r>
            <a:r>
              <a:rPr lang="en-US" b="0" baseline="-25000" dirty="0">
                <a:solidFill>
                  <a:srgbClr val="0000CC"/>
                </a:solidFill>
              </a:rPr>
              <a:t>2</a:t>
            </a:r>
            <a:r>
              <a:rPr lang="en-US" b="0" dirty="0">
                <a:solidFill>
                  <a:srgbClr val="0000CC"/>
                </a:solidFill>
              </a:rPr>
              <a:t>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F7F9D4-3E25-4D5B-8946-E424AC79F7B7}"/>
              </a:ext>
            </a:extLst>
          </p:cNvPr>
          <p:cNvCxnSpPr>
            <a:cxnSpLocks/>
          </p:cNvCxnSpPr>
          <p:nvPr/>
        </p:nvCxnSpPr>
        <p:spPr bwMode="auto">
          <a:xfrm>
            <a:off x="762000" y="5098475"/>
            <a:ext cx="2857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7755377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6C4F-70BE-4A56-9B3B-F9D1361D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4800" y="61358"/>
            <a:ext cx="9448800" cy="1143000"/>
          </a:xfrm>
        </p:spPr>
        <p:txBody>
          <a:bodyPr/>
          <a:lstStyle/>
          <a:p>
            <a:r>
              <a:rPr lang="en-US" dirty="0"/>
              <a:t>AMF contribution to diurnal cycle of TEMPO NO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187B4-2D5E-4781-B0CB-F24D21C9D8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667"/>
          <a:stretch/>
        </p:blipFill>
        <p:spPr>
          <a:xfrm>
            <a:off x="518486" y="1597011"/>
            <a:ext cx="3550024" cy="31898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DD99C2-3CB8-47ED-903C-52A9227FF2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834"/>
          <a:stretch/>
        </p:blipFill>
        <p:spPr>
          <a:xfrm>
            <a:off x="4591722" y="1563470"/>
            <a:ext cx="4171278" cy="31898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6968E1-4F38-427D-8767-78A674594061}"/>
              </a:ext>
            </a:extLst>
          </p:cNvPr>
          <p:cNvSpPr txBox="1"/>
          <p:nvPr/>
        </p:nvSpPr>
        <p:spPr>
          <a:xfrm>
            <a:off x="1752600" y="1144533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Diurnal cycle of NO</a:t>
            </a:r>
            <a:r>
              <a:rPr lang="en-US" b="0" baseline="-25000" dirty="0"/>
              <a:t>2</a:t>
            </a:r>
            <a:r>
              <a:rPr lang="en-US" b="0" dirty="0"/>
              <a:t> over Seoul during KORUS-AQ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CF71A-D974-4940-9EB7-158DBB21AA0E}"/>
              </a:ext>
            </a:extLst>
          </p:cNvPr>
          <p:cNvSpPr txBox="1"/>
          <p:nvPr/>
        </p:nvSpPr>
        <p:spPr>
          <a:xfrm>
            <a:off x="76200" y="4817118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Rush hour happens at a difficult time for boundary layer modeling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Low sun angle, collapsed mixed layer leads to increased importance of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Need to understand diurnal cycle of AMF and its contribution to diurnal cycle of NO</a:t>
            </a:r>
            <a:r>
              <a:rPr lang="en-US" b="0" baseline="-25000" dirty="0"/>
              <a:t>2</a:t>
            </a:r>
            <a:r>
              <a:rPr lang="en-US" b="0" dirty="0"/>
              <a:t> observed by TEMPO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781E5D-3D03-4B7A-A5D8-53B897D05ADC}"/>
              </a:ext>
            </a:extLst>
          </p:cNvPr>
          <p:cNvSpPr txBox="1"/>
          <p:nvPr/>
        </p:nvSpPr>
        <p:spPr>
          <a:xfrm>
            <a:off x="6477000" y="6477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/>
              <a:t>Yang et al., in prep.</a:t>
            </a:r>
          </a:p>
        </p:txBody>
      </p:sp>
    </p:spTree>
    <p:extLst>
      <p:ext uri="{BB962C8B-B14F-4D97-AF65-F5344CB8AC3E}">
        <p14:creationId xmlns:p14="http://schemas.microsoft.com/office/powerpoint/2010/main" val="43979236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b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 w="9525">
          <a:solidFill>
            <a:schemeClr val="tx1">
              <a:lumMod val="65000"/>
              <a:lumOff val="35000"/>
            </a:schemeClr>
          </a:solidFill>
        </a:ln>
      </a:spPr>
      <a:bodyPr rtlCol="0" anchor="ctr"/>
      <a:lstStyle>
        <a:defPPr algn="ctr">
          <a:defRPr sz="1400" b="0" dirty="0">
            <a:solidFill>
              <a:schemeClr val="bg1"/>
            </a:solidFill>
            <a:latin typeface="삼성긴고딕 Regular" panose="020B0600000101010101" pitchFamily="50" charset="-127"/>
            <a:ea typeface="삼성긴고딕 Regular" panose="020B0600000101010101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spcAft>
            <a:spcPts val="1200"/>
          </a:spcAft>
          <a:buClr>
            <a:srgbClr val="0000FF"/>
          </a:buClr>
          <a:buSzPct val="110000"/>
          <a:buFont typeface="Wingdings" pitchFamily="2" charset="2"/>
          <a:buChar char="§"/>
          <a:defRPr sz="1800" b="1" dirty="0" smtClean="0">
            <a:solidFill>
              <a:srgbClr val="000000"/>
            </a:solidFill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20138</TotalTime>
  <Words>197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Helvetica</vt:lpstr>
      <vt:lpstr>Times New Roman</vt:lpstr>
      <vt:lpstr>삼성긴고딕 Light</vt:lpstr>
      <vt:lpstr>삼성긴고딕 Medium</vt:lpstr>
      <vt:lpstr>Default Design</vt:lpstr>
      <vt:lpstr>4_Custom Design</vt:lpstr>
      <vt:lpstr> Exploiting TEMPO NO2 observations to better understand background NOx  and NOx emissions over North America</vt:lpstr>
      <vt:lpstr>AMF contribution to diurnal cycle of TEMPO NO2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J. Jacob</dc:creator>
  <cp:lastModifiedBy>Jacob, Daniel J.</cp:lastModifiedBy>
  <cp:revision>1539</cp:revision>
  <dcterms:created xsi:type="dcterms:W3CDTF">2001-08-02T17:09:44Z</dcterms:created>
  <dcterms:modified xsi:type="dcterms:W3CDTF">2022-05-30T18:32:12Z</dcterms:modified>
</cp:coreProperties>
</file>