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4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D5309-EB6A-5249-A68C-823AF9998A95}" v="26" dt="2022-06-01T14:50:16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73"/>
    <p:restoredTop sz="94673"/>
  </p:normalViewPr>
  <p:slideViewPr>
    <p:cSldViewPr snapToGrid="0">
      <p:cViewPr varScale="1">
        <p:scale>
          <a:sx n="104" d="100"/>
          <a:sy n="104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3EE4C-712E-FA46-BF5A-490956DFFA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AC824-FA83-BC44-84EA-CC6703C1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b="0" dirty="0"/>
              <a:t> notes not added—please add to your slide.</a:t>
            </a:r>
            <a:endParaRPr lang="en-US" b="0" baseline="0" dirty="0"/>
          </a:p>
          <a:p>
            <a:pPr marL="171450" indent="-171450">
              <a:buFont typeface="Arial"/>
              <a:buChar char="•"/>
            </a:pPr>
            <a:endParaRPr lang="en-US" b="0" baseline="0" dirty="0"/>
          </a:p>
          <a:p>
            <a:pPr marL="171450" indent="-171450">
              <a:buFont typeface="Arial"/>
              <a:buChar char="•"/>
            </a:pPr>
            <a:endParaRPr lang="en-US" b="0" baseline="0" dirty="0"/>
          </a:p>
          <a:p>
            <a:pPr marL="171450" indent="-171450">
              <a:buFont typeface="Arial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14683-30ED-2440-83F0-FC7FF69319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2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b="0" dirty="0"/>
              <a:t> notes not added—please add to your slide.</a:t>
            </a:r>
            <a:endParaRPr lang="en-US" b="0" baseline="0" dirty="0"/>
          </a:p>
          <a:p>
            <a:pPr marL="171450" indent="-171450">
              <a:buFont typeface="Arial"/>
              <a:buChar char="•"/>
            </a:pPr>
            <a:endParaRPr lang="en-US" b="0" baseline="0" dirty="0"/>
          </a:p>
          <a:p>
            <a:pPr marL="171450" indent="-171450">
              <a:buFont typeface="Arial"/>
              <a:buChar char="•"/>
            </a:pPr>
            <a:endParaRPr lang="en-US" b="0" baseline="0" dirty="0"/>
          </a:p>
          <a:p>
            <a:pPr marL="171450" indent="-171450">
              <a:buFont typeface="Arial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14683-30ED-2440-83F0-FC7FF69319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4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CB95-148B-E9A3-DD34-D695445F6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79144-8E6C-C883-73CA-6DB968414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3C900-380C-4FB2-B2A2-72152C9B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96666-5BA0-1BC6-83A5-161A5BC6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CDCE-A90B-31D1-3414-CE84A01B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C375-B128-7CBF-2215-E65C920C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4A65F-2F66-D3A1-AB65-2D4BCB96E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43CD-32DD-68EB-6868-540F5A14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926A-ADEE-7841-FE56-16DC0A38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DD093-79FF-53A6-AD35-CB1AED03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3550F-3BB8-BA8A-A31F-106DA24C4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864E1-A44E-37C0-DD0A-861AD0C1A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4216B-7B43-5691-B731-A5212D2C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12B4A-4BBC-5A55-82ED-81682EAF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E3A1C-117C-29BC-246C-F136B2A2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FE20-8CFD-6134-0101-63B3501D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83053-8546-C04D-1196-F6DCFDAC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976CB-7574-99AA-616F-2115C3D1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54366-2A92-04F7-0E2B-62FA800C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100B-091F-171B-CCAA-85AF129D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074F-DD6E-3B20-6171-9DA133B2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E9A8D-1365-DD29-317C-3974C8BE1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57ACB-8574-FB06-08DC-D31E02CF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E74D1-5C7E-8CD1-AB7A-A8979EB7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54A03-BF7F-83CF-4DE4-6517B701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FE-D981-39CE-2209-12729526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2156-92FF-050E-EF77-DA8593614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0E63F-C505-2A9A-0E13-378D30AED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0B813-EE59-79FB-A355-DCFF7ADD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1FF22-F55B-A013-C9B1-9894A9DC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9B1D1-A57C-E8DB-1EB1-732D12E2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1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BA22-7A8F-C490-FD6F-9627AAC9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930EB-E1FD-78BF-89E4-CC99CDCDA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909C4-46F5-0A1D-92D1-835AEBFCE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87E27-3D37-9F28-32B9-FE422965F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FC722-8375-5C94-E44C-0EF3FE3DA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2EFE7-F2DB-81BD-64AF-35589DD7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FA0DF-CF8A-0FE3-0081-C0EC44F3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45C1C-61BC-5181-93CE-DF51822C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9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2D8B-8D97-921B-B846-6FE8E51B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0E18E-7FF7-6638-B2C1-E83E37D4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CF2B4-B941-7097-F79A-6127BA88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0854C-EC00-A5E0-9053-EBF4C56A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4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792DE-7A65-6888-5EC4-D329538F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6D045-D5A7-23D2-CC18-9AB53C8E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9930C-5CAD-CDCF-8DD1-6F73C1C2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129B-D2AA-BF83-D9D5-898A40EE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7240F-449F-ECC5-4245-7D05EBB0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53AA3-BAAE-CE9A-6A03-27E1FB582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78639-CA63-B9A5-0CAC-14380C32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CD816-A73F-23C6-2525-646E10DD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55270-128D-F013-F1D9-2B365A54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4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46CB-0C19-6D6E-7E36-1DC1FCB4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E42A5-C427-E21D-B6A1-042BE3E4F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686FD-4C70-AB25-AECD-74FBF6CB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76373-0785-3CAC-4092-2C19D34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E8BC-EAB5-4E27-CA22-364EA2A4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A87EA-8CCE-E796-8989-9A25496D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2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93230-0DF6-8ECF-265D-E32C708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E82EE-C836-391C-8C50-A956F3C45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BCB89-4DAE-66F8-465A-7ADCA1C4F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D07F-4A28-437E-869C-EEA5A8AB15F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8BED-47AE-CF7F-A930-BD945ABC2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263F-08D4-FD89-86F6-9FB022C39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2708-3CA2-46C0-A2DC-544ED4629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6800" y="119727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Emission Data Assimilation to Support Air Quality Forecasting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DB8C-021A-5642-BF1A-27A0C694D88D}" type="slidenum">
              <a:rPr lang="en-US" smtClean="0"/>
              <a:t>1</a:t>
            </a:fld>
            <a:endParaRPr lang="en-US"/>
          </a:p>
        </p:txBody>
      </p:sp>
      <p:pic>
        <p:nvPicPr>
          <p:cNvPr id="35" name="Picture 34" descr="Screen Shot 2016-05-31 at 2.23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27" y="4563176"/>
            <a:ext cx="2585962" cy="1569484"/>
          </a:xfrm>
          <a:prstGeom prst="rect">
            <a:avLst/>
          </a:prstGeom>
        </p:spPr>
      </p:pic>
      <p:pic>
        <p:nvPicPr>
          <p:cNvPr id="36" name="Picture 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03" y="2310272"/>
            <a:ext cx="2600034" cy="164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634" y="2401991"/>
            <a:ext cx="2436863" cy="137114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78480" y="1167413"/>
            <a:ext cx="1120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Assimilate satellite and in-situ observations to reduce emission uncertainties (source strength, temporal trends, spatial distribution, </a:t>
            </a:r>
            <a:r>
              <a:rPr lang="en-US" sz="2400" b="1" dirty="0" err="1">
                <a:latin typeface="Garamond"/>
                <a:cs typeface="Garamond"/>
              </a:rPr>
              <a:t>etc</a:t>
            </a:r>
            <a:r>
              <a:rPr lang="en-US" sz="2400" b="1" dirty="0">
                <a:latin typeface="Garamond"/>
                <a:cs typeface="Garamond"/>
              </a:rPr>
              <a:t>).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75509" y="6152944"/>
            <a:ext cx="8985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EDA provides rapid emission refresh for air quality forecasting.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4814004" y="204940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/>
                <a:cs typeface="Garamond"/>
              </a:rPr>
              <a:t>Raw Emission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392100" y="2026359"/>
            <a:ext cx="2311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/>
                <a:cs typeface="Garamond"/>
              </a:rPr>
              <a:t>Satellite Observations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871186" y="4193844"/>
            <a:ext cx="2891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/>
                <a:cs typeface="Garamond"/>
              </a:rPr>
              <a:t>Satellite Adjusted Emission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731096" y="2707841"/>
            <a:ext cx="535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Garamond"/>
                <a:cs typeface="Garamond"/>
              </a:rPr>
              <a:t>+</a:t>
            </a:r>
            <a:endParaRPr lang="en-US" sz="48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56081" y="3845856"/>
            <a:ext cx="737361" cy="463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463108" y="3845857"/>
            <a:ext cx="942000" cy="43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34009" y="2310272"/>
            <a:ext cx="3443247" cy="3200400"/>
            <a:chOff x="762000" y="762000"/>
            <a:chExt cx="3443247" cy="3200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524000" y="762000"/>
              <a:ext cx="1752600" cy="1447800"/>
              <a:chOff x="1981200" y="533400"/>
              <a:chExt cx="1752600" cy="1447800"/>
            </a:xfrm>
          </p:grpSpPr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>
                <a:off x="2133600" y="533400"/>
                <a:ext cx="1447800" cy="1447800"/>
              </a:xfrm>
              <a:prstGeom prst="ellipse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200" dirty="0">
                  <a:latin typeface="Garamond"/>
                  <a:cs typeface="Garamond"/>
                </a:endParaRPr>
              </a:p>
            </p:txBody>
          </p:sp>
          <p:sp>
            <p:nvSpPr>
              <p:cNvPr id="33" name="Text Box 37"/>
              <p:cNvSpPr txBox="1">
                <a:spLocks noChangeArrowheads="1"/>
              </p:cNvSpPr>
              <p:nvPr/>
            </p:nvSpPr>
            <p:spPr bwMode="auto">
              <a:xfrm>
                <a:off x="1981200" y="838200"/>
                <a:ext cx="17526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latin typeface="Garamond"/>
                    <a:cs typeface="Garamond"/>
                  </a:rPr>
                  <a:t>Air Quality Forecast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62000" y="2166296"/>
              <a:ext cx="1600200" cy="1796104"/>
              <a:chOff x="1143000" y="1828800"/>
              <a:chExt cx="1600200" cy="1796104"/>
            </a:xfrm>
          </p:grpSpPr>
          <p:sp>
            <p:nvSpPr>
              <p:cNvPr id="30" name="Oval 29" descr="10%"/>
              <p:cNvSpPr>
                <a:spLocks noChangeArrowheads="1"/>
              </p:cNvSpPr>
              <p:nvPr/>
            </p:nvSpPr>
            <p:spPr bwMode="auto">
              <a:xfrm>
                <a:off x="1143000" y="1828800"/>
                <a:ext cx="1600200" cy="1600200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200" dirty="0">
                  <a:latin typeface="Garamond"/>
                  <a:cs typeface="Garamond"/>
                </a:endParaRPr>
              </a:p>
            </p:txBody>
          </p:sp>
          <p:sp>
            <p:nvSpPr>
              <p:cNvPr id="31" name="Text Box 40"/>
              <p:cNvSpPr txBox="1">
                <a:spLocks noChangeArrowheads="1"/>
              </p:cNvSpPr>
              <p:nvPr/>
            </p:nvSpPr>
            <p:spPr bwMode="auto">
              <a:xfrm rot="18778278">
                <a:off x="1118751" y="2381519"/>
                <a:ext cx="177888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latin typeface="Garamond"/>
                    <a:cs typeface="Garamond"/>
                  </a:rPr>
                  <a:t>Meteorology Forecast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90800" y="2133600"/>
              <a:ext cx="1614447" cy="1736672"/>
              <a:chOff x="3490952" y="2143292"/>
              <a:chExt cx="1400095" cy="1498380"/>
            </a:xfrm>
          </p:grpSpPr>
          <p:sp>
            <p:nvSpPr>
              <p:cNvPr id="28" name="Oval 42"/>
              <p:cNvSpPr>
                <a:spLocks noChangeArrowheads="1"/>
              </p:cNvSpPr>
              <p:nvPr/>
            </p:nvSpPr>
            <p:spPr bwMode="auto">
              <a:xfrm rot="19999100">
                <a:off x="3490952" y="2143292"/>
                <a:ext cx="1400095" cy="1428415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200" dirty="0">
                  <a:latin typeface="Garamond"/>
                  <a:cs typeface="Garamond"/>
                </a:endParaRPr>
              </a:p>
            </p:txBody>
          </p:sp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 rot="3742549">
                <a:off x="3413170" y="2600540"/>
                <a:ext cx="1441672" cy="640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latin typeface="Garamond"/>
                    <a:cs typeface="Garamond"/>
                  </a:rPr>
                  <a:t>Emission Forecas</a:t>
                </a:r>
                <a:r>
                  <a:rPr lang="en-US" sz="2200" b="1" dirty="0">
                    <a:latin typeface="Garamond"/>
                    <a:cs typeface="Garamond"/>
                  </a:rPr>
                  <a:t>t</a:t>
                </a:r>
              </a:p>
            </p:txBody>
          </p:sp>
        </p:grpSp>
        <p:sp>
          <p:nvSpPr>
            <p:cNvPr id="22" name="AutoShape 45"/>
            <p:cNvSpPr>
              <a:spLocks noChangeArrowheads="1"/>
            </p:cNvSpPr>
            <p:nvPr/>
          </p:nvSpPr>
          <p:spPr bwMode="auto">
            <a:xfrm rot="7653477">
              <a:off x="1836747" y="2118146"/>
              <a:ext cx="420560" cy="1524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200" dirty="0">
                <a:latin typeface="Garamond"/>
                <a:cs typeface="Garamond"/>
              </a:endParaRPr>
            </a:p>
          </p:txBody>
        </p:sp>
        <p:sp>
          <p:nvSpPr>
            <p:cNvPr id="23" name="AutoShape 46"/>
            <p:cNvSpPr>
              <a:spLocks noChangeArrowheads="1"/>
            </p:cNvSpPr>
            <p:nvPr/>
          </p:nvSpPr>
          <p:spPr bwMode="auto">
            <a:xfrm rot="18596634">
              <a:off x="2005605" y="2208317"/>
              <a:ext cx="362434" cy="153988"/>
            </a:xfrm>
            <a:prstGeom prst="rightArrow">
              <a:avLst>
                <a:gd name="adj1" fmla="val 50000"/>
                <a:gd name="adj2" fmla="val 97165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200" dirty="0">
                <a:latin typeface="Garamond"/>
                <a:cs typeface="Garamond"/>
              </a:endParaRPr>
            </a:p>
          </p:txBody>
        </p:sp>
        <p:sp>
          <p:nvSpPr>
            <p:cNvPr id="24" name="AutoShape 48"/>
            <p:cNvSpPr>
              <a:spLocks noChangeArrowheads="1"/>
            </p:cNvSpPr>
            <p:nvPr/>
          </p:nvSpPr>
          <p:spPr bwMode="auto">
            <a:xfrm rot="3181150">
              <a:off x="2645519" y="2145787"/>
              <a:ext cx="396033" cy="167876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200" dirty="0">
                <a:latin typeface="Garamond"/>
                <a:cs typeface="Garamond"/>
              </a:endParaRPr>
            </a:p>
          </p:txBody>
        </p:sp>
        <p:sp>
          <p:nvSpPr>
            <p:cNvPr id="25" name="AutoShape 49"/>
            <p:cNvSpPr>
              <a:spLocks noChangeArrowheads="1"/>
            </p:cNvSpPr>
            <p:nvPr/>
          </p:nvSpPr>
          <p:spPr bwMode="auto">
            <a:xfrm rot="13985500">
              <a:off x="2807168" y="2051417"/>
              <a:ext cx="320070" cy="152298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200" dirty="0">
                <a:latin typeface="Garamond"/>
                <a:cs typeface="Garamond"/>
              </a:endParaRPr>
            </a:p>
          </p:txBody>
        </p:sp>
        <p:sp>
          <p:nvSpPr>
            <p:cNvPr id="26" name="AutoShape 48"/>
            <p:cNvSpPr>
              <a:spLocks noChangeArrowheads="1"/>
            </p:cNvSpPr>
            <p:nvPr/>
          </p:nvSpPr>
          <p:spPr bwMode="auto">
            <a:xfrm>
              <a:off x="2286000" y="2895600"/>
              <a:ext cx="457200" cy="1524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200" dirty="0">
                <a:latin typeface="Garamond"/>
                <a:cs typeface="Garamond"/>
              </a:endParaRPr>
            </a:p>
          </p:txBody>
        </p:sp>
        <p:sp>
          <p:nvSpPr>
            <p:cNvPr id="27" name="AutoShape 49"/>
            <p:cNvSpPr>
              <a:spLocks noChangeArrowheads="1"/>
            </p:cNvSpPr>
            <p:nvPr/>
          </p:nvSpPr>
          <p:spPr bwMode="auto">
            <a:xfrm rot="10800000">
              <a:off x="2286000" y="2743200"/>
              <a:ext cx="457200" cy="1524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200" dirty="0">
                <a:latin typeface="Garamond"/>
                <a:cs typeface="Garamond"/>
              </a:endParaRPr>
            </a:p>
          </p:txBody>
        </p:sp>
      </p:grpSp>
      <p:sp>
        <p:nvSpPr>
          <p:cNvPr id="34" name="Shape 175">
            <a:extLst>
              <a:ext uri="{FF2B5EF4-FFF2-40B4-BE49-F238E27FC236}">
                <a16:creationId xmlns:a16="http://schemas.microsoft.com/office/drawing/2014/main" id="{9DE48EDA-4693-E28B-0AF1-5DAA6ED3F46B}"/>
              </a:ext>
            </a:extLst>
          </p:cNvPr>
          <p:cNvSpPr txBox="1"/>
          <p:nvPr/>
        </p:nvSpPr>
        <p:spPr>
          <a:xfrm>
            <a:off x="3262824" y="635966"/>
            <a:ext cx="4927070" cy="44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latin typeface="Garamond"/>
                <a:cs typeface="Garamond"/>
              </a:rPr>
              <a:t>Daniel Tong, George Mason University</a:t>
            </a:r>
            <a:endParaRPr sz="2400" dirty="0">
              <a:latin typeface="Garamond"/>
              <a:cs typeface="Garamon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D25933-F869-F720-442E-0290276B95D1}"/>
              </a:ext>
            </a:extLst>
          </p:cNvPr>
          <p:cNvSpPr/>
          <p:nvPr/>
        </p:nvSpPr>
        <p:spPr>
          <a:xfrm>
            <a:off x="9712933" y="2649840"/>
            <a:ext cx="535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Garamond"/>
                <a:cs typeface="Garamond"/>
              </a:rPr>
              <a:t>+</a:t>
            </a:r>
            <a:endParaRPr lang="en-US" sz="4800" dirty="0"/>
          </a:p>
        </p:txBody>
      </p:sp>
      <p:pic>
        <p:nvPicPr>
          <p:cNvPr id="3" name="Picture 2" descr="A picture containing floor&#10;&#10;Description automatically generated">
            <a:extLst>
              <a:ext uri="{FF2B5EF4-FFF2-40B4-BE49-F238E27FC236}">
                <a16:creationId xmlns:a16="http://schemas.microsoft.com/office/drawing/2014/main" id="{38707024-18A0-3769-2186-AB25330F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57" y="2365940"/>
            <a:ext cx="1899854" cy="134862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FE4118-FB79-8C8D-450B-8F6520DEF2BB}"/>
              </a:ext>
            </a:extLst>
          </p:cNvPr>
          <p:cNvSpPr/>
          <p:nvPr/>
        </p:nvSpPr>
        <p:spPr>
          <a:xfrm>
            <a:off x="9942933" y="1954793"/>
            <a:ext cx="229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/>
                <a:cs typeface="Garamond"/>
              </a:rPr>
              <a:t>Ground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9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08666" y="165005"/>
            <a:ext cx="897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Satellite EDA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DB8C-021A-5642-BF1A-27A0C694D88D}" type="slidenum">
              <a:rPr lang="en-US" smtClean="0"/>
              <a:t>2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8C1439-80BB-6020-527D-A1FF8C658384}"/>
              </a:ext>
            </a:extLst>
          </p:cNvPr>
          <p:cNvSpPr txBox="1">
            <a:spLocks/>
          </p:cNvSpPr>
          <p:nvPr/>
        </p:nvSpPr>
        <p:spPr bwMode="auto">
          <a:xfrm>
            <a:off x="68641" y="4633716"/>
            <a:ext cx="62822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Adjustment Factor (AF) from fusing AQS &amp; OMI</a:t>
            </a:r>
          </a:p>
        </p:txBody>
      </p:sp>
      <p:pic>
        <p:nvPicPr>
          <p:cNvPr id="14" name="Picture 3" descr="Screen Shot 2016-01-07 at 9.24.31 AM.png">
            <a:extLst>
              <a:ext uri="{FF2B5EF4-FFF2-40B4-BE49-F238E27FC236}">
                <a16:creationId xmlns:a16="http://schemas.microsoft.com/office/drawing/2014/main" id="{D25743BB-A294-678B-498C-F27B1B707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2" y="5209403"/>
            <a:ext cx="3581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4E9CB7E-511E-FE97-754E-1B6521FDE629}"/>
              </a:ext>
            </a:extLst>
          </p:cNvPr>
          <p:cNvSpPr txBox="1">
            <a:spLocks/>
          </p:cNvSpPr>
          <p:nvPr/>
        </p:nvSpPr>
        <p:spPr bwMode="auto">
          <a:xfrm>
            <a:off x="126998" y="5842180"/>
            <a:ext cx="6468534" cy="103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latin typeface="Garamond" panose="02020404030301010803" pitchFamily="18" charset="0"/>
                <a:sym typeface="Symbol" pitchFamily="2" charset="2"/>
              </a:rPr>
              <a:t></a:t>
            </a:r>
            <a:r>
              <a:rPr lang="en-US" sz="1800" dirty="0">
                <a:latin typeface="Garamond" panose="02020404030301010803" pitchFamily="18" charset="0"/>
              </a:rPr>
              <a:t>S and N</a:t>
            </a:r>
            <a:r>
              <a:rPr lang="en-US" sz="1800" baseline="-25000" dirty="0">
                <a:latin typeface="Garamond" panose="02020404030301010803" pitchFamily="18" charset="0"/>
              </a:rPr>
              <a:t>S</a:t>
            </a:r>
            <a:r>
              <a:rPr lang="en-US" sz="1800" dirty="0">
                <a:latin typeface="Garamond" panose="02020404030301010803" pitchFamily="18" charset="0"/>
              </a:rPr>
              <a:t> - rate of change and the number of satellite data (OMI)</a:t>
            </a:r>
          </a:p>
          <a:p>
            <a:pPr eaLnBrk="1" hangingPunct="1">
              <a:defRPr/>
            </a:pPr>
            <a:r>
              <a:rPr lang="en-US" sz="1800" dirty="0">
                <a:latin typeface="Garamond" panose="02020404030301010803" pitchFamily="18" charset="0"/>
                <a:sym typeface="Symbol" pitchFamily="2" charset="2"/>
              </a:rPr>
              <a:t></a:t>
            </a:r>
            <a:r>
              <a:rPr lang="en-US" sz="1800" dirty="0">
                <a:latin typeface="Garamond" panose="02020404030301010803" pitchFamily="18" charset="0"/>
              </a:rPr>
              <a:t>G and NG - rate of change and the number of ground data (AQS) </a:t>
            </a:r>
          </a:p>
          <a:p>
            <a:pPr eaLnBrk="1" hangingPunct="1">
              <a:defRPr/>
            </a:pPr>
            <a:r>
              <a:rPr lang="en-US" sz="1800" i="1" dirty="0" err="1">
                <a:latin typeface="Garamond" panose="02020404030301010803" pitchFamily="18" charset="0"/>
              </a:rPr>
              <a:t>f</a:t>
            </a:r>
            <a:r>
              <a:rPr lang="en-US" sz="1800" i="1" baseline="-25000" dirty="0" err="1">
                <a:latin typeface="Garamond" panose="02020404030301010803" pitchFamily="18" charset="0"/>
              </a:rPr>
              <a:t>S</a:t>
            </a:r>
            <a:r>
              <a:rPr lang="en-US" sz="1800" dirty="0">
                <a:latin typeface="Garamond" panose="02020404030301010803" pitchFamily="18" charset="0"/>
              </a:rPr>
              <a:t> and </a:t>
            </a:r>
            <a:r>
              <a:rPr lang="en-US" sz="1800" i="1" dirty="0" err="1">
                <a:latin typeface="Garamond" panose="02020404030301010803" pitchFamily="18" charset="0"/>
              </a:rPr>
              <a:t>f</a:t>
            </a:r>
            <a:r>
              <a:rPr lang="en-US" sz="1800" i="1" baseline="-25000" dirty="0" err="1">
                <a:latin typeface="Garamond" panose="02020404030301010803" pitchFamily="18" charset="0"/>
              </a:rPr>
              <a:t>G</a:t>
            </a:r>
            <a:r>
              <a:rPr lang="en-US" sz="1800" dirty="0">
                <a:latin typeface="Garamond" panose="02020404030301010803" pitchFamily="18" charset="0"/>
              </a:rPr>
              <a:t> - weighting factors applied to the satellite and ground data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4D8648-A3C1-27D5-1E36-E2434BF15AFF}"/>
              </a:ext>
            </a:extLst>
          </p:cNvPr>
          <p:cNvSpPr txBox="1"/>
          <p:nvPr/>
        </p:nvSpPr>
        <p:spPr>
          <a:xfrm>
            <a:off x="4442910" y="5375933"/>
            <a:ext cx="2047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(Tong et al., 2016)</a:t>
            </a:r>
            <a:endParaRPr lang="en-US" sz="2000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4ABC78F-6AEE-2835-067D-C9452A852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11" y="1684037"/>
            <a:ext cx="4379402" cy="2793757"/>
          </a:xfrm>
          <a:prstGeom prst="rect">
            <a:avLst/>
          </a:prstGeom>
        </p:spPr>
      </p:pic>
      <p:sp>
        <p:nvSpPr>
          <p:cNvPr id="25" name="Rectangle 4">
            <a:extLst>
              <a:ext uri="{FF2B5EF4-FFF2-40B4-BE49-F238E27FC236}">
                <a16:creationId xmlns:a16="http://schemas.microsoft.com/office/drawing/2014/main" id="{C7225987-8C2F-30D3-3B81-BDC6DF029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3" y="844147"/>
            <a:ext cx="6468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cs typeface="Garamond"/>
              </a:rPr>
              <a:t>Rapid updates of NOx emissions during COVID (Campbell et al, 2021)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186162-4B47-CAE6-6261-15A51F3E85D8}"/>
              </a:ext>
            </a:extLst>
          </p:cNvPr>
          <p:cNvSpPr txBox="1"/>
          <p:nvPr/>
        </p:nvSpPr>
        <p:spPr>
          <a:xfrm>
            <a:off x="6350907" y="812644"/>
            <a:ext cx="532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SO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 Emission Strength during Kilauea Eruption (Tang et al, 2020)</a:t>
            </a:r>
          </a:p>
        </p:txBody>
      </p:sp>
      <p:pic>
        <p:nvPicPr>
          <p:cNvPr id="27" name="Shape 177">
            <a:extLst>
              <a:ext uri="{FF2B5EF4-FFF2-40B4-BE49-F238E27FC236}">
                <a16:creationId xmlns:a16="http://schemas.microsoft.com/office/drawing/2014/main" id="{34C04608-AFD4-9D29-C42A-E4257E3A5A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5397" y="1653818"/>
            <a:ext cx="3847129" cy="23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75">
            <a:extLst>
              <a:ext uri="{FF2B5EF4-FFF2-40B4-BE49-F238E27FC236}">
                <a16:creationId xmlns:a16="http://schemas.microsoft.com/office/drawing/2014/main" id="{33CA40FA-BD2A-B3D3-78D1-2E8ACF07AF52}"/>
              </a:ext>
            </a:extLst>
          </p:cNvPr>
          <p:cNvSpPr txBox="1"/>
          <p:nvPr/>
        </p:nvSpPr>
        <p:spPr>
          <a:xfrm>
            <a:off x="7963342" y="1534137"/>
            <a:ext cx="1897205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latin typeface="Garamond"/>
                <a:cs typeface="Garamond"/>
              </a:rPr>
              <a:t>SNPP/OMPS</a:t>
            </a:r>
            <a:endParaRPr b="1" dirty="0">
              <a:latin typeface="Garamond"/>
              <a:cs typeface="Garamond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129FED-AEAF-5808-2248-77D400546240}"/>
              </a:ext>
            </a:extLst>
          </p:cNvPr>
          <p:cNvSpPr/>
          <p:nvPr/>
        </p:nvSpPr>
        <p:spPr>
          <a:xfrm>
            <a:off x="7370057" y="3985395"/>
            <a:ext cx="3585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Garamond"/>
                <a:cs typeface="Garamond"/>
              </a:rPr>
              <a:t>(Li Can and </a:t>
            </a:r>
            <a:r>
              <a:rPr lang="en-US" sz="1400" b="1" dirty="0" err="1">
                <a:latin typeface="Garamond"/>
                <a:cs typeface="Garamond"/>
              </a:rPr>
              <a:t>Nickolay</a:t>
            </a:r>
            <a:r>
              <a:rPr lang="en-US" sz="1400" b="1" dirty="0">
                <a:latin typeface="Garamond"/>
                <a:cs typeface="Garamond"/>
              </a:rPr>
              <a:t> </a:t>
            </a:r>
            <a:r>
              <a:rPr lang="en-US" sz="1400" b="1" dirty="0" err="1">
                <a:latin typeface="Garamond"/>
                <a:cs typeface="Garamond"/>
              </a:rPr>
              <a:t>Krotkov</a:t>
            </a:r>
            <a:r>
              <a:rPr lang="en-US" sz="1400" b="1" dirty="0">
                <a:latin typeface="Garamond"/>
                <a:cs typeface="Garamond"/>
              </a:rPr>
              <a:t>, NASA GSFC)</a:t>
            </a:r>
          </a:p>
        </p:txBody>
      </p:sp>
      <p:pic>
        <p:nvPicPr>
          <p:cNvPr id="30" name="Shape 164">
            <a:extLst>
              <a:ext uri="{FF2B5EF4-FFF2-40B4-BE49-F238E27FC236}">
                <a16:creationId xmlns:a16="http://schemas.microsoft.com/office/drawing/2014/main" id="{02521C02-8ED9-0AA6-4A20-808BA2AC88E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18039" b="20439"/>
          <a:stretch/>
        </p:blipFill>
        <p:spPr>
          <a:xfrm>
            <a:off x="6821389" y="4278183"/>
            <a:ext cx="4379400" cy="2781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57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198</Words>
  <Application>Microsoft Office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5</cp:revision>
  <dcterms:created xsi:type="dcterms:W3CDTF">2022-05-31T22:43:16Z</dcterms:created>
  <dcterms:modified xsi:type="dcterms:W3CDTF">2022-06-01T14:57:57Z</dcterms:modified>
</cp:coreProperties>
</file>