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255B-8932-D7B5-5D6C-4A5218BCE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D832-C3CF-9CD2-CE37-A5F15624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CBBE8-B89C-4DDB-06F9-E28D3BF0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6B47-5FE7-F51D-3D7C-43F6BEC9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F29C-520A-1CF1-BD33-9DF3F6DD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1D29-FF44-6778-EC46-D209B89D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B8890-C147-8566-7B9B-63DB62BA3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D075-000C-C8DF-6A2E-519D2CCC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E09B-7A97-DFA9-7E6A-2FDE2072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AFC0C-8717-0E8A-C447-C1A373B6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921E2-A7FF-8286-7578-879A4FD5A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4491D-2A3A-F6AF-B6CC-F9ED2ECD3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4751F-A38B-071E-9C64-BBDFB1AC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1501-6454-B4C4-3809-AEA0BF66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1F940-5364-5452-F628-7FAD0A8F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B7B6-C5CD-B533-31B0-D1B9E98D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3D89-317C-6A60-8087-D6519C75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8038-1611-BC06-DD81-06863D16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AB58C-6F2D-AA68-7DA2-F0034242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2901-CB30-1B55-C043-2E2261EF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3AF9-6B9F-1AF9-867C-2021647A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2F98B-2539-A324-8969-C9781180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4AB87-E230-19C8-270B-25B4B7E2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5083-5088-914D-7995-EFFF5E7A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B4AA-F9C6-D1CD-6789-008AE5CF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E7D5-9E23-5E83-804E-7AA56DD1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8A18-0533-5621-6B08-2A2464902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20B0-7667-0D2D-D93D-CC0615D8F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17305-A623-B6F5-55DB-2B5490A3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9F0C0-117C-9B5E-3BEC-4DEC6F82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3A9D-6EE1-786E-4108-4042688E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AEA6-8581-0A8B-2C25-DBA774F3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25E54-5D0B-BF16-B2A0-094C1141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A6F8D-C62A-D8F5-92FF-B7A3D579C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CAA8B-DDDE-5D08-F556-D630F6333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37197-3255-07AF-15D5-DD5731105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99F1-1D0F-7C8E-5483-6EAB7286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CE4D7-E908-DF6A-A0B5-566C6D84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4954D-6C83-60C9-79CF-BE482B9A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5278-A642-26B6-BE7C-DFA347D6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4E16D-3200-695A-C362-033FF2C3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4BDC8-E6EF-1077-6D0A-9881881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99B1-0CF3-6559-15BD-9CF00D35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B5720-F98B-D25B-D501-1250CB94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D9B30-9C2D-9BDD-0A71-EAAF9EDE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6967-A3A2-C7AC-835E-E3E870A6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45C7-2C90-299A-2E59-3B0900C2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AEB4-8DB4-F50C-DED5-EF339BB3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7A9DB-1378-D0FD-E169-05F66E112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05F3-E930-99BF-B5FC-EDC7E2DA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6BB3-154C-9926-86E2-A456D550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5D457-5E22-CD04-2C48-8A6A2F4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7AF-B44C-9B19-2D1E-AE812EC3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05FB3-25C2-5E24-3A8A-9CD83DC5E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EC682-F741-2ADF-8987-D01C13B2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1DE67-6F0D-9A57-A8AF-49D1907C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22A1-C098-2E32-F1F3-15A697C4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443E2-BEAB-13ED-63D5-2C13A263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606D8-FA4A-E5A7-52E8-38DF49BB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E6718-C6D4-102B-D2BA-D20C59C1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12F97-EAD4-E74B-0572-A5958925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D557-E628-4930-A67A-82C6FCF641B5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67B75-FE1A-E131-3042-08CEEFA96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DB24-1C31-B5A3-7CCB-C079C9219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4C37-9EA8-4E6D-B182-64B5DA33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10.emf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500D07E-D98D-458F-B03D-49368783ECBB}"/>
              </a:ext>
            </a:extLst>
          </p:cNvPr>
          <p:cNvSpPr txBox="1"/>
          <p:nvPr/>
        </p:nvSpPr>
        <p:spPr>
          <a:xfrm>
            <a:off x="74021" y="5445688"/>
            <a:ext cx="12043957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Design, test, and implement a regional chemical data assimilation modeling system for high spatiotemporal resolution air quality modeling and forecasting.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Global and regional models assimilate numerous satellite retrievals of chemical constituents.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WRF-Chem/DART assimilates TEMPO retrievals for air quality simulations/forecasting and emissions adjustments.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36E87-5446-DEBB-C716-020351E2494C}"/>
              </a:ext>
            </a:extLst>
          </p:cNvPr>
          <p:cNvGrpSpPr/>
          <p:nvPr/>
        </p:nvGrpSpPr>
        <p:grpSpPr>
          <a:xfrm>
            <a:off x="0" y="90580"/>
            <a:ext cx="12192000" cy="1079933"/>
            <a:chOff x="0" y="90580"/>
            <a:chExt cx="12192000" cy="1079933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6A6590DA-698C-4343-B7FE-2600C113D23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90580"/>
              <a:ext cx="12192000" cy="706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Regional Chemical Data Assimilation Modeling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C09D7B-9C4B-2F5F-3612-ADB217AF9E1E}"/>
                </a:ext>
              </a:extLst>
            </p:cNvPr>
            <p:cNvSpPr txBox="1"/>
            <p:nvPr/>
          </p:nvSpPr>
          <p:spPr>
            <a:xfrm>
              <a:off x="165463" y="801181"/>
              <a:ext cx="1188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+mn-lt"/>
                </a:rPr>
                <a:t>Matthew Johnson, Arthur Mizzi, Brian McDonald, Kevin Bowman, Kazuyuki Miyazaki, Emma Knowland, Christoph Keller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C6BBAF-45CF-468A-4815-91DEAC2EA32F}"/>
              </a:ext>
            </a:extLst>
          </p:cNvPr>
          <p:cNvGrpSpPr/>
          <p:nvPr/>
        </p:nvGrpSpPr>
        <p:grpSpPr>
          <a:xfrm>
            <a:off x="329668" y="1364489"/>
            <a:ext cx="11785716" cy="4046048"/>
            <a:chOff x="329668" y="1364489"/>
            <a:chExt cx="11785716" cy="40460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51695B-3BDE-856D-2381-110AE49229F0}"/>
                </a:ext>
              </a:extLst>
            </p:cNvPr>
            <p:cNvGrpSpPr/>
            <p:nvPr/>
          </p:nvGrpSpPr>
          <p:grpSpPr>
            <a:xfrm>
              <a:off x="329668" y="1364489"/>
              <a:ext cx="11785716" cy="4046048"/>
              <a:chOff x="329668" y="1364489"/>
              <a:chExt cx="11785716" cy="404604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3F9C41D-0FAD-8C52-3839-F1DE65BE3406}"/>
                  </a:ext>
                </a:extLst>
              </p:cNvPr>
              <p:cNvGrpSpPr/>
              <p:nvPr/>
            </p:nvGrpSpPr>
            <p:grpSpPr>
              <a:xfrm>
                <a:off x="329668" y="1364489"/>
                <a:ext cx="11785716" cy="4046048"/>
                <a:chOff x="329668" y="1364489"/>
                <a:chExt cx="11785716" cy="4046048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56A22B3-BA73-D859-6ED6-C4C0CE9F0187}"/>
                    </a:ext>
                  </a:extLst>
                </p:cNvPr>
                <p:cNvGrpSpPr/>
                <p:nvPr/>
              </p:nvGrpSpPr>
              <p:grpSpPr>
                <a:xfrm>
                  <a:off x="329668" y="1364489"/>
                  <a:ext cx="11277295" cy="4046048"/>
                  <a:chOff x="329668" y="1364489"/>
                  <a:chExt cx="11277295" cy="4046048"/>
                </a:xfrm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E45282B-DD88-34B2-DEC3-747848F0C84B}"/>
                      </a:ext>
                    </a:extLst>
                  </p:cNvPr>
                  <p:cNvSpPr txBox="1"/>
                  <p:nvPr/>
                </p:nvSpPr>
                <p:spPr>
                  <a:xfrm>
                    <a:off x="530486" y="5041205"/>
                    <a:ext cx="403281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800" b="1" dirty="0">
                        <a:solidFill>
                          <a:srgbClr val="FF0000"/>
                        </a:solidFill>
                        <a:latin typeface="+mn-lt"/>
                      </a:rPr>
                      <a:t>Global Models (TCR-2; GEOS-CF)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8E4A04EB-0705-3D54-B55A-FE223E9FC2E6}"/>
                      </a:ext>
                    </a:extLst>
                  </p:cNvPr>
                  <p:cNvGrpSpPr/>
                  <p:nvPr/>
                </p:nvGrpSpPr>
                <p:grpSpPr>
                  <a:xfrm>
                    <a:off x="329668" y="1364489"/>
                    <a:ext cx="11277295" cy="4041691"/>
                    <a:chOff x="329668" y="1364489"/>
                    <a:chExt cx="11277295" cy="4041691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158C3857-4F6C-40E4-B372-443CD9E15B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668" y="1364489"/>
                      <a:ext cx="11277295" cy="3568890"/>
                      <a:chOff x="329668" y="1364489"/>
                      <a:chExt cx="11277295" cy="3568890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77CDA4D2-D8CE-B59C-1170-040A814889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9668" y="1615466"/>
                        <a:ext cx="4448627" cy="3317913"/>
                        <a:chOff x="599949" y="1576748"/>
                        <a:chExt cx="4448627" cy="3317913"/>
                      </a:xfrm>
                    </p:grpSpPr>
                    <p:pic>
                      <p:nvPicPr>
                        <p:cNvPr id="6" name="Picture 5">
                          <a:extLst>
                            <a:ext uri="{FF2B5EF4-FFF2-40B4-BE49-F238E27FC236}">
                              <a16:creationId xmlns:a16="http://schemas.microsoft.com/office/drawing/2014/main" id="{9A99CECB-696A-C3C2-ECD8-7E669E0D835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/>
                        <a:srcRect l="17698" r="16557"/>
                        <a:stretch/>
                      </p:blipFill>
                      <p:spPr>
                        <a:xfrm>
                          <a:off x="1288869" y="1963339"/>
                          <a:ext cx="3074867" cy="2931322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6" name="Picture 25">
                          <a:extLst>
                            <a:ext uri="{FF2B5EF4-FFF2-40B4-BE49-F238E27FC236}">
                              <a16:creationId xmlns:a16="http://schemas.microsoft.com/office/drawing/2014/main" id="{F9E5BFD5-F945-85A8-1512-315CCA047AB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 rot="19530782">
                          <a:off x="599949" y="1576748"/>
                          <a:ext cx="1853140" cy="829764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8" name="Picture 27">
                          <a:extLst>
                            <a:ext uri="{FF2B5EF4-FFF2-40B4-BE49-F238E27FC236}">
                              <a16:creationId xmlns:a16="http://schemas.microsoft.com/office/drawing/2014/main" id="{E17987AD-E7F0-C6AA-F931-D320AB11E41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/>
                        <a:srcRect t="29317" b="30714"/>
                        <a:stretch/>
                      </p:blipFill>
                      <p:spPr>
                        <a:xfrm rot="1948919">
                          <a:off x="3160149" y="1758823"/>
                          <a:ext cx="1888427" cy="754792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8D568BBF-1187-E81A-0D10-B687E62680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0594" y="1364489"/>
                        <a:ext cx="3586369" cy="3568890"/>
                        <a:chOff x="7272756" y="1295100"/>
                        <a:chExt cx="3586369" cy="3568890"/>
                      </a:xfrm>
                    </p:grpSpPr>
                    <p:pic>
                      <p:nvPicPr>
                        <p:cNvPr id="32" name="Picture 31">
                          <a:extLst>
                            <a:ext uri="{FF2B5EF4-FFF2-40B4-BE49-F238E27FC236}">
                              <a16:creationId xmlns:a16="http://schemas.microsoft.com/office/drawing/2014/main" id="{C7368E6A-754C-3E7B-805C-7EDEFF5A9E6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/>
                        <a:srcRect l="59318" t="54367"/>
                        <a:stretch/>
                      </p:blipFill>
                      <p:spPr>
                        <a:xfrm>
                          <a:off x="7272756" y="2174937"/>
                          <a:ext cx="2842525" cy="268905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0" name="Picture 29">
                          <a:extLst>
                            <a:ext uri="{FF2B5EF4-FFF2-40B4-BE49-F238E27FC236}">
                              <a16:creationId xmlns:a16="http://schemas.microsoft.com/office/drawing/2014/main" id="{FF9A6CF1-0EE9-6041-9ABB-07E686400BF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606860" y="1295100"/>
                          <a:ext cx="1252265" cy="1252265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625A401D-BE13-71A2-64AC-9BDE22A6D1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8171" y="5036848"/>
                      <a:ext cx="4032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+mn-lt"/>
                        </a:rPr>
                        <a:t>Regional Model (WRF-Chem/DART)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DFDC9549-493E-A76B-C3AD-EAF18B8E05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63119" y="3429000"/>
                  <a:ext cx="1252265" cy="1252265"/>
                </a:xfrm>
                <a:prstGeom prst="rect">
                  <a:avLst/>
                </a:prstGeom>
              </p:spPr>
            </p:pic>
          </p:grpSp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0072A420-9026-3013-2DEC-FE0B72003F93}"/>
                  </a:ext>
                </a:extLst>
              </p:cNvPr>
              <p:cNvSpPr/>
              <p:nvPr/>
            </p:nvSpPr>
            <p:spPr>
              <a:xfrm>
                <a:off x="4171407" y="3252976"/>
                <a:ext cx="3614057" cy="671751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EB97FC-D52D-7D22-1261-3E0B2A74C085}"/>
                  </a:ext>
                </a:extLst>
              </p:cNvPr>
              <p:cNvSpPr txBox="1"/>
              <p:nvPr/>
            </p:nvSpPr>
            <p:spPr>
              <a:xfrm>
                <a:off x="4086723" y="3851645"/>
                <a:ext cx="4053203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600" b="1" dirty="0"/>
                  <a:t>Satellite-data-constrained:</a:t>
                </a:r>
              </a:p>
              <a:p>
                <a:pPr marL="112713" indent="-112713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IC/BC chemical and meteorology conditions </a:t>
                </a:r>
              </a:p>
              <a:p>
                <a:pPr marL="112713" indent="-112713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Prior emission estimates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7B5A34-5E91-3F3E-85A7-A5B7DF4E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3389" y="1482938"/>
              <a:ext cx="2214540" cy="9818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79109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537B0C2-C55A-79A4-503C-F6D57E271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47" y="1153274"/>
            <a:ext cx="3412390" cy="2612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00D07E-D98D-458F-B03D-49368783ECBB}"/>
              </a:ext>
            </a:extLst>
          </p:cNvPr>
          <p:cNvSpPr txBox="1"/>
          <p:nvPr/>
        </p:nvSpPr>
        <p:spPr>
          <a:xfrm>
            <a:off x="5036140" y="5422761"/>
            <a:ext cx="6938430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Combine CTM/AQ model simulations with TEMPO to investigate:</a:t>
            </a:r>
          </a:p>
          <a:p>
            <a:pPr marL="285750" indent="-225425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Constraining wildfire emissions and transport ↔ air quality</a:t>
            </a:r>
          </a:p>
          <a:p>
            <a:pPr marL="285750" indent="-225425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Diurnally-varying HCHO/NO</a:t>
            </a:r>
            <a:r>
              <a:rPr lang="en-US" b="1" baseline="-25000" dirty="0"/>
              <a:t>2</a:t>
            </a:r>
            <a:r>
              <a:rPr lang="en-US" b="1" dirty="0"/>
              <a:t> ratios ↔ ozone production sensitivity</a:t>
            </a:r>
          </a:p>
          <a:p>
            <a:pPr marL="285750" indent="-225425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PBL (0-2 km) ozone partial column ↔ air 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36E87-5446-DEBB-C716-020351E2494C}"/>
              </a:ext>
            </a:extLst>
          </p:cNvPr>
          <p:cNvGrpSpPr/>
          <p:nvPr/>
        </p:nvGrpSpPr>
        <p:grpSpPr>
          <a:xfrm>
            <a:off x="0" y="90580"/>
            <a:ext cx="12192000" cy="1313387"/>
            <a:chOff x="0" y="90580"/>
            <a:chExt cx="12192000" cy="1313387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6A6590DA-698C-4343-B7FE-2600C113D23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90580"/>
              <a:ext cx="12192000" cy="7062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Scientific Studies Applying TEMPO and CTMs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C09D7B-9C4B-2F5F-3612-ADB217AF9E1E}"/>
                </a:ext>
              </a:extLst>
            </p:cNvPr>
            <p:cNvSpPr txBox="1"/>
            <p:nvPr/>
          </p:nvSpPr>
          <p:spPr>
            <a:xfrm>
              <a:off x="1767840" y="757636"/>
              <a:ext cx="8892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+mn-lt"/>
                </a:rPr>
                <a:t>Matthew Johnson, Arthur Mizzi, Brian McDonald, Amir Souri, Rajesh Kumar, Aaron Naeger, Weile Wang, </a:t>
              </a:r>
              <a:r>
                <a:rPr lang="en-US" sz="1800" b="1" dirty="0" err="1">
                  <a:latin typeface="+mn-lt"/>
                </a:rPr>
                <a:t>GeoNEX</a:t>
              </a:r>
              <a:r>
                <a:rPr lang="en-US" sz="1800" b="1" dirty="0">
                  <a:latin typeface="+mn-lt"/>
                </a:rPr>
                <a:t> and TOLNet Science Team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C6E707-7D7D-13A7-2685-4B0106DDCEF7}"/>
              </a:ext>
            </a:extLst>
          </p:cNvPr>
          <p:cNvGrpSpPr/>
          <p:nvPr/>
        </p:nvGrpSpPr>
        <p:grpSpPr>
          <a:xfrm>
            <a:off x="435155" y="3776483"/>
            <a:ext cx="4578656" cy="3081517"/>
            <a:chOff x="152400" y="3066807"/>
            <a:chExt cx="5120373" cy="374521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69E49E-0D9F-6434-DC03-F1A87F05EC41}"/>
                </a:ext>
              </a:extLst>
            </p:cNvPr>
            <p:cNvGrpSpPr/>
            <p:nvPr/>
          </p:nvGrpSpPr>
          <p:grpSpPr>
            <a:xfrm>
              <a:off x="152400" y="3066807"/>
              <a:ext cx="5120373" cy="3745217"/>
              <a:chOff x="0" y="762001"/>
              <a:chExt cx="7920319" cy="6026446"/>
            </a:xfrm>
          </p:grpSpPr>
          <p:pic>
            <p:nvPicPr>
              <p:cNvPr id="48" name="Picture 47" descr="20130925_o3_surf_column2000.ps">
                <a:extLst>
                  <a:ext uri="{FF2B5EF4-FFF2-40B4-BE49-F238E27FC236}">
                    <a16:creationId xmlns:a16="http://schemas.microsoft.com/office/drawing/2014/main" id="{CE2F22EB-B34D-4779-7763-A64ADA464F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90"/>
              <a:stretch/>
            </p:blipFill>
            <p:spPr>
              <a:xfrm>
                <a:off x="0" y="4013200"/>
                <a:ext cx="7404100" cy="2775247"/>
              </a:xfrm>
              <a:prstGeom prst="rect">
                <a:avLst/>
              </a:prstGeom>
            </p:spPr>
          </p:pic>
          <p:pic>
            <p:nvPicPr>
              <p:cNvPr id="49" name="Picture 48" descr="20130925_o3_xsec.ps">
                <a:extLst>
                  <a:ext uri="{FF2B5EF4-FFF2-40B4-BE49-F238E27FC236}">
                    <a16:creationId xmlns:a16="http://schemas.microsoft.com/office/drawing/2014/main" id="{111514C8-E7A8-F62B-2392-625630EBE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4" r="23547"/>
              <a:stretch/>
            </p:blipFill>
            <p:spPr>
              <a:xfrm rot="16200000">
                <a:off x="2260094" y="-1316825"/>
                <a:ext cx="3581400" cy="7739051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14B1ED3-91A0-781B-D0EE-2064A4FFA819}"/>
                  </a:ext>
                </a:extLst>
              </p:cNvPr>
              <p:cNvSpPr txBox="1"/>
              <p:nvPr/>
            </p:nvSpPr>
            <p:spPr>
              <a:xfrm>
                <a:off x="2828555" y="5507098"/>
                <a:ext cx="4248156" cy="662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surface vs.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LMT column O</a:t>
                </a:r>
                <a:r>
                  <a:rPr lang="en-US" sz="1600" b="1" baseline="-25000" dirty="0">
                    <a:solidFill>
                      <a:srgbClr val="FF0000"/>
                    </a:solidFill>
                  </a:rPr>
                  <a:t>3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135E0B-06E9-32F1-3520-F24A7AAD44F1}"/>
                </a:ext>
              </a:extLst>
            </p:cNvPr>
            <p:cNvSpPr txBox="1"/>
            <p:nvPr/>
          </p:nvSpPr>
          <p:spPr>
            <a:xfrm>
              <a:off x="716451" y="3504618"/>
              <a:ext cx="1732037" cy="3366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courtesy: Chris </a:t>
              </a:r>
              <a:r>
                <a:rPr lang="en-US" sz="1200" b="1" dirty="0" err="1"/>
                <a:t>Senff</a:t>
              </a:r>
              <a:endParaRPr lang="en-US" sz="1200" b="1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4AB85BB-B59C-BDCC-313C-5C4E4AA85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09" y="110480"/>
            <a:ext cx="1139751" cy="1139751"/>
          </a:xfrm>
          <a:prstGeom prst="rect">
            <a:avLst/>
          </a:prstGeom>
        </p:spPr>
      </p:pic>
      <p:pic>
        <p:nvPicPr>
          <p:cNvPr id="53" name="Picture 52" descr="noaalogo.jpg">
            <a:extLst>
              <a:ext uri="{FF2B5EF4-FFF2-40B4-BE49-F238E27FC236}">
                <a16:creationId xmlns:a16="http://schemas.microsoft.com/office/drawing/2014/main" id="{9913DB6F-1332-AFCD-C402-E81839C29A2B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3463" y="1648689"/>
            <a:ext cx="1196187" cy="11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7829DB7-38C3-D587-FCCD-4E427DC5B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0378" y="85267"/>
            <a:ext cx="1366160" cy="13661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77F8C88-0CD6-FFDA-000F-538BD616D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608" y="4728890"/>
            <a:ext cx="1875392" cy="5012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A819A57-71B7-43AB-CEA7-E23BEA08D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92" y="3163323"/>
            <a:ext cx="1196187" cy="12249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38B9684-58AC-14A9-D228-CA6A6900C223}"/>
              </a:ext>
            </a:extLst>
          </p:cNvPr>
          <p:cNvGrpSpPr/>
          <p:nvPr/>
        </p:nvGrpSpPr>
        <p:grpSpPr>
          <a:xfrm>
            <a:off x="5617030" y="1451427"/>
            <a:ext cx="4888400" cy="3949553"/>
            <a:chOff x="5617030" y="1451427"/>
            <a:chExt cx="4888400" cy="39495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949964-F5E0-1964-2A5B-6B6810F3FF32}"/>
                </a:ext>
              </a:extLst>
            </p:cNvPr>
            <p:cNvGrpSpPr/>
            <p:nvPr/>
          </p:nvGrpSpPr>
          <p:grpSpPr>
            <a:xfrm>
              <a:off x="5617030" y="1451427"/>
              <a:ext cx="4888400" cy="3949553"/>
              <a:chOff x="6286501" y="1376750"/>
              <a:chExt cx="4629695" cy="36883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F492626-D59A-AE5C-4E7C-886E8A8FC943}"/>
                  </a:ext>
                </a:extLst>
              </p:cNvPr>
              <p:cNvGrpSpPr/>
              <p:nvPr/>
            </p:nvGrpSpPr>
            <p:grpSpPr>
              <a:xfrm>
                <a:off x="6286501" y="1376750"/>
                <a:ext cx="4629695" cy="3688374"/>
                <a:chOff x="6286501" y="1376750"/>
                <a:chExt cx="4629695" cy="3688374"/>
              </a:xfrm>
            </p:grpSpPr>
            <p:pic>
              <p:nvPicPr>
                <p:cNvPr id="7" name="Picture 6" descr="Chart&#10;&#10;Description automatically generated">
                  <a:extLst>
                    <a:ext uri="{FF2B5EF4-FFF2-40B4-BE49-F238E27FC236}">
                      <a16:creationId xmlns:a16="http://schemas.microsoft.com/office/drawing/2014/main" id="{78EAC476-C969-C8A2-D90F-022A212B7B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97" b="36400"/>
                <a:stretch/>
              </p:blipFill>
              <p:spPr>
                <a:xfrm>
                  <a:off x="6337541" y="1376750"/>
                  <a:ext cx="4578655" cy="3688374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F8F378-1845-D154-6D33-820DF3CD8035}"/>
                    </a:ext>
                  </a:extLst>
                </p:cNvPr>
                <p:cNvSpPr txBox="1"/>
                <p:nvPr/>
              </p:nvSpPr>
              <p:spPr>
                <a:xfrm>
                  <a:off x="6286501" y="2952751"/>
                  <a:ext cx="141146" cy="1914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7EB2E8-324E-5A77-83FC-D59BA1526274}"/>
                  </a:ext>
                </a:extLst>
              </p:cNvPr>
              <p:cNvSpPr txBox="1"/>
              <p:nvPr/>
            </p:nvSpPr>
            <p:spPr>
              <a:xfrm>
                <a:off x="6286501" y="4831362"/>
                <a:ext cx="141146" cy="191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A56E3B1F-D225-A76F-3155-57432971CC81}"/>
                </a:ext>
              </a:extLst>
            </p:cNvPr>
            <p:cNvSpPr/>
            <p:nvPr/>
          </p:nvSpPr>
          <p:spPr>
            <a:xfrm>
              <a:off x="6558537" y="2213364"/>
              <a:ext cx="197682" cy="19726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AB15679A-2512-D8E5-B2D1-1365B6F4DD54}"/>
                </a:ext>
              </a:extLst>
            </p:cNvPr>
            <p:cNvSpPr/>
            <p:nvPr/>
          </p:nvSpPr>
          <p:spPr>
            <a:xfrm>
              <a:off x="8606412" y="2202305"/>
              <a:ext cx="197682" cy="19726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60714AC6-6F82-1A6D-3B6E-BD5E31F520CA}"/>
                </a:ext>
              </a:extLst>
            </p:cNvPr>
            <p:cNvSpPr/>
            <p:nvPr/>
          </p:nvSpPr>
          <p:spPr>
            <a:xfrm>
              <a:off x="6558537" y="4250749"/>
              <a:ext cx="197682" cy="19726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D102E555-9589-7487-C13E-69B5198EC9EC}"/>
                </a:ext>
              </a:extLst>
            </p:cNvPr>
            <p:cNvSpPr/>
            <p:nvPr/>
          </p:nvSpPr>
          <p:spPr>
            <a:xfrm>
              <a:off x="8596623" y="4239090"/>
              <a:ext cx="197682" cy="19726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BFB56F-A6B0-B1D5-8357-0083D0A92EAA}"/>
              </a:ext>
            </a:extLst>
          </p:cNvPr>
          <p:cNvGrpSpPr/>
          <p:nvPr/>
        </p:nvGrpSpPr>
        <p:grpSpPr>
          <a:xfrm>
            <a:off x="-157277" y="2649824"/>
            <a:ext cx="1934455" cy="461665"/>
            <a:chOff x="-157277" y="2649824"/>
            <a:chExt cx="1934455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5CCC3C-9ABC-CBF7-DC52-BC1DCD37ECC8}"/>
                </a:ext>
              </a:extLst>
            </p:cNvPr>
            <p:cNvSpPr txBox="1"/>
            <p:nvPr/>
          </p:nvSpPr>
          <p:spPr>
            <a:xfrm>
              <a:off x="-157277" y="2649824"/>
              <a:ext cx="13077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2022 AZ/NM wildfires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ACB943-9BB7-07AA-84BE-CB4601B86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492" y="2713163"/>
              <a:ext cx="819686" cy="16749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35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188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Matthew (ARC-SGE)</dc:creator>
  <cp:lastModifiedBy>Johnson, Matthew (ARC-SGE)</cp:lastModifiedBy>
  <cp:revision>51</cp:revision>
  <dcterms:created xsi:type="dcterms:W3CDTF">2022-05-27T13:13:08Z</dcterms:created>
  <dcterms:modified xsi:type="dcterms:W3CDTF">2022-05-31T14:10:42Z</dcterms:modified>
</cp:coreProperties>
</file>