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3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83" autoAdjust="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1C4B7-4B7F-44AD-B3D3-141C3A021A4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7555-C5D8-446B-8998-53625E02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  <a:p>
            <a:r>
              <a:rPr lang="en-US" dirty="0"/>
              <a:t>https://docserver.gesdisc.eosdis.nasa.gov/repository/Mission/OMI/3.3_ScienceDataProductDocumentation/3.3.2_ProductRequirements_Designs/README.OMI_DUG.pdf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0B89-DA68-45A9-94D1-A980E893D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8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37555-C5D8-446B-8998-53625E024D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4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1A18-5DB6-4B56-ACFE-C7F4ABD3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D18EE-9C25-4806-BE50-57C0EBDAC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FC06D-7EE7-47A7-905B-921A5208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4E41-3156-44C2-9ACE-27B9162F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FE09E-518E-4998-BEC8-8812ED9A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987F-4842-493C-9B43-9907EF0C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7B4F4-C8CE-4152-A690-3023D21B9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225F-35D6-4DC3-B47F-B64704B6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31452-C8CE-416B-A618-BB21A5E8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DF9E2-5D52-48ED-8846-63E64417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3E2C4-9409-4A1F-8669-956761FC9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830ED-BC05-4751-97BE-BEE616C3F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EF701-E0FE-4BEB-A281-AF1DA0A2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A495A-C83A-4AC6-BAED-953C26CD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A3B6-3C85-43E7-A509-71788454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31FF-415E-4A93-9561-5621CBE6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585F-5B05-4242-8F0F-24446D92A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38DBD-BFF6-45FF-A61C-E287F883E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56C0-A635-498B-9095-6336FD42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E9CE-6780-41B8-ACFD-14A96D24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4739-1E98-4478-A41C-08B79886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DEDE9-CE52-438A-B575-88091EA35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B50B-9B5D-492A-B1A0-15862E0E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EA671-D076-4346-A41D-3949F233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7DEC4-95F8-4268-9799-E2190D45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F947-6E34-4380-B175-550DC727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5070-7BB9-4960-9E4A-3A8C6E12A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625A-BD67-4BEF-B844-A39DF8C12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B3573-37D3-4D04-9BB8-7E3F8D23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B573-2010-47EB-B400-75327AEB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886D7-2500-4663-A7F9-72908AF5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B5CEC-76A2-4CF2-B234-BC8EE379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41524-114A-42DA-9B36-2D2617222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EC7E7-24AC-4F9E-8AF0-17A406D0D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3FA2A-83C7-4585-A92E-175EB2D71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7DA9E-4DE6-4272-80DD-92677E466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4106F-A740-47B6-8B57-D2BF190D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47798-AA1A-4786-92A1-D8A4CDA9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A1F07-CE5F-420A-AE64-F37BE1F6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2AA6-714C-459F-A971-583785A8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A97B5-F988-470E-A661-1CE0EF68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EE880-43D4-4E42-9740-1C347E9A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ACC83-3490-403E-AA73-BDF9A4D9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5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C2064-4D39-48AE-86DC-FDAF8ABA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2B0CC-E22A-498F-920D-F0C639C1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468DE-62E4-4515-82E0-35ABBD6F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E892-528E-4534-98CF-6394CBC8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B608-F30E-432E-8E87-7CF17D6E9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B2B48-2FEF-4DEB-B9F9-77B768CED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E572F-2D0E-49A0-BB04-B25F46F1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A961C-79E1-420F-8D49-4412C0E2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99C07-35DE-4601-B5C4-C71CF6F9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0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68E7-2B78-4EF1-AA9E-8A6F8A38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F888-8320-4E06-983F-8AD62018F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0A2E5-C332-4560-B1E3-E4E7ADFA1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8E2A5-6B82-47B9-AC0E-C6BD2BB1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9A6B6-0033-4E19-A4ED-7D68ED0D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087D1-AF7F-4BC0-B740-BC4DB94E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4F743-144C-49BA-A1C9-4442B14F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E73C-1ECA-49F7-A801-4E4242953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77CD-967D-4642-B26F-67C529407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F083-60A8-4320-9BCC-9BD7BEA20616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3F16-80CA-4E3F-9C78-3F1841EE8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95FF0-11E8-471F-A5CB-F15D92F4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C710-BBFE-4FE0-B2C4-8097D165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5E2FFE4E-D84A-4F47-98FC-92BF784C0960}"/>
              </a:ext>
            </a:extLst>
          </p:cNvPr>
          <p:cNvGrpSpPr/>
          <p:nvPr/>
        </p:nvGrpSpPr>
        <p:grpSpPr>
          <a:xfrm>
            <a:off x="0" y="941322"/>
            <a:ext cx="3164648" cy="2911599"/>
            <a:chOff x="4579512" y="918108"/>
            <a:chExt cx="3164648" cy="2911599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F778C0B-91F9-4341-9E48-65C0876D7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316" t="48113"/>
            <a:stretch/>
          </p:blipFill>
          <p:spPr>
            <a:xfrm>
              <a:off x="5172502" y="1183516"/>
              <a:ext cx="2374710" cy="2492303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65553E7-9147-4812-BA46-411A233691CC}"/>
                </a:ext>
              </a:extLst>
            </p:cNvPr>
            <p:cNvSpPr/>
            <p:nvPr/>
          </p:nvSpPr>
          <p:spPr>
            <a:xfrm>
              <a:off x="4579512" y="3491153"/>
              <a:ext cx="31646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/>
                <a:t>Fu et al. 10.5194/acp-13-3445-2013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AA5FFF1-D90F-4E06-8634-A7EC6272AF69}"/>
                </a:ext>
              </a:extLst>
            </p:cNvPr>
            <p:cNvSpPr/>
            <p:nvPr/>
          </p:nvSpPr>
          <p:spPr>
            <a:xfrm rot="16200000">
              <a:off x="4716057" y="3103881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1000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DD112EA-B674-4157-B272-E3CCC859EF5D}"/>
                </a:ext>
              </a:extLst>
            </p:cNvPr>
            <p:cNvSpPr/>
            <p:nvPr/>
          </p:nvSpPr>
          <p:spPr>
            <a:xfrm rot="16200000">
              <a:off x="4762284" y="1185970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ECBC543-38F3-4D7A-9728-A3AC3B0E2CFA}"/>
                </a:ext>
              </a:extLst>
            </p:cNvPr>
            <p:cNvSpPr/>
            <p:nvPr/>
          </p:nvSpPr>
          <p:spPr>
            <a:xfrm rot="16200000">
              <a:off x="4041588" y="2065729"/>
              <a:ext cx="15298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Pressure (hPa)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A92AEA-36F9-4040-B044-BFB8DDA8B5F3}"/>
                </a:ext>
              </a:extLst>
            </p:cNvPr>
            <p:cNvSpPr/>
            <p:nvPr/>
          </p:nvSpPr>
          <p:spPr>
            <a:xfrm>
              <a:off x="4991175" y="918108"/>
              <a:ext cx="25244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OMI O3 Averaging Kernel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0114ED-3CF5-4125-A901-BBD852FD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83" y="96789"/>
            <a:ext cx="10515600" cy="947711"/>
          </a:xfrm>
        </p:spPr>
        <p:txBody>
          <a:bodyPr>
            <a:noAutofit/>
          </a:bodyPr>
          <a:lstStyle/>
          <a:p>
            <a:r>
              <a:rPr lang="en-US" sz="3200" dirty="0"/>
              <a:t>EPA uses satellite data regularly: Where can TEMPO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13812-9E94-420A-8372-AC857FDB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35" y="1097546"/>
            <a:ext cx="4469468" cy="1090848"/>
          </a:xfrm>
          <a:ln>
            <a:solidFill>
              <a:srgbClr val="002060"/>
            </a:solidFill>
          </a:ln>
        </p:spPr>
        <p:txBody>
          <a:bodyPr bIns="0">
            <a:normAutofit fontScale="62500" lnSpcReduction="2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 a substitute for monitoring data</a:t>
            </a:r>
          </a:p>
          <a:p>
            <a:pPr marL="457200" lvl="1"/>
            <a:r>
              <a:rPr lang="en-US" dirty="0">
                <a:solidFill>
                  <a:prstClr val="black"/>
                </a:solidFill>
              </a:rPr>
              <a:t>Most often total column measurement with low sensitivity to the surface for some species.</a:t>
            </a:r>
          </a:p>
          <a:p>
            <a:pPr marL="457200" lvl="1"/>
            <a:r>
              <a:rPr lang="en-US" dirty="0">
                <a:solidFill>
                  <a:prstClr val="black"/>
                </a:solidFill>
              </a:rPr>
              <a:t>Requires model “priors” and “kernels” or “assimilation” for interpretation to ground level.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D6853-7BE3-4327-BEDE-EA22E91F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2" y="3933715"/>
            <a:ext cx="2979590" cy="2053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7F51E-20BA-4F67-B95D-B315091D84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/>
          <a:stretch/>
        </p:blipFill>
        <p:spPr>
          <a:xfrm>
            <a:off x="8540209" y="1338166"/>
            <a:ext cx="3428523" cy="2090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57BD68-38CE-4ADE-B8F0-98683A7A18F2}"/>
              </a:ext>
            </a:extLst>
          </p:cNvPr>
          <p:cNvSpPr txBox="1"/>
          <p:nvPr/>
        </p:nvSpPr>
        <p:spPr>
          <a:xfrm>
            <a:off x="8415155" y="3392628"/>
            <a:ext cx="3730955" cy="31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Fires from NOAA’s Hazard Mapping System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A524098-687C-4196-9FF7-780DAC9C885C}"/>
              </a:ext>
            </a:extLst>
          </p:cNvPr>
          <p:cNvSpPr/>
          <p:nvPr/>
        </p:nvSpPr>
        <p:spPr>
          <a:xfrm rot="10800000">
            <a:off x="2852184" y="3809266"/>
            <a:ext cx="441545" cy="2492303"/>
          </a:xfrm>
          <a:prstGeom prst="leftBrace">
            <a:avLst>
              <a:gd name="adj1" fmla="val 8333"/>
              <a:gd name="adj2" fmla="val 764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OMI_trno2_0.10x0.10_201607_V3.HEMIS.png">
            <a:extLst>
              <a:ext uri="{FF2B5EF4-FFF2-40B4-BE49-F238E27FC236}">
                <a16:creationId xmlns:a16="http://schemas.microsoft.com/office/drawing/2014/main" id="{60687C41-4CD8-41E2-BF40-F7BD1CECA7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20" r="66621"/>
          <a:stretch/>
        </p:blipFill>
        <p:spPr>
          <a:xfrm>
            <a:off x="8397289" y="3703303"/>
            <a:ext cx="2033249" cy="21210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8C822A-8E63-4C85-BCC9-2B5F22E15D81}"/>
              </a:ext>
            </a:extLst>
          </p:cNvPr>
          <p:cNvSpPr/>
          <p:nvPr/>
        </p:nvSpPr>
        <p:spPr>
          <a:xfrm>
            <a:off x="8415156" y="3881331"/>
            <a:ext cx="11739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OMI NO2</a:t>
            </a:r>
          </a:p>
        </p:txBody>
      </p:sp>
      <p:pic>
        <p:nvPicPr>
          <p:cNvPr id="19" name="Picture 18" descr="OMI_trno2_0.10x0.10_201607_V3.HEMIS.png">
            <a:extLst>
              <a:ext uri="{FF2B5EF4-FFF2-40B4-BE49-F238E27FC236}">
                <a16:creationId xmlns:a16="http://schemas.microsoft.com/office/drawing/2014/main" id="{AE6A43D3-2C18-42C0-BDF6-0AE3F1C528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117"/>
          <a:stretch/>
        </p:blipFill>
        <p:spPr>
          <a:xfrm>
            <a:off x="9767239" y="4162264"/>
            <a:ext cx="2335031" cy="21303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539F99-04D4-4246-8ECF-003A823E4604}"/>
              </a:ext>
            </a:extLst>
          </p:cNvPr>
          <p:cNvSpPr txBox="1"/>
          <p:nvPr/>
        </p:nvSpPr>
        <p:spPr>
          <a:xfrm rot="5400000">
            <a:off x="10736535" y="4779666"/>
            <a:ext cx="23293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OMI Nitrogen Dioxide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302F49-7A6D-42F8-8752-A279906F5368}"/>
              </a:ext>
            </a:extLst>
          </p:cNvPr>
          <p:cNvSpPr/>
          <p:nvPr/>
        </p:nvSpPr>
        <p:spPr>
          <a:xfrm>
            <a:off x="9793794" y="4194105"/>
            <a:ext cx="12224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CMAQ Bias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5E58A13-4E97-4FB5-9C89-AF129CA8C0F1}"/>
              </a:ext>
            </a:extLst>
          </p:cNvPr>
          <p:cNvSpPr/>
          <p:nvPr/>
        </p:nvSpPr>
        <p:spPr>
          <a:xfrm>
            <a:off x="8063245" y="3790772"/>
            <a:ext cx="565062" cy="2700806"/>
          </a:xfrm>
          <a:prstGeom prst="leftBrace">
            <a:avLst>
              <a:gd name="adj1" fmla="val 8333"/>
              <a:gd name="adj2" fmla="val 580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BAC464-9B6E-4741-BFAB-A6CD936CD4C8}"/>
              </a:ext>
            </a:extLst>
          </p:cNvPr>
          <p:cNvSpPr/>
          <p:nvPr/>
        </p:nvSpPr>
        <p:spPr>
          <a:xfrm>
            <a:off x="8397289" y="6085473"/>
            <a:ext cx="305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2020 Ozone Policy Assessment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6A1421-EE5F-4A01-8C53-630CB0A2BCB7}"/>
              </a:ext>
            </a:extLst>
          </p:cNvPr>
          <p:cNvSpPr/>
          <p:nvPr/>
        </p:nvSpPr>
        <p:spPr>
          <a:xfrm>
            <a:off x="1089835" y="5877645"/>
            <a:ext cx="200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CMAQ Model Input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9ABCACCF-C707-4134-B48D-7C7772164DCA}"/>
              </a:ext>
            </a:extLst>
          </p:cNvPr>
          <p:cNvSpPr/>
          <p:nvPr/>
        </p:nvSpPr>
        <p:spPr>
          <a:xfrm rot="10800000">
            <a:off x="2936079" y="941321"/>
            <a:ext cx="360709" cy="2871166"/>
          </a:xfrm>
          <a:prstGeom prst="leftBrace">
            <a:avLst>
              <a:gd name="adj1" fmla="val 8333"/>
              <a:gd name="adj2" fmla="val 764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0BC8530D-D3C5-4718-8A4C-9462F090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4195"/>
            <a:ext cx="2743200" cy="365125"/>
          </a:xfrm>
        </p:spPr>
        <p:txBody>
          <a:bodyPr/>
          <a:lstStyle/>
          <a:p>
            <a:fld id="{17964AA6-C314-4E4D-93AD-97CD74B33EF5}" type="slidenum">
              <a:rPr lang="en-US" smtClean="0"/>
              <a:t>1</a:t>
            </a:fld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FE7B65-97EC-4751-800E-8D2B7765EEBB}"/>
              </a:ext>
            </a:extLst>
          </p:cNvPr>
          <p:cNvCxnSpPr>
            <a:cxnSpLocks/>
          </p:cNvCxnSpPr>
          <p:nvPr/>
        </p:nvCxnSpPr>
        <p:spPr>
          <a:xfrm>
            <a:off x="226996" y="3812487"/>
            <a:ext cx="27090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D2EBD3-06C4-4E95-974A-BC18D52FD0D9}"/>
              </a:ext>
            </a:extLst>
          </p:cNvPr>
          <p:cNvCxnSpPr>
            <a:cxnSpLocks/>
          </p:cNvCxnSpPr>
          <p:nvPr/>
        </p:nvCxnSpPr>
        <p:spPr>
          <a:xfrm>
            <a:off x="258619" y="6301569"/>
            <a:ext cx="27090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89DA391-16F4-4B81-8364-DC83A4B75BD3}"/>
              </a:ext>
            </a:extLst>
          </p:cNvPr>
          <p:cNvCxnSpPr>
            <a:cxnSpLocks/>
          </p:cNvCxnSpPr>
          <p:nvPr/>
        </p:nvCxnSpPr>
        <p:spPr>
          <a:xfrm>
            <a:off x="258619" y="941321"/>
            <a:ext cx="27090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96B0DC-CE64-43B5-BA58-55649BBE5DCE}"/>
              </a:ext>
            </a:extLst>
          </p:cNvPr>
          <p:cNvCxnSpPr>
            <a:cxnSpLocks/>
          </p:cNvCxnSpPr>
          <p:nvPr/>
        </p:nvCxnSpPr>
        <p:spPr>
          <a:xfrm>
            <a:off x="8644719" y="1338166"/>
            <a:ext cx="30718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FE81550-1408-4E32-82C1-3A99E49DC69F}"/>
              </a:ext>
            </a:extLst>
          </p:cNvPr>
          <p:cNvCxnSpPr>
            <a:cxnSpLocks/>
          </p:cNvCxnSpPr>
          <p:nvPr/>
        </p:nvCxnSpPr>
        <p:spPr>
          <a:xfrm flipV="1">
            <a:off x="8644719" y="3777123"/>
            <a:ext cx="3324013" cy="8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5DB04E4D-2A25-4365-BF27-AF956B4B3214}"/>
              </a:ext>
            </a:extLst>
          </p:cNvPr>
          <p:cNvSpPr/>
          <p:nvPr/>
        </p:nvSpPr>
        <p:spPr>
          <a:xfrm>
            <a:off x="7998272" y="1338166"/>
            <a:ext cx="691520" cy="2452605"/>
          </a:xfrm>
          <a:prstGeom prst="leftBrace">
            <a:avLst>
              <a:gd name="adj1" fmla="val 8333"/>
              <a:gd name="adj2" fmla="val 878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2183E4F-35E8-4F78-94E9-2C9A5F0DE67E}"/>
              </a:ext>
            </a:extLst>
          </p:cNvPr>
          <p:cNvCxnSpPr>
            <a:cxnSpLocks/>
          </p:cNvCxnSpPr>
          <p:nvPr/>
        </p:nvCxnSpPr>
        <p:spPr>
          <a:xfrm>
            <a:off x="8540209" y="6491578"/>
            <a:ext cx="33609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B88FE5A-3963-41C9-A024-7F341AE00DC3}"/>
              </a:ext>
            </a:extLst>
          </p:cNvPr>
          <p:cNvSpPr txBox="1">
            <a:spLocks/>
          </p:cNvSpPr>
          <p:nvPr/>
        </p:nvSpPr>
        <p:spPr>
          <a:xfrm>
            <a:off x="3412964" y="2193133"/>
            <a:ext cx="4472172" cy="10094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Meteorological Model Inputs</a:t>
            </a:r>
            <a:endParaRPr lang="en-US" dirty="0"/>
          </a:p>
          <a:p>
            <a:pPr marL="457200" lvl="1"/>
            <a:r>
              <a:rPr lang="en-US" dirty="0"/>
              <a:t>Land use/Land Cover, Digital Elevation Maps</a:t>
            </a:r>
          </a:p>
          <a:p>
            <a:pPr marL="457200" lvl="1"/>
            <a:r>
              <a:rPr lang="en-US" dirty="0"/>
              <a:t>GHR Sea Surface Temperatures</a:t>
            </a:r>
          </a:p>
          <a:p>
            <a:pPr marL="457200" lvl="1"/>
            <a:r>
              <a:rPr lang="en-US" dirty="0"/>
              <a:t>Data assimilation (</a:t>
            </a:r>
            <a:r>
              <a:rPr lang="en-US" dirty="0" err="1"/>
              <a:t>e.g</a:t>
            </a:r>
            <a:r>
              <a:rPr lang="en-US" dirty="0"/>
              <a:t>, GEOS, CAMS, GDAS, WRF)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0669B587-6053-4358-85A3-481C5552FB7B}"/>
              </a:ext>
            </a:extLst>
          </p:cNvPr>
          <p:cNvSpPr txBox="1">
            <a:spLocks/>
          </p:cNvSpPr>
          <p:nvPr/>
        </p:nvSpPr>
        <p:spPr>
          <a:xfrm>
            <a:off x="3412964" y="3206429"/>
            <a:ext cx="4472172" cy="71832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Emissions Inputs</a:t>
            </a:r>
            <a:endParaRPr lang="en-US" dirty="0"/>
          </a:p>
          <a:p>
            <a:pPr marL="457200" lvl="1"/>
            <a:r>
              <a:rPr lang="en-US" dirty="0"/>
              <a:t>e.g., MEGAN, FINN, GFED, BlueSky</a:t>
            </a:r>
          </a:p>
          <a:p>
            <a:pPr marL="457200" lvl="1"/>
            <a:r>
              <a:rPr lang="en-US" dirty="0"/>
              <a:t>Fire detection, land area burned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219765D7-9A84-4E93-BDE1-927FE14840E8}"/>
              </a:ext>
            </a:extLst>
          </p:cNvPr>
          <p:cNvSpPr txBox="1">
            <a:spLocks/>
          </p:cNvSpPr>
          <p:nvPr/>
        </p:nvSpPr>
        <p:spPr>
          <a:xfrm>
            <a:off x="3413632" y="3935291"/>
            <a:ext cx="4472172" cy="84077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Air Quality Model Inputs</a:t>
            </a:r>
            <a:endParaRPr lang="en-US" dirty="0"/>
          </a:p>
          <a:p>
            <a:pPr marL="457200" lvl="1"/>
            <a:r>
              <a:rPr lang="en-US" dirty="0"/>
              <a:t>Land use/Land Cover, Digital Elevation Maps</a:t>
            </a:r>
          </a:p>
          <a:p>
            <a:pPr marL="457200" lvl="1"/>
            <a:r>
              <a:rPr lang="en-US" dirty="0"/>
              <a:t>TOMS/OMI Ozone columns to adjust photolysis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56BA183E-6978-4198-938A-081D7F4AD1E5}"/>
              </a:ext>
            </a:extLst>
          </p:cNvPr>
          <p:cNvSpPr txBox="1">
            <a:spLocks/>
          </p:cNvSpPr>
          <p:nvPr/>
        </p:nvSpPr>
        <p:spPr>
          <a:xfrm>
            <a:off x="3418559" y="4776064"/>
            <a:ext cx="4472172" cy="141265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Air Quality Model or Emissions Evaluation</a:t>
            </a:r>
            <a:endParaRPr lang="en-US" dirty="0"/>
          </a:p>
          <a:p>
            <a:pPr marL="457200" lvl="1"/>
            <a:r>
              <a:rPr lang="en-US" dirty="0"/>
              <a:t>OMI Nitrogen Dioxide Tropospheric Columns</a:t>
            </a:r>
          </a:p>
          <a:p>
            <a:pPr marL="457200" lvl="1"/>
            <a:r>
              <a:rPr lang="en-US" dirty="0"/>
              <a:t>OMI Ozone Tropospheric Columns</a:t>
            </a:r>
          </a:p>
          <a:p>
            <a:pPr marL="457200" lvl="1"/>
            <a:r>
              <a:rPr lang="en-US" dirty="0"/>
              <a:t>OMI Formaldehyde Columns</a:t>
            </a:r>
          </a:p>
          <a:p>
            <a:pPr marL="457200" lvl="1"/>
            <a:r>
              <a:rPr lang="en-US" dirty="0"/>
              <a:t>MODIS Aerosol Optical Depth</a:t>
            </a:r>
          </a:p>
          <a:p>
            <a:pPr marL="457200" lvl="1"/>
            <a:r>
              <a:rPr lang="en-US" dirty="0"/>
              <a:t>CRIS Ammonia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D275D35D-D02B-45F8-B7CB-2317B45399C4}"/>
              </a:ext>
            </a:extLst>
          </p:cNvPr>
          <p:cNvSpPr txBox="1">
            <a:spLocks/>
          </p:cNvSpPr>
          <p:nvPr/>
        </p:nvSpPr>
        <p:spPr>
          <a:xfrm>
            <a:off x="3415795" y="6185025"/>
            <a:ext cx="4469308" cy="5050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Satellites inform our emissions and models, which inform our programs!</a:t>
            </a:r>
            <a:endParaRPr lang="en-US" sz="1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D7DE3-E61D-44CA-AB3C-63CC6597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2022-06-01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809E9-AA9A-4B37-BF2C-D6ED70D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6EB65-0D67-0664-A881-22EC8E1F63A0}"/>
              </a:ext>
            </a:extLst>
          </p:cNvPr>
          <p:cNvSpPr txBox="1"/>
          <p:nvPr/>
        </p:nvSpPr>
        <p:spPr>
          <a:xfrm>
            <a:off x="10280632" y="13099"/>
            <a:ext cx="190180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Barron Henderson</a:t>
            </a:r>
          </a:p>
        </p:txBody>
      </p:sp>
    </p:spTree>
    <p:extLst>
      <p:ext uri="{BB962C8B-B14F-4D97-AF65-F5344CB8AC3E}">
        <p14:creationId xmlns:p14="http://schemas.microsoft.com/office/powerpoint/2010/main" val="75898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609C7-81F9-440E-B5CA-1DD929864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7" y="1843738"/>
            <a:ext cx="4438157" cy="4664175"/>
          </a:xfrm>
          <a:prstGeom prst="rect">
            <a:avLst/>
          </a:prstGeom>
        </p:spPr>
      </p:pic>
      <p:pic>
        <p:nvPicPr>
          <p:cNvPr id="8" name="Picture 2" descr="D-Day Weather Chart ECMWF">
            <a:extLst>
              <a:ext uri="{FF2B5EF4-FFF2-40B4-BE49-F238E27FC236}">
                <a16:creationId xmlns:a16="http://schemas.microsoft.com/office/drawing/2014/main" id="{7223CEFF-0C64-41E2-B60F-51BF44A4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50" y="3973022"/>
            <a:ext cx="4620891" cy="28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9A0FF-29F3-4BD0-A4B5-7281DC92E263}"/>
                  </a:ext>
                </a:extLst>
              </p:cNvPr>
              <p:cNvSpPr txBox="1"/>
              <p:nvPr/>
            </p:nvSpPr>
            <p:spPr>
              <a:xfrm>
                <a:off x="9090570" y="4806386"/>
                <a:ext cx="913476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9A0FF-29F3-4BD0-A4B5-7281DC92E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570" y="4806386"/>
                <a:ext cx="913476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4DF941B-2EEA-4384-BDB3-93EC3882E84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16773"/>
            <a:ext cx="3908046" cy="25541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129C4C-FD31-4EA9-9BE1-33AF05AD25D0}"/>
              </a:ext>
            </a:extLst>
          </p:cNvPr>
          <p:cNvSpPr txBox="1"/>
          <p:nvPr/>
        </p:nvSpPr>
        <p:spPr>
          <a:xfrm>
            <a:off x="469443" y="350087"/>
            <a:ext cx="5143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/>
              <a:t>Working Toward Application of Geostationary Satellite Products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D3AC83-129C-4FFB-ABB3-B56AB6D32675}"/>
              </a:ext>
            </a:extLst>
          </p:cNvPr>
          <p:cNvSpPr txBox="1"/>
          <p:nvPr/>
        </p:nvSpPr>
        <p:spPr>
          <a:xfrm>
            <a:off x="6297814" y="350086"/>
            <a:ext cx="5143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/>
              <a:t>Finer Scale Assimilation with Fine Temporal Resolution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0474D-BEB1-4DAC-8D98-01AC80A99CDE}"/>
              </a:ext>
            </a:extLst>
          </p:cNvPr>
          <p:cNvSpPr txBox="1"/>
          <p:nvPr/>
        </p:nvSpPr>
        <p:spPr>
          <a:xfrm>
            <a:off x="80846" y="1533805"/>
            <a:ext cx="4888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HAQAST AirNow Tiger Team (P Gupta)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1F83C-CD79-4B28-A86C-5E63056FFC4B}"/>
              </a:ext>
            </a:extLst>
          </p:cNvPr>
          <p:cNvSpPr txBox="1"/>
          <p:nvPr/>
        </p:nvSpPr>
        <p:spPr>
          <a:xfrm>
            <a:off x="6700954" y="1255108"/>
            <a:ext cx="4620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HAQAST Assimilation (RB Pierce)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2FD745-DBF1-404C-BC9D-32A874FA0962}"/>
              </a:ext>
            </a:extLst>
          </p:cNvPr>
          <p:cNvCxnSpPr/>
          <p:nvPr/>
        </p:nvCxnSpPr>
        <p:spPr>
          <a:xfrm>
            <a:off x="5910146" y="256478"/>
            <a:ext cx="0" cy="63896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E429A16-1C2A-4A5A-8A37-9F148C535049}"/>
              </a:ext>
            </a:extLst>
          </p:cNvPr>
          <p:cNvSpPr txBox="1"/>
          <p:nvPr/>
        </p:nvSpPr>
        <p:spPr>
          <a:xfrm>
            <a:off x="10004046" y="2055105"/>
            <a:ext cx="20995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Will finer </a:t>
            </a:r>
            <a:r>
              <a:rPr lang="en-US" i="1"/>
              <a:t>resolution undermine 3DVAR assumptions </a:t>
            </a:r>
            <a:r>
              <a:rPr lang="en-US" i="1" dirty="0"/>
              <a:t>or will statistical power overwhelm?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D3A40C-DF6A-4C19-8ED6-954A58FF2FB3}"/>
              </a:ext>
            </a:extLst>
          </p:cNvPr>
          <p:cNvSpPr txBox="1"/>
          <p:nvPr/>
        </p:nvSpPr>
        <p:spPr>
          <a:xfrm rot="5400000">
            <a:off x="3029449" y="3852659"/>
            <a:ext cx="4515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Which products can be integrated into communication platforms?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CB997-E004-4567-920A-BFEE6EAB1D3C}"/>
              </a:ext>
            </a:extLst>
          </p:cNvPr>
          <p:cNvSpPr txBox="1"/>
          <p:nvPr/>
        </p:nvSpPr>
        <p:spPr>
          <a:xfrm rot="16200000">
            <a:off x="5758938" y="5227941"/>
            <a:ext cx="1913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James East’s TEMPO Poster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11865-B9E7-40BD-AD0D-746008CD6CEE}"/>
              </a:ext>
            </a:extLst>
          </p:cNvPr>
          <p:cNvSpPr txBox="1"/>
          <p:nvPr/>
        </p:nvSpPr>
        <p:spPr>
          <a:xfrm>
            <a:off x="2482178" y="6215525"/>
            <a:ext cx="3334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My talk later at HAQAST</a:t>
            </a:r>
          </a:p>
          <a:p>
            <a:pPr algn="r"/>
            <a:r>
              <a:rPr lang="en-US" sz="1600" i="1" dirty="0"/>
              <a:t>Alqamah Sayeed HAQAST Poster.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C13F9-75A8-C831-CB5F-0F08986711CA}"/>
              </a:ext>
            </a:extLst>
          </p:cNvPr>
          <p:cNvSpPr txBox="1"/>
          <p:nvPr/>
        </p:nvSpPr>
        <p:spPr>
          <a:xfrm>
            <a:off x="10290197" y="0"/>
            <a:ext cx="190180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Barron Henderson</a:t>
            </a:r>
          </a:p>
        </p:txBody>
      </p:sp>
    </p:spTree>
    <p:extLst>
      <p:ext uri="{BB962C8B-B14F-4D97-AF65-F5344CB8AC3E}">
        <p14:creationId xmlns:p14="http://schemas.microsoft.com/office/powerpoint/2010/main" val="10309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303</Words>
  <Application>Microsoft Office PowerPoint</Application>
  <PresentationFormat>Widescreen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EPA uses satellite data regularly: Where can TEMPO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EPA use satellite data regularly?</dc:title>
  <dc:creator>Henderson, Barron</dc:creator>
  <cp:lastModifiedBy>Brad Pierce</cp:lastModifiedBy>
  <cp:revision>6</cp:revision>
  <dcterms:created xsi:type="dcterms:W3CDTF">2022-05-31T19:33:49Z</dcterms:created>
  <dcterms:modified xsi:type="dcterms:W3CDTF">2022-06-01T13:41:15Z</dcterms:modified>
</cp:coreProperties>
</file>