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936" r:id="rId1"/>
    <p:sldMasterId id="2147484198" r:id="rId2"/>
    <p:sldMasterId id="2147484231" r:id="rId3"/>
    <p:sldMasterId id="2147484354" r:id="rId4"/>
    <p:sldMasterId id="2147484764" r:id="rId5"/>
  </p:sldMasterIdLst>
  <p:notesMasterIdLst>
    <p:notesMasterId r:id="rId8"/>
  </p:notesMasterIdLst>
  <p:sldIdLst>
    <p:sldId id="458" r:id="rId6"/>
    <p:sldId id="735" r:id="rId7"/>
  </p:sldIdLst>
  <p:sldSz cx="9144000" cy="6858000" type="screen4x3"/>
  <p:notesSz cx="6742113" cy="9874250"/>
  <p:embeddedFontLst>
    <p:embeddedFont>
      <p:font typeface="맑은 고딕" panose="020B0503020000020004" pitchFamily="34" charset="-127"/>
      <p:regular r:id="rId9"/>
      <p:bold r:id="rId10"/>
    </p:embeddedFon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SimSun" panose="02010600030101010101" pitchFamily="2" charset="-122"/>
      <p:regular r:id="rId15"/>
    </p:embeddedFont>
    <p:embeddedFont>
      <p:font typeface="Helvetica" panose="020B0604020202020204" pitchFamily="34" charset="0"/>
      <p:regular r:id="rId16"/>
      <p:bold r:id="rId17"/>
      <p:italic r:id="rId18"/>
      <p:boldItalic r:id="rId19"/>
    </p:embeddedFont>
    <p:embeddedFont>
      <p:font typeface="Arial Black" panose="020B0A04020102020204" pitchFamily="34" charset="0"/>
      <p:bold r:id="rId20"/>
    </p:embeddedFont>
  </p:embeddedFontLst>
  <p:defaultTextStyle>
    <a:defPPr>
      <a:defRPr lang="ko-KR"/>
    </a:defPPr>
    <a:lvl1pPr marL="0" algn="l" defTabSz="90553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2764" algn="l" defTabSz="90553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05533" algn="l" defTabSz="90553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58299" algn="l" defTabSz="90553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11067" algn="l" defTabSz="90553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63839" algn="l" defTabSz="90553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16589" algn="l" defTabSz="90553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69355" algn="l" defTabSz="90553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22126" algn="l" defTabSz="905533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797600"/>
    <a:srgbClr val="827F00"/>
    <a:srgbClr val="BCB800"/>
    <a:srgbClr val="FFFFFF"/>
    <a:srgbClr val="E38E1D"/>
    <a:srgbClr val="C4BD97"/>
    <a:srgbClr val="F2DCDB"/>
    <a:srgbClr val="1F497D"/>
    <a:srgbClr val="93C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38" autoAdjust="0"/>
    <p:restoredTop sz="94508" autoAdjust="0"/>
  </p:normalViewPr>
  <p:slideViewPr>
    <p:cSldViewPr>
      <p:cViewPr varScale="1">
        <p:scale>
          <a:sx n="115" d="100"/>
          <a:sy n="115" d="100"/>
        </p:scale>
        <p:origin x="1740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403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8.fntdata"/><Relationship Id="rId20" Type="http://schemas.openxmlformats.org/officeDocument/2006/relationships/font" Target="fonts/font1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font" Target="fonts/font3.fntdata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font" Target="fonts/font7.fntdata"/><Relationship Id="rId23" Type="http://schemas.openxmlformats.org/officeDocument/2006/relationships/theme" Target="theme/theme1.xml"/><Relationship Id="rId10" Type="http://schemas.openxmlformats.org/officeDocument/2006/relationships/font" Target="fonts/font2.fntdata"/><Relationship Id="rId19" Type="http://schemas.openxmlformats.org/officeDocument/2006/relationships/font" Target="fonts/font11.fntdata"/><Relationship Id="rId4" Type="http://schemas.openxmlformats.org/officeDocument/2006/relationships/slideMaster" Target="slideMasters/slideMaster4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18971" y="0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1C02F6-2D74-4B07-A710-AAD7DE9F6D8E}" type="datetimeFigureOut">
              <a:rPr lang="ko-KR" altLang="en-US" smtClean="0"/>
              <a:t>2022-05-30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03288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4212" y="4690269"/>
            <a:ext cx="5393690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18971" y="9378824"/>
            <a:ext cx="2921582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AED673-70C7-4CAC-ACED-8B246540E034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835346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0553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2764" algn="l" defTabSz="90553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05533" algn="l" defTabSz="90553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58299" algn="l" defTabSz="90553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11067" algn="l" defTabSz="90553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63839" algn="l" defTabSz="90553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16589" algn="l" defTabSz="90553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69355" algn="l" defTabSz="90553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22126" algn="l" defTabSz="905533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C5A97A-B00B-4AB4-B0B6-9FB8F470FD8B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25140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5.png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5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2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39439" indent="0" algn="ctr">
              <a:buNone/>
              <a:defRPr/>
            </a:lvl2pPr>
            <a:lvl3pPr marL="878890" indent="0" algn="ctr">
              <a:buNone/>
              <a:defRPr/>
            </a:lvl3pPr>
            <a:lvl4pPr marL="1318357" indent="0" algn="ctr">
              <a:buNone/>
              <a:defRPr/>
            </a:lvl4pPr>
            <a:lvl5pPr marL="1757786" indent="0" algn="ctr">
              <a:buNone/>
              <a:defRPr/>
            </a:lvl5pPr>
            <a:lvl6pPr marL="2197244" indent="0" algn="ctr">
              <a:buNone/>
              <a:defRPr/>
            </a:lvl6pPr>
            <a:lvl7pPr marL="2636678" indent="0" algn="ctr">
              <a:buNone/>
              <a:defRPr/>
            </a:lvl7pPr>
            <a:lvl8pPr marL="3076122" indent="0" algn="ctr">
              <a:buNone/>
              <a:defRPr/>
            </a:lvl8pPr>
            <a:lvl9pPr marL="3515582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3D6EC-358D-4746-A771-33B6B627220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5034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1682FD-92EA-432B-B8C5-65EF4D39A2C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444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5020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020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61C798-B158-46E8-983C-AC8FBAEA479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215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FF67C5A-6022-460B-A465-667371A7420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8573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5020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9E010FF5-DBD6-42E0-92FD-BD77A435C9B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90343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609610" cy="76696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rgbClr val="C2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5344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D637F"/>
                </a:solidFill>
              </a:defRPr>
            </a:lvl1pPr>
            <a:lvl2pPr marL="4546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93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40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187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34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28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28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37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19" y="248307"/>
            <a:ext cx="1745673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4" y="23649"/>
            <a:ext cx="838200" cy="838200"/>
          </a:xfrm>
          <a:prstGeom prst="ellipse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02020" y="4130566"/>
            <a:ext cx="8534400" cy="762000"/>
          </a:xfrm>
          <a:prstGeom prst="rect">
            <a:avLst/>
          </a:prstGeom>
        </p:spPr>
        <p:txBody>
          <a:bodyPr vert="horz" lIns="90920" tIns="45462" rIns="90920" bIns="45462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2D637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/>
              <a:t>Click to edit Master subtitle style</a:t>
            </a:r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52" y="5276933"/>
            <a:ext cx="1271751" cy="1050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25" y="5215606"/>
            <a:ext cx="1173517" cy="1173517"/>
          </a:xfrm>
          <a:prstGeom prst="ellipse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1" y="6494550"/>
            <a:ext cx="2209800" cy="381000"/>
          </a:xfrm>
          <a:prstGeom prst="rect">
            <a:avLst/>
          </a:prstGeom>
        </p:spPr>
        <p:txBody>
          <a:bodyPr vert="horz" lIns="90920" tIns="45462" rIns="90920" bIns="45462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2D637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AGU 2015 Fall Meeting</a:t>
            </a:r>
            <a:endParaRPr lang="en-US" sz="12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6934200" y="6494550"/>
            <a:ext cx="2209800" cy="381000"/>
          </a:xfrm>
          <a:prstGeom prst="rect">
            <a:avLst/>
          </a:prstGeom>
        </p:spPr>
        <p:txBody>
          <a:bodyPr vert="horz" lIns="90920" tIns="45462" rIns="90920" bIns="45462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2D637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December 18, 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27986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384" y="150356"/>
            <a:ext cx="7867403" cy="76409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117712"/>
            <a:ext cx="7740650" cy="2064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442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8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94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469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93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408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187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34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2817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285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3755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9245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712" y="223906"/>
            <a:ext cx="7464425" cy="6073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097758"/>
            <a:ext cx="3717925" cy="2823496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2097807"/>
            <a:ext cx="3746500" cy="282349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40319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7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4693" indent="0">
              <a:buNone/>
              <a:defRPr sz="2800"/>
            </a:lvl2pPr>
            <a:lvl3pPr marL="909390" indent="0">
              <a:buNone/>
              <a:defRPr sz="2400"/>
            </a:lvl3pPr>
            <a:lvl4pPr marL="1364088" indent="0">
              <a:buNone/>
              <a:defRPr sz="2000"/>
            </a:lvl4pPr>
            <a:lvl5pPr marL="1818779" indent="0">
              <a:buNone/>
              <a:defRPr sz="2000"/>
            </a:lvl5pPr>
            <a:lvl6pPr marL="2273476" indent="0">
              <a:buNone/>
              <a:defRPr sz="2000"/>
            </a:lvl6pPr>
            <a:lvl7pPr marL="2728170" indent="0">
              <a:buNone/>
              <a:defRPr sz="2000"/>
            </a:lvl7pPr>
            <a:lvl8pPr marL="3182855" indent="0">
              <a:buNone/>
              <a:defRPr sz="2000"/>
            </a:lvl8pPr>
            <a:lvl9pPr marL="363755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4693" indent="0">
              <a:buNone/>
              <a:defRPr sz="1200"/>
            </a:lvl2pPr>
            <a:lvl3pPr marL="909390" indent="0">
              <a:buNone/>
              <a:defRPr sz="1000"/>
            </a:lvl3pPr>
            <a:lvl4pPr marL="1364088" indent="0">
              <a:buNone/>
              <a:defRPr sz="900"/>
            </a:lvl4pPr>
            <a:lvl5pPr marL="1818779" indent="0">
              <a:buNone/>
              <a:defRPr sz="900"/>
            </a:lvl5pPr>
            <a:lvl6pPr marL="2273476" indent="0">
              <a:buNone/>
              <a:defRPr sz="900"/>
            </a:lvl6pPr>
            <a:lvl7pPr marL="2728170" indent="0">
              <a:buNone/>
              <a:defRPr sz="900"/>
            </a:lvl7pPr>
            <a:lvl8pPr marL="3182855" indent="0">
              <a:buNone/>
              <a:defRPr sz="900"/>
            </a:lvl8pPr>
            <a:lvl9pPr marL="363755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62591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1" y="1042048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4693" indent="0">
              <a:buNone/>
              <a:defRPr sz="1200"/>
            </a:lvl2pPr>
            <a:lvl3pPr marL="909390" indent="0">
              <a:buNone/>
              <a:defRPr sz="1000"/>
            </a:lvl3pPr>
            <a:lvl4pPr marL="1364088" indent="0">
              <a:buNone/>
              <a:defRPr sz="900"/>
            </a:lvl4pPr>
            <a:lvl5pPr marL="1818779" indent="0">
              <a:buNone/>
              <a:defRPr sz="900"/>
            </a:lvl5pPr>
            <a:lvl6pPr marL="2273476" indent="0">
              <a:buNone/>
              <a:defRPr sz="900"/>
            </a:lvl6pPr>
            <a:lvl7pPr marL="2728170" indent="0">
              <a:buNone/>
              <a:defRPr sz="900"/>
            </a:lvl7pPr>
            <a:lvl8pPr marL="3182855" indent="0">
              <a:buNone/>
              <a:defRPr sz="900"/>
            </a:lvl8pPr>
            <a:lvl9pPr marL="3637556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427420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B2EE32-D7CE-4A7E-A634-7EDB5BB020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00676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609610" cy="76696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rgbClr val="C2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5344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D637F"/>
                </a:solidFill>
              </a:defRPr>
            </a:lvl1pPr>
            <a:lvl2pPr marL="455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04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5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08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76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12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864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1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608" y="248307"/>
            <a:ext cx="1745673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4" y="23649"/>
            <a:ext cx="838200" cy="838200"/>
          </a:xfrm>
          <a:prstGeom prst="ellipse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02020" y="4130566"/>
            <a:ext cx="8534400" cy="762000"/>
          </a:xfrm>
          <a:prstGeom prst="rect">
            <a:avLst/>
          </a:prstGeom>
        </p:spPr>
        <p:txBody>
          <a:bodyPr vert="horz" lIns="91027" tIns="45516" rIns="91027" bIns="45516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2D637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/>
              <a:t>Click to edit Master subtitle style</a:t>
            </a:r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41" y="5276933"/>
            <a:ext cx="1271751" cy="1050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314" y="5215595"/>
            <a:ext cx="1173517" cy="1173517"/>
          </a:xfrm>
          <a:prstGeom prst="ellipse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1" y="6494550"/>
            <a:ext cx="2209800" cy="381000"/>
          </a:xfrm>
          <a:prstGeom prst="rect">
            <a:avLst/>
          </a:prstGeom>
        </p:spPr>
        <p:txBody>
          <a:bodyPr vert="horz" lIns="91027" tIns="45516" rIns="91027" bIns="45516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2D637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AGU 2015 Fall Meeting</a:t>
            </a:r>
            <a:endParaRPr lang="en-US" sz="12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6934200" y="6494550"/>
            <a:ext cx="2209800" cy="381000"/>
          </a:xfrm>
          <a:prstGeom prst="rect">
            <a:avLst/>
          </a:prstGeom>
        </p:spPr>
        <p:txBody>
          <a:bodyPr vert="horz" lIns="91027" tIns="45516" rIns="91027" bIns="45516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2D637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December 18, 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246779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373" y="150345"/>
            <a:ext cx="7867403" cy="76409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117701"/>
            <a:ext cx="7740650" cy="2064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41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8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83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521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04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56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08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760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128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864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1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02100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712" y="223906"/>
            <a:ext cx="7464425" cy="6073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2" y="2097758"/>
            <a:ext cx="3717925" cy="2823496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2097796"/>
            <a:ext cx="3746500" cy="282349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9352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7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5211" indent="0">
              <a:buNone/>
              <a:defRPr sz="2800"/>
            </a:lvl2pPr>
            <a:lvl3pPr marL="910427" indent="0">
              <a:buNone/>
              <a:defRPr sz="2400"/>
            </a:lvl3pPr>
            <a:lvl4pPr marL="1365644" indent="0">
              <a:buNone/>
              <a:defRPr sz="2000"/>
            </a:lvl4pPr>
            <a:lvl5pPr marL="1820854" indent="0">
              <a:buNone/>
              <a:defRPr sz="2000"/>
            </a:lvl5pPr>
            <a:lvl6pPr marL="2276071" indent="0">
              <a:buNone/>
              <a:defRPr sz="2000"/>
            </a:lvl6pPr>
            <a:lvl7pPr marL="2731284" indent="0">
              <a:buNone/>
              <a:defRPr sz="2000"/>
            </a:lvl7pPr>
            <a:lvl8pPr marL="3186486" indent="0">
              <a:buNone/>
              <a:defRPr sz="2000"/>
            </a:lvl8pPr>
            <a:lvl9pPr marL="3641706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5211" indent="0">
              <a:buNone/>
              <a:defRPr sz="1200"/>
            </a:lvl2pPr>
            <a:lvl3pPr marL="910427" indent="0">
              <a:buNone/>
              <a:defRPr sz="1000"/>
            </a:lvl3pPr>
            <a:lvl4pPr marL="1365644" indent="0">
              <a:buNone/>
              <a:defRPr sz="900"/>
            </a:lvl4pPr>
            <a:lvl5pPr marL="1820854" indent="0">
              <a:buNone/>
              <a:defRPr sz="900"/>
            </a:lvl5pPr>
            <a:lvl6pPr marL="2276071" indent="0">
              <a:buNone/>
              <a:defRPr sz="900"/>
            </a:lvl6pPr>
            <a:lvl7pPr marL="2731284" indent="0">
              <a:buNone/>
              <a:defRPr sz="900"/>
            </a:lvl7pPr>
            <a:lvl8pPr marL="3186486" indent="0">
              <a:buNone/>
              <a:defRPr sz="900"/>
            </a:lvl8pPr>
            <a:lvl9pPr marL="3641706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71535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2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1" y="1042037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2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5211" indent="0">
              <a:buNone/>
              <a:defRPr sz="1200"/>
            </a:lvl2pPr>
            <a:lvl3pPr marL="910427" indent="0">
              <a:buNone/>
              <a:defRPr sz="1000"/>
            </a:lvl3pPr>
            <a:lvl4pPr marL="1365644" indent="0">
              <a:buNone/>
              <a:defRPr sz="900"/>
            </a:lvl4pPr>
            <a:lvl5pPr marL="1820854" indent="0">
              <a:buNone/>
              <a:defRPr sz="900"/>
            </a:lvl5pPr>
            <a:lvl6pPr marL="2276071" indent="0">
              <a:buNone/>
              <a:defRPr sz="900"/>
            </a:lvl6pPr>
            <a:lvl7pPr marL="2731284" indent="0">
              <a:buNone/>
              <a:defRPr sz="900"/>
            </a:lvl7pPr>
            <a:lvl8pPr marL="3186486" indent="0">
              <a:buNone/>
              <a:defRPr sz="900"/>
            </a:lvl8pPr>
            <a:lvl9pPr marL="3641706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3900721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609610" cy="76696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rgbClr val="C2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5344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66" y="248307"/>
            <a:ext cx="1745673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" y="23649"/>
            <a:ext cx="838200" cy="838200"/>
          </a:xfrm>
          <a:prstGeom prst="ellipse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02020" y="4130566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2D637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/>
              <a:t>Click to edit Master subtitle style</a:t>
            </a:r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276933"/>
            <a:ext cx="1271751" cy="1050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2" y="5215553"/>
            <a:ext cx="1173517" cy="1173517"/>
          </a:xfrm>
          <a:prstGeom prst="ellipse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1" y="6494550"/>
            <a:ext cx="2209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2D637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AGU 2015 Fall Meeting</a:t>
            </a:r>
            <a:endParaRPr lang="en-US" sz="12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6934200" y="6494550"/>
            <a:ext cx="2209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2D637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December 18, 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78280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331" y="150303"/>
            <a:ext cx="7867403" cy="76409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117659"/>
            <a:ext cx="7740650" cy="2064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95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77629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712" y="223906"/>
            <a:ext cx="7464425" cy="6073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97755"/>
            <a:ext cx="3717925" cy="2823496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2097754"/>
            <a:ext cx="3746500" cy="282349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895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28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8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39439" indent="0">
              <a:buNone/>
              <a:defRPr sz="1800"/>
            </a:lvl2pPr>
            <a:lvl3pPr marL="878890" indent="0">
              <a:buNone/>
              <a:defRPr sz="1600"/>
            </a:lvl3pPr>
            <a:lvl4pPr marL="1318357" indent="0">
              <a:buNone/>
              <a:defRPr sz="1400"/>
            </a:lvl4pPr>
            <a:lvl5pPr marL="1757786" indent="0">
              <a:buNone/>
              <a:defRPr sz="1400"/>
            </a:lvl5pPr>
            <a:lvl6pPr marL="2197244" indent="0">
              <a:buNone/>
              <a:defRPr sz="1400"/>
            </a:lvl6pPr>
            <a:lvl7pPr marL="2636678" indent="0">
              <a:buNone/>
              <a:defRPr sz="1400"/>
            </a:lvl7pPr>
            <a:lvl8pPr marL="3076122" indent="0">
              <a:buNone/>
              <a:defRPr sz="1400"/>
            </a:lvl8pPr>
            <a:lvl9pPr marL="3515582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5003A8-3BA8-4C4D-AA91-9A0610A46C6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84449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42040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52127038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81000" y="1219200"/>
            <a:ext cx="8609610" cy="76696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4000" b="1">
                <a:solidFill>
                  <a:srgbClr val="C2822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2743200"/>
            <a:ext cx="8534400" cy="7620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2D63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566" y="248307"/>
            <a:ext cx="1745673" cy="533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31" y="23649"/>
            <a:ext cx="838200" cy="838200"/>
          </a:xfrm>
          <a:prstGeom prst="ellipse">
            <a:avLst/>
          </a:prstGeom>
        </p:spPr>
      </p:pic>
      <p:sp>
        <p:nvSpPr>
          <p:cNvPr id="12" name="Subtitle 2"/>
          <p:cNvSpPr txBox="1">
            <a:spLocks/>
          </p:cNvSpPr>
          <p:nvPr/>
        </p:nvSpPr>
        <p:spPr>
          <a:xfrm>
            <a:off x="402020" y="4130566"/>
            <a:ext cx="8534400" cy="762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2D637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dirty="0" smtClean="0"/>
              <a:t>Click to edit Master subtitle style</a:t>
            </a:r>
            <a:endParaRPr lang="en-US" sz="18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399" y="5276933"/>
            <a:ext cx="1271751" cy="105075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7272" y="5215553"/>
            <a:ext cx="1173517" cy="1173517"/>
          </a:xfrm>
          <a:prstGeom prst="ellipse">
            <a:avLst/>
          </a:prstGeom>
        </p:spPr>
      </p:pic>
      <p:sp>
        <p:nvSpPr>
          <p:cNvPr id="20" name="Subtitle 2"/>
          <p:cNvSpPr txBox="1">
            <a:spLocks/>
          </p:cNvSpPr>
          <p:nvPr/>
        </p:nvSpPr>
        <p:spPr>
          <a:xfrm>
            <a:off x="1" y="6494550"/>
            <a:ext cx="2209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2D637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AGU 2015 Fall Meeting</a:t>
            </a:r>
            <a:endParaRPr lang="en-US" sz="12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6934200" y="6494550"/>
            <a:ext cx="2209800" cy="38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200" kern="1200">
                <a:solidFill>
                  <a:srgbClr val="2D637F"/>
                </a:solidFill>
                <a:latin typeface="Helvetica" panose="020B0604020202020204" pitchFamily="34" charset="0"/>
                <a:ea typeface="+mn-ea"/>
                <a:cs typeface="Helvetica" panose="020B0604020202020204" pitchFamily="34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Lucida Grande"/>
                <a:ea typeface="+mn-ea"/>
                <a:cs typeface="Lucida Grande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200" dirty="0" smtClean="0"/>
              <a:t>December</a:t>
            </a:r>
            <a:r>
              <a:rPr lang="en-US" sz="1200" baseline="0" dirty="0" smtClean="0"/>
              <a:t> </a:t>
            </a:r>
            <a:r>
              <a:rPr lang="en-US" sz="1200" dirty="0" smtClean="0"/>
              <a:t>18,  2015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724483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331" y="150303"/>
            <a:ext cx="7867403" cy="76409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2600" y="1117659"/>
            <a:ext cx="7740650" cy="206466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10258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8325" y="2017295"/>
            <a:ext cx="7772400" cy="1996573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defRPr sz="2800" b="0" cap="none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8325" y="1019341"/>
            <a:ext cx="7772400" cy="89568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200">
                <a:solidFill>
                  <a:srgbClr val="2D637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9073109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4712" y="223906"/>
            <a:ext cx="7464425" cy="607367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97755"/>
            <a:ext cx="3717925" cy="2823496"/>
          </a:xfrm>
          <a:prstGeom prst="rect">
            <a:avLst/>
          </a:prstGeo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sz="half" idx="10"/>
          </p:nvPr>
        </p:nvSpPr>
        <p:spPr>
          <a:xfrm>
            <a:off x="4175125" y="2097754"/>
            <a:ext cx="3746500" cy="2823497"/>
          </a:xfrm>
          <a:prstGeom prst="rect">
            <a:avLst/>
          </a:prstGeom>
        </p:spPr>
        <p:txBody>
          <a:bodyPr/>
          <a:lstStyle>
            <a:lvl1pPr>
              <a:defRPr sz="2200">
                <a:solidFill>
                  <a:srgbClr val="2D637F"/>
                </a:solidFill>
              </a:defRPr>
            </a:lvl1pPr>
            <a:lvl2pPr>
              <a:defRPr sz="2000">
                <a:solidFill>
                  <a:srgbClr val="2D637F"/>
                </a:solidFill>
              </a:defRPr>
            </a:lvl2pPr>
            <a:lvl3pPr>
              <a:defRPr sz="1800">
                <a:solidFill>
                  <a:srgbClr val="2D637F"/>
                </a:solidFill>
              </a:defRPr>
            </a:lvl3pPr>
            <a:lvl4pPr>
              <a:defRPr sz="1600">
                <a:solidFill>
                  <a:srgbClr val="2D637F"/>
                </a:solidFill>
              </a:defRPr>
            </a:lvl4pPr>
            <a:lvl5pPr>
              <a:defRPr sz="1400">
                <a:solidFill>
                  <a:srgbClr val="2D637F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60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29789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358775"/>
            <a:ext cx="5486400" cy="337101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4296527"/>
            <a:ext cx="5486400" cy="47729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041707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041995"/>
            <a:ext cx="3008313" cy="4049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575050" y="1041995"/>
            <a:ext cx="4537075" cy="3657005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531651"/>
            <a:ext cx="3008313" cy="31673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54552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3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6AA951-EA27-4BAF-8542-7DC5B44FDEE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30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39439" indent="0">
              <a:buNone/>
              <a:defRPr sz="2000" b="1"/>
            </a:lvl2pPr>
            <a:lvl3pPr marL="878890" indent="0">
              <a:buNone/>
              <a:defRPr sz="1800" b="1"/>
            </a:lvl3pPr>
            <a:lvl4pPr marL="1318357" indent="0">
              <a:buNone/>
              <a:defRPr sz="1600" b="1"/>
            </a:lvl4pPr>
            <a:lvl5pPr marL="1757786" indent="0">
              <a:buNone/>
              <a:defRPr sz="1600" b="1"/>
            </a:lvl5pPr>
            <a:lvl6pPr marL="2197244" indent="0">
              <a:buNone/>
              <a:defRPr sz="1600" b="1"/>
            </a:lvl6pPr>
            <a:lvl7pPr marL="2636678" indent="0">
              <a:buNone/>
              <a:defRPr sz="1600" b="1"/>
            </a:lvl7pPr>
            <a:lvl8pPr marL="3076122" indent="0">
              <a:buNone/>
              <a:defRPr sz="1600" b="1"/>
            </a:lvl8pPr>
            <a:lvl9pPr marL="35155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39439" indent="0">
              <a:buNone/>
              <a:defRPr sz="2000" b="1"/>
            </a:lvl2pPr>
            <a:lvl3pPr marL="878890" indent="0">
              <a:buNone/>
              <a:defRPr sz="1800" b="1"/>
            </a:lvl3pPr>
            <a:lvl4pPr marL="1318357" indent="0">
              <a:buNone/>
              <a:defRPr sz="1600" b="1"/>
            </a:lvl4pPr>
            <a:lvl5pPr marL="1757786" indent="0">
              <a:buNone/>
              <a:defRPr sz="1600" b="1"/>
            </a:lvl5pPr>
            <a:lvl6pPr marL="2197244" indent="0">
              <a:buNone/>
              <a:defRPr sz="1600" b="1"/>
            </a:lvl6pPr>
            <a:lvl7pPr marL="2636678" indent="0">
              <a:buNone/>
              <a:defRPr sz="1600" b="1"/>
            </a:lvl7pPr>
            <a:lvl8pPr marL="3076122" indent="0">
              <a:buNone/>
              <a:defRPr sz="1600" b="1"/>
            </a:lvl8pPr>
            <a:lvl9pPr marL="351558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78894C-935C-4E76-BB0E-217B8D6EB4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553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959E2-EC16-4A8E-8920-ED4964F7C86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15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2B2ED-D15A-4849-AB7F-298ED71550A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40398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4" y="27343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39439" indent="0">
              <a:buNone/>
              <a:defRPr sz="1200"/>
            </a:lvl2pPr>
            <a:lvl3pPr marL="878890" indent="0">
              <a:buNone/>
              <a:defRPr sz="1000"/>
            </a:lvl3pPr>
            <a:lvl4pPr marL="1318357" indent="0">
              <a:buNone/>
              <a:defRPr sz="900"/>
            </a:lvl4pPr>
            <a:lvl5pPr marL="1757786" indent="0">
              <a:buNone/>
              <a:defRPr sz="900"/>
            </a:lvl5pPr>
            <a:lvl6pPr marL="2197244" indent="0">
              <a:buNone/>
              <a:defRPr sz="900"/>
            </a:lvl6pPr>
            <a:lvl7pPr marL="2636678" indent="0">
              <a:buNone/>
              <a:defRPr sz="900"/>
            </a:lvl7pPr>
            <a:lvl8pPr marL="3076122" indent="0">
              <a:buNone/>
              <a:defRPr sz="900"/>
            </a:lvl8pPr>
            <a:lvl9pPr marL="35155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0BF6AA-4266-4ABB-97AE-FFAD3032C2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261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39439" indent="0">
              <a:buNone/>
              <a:defRPr sz="2800"/>
            </a:lvl2pPr>
            <a:lvl3pPr marL="878890" indent="0">
              <a:buNone/>
              <a:defRPr sz="2400"/>
            </a:lvl3pPr>
            <a:lvl4pPr marL="1318357" indent="0">
              <a:buNone/>
              <a:defRPr sz="2000"/>
            </a:lvl4pPr>
            <a:lvl5pPr marL="1757786" indent="0">
              <a:buNone/>
              <a:defRPr sz="2000"/>
            </a:lvl5pPr>
            <a:lvl6pPr marL="2197244" indent="0">
              <a:buNone/>
              <a:defRPr sz="2000"/>
            </a:lvl6pPr>
            <a:lvl7pPr marL="2636678" indent="0">
              <a:buNone/>
              <a:defRPr sz="2000"/>
            </a:lvl7pPr>
            <a:lvl8pPr marL="3076122" indent="0">
              <a:buNone/>
              <a:defRPr sz="2000"/>
            </a:lvl8pPr>
            <a:lvl9pPr marL="3515582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39439" indent="0">
              <a:buNone/>
              <a:defRPr sz="1200"/>
            </a:lvl2pPr>
            <a:lvl3pPr marL="878890" indent="0">
              <a:buNone/>
              <a:defRPr sz="1000"/>
            </a:lvl3pPr>
            <a:lvl4pPr marL="1318357" indent="0">
              <a:buNone/>
              <a:defRPr sz="900"/>
            </a:lvl4pPr>
            <a:lvl5pPr marL="1757786" indent="0">
              <a:buNone/>
              <a:defRPr sz="900"/>
            </a:lvl5pPr>
            <a:lvl6pPr marL="2197244" indent="0">
              <a:buNone/>
              <a:defRPr sz="900"/>
            </a:lvl6pPr>
            <a:lvl7pPr marL="2636678" indent="0">
              <a:buNone/>
              <a:defRPr sz="900"/>
            </a:lvl7pPr>
            <a:lvl8pPr marL="3076122" indent="0">
              <a:buNone/>
              <a:defRPr sz="900"/>
            </a:lvl8pPr>
            <a:lvl9pPr marL="351558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A1E390-DB4C-43EB-910E-446B1E1758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7293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2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2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9" Type="http://schemas.openxmlformats.org/officeDocument/2006/relationships/image" Target="../media/image2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28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Relationship Id="rId9" Type="http://schemas.openxmlformats.org/officeDocument/2006/relationships/image" Target="../media/image2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714" tIns="43872" rIns="87714" bIns="4387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3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714" tIns="43872" rIns="87714" bIns="4387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714" tIns="43872" rIns="87714" bIns="43872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defTabSz="797320" fontAlgn="base" latinLnBrk="0">
              <a:spcAft>
                <a:spcPct val="0"/>
              </a:spcAft>
            </a:pPr>
            <a:endParaRPr lang="en-US">
              <a:solidFill>
                <a:srgbClr val="000000"/>
              </a:solidFill>
              <a:ea typeface="SimSun" charset="-122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714" tIns="43872" rIns="87714" bIns="43872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defTabSz="797320" fontAlgn="base" latinLnBrk="0">
              <a:spcAft>
                <a:spcPct val="0"/>
              </a:spcAft>
            </a:pPr>
            <a:endParaRPr lang="en-US">
              <a:solidFill>
                <a:srgbClr val="000000"/>
              </a:solidFill>
              <a:ea typeface="SimSun" charset="-122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7714" tIns="43872" rIns="87714" bIns="43872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solidFill>
                  <a:schemeClr val="tx1"/>
                </a:solidFill>
              </a:defRPr>
            </a:lvl1pPr>
          </a:lstStyle>
          <a:p>
            <a:pPr defTabSz="797320" fontAlgn="base" latinLnBrk="0">
              <a:spcAft>
                <a:spcPct val="0"/>
              </a:spcAft>
            </a:pPr>
            <a:fld id="{9A4401F1-7B17-4FA3-AF08-9ADA78C632B2}" type="slidenum">
              <a:rPr lang="en-US" smtClean="0">
                <a:solidFill>
                  <a:srgbClr val="000000"/>
                </a:solidFill>
                <a:ea typeface="SimSun" charset="-122"/>
              </a:rPr>
              <a:pPr defTabSz="797320" fontAlgn="base" latinLnBrk="0"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  <a:ea typeface="SimSun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35485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  <p:sldLayoutId id="2147483949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3943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8788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1835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757786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29598" indent="-329598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14101" indent="-27463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98625" indent="-219727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538040" indent="-219727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977532" indent="-2197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416962" indent="-2197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56405" indent="-2197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95866" indent="-2197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35298" indent="-219727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878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39439" algn="l" defTabSz="878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78890" algn="l" defTabSz="878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18357" algn="l" defTabSz="878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57786" algn="l" defTabSz="878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97244" algn="l" defTabSz="878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36678" algn="l" defTabSz="878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76122" algn="l" defTabSz="878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515582" algn="l" defTabSz="87889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7369" y="5307263"/>
            <a:ext cx="184666" cy="369332"/>
          </a:xfrm>
          <a:prstGeom prst="rect">
            <a:avLst/>
          </a:prstGeom>
          <a:noFill/>
        </p:spPr>
        <p:txBody>
          <a:bodyPr wrap="none" lIns="90920" tIns="45462" rIns="90920" bIns="45462" rtlCol="0">
            <a:spAutoFit/>
          </a:bodyPr>
          <a:lstStyle/>
          <a:p>
            <a:pPr defTabSz="909390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0920" tIns="45462" rIns="90920" bIns="45462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0920" tIns="45462" rIns="90920" bIns="45462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508" y="53"/>
            <a:ext cx="2869492" cy="23795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t="63263"/>
          <a:stretch/>
        </p:blipFill>
        <p:spPr>
          <a:xfrm>
            <a:off x="0" y="2632"/>
            <a:ext cx="9170736" cy="8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3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99" r:id="rId1"/>
    <p:sldLayoutId id="2147484200" r:id="rId2"/>
    <p:sldLayoutId id="2147484201" r:id="rId3"/>
    <p:sldLayoutId id="2147484202" r:id="rId4"/>
    <p:sldLayoutId id="2147484203" r:id="rId5"/>
    <p:sldLayoutId id="2147484204" r:id="rId6"/>
  </p:sldLayoutIdLst>
  <p:txStyles>
    <p:titleStyle>
      <a:lvl1pPr algn="ctr" defTabSz="454693" rtl="0" eaLnBrk="1" latinLnBrk="0" hangingPunct="1">
        <a:spcBef>
          <a:spcPct val="0"/>
        </a:spcBef>
        <a:buNone/>
        <a:defRPr sz="4000" b="0" kern="1200">
          <a:solidFill>
            <a:srgbClr val="DD9833"/>
          </a:solidFill>
          <a:effectLst/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1020" indent="-341020" algn="l" defTabSz="454693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38878" indent="-284194" algn="l" defTabSz="454693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36741" indent="-227345" algn="l" defTabSz="454693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591411" indent="-227345" algn="l" defTabSz="454693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46125" indent="-227345" algn="l" defTabSz="454693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00822" indent="-227345" algn="l" defTabSz="45469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5518" indent="-227345" algn="l" defTabSz="45469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0211" indent="-227345" algn="l" defTabSz="45469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4908" indent="-227345" algn="l" defTabSz="454693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46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693" algn="l" defTabSz="4546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9390" algn="l" defTabSz="4546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4088" algn="l" defTabSz="4546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18779" algn="l" defTabSz="4546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3476" algn="l" defTabSz="4546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28170" algn="l" defTabSz="4546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2855" algn="l" defTabSz="4546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37556" algn="l" defTabSz="45469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7369" y="5307263"/>
            <a:ext cx="184666" cy="369332"/>
          </a:xfrm>
          <a:prstGeom prst="rect">
            <a:avLst/>
          </a:prstGeom>
          <a:noFill/>
        </p:spPr>
        <p:txBody>
          <a:bodyPr wrap="none" lIns="91027" tIns="45516" rIns="91027" bIns="45516" rtlCol="0">
            <a:spAutoFit/>
          </a:bodyPr>
          <a:lstStyle/>
          <a:p>
            <a:pPr defTabSz="910427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027" tIns="45516" rIns="91027" bIns="45516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027" tIns="45516" rIns="91027" bIns="45516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508" y="42"/>
            <a:ext cx="2869492" cy="23795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t="63263"/>
          <a:stretch/>
        </p:blipFill>
        <p:spPr>
          <a:xfrm>
            <a:off x="0" y="2632"/>
            <a:ext cx="9170736" cy="8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327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32" r:id="rId1"/>
    <p:sldLayoutId id="2147484233" r:id="rId2"/>
    <p:sldLayoutId id="2147484234" r:id="rId3"/>
    <p:sldLayoutId id="2147484235" r:id="rId4"/>
    <p:sldLayoutId id="2147484236" r:id="rId5"/>
    <p:sldLayoutId id="2147484237" r:id="rId6"/>
  </p:sldLayoutIdLst>
  <p:txStyles>
    <p:titleStyle>
      <a:lvl1pPr algn="ctr" defTabSz="455211" rtl="0" eaLnBrk="1" latinLnBrk="0" hangingPunct="1">
        <a:spcBef>
          <a:spcPct val="0"/>
        </a:spcBef>
        <a:buNone/>
        <a:defRPr sz="4000" b="0" kern="1200">
          <a:solidFill>
            <a:srgbClr val="DD9833"/>
          </a:solidFill>
          <a:effectLst/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1407" indent="-341407" algn="l" defTabSz="455211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39721" indent="-284516" algn="l" defTabSz="455211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38038" indent="-227605" algn="l" defTabSz="455211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593230" indent="-227605" algn="l" defTabSz="455211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48460" indent="-227605" algn="l" defTabSz="455211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03674" indent="-227605" algn="l" defTabSz="455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58889" indent="-227605" algn="l" defTabSz="455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14101" indent="-227605" algn="l" defTabSz="455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69319" indent="-227605" algn="l" defTabSz="45521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5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211" algn="l" defTabSz="455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0427" algn="l" defTabSz="455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5644" algn="l" defTabSz="455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0854" algn="l" defTabSz="455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6071" algn="l" defTabSz="455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1284" algn="l" defTabSz="455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86486" algn="l" defTabSz="455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1706" algn="l" defTabSz="45521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 latinLnBrk="0"/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t="63263"/>
          <a:stretch/>
        </p:blipFill>
        <p:spPr>
          <a:xfrm>
            <a:off x="0" y="2628"/>
            <a:ext cx="9170736" cy="8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59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55" r:id="rId1"/>
    <p:sldLayoutId id="2147484356" r:id="rId2"/>
    <p:sldLayoutId id="2147484357" r:id="rId3"/>
    <p:sldLayoutId id="2147484358" r:id="rId4"/>
    <p:sldLayoutId id="2147484359" r:id="rId5"/>
    <p:sldLayoutId id="214748436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kern="1200">
          <a:solidFill>
            <a:srgbClr val="DD9833"/>
          </a:solidFill>
          <a:effectLst/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7368" y="5307263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457200" y="5259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Project Title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8079"/>
            <a:ext cx="8229600" cy="2526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Lorem</a:t>
            </a:r>
            <a:r>
              <a:rPr lang="en-US" dirty="0" smtClean="0"/>
              <a:t> </a:t>
            </a:r>
            <a:r>
              <a:rPr lang="en-US" dirty="0" err="1" smtClean="0"/>
              <a:t>Ipsum</a:t>
            </a:r>
            <a:endParaRPr lang="en-US" dirty="0" smtClean="0"/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74508" y="0"/>
            <a:ext cx="2869492" cy="23795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9"/>
          <a:srcRect t="63263"/>
          <a:stretch/>
        </p:blipFill>
        <p:spPr>
          <a:xfrm>
            <a:off x="0" y="2628"/>
            <a:ext cx="9170736" cy="884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98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65" r:id="rId1"/>
    <p:sldLayoutId id="2147484766" r:id="rId2"/>
    <p:sldLayoutId id="2147484767" r:id="rId3"/>
    <p:sldLayoutId id="2147484768" r:id="rId4"/>
    <p:sldLayoutId id="2147484769" r:id="rId5"/>
    <p:sldLayoutId id="2147484770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4000" b="0" kern="1200">
          <a:solidFill>
            <a:srgbClr val="DD9833"/>
          </a:solidFill>
          <a:effectLst/>
          <a:latin typeface="Helvetica" panose="020B0604020202020204" pitchFamily="34" charset="0"/>
          <a:ea typeface="+mj-ea"/>
          <a:cs typeface="Helvetica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2D637F"/>
          </a:solidFill>
          <a:latin typeface="Helvetica" panose="020B0604020202020204" pitchFamily="34" charset="0"/>
          <a:ea typeface="+mn-ea"/>
          <a:cs typeface="Helvetica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2D637F"/>
          </a:solidFill>
          <a:latin typeface="Lucida Grande"/>
          <a:ea typeface="+mn-ea"/>
          <a:cs typeface="Lucida Grande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2D637F"/>
          </a:solidFill>
          <a:latin typeface="Lucida Grande"/>
          <a:ea typeface="+mn-ea"/>
          <a:cs typeface="Lucida Grande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2D637F"/>
          </a:solidFill>
          <a:latin typeface="Lucida Grande"/>
          <a:ea typeface="+mn-ea"/>
          <a:cs typeface="Lucida Grande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2D637F"/>
          </a:solidFill>
          <a:latin typeface="Lucida Grande"/>
          <a:ea typeface="+mn-ea"/>
          <a:cs typeface="Lucida Grande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45" t="2248" r="5602"/>
          <a:stretch/>
        </p:blipFill>
        <p:spPr>
          <a:xfrm>
            <a:off x="4555870" y="2263229"/>
            <a:ext cx="4464075" cy="4197653"/>
          </a:xfr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152400" y="152400"/>
            <a:ext cx="8915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2800" b="0" kern="1200">
                <a:solidFill>
                  <a:srgbClr val="DD9833"/>
                </a:solidFill>
                <a:effectLst/>
                <a:latin typeface="Helvetica" panose="020B0604020202020204" pitchFamily="34" charset="0"/>
                <a:ea typeface="+mj-ea"/>
                <a:cs typeface="Helvetica" panose="020B0604020202020204" pitchFamily="34" charset="0"/>
              </a:defRPr>
            </a:lvl1pPr>
          </a:lstStyle>
          <a:p>
            <a:pPr algn="l"/>
            <a:endParaRPr lang="en-US" sz="3200" b="1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14786" y="157626"/>
            <a:ext cx="8777695" cy="944638"/>
          </a:xfrm>
          <a:prstGeom prst="rect">
            <a:avLst/>
          </a:prstGeom>
          <a:noFill/>
        </p:spPr>
        <p:txBody>
          <a:bodyPr wrap="square" lIns="82058" tIns="41031" rIns="82058" bIns="41031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Modeling (WRF-CHEM) with TEMPO </a:t>
            </a:r>
          </a:p>
          <a:p>
            <a:r>
              <a:rPr lang="en-US" sz="2800" b="1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observations in mind</a:t>
            </a:r>
            <a:endParaRPr lang="en-US" sz="2800" b="1" dirty="0" smtClean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4174" y="1929764"/>
            <a:ext cx="445721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Data assimilation to improve weather  forecasts.</a:t>
            </a:r>
          </a:p>
          <a:p>
            <a:pPr marL="342900" indent="-342900">
              <a:buAutoNum type="arabicParenR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Understanding effects of spatial res-   </a:t>
            </a:r>
            <a:r>
              <a:rPr lang="en-US" dirty="0" err="1" smtClean="0">
                <a:solidFill>
                  <a:schemeClr val="bg1"/>
                </a:solidFill>
              </a:rPr>
              <a:t>olution</a:t>
            </a:r>
            <a:r>
              <a:rPr lang="en-US" dirty="0" smtClean="0">
                <a:solidFill>
                  <a:schemeClr val="bg1"/>
                </a:solidFill>
              </a:rPr>
              <a:t> on interpretation of observed   slant columns as constraints on          emissions and OH.</a:t>
            </a:r>
          </a:p>
          <a:p>
            <a:pPr marL="342900" indent="-342900">
              <a:buAutoNum type="arabicParenR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Accurate inferences of episodic          emissions (lightning, soil NOx, fires)    through a priori profiles matched in     space/time to the observations.</a:t>
            </a:r>
          </a:p>
          <a:p>
            <a:pPr marL="342900" indent="-342900">
              <a:buAutoNum type="arabicParenR"/>
            </a:pPr>
            <a:endParaRPr lang="en-US" dirty="0" smtClean="0">
              <a:solidFill>
                <a:schemeClr val="bg1"/>
              </a:solidFill>
            </a:endParaRPr>
          </a:p>
          <a:p>
            <a:pPr marL="342900" indent="-342900">
              <a:buAutoNum type="arabicParenR"/>
            </a:pPr>
            <a:r>
              <a:rPr lang="en-US" dirty="0" smtClean="0">
                <a:solidFill>
                  <a:schemeClr val="bg1"/>
                </a:solidFill>
              </a:rPr>
              <a:t>And related preventing episodic          emissions from biasing/adding noise   to persistent emissions.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020272" y="961531"/>
            <a:ext cx="323328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C000"/>
                </a:solidFill>
                <a:latin typeface="Arial Black" panose="020B0A04020102020204" pitchFamily="34" charset="0"/>
              </a:rPr>
              <a:t>Ron C. Cohen</a:t>
            </a:r>
          </a:p>
          <a:p>
            <a:r>
              <a:rPr lang="en-US" b="1" dirty="0">
                <a:solidFill>
                  <a:srgbClr val="FFC000"/>
                </a:solidFill>
                <a:latin typeface="Arial Black" panose="020B0A04020102020204" pitchFamily="34" charset="0"/>
              </a:rPr>
              <a:t>UC Berkeley</a:t>
            </a:r>
          </a:p>
        </p:txBody>
      </p:sp>
    </p:spTree>
    <p:extLst>
      <p:ext uri="{BB962C8B-B14F-4D97-AF65-F5344CB8AC3E}">
        <p14:creationId xmlns:p14="http://schemas.microsoft.com/office/powerpoint/2010/main" val="2531928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7504" y="260648"/>
            <a:ext cx="8712968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Times New Roman"/>
              </a:rPr>
              <a:t>Assimilation</a:t>
            </a:r>
          </a:p>
          <a:p>
            <a:pPr marL="285750" indent="-285750" defTabSz="914400" latinLnBrk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C000"/>
                </a:solidFill>
              </a:rPr>
              <a:t>X. Liu, RCC et al., </a:t>
            </a:r>
            <a:r>
              <a:rPr lang="en-US" b="1" dirty="0">
                <a:solidFill>
                  <a:srgbClr val="FFC000"/>
                </a:solidFill>
              </a:rPr>
              <a:t>T</a:t>
            </a:r>
            <a:r>
              <a:rPr lang="en-US" b="1" i="1" dirty="0">
                <a:solidFill>
                  <a:srgbClr val="FFC000"/>
                </a:solidFill>
              </a:rPr>
              <a:t>he potential for geostationary remote sensing of NO</a:t>
            </a:r>
            <a:r>
              <a:rPr lang="en-US" b="1" i="1" baseline="-25000" dirty="0">
                <a:solidFill>
                  <a:srgbClr val="FFC000"/>
                </a:solidFill>
              </a:rPr>
              <a:t>2</a:t>
            </a:r>
            <a:r>
              <a:rPr lang="en-US" b="1" i="1" dirty="0">
                <a:solidFill>
                  <a:srgbClr val="FFC000"/>
                </a:solidFill>
              </a:rPr>
              <a:t> to improve weather prediction</a:t>
            </a:r>
            <a:r>
              <a:rPr lang="en-US" dirty="0">
                <a:solidFill>
                  <a:srgbClr val="FFC000"/>
                </a:solidFill>
              </a:rPr>
              <a:t>, ACP, 2021.</a:t>
            </a:r>
            <a:endParaRPr lang="en-US" dirty="0">
              <a:solidFill>
                <a:srgbClr val="FFC000"/>
              </a:solidFill>
              <a:ea typeface="Times New Roman"/>
              <a:cs typeface="Times New Roman"/>
            </a:endParaRPr>
          </a:p>
          <a:p>
            <a:pPr marL="285750" lvl="0" indent="-285750" defTabSz="914400" latinLnBrk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Times New Roman"/>
                <a:cs typeface="Times New Roman"/>
              </a:rPr>
              <a:t>X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Times New Roman"/>
                <a:cs typeface="Times New Roman"/>
              </a:rPr>
              <a:t>. Liu,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Times New Roman"/>
                <a:cs typeface="Times New Roman"/>
              </a:rPr>
              <a:t>RCC </a:t>
            </a:r>
            <a:r>
              <a:rPr lang="en-US" dirty="0" smtClean="0">
                <a:solidFill>
                  <a:srgbClr val="FFC000"/>
                </a:solidFill>
                <a:ea typeface="Times New Roman"/>
                <a:cs typeface="Times New Roman"/>
              </a:rPr>
              <a:t>et </a:t>
            </a:r>
            <a:r>
              <a:rPr lang="en-US" dirty="0" smtClean="0">
                <a:solidFill>
                  <a:srgbClr val="FFC000"/>
                </a:solidFill>
                <a:ea typeface="Times New Roman"/>
                <a:cs typeface="Times New Roman"/>
              </a:rPr>
              <a:t>al.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Times New Roman"/>
                <a:cs typeface="Times New Roman"/>
              </a:rPr>
              <a:t>,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Times New Roman"/>
                <a:cs typeface="Times New Roman"/>
              </a:rPr>
              <a:t>Assimilation of </a:t>
            </a:r>
            <a:r>
              <a:rPr kumimoji="0" lang="en-US" b="1" i="1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Times New Roman"/>
                <a:cs typeface="Times New Roman"/>
              </a:rPr>
              <a:t>satellite 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Times New Roman"/>
                <a:cs typeface="Times New Roman"/>
              </a:rPr>
              <a:t>NO</a:t>
            </a:r>
            <a:r>
              <a:rPr kumimoji="0" lang="en-US" b="1" i="1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Times New Roman"/>
                <a:cs typeface="Times New Roman"/>
              </a:rPr>
              <a:t>2</a:t>
            </a:r>
            <a:r>
              <a:rPr kumimoji="0" lang="en-US" b="1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Times New Roman"/>
                <a:cs typeface="Times New Roman"/>
              </a:rPr>
              <a:t> observations at high spatial resolution</a:t>
            </a:r>
            <a:r>
              <a:rPr kumimoji="0" lang="en-US" b="0" i="1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Times New Roman"/>
                <a:cs typeface="Times New Roman"/>
              </a:rPr>
              <a:t>,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Times New Roman"/>
                <a:cs typeface="Times New Roman"/>
              </a:rPr>
              <a:t>ACP, 2017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ea typeface="Times New Roman"/>
                <a:cs typeface="Times New Roman"/>
              </a:rPr>
              <a:t>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sz="800" b="0" i="0" u="none" strike="noStrike" kern="1200" cap="none" spc="0" normalizeH="0" baseline="0" noProof="0" dirty="0" smtClean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sz="2000" u="sng" dirty="0" smtClean="0">
                <a:solidFill>
                  <a:schemeClr val="bg1"/>
                </a:solidFill>
                <a:latin typeface="Arial Black" panose="020B0A04020102020204" pitchFamily="34" charset="0"/>
                <a:ea typeface="Times New Roman"/>
                <a:cs typeface="Times New Roman"/>
              </a:rPr>
              <a:t>Episodic emissions</a:t>
            </a:r>
            <a:endParaRPr kumimoji="0" lang="en-US" sz="2000" b="0" i="0" u="sng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marL="285750" lvl="0" indent="-285750" defTabSz="914400" latinLnBrk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err="1">
                <a:solidFill>
                  <a:srgbClr val="FFC000"/>
                </a:solidFill>
              </a:rPr>
              <a:t>Jin</a:t>
            </a:r>
            <a:r>
              <a:rPr lang="en-US" dirty="0">
                <a:solidFill>
                  <a:srgbClr val="FFC000"/>
                </a:solidFill>
              </a:rPr>
              <a:t>, X., Zhu, Q., and </a:t>
            </a:r>
            <a:r>
              <a:rPr lang="en-US" dirty="0" smtClean="0">
                <a:solidFill>
                  <a:srgbClr val="FFC000"/>
                </a:solidFill>
              </a:rPr>
              <a:t>RCC: </a:t>
            </a:r>
            <a:r>
              <a:rPr lang="en-US" b="1" i="1" dirty="0">
                <a:solidFill>
                  <a:srgbClr val="FFC000"/>
                </a:solidFill>
              </a:rPr>
              <a:t>Direct estimates of biomass burning NO</a:t>
            </a:r>
            <a:r>
              <a:rPr lang="en-US" b="1" i="1" baseline="-25000" dirty="0">
                <a:solidFill>
                  <a:srgbClr val="FFC000"/>
                </a:solidFill>
              </a:rPr>
              <a:t>x</a:t>
            </a:r>
            <a:r>
              <a:rPr lang="en-US" b="1" i="1" dirty="0">
                <a:solidFill>
                  <a:srgbClr val="FFC000"/>
                </a:solidFill>
              </a:rPr>
              <a:t> emissions and lifetime using daily observations from TROPOMI</a:t>
            </a:r>
            <a:r>
              <a:rPr lang="en-US" i="1" dirty="0">
                <a:solidFill>
                  <a:srgbClr val="FFC000"/>
                </a:solidFill>
              </a:rPr>
              <a:t>, </a:t>
            </a:r>
            <a:r>
              <a:rPr lang="en-US" dirty="0" smtClean="0">
                <a:solidFill>
                  <a:srgbClr val="FFC000"/>
                </a:solidFill>
              </a:rPr>
              <a:t>ACP, 2021.</a:t>
            </a:r>
          </a:p>
          <a:p>
            <a:pPr marL="285750" lvl="0" indent="-285750" defTabSz="914400" latinLnBrk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rgbClr val="FFC000"/>
                </a:solidFill>
              </a:rPr>
              <a:t>Q</a:t>
            </a:r>
            <a:r>
              <a:rPr lang="en-US" dirty="0">
                <a:solidFill>
                  <a:srgbClr val="FFC000"/>
                </a:solidFill>
              </a:rPr>
              <a:t>. Zhu, J.L </a:t>
            </a:r>
            <a:r>
              <a:rPr lang="en-US" dirty="0" err="1">
                <a:solidFill>
                  <a:srgbClr val="FFC000"/>
                </a:solidFill>
              </a:rPr>
              <a:t>Laughner</a:t>
            </a:r>
            <a:r>
              <a:rPr lang="en-US" dirty="0">
                <a:solidFill>
                  <a:srgbClr val="FFC000"/>
                </a:solidFill>
              </a:rPr>
              <a:t> and R.C. Cohen, </a:t>
            </a:r>
            <a:r>
              <a:rPr lang="en-US" b="1" i="1" dirty="0">
                <a:solidFill>
                  <a:srgbClr val="FFC000"/>
                </a:solidFill>
              </a:rPr>
              <a:t>Lightning NO</a:t>
            </a:r>
            <a:r>
              <a:rPr lang="en-US" b="1" i="1" baseline="-25000" dirty="0">
                <a:solidFill>
                  <a:srgbClr val="FFC000"/>
                </a:solidFill>
              </a:rPr>
              <a:t>2</a:t>
            </a:r>
            <a:r>
              <a:rPr lang="en-US" b="1" i="1" dirty="0">
                <a:solidFill>
                  <a:srgbClr val="FFC000"/>
                </a:solidFill>
              </a:rPr>
              <a:t> simulation over the Contiguous US and its effects on satellite NO</a:t>
            </a:r>
            <a:r>
              <a:rPr lang="en-US" b="1" i="1" baseline="-25000" dirty="0">
                <a:solidFill>
                  <a:srgbClr val="FFC000"/>
                </a:solidFill>
              </a:rPr>
              <a:t>2</a:t>
            </a:r>
            <a:r>
              <a:rPr lang="en-US" b="1" i="1" dirty="0">
                <a:solidFill>
                  <a:srgbClr val="FFC000"/>
                </a:solidFill>
              </a:rPr>
              <a:t> retrievals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smtClean="0">
                <a:solidFill>
                  <a:srgbClr val="FFC000"/>
                </a:solidFill>
              </a:rPr>
              <a:t>ACP, 2019.</a:t>
            </a:r>
            <a:r>
              <a:rPr lang="en-US" sz="2000" dirty="0" smtClean="0"/>
              <a:t>.</a:t>
            </a:r>
            <a:endParaRPr lang="en-US" sz="2000" dirty="0" smtClean="0">
              <a:solidFill>
                <a:srgbClr val="FFC000"/>
              </a:solidFill>
            </a:endParaRPr>
          </a:p>
          <a:p>
            <a:pPr lvl="0" defTabSz="914400" latinLnBrk="0">
              <a:spcAft>
                <a:spcPts val="600"/>
              </a:spcAft>
              <a:defRPr/>
            </a:pP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Arial Black" panose="020B0A04020102020204" pitchFamily="34" charset="0"/>
              <a:ea typeface="Times New Roman"/>
              <a:cs typeface="Times New Roman"/>
            </a:endParaRPr>
          </a:p>
          <a:p>
            <a:pPr lvl="0" defTabSz="914400" latinLnBrk="0">
              <a:spcAft>
                <a:spcPts val="600"/>
              </a:spcAft>
              <a:defRPr/>
            </a:pP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Times New Roman"/>
              </a:rPr>
              <a:t>Spatial and Temporal</a:t>
            </a:r>
            <a:r>
              <a:rPr kumimoji="0" lang="en-US" sz="2000" b="0" i="0" u="sng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Times New Roman"/>
              </a:rPr>
              <a:t> </a:t>
            </a:r>
            <a:r>
              <a:rPr kumimoji="0" lang="en-US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Black" panose="020B0A04020102020204" pitchFamily="34" charset="0"/>
                <a:ea typeface="Times New Roman"/>
                <a:cs typeface="Times New Roman"/>
              </a:rPr>
              <a:t>Resolution</a:t>
            </a:r>
          </a:p>
          <a:p>
            <a:pPr marL="285750" lvl="0" indent="-285750" defTabSz="914400" latinLnBrk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C000"/>
                </a:solidFill>
              </a:rPr>
              <a:t>J.L. </a:t>
            </a:r>
            <a:r>
              <a:rPr lang="en-US" dirty="0" err="1">
                <a:solidFill>
                  <a:srgbClr val="FFC000"/>
                </a:solidFill>
              </a:rPr>
              <a:t>Laughner</a:t>
            </a:r>
            <a:r>
              <a:rPr lang="en-US" dirty="0">
                <a:solidFill>
                  <a:srgbClr val="FFC000"/>
                </a:solidFill>
              </a:rPr>
              <a:t>, Q. Zhu, and </a:t>
            </a:r>
            <a:r>
              <a:rPr lang="en-US" dirty="0" smtClean="0">
                <a:solidFill>
                  <a:srgbClr val="FFC000"/>
                </a:solidFill>
              </a:rPr>
              <a:t>RCC, </a:t>
            </a:r>
            <a:r>
              <a:rPr lang="en-US" b="1" i="1" dirty="0">
                <a:solidFill>
                  <a:srgbClr val="FFC000"/>
                </a:solidFill>
              </a:rPr>
              <a:t>The Berkeley High Resolution Tropospheric NO</a:t>
            </a:r>
            <a:r>
              <a:rPr lang="en-US" b="1" i="1" baseline="-25000" dirty="0">
                <a:solidFill>
                  <a:srgbClr val="FFC000"/>
                </a:solidFill>
              </a:rPr>
              <a:t>2</a:t>
            </a:r>
            <a:r>
              <a:rPr lang="en-US" b="1" i="1" dirty="0">
                <a:solidFill>
                  <a:srgbClr val="FFC000"/>
                </a:solidFill>
              </a:rPr>
              <a:t> Product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smtClean="0">
                <a:solidFill>
                  <a:srgbClr val="FFC000"/>
                </a:solidFill>
              </a:rPr>
              <a:t>ESSD, 2018.</a:t>
            </a:r>
          </a:p>
          <a:p>
            <a:pPr marL="285750" lvl="0" indent="-285750" defTabSz="914400" latinLnBrk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C000"/>
                </a:solidFill>
              </a:rPr>
              <a:t>J.L. </a:t>
            </a:r>
            <a:r>
              <a:rPr lang="en-US" dirty="0" err="1">
                <a:solidFill>
                  <a:srgbClr val="FFC000"/>
                </a:solidFill>
              </a:rPr>
              <a:t>Laughner</a:t>
            </a:r>
            <a:r>
              <a:rPr lang="en-US" dirty="0">
                <a:solidFill>
                  <a:srgbClr val="FFC000"/>
                </a:solidFill>
              </a:rPr>
              <a:t>, A.H. </a:t>
            </a:r>
            <a:r>
              <a:rPr lang="en-US" dirty="0" err="1">
                <a:solidFill>
                  <a:srgbClr val="FFC000"/>
                </a:solidFill>
              </a:rPr>
              <a:t>Zare</a:t>
            </a:r>
            <a:r>
              <a:rPr lang="en-US" dirty="0">
                <a:solidFill>
                  <a:srgbClr val="FFC000"/>
                </a:solidFill>
              </a:rPr>
              <a:t> and </a:t>
            </a:r>
            <a:r>
              <a:rPr lang="en-US" dirty="0" smtClean="0">
                <a:solidFill>
                  <a:srgbClr val="FFC000"/>
                </a:solidFill>
              </a:rPr>
              <a:t>RCC, </a:t>
            </a:r>
            <a:r>
              <a:rPr lang="en-US" b="1" i="1" dirty="0">
                <a:solidFill>
                  <a:srgbClr val="FFC000"/>
                </a:solidFill>
              </a:rPr>
              <a:t>Effects of daily meteorology on the interpretation of space-based remote sensing of </a:t>
            </a:r>
            <a:r>
              <a:rPr lang="en-US" b="1" i="1" dirty="0" smtClean="0">
                <a:solidFill>
                  <a:srgbClr val="FFC000"/>
                </a:solidFill>
              </a:rPr>
              <a:t>NO</a:t>
            </a:r>
            <a:r>
              <a:rPr lang="en-US" b="1" i="1" baseline="-25000" dirty="0" smtClean="0">
                <a:solidFill>
                  <a:srgbClr val="FFC000"/>
                </a:solidFill>
              </a:rPr>
              <a:t>2</a:t>
            </a:r>
            <a:r>
              <a:rPr lang="en-US" b="1" i="1" dirty="0" smtClean="0">
                <a:solidFill>
                  <a:srgbClr val="FFC000"/>
                </a:solidFill>
              </a:rPr>
              <a:t>,</a:t>
            </a:r>
            <a:r>
              <a:rPr lang="en-US" i="1" dirty="0" smtClean="0">
                <a:solidFill>
                  <a:srgbClr val="FFC000"/>
                </a:solidFill>
              </a:rPr>
              <a:t> </a:t>
            </a:r>
            <a:r>
              <a:rPr lang="en-US" dirty="0" smtClean="0">
                <a:solidFill>
                  <a:srgbClr val="FFC000"/>
                </a:solidFill>
              </a:rPr>
              <a:t>ACP, </a:t>
            </a:r>
            <a:r>
              <a:rPr lang="en-US" dirty="0">
                <a:solidFill>
                  <a:srgbClr val="FFC000"/>
                </a:solidFill>
              </a:rPr>
              <a:t>2016</a:t>
            </a:r>
            <a:r>
              <a:rPr lang="en-US" dirty="0" smtClean="0">
                <a:solidFill>
                  <a:srgbClr val="FFC000"/>
                </a:solidFill>
              </a:rPr>
              <a:t>.</a:t>
            </a:r>
          </a:p>
          <a:p>
            <a:pPr marL="285750" lvl="0" indent="-285750" defTabSz="914400" latinLnBrk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srgbClr val="FFC000"/>
                </a:solidFill>
              </a:rPr>
              <a:t>L.C. </a:t>
            </a:r>
            <a:r>
              <a:rPr lang="en-US" dirty="0" err="1">
                <a:solidFill>
                  <a:srgbClr val="FFC000"/>
                </a:solidFill>
              </a:rPr>
              <a:t>Valin</a:t>
            </a:r>
            <a:r>
              <a:rPr lang="en-US" dirty="0">
                <a:solidFill>
                  <a:srgbClr val="FFC000"/>
                </a:solidFill>
              </a:rPr>
              <a:t>, A.R. Russell, R.C. </a:t>
            </a:r>
            <a:r>
              <a:rPr lang="en-US" dirty="0" err="1">
                <a:solidFill>
                  <a:srgbClr val="FFC000"/>
                </a:solidFill>
              </a:rPr>
              <a:t>Hudman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smtClean="0">
                <a:solidFill>
                  <a:srgbClr val="FFC000"/>
                </a:solidFill>
              </a:rPr>
              <a:t>and RCC, </a:t>
            </a:r>
            <a:r>
              <a:rPr lang="en-US" b="1" i="1" dirty="0">
                <a:solidFill>
                  <a:srgbClr val="FFC000"/>
                </a:solidFill>
              </a:rPr>
              <a:t>Effects of model resolution on the interpretation of satellite NO</a:t>
            </a:r>
            <a:r>
              <a:rPr lang="en-US" b="1" i="1" baseline="-25000" dirty="0">
                <a:solidFill>
                  <a:srgbClr val="FFC000"/>
                </a:solidFill>
              </a:rPr>
              <a:t>2</a:t>
            </a:r>
            <a:r>
              <a:rPr lang="en-US" b="1" i="1" dirty="0">
                <a:solidFill>
                  <a:srgbClr val="FFC000"/>
                </a:solidFill>
              </a:rPr>
              <a:t> observations</a:t>
            </a:r>
            <a:r>
              <a:rPr lang="en-US" dirty="0">
                <a:solidFill>
                  <a:srgbClr val="FFC000"/>
                </a:solidFill>
              </a:rPr>
              <a:t>, </a:t>
            </a:r>
            <a:r>
              <a:rPr lang="en-US" dirty="0" smtClean="0">
                <a:solidFill>
                  <a:srgbClr val="FFC000"/>
                </a:solidFill>
              </a:rPr>
              <a:t>ACP, </a:t>
            </a:r>
            <a:r>
              <a:rPr lang="en-US" dirty="0">
                <a:solidFill>
                  <a:srgbClr val="FFC000"/>
                </a:solidFill>
              </a:rPr>
              <a:t>2011.</a:t>
            </a:r>
            <a:endParaRPr kumimoji="0" lang="en-US" sz="2000" b="0" i="0" u="sng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7352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CBerkeley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Arial"/>
          <a:buChar char="•"/>
          <a:defRPr sz="1600" dirty="0" smtClean="0">
            <a:solidFill>
              <a:schemeClr val="tx2"/>
            </a:solidFill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</a:theme>
</file>

<file path=ppt/theme/theme3.xml><?xml version="1.0" encoding="utf-8"?>
<a:theme xmlns:a="http://schemas.openxmlformats.org/drawingml/2006/main" name="2_UCBerkeley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Arial"/>
          <a:buChar char="•"/>
          <a:defRPr sz="1600" dirty="0" smtClean="0">
            <a:solidFill>
              <a:schemeClr val="tx2"/>
            </a:solidFill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</a:theme>
</file>

<file path=ppt/theme/theme4.xml><?xml version="1.0" encoding="utf-8"?>
<a:theme xmlns:a="http://schemas.openxmlformats.org/drawingml/2006/main" name="3_UCBerkeley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buFont typeface="Arial"/>
          <a:buChar char="•"/>
          <a:defRPr sz="1600" dirty="0" smtClean="0">
            <a:solidFill>
              <a:schemeClr val="tx2"/>
            </a:solidFill>
            <a:latin typeface="Helvetica" panose="020B0604020202020204" pitchFamily="34" charset="0"/>
            <a:cs typeface="Helvetica" panose="020B0604020202020204" pitchFamily="34" charset="0"/>
          </a:defRPr>
        </a:defPPr>
      </a:lstStyle>
    </a:txDef>
  </a:objectDefaults>
  <a:extraClrSchemeLst/>
</a:theme>
</file>

<file path=ppt/theme/theme5.xml><?xml version="1.0" encoding="utf-8"?>
<a:theme xmlns:a="http://schemas.openxmlformats.org/drawingml/2006/main" name="UCBerkeley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10004</TotalTime>
  <Words>274</Words>
  <Application>Microsoft Office PowerPoint</Application>
  <PresentationFormat>On-screen Show (4:3)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</vt:i4>
      </vt:variant>
    </vt:vector>
  </HeadingPairs>
  <TitlesOfParts>
    <vt:vector size="15" baseType="lpstr">
      <vt:lpstr>Arial</vt:lpstr>
      <vt:lpstr>맑은 고딕</vt:lpstr>
      <vt:lpstr>Calibri</vt:lpstr>
      <vt:lpstr>SimSun</vt:lpstr>
      <vt:lpstr>Helvetica</vt:lpstr>
      <vt:lpstr>Lucida Grande</vt:lpstr>
      <vt:lpstr>Times New Roman</vt:lpstr>
      <vt:lpstr>Arial Black</vt:lpstr>
      <vt:lpstr>Default Design</vt:lpstr>
      <vt:lpstr>1_UCBerkeley2</vt:lpstr>
      <vt:lpstr>2_UCBerkeley2</vt:lpstr>
      <vt:lpstr>3_UCBerkeley2</vt:lpstr>
      <vt:lpstr>UCBerkeley2</vt:lpstr>
      <vt:lpstr>PowerPoint Presentation</vt:lpstr>
      <vt:lpstr>PowerPoint Presentation</vt:lpstr>
    </vt:vector>
  </TitlesOfParts>
  <Company>XP SP3 FINAL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EUNAH_HAN</dc:creator>
  <cp:lastModifiedBy>rccohen</cp:lastModifiedBy>
  <cp:revision>461</cp:revision>
  <cp:lastPrinted>2014-01-24T07:10:06Z</cp:lastPrinted>
  <dcterms:created xsi:type="dcterms:W3CDTF">2014-01-21T05:11:25Z</dcterms:created>
  <dcterms:modified xsi:type="dcterms:W3CDTF">2022-05-31T01:18:10Z</dcterms:modified>
</cp:coreProperties>
</file>