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312" r:id="rId2"/>
    <p:sldId id="311" r:id="rId3"/>
    <p:sldId id="310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261" r:id="rId14"/>
    <p:sldId id="308" r:id="rId15"/>
    <p:sldId id="260" r:id="rId16"/>
    <p:sldId id="309" r:id="rId17"/>
    <p:sldId id="298" r:id="rId18"/>
    <p:sldId id="282" r:id="rId19"/>
    <p:sldId id="313" r:id="rId20"/>
    <p:sldId id="3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50F1ABC-75E3-7743-9806-462827448990}">
          <p14:sldIdLst>
            <p14:sldId id="312"/>
            <p14:sldId id="311"/>
            <p14:sldId id="310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261"/>
            <p14:sldId id="308"/>
            <p14:sldId id="260"/>
            <p14:sldId id="309"/>
          </p14:sldIdLst>
        </p14:section>
        <p14:section name="Breakout room insructions" id="{46749272-8648-1F44-A72F-9FA52C0775B3}">
          <p14:sldIdLst>
            <p14:sldId id="298"/>
            <p14:sldId id="282"/>
            <p14:sldId id="313"/>
            <p14:sldId id="31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64"/>
    <p:restoredTop sz="94604"/>
  </p:normalViewPr>
  <p:slideViewPr>
    <p:cSldViewPr snapToGrid="0" snapToObjects="1">
      <p:cViewPr varScale="1">
        <p:scale>
          <a:sx n="97" d="100"/>
          <a:sy n="97" d="100"/>
        </p:scale>
        <p:origin x="216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2FF20D-8E2E-214B-BD74-9C779B437541}" type="datetimeFigureOut">
              <a:rPr lang="en-US" smtClean="0"/>
              <a:t>5/27/22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57346-C6E8-4A4A-8A96-2B011866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29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5619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5619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7446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      For every pointing azimuth angles  we obtain NO2 tropospheric column sensitive to the line of sight (boundary layer).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b="0" dirty="0">
                <a:solidFill>
                  <a:schemeClr val="tx2">
                    <a:lumMod val="10000"/>
                  </a:schemeClr>
                </a:solidFill>
              </a:rPr>
              <a:t>The area probed using multiple 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pointing azimuth angles (PAA)</a:t>
            </a:r>
            <a:r>
              <a:rPr lang="en-US" sz="1800" b="0" dirty="0">
                <a:solidFill>
                  <a:schemeClr val="tx2">
                    <a:lumMod val="10000"/>
                  </a:schemeClr>
                </a:solidFill>
              </a:rPr>
              <a:t> may represents better the foot print from satellites/models (better for validation)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solidFill>
                  <a:schemeClr val="accent4">
                    <a:lumMod val="1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diurnal inhomogeneities already captured should taken into account for the upcoming TEMPO validation and minimize errors due to spatial/temporal variability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800" b="0" dirty="0">
              <a:solidFill>
                <a:schemeClr val="tx2">
                  <a:lumMod val="1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4">
                    <a:lumMod val="1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diurnal inhomogeneities already captured should taken into account for the upcoming TEMPO validation and minimize errors due to spatial/temporal variability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143" name="Google Shape;1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2285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5619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1136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5619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5619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5619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 this presentation, I describe work using TROPOMI observations and emissions inventories to observationally constrain the role of diesel traffic emissions to NO2 inequality within 52 major US cities. I will first describe inequality across various sociodemographic groups. Then, I will explain how we evaluate TROPOMI’s ability to resolve census-tract level NO2 through distance-dependent correlations with surface monitor NO2 and through urban segregation patterns. I will also describe how we combined emission inventories with TROPOMI data and found changes weekday-to-weekend inequalities are visible at coarse resolution and then finally quantify the contribution of diesel traffic emissions to intraurban NO2 inequality.</a:t>
            </a:r>
            <a:endParaRPr dirty="0"/>
          </a:p>
        </p:txBody>
      </p:sp>
      <p:sp>
        <p:nvSpPr>
          <p:cNvPr id="143" name="Google Shape;1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5619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6494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1387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5619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5619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5619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B7007-DBE7-754A-874B-CC81A6176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284258-83CD-D142-AD90-AE6B3A946C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D3A28-9CF1-ED4A-9565-7BA6231F4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54840-1AD5-6D40-B60C-808617A59E21}" type="datetimeFigureOut">
              <a:rPr lang="en-US" smtClean="0"/>
              <a:t>5/27/22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7A372-6E6B-5E41-AEFD-E7677D75B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055FB-0503-5745-A038-ABA9161F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A0586-8C63-964C-BABD-2976A478E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63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B3937-CDC7-124C-BE4B-1DAE02818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4BE4E9-5A67-7949-A4DD-489F6F7B4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B1E4F-743C-0F41-B15B-B683B12D9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54840-1AD5-6D40-B60C-808617A59E21}" type="datetimeFigureOut">
              <a:rPr lang="en-US" smtClean="0"/>
              <a:t>5/27/22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8836F-BD3D-D845-B177-0D66BAE4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998B1-D185-B543-B0A1-E65800883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A0586-8C63-964C-BABD-2976A478E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58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E5027C-55FB-464E-9107-CF963EA2A7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972EDB-B7A6-5841-A183-32DE424957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2C12B-81ED-A842-9AB9-28B0A447C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54840-1AD5-6D40-B60C-808617A59E21}" type="datetimeFigureOut">
              <a:rPr lang="en-US" smtClean="0"/>
              <a:t>5/27/22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E7D71-23A8-9C4E-93A0-4FD39E74A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91B74-84C6-6241-BD0D-FC833C6F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A0586-8C63-964C-BABD-2976A478E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06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Title and Content" userDrawn="1">
  <p:cSld name="5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51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Title and Content">
  <p:cSld name="6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8"/>
          <p:cNvSpPr/>
          <p:nvPr/>
        </p:nvSpPr>
        <p:spPr>
          <a:xfrm>
            <a:off x="0" y="-19393"/>
            <a:ext cx="12192000" cy="6887665"/>
          </a:xfrm>
          <a:prstGeom prst="rect">
            <a:avLst/>
          </a:prstGeom>
          <a:gradFill>
            <a:gsLst>
              <a:gs pos="0">
                <a:srgbClr val="255B74"/>
              </a:gs>
              <a:gs pos="25000">
                <a:srgbClr val="255B74"/>
              </a:gs>
              <a:gs pos="91000">
                <a:srgbClr val="C3873A"/>
              </a:gs>
              <a:gs pos="100000">
                <a:srgbClr val="C3873A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16;p28"/>
          <p:cNvGrpSpPr/>
          <p:nvPr/>
        </p:nvGrpSpPr>
        <p:grpSpPr>
          <a:xfrm>
            <a:off x="517664" y="-19393"/>
            <a:ext cx="4628149" cy="6890327"/>
            <a:chOff x="3308351" y="2370138"/>
            <a:chExt cx="2760662" cy="4110037"/>
          </a:xfrm>
        </p:grpSpPr>
        <p:sp>
          <p:nvSpPr>
            <p:cNvPr id="17" name="Google Shape;17;p28"/>
            <p:cNvSpPr/>
            <p:nvPr/>
          </p:nvSpPr>
          <p:spPr>
            <a:xfrm>
              <a:off x="4494213" y="2370138"/>
              <a:ext cx="1574800" cy="3676650"/>
            </a:xfrm>
            <a:custGeom>
              <a:avLst/>
              <a:gdLst/>
              <a:ahLst/>
              <a:cxnLst/>
              <a:rect l="l" t="t" r="r" b="b"/>
              <a:pathLst>
                <a:path w="828" h="1936" extrusionOk="0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8"/>
            <p:cNvSpPr/>
            <p:nvPr/>
          </p:nvSpPr>
          <p:spPr>
            <a:xfrm>
              <a:off x="3343276" y="5254625"/>
              <a:ext cx="542925" cy="1223962"/>
            </a:xfrm>
            <a:custGeom>
              <a:avLst/>
              <a:gdLst/>
              <a:ahLst/>
              <a:cxnLst/>
              <a:rect l="l" t="t" r="r" b="b"/>
              <a:pathLst>
                <a:path w="286" h="645" extrusionOk="0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8"/>
            <p:cNvSpPr/>
            <p:nvPr/>
          </p:nvSpPr>
          <p:spPr>
            <a:xfrm>
              <a:off x="3308351" y="2376488"/>
              <a:ext cx="2270125" cy="4103687"/>
            </a:xfrm>
            <a:custGeom>
              <a:avLst/>
              <a:gdLst/>
              <a:ahLst/>
              <a:cxnLst/>
              <a:rect l="l" t="t" r="r" b="b"/>
              <a:pathLst>
                <a:path w="1193" h="2162" extrusionOk="0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>
              <a:gsLst>
                <a:gs pos="0">
                  <a:srgbClr val="9FDCF2"/>
                </a:gs>
                <a:gs pos="85000">
                  <a:srgbClr val="52B3D9"/>
                </a:gs>
                <a:gs pos="100000">
                  <a:srgbClr val="52B3D9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" name="Google Shape;20;p28"/>
          <p:cNvSpPr/>
          <p:nvPr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8"/>
          <p:cNvSpPr txBox="1">
            <a:spLocks noGrp="1"/>
          </p:cNvSpPr>
          <p:nvPr>
            <p:ph type="title"/>
          </p:nvPr>
        </p:nvSpPr>
        <p:spPr>
          <a:xfrm>
            <a:off x="952500" y="1104144"/>
            <a:ext cx="1039368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body" idx="1"/>
          </p:nvPr>
        </p:nvSpPr>
        <p:spPr>
          <a:xfrm>
            <a:off x="952500" y="2271860"/>
            <a:ext cx="10619923" cy="162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sldNum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215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4D7A3-A80C-2E4D-9F2A-C4E9BD629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0B3A2-5BEF-9B4A-96CA-92980403E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19210-C197-BB46-A866-10D8825CF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54840-1AD5-6D40-B60C-808617A59E21}" type="datetimeFigureOut">
              <a:rPr lang="en-US" smtClean="0"/>
              <a:t>5/27/22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65536-EB00-AD42-86AC-684C38FB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D03BA-BF1A-6C48-8B6C-33FAF11B4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A0586-8C63-964C-BABD-2976A478E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51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4FCEB-7B16-FB4D-83B0-28C9AFDAA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A73C7-4BE9-F246-B6C4-9920F404E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DED62-46FE-5B4F-9492-B9E226BEC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54840-1AD5-6D40-B60C-808617A59E21}" type="datetimeFigureOut">
              <a:rPr lang="en-US" smtClean="0"/>
              <a:t>5/27/22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3C472-CED8-FC42-A883-EFBFDA211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86A38-A941-5545-AFA8-C71D72690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A0586-8C63-964C-BABD-2976A478E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86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D0897-085E-244F-A327-439328903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5A310-7111-9D4D-9208-C2117A933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5346E8-9926-A74B-9BB1-AC26E7334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1664E7-5009-2A46-B926-75EB79C0C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54840-1AD5-6D40-B60C-808617A59E21}" type="datetimeFigureOut">
              <a:rPr lang="en-US" smtClean="0"/>
              <a:t>5/27/22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606E9B-2235-FC49-84B2-32287DCF0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AABA33-0856-DC4F-BB6D-4B124B24A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A0586-8C63-964C-BABD-2976A478E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16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D27FB-CF62-0449-9558-49051EE4A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6A69D-3A0D-F84C-B71D-AEF113696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89B6F6-8158-7140-A233-576B6F843A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57422C-4689-484B-8F6E-0311107F3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2CBADD-12FE-A046-9C9F-57FC789732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63D2D8-DFD0-A64B-BA52-832E049BF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54840-1AD5-6D40-B60C-808617A59E21}" type="datetimeFigureOut">
              <a:rPr lang="en-US" smtClean="0"/>
              <a:t>5/27/22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C36057-0210-3B42-AC12-1CF8F9553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87EABC-A7F3-5F43-8B0C-78EC7A42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A0586-8C63-964C-BABD-2976A478E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6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E0AAA-5614-A443-9562-F3E69C795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5331-57ED-B448-9B10-1B822E239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54840-1AD5-6D40-B60C-808617A59E21}" type="datetimeFigureOut">
              <a:rPr lang="en-US" smtClean="0"/>
              <a:t>5/27/22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5281A5-8A20-C543-BF05-9ABF3917D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7A5859-3121-9E4A-90D8-CA00451DC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A0586-8C63-964C-BABD-2976A478E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06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482D32-7030-6C41-BF06-1DF496D0D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54840-1AD5-6D40-B60C-808617A59E21}" type="datetimeFigureOut">
              <a:rPr lang="en-US" smtClean="0"/>
              <a:t>5/27/22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51D0F3-1E97-1C42-9D1B-6B13179DC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3C3DA9-BCF0-BA4E-85E5-288238516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A0586-8C63-964C-BABD-2976A478E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433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552D9-F87A-9348-B6D3-2A747201A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F405C-81EF-5644-A0EE-66488824C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2CD93-6214-514E-9D7B-56A571310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FF97B4-7319-E44E-9D54-92BE79460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54840-1AD5-6D40-B60C-808617A59E21}" type="datetimeFigureOut">
              <a:rPr lang="en-US" smtClean="0"/>
              <a:t>5/27/22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B0A318-9F57-754D-9C72-FEC7C14F9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5EF16-893A-CB41-9FB1-6F030AFF0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A0586-8C63-964C-BABD-2976A478E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77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FCD81-E31F-5C42-B50D-008152B44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66528C-3C45-E648-B05E-C630587B4C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DE620E-DABB-794B-B3F9-293D65514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072318-7652-174D-9C83-429A7141A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54840-1AD5-6D40-B60C-808617A59E21}" type="datetimeFigureOut">
              <a:rPr lang="en-US" smtClean="0"/>
              <a:t>5/27/22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953C2E-E2BC-B24C-AB8D-BB3AE6A96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577565-0A8B-BA4C-81B8-F307C835B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A0586-8C63-964C-BABD-2976A478E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25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297A48-6477-D54A-AF07-7E021F347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208EB-63E3-F746-89C2-C4F3ABEE3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AF0B4-779D-A441-AE3D-2A65EB84C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54840-1AD5-6D40-B60C-808617A59E21}" type="datetimeFigureOut">
              <a:rPr lang="en-US" smtClean="0"/>
              <a:t>5/27/22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7E53B-E158-4848-86B8-42FC828379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0089B-A914-1B4C-93F0-A8DFA5AEA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A0586-8C63-964C-BABD-2976A478E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15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1.wav"/><Relationship Id="rId7" Type="http://schemas.openxmlformats.org/officeDocument/2006/relationships/image" Target="NUL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g"/><Relationship Id="rId5" Type="http://schemas.openxmlformats.org/officeDocument/2006/relationships/hyperlink" Target="mailto:jun-wang-1@uiowa.edu" TargetMode="External"/><Relationship Id="rId10" Type="http://schemas.openxmlformats.org/officeDocument/2006/relationships/image" Target="../media/image1.png"/><Relationship Id="rId4" Type="http://schemas.openxmlformats.org/officeDocument/2006/relationships/hyperlink" Target="mailto:meng-zhou-1@uiowa.edu" TargetMode="External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.png"/><Relationship Id="rId3" Type="http://schemas.openxmlformats.org/officeDocument/2006/relationships/audio" Target="../media/audio1.wav"/><Relationship Id="rId7" Type="http://schemas.openxmlformats.org/officeDocument/2006/relationships/image" Target="../media/image41.jpeg"/><Relationship Id="rId12" Type="http://schemas.openxmlformats.org/officeDocument/2006/relationships/image" Target="NUL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NULL"/><Relationship Id="rId5" Type="http://schemas.openxmlformats.org/officeDocument/2006/relationships/image" Target="../media/image3.png"/><Relationship Id="rId10" Type="http://schemas.openxmlformats.org/officeDocument/2006/relationships/image" Target="NULL"/><Relationship Id="rId4" Type="http://schemas.openxmlformats.org/officeDocument/2006/relationships/image" Target="../media/image39.png"/><Relationship Id="rId9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43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hyperlink" Target="https://search.earthdata.nasa.gov/search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.pn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1.wav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9BC3930-ABA3-B514-4727-52086C95C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882507"/>
              </p:ext>
            </p:extLst>
          </p:nvPr>
        </p:nvGraphicFramePr>
        <p:xfrm>
          <a:off x="75306" y="397082"/>
          <a:ext cx="9912755" cy="615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3519">
                  <a:extLst>
                    <a:ext uri="{9D8B030D-6E8A-4147-A177-3AD203B41FA5}">
                      <a16:colId xmlns:a16="http://schemas.microsoft.com/office/drawing/2014/main" val="198141380"/>
                    </a:ext>
                  </a:extLst>
                </a:gridCol>
                <a:gridCol w="2527928">
                  <a:extLst>
                    <a:ext uri="{9D8B030D-6E8A-4147-A177-3AD203B41FA5}">
                      <a16:colId xmlns:a16="http://schemas.microsoft.com/office/drawing/2014/main" val="2491419251"/>
                    </a:ext>
                  </a:extLst>
                </a:gridCol>
                <a:gridCol w="6421308">
                  <a:extLst>
                    <a:ext uri="{9D8B030D-6E8A-4147-A177-3AD203B41FA5}">
                      <a16:colId xmlns:a16="http://schemas.microsoft.com/office/drawing/2014/main" val="2122784322"/>
                    </a:ext>
                  </a:extLst>
                </a:gridCol>
              </a:tblGrid>
              <a:tr h="296385">
                <a:tc>
                  <a:txBody>
                    <a:bodyPr/>
                    <a:lstStyle/>
                    <a:p>
                      <a:r>
                        <a:rPr lang="en-US" sz="1400" dirty="0"/>
                        <a:t>Room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Presenter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Title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10552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5888" lvl="1" indent="0" algn="l" fontAlgn="b">
                        <a:tabLst/>
                      </a:pP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Ahn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TEMPO aerosol algorithm from TROPOMI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840446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5888" lvl="1" indent="0" algn="l" defTabSz="914400" rtl="0" eaLnBrk="1" fontAlgn="b" latinLnBrk="0" hangingPunct="1">
                        <a:tabLst/>
                      </a:pPr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Chen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TROPOMI AOCH retrieval over bright surface using O</a:t>
                      </a:r>
                      <a:r>
                        <a:rPr lang="en-US" sz="1400" b="0" i="0" u="none" strike="noStrike" kern="1200" baseline="-250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 band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4263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5888" lvl="1" indent="0" algn="l" defTabSz="914400" rtl="0" eaLnBrk="1" fontAlgn="b" latinLnBrk="0" hangingPunct="1">
                        <a:tabLst/>
                      </a:pPr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Cho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Retrievals of AOD, SSA, and ALH over Asia from GEMS data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836892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5888" lvl="1" indent="0" algn="l" defTabSz="914400" rtl="0" eaLnBrk="1" fontAlgn="b" latinLnBrk="0" hangingPunct="1">
                        <a:tabLst/>
                      </a:pPr>
                      <a:r>
                        <a:rPr lang="en-US" sz="1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Demetillo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Constraints on diesel share in urban NO</a:t>
                      </a:r>
                      <a:r>
                        <a:rPr lang="en-US" sz="1400" b="0" i="0" u="none" strike="noStrike" kern="1200" baseline="-250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inequality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772243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5888" lvl="1" indent="0" algn="l" defTabSz="914400" rtl="0" eaLnBrk="1" fontAlgn="b" latinLnBrk="0" hangingPunct="1">
                        <a:tabLst/>
                      </a:pPr>
                      <a:r>
                        <a:rPr lang="en-US" sz="1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Pusede</a:t>
                      </a:r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for Dressel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Daily satellite observations of NO</a:t>
                      </a:r>
                      <a:r>
                        <a:rPr lang="en-US" sz="1400" b="0" i="0" u="none" strike="noStrike" kern="1200" baseline="-250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inequality in NYC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017504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5888" lvl="1" indent="0" algn="l" defTabSz="914400" rtl="0" eaLnBrk="1" fontAlgn="b" latinLnBrk="0" hangingPunct="1">
                        <a:tabLst/>
                      </a:pPr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East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Assimilation of NO</a:t>
                      </a:r>
                      <a:r>
                        <a:rPr lang="en-US" sz="1400" b="0" i="0" u="none" strike="noStrike" kern="1200" baseline="-250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– comparing products and models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642208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5888" lvl="1" indent="0" algn="l" defTabSz="914400" rtl="0" eaLnBrk="1" fontAlgn="b" latinLnBrk="0" hangingPunct="1">
                        <a:tabLst/>
                      </a:pPr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Fehr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2D sensitivity analysis of TEMPO NO</a:t>
                      </a:r>
                      <a:r>
                        <a:rPr lang="en-US" sz="1400" b="0" i="0" u="none" strike="noStrike" kern="1200" baseline="-250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at Canadian latitudes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30809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5888" lvl="1" indent="0" algn="l" defTabSz="914400" rtl="0" eaLnBrk="1" fontAlgn="b" latinLnBrk="0" hangingPunct="1">
                        <a:tabLst/>
                      </a:pPr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Hsu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TEMPO NO</a:t>
                      </a:r>
                      <a:r>
                        <a:rPr lang="en-US" sz="1400" b="0" i="0" u="none" strike="noStrike" kern="1200" baseline="-250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DA NO</a:t>
                      </a:r>
                      <a:r>
                        <a:rPr lang="en-US" sz="1400" b="0" i="0" u="none" strike="noStrike" kern="1200" baseline="-250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emissions constraining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594589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5888" lvl="1" indent="0" algn="l" defTabSz="914400" rtl="0" eaLnBrk="1" fontAlgn="b" latinLnBrk="0" hangingPunct="1">
                        <a:tabLst/>
                      </a:pPr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Joiner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Potential rapid land products from TEMPO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92329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5888" lvl="1" indent="0" algn="l" defTabSz="914400" rtl="0" eaLnBrk="1" fontAlgn="b" latinLnBrk="0" hangingPunct="1">
                        <a:tabLst/>
                      </a:pPr>
                      <a:r>
                        <a:rPr lang="en-US" sz="1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Lamsal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Sensitivity of tropospheric NO</a:t>
                      </a:r>
                      <a:r>
                        <a:rPr lang="en-US" sz="1400" b="0" i="0" u="none" strike="noStrike" kern="1200" baseline="-250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retrievals to diurnal…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42063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5888" lvl="1" indent="0" algn="l" defTabSz="914400" rtl="0" eaLnBrk="1" fontAlgn="b" latinLnBrk="0" hangingPunct="1">
                        <a:tabLst/>
                      </a:pPr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Li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Hyperspectral aerosol and surface optical properties retrieval algorithm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8457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5888" lvl="1" indent="0" algn="l" defTabSz="914400" rtl="0" eaLnBrk="1" fontAlgn="b" latinLnBrk="0" hangingPunct="1">
                        <a:tabLst/>
                      </a:pPr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Ortega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Combining FTIR &amp; PANDORA to fully capture NO2 variability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275251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5888" lvl="1" indent="0" algn="l" defTabSz="914400" rtl="0" eaLnBrk="1" fontAlgn="b" latinLnBrk="0" hangingPunct="1">
                        <a:tabLst/>
                      </a:pPr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Pickering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Lightning NO</a:t>
                      </a:r>
                      <a:r>
                        <a:rPr lang="en-US" sz="14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from TEMPO:  Plans for a green paper experiment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82685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5888" lvl="1" indent="0" algn="l" defTabSz="914400" rtl="0" eaLnBrk="1" fontAlgn="b" latinLnBrk="0" hangingPunct="1">
                        <a:tabLst/>
                      </a:pPr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Wang, Bo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High resolution modeling of NO</a:t>
                      </a:r>
                      <a:r>
                        <a:rPr lang="en-US" sz="1400" b="0" i="0" u="none" strike="noStrike" kern="1200" baseline="-250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and O</a:t>
                      </a:r>
                      <a:r>
                        <a:rPr lang="en-US" sz="1400" b="0" i="0" u="none" strike="noStrike" kern="1200" baseline="-250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in Greater Boston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930945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5888" lvl="1" indent="0" algn="l" defTabSz="914400" rtl="0" eaLnBrk="1" fontAlgn="b" latinLnBrk="0" hangingPunct="1">
                        <a:tabLst/>
                      </a:pPr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Wang, </a:t>
                      </a:r>
                      <a:r>
                        <a:rPr lang="en-US" sz="1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Qiyu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Understanding soil NO</a:t>
                      </a:r>
                      <a:r>
                        <a:rPr lang="en-US" sz="14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emissions in the Midwest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293305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5888" lvl="1" indent="0" algn="l" defTabSz="914400" rtl="0" eaLnBrk="1" fontAlgn="b" latinLnBrk="0" hangingPunct="1">
                        <a:tabLst/>
                      </a:pP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Networking / hangout room for casual discussion after poster visits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4843178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7E468B47-C7FE-9B50-8FA3-9F4986F872B5}"/>
              </a:ext>
            </a:extLst>
          </p:cNvPr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571C246-4E98-92BE-7BB7-1307448A1C35}"/>
              </a:ext>
            </a:extLst>
          </p:cNvPr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44BA30-86E7-8AC6-F0DB-4D1A679B5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5475" y="447352"/>
            <a:ext cx="825500" cy="787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84978C-6B60-A524-DDF6-831A5BAB72F3}"/>
              </a:ext>
            </a:extLst>
          </p:cNvPr>
          <p:cNvSpPr txBox="1"/>
          <p:nvPr/>
        </p:nvSpPr>
        <p:spPr>
          <a:xfrm>
            <a:off x="134085" y="27750"/>
            <a:ext cx="10627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Day 1 TEMPO Lightning Talks            Agenda also on website: https://meeting-</a:t>
            </a:r>
            <a:r>
              <a:rPr lang="en-US" b="1" dirty="0" err="1"/>
              <a:t>info.org</a:t>
            </a:r>
            <a:r>
              <a:rPr lang="en-US" b="1" dirty="0"/>
              <a:t>/tempo-stm2022/</a:t>
            </a:r>
          </a:p>
        </p:txBody>
      </p:sp>
    </p:spTree>
    <p:extLst>
      <p:ext uri="{BB962C8B-B14F-4D97-AF65-F5344CB8AC3E}">
        <p14:creationId xmlns:p14="http://schemas.microsoft.com/office/powerpoint/2010/main" val="137882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6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"/>
          <p:cNvPicPr preferRelativeResize="0"/>
          <p:nvPr/>
        </p:nvPicPr>
        <p:blipFill rotWithShape="1">
          <a:blip r:embed="rId4">
            <a:alphaModFix amt="35000"/>
          </a:blip>
          <a:srcRect l="24315" t="23771" r="23113" b="36986"/>
          <a:stretch/>
        </p:blipFill>
        <p:spPr>
          <a:xfrm>
            <a:off x="134085" y="336817"/>
            <a:ext cx="1094729" cy="1067278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"/>
          <p:cNvSpPr txBox="1"/>
          <p:nvPr/>
        </p:nvSpPr>
        <p:spPr>
          <a:xfrm>
            <a:off x="10390683" y="5651368"/>
            <a:ext cx="1846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"/>
          <p:cNvSpPr/>
          <p:nvPr/>
        </p:nvSpPr>
        <p:spPr>
          <a:xfrm>
            <a:off x="1193975" y="203200"/>
            <a:ext cx="9844500" cy="1892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3200"/>
              <a:buFont typeface="Arial Narrow"/>
              <a:buNone/>
            </a:pPr>
            <a:r>
              <a:rPr lang="en-US" sz="32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9-Joiner - Potential Rapid Land Products from TEMPO</a:t>
            </a:r>
            <a:endParaRPr lang="en-US" sz="3200" b="1" i="0" u="none" strike="noStrike" cap="none" dirty="0">
              <a:solidFill>
                <a:srgbClr val="244D6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Joanna Joiner (NASA GSFC), Yasuko Yoshida (Science Systems and Applications, Inc., SSAI),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Fred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Huemmrich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(Univ. Maryland, Baltimore County), John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Gamon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(Univ. Nebraska)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endParaRPr sz="4400" b="1" i="0" u="none" strike="noStrike" cap="none" dirty="0">
              <a:solidFill>
                <a:srgbClr val="244D6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151" name="Google Shape;151;p1"/>
          <p:cNvCxnSpPr/>
          <p:nvPr/>
        </p:nvCxnSpPr>
        <p:spPr>
          <a:xfrm flipH="1">
            <a:off x="403782" y="1464954"/>
            <a:ext cx="11430256" cy="21214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Google Shape;156;p1">
            <a:extLst>
              <a:ext uri="{FF2B5EF4-FFF2-40B4-BE49-F238E27FC236}">
                <a16:creationId xmlns:a16="http://schemas.microsoft.com/office/drawing/2014/main" id="{BB094AD9-AC8D-9B40-8FA3-CC1939FA91B1}"/>
              </a:ext>
            </a:extLst>
          </p:cNvPr>
          <p:cNvSpPr txBox="1"/>
          <p:nvPr/>
        </p:nvSpPr>
        <p:spPr>
          <a:xfrm>
            <a:off x="5507420" y="1860718"/>
            <a:ext cx="5681279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rgbClr val="000000"/>
              </a:buClr>
              <a:buSzPts val="1600"/>
              <a:buFont typeface="+mj-lt"/>
              <a:buAutoNum type="arabicPeriod"/>
            </a:pP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The unique ability of TEMPO to make unique hourly “ultra-spectral” measurements from the UV through NIR will enable rapid atmospheric and BRDF correction to provide accurate land surface reflectance even in the presence of light clouds and aerosol.</a:t>
            </a:r>
          </a:p>
          <a:p>
            <a:pPr marL="342900" indent="-342900">
              <a:buClr>
                <a:srgbClr val="000000"/>
              </a:buClr>
              <a:buSzPts val="1600"/>
              <a:buFont typeface="+mj-lt"/>
              <a:buAutoNum type="arabicPeriod"/>
            </a:pPr>
            <a:r>
              <a:rPr lang="en-US" sz="2000" b="0" i="0" strike="noStrike" cap="none" dirty="0">
                <a:latin typeface="Arial Narrow"/>
                <a:ea typeface="Arial Narrow"/>
                <a:cs typeface="Arial Narrow"/>
                <a:sym typeface="Arial Narrow"/>
              </a:rPr>
              <a:t>TEMPO will be able to deliver products such as gross primary production and vegetation indices that show rapid stress response (to dry conditions) shortly after overpass.</a:t>
            </a:r>
          </a:p>
          <a:p>
            <a:pPr marL="342900" indent="-342900">
              <a:buClr>
                <a:srgbClr val="000000"/>
              </a:buClr>
              <a:buSzPts val="1600"/>
              <a:buFont typeface="+mj-lt"/>
              <a:buAutoNum type="arabicPeriod"/>
            </a:pP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These products can be cross-calibrated using data from MODIS or VIIRS in low Earth orbit.</a:t>
            </a:r>
            <a:endParaRPr lang="en-US" sz="2000" b="0" i="0" strike="noStrike" cap="none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lvl="1">
              <a:buClr>
                <a:srgbClr val="000000"/>
              </a:buClr>
              <a:buSzPts val="1600"/>
            </a:pPr>
            <a:endParaRPr lang="en-US" sz="20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" name="Google Shape;145;p1">
            <a:extLst>
              <a:ext uri="{FF2B5EF4-FFF2-40B4-BE49-F238E27FC236}">
                <a16:creationId xmlns:a16="http://schemas.microsoft.com/office/drawing/2014/main" id="{3431877A-069D-D84A-B140-866096511CEA}"/>
              </a:ext>
            </a:extLst>
          </p:cNvPr>
          <p:cNvSpPr txBox="1"/>
          <p:nvPr/>
        </p:nvSpPr>
        <p:spPr>
          <a:xfrm>
            <a:off x="76210" y="251912"/>
            <a:ext cx="1188720" cy="1200288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Place a h</a:t>
            </a:r>
            <a:r>
              <a:rPr lang="en-US" b="1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eadshot of yourself here</a:t>
            </a:r>
          </a:p>
        </p:txBody>
      </p:sp>
      <p:pic>
        <p:nvPicPr>
          <p:cNvPr id="3" name="Picture 2" descr="A person with glasses smiling&#10;&#10;Description automatically generated with low confidence">
            <a:extLst>
              <a:ext uri="{FF2B5EF4-FFF2-40B4-BE49-F238E27FC236}">
                <a16:creationId xmlns:a16="http://schemas.microsoft.com/office/drawing/2014/main" id="{EB449B00-8F1D-7C98-54DC-8218FE9C3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09" y="251912"/>
            <a:ext cx="1323955" cy="12342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C3B84E-EF57-D4C5-161D-F7E2782B89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10" y="2083091"/>
            <a:ext cx="5192212" cy="37087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E940F4-C3D5-50CA-2ECF-5700EFF88DCF}"/>
              </a:ext>
            </a:extLst>
          </p:cNvPr>
          <p:cNvSpPr txBox="1"/>
          <p:nvPr/>
        </p:nvSpPr>
        <p:spPr>
          <a:xfrm>
            <a:off x="754592" y="5393046"/>
            <a:ext cx="51922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FluxSat</a:t>
            </a:r>
            <a:r>
              <a:rPr lang="en-US" dirty="0"/>
              <a:t>-MODIS GPP (</a:t>
            </a:r>
            <a:r>
              <a:rPr lang="en-US" dirty="0" err="1"/>
              <a:t>gC</a:t>
            </a:r>
            <a:r>
              <a:rPr lang="en-US" dirty="0"/>
              <a:t> m</a:t>
            </a:r>
            <a:r>
              <a:rPr lang="en-US" baseline="30000" dirty="0"/>
              <a:t>-2</a:t>
            </a:r>
            <a:r>
              <a:rPr lang="en-US" dirty="0"/>
              <a:t> d</a:t>
            </a:r>
            <a:r>
              <a:rPr lang="en-US" baseline="30000" dirty="0"/>
              <a:t>-1</a:t>
            </a:r>
            <a:r>
              <a:rPr lang="en-US" dirty="0"/>
              <a:t>) on 1 July 2021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EDAA7E-9A09-DC4A-F044-2EA220D6AE99}"/>
              </a:ext>
            </a:extLst>
          </p:cNvPr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673EBD5-F80B-32F9-6DCE-CA07CD4EA90B}"/>
              </a:ext>
            </a:extLst>
          </p:cNvPr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C11A0E-04BA-808B-812F-9AB84FC5BD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5475" y="447352"/>
            <a:ext cx="8255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6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6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/>
          <p:cNvSpPr txBox="1"/>
          <p:nvPr/>
        </p:nvSpPr>
        <p:spPr>
          <a:xfrm>
            <a:off x="10390683" y="5651368"/>
            <a:ext cx="1846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"/>
          <p:cNvSpPr/>
          <p:nvPr/>
        </p:nvSpPr>
        <p:spPr>
          <a:xfrm>
            <a:off x="1193975" y="203200"/>
            <a:ext cx="98815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244D60"/>
              </a:buClr>
              <a:buSzPts val="3200"/>
            </a:pPr>
            <a:r>
              <a:rPr lang="en-US" sz="28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10-Lamsal–Sensitivity of tropospheric NO</a:t>
            </a:r>
            <a:r>
              <a:rPr lang="en-US" sz="2800" b="1" baseline="-25000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r>
              <a:rPr lang="en-US" sz="28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 retrievals to diurnal…..</a:t>
            </a:r>
          </a:p>
          <a:p>
            <a:pPr algn="ctr">
              <a:buClr>
                <a:srgbClr val="244D60"/>
              </a:buClr>
              <a:buSzPts val="3200"/>
            </a:pPr>
            <a:r>
              <a:rPr lang="en-US" u="sng" strike="noStrike" cap="none" dirty="0">
                <a:latin typeface="Arial Narrow" panose="020B0604020202020204" pitchFamily="34" charset="0"/>
                <a:ea typeface="Arial Narrow"/>
                <a:cs typeface="Arial Narrow" panose="020B0604020202020204" pitchFamily="34" charset="0"/>
                <a:sym typeface="Arial Narrow"/>
              </a:rPr>
              <a:t>Lok </a:t>
            </a:r>
            <a:r>
              <a:rPr lang="en-US" u="sng" strike="noStrike" cap="none" dirty="0" err="1">
                <a:latin typeface="Arial Narrow" panose="020B0604020202020204" pitchFamily="34" charset="0"/>
                <a:ea typeface="Arial Narrow"/>
                <a:cs typeface="Arial Narrow" panose="020B0604020202020204" pitchFamily="34" charset="0"/>
                <a:sym typeface="Arial Narrow"/>
              </a:rPr>
              <a:t>Lamsal</a:t>
            </a:r>
            <a:r>
              <a:rPr lang="en-US" dirty="0">
                <a:latin typeface="Arial Narrow" panose="020B0604020202020204" pitchFamily="34" charset="0"/>
                <a:ea typeface="Arial Narrow"/>
                <a:cs typeface="Arial Narrow" panose="020B0604020202020204" pitchFamily="34" charset="0"/>
                <a:sym typeface="Arial Narrow"/>
              </a:rPr>
              <a:t> (</a:t>
            </a:r>
            <a:r>
              <a:rPr lang="en-US" u="none" strike="noStrike" cap="none" dirty="0">
                <a:latin typeface="Arial Narrow" panose="020B0604020202020204" pitchFamily="34" charset="0"/>
                <a:ea typeface="Arial Narrow"/>
                <a:cs typeface="Arial Narrow" panose="020B0604020202020204" pitchFamily="34" charset="0"/>
                <a:sym typeface="Arial Narrow"/>
              </a:rPr>
              <a:t>UMBC/NASA GSFC), 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Melanie Follett-Cook, Kenneth Pickering, Christopher Loughner, William Swartz, </a:t>
            </a:r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Sungyeon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Choi, Scott </a:t>
            </a:r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Janz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, Dale Allen, </a:t>
            </a:r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Nickolay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Krotkov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endParaRPr sz="4400" b="1" i="0" u="none" strike="noStrike" cap="none" dirty="0">
              <a:solidFill>
                <a:srgbClr val="244D6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151" name="Google Shape;151;p1"/>
          <p:cNvCxnSpPr/>
          <p:nvPr/>
        </p:nvCxnSpPr>
        <p:spPr>
          <a:xfrm flipH="1">
            <a:off x="380872" y="1321768"/>
            <a:ext cx="11430256" cy="21214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7FB8860-E159-1B7D-0229-E564886FE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69" y="253195"/>
            <a:ext cx="1143000" cy="1143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71684AE-B455-0934-6795-D85E6366E34F}"/>
              </a:ext>
            </a:extLst>
          </p:cNvPr>
          <p:cNvGrpSpPr/>
          <p:nvPr/>
        </p:nvGrpSpPr>
        <p:grpSpPr>
          <a:xfrm>
            <a:off x="4315242" y="3472413"/>
            <a:ext cx="7532830" cy="2769781"/>
            <a:chOff x="3956422" y="2395963"/>
            <a:chExt cx="7532830" cy="27697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5432282-9858-C6A3-4F42-2D7A28BD0E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209" t="40854" b="10990"/>
            <a:stretch/>
          </p:blipFill>
          <p:spPr>
            <a:xfrm>
              <a:off x="4178467" y="2696864"/>
              <a:ext cx="7310785" cy="246888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677058D-2381-D8BE-451D-6AF5E9DE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512" t="20796" r="62745" b="62192"/>
            <a:stretch/>
          </p:blipFill>
          <p:spPr>
            <a:xfrm>
              <a:off x="5752616" y="3522541"/>
              <a:ext cx="1006998" cy="98001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C8AF950-FA4A-4B78-B15F-1AD70F63B8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0160" r="95791" b="26126"/>
            <a:stretch/>
          </p:blipFill>
          <p:spPr>
            <a:xfrm>
              <a:off x="3956422" y="2395963"/>
              <a:ext cx="298650" cy="256032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7D093D-DCA8-285B-892D-44A24EBF66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97365"/>
            <a:stretch/>
          </p:blipFill>
          <p:spPr>
            <a:xfrm>
              <a:off x="3968001" y="2519431"/>
              <a:ext cx="7315200" cy="129464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930BD2B-4364-A452-B614-29B21606DD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948" y="1465406"/>
            <a:ext cx="3941796" cy="1920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8687C4-3E50-7062-E8E5-945C66A9155B}"/>
                  </a:ext>
                </a:extLst>
              </p:cNvPr>
              <p:cNvSpPr txBox="1"/>
              <p:nvPr/>
            </p:nvSpPr>
            <p:spPr>
              <a:xfrm>
                <a:off x="127326" y="1608880"/>
                <a:ext cx="4187915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dirty="0"/>
                  <a:t>How much error one can possibly introduce in NO</a:t>
                </a:r>
                <a:r>
                  <a:rPr lang="en-US" baseline="-25000" dirty="0"/>
                  <a:t>2</a:t>
                </a:r>
                <a:r>
                  <a:rPr lang="en-US" dirty="0"/>
                  <a:t> retrievals through model-derived a-priori NO</a:t>
                </a:r>
                <a:r>
                  <a:rPr lang="en-US" baseline="-25000" dirty="0"/>
                  <a:t>2</a:t>
                </a:r>
                <a:r>
                  <a:rPr lang="en-US" dirty="0"/>
                  <a:t> profiles?; applicable for other species as well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endParaRPr lang="en-US" dirty="0"/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dirty="0"/>
                  <a:t>Conducted simulation and retrieval studies using observations and model during NASA DISCOVER-AQ campaign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endParaRPr lang="en-US" dirty="0"/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dirty="0"/>
                  <a:t>Three CMAQ simulations: </a:t>
                </a:r>
                <a:r>
                  <a:rPr lang="en-US" b="1" dirty="0"/>
                  <a:t>BASE</a:t>
                </a:r>
                <a:r>
                  <a:rPr lang="en-US" dirty="0"/>
                  <a:t>, </a:t>
                </a:r>
                <a:r>
                  <a:rPr lang="en-US" b="1" dirty="0"/>
                  <a:t>EMIS-CHEM</a:t>
                </a:r>
                <a:r>
                  <a:rPr lang="en-US" dirty="0"/>
                  <a:t> (perturbing mobile NO</a:t>
                </a:r>
                <a:r>
                  <a:rPr lang="en-US" baseline="-25000" dirty="0"/>
                  <a:t>x</a:t>
                </a:r>
                <a:r>
                  <a:rPr lang="en-US" dirty="0"/>
                  <a:t> emissions &amp; chemistry), and </a:t>
                </a:r>
                <a:r>
                  <a:rPr lang="en-US" b="1" dirty="0"/>
                  <a:t>PBL-SURFACE </a:t>
                </a:r>
                <a:r>
                  <a:rPr lang="en-US" dirty="0"/>
                  <a:t>(changing PBL scheme)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endParaRPr lang="en-US" dirty="0"/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dirty="0"/>
                  <a:t>Up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20% model-dependent diurnal NO</a:t>
                </a:r>
                <a:r>
                  <a:rPr lang="en-US" baseline="-25000" dirty="0"/>
                  <a:t>2</a:t>
                </a:r>
                <a:r>
                  <a:rPr lang="en-US" dirty="0"/>
                  <a:t> retrieval errors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8687C4-3E50-7062-E8E5-945C66A915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26" y="1608880"/>
                <a:ext cx="4187915" cy="4524315"/>
              </a:xfrm>
              <a:prstGeom prst="rect">
                <a:avLst/>
              </a:prstGeom>
              <a:blipFill>
                <a:blip r:embed="rId7"/>
                <a:stretch>
                  <a:fillRect l="-909" t="-560" b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6815DD9-22AD-C888-710F-44915728B959}"/>
              </a:ext>
            </a:extLst>
          </p:cNvPr>
          <p:cNvSpPr txBox="1"/>
          <p:nvPr/>
        </p:nvSpPr>
        <p:spPr>
          <a:xfrm>
            <a:off x="9931076" y="1713052"/>
            <a:ext cx="1799028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AMF (or retrieval) errors from model profiles relative to observations</a:t>
            </a:r>
          </a:p>
        </p:txBody>
      </p:sp>
      <p:sp>
        <p:nvSpPr>
          <p:cNvPr id="7" name="Striped Right Arrow 6">
            <a:extLst>
              <a:ext uri="{FF2B5EF4-FFF2-40B4-BE49-F238E27FC236}">
                <a16:creationId xmlns:a16="http://schemas.microsoft.com/office/drawing/2014/main" id="{BEA79C9E-4C1D-8833-59C7-2C58EE26EF8C}"/>
              </a:ext>
            </a:extLst>
          </p:cNvPr>
          <p:cNvSpPr/>
          <p:nvPr/>
        </p:nvSpPr>
        <p:spPr>
          <a:xfrm>
            <a:off x="9595410" y="2187616"/>
            <a:ext cx="312515" cy="104172"/>
          </a:xfrm>
          <a:prstGeom prst="striped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DB06AD4-8C5F-AF08-D2F3-663A394D5142}"/>
              </a:ext>
            </a:extLst>
          </p:cNvPr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696B58F-92C7-B6B6-FAFD-E07AB6740BC1}"/>
              </a:ext>
            </a:extLst>
          </p:cNvPr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5A74501-C4FE-0296-BADA-55F52702D9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75475" y="447352"/>
            <a:ext cx="8255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4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6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/>
          <p:cNvSpPr txBox="1"/>
          <p:nvPr/>
        </p:nvSpPr>
        <p:spPr>
          <a:xfrm>
            <a:off x="10390682" y="5580248"/>
            <a:ext cx="23424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"/>
          <p:cNvSpPr/>
          <p:nvPr/>
        </p:nvSpPr>
        <p:spPr>
          <a:xfrm>
            <a:off x="1173750" y="409996"/>
            <a:ext cx="98445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244D60"/>
              </a:buClr>
              <a:buSzPts val="3200"/>
            </a:pPr>
            <a:r>
              <a:rPr lang="en-US" altLang="zh-CN" sz="24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11-Li</a:t>
            </a:r>
            <a:r>
              <a:rPr lang="zh-CN" altLang="en-US" sz="24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24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–</a:t>
            </a:r>
            <a:r>
              <a:rPr lang="zh-CN" altLang="en-US" sz="24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24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Hyperspectral </a:t>
            </a:r>
            <a:r>
              <a:rPr lang="en-US" altLang="zh-CN" sz="24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A</a:t>
            </a:r>
            <a:r>
              <a:rPr lang="en-US" sz="24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erosol and </a:t>
            </a:r>
            <a:r>
              <a:rPr lang="en-US" altLang="zh-CN" sz="24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S</a:t>
            </a:r>
            <a:r>
              <a:rPr lang="en-US" sz="24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urface </a:t>
            </a:r>
            <a:r>
              <a:rPr lang="en-US" altLang="zh-CN" sz="24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O</a:t>
            </a:r>
            <a:r>
              <a:rPr lang="en-US" sz="24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ptical </a:t>
            </a:r>
            <a:r>
              <a:rPr lang="en-US" altLang="zh-CN" sz="24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P</a:t>
            </a:r>
            <a:r>
              <a:rPr lang="en-US" sz="24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roperties </a:t>
            </a:r>
            <a:r>
              <a:rPr lang="en-US" altLang="zh-CN" sz="24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R</a:t>
            </a:r>
            <a:r>
              <a:rPr lang="en-US" sz="24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etrieval </a:t>
            </a:r>
            <a:r>
              <a:rPr lang="en-US" altLang="zh-CN" sz="24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A</a:t>
            </a:r>
            <a:r>
              <a:rPr lang="en-US" sz="24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lgorithm</a:t>
            </a:r>
            <a:r>
              <a:rPr lang="zh-CN" altLang="en-US" sz="24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lang="en-US" altLang="zh-CN" sz="2400" b="1" dirty="0">
              <a:solidFill>
                <a:srgbClr val="244D6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1" name="Google Shape;145;p1">
            <a:extLst>
              <a:ext uri="{FF2B5EF4-FFF2-40B4-BE49-F238E27FC236}">
                <a16:creationId xmlns:a16="http://schemas.microsoft.com/office/drawing/2014/main" id="{AAF86AFC-B385-7842-AED0-F669F27846E2}"/>
              </a:ext>
            </a:extLst>
          </p:cNvPr>
          <p:cNvSpPr txBox="1"/>
          <p:nvPr/>
        </p:nvSpPr>
        <p:spPr>
          <a:xfrm>
            <a:off x="82666" y="275924"/>
            <a:ext cx="1188720" cy="1169511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Headshot of yourself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14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1400" b="0" i="0" u="none" strike="noStrike" cap="none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14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12A109-333A-FC4A-8EE7-72150E953B3F}"/>
              </a:ext>
            </a:extLst>
          </p:cNvPr>
          <p:cNvSpPr txBox="1"/>
          <p:nvPr/>
        </p:nvSpPr>
        <p:spPr>
          <a:xfrm>
            <a:off x="82665" y="1545185"/>
            <a:ext cx="429302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 indent="0"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Goal: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algorithms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simultaneous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retrieval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aerosol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spectral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reflectance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hyperspectral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satellite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observation.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" indent="0"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Approach: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Derive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land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PCs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Principal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Component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(PCA).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OE-based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AOD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retrieval algorithm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(Utilize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hyperspectral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observation measured by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TROPOMI)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" indent="0"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Helvetica" pitchFamily="2" charset="0"/>
              </a:rPr>
              <a:t>TOA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reflectance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simulation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sz="1400" dirty="0">
                <a:latin typeface="Helvetica" pitchFamily="2" charset="0"/>
              </a:rPr>
              <a:t>agree well with the </a:t>
            </a:r>
            <a:r>
              <a:rPr lang="en-US" altLang="zh-CN" sz="1400" dirty="0">
                <a:latin typeface="Helvetica" pitchFamily="2" charset="0"/>
              </a:rPr>
              <a:t>TRPOPMI</a:t>
            </a:r>
            <a:r>
              <a:rPr lang="en-US" sz="1400" dirty="0">
                <a:latin typeface="Helvetica" pitchFamily="2" charset="0"/>
              </a:rPr>
              <a:t> observations</a:t>
            </a:r>
            <a:r>
              <a:rPr lang="en-US" altLang="zh-CN" sz="1400" dirty="0">
                <a:latin typeface="Helvetica" pitchFamily="2" charset="0"/>
              </a:rPr>
              <a:t>.</a:t>
            </a:r>
            <a:r>
              <a:rPr lang="zh-CN" altLang="en-US" sz="1400" dirty="0">
                <a:latin typeface="Helvetica" pitchFamily="2" charset="0"/>
              </a:rPr>
              <a:t> </a:t>
            </a:r>
            <a:endParaRPr lang="en-US" altLang="zh-CN" sz="1400" dirty="0">
              <a:latin typeface="Helvetica" pitchFamily="2" charset="0"/>
            </a:endParaRPr>
          </a:p>
          <a:p>
            <a:pPr lvl="1" algn="just"/>
            <a:r>
              <a:rPr lang="zh-CN" altLang="en-US" sz="1400" dirty="0">
                <a:latin typeface="Helvetica" pitchFamily="2" charset="0"/>
              </a:rPr>
              <a:t>    </a:t>
            </a:r>
            <a:r>
              <a:rPr lang="en-US" altLang="zh-CN" sz="1400" dirty="0">
                <a:latin typeface="Helvetica" pitchFamily="2" charset="0"/>
              </a:rPr>
              <a:t>(R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=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0.92,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RMSE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=</a:t>
            </a:r>
            <a:r>
              <a:rPr lang="zh-CN" altLang="en-US" sz="1400" dirty="0">
                <a:latin typeface="Helvetica" pitchFamily="2" charset="0"/>
              </a:rPr>
              <a:t> </a:t>
            </a:r>
            <a:r>
              <a:rPr lang="en-US" altLang="zh-CN" sz="1400" dirty="0">
                <a:latin typeface="Helvetica" pitchFamily="2" charset="0"/>
              </a:rPr>
              <a:t>0.2)</a:t>
            </a:r>
            <a:endParaRPr lang="en-US" sz="1400" dirty="0">
              <a:latin typeface="Helvetica" pitchFamily="2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spectral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reflectance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predicted.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Preliminary retrieved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500nm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AOD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partially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agree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MODIS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MAIAC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AOD.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6E541A-F566-814C-BBEB-E0F0A586108F}"/>
              </a:ext>
            </a:extLst>
          </p:cNvPr>
          <p:cNvSpPr/>
          <p:nvPr/>
        </p:nvSpPr>
        <p:spPr>
          <a:xfrm>
            <a:off x="4922250" y="6037285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0800" indent="0" algn="just">
              <a:buNone/>
            </a:pPr>
            <a:r>
              <a:rPr lang="en-US" sz="1200" dirty="0">
                <a:latin typeface="Helvetica" pitchFamily="2" charset="0"/>
              </a:rPr>
              <a:t>Contact: </a:t>
            </a:r>
            <a:r>
              <a:rPr lang="en-US" altLang="zh-CN" sz="1200" dirty="0" err="1">
                <a:latin typeface="Helvetica" pitchFamily="2" charset="0"/>
              </a:rPr>
              <a:t>Chengzhe</a:t>
            </a:r>
            <a:r>
              <a:rPr lang="zh-CN" altLang="en-US" sz="1200" dirty="0">
                <a:latin typeface="Helvetica" pitchFamily="2" charset="0"/>
              </a:rPr>
              <a:t> </a:t>
            </a:r>
            <a:r>
              <a:rPr lang="en-US" altLang="zh-CN" sz="1200" dirty="0">
                <a:latin typeface="Helvetica" pitchFamily="2" charset="0"/>
              </a:rPr>
              <a:t>Li</a:t>
            </a:r>
            <a:r>
              <a:rPr lang="zh-CN" altLang="en-US" sz="1200" dirty="0">
                <a:latin typeface="Helvetica" pitchFamily="2" charset="0"/>
              </a:rPr>
              <a:t> </a:t>
            </a:r>
            <a:r>
              <a:rPr lang="en-US" altLang="zh-CN" sz="1200" dirty="0">
                <a:latin typeface="Helvetica" pitchFamily="2" charset="0"/>
                <a:hlinkClick r:id="rId4"/>
              </a:rPr>
              <a:t>chengzli</a:t>
            </a:r>
            <a:r>
              <a:rPr lang="en-US" sz="1200" dirty="0">
                <a:latin typeface="Helvetica" pitchFamily="2" charset="0"/>
                <a:hlinkClick r:id="rId4"/>
              </a:rPr>
              <a:t>@uiowa.edu</a:t>
            </a:r>
            <a:r>
              <a:rPr lang="en-US" sz="1200" dirty="0">
                <a:latin typeface="Helvetica" pitchFamily="2" charset="0"/>
              </a:rPr>
              <a:t>,  Jun Wang </a:t>
            </a:r>
            <a:r>
              <a:rPr lang="en-US" sz="1200" dirty="0">
                <a:latin typeface="Helvetica" pitchFamily="2" charset="0"/>
                <a:hlinkClick r:id="rId5"/>
              </a:rPr>
              <a:t>jun-wang-1@uiowa.edu</a:t>
            </a:r>
            <a:endParaRPr lang="en-US" sz="1600" dirty="0">
              <a:latin typeface="Helvetica" pitchFamily="2" charset="0"/>
            </a:endParaRPr>
          </a:p>
        </p:txBody>
      </p:sp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7CD5F571-E23C-2D40-99DC-42B5571E74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11" r="15949" b="40553"/>
          <a:stretch/>
        </p:blipFill>
        <p:spPr>
          <a:xfrm>
            <a:off x="226356" y="299452"/>
            <a:ext cx="914470" cy="1083996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76589AEA-C347-A74D-BE7D-C56C247A2C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1767" y="1463037"/>
            <a:ext cx="3273846" cy="2234731"/>
          </a:xfrm>
          <a:prstGeom prst="rect">
            <a:avLst/>
          </a:prstGeom>
        </p:spPr>
      </p:pic>
      <p:cxnSp>
        <p:nvCxnSpPr>
          <p:cNvPr id="151" name="Google Shape;151;p1"/>
          <p:cNvCxnSpPr/>
          <p:nvPr/>
        </p:nvCxnSpPr>
        <p:spPr>
          <a:xfrm flipH="1">
            <a:off x="401097" y="1452430"/>
            <a:ext cx="11430256" cy="21214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9C0FAA4A-28F3-FC44-9AC5-7627A1497362}"/>
              </a:ext>
            </a:extLst>
          </p:cNvPr>
          <p:cNvSpPr txBox="1"/>
          <p:nvPr/>
        </p:nvSpPr>
        <p:spPr>
          <a:xfrm>
            <a:off x="2204961" y="902886"/>
            <a:ext cx="784734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 err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Chengzhe</a:t>
            </a:r>
            <a:r>
              <a:rPr lang="zh-CN" altLang="en-US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Li</a:t>
            </a:r>
            <a:r>
              <a:rPr lang="en-US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</a:t>
            </a:r>
            <a:r>
              <a:rPr lang="en-US" altLang="zh-CN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</a:t>
            </a:r>
            <a:r>
              <a:rPr lang="en-US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he University of Iowa</a:t>
            </a:r>
            <a:br>
              <a:rPr lang="en-US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Jun Wang, </a:t>
            </a:r>
            <a:r>
              <a:rPr lang="en-US" altLang="zh-CN" sz="1400" dirty="0" err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Weizhen</a:t>
            </a:r>
            <a:r>
              <a:rPr lang="zh-CN" altLang="en-US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Hou</a:t>
            </a:r>
            <a:r>
              <a:rPr lang="en-US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Xiaoguang Xu, </a:t>
            </a:r>
            <a:r>
              <a:rPr lang="en-US" altLang="zh-CN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Meng</a:t>
            </a:r>
            <a:r>
              <a:rPr lang="zh-CN" altLang="en-US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Zhou</a:t>
            </a:r>
            <a:r>
              <a:rPr lang="en-US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</a:t>
            </a:r>
            <a:r>
              <a:rPr lang="en-US" altLang="zh-CN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Xi</a:t>
            </a:r>
            <a:r>
              <a:rPr lang="zh-CN" altLang="en-US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Chen</a:t>
            </a:r>
            <a:r>
              <a:rPr lang="en-US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Jeffrey S. Reid, </a:t>
            </a:r>
            <a:r>
              <a:rPr lang="en-US" altLang="zh-CN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Scott</a:t>
            </a:r>
            <a:r>
              <a:rPr lang="zh-CN" altLang="en-US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J.</a:t>
            </a:r>
            <a:r>
              <a:rPr lang="zh-CN" altLang="en-US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altLang="zh-CN" sz="1400" dirty="0" err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Janz</a:t>
            </a:r>
            <a:r>
              <a:rPr lang="en-US" altLang="zh-CN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</a:t>
            </a:r>
            <a:r>
              <a:rPr lang="zh-CN" altLang="en-US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James</a:t>
            </a:r>
            <a:r>
              <a:rPr lang="zh-CN" altLang="en-US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W.</a:t>
            </a:r>
            <a:r>
              <a:rPr lang="zh-CN" altLang="en-US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Leitch</a:t>
            </a:r>
            <a:endParaRPr lang="en-US" sz="1400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endParaRPr lang="en-US" dirty="0"/>
          </a:p>
        </p:txBody>
      </p:sp>
      <p:pic>
        <p:nvPicPr>
          <p:cNvPr id="18" name="Picture 17" descr="Chart, scatter chart&#10;&#10;Description automatically generated">
            <a:extLst>
              <a:ext uri="{FF2B5EF4-FFF2-40B4-BE49-F238E27FC236}">
                <a16:creationId xmlns:a16="http://schemas.microsoft.com/office/drawing/2014/main" id="{32526F30-B9A9-48FB-62B4-010FE5999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5613" y="1506901"/>
            <a:ext cx="4357508" cy="4318946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5864C11-55B4-4A91-2F8F-27EF8176F9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3114" y="3813161"/>
            <a:ext cx="3105071" cy="22713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53EAD4-5987-7841-B30D-E7D9B12D08B5}"/>
              </a:ext>
            </a:extLst>
          </p:cNvPr>
          <p:cNvSpPr txBox="1"/>
          <p:nvPr/>
        </p:nvSpPr>
        <p:spPr>
          <a:xfrm>
            <a:off x="5141777" y="3628507"/>
            <a:ext cx="18277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/>
              <a:t>Retrieved</a:t>
            </a:r>
            <a:r>
              <a:rPr lang="zh-CN" altLang="en-US" sz="1050" dirty="0"/>
              <a:t> </a:t>
            </a:r>
            <a:r>
              <a:rPr lang="en-US" altLang="zh-CN" sz="1050" dirty="0"/>
              <a:t>Surface</a:t>
            </a:r>
            <a:r>
              <a:rPr lang="zh-CN" altLang="en-US" sz="1050" dirty="0"/>
              <a:t> </a:t>
            </a:r>
            <a:r>
              <a:rPr lang="en-US" altLang="zh-CN" sz="1050" dirty="0"/>
              <a:t>Reflectance</a:t>
            </a:r>
            <a:endParaRPr lang="en-US" sz="105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37B80C-F864-FB2A-CE38-6B7DE569BF76}"/>
              </a:ext>
            </a:extLst>
          </p:cNvPr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8B2ADB3-3C40-FD34-B1E7-5059927FD745}"/>
              </a:ext>
            </a:extLst>
          </p:cNvPr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673D75F-AFF4-CBAB-4742-D65B35816A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75475" y="447352"/>
            <a:ext cx="8255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9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6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B1F9B0-B0ED-0CF6-F018-E3CD9529E4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1" t="6149" r="12506"/>
          <a:stretch/>
        </p:blipFill>
        <p:spPr>
          <a:xfrm>
            <a:off x="401097" y="2378932"/>
            <a:ext cx="4057742" cy="33162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FB5266-F2D3-9E4F-EFCA-607F563429C2}"/>
              </a:ext>
            </a:extLst>
          </p:cNvPr>
          <p:cNvSpPr txBox="1"/>
          <p:nvPr/>
        </p:nvSpPr>
        <p:spPr>
          <a:xfrm>
            <a:off x="4795024" y="2327740"/>
            <a:ext cx="6243451" cy="3232474"/>
          </a:xfrm>
          <a:prstGeom prst="rect">
            <a:avLst/>
          </a:prstGeom>
          <a:solidFill>
            <a:schemeClr val="accent1">
              <a:lumMod val="40000"/>
              <a:lumOff val="60000"/>
              <a:alpha val="10140"/>
            </a:schemeClr>
          </a:solidFill>
          <a:ln w="158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6" name="Google Shape;146;p1"/>
          <p:cNvPicPr preferRelativeResize="0"/>
          <p:nvPr/>
        </p:nvPicPr>
        <p:blipFill rotWithShape="1">
          <a:blip r:embed="rId5">
            <a:alphaModFix amt="35000"/>
          </a:blip>
          <a:srcRect l="24315" t="23771" r="23113" b="36986"/>
          <a:stretch/>
        </p:blipFill>
        <p:spPr>
          <a:xfrm>
            <a:off x="134085" y="336817"/>
            <a:ext cx="1094729" cy="1067278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"/>
          <p:cNvSpPr txBox="1"/>
          <p:nvPr/>
        </p:nvSpPr>
        <p:spPr>
          <a:xfrm>
            <a:off x="7495552" y="5619642"/>
            <a:ext cx="1846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"/>
          <p:cNvSpPr/>
          <p:nvPr/>
        </p:nvSpPr>
        <p:spPr>
          <a:xfrm>
            <a:off x="1193975" y="203200"/>
            <a:ext cx="9844500" cy="137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244D60"/>
              </a:buClr>
              <a:buSzPts val="3200"/>
            </a:pPr>
            <a:r>
              <a:rPr lang="en-US" sz="32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12-Ortega–Combining ground-based FTIR &amp; PANDORA to fully capture NO</a:t>
            </a:r>
            <a:r>
              <a:rPr lang="en-US" sz="3200" b="1" baseline="-25000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r>
              <a:rPr lang="en-US" sz="32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 variability </a:t>
            </a:r>
          </a:p>
          <a:p>
            <a:pPr algn="ctr">
              <a:spcBef>
                <a:spcPts val="200"/>
              </a:spcBef>
              <a:buClr>
                <a:srgbClr val="000000"/>
              </a:buClr>
              <a:buSzPts val="1800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Ivan Ortega, James Hannigan, David Edwards, </a:t>
            </a:r>
            <a:r>
              <a:rPr lang="en-US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National Center for Atmospheric Research (NCAR)</a:t>
            </a:r>
            <a:endParaRPr lang="en-US"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151" name="Google Shape;151;p1"/>
          <p:cNvCxnSpPr/>
          <p:nvPr/>
        </p:nvCxnSpPr>
        <p:spPr>
          <a:xfrm flipH="1">
            <a:off x="401097" y="1622829"/>
            <a:ext cx="11430256" cy="21214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Google Shape;145;p1">
            <a:extLst>
              <a:ext uri="{FF2B5EF4-FFF2-40B4-BE49-F238E27FC236}">
                <a16:creationId xmlns:a16="http://schemas.microsoft.com/office/drawing/2014/main" id="{3431877A-069D-D84A-B140-866096511CEA}"/>
              </a:ext>
            </a:extLst>
          </p:cNvPr>
          <p:cNvSpPr txBox="1"/>
          <p:nvPr/>
        </p:nvSpPr>
        <p:spPr>
          <a:xfrm>
            <a:off x="76210" y="251912"/>
            <a:ext cx="1188720" cy="1200288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Place a h</a:t>
            </a:r>
            <a:r>
              <a:rPr lang="en-US" b="1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eadshot of yourself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BCFD67-3B64-0234-B7B1-BA39817086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30" b="13094"/>
          <a:stretch/>
        </p:blipFill>
        <p:spPr>
          <a:xfrm>
            <a:off x="97968" y="256979"/>
            <a:ext cx="1166961" cy="117876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1A3C7CD-B0F8-A07D-5A19-EEE63534C69B}"/>
              </a:ext>
            </a:extLst>
          </p:cNvPr>
          <p:cNvSpPr txBox="1"/>
          <p:nvPr/>
        </p:nvSpPr>
        <p:spPr>
          <a:xfrm>
            <a:off x="154254" y="5621413"/>
            <a:ext cx="1143025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horizontal/vertical inhomogeneities better captured by using multiple azimuth views from Pandora &amp; direct sun FTIR observations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 validation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B33D26-D0B4-C292-205B-27DC386BF334}"/>
              </a:ext>
            </a:extLst>
          </p:cNvPr>
          <p:cNvSpPr txBox="1"/>
          <p:nvPr/>
        </p:nvSpPr>
        <p:spPr>
          <a:xfrm>
            <a:off x="2616990" y="5174363"/>
            <a:ext cx="12485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4">
                    <a:lumMod val="10000"/>
                  </a:schemeClr>
                </a:solidFill>
              </a:rPr>
              <a:t>Apr 20 2022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F38F25-1527-D161-E634-928E6EDDEDDF}"/>
              </a:ext>
            </a:extLst>
          </p:cNvPr>
          <p:cNvSpPr txBox="1"/>
          <p:nvPr/>
        </p:nvSpPr>
        <p:spPr>
          <a:xfrm>
            <a:off x="1043957" y="2241635"/>
            <a:ext cx="281811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>
                    <a:lumMod val="10000"/>
                  </a:schemeClr>
                </a:solidFill>
              </a:rPr>
              <a:t>TROPOMI overpass - Colorado</a:t>
            </a:r>
            <a:endParaRPr lang="en-US" sz="1600" baseline="-25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3D80BD-8A95-8F43-386E-2FE992BE9361}"/>
              </a:ext>
            </a:extLst>
          </p:cNvPr>
          <p:cNvSpPr txBox="1"/>
          <p:nvPr/>
        </p:nvSpPr>
        <p:spPr>
          <a:xfrm>
            <a:off x="154254" y="1681409"/>
            <a:ext cx="11430256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day to day NO</a:t>
            </a:r>
            <a:r>
              <a:rPr lang="en-US" sz="1600" b="1" baseline="-25000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sub-grid variability can be high, especially under complicated local sources and transport</a:t>
            </a:r>
          </a:p>
          <a:p>
            <a:pPr algn="ctr"/>
            <a:r>
              <a:rPr lang="en-US" b="1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assess sub-grid variability within satellite pixels using ground-bases observations?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FD195F9-ABA4-878B-9E88-BCB7B28FF8B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299" y="2455343"/>
            <a:ext cx="2853067" cy="18969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A2E8756-64AC-2679-F733-07B3CC344A9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699" b="6463"/>
          <a:stretch/>
        </p:blipFill>
        <p:spPr>
          <a:xfrm>
            <a:off x="5038413" y="2455343"/>
            <a:ext cx="2220703" cy="2304772"/>
          </a:xfrm>
          <a:prstGeom prst="rect">
            <a:avLst/>
          </a:prstGeom>
          <a:ln w="28575"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347FDFF-5B97-1756-ACE9-5FC6FB82D295}"/>
              </a:ext>
            </a:extLst>
          </p:cNvPr>
          <p:cNvSpPr txBox="1"/>
          <p:nvPr/>
        </p:nvSpPr>
        <p:spPr>
          <a:xfrm>
            <a:off x="7680218" y="2414109"/>
            <a:ext cx="2058769" cy="369332"/>
          </a:xfrm>
          <a:prstGeom prst="rect">
            <a:avLst/>
          </a:prstGeom>
          <a:solidFill>
            <a:schemeClr val="bg2">
              <a:lumMod val="75000"/>
              <a:alpha val="0"/>
            </a:schemeClr>
          </a:solidFill>
        </p:spPr>
        <p:txBody>
          <a:bodyPr wrap="non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dirty="0">
                <a:solidFill>
                  <a:schemeClr val="bg1"/>
                </a:solidFill>
                <a:ea typeface="Avenir Next" charset="0"/>
                <a:cs typeface="Avenir Next" charset="0"/>
              </a:rPr>
              <a:t>125HR-FTS (NDACC)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5B61B3-D965-084D-3BFC-EE10D8D4407D}"/>
              </a:ext>
            </a:extLst>
          </p:cNvPr>
          <p:cNvSpPr txBox="1"/>
          <p:nvPr/>
        </p:nvSpPr>
        <p:spPr>
          <a:xfrm>
            <a:off x="5027303" y="2463517"/>
            <a:ext cx="1121461" cy="369332"/>
          </a:xfrm>
          <a:prstGeom prst="rect">
            <a:avLst/>
          </a:prstGeom>
          <a:solidFill>
            <a:schemeClr val="bg2">
              <a:lumMod val="75000"/>
              <a:alpha val="0"/>
            </a:schemeClr>
          </a:solidFill>
        </p:spPr>
        <p:txBody>
          <a:bodyPr wrap="non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dirty="0">
                <a:solidFill>
                  <a:schemeClr val="bg1"/>
                </a:solidFill>
                <a:ea typeface="Avenir Next" charset="0"/>
                <a:cs typeface="Avenir Next" charset="0"/>
              </a:rPr>
              <a:t>PANDORA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2D7816-51DF-1F2D-3C2C-DC76D6BDB7DC}"/>
              </a:ext>
            </a:extLst>
          </p:cNvPr>
          <p:cNvSpPr txBox="1"/>
          <p:nvPr/>
        </p:nvSpPr>
        <p:spPr>
          <a:xfrm>
            <a:off x="4729753" y="4826563"/>
            <a:ext cx="28743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738">
              <a:spcAft>
                <a:spcPts val="600"/>
              </a:spcAft>
            </a:pPr>
            <a:r>
              <a:rPr lang="en-US" sz="1800" dirty="0">
                <a:solidFill>
                  <a:srgbClr val="002060"/>
                </a:solidFill>
              </a:rPr>
              <a:t>Boundary layer NO</a:t>
            </a:r>
            <a:r>
              <a:rPr lang="en-US" sz="1800" baseline="-25000" dirty="0">
                <a:solidFill>
                  <a:srgbClr val="002060"/>
                </a:solidFill>
              </a:rPr>
              <a:t>2</a:t>
            </a:r>
            <a:r>
              <a:rPr lang="en-US" sz="1800" dirty="0">
                <a:solidFill>
                  <a:srgbClr val="002060"/>
                </a:solidFill>
              </a:rPr>
              <a:t>, HCHO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B0BC9B-7340-7924-737A-A837FCEE7A7F}"/>
              </a:ext>
            </a:extLst>
          </p:cNvPr>
          <p:cNvSpPr txBox="1"/>
          <p:nvPr/>
        </p:nvSpPr>
        <p:spPr>
          <a:xfrm>
            <a:off x="7767299" y="4375706"/>
            <a:ext cx="30493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738">
              <a:spcAft>
                <a:spcPts val="600"/>
              </a:spcAft>
            </a:pPr>
            <a:r>
              <a:rPr lang="en-US" sz="1800" dirty="0">
                <a:solidFill>
                  <a:srgbClr val="002060"/>
                </a:solidFill>
              </a:rPr>
              <a:t>Strat &amp; trop NO</a:t>
            </a:r>
            <a:r>
              <a:rPr lang="en-US" baseline="-25000" dirty="0">
                <a:solidFill>
                  <a:srgbClr val="002060"/>
                </a:solidFill>
              </a:rPr>
              <a:t>2</a:t>
            </a:r>
            <a:r>
              <a:rPr lang="en-US" dirty="0">
                <a:solidFill>
                  <a:srgbClr val="002060"/>
                </a:solidFill>
              </a:rPr>
              <a:t> + greenhouse, ozone chemistry, and </a:t>
            </a:r>
            <a:r>
              <a:rPr lang="en-US" dirty="0" err="1">
                <a:solidFill>
                  <a:srgbClr val="002060"/>
                </a:solidFill>
              </a:rPr>
              <a:t>antro</a:t>
            </a:r>
            <a:r>
              <a:rPr lang="en-US" dirty="0">
                <a:solidFill>
                  <a:srgbClr val="002060"/>
                </a:solidFill>
              </a:rPr>
              <a:t>/bio-genic gases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0F359F-EC96-6E17-40E9-13A1F4941487}"/>
              </a:ext>
            </a:extLst>
          </p:cNvPr>
          <p:cNvSpPr txBox="1"/>
          <p:nvPr/>
        </p:nvSpPr>
        <p:spPr>
          <a:xfrm>
            <a:off x="1712381" y="3574928"/>
            <a:ext cx="539323" cy="2599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4">
                    <a:lumMod val="10000"/>
                  </a:schemeClr>
                </a:solidFill>
              </a:rPr>
              <a:t>NCAR</a:t>
            </a:r>
            <a:endParaRPr lang="en-US" sz="1100" baseline="-25000" dirty="0">
              <a:solidFill>
                <a:schemeClr val="accent4">
                  <a:lumMod val="1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D1C077F-4140-B8DD-EFB3-940E1EDC69E9}"/>
                  </a:ext>
                </a:extLst>
              </p:cNvPr>
              <p:cNvSpPr txBox="1"/>
              <p:nvPr/>
            </p:nvSpPr>
            <p:spPr>
              <a:xfrm>
                <a:off x="2201231" y="3023142"/>
                <a:ext cx="362600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20</a:t>
                </a:r>
                <a14:m>
                  <m:oMath xmlns:m="http://schemas.openxmlformats.org/officeDocument/2006/math">
                    <m:r>
                      <a:rPr lang="en-US" sz="1050" b="1" i="1" baseline="3000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</m:oMath>
                </a14:m>
                <a:endParaRPr lang="en-US" sz="1050" b="1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D1C077F-4140-B8DD-EFB3-940E1EDC6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1231" y="3023142"/>
                <a:ext cx="362600" cy="253916"/>
              </a:xfrm>
              <a:prstGeom prst="rect">
                <a:avLst/>
              </a:prstGeom>
              <a:blipFill>
                <a:blip r:embed="rId9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9715FB7-3B19-F177-0F65-C0E8DB727DDE}"/>
                  </a:ext>
                </a:extLst>
              </p:cNvPr>
              <p:cNvSpPr txBox="1"/>
              <p:nvPr/>
            </p:nvSpPr>
            <p:spPr>
              <a:xfrm>
                <a:off x="2486465" y="4090675"/>
                <a:ext cx="539323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134</a:t>
                </a:r>
                <a:r>
                  <a:rPr lang="en-US" sz="1050" b="1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050" b="1" i="1" baseline="300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</m:oMath>
                </a14:m>
                <a:endParaRPr lang="en-US" sz="105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9715FB7-3B19-F177-0F65-C0E8DB727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6465" y="4090675"/>
                <a:ext cx="539323" cy="253916"/>
              </a:xfrm>
              <a:prstGeom prst="rect">
                <a:avLst/>
              </a:prstGeom>
              <a:blipFill>
                <a:blip r:embed="rId10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2FCCF83-DDF6-58CD-D236-36067CF92EEA}"/>
                  </a:ext>
                </a:extLst>
              </p:cNvPr>
              <p:cNvSpPr txBox="1"/>
              <p:nvPr/>
            </p:nvSpPr>
            <p:spPr>
              <a:xfrm>
                <a:off x="1712380" y="4370333"/>
                <a:ext cx="539323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198</a:t>
                </a:r>
                <a:r>
                  <a:rPr lang="en-US" sz="1050" b="1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050" b="1" i="1" baseline="300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</m:oMath>
                </a14:m>
                <a:endParaRPr lang="en-US" sz="105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2FCCF83-DDF6-58CD-D236-36067CF92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2380" y="4370333"/>
                <a:ext cx="539323" cy="253916"/>
              </a:xfrm>
              <a:prstGeom prst="rect">
                <a:avLst/>
              </a:prstGeom>
              <a:blipFill>
                <a:blip r:embed="rId11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8B60BD0-76B0-1D2F-2CF4-749C20E9E615}"/>
                  </a:ext>
                </a:extLst>
              </p:cNvPr>
              <p:cNvSpPr txBox="1"/>
              <p:nvPr/>
            </p:nvSpPr>
            <p:spPr>
              <a:xfrm>
                <a:off x="1149949" y="3730053"/>
                <a:ext cx="824808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265</a:t>
                </a:r>
                <a:r>
                  <a:rPr lang="en-US" sz="1050" b="1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050" b="1" i="1" baseline="300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</m:oMath>
                </a14:m>
                <a:endParaRPr lang="en-US" sz="105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8B60BD0-76B0-1D2F-2CF4-749C20E9E6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949" y="3730053"/>
                <a:ext cx="824808" cy="253916"/>
              </a:xfrm>
              <a:prstGeom prst="rect">
                <a:avLst/>
              </a:prstGeom>
              <a:blipFill>
                <a:blip r:embed="rId12"/>
                <a:stretch>
                  <a:fillRect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Oval 34">
            <a:extLst>
              <a:ext uri="{FF2B5EF4-FFF2-40B4-BE49-F238E27FC236}">
                <a16:creationId xmlns:a16="http://schemas.microsoft.com/office/drawing/2014/main" id="{8E02C461-ECF8-4DF0-AE68-EBB3D688FA50}"/>
              </a:ext>
            </a:extLst>
          </p:cNvPr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832B5AD-04CD-DAC0-917A-7125D50C786F}"/>
              </a:ext>
            </a:extLst>
          </p:cNvPr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271AC56-EB3F-AE90-F631-530CABC0F1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75475" y="447352"/>
            <a:ext cx="8255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2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6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"/>
          <p:cNvPicPr preferRelativeResize="0"/>
          <p:nvPr/>
        </p:nvPicPr>
        <p:blipFill rotWithShape="1">
          <a:blip r:embed="rId4">
            <a:alphaModFix amt="35000"/>
          </a:blip>
          <a:srcRect l="24315" t="23771" r="23113" b="36986"/>
          <a:stretch/>
        </p:blipFill>
        <p:spPr>
          <a:xfrm>
            <a:off x="134085" y="336817"/>
            <a:ext cx="1094729" cy="1067278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"/>
          <p:cNvSpPr txBox="1"/>
          <p:nvPr/>
        </p:nvSpPr>
        <p:spPr>
          <a:xfrm>
            <a:off x="10390683" y="5651368"/>
            <a:ext cx="1846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"/>
          <p:cNvSpPr/>
          <p:nvPr/>
        </p:nvSpPr>
        <p:spPr>
          <a:xfrm>
            <a:off x="989719" y="215907"/>
            <a:ext cx="10252161" cy="1892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3200"/>
              <a:buFont typeface="Arial Narrow"/>
              <a:buNone/>
            </a:pPr>
            <a:r>
              <a:rPr lang="en-US" sz="32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13-Pickering–TEMPO Lightning NO</a:t>
            </a:r>
            <a:r>
              <a:rPr lang="en-US" sz="3200" b="1" baseline="-25000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x</a:t>
            </a:r>
            <a:r>
              <a:rPr lang="en-US" sz="32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: Green Paper Experiment</a:t>
            </a:r>
            <a:endParaRPr sz="3200" b="1" i="0" u="none" strike="noStrike" cap="none" dirty="0">
              <a:solidFill>
                <a:srgbClr val="244D6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Kenneth Pickering and Dale Allen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Dept. of Atmospheric and Oceanic Science, University of Maryland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endParaRPr sz="4400" b="1" i="0" u="none" strike="noStrike" cap="none" dirty="0">
              <a:solidFill>
                <a:srgbClr val="244D6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151" name="Google Shape;151;p1"/>
          <p:cNvCxnSpPr/>
          <p:nvPr/>
        </p:nvCxnSpPr>
        <p:spPr>
          <a:xfrm flipH="1">
            <a:off x="403782" y="1464954"/>
            <a:ext cx="11430256" cy="21214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Google Shape;156;p1">
            <a:extLst>
              <a:ext uri="{FF2B5EF4-FFF2-40B4-BE49-F238E27FC236}">
                <a16:creationId xmlns:a16="http://schemas.microsoft.com/office/drawing/2014/main" id="{BB094AD9-AC8D-9B40-8FA3-CC1939FA91B1}"/>
              </a:ext>
            </a:extLst>
          </p:cNvPr>
          <p:cNvSpPr txBox="1"/>
          <p:nvPr/>
        </p:nvSpPr>
        <p:spPr>
          <a:xfrm>
            <a:off x="76210" y="1498922"/>
            <a:ext cx="12079180" cy="532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TEMPO in conjunction with lightning data from Geostationary Lightning Mappers (GLM) on GOES-16 and GOES-18, will provide a unique opportunity to quantify NO</a:t>
            </a:r>
            <a:r>
              <a:rPr lang="en-US" sz="2000" baseline="-25000" dirty="0">
                <a:latin typeface="Arial Narrow"/>
                <a:ea typeface="Arial Narrow"/>
                <a:cs typeface="Arial Narrow"/>
                <a:sym typeface="Arial Narrow"/>
              </a:rPr>
              <a:t>x</a:t>
            </a: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 production by lightning (LNO</a:t>
            </a:r>
            <a:r>
              <a:rPr lang="en-US" sz="2000" baseline="-25000" dirty="0">
                <a:latin typeface="Arial Narrow"/>
                <a:ea typeface="Arial Narrow"/>
                <a:cs typeface="Arial Narrow"/>
                <a:sym typeface="Arial Narrow"/>
              </a:rPr>
              <a:t>x</a:t>
            </a: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).  </a:t>
            </a:r>
          </a:p>
          <a:p>
            <a:pPr marL="342900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endParaRPr lang="en-US" sz="2000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Thus, a LNO</a:t>
            </a:r>
            <a:r>
              <a:rPr lang="en-US" sz="2000" baseline="-25000" dirty="0">
                <a:latin typeface="Arial Narrow"/>
                <a:ea typeface="Arial Narrow"/>
                <a:cs typeface="Arial Narrow"/>
                <a:sym typeface="Arial Narrow"/>
              </a:rPr>
              <a:t>x</a:t>
            </a: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 experiment that utilizes GLM data and special observations from TEMPO is planned for Summer 2023.</a:t>
            </a:r>
          </a:p>
          <a:p>
            <a:pPr>
              <a:buClr>
                <a:srgbClr val="000000"/>
              </a:buClr>
              <a:buSzPts val="1600"/>
            </a:pPr>
            <a:endParaRPr lang="en-US" sz="2000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High time resolution scans (every 10 minutes) will be conducted over a ~800 km wide swath, where convective activity is forecast, allowing for a </a:t>
            </a:r>
            <a:r>
              <a:rPr lang="en-US" sz="2000" dirty="0" err="1">
                <a:latin typeface="Arial Narrow"/>
                <a:ea typeface="Arial Narrow"/>
                <a:cs typeface="Arial Narrow"/>
                <a:sym typeface="Arial Narrow"/>
              </a:rPr>
              <a:t>Lagrangian</a:t>
            </a: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 view of the evolution of NO</a:t>
            </a:r>
            <a:r>
              <a:rPr lang="en-US" sz="2000" baseline="-25000" dirty="0"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 columns associated with LNO</a:t>
            </a:r>
            <a:r>
              <a:rPr lang="en-US" sz="2000" baseline="-25000" dirty="0">
                <a:latin typeface="Arial Narrow"/>
                <a:ea typeface="Arial Narrow"/>
                <a:cs typeface="Arial Narrow"/>
                <a:sym typeface="Arial Narrow"/>
              </a:rPr>
              <a:t>x</a:t>
            </a: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 plumes from a variety of </a:t>
            </a:r>
            <a:r>
              <a:rPr lang="en-US" sz="2000">
                <a:latin typeface="Arial Narrow"/>
                <a:ea typeface="Arial Narrow"/>
                <a:cs typeface="Arial Narrow"/>
                <a:sym typeface="Arial Narrow"/>
              </a:rPr>
              <a:t>thunderstorm types with </a:t>
            </a: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a wide range of flash rates. </a:t>
            </a:r>
          </a:p>
          <a:p>
            <a:pPr marL="342900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endParaRPr lang="en-US" sz="2000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Initially, tropospheric NO</a:t>
            </a:r>
            <a:r>
              <a:rPr lang="en-US" sz="2000" baseline="-25000" dirty="0"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 columns will be obtained from the standard TEMPO NO</a:t>
            </a:r>
            <a:r>
              <a:rPr lang="en-US" sz="2000" baseline="-25000" dirty="0"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 algorithm.  Post-experiment, refined NO</a:t>
            </a:r>
            <a:r>
              <a:rPr lang="en-US" sz="2000" baseline="-25000" dirty="0"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 columns will be obtained using an algorithm appropriate for deep convection (Bucsela et al., 2019; Allen et al., 2019; 2021).</a:t>
            </a:r>
          </a:p>
          <a:p>
            <a:pPr marL="342900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endParaRPr lang="en-US" sz="2000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The resulting NO</a:t>
            </a:r>
            <a:r>
              <a:rPr lang="en-US" sz="2000" baseline="-25000" dirty="0"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 columns will be converted to NO</a:t>
            </a:r>
            <a:r>
              <a:rPr lang="en-US" sz="2000" baseline="-25000" dirty="0">
                <a:latin typeface="Arial Narrow"/>
                <a:ea typeface="Arial Narrow"/>
                <a:cs typeface="Arial Narrow"/>
                <a:sym typeface="Arial Narrow"/>
              </a:rPr>
              <a:t>x</a:t>
            </a: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 columns using NO</a:t>
            </a:r>
            <a:r>
              <a:rPr lang="en-US" sz="2000" baseline="-25000" dirty="0">
                <a:latin typeface="Arial Narrow"/>
                <a:ea typeface="Arial Narrow"/>
                <a:cs typeface="Arial Narrow"/>
                <a:sym typeface="Arial Narrow"/>
              </a:rPr>
              <a:t>x</a:t>
            </a: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/NO</a:t>
            </a:r>
            <a:r>
              <a:rPr lang="en-US" sz="2000" baseline="-25000" dirty="0"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 ratios from the GEOS-CF model and profile shapes appropriate for electrified storms, and will be used to estimate mean </a:t>
            </a:r>
            <a:r>
              <a:rPr lang="en-US" sz="2000" dirty="0" err="1">
                <a:latin typeface="Arial Narrow"/>
                <a:ea typeface="Arial Narrow"/>
                <a:cs typeface="Arial Narrow"/>
                <a:sym typeface="Arial Narrow"/>
              </a:rPr>
              <a:t>LNO</a:t>
            </a:r>
            <a:r>
              <a:rPr lang="en-US" sz="2000" baseline="-25000" dirty="0" err="1">
                <a:latin typeface="Arial Narrow"/>
                <a:ea typeface="Arial Narrow"/>
                <a:cs typeface="Arial Narrow"/>
                <a:sym typeface="Arial Narrow"/>
              </a:rPr>
              <a:t>x</a:t>
            </a: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 production per flash. </a:t>
            </a:r>
          </a:p>
          <a:p>
            <a:pPr>
              <a:buClr>
                <a:srgbClr val="000000"/>
              </a:buClr>
              <a:buSzPts val="1600"/>
            </a:pPr>
            <a:endParaRPr lang="en-US" sz="2000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endParaRPr lang="en-US" sz="2000" b="0" i="0" strike="noStrike" cap="none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800100" lvl="1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" name="Google Shape;145;p1">
            <a:extLst>
              <a:ext uri="{FF2B5EF4-FFF2-40B4-BE49-F238E27FC236}">
                <a16:creationId xmlns:a16="http://schemas.microsoft.com/office/drawing/2014/main" id="{3431877A-069D-D84A-B140-866096511CEA}"/>
              </a:ext>
            </a:extLst>
          </p:cNvPr>
          <p:cNvSpPr txBox="1"/>
          <p:nvPr/>
        </p:nvSpPr>
        <p:spPr>
          <a:xfrm>
            <a:off x="76210" y="251912"/>
            <a:ext cx="1188720" cy="1200288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Place a h</a:t>
            </a:r>
            <a:r>
              <a:rPr lang="en-US" b="1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eadshot of yourself here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51"/>
            <a:ext cx="1260000" cy="1260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1F99CE0-6C38-D345-973A-1C5481FB1BAC}"/>
              </a:ext>
            </a:extLst>
          </p:cNvPr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2507703-EC46-9A93-2D24-9FBEFEC239B3}"/>
              </a:ext>
            </a:extLst>
          </p:cNvPr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A7E4D8-2E7B-87CD-3B60-895D780B32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5475" y="447352"/>
            <a:ext cx="8255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6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6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"/>
          <p:cNvPicPr preferRelativeResize="0"/>
          <p:nvPr/>
        </p:nvPicPr>
        <p:blipFill rotWithShape="1">
          <a:blip r:embed="rId4">
            <a:alphaModFix amt="35000"/>
          </a:blip>
          <a:srcRect l="24315" t="23771" r="23113" b="36986"/>
          <a:stretch/>
        </p:blipFill>
        <p:spPr>
          <a:xfrm>
            <a:off x="134085" y="336817"/>
            <a:ext cx="1094729" cy="1067278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"/>
          <p:cNvSpPr txBox="1"/>
          <p:nvPr/>
        </p:nvSpPr>
        <p:spPr>
          <a:xfrm>
            <a:off x="10390683" y="5651368"/>
            <a:ext cx="1846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"/>
          <p:cNvSpPr/>
          <p:nvPr/>
        </p:nvSpPr>
        <p:spPr>
          <a:xfrm>
            <a:off x="1193975" y="203200"/>
            <a:ext cx="9844500" cy="143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3200"/>
              <a:buFont typeface="Arial Narrow"/>
              <a:buNone/>
            </a:pPr>
            <a:r>
              <a:rPr lang="en-US" sz="28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14-Wang–</a:t>
            </a:r>
            <a:r>
              <a:rPr lang="en-US" sz="2800" b="1" i="0" u="none" strike="noStrike" cap="none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High Resolution Modeling of NO</a:t>
            </a:r>
            <a:r>
              <a:rPr lang="en-US" sz="2800" b="1" i="0" u="none" strike="noStrike" cap="none" baseline="-25000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r>
              <a:rPr lang="en-US" sz="2800" b="1" i="0" u="none" strike="noStrike" cap="none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 and O</a:t>
            </a:r>
            <a:r>
              <a:rPr lang="en-US" sz="2800" b="1" i="0" u="none" strike="noStrike" cap="none" baseline="-25000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3</a:t>
            </a:r>
            <a:r>
              <a:rPr lang="en-US" sz="2800" b="1" i="0" u="none" strike="noStrike" cap="none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 in Greater Boston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3200"/>
              <a:buFont typeface="Arial Narrow"/>
              <a:buNone/>
            </a:pPr>
            <a:r>
              <a:rPr lang="en-US" sz="2800" b="1" i="0" u="none" strike="noStrike" cap="none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(on Sea Breeze and Non-Sea Breeze Days)</a:t>
            </a:r>
            <a:endParaRPr sz="2800" b="1" i="0" u="none" strike="noStrike" cap="none" dirty="0">
              <a:solidFill>
                <a:srgbClr val="244D6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lvl="0" algn="ctr">
              <a:spcBef>
                <a:spcPts val="200"/>
              </a:spcBef>
              <a:buClr>
                <a:srgbClr val="000000"/>
              </a:buClr>
              <a:buSzPts val="1800"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Bo Wang</a:t>
            </a:r>
            <a:r>
              <a:rPr lang="en-US" sz="1600" b="1" i="0" u="none" strike="noStrike" cap="none" baseline="300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Jeffrey A. Geddes</a:t>
            </a:r>
            <a:r>
              <a:rPr lang="en-US" sz="1600" b="1" baseline="300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Taylor Adams</a:t>
            </a:r>
            <a:r>
              <a:rPr lang="en-US" sz="1600" b="1" baseline="300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Dan Li</a:t>
            </a:r>
            <a:r>
              <a:rPr lang="en-US" sz="1600" b="1" baseline="300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Gabriele G. Pfister</a:t>
            </a:r>
            <a:r>
              <a:rPr lang="en-US" sz="1600" b="1" baseline="300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Elena S. Lind</a:t>
            </a:r>
            <a:r>
              <a:rPr lang="en-US" sz="1600" b="1" baseline="300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</a:t>
            </a:r>
          </a:p>
          <a:p>
            <a:pPr lvl="0" algn="ctr">
              <a:spcBef>
                <a:spcPts val="200"/>
              </a:spcBef>
              <a:buClr>
                <a:srgbClr val="000000"/>
              </a:buClr>
              <a:buSzPts val="1800"/>
            </a:pPr>
            <a:r>
              <a:rPr lang="en-US" sz="120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1. Boston University, 2. NCAR, 3</a:t>
            </a:r>
            <a:r>
              <a:rPr lang="en-US" sz="12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.Virginia Tech University   </a:t>
            </a:r>
            <a:r>
              <a:rPr lang="en-US" sz="1200" b="1" i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Acknowledgement: </a:t>
            </a:r>
            <a:r>
              <a:rPr lang="en-US" sz="12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Brian C. McDonald, Jian He, NOAA ESRL</a:t>
            </a:r>
            <a:endParaRPr lang="en-US" sz="120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151" name="Google Shape;151;p1"/>
          <p:cNvCxnSpPr/>
          <p:nvPr/>
        </p:nvCxnSpPr>
        <p:spPr>
          <a:xfrm flipH="1">
            <a:off x="403782" y="1629546"/>
            <a:ext cx="11430256" cy="21214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Google Shape;145;p1">
            <a:extLst>
              <a:ext uri="{FF2B5EF4-FFF2-40B4-BE49-F238E27FC236}">
                <a16:creationId xmlns:a16="http://schemas.microsoft.com/office/drawing/2014/main" id="{3431877A-069D-D84A-B140-866096511CEA}"/>
              </a:ext>
            </a:extLst>
          </p:cNvPr>
          <p:cNvSpPr txBox="1"/>
          <p:nvPr/>
        </p:nvSpPr>
        <p:spPr>
          <a:xfrm>
            <a:off x="76210" y="251912"/>
            <a:ext cx="1188720" cy="1200288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Place a h</a:t>
            </a:r>
            <a:r>
              <a:rPr lang="en-US" b="1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eadshot of yourself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AADACA-634A-DCCE-2EAE-532D18E79A2C}"/>
              </a:ext>
            </a:extLst>
          </p:cNvPr>
          <p:cNvSpPr txBox="1"/>
          <p:nvPr/>
        </p:nvSpPr>
        <p:spPr>
          <a:xfrm>
            <a:off x="243814" y="1761375"/>
            <a:ext cx="5370602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244D60"/>
                </a:solidFill>
                <a:latin typeface="Arial Narrow"/>
                <a:cs typeface="Arial Narrow"/>
              </a:rPr>
              <a:t>Can high-resolution modeling reproduce the observed temporal variability in pollution associated with the sea breeze in the Greater Boston Area?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9E585D-6264-5C65-F9CB-83ECCE5EC236}"/>
              </a:ext>
            </a:extLst>
          </p:cNvPr>
          <p:cNvSpPr txBox="1"/>
          <p:nvPr/>
        </p:nvSpPr>
        <p:spPr>
          <a:xfrm>
            <a:off x="5877697" y="1762314"/>
            <a:ext cx="5907389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244D60"/>
                </a:solidFill>
                <a:latin typeface="Arial Narrow"/>
                <a:cs typeface="Arial Narrow"/>
              </a:rPr>
              <a:t>How does the modeling inform aspects of local air quality not captured by routine monitoring, and what are the implications for geostationary observations?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BFF058-D39A-DE02-42D4-EC0C584A9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9593" y="2434846"/>
            <a:ext cx="5843016" cy="3828182"/>
          </a:xfrm>
          <a:prstGeom prst="rect">
            <a:avLst/>
          </a:prstGeom>
        </p:spPr>
      </p:pic>
      <p:pic>
        <p:nvPicPr>
          <p:cNvPr id="20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id="{EBDF8824-C943-ADCD-3C07-7FD22CD42B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031" t="29683" r="12567" b="40856"/>
          <a:stretch/>
        </p:blipFill>
        <p:spPr>
          <a:xfrm>
            <a:off x="76210" y="251912"/>
            <a:ext cx="1187913" cy="12002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DC036C-3319-CD97-7F94-320CE2518D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655" y="2442108"/>
            <a:ext cx="4903048" cy="389832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EC8CE10-3DD1-F805-9661-B01F7D8B1C9D}"/>
              </a:ext>
            </a:extLst>
          </p:cNvPr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E5A33FB-DB92-5BE7-7E3C-F74607084DD9}"/>
              </a:ext>
            </a:extLst>
          </p:cNvPr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0E25C8-2D11-F961-1F3A-D2D21620D4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75475" y="447352"/>
            <a:ext cx="8255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1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6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/>
          <p:cNvSpPr txBox="1"/>
          <p:nvPr/>
        </p:nvSpPr>
        <p:spPr>
          <a:xfrm>
            <a:off x="10390683" y="5651368"/>
            <a:ext cx="1846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"/>
          <p:cNvSpPr/>
          <p:nvPr/>
        </p:nvSpPr>
        <p:spPr>
          <a:xfrm>
            <a:off x="1193975" y="203200"/>
            <a:ext cx="9844500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3200"/>
              <a:buFont typeface="Arial Narrow"/>
              <a:buNone/>
            </a:pPr>
            <a:r>
              <a:rPr lang="en-US" sz="32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15-Wang–</a:t>
            </a:r>
            <a:r>
              <a:rPr lang="en-US" sz="3200" b="1" i="0" u="none" strike="noStrike" cap="none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Understanding Soil NO</a:t>
            </a:r>
            <a:r>
              <a:rPr lang="en-US" sz="3200" b="1" i="0" u="none" strike="noStrike" cap="none" baseline="-25000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x</a:t>
            </a:r>
            <a:r>
              <a:rPr lang="en-US" sz="3200" b="1" i="0" u="none" strike="noStrike" cap="none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 Emissions in the Midwest</a:t>
            </a:r>
          </a:p>
          <a:p>
            <a:pPr algn="ctr">
              <a:buClr>
                <a:srgbClr val="244D60"/>
              </a:buClr>
              <a:buSzPts val="3200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Qiyu Wang</a:t>
            </a:r>
            <a:r>
              <a:rPr lang="en-US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Jessie Zhang, Jun Wang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32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University of Iowa</a:t>
            </a:r>
          </a:p>
        </p:txBody>
      </p:sp>
      <p:cxnSp>
        <p:nvCxnSpPr>
          <p:cNvPr id="151" name="Google Shape;151;p1"/>
          <p:cNvCxnSpPr/>
          <p:nvPr/>
        </p:nvCxnSpPr>
        <p:spPr>
          <a:xfrm flipH="1">
            <a:off x="401097" y="1478059"/>
            <a:ext cx="11430256" cy="21214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Google Shape;156;p1">
            <a:extLst>
              <a:ext uri="{FF2B5EF4-FFF2-40B4-BE49-F238E27FC236}">
                <a16:creationId xmlns:a16="http://schemas.microsoft.com/office/drawing/2014/main" id="{BB094AD9-AC8D-9B40-8FA3-CC1939FA91B1}"/>
              </a:ext>
            </a:extLst>
          </p:cNvPr>
          <p:cNvSpPr txBox="1"/>
          <p:nvPr/>
        </p:nvSpPr>
        <p:spPr>
          <a:xfrm>
            <a:off x="0" y="1850028"/>
            <a:ext cx="3118277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Using the UI-WRF-Chem with the BDISNP scheme to simulate the proportion of agriculture originated soil NO</a:t>
            </a:r>
            <a:r>
              <a:rPr lang="en-US" sz="2000" baseline="-25000" dirty="0">
                <a:latin typeface="Arial Narrow"/>
                <a:ea typeface="Arial Narrow"/>
                <a:cs typeface="Arial Narrow"/>
                <a:sym typeface="Arial Narrow"/>
              </a:rPr>
              <a:t>x</a:t>
            </a: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 emissions over the Midwest.</a:t>
            </a:r>
          </a:p>
          <a:p>
            <a:pPr marL="342900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000" b="0" i="0" strike="noStrike" cap="none" dirty="0">
                <a:latin typeface="Arial Narrow"/>
                <a:ea typeface="Arial Narrow"/>
                <a:cs typeface="Arial Narrow"/>
                <a:sym typeface="Arial Narrow"/>
              </a:rPr>
              <a:t>Providing a way to understand potential impacts form the soil NO</a:t>
            </a:r>
            <a:r>
              <a:rPr lang="en-US" sz="2000" b="0" i="0" strike="noStrike" cap="none" baseline="-25000" dirty="0">
                <a:latin typeface="Arial Narrow"/>
                <a:ea typeface="Arial Narrow"/>
                <a:cs typeface="Arial Narrow"/>
                <a:sym typeface="Arial Narrow"/>
              </a:rPr>
              <a:t>x</a:t>
            </a:r>
            <a:r>
              <a:rPr lang="en-US" sz="2000" b="0" i="0" strike="noStrike" cap="none" dirty="0">
                <a:latin typeface="Arial Narrow"/>
                <a:ea typeface="Arial Narrow"/>
                <a:cs typeface="Arial Narrow"/>
                <a:sym typeface="Arial Narrow"/>
              </a:rPr>
              <a:t> emissions to the regional air quality.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485AD9-AA93-5810-E323-514818921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1911"/>
            <a:ext cx="1094729" cy="12013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9939BF-E452-D3AB-9B61-D8CBEB5B7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7332" y="1850028"/>
            <a:ext cx="8724668" cy="3870449"/>
          </a:xfrm>
          <a:prstGeom prst="rect">
            <a:avLst/>
          </a:prstGeom>
        </p:spPr>
      </p:pic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5C83B315-D3EF-EB05-19CF-9B9D7AE0BE45}"/>
              </a:ext>
            </a:extLst>
          </p:cNvPr>
          <p:cNvCxnSpPr>
            <a:cxnSpLocks/>
          </p:cNvCxnSpPr>
          <p:nvPr/>
        </p:nvCxnSpPr>
        <p:spPr>
          <a:xfrm rot="10800000" flipV="1">
            <a:off x="5455951" y="5079217"/>
            <a:ext cx="2921876" cy="51688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77E4C2F-BD09-9CB1-C196-CAE11D385E62}"/>
              </a:ext>
            </a:extLst>
          </p:cNvPr>
          <p:cNvSpPr/>
          <p:nvPr/>
        </p:nvSpPr>
        <p:spPr>
          <a:xfrm>
            <a:off x="4205219" y="5304879"/>
            <a:ext cx="1250731" cy="471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Case Study in the Midwest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F56007A-C121-0745-D8A0-8DADA3C41AC3}"/>
              </a:ext>
            </a:extLst>
          </p:cNvPr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5F9E37-FFD0-C501-BDB7-B56C4DC80135}"/>
              </a:ext>
            </a:extLst>
          </p:cNvPr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EAD1BA-D855-7BA4-A99D-2388837F8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5475" y="447352"/>
            <a:ext cx="8255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2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6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0A8A65-EE9F-4CAE-B30A-0A69A476EF3F}"/>
              </a:ext>
            </a:extLst>
          </p:cNvPr>
          <p:cNvSpPr/>
          <p:nvPr/>
        </p:nvSpPr>
        <p:spPr>
          <a:xfrm>
            <a:off x="0" y="1228816"/>
            <a:ext cx="12192000" cy="5654351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E943DF-D688-4317-8B53-991CEBB489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004" y="114502"/>
            <a:ext cx="1091293" cy="905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9EAEA-84DF-450D-84D7-6FBECFCBFA77}"/>
              </a:ext>
            </a:extLst>
          </p:cNvPr>
          <p:cNvSpPr txBox="1"/>
          <p:nvPr/>
        </p:nvSpPr>
        <p:spPr>
          <a:xfrm>
            <a:off x="536894" y="1566137"/>
            <a:ext cx="608593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Breakout Instructions: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i="0" dirty="0">
                <a:effectLst/>
              </a:rPr>
              <a:t>Once the host starts the breakout groups: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G</a:t>
            </a:r>
            <a:r>
              <a:rPr lang="en-US" sz="2400" b="0" i="0" dirty="0">
                <a:effectLst/>
              </a:rPr>
              <a:t>o to the “Participants” panel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C</a:t>
            </a:r>
            <a:r>
              <a:rPr lang="en-US" sz="2400" b="0" i="0" dirty="0">
                <a:effectLst/>
              </a:rPr>
              <a:t>lick “Show all breakout sessions”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/>
              <a:t>Click </a:t>
            </a:r>
            <a:r>
              <a:rPr lang="en-US" sz="2400" b="0" i="0" dirty="0">
                <a:effectLst/>
              </a:rPr>
              <a:t>“Join” next to the group you would like to participate in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/>
              <a:t>Note: Breakout hosts are preassigned to their rooms – click the green Join button to accept</a:t>
            </a:r>
            <a:endParaRPr lang="en-US" sz="2400" b="0" i="0" dirty="0">
              <a:effectLst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i="0" dirty="0">
              <a:effectLst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dirty="0"/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i="0" dirty="0">
              <a:effectLst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i="0" dirty="0">
                <a:effectLst/>
              </a:rPr>
              <a:t>Breakout Audio Instructions: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/>
              <a:t>Dial-in phone connections cannot move to breakout rooms; connect via </a:t>
            </a:r>
            <a:r>
              <a:rPr lang="en-US" sz="2400" dirty="0" err="1"/>
              <a:t>Webex</a:t>
            </a:r>
            <a:r>
              <a:rPr lang="en-US" sz="2400" dirty="0"/>
              <a:t> audio</a:t>
            </a:r>
            <a:endParaRPr lang="en-US" sz="2400" i="0" dirty="0">
              <a:effectLst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761E9A9-9A34-49ED-8500-44CB08176FD3}"/>
              </a:ext>
            </a:extLst>
          </p:cNvPr>
          <p:cNvSpPr txBox="1">
            <a:spLocks/>
          </p:cNvSpPr>
          <p:nvPr/>
        </p:nvSpPr>
        <p:spPr bwMode="auto">
          <a:xfrm>
            <a:off x="3980953" y="196248"/>
            <a:ext cx="4230094" cy="575539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2100" b="1" kern="1200" dirty="0">
                <a:solidFill>
                  <a:srgbClr val="FFFFFF"/>
                </a:solidFill>
                <a:effectLst>
                  <a:outerShdw blurRad="114300" dist="88900" dir="2700000" algn="tl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+mj-ea"/>
                <a:cs typeface="ＭＳ Ｐゴシック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90"/>
                </a:solidFill>
                <a:latin typeface="Arial" charset="0"/>
                <a:ea typeface="ＭＳ Ｐゴシック" pitchFamily="28" charset="-128"/>
                <a:cs typeface="ＭＳ Ｐゴシック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90"/>
                </a:solidFill>
                <a:latin typeface="Arial" charset="0"/>
                <a:ea typeface="ＭＳ Ｐゴシック" pitchFamily="28" charset="-128"/>
                <a:cs typeface="ＭＳ Ｐゴシック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90"/>
                </a:solidFill>
                <a:latin typeface="Arial" charset="0"/>
                <a:ea typeface="ＭＳ Ｐゴシック" pitchFamily="28" charset="-128"/>
                <a:cs typeface="ＭＳ Ｐゴシック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90"/>
                </a:solidFill>
                <a:latin typeface="Arial" charset="0"/>
                <a:ea typeface="ＭＳ Ｐゴシック" pitchFamily="28" charset="-128"/>
                <a:cs typeface="ＭＳ Ｐゴシック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114300" dist="88900" dir="2700000" algn="tl" rotWithShape="0">
                    <a:prstClr val="black">
                      <a:alpha val="7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</a:rPr>
              <a:t>WebEx </a:t>
            </a:r>
            <a:r>
              <a:rPr lang="en-US" sz="2400" dirty="0">
                <a:latin typeface="Calibri" panose="020F0502020204030204"/>
              </a:rPr>
              <a:t>Breakout Instructions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114300" dist="88900" dir="2700000" algn="tl" rotWithShape="0">
                  <a:prstClr val="black">
                    <a:alpha val="75000"/>
                  </a:prstClr>
                </a:outerShdw>
              </a:effectLst>
              <a:uLnTx/>
              <a:uFillTx/>
              <a:latin typeface="Calibri" panose="020F0502020204030204"/>
              <a:ea typeface="+mj-ea"/>
            </a:endParaRPr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5CF1B85-6C5A-B341-8C11-A5FF850B2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367" y="2043824"/>
            <a:ext cx="4933980" cy="5669280"/>
          </a:xfrm>
          <a:prstGeom prst="rect">
            <a:avLst/>
          </a:prstGeom>
        </p:spPr>
      </p:pic>
      <p:pic>
        <p:nvPicPr>
          <p:cNvPr id="11" name="Google Shape;215;p12">
            <a:extLst>
              <a:ext uri="{FF2B5EF4-FFF2-40B4-BE49-F238E27FC236}">
                <a16:creationId xmlns:a16="http://schemas.microsoft.com/office/drawing/2014/main" id="{7DF94DC0-8756-7046-B113-2AC8D2E148B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69524"/>
          <a:stretch/>
        </p:blipFill>
        <p:spPr>
          <a:xfrm>
            <a:off x="6708907" y="1228816"/>
            <a:ext cx="2351800" cy="47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16;p12">
            <a:extLst>
              <a:ext uri="{FF2B5EF4-FFF2-40B4-BE49-F238E27FC236}">
                <a16:creationId xmlns:a16="http://schemas.microsoft.com/office/drawing/2014/main" id="{49C551B1-D615-9B40-AF37-6BFFE20E7941}"/>
              </a:ext>
            </a:extLst>
          </p:cNvPr>
          <p:cNvSpPr/>
          <p:nvPr/>
        </p:nvSpPr>
        <p:spPr>
          <a:xfrm>
            <a:off x="6713792" y="1894150"/>
            <a:ext cx="1233828" cy="366935"/>
          </a:xfrm>
          <a:prstGeom prst="ellipse">
            <a:avLst/>
          </a:prstGeom>
          <a:noFill/>
          <a:ln w="317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20;p12">
            <a:extLst>
              <a:ext uri="{FF2B5EF4-FFF2-40B4-BE49-F238E27FC236}">
                <a16:creationId xmlns:a16="http://schemas.microsoft.com/office/drawing/2014/main" id="{D528BA82-EC70-0740-99D0-9B6F3A5E5416}"/>
              </a:ext>
            </a:extLst>
          </p:cNvPr>
          <p:cNvSpPr txBox="1"/>
          <p:nvPr/>
        </p:nvSpPr>
        <p:spPr>
          <a:xfrm>
            <a:off x="6323139" y="1792963"/>
            <a:ext cx="316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221;p12">
            <a:extLst>
              <a:ext uri="{FF2B5EF4-FFF2-40B4-BE49-F238E27FC236}">
                <a16:creationId xmlns:a16="http://schemas.microsoft.com/office/drawing/2014/main" id="{828B75B0-BA60-E74E-9446-9A11A9F3AE38}"/>
              </a:ext>
            </a:extLst>
          </p:cNvPr>
          <p:cNvSpPr/>
          <p:nvPr/>
        </p:nvSpPr>
        <p:spPr>
          <a:xfrm>
            <a:off x="7435835" y="5552169"/>
            <a:ext cx="764148" cy="366935"/>
          </a:xfrm>
          <a:prstGeom prst="ellipse">
            <a:avLst/>
          </a:prstGeom>
          <a:noFill/>
          <a:ln w="317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222;p12">
            <a:extLst>
              <a:ext uri="{FF2B5EF4-FFF2-40B4-BE49-F238E27FC236}">
                <a16:creationId xmlns:a16="http://schemas.microsoft.com/office/drawing/2014/main" id="{8D3217A6-1F53-BD4D-9059-7AD05041A862}"/>
              </a:ext>
            </a:extLst>
          </p:cNvPr>
          <p:cNvSpPr txBox="1"/>
          <p:nvPr/>
        </p:nvSpPr>
        <p:spPr>
          <a:xfrm>
            <a:off x="7070454" y="5290569"/>
            <a:ext cx="279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BF0EE77-B6F7-6B49-B797-65DC62CE45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1"/>
          <a:stretch/>
        </p:blipFill>
        <p:spPr>
          <a:xfrm>
            <a:off x="8384876" y="2531940"/>
            <a:ext cx="3819855" cy="3558209"/>
          </a:xfrm>
          <a:prstGeom prst="rect">
            <a:avLst/>
          </a:prstGeom>
        </p:spPr>
      </p:pic>
      <p:sp>
        <p:nvSpPr>
          <p:cNvPr id="14" name="Google Shape;217;p12">
            <a:extLst>
              <a:ext uri="{FF2B5EF4-FFF2-40B4-BE49-F238E27FC236}">
                <a16:creationId xmlns:a16="http://schemas.microsoft.com/office/drawing/2014/main" id="{8FCA6ADC-740F-9545-AEA6-91265C13E37D}"/>
              </a:ext>
            </a:extLst>
          </p:cNvPr>
          <p:cNvSpPr/>
          <p:nvPr/>
        </p:nvSpPr>
        <p:spPr>
          <a:xfrm>
            <a:off x="11609524" y="3237940"/>
            <a:ext cx="431540" cy="313748"/>
          </a:xfrm>
          <a:prstGeom prst="ellipse">
            <a:avLst/>
          </a:prstGeom>
          <a:noFill/>
          <a:ln w="317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23;p12">
            <a:extLst>
              <a:ext uri="{FF2B5EF4-FFF2-40B4-BE49-F238E27FC236}">
                <a16:creationId xmlns:a16="http://schemas.microsoft.com/office/drawing/2014/main" id="{A4E5A051-06EC-E742-B53E-A37EFD71D8D5}"/>
              </a:ext>
            </a:extLst>
          </p:cNvPr>
          <p:cNvSpPr txBox="1"/>
          <p:nvPr/>
        </p:nvSpPr>
        <p:spPr>
          <a:xfrm>
            <a:off x="11248774" y="3148489"/>
            <a:ext cx="287326" cy="52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Picture 1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515AC80-1A54-2D4C-A278-2E4D1813D6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15"/>
          <a:stretch/>
        </p:blipFill>
        <p:spPr>
          <a:xfrm>
            <a:off x="1726599" y="4509609"/>
            <a:ext cx="3819855" cy="11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27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0A8A65-EE9F-4CAE-B30A-0A69A476EF3F}"/>
              </a:ext>
            </a:extLst>
          </p:cNvPr>
          <p:cNvSpPr/>
          <p:nvPr/>
        </p:nvSpPr>
        <p:spPr>
          <a:xfrm>
            <a:off x="0" y="1228816"/>
            <a:ext cx="12192000" cy="5654351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09EAEA-84DF-450D-84D7-6FBECFCBFA77}"/>
              </a:ext>
            </a:extLst>
          </p:cNvPr>
          <p:cNvSpPr txBox="1"/>
          <p:nvPr/>
        </p:nvSpPr>
        <p:spPr>
          <a:xfrm>
            <a:off x="536894" y="1566137"/>
            <a:ext cx="610244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Breakout Instructions, continued: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/>
              <a:t>You can move between breakout rooms or return to the main room. Click “leave session.” Don’t click “leave meeting.”</a:t>
            </a:r>
            <a:endParaRPr kumimoji="0" lang="en-US" sz="2400" u="none" strike="noStrike" kern="1200" cap="none" spc="0" normalizeH="0" baseline="0" noProof="0" dirty="0">
              <a:ln>
                <a:noFill/>
              </a:ln>
              <a:uLnTx/>
              <a:uFillTx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i="0" dirty="0">
              <a:effectLst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dirty="0"/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i="0" dirty="0">
              <a:effectLst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dirty="0"/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i="0" dirty="0">
              <a:effectLst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dirty="0"/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i="0" dirty="0">
                <a:effectLst/>
              </a:rPr>
              <a:t>Breakout Audio Instructions: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/>
              <a:t>Dial-in phone connections cannot move to breakout rooms; connect via </a:t>
            </a:r>
            <a:r>
              <a:rPr lang="en-US" sz="2400" dirty="0" err="1"/>
              <a:t>Webex</a:t>
            </a:r>
            <a:r>
              <a:rPr lang="en-US" sz="2400" dirty="0"/>
              <a:t> audio.</a:t>
            </a:r>
            <a:endParaRPr lang="en-US" sz="2400" i="0" dirty="0">
              <a:effectLst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E943DF-D688-4317-8B53-991CEBB489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004" y="114502"/>
            <a:ext cx="1091293" cy="905246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E761E9A9-9A34-49ED-8500-44CB08176FD3}"/>
              </a:ext>
            </a:extLst>
          </p:cNvPr>
          <p:cNvSpPr txBox="1">
            <a:spLocks/>
          </p:cNvSpPr>
          <p:nvPr/>
        </p:nvSpPr>
        <p:spPr bwMode="auto">
          <a:xfrm>
            <a:off x="3980953" y="196248"/>
            <a:ext cx="4230094" cy="575539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2100" b="1" kern="1200" dirty="0">
                <a:solidFill>
                  <a:srgbClr val="FFFFFF"/>
                </a:solidFill>
                <a:effectLst>
                  <a:outerShdw blurRad="114300" dist="88900" dir="2700000" algn="tl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+mj-ea"/>
                <a:cs typeface="ＭＳ Ｐゴシック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90"/>
                </a:solidFill>
                <a:latin typeface="Arial" charset="0"/>
                <a:ea typeface="ＭＳ Ｐゴシック" pitchFamily="28" charset="-128"/>
                <a:cs typeface="ＭＳ Ｐゴシック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90"/>
                </a:solidFill>
                <a:latin typeface="Arial" charset="0"/>
                <a:ea typeface="ＭＳ Ｐゴシック" pitchFamily="28" charset="-128"/>
                <a:cs typeface="ＭＳ Ｐゴシック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90"/>
                </a:solidFill>
                <a:latin typeface="Arial" charset="0"/>
                <a:ea typeface="ＭＳ Ｐゴシック" pitchFamily="28" charset="-128"/>
                <a:cs typeface="ＭＳ Ｐゴシック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90"/>
                </a:solidFill>
                <a:latin typeface="Arial" charset="0"/>
                <a:ea typeface="ＭＳ Ｐゴシック" pitchFamily="28" charset="-128"/>
                <a:cs typeface="ＭＳ Ｐゴシック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114300" dist="88900" dir="2700000" algn="tl" rotWithShape="0">
                    <a:prstClr val="black">
                      <a:alpha val="7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</a:rPr>
              <a:t>WebEx </a:t>
            </a:r>
            <a:r>
              <a:rPr lang="en-US" sz="2400" dirty="0">
                <a:latin typeface="Calibri" panose="020F0502020204030204"/>
              </a:rPr>
              <a:t>Breakout Instructions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114300" dist="88900" dir="2700000" algn="tl" rotWithShape="0">
                  <a:prstClr val="black">
                    <a:alpha val="75000"/>
                  </a:prstClr>
                </a:outerShdw>
              </a:effectLst>
              <a:uLnTx/>
              <a:uFillTx/>
              <a:latin typeface="Calibri" panose="020F0502020204030204"/>
              <a:ea typeface="+mj-ea"/>
            </a:endParaRPr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5CF1B85-6C5A-B341-8C11-A5FF850B2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367" y="2043824"/>
            <a:ext cx="4933980" cy="5669280"/>
          </a:xfrm>
          <a:prstGeom prst="rect">
            <a:avLst/>
          </a:prstGeom>
        </p:spPr>
      </p:pic>
      <p:pic>
        <p:nvPicPr>
          <p:cNvPr id="12" name="Google Shape;211;p12">
            <a:extLst>
              <a:ext uri="{FF2B5EF4-FFF2-40B4-BE49-F238E27FC236}">
                <a16:creationId xmlns:a16="http://schemas.microsoft.com/office/drawing/2014/main" id="{4444F040-8F02-A64B-9DDA-E74260BB6C8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29292"/>
          <a:stretch/>
        </p:blipFill>
        <p:spPr>
          <a:xfrm>
            <a:off x="6485911" y="2311167"/>
            <a:ext cx="5702578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12;p12">
            <a:extLst>
              <a:ext uri="{FF2B5EF4-FFF2-40B4-BE49-F238E27FC236}">
                <a16:creationId xmlns:a16="http://schemas.microsoft.com/office/drawing/2014/main" id="{E40F7E4F-2ECB-3149-A8C8-3B5DF01C4557}"/>
              </a:ext>
            </a:extLst>
          </p:cNvPr>
          <p:cNvSpPr/>
          <p:nvPr/>
        </p:nvSpPr>
        <p:spPr>
          <a:xfrm>
            <a:off x="9517193" y="6371916"/>
            <a:ext cx="500700" cy="457200"/>
          </a:xfrm>
          <a:prstGeom prst="ellipse">
            <a:avLst/>
          </a:prstGeom>
          <a:noFill/>
          <a:ln w="317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13;p12">
            <a:extLst>
              <a:ext uri="{FF2B5EF4-FFF2-40B4-BE49-F238E27FC236}">
                <a16:creationId xmlns:a16="http://schemas.microsoft.com/office/drawing/2014/main" id="{09B91899-C6C9-C248-B1A7-5D928B23E7F0}"/>
              </a:ext>
            </a:extLst>
          </p:cNvPr>
          <p:cNvSpPr txBox="1"/>
          <p:nvPr/>
        </p:nvSpPr>
        <p:spPr>
          <a:xfrm rot="-599041">
            <a:off x="9463387" y="5180010"/>
            <a:ext cx="2659576" cy="646360"/>
          </a:xfrm>
          <a:prstGeom prst="rect">
            <a:avLst/>
          </a:prstGeom>
          <a:solidFill>
            <a:schemeClr val="lt1">
              <a:alpha val="54509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Leave Breakout Room       </a:t>
            </a:r>
            <a:br>
              <a:rPr lang="en-US" sz="1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        for Main Room</a:t>
            </a:r>
            <a:endParaRPr sz="14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14;p12">
            <a:extLst>
              <a:ext uri="{FF2B5EF4-FFF2-40B4-BE49-F238E27FC236}">
                <a16:creationId xmlns:a16="http://schemas.microsoft.com/office/drawing/2014/main" id="{15C317F7-E822-1542-8683-ED7EABB7BC1F}"/>
              </a:ext>
            </a:extLst>
          </p:cNvPr>
          <p:cNvSpPr txBox="1"/>
          <p:nvPr/>
        </p:nvSpPr>
        <p:spPr>
          <a:xfrm rot="-768409">
            <a:off x="6504507" y="5558857"/>
            <a:ext cx="1797312" cy="369491"/>
          </a:xfrm>
          <a:prstGeom prst="rect">
            <a:avLst/>
          </a:prstGeom>
          <a:solidFill>
            <a:schemeClr val="lt1">
              <a:alpha val="54509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Leave </a:t>
            </a:r>
            <a:r>
              <a:rPr lang="en-US" sz="18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Webex</a:t>
            </a:r>
            <a:r>
              <a:rPr lang="en-US" sz="1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" name="Google Shape;218;p12">
            <a:extLst>
              <a:ext uri="{FF2B5EF4-FFF2-40B4-BE49-F238E27FC236}">
                <a16:creationId xmlns:a16="http://schemas.microsoft.com/office/drawing/2014/main" id="{53B11E95-39EE-3242-A53F-C4AAFA712D04}"/>
              </a:ext>
            </a:extLst>
          </p:cNvPr>
          <p:cNvCxnSpPr>
            <a:cxnSpLocks/>
            <a:stCxn id="13" idx="0"/>
            <a:endCxn id="17" idx="4"/>
          </p:cNvCxnSpPr>
          <p:nvPr/>
        </p:nvCxnSpPr>
        <p:spPr>
          <a:xfrm flipH="1" flipV="1">
            <a:off x="9243818" y="5175652"/>
            <a:ext cx="523725" cy="1196264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7" name="Google Shape;219;p12">
            <a:extLst>
              <a:ext uri="{FF2B5EF4-FFF2-40B4-BE49-F238E27FC236}">
                <a16:creationId xmlns:a16="http://schemas.microsoft.com/office/drawing/2014/main" id="{648B6F02-AB0C-864B-95DE-62056C4AF961}"/>
              </a:ext>
            </a:extLst>
          </p:cNvPr>
          <p:cNvSpPr/>
          <p:nvPr/>
        </p:nvSpPr>
        <p:spPr>
          <a:xfrm>
            <a:off x="8792195" y="4861852"/>
            <a:ext cx="903246" cy="313800"/>
          </a:xfrm>
          <a:prstGeom prst="ellipse">
            <a:avLst/>
          </a:prstGeom>
          <a:noFill/>
          <a:ln w="317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24;p12">
            <a:extLst>
              <a:ext uri="{FF2B5EF4-FFF2-40B4-BE49-F238E27FC236}">
                <a16:creationId xmlns:a16="http://schemas.microsoft.com/office/drawing/2014/main" id="{212DAB29-A748-E24B-9026-35200754E22B}"/>
              </a:ext>
            </a:extLst>
          </p:cNvPr>
          <p:cNvSpPr/>
          <p:nvPr/>
        </p:nvSpPr>
        <p:spPr>
          <a:xfrm>
            <a:off x="9767543" y="2950431"/>
            <a:ext cx="1292100" cy="457200"/>
          </a:xfrm>
          <a:prstGeom prst="ellipse">
            <a:avLst/>
          </a:prstGeom>
          <a:noFill/>
          <a:ln w="317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25;p12">
            <a:extLst>
              <a:ext uri="{FF2B5EF4-FFF2-40B4-BE49-F238E27FC236}">
                <a16:creationId xmlns:a16="http://schemas.microsoft.com/office/drawing/2014/main" id="{D403D3E0-C8CF-D042-A259-3D592BE9B52E}"/>
              </a:ext>
            </a:extLst>
          </p:cNvPr>
          <p:cNvSpPr txBox="1"/>
          <p:nvPr/>
        </p:nvSpPr>
        <p:spPr>
          <a:xfrm>
            <a:off x="7411154" y="3001799"/>
            <a:ext cx="2284287" cy="369468"/>
          </a:xfrm>
          <a:prstGeom prst="rect">
            <a:avLst/>
          </a:prstGeom>
          <a:solidFill>
            <a:schemeClr val="lt1">
              <a:alpha val="54509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Join another room</a:t>
            </a:r>
            <a:endParaRPr sz="14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" name="Google Shape;226;p12">
            <a:extLst>
              <a:ext uri="{FF2B5EF4-FFF2-40B4-BE49-F238E27FC236}">
                <a16:creationId xmlns:a16="http://schemas.microsoft.com/office/drawing/2014/main" id="{530026C0-31A9-084D-8AC3-3DCA1F1283FB}"/>
              </a:ext>
            </a:extLst>
          </p:cNvPr>
          <p:cNvCxnSpPr>
            <a:stCxn id="15" idx="3"/>
          </p:cNvCxnSpPr>
          <p:nvPr/>
        </p:nvCxnSpPr>
        <p:spPr>
          <a:xfrm rot="10800000" flipH="1">
            <a:off x="8279463" y="5038602"/>
            <a:ext cx="211500" cy="5058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027868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09EAEA-84DF-450D-84D7-6FBECFCBFA77}"/>
              </a:ext>
            </a:extLst>
          </p:cNvPr>
          <p:cNvSpPr txBox="1"/>
          <p:nvPr/>
        </p:nvSpPr>
        <p:spPr>
          <a:xfrm>
            <a:off x="297428" y="466265"/>
            <a:ext cx="545634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 dirty="0"/>
              <a:t>Open</a:t>
            </a:r>
            <a:r>
              <a:rPr lang="en-US" sz="2000" b="0" i="0" dirty="0">
                <a:effectLst/>
              </a:rPr>
              <a:t> “Participants” panel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 dirty="0"/>
              <a:t>C</a:t>
            </a:r>
            <a:r>
              <a:rPr lang="en-US" sz="2000" b="0" i="0" dirty="0">
                <a:effectLst/>
              </a:rPr>
              <a:t>lick “Show All Breakout Sessions”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 dirty="0"/>
              <a:t>Click </a:t>
            </a:r>
            <a:r>
              <a:rPr lang="en-US" sz="2000" b="0" i="0" dirty="0">
                <a:effectLst/>
              </a:rPr>
              <a:t>“Join” next to the poster session you want to attend first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sz="2000" dirty="0"/>
              <a:t>Note: Poster presenters are preassigned to their rooms – click the green “Join” button to accept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0" i="0" dirty="0">
              <a:effectLst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i="0" dirty="0">
              <a:effectLst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dirty="0"/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i="0" dirty="0">
              <a:effectLst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761E9A9-9A34-49ED-8500-44CB08176FD3}"/>
              </a:ext>
            </a:extLst>
          </p:cNvPr>
          <p:cNvSpPr txBox="1">
            <a:spLocks/>
          </p:cNvSpPr>
          <p:nvPr/>
        </p:nvSpPr>
        <p:spPr bwMode="auto">
          <a:xfrm>
            <a:off x="0" y="-5653"/>
            <a:ext cx="5795828" cy="470700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2100" b="1" kern="1200" dirty="0">
                <a:solidFill>
                  <a:srgbClr val="FFFFFF"/>
                </a:solidFill>
                <a:effectLst>
                  <a:outerShdw blurRad="114300" dist="88900" dir="2700000" algn="tl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+mj-ea"/>
                <a:cs typeface="ＭＳ Ｐゴシック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90"/>
                </a:solidFill>
                <a:latin typeface="Arial" charset="0"/>
                <a:ea typeface="ＭＳ Ｐゴシック" pitchFamily="28" charset="-128"/>
                <a:cs typeface="ＭＳ Ｐゴシック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90"/>
                </a:solidFill>
                <a:latin typeface="Arial" charset="0"/>
                <a:ea typeface="ＭＳ Ｐゴシック" pitchFamily="28" charset="-128"/>
                <a:cs typeface="ＭＳ Ｐゴシック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90"/>
                </a:solidFill>
                <a:latin typeface="Arial" charset="0"/>
                <a:ea typeface="ＭＳ Ｐゴシック" pitchFamily="28" charset="-128"/>
                <a:cs typeface="ＭＳ Ｐゴシック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90"/>
                </a:solidFill>
                <a:latin typeface="Arial" charset="0"/>
                <a:ea typeface="ＭＳ Ｐゴシック" pitchFamily="28" charset="-128"/>
                <a:cs typeface="ＭＳ Ｐゴシック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114300" dist="88900" dir="2700000" algn="tl" rotWithShape="0">
                    <a:prstClr val="black">
                      <a:alpha val="7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</a:rPr>
              <a:t>Joining WebEx </a:t>
            </a:r>
            <a:r>
              <a:rPr lang="en-US" sz="2400" dirty="0">
                <a:latin typeface="Calibri" panose="020F0502020204030204"/>
              </a:rPr>
              <a:t>Breakout Rooms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114300" dist="88900" dir="2700000" algn="tl" rotWithShape="0">
                  <a:prstClr val="black">
                    <a:alpha val="75000"/>
                  </a:prstClr>
                </a:outerShdw>
              </a:effectLst>
              <a:uLnTx/>
              <a:uFillTx/>
              <a:latin typeface="Calibri" panose="020F0502020204030204"/>
              <a:ea typeface="+mj-ea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D46082-607F-E1A8-052A-17A52456F538}"/>
              </a:ext>
            </a:extLst>
          </p:cNvPr>
          <p:cNvGrpSpPr/>
          <p:nvPr/>
        </p:nvGrpSpPr>
        <p:grpSpPr>
          <a:xfrm>
            <a:off x="5405134" y="0"/>
            <a:ext cx="2737568" cy="4754880"/>
            <a:chOff x="258307" y="1164224"/>
            <a:chExt cx="2737568" cy="475488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12B5554-63A2-3203-4193-AF265785F90F}"/>
                </a:ext>
              </a:extLst>
            </p:cNvPr>
            <p:cNvGrpSpPr/>
            <p:nvPr/>
          </p:nvGrpSpPr>
          <p:grpSpPr>
            <a:xfrm>
              <a:off x="258307" y="1164224"/>
              <a:ext cx="2737568" cy="4754880"/>
              <a:chOff x="6323139" y="1228816"/>
              <a:chExt cx="2737568" cy="4754880"/>
            </a:xfrm>
          </p:grpSpPr>
          <p:pic>
            <p:nvPicPr>
              <p:cNvPr id="11" name="Google Shape;215;p12">
                <a:extLst>
                  <a:ext uri="{FF2B5EF4-FFF2-40B4-BE49-F238E27FC236}">
                    <a16:creationId xmlns:a16="http://schemas.microsoft.com/office/drawing/2014/main" id="{7DF94DC0-8756-7046-B113-2AC8D2E148BC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2">
                <a:alphaModFix/>
              </a:blip>
              <a:srcRect l="69524"/>
              <a:stretch/>
            </p:blipFill>
            <p:spPr>
              <a:xfrm>
                <a:off x="6708907" y="1228816"/>
                <a:ext cx="2351800" cy="475488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" name="Google Shape;220;p12">
                <a:extLst>
                  <a:ext uri="{FF2B5EF4-FFF2-40B4-BE49-F238E27FC236}">
                    <a16:creationId xmlns:a16="http://schemas.microsoft.com/office/drawing/2014/main" id="{D528BA82-EC70-0740-99D0-9B6F3A5E5416}"/>
                  </a:ext>
                </a:extLst>
              </p:cNvPr>
              <p:cNvSpPr txBox="1"/>
              <p:nvPr/>
            </p:nvSpPr>
            <p:spPr>
              <a:xfrm>
                <a:off x="6323139" y="1792963"/>
                <a:ext cx="316200" cy="52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rPr lang="en-US" sz="2800" b="1" i="0" u="none" strike="noStrike" cap="none" dirty="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 sz="1400" b="0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22;p12">
                <a:extLst>
                  <a:ext uri="{FF2B5EF4-FFF2-40B4-BE49-F238E27FC236}">
                    <a16:creationId xmlns:a16="http://schemas.microsoft.com/office/drawing/2014/main" id="{8D3217A6-1F53-BD4D-9059-7AD05041A862}"/>
                  </a:ext>
                </a:extLst>
              </p:cNvPr>
              <p:cNvSpPr txBox="1"/>
              <p:nvPr/>
            </p:nvSpPr>
            <p:spPr>
              <a:xfrm>
                <a:off x="7070454" y="5290569"/>
                <a:ext cx="279300" cy="52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rPr lang="en-US" sz="2800" b="1" i="0" u="none" strike="noStrike" cap="none" dirty="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sz="1400" b="0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" name="Google Shape;216;p12">
              <a:extLst>
                <a:ext uri="{FF2B5EF4-FFF2-40B4-BE49-F238E27FC236}">
                  <a16:creationId xmlns:a16="http://schemas.microsoft.com/office/drawing/2014/main" id="{49C551B1-D615-9B40-AF37-6BFFE20E7941}"/>
                </a:ext>
              </a:extLst>
            </p:cNvPr>
            <p:cNvSpPr/>
            <p:nvPr/>
          </p:nvSpPr>
          <p:spPr>
            <a:xfrm>
              <a:off x="668008" y="1806503"/>
              <a:ext cx="1233828" cy="366935"/>
            </a:xfrm>
            <a:prstGeom prst="ellipse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21;p12">
              <a:extLst>
                <a:ext uri="{FF2B5EF4-FFF2-40B4-BE49-F238E27FC236}">
                  <a16:creationId xmlns:a16="http://schemas.microsoft.com/office/drawing/2014/main" id="{828B75B0-BA60-E74E-9446-9A11A9F3AE38}"/>
                </a:ext>
              </a:extLst>
            </p:cNvPr>
            <p:cNvSpPr/>
            <p:nvPr/>
          </p:nvSpPr>
          <p:spPr>
            <a:xfrm>
              <a:off x="1437901" y="5487577"/>
              <a:ext cx="764148" cy="366935"/>
            </a:xfrm>
            <a:prstGeom prst="ellipse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" name="Picture 1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515AC80-1A54-2D4C-A278-2E4D1813D6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9" b="81220"/>
          <a:stretch/>
        </p:blipFill>
        <p:spPr>
          <a:xfrm>
            <a:off x="802867" y="2482829"/>
            <a:ext cx="3819855" cy="5232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C610429-298D-CB4E-089F-10ACA37176AB}"/>
              </a:ext>
            </a:extLst>
          </p:cNvPr>
          <p:cNvGrpSpPr/>
          <p:nvPr/>
        </p:nvGrpSpPr>
        <p:grpSpPr>
          <a:xfrm>
            <a:off x="7294971" y="751667"/>
            <a:ext cx="3819855" cy="3558209"/>
            <a:chOff x="3951855" y="2202806"/>
            <a:chExt cx="3819855" cy="355820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0753ABF-9E2D-7F7F-5415-4B744DAE512D}"/>
                </a:ext>
              </a:extLst>
            </p:cNvPr>
            <p:cNvGrpSpPr/>
            <p:nvPr/>
          </p:nvGrpSpPr>
          <p:grpSpPr>
            <a:xfrm>
              <a:off x="3951855" y="2202806"/>
              <a:ext cx="3819855" cy="3558209"/>
              <a:chOff x="8384876" y="2531940"/>
              <a:chExt cx="3819855" cy="3558209"/>
            </a:xfrm>
          </p:grpSpPr>
          <p:pic>
            <p:nvPicPr>
              <p:cNvPr id="10" name="Picture 9" descr="Graphical user interface, text, application&#10;&#10;Description automatically generated">
                <a:extLst>
                  <a:ext uri="{FF2B5EF4-FFF2-40B4-BE49-F238E27FC236}">
                    <a16:creationId xmlns:a16="http://schemas.microsoft.com/office/drawing/2014/main" id="{2BF0EE77-B6F7-6B49-B797-65DC62CE45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31"/>
              <a:stretch/>
            </p:blipFill>
            <p:spPr>
              <a:xfrm>
                <a:off x="8384876" y="2531940"/>
                <a:ext cx="3819855" cy="3558209"/>
              </a:xfrm>
              <a:prstGeom prst="rect">
                <a:avLst/>
              </a:prstGeom>
            </p:spPr>
          </p:pic>
          <p:sp>
            <p:nvSpPr>
              <p:cNvPr id="18" name="Google Shape;223;p12">
                <a:extLst>
                  <a:ext uri="{FF2B5EF4-FFF2-40B4-BE49-F238E27FC236}">
                    <a16:creationId xmlns:a16="http://schemas.microsoft.com/office/drawing/2014/main" id="{A4E5A051-06EC-E742-B53E-A37EFD71D8D5}"/>
                  </a:ext>
                </a:extLst>
              </p:cNvPr>
              <p:cNvSpPr txBox="1"/>
              <p:nvPr/>
            </p:nvSpPr>
            <p:spPr>
              <a:xfrm>
                <a:off x="11248774" y="3148489"/>
                <a:ext cx="287326" cy="5232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rPr lang="en-US" sz="2800" b="1" i="0" u="none" strike="noStrike" cap="none" dirty="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endParaRPr sz="1400" b="0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217;p12">
              <a:extLst>
                <a:ext uri="{FF2B5EF4-FFF2-40B4-BE49-F238E27FC236}">
                  <a16:creationId xmlns:a16="http://schemas.microsoft.com/office/drawing/2014/main" id="{8FCA6ADC-740F-9545-AEA6-91265C13E37D}"/>
                </a:ext>
              </a:extLst>
            </p:cNvPr>
            <p:cNvSpPr/>
            <p:nvPr/>
          </p:nvSpPr>
          <p:spPr>
            <a:xfrm>
              <a:off x="7162514" y="2924117"/>
              <a:ext cx="431540" cy="313748"/>
            </a:xfrm>
            <a:prstGeom prst="ellipse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280A1CB-7193-75E8-C333-2F26FC302D24}"/>
              </a:ext>
            </a:extLst>
          </p:cNvPr>
          <p:cNvSpPr txBox="1"/>
          <p:nvPr/>
        </p:nvSpPr>
        <p:spPr>
          <a:xfrm>
            <a:off x="5090818" y="4845957"/>
            <a:ext cx="710118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  <a:defRPr/>
            </a:pPr>
            <a:r>
              <a:rPr lang="en-US" sz="2000" dirty="0"/>
              <a:t>You can move between breakout rooms or return to the main room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Click “Show Other Breakout Session” and “Join” one.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Click “leave session.” </a:t>
            </a:r>
            <a:r>
              <a:rPr lang="en-US" sz="2000" b="1" i="1" dirty="0"/>
              <a:t>Don’t</a:t>
            </a:r>
            <a:r>
              <a:rPr lang="en-US" sz="2000" dirty="0"/>
              <a:t> click “leave meeting.”</a:t>
            </a:r>
          </a:p>
          <a:p>
            <a:pPr marL="457200" indent="-457200">
              <a:buFont typeface="+mj-lt"/>
              <a:buAutoNum type="arabicPeriod" startAt="4"/>
              <a:defRPr/>
            </a:pPr>
            <a:endParaRPr lang="en-US" sz="800" dirty="0"/>
          </a:p>
          <a:p>
            <a:pPr>
              <a:defRPr/>
            </a:pPr>
            <a:r>
              <a:rPr lang="en-US" sz="2000" dirty="0"/>
              <a:t>Note: Dial-in phone connections cannot move to breakout rooms; connect via Webex audio (you can have Webex call you)</a:t>
            </a:r>
          </a:p>
          <a:p>
            <a:pPr>
              <a:defRPr/>
            </a:pPr>
            <a:endParaRPr lang="en-US" sz="20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E943DF-D688-4317-8B53-991CEBB489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004" y="114502"/>
            <a:ext cx="1091293" cy="905246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9DA51EA0-EE63-06E4-4D64-758B82A00642}"/>
              </a:ext>
            </a:extLst>
          </p:cNvPr>
          <p:cNvGrpSpPr/>
          <p:nvPr/>
        </p:nvGrpSpPr>
        <p:grpSpPr>
          <a:xfrm>
            <a:off x="287770" y="3262399"/>
            <a:ext cx="4571878" cy="3506282"/>
            <a:chOff x="568318" y="265820"/>
            <a:chExt cx="4571878" cy="3506282"/>
          </a:xfrm>
        </p:grpSpPr>
        <p:pic>
          <p:nvPicPr>
            <p:cNvPr id="33" name="Google Shape;211;p12">
              <a:extLst>
                <a:ext uri="{FF2B5EF4-FFF2-40B4-BE49-F238E27FC236}">
                  <a16:creationId xmlns:a16="http://schemas.microsoft.com/office/drawing/2014/main" id="{683295EB-6864-2702-077F-B72835B6936A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5">
              <a:alphaModFix/>
            </a:blip>
            <a:srcRect l="29292" t="4137"/>
            <a:stretch/>
          </p:blipFill>
          <p:spPr>
            <a:xfrm>
              <a:off x="568318" y="265820"/>
              <a:ext cx="4562062" cy="35062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Google Shape;212;p12">
              <a:extLst>
                <a:ext uri="{FF2B5EF4-FFF2-40B4-BE49-F238E27FC236}">
                  <a16:creationId xmlns:a16="http://schemas.microsoft.com/office/drawing/2014/main" id="{B4619C18-AAD9-5A49-EBF1-43ED4B3637AA}"/>
                </a:ext>
              </a:extLst>
            </p:cNvPr>
            <p:cNvSpPr/>
            <p:nvPr/>
          </p:nvSpPr>
          <p:spPr>
            <a:xfrm>
              <a:off x="2993343" y="3411432"/>
              <a:ext cx="441374" cy="317428"/>
            </a:xfrm>
            <a:prstGeom prst="ellipse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13;p12">
              <a:extLst>
                <a:ext uri="{FF2B5EF4-FFF2-40B4-BE49-F238E27FC236}">
                  <a16:creationId xmlns:a16="http://schemas.microsoft.com/office/drawing/2014/main" id="{6F349778-086D-8A62-9753-78E9538CB003}"/>
                </a:ext>
              </a:extLst>
            </p:cNvPr>
            <p:cNvSpPr txBox="1"/>
            <p:nvPr/>
          </p:nvSpPr>
          <p:spPr>
            <a:xfrm rot="21000959">
              <a:off x="2981338" y="2381427"/>
              <a:ext cx="2158858" cy="923289"/>
            </a:xfrm>
            <a:prstGeom prst="rect">
              <a:avLst/>
            </a:prstGeom>
            <a:solidFill>
              <a:schemeClr val="lt1">
                <a:alpha val="54509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Leave Breakout Room for Main Room</a:t>
              </a:r>
              <a:endParaRPr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14;p12">
              <a:extLst>
                <a:ext uri="{FF2B5EF4-FFF2-40B4-BE49-F238E27FC236}">
                  <a16:creationId xmlns:a16="http://schemas.microsoft.com/office/drawing/2014/main" id="{93D54397-E527-9FBE-AD72-3351DAD76487}"/>
                </a:ext>
              </a:extLst>
            </p:cNvPr>
            <p:cNvSpPr txBox="1"/>
            <p:nvPr/>
          </p:nvSpPr>
          <p:spPr>
            <a:xfrm rot="20831591">
              <a:off x="623266" y="2710402"/>
              <a:ext cx="1417846" cy="654891"/>
            </a:xfrm>
            <a:prstGeom prst="rect">
              <a:avLst/>
            </a:prstGeom>
            <a:solidFill>
              <a:schemeClr val="lt1">
                <a:alpha val="54509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Leave </a:t>
              </a:r>
              <a:r>
                <a:rPr lang="en-US" sz="1800" b="1" i="0" u="none" strike="noStrike" cap="none" dirty="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Webex</a:t>
              </a:r>
              <a:r>
                <a:rPr lang="en-US" sz="1800" b="1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7" name="Google Shape;218;p12">
              <a:extLst>
                <a:ext uri="{FF2B5EF4-FFF2-40B4-BE49-F238E27FC236}">
                  <a16:creationId xmlns:a16="http://schemas.microsoft.com/office/drawing/2014/main" id="{3E30EDF5-4416-9B30-220E-DAB03C3A5E57}"/>
                </a:ext>
              </a:extLst>
            </p:cNvPr>
            <p:cNvCxnSpPr>
              <a:cxnSpLocks/>
              <a:stCxn id="34" idx="0"/>
              <a:endCxn id="38" idx="4"/>
            </p:cNvCxnSpPr>
            <p:nvPr/>
          </p:nvCxnSpPr>
          <p:spPr>
            <a:xfrm flipH="1" flipV="1">
              <a:off x="2774643" y="2406090"/>
              <a:ext cx="439386" cy="1005342"/>
            </a:xfrm>
            <a:prstGeom prst="straightConnector1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38" name="Google Shape;219;p12">
              <a:extLst>
                <a:ext uri="{FF2B5EF4-FFF2-40B4-BE49-F238E27FC236}">
                  <a16:creationId xmlns:a16="http://schemas.microsoft.com/office/drawing/2014/main" id="{A5DFE915-1FA1-EBD7-000B-D9D1795E82FF}"/>
                </a:ext>
              </a:extLst>
            </p:cNvPr>
            <p:cNvSpPr/>
            <p:nvPr/>
          </p:nvSpPr>
          <p:spPr>
            <a:xfrm>
              <a:off x="2413345" y="2155050"/>
              <a:ext cx="722597" cy="251040"/>
            </a:xfrm>
            <a:prstGeom prst="ellipse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24;p12">
              <a:extLst>
                <a:ext uri="{FF2B5EF4-FFF2-40B4-BE49-F238E27FC236}">
                  <a16:creationId xmlns:a16="http://schemas.microsoft.com/office/drawing/2014/main" id="{564A06D4-CF5B-6FB2-FF04-219F41D4A2B1}"/>
                </a:ext>
              </a:extLst>
            </p:cNvPr>
            <p:cNvSpPr/>
            <p:nvPr/>
          </p:nvSpPr>
          <p:spPr>
            <a:xfrm>
              <a:off x="3193623" y="625913"/>
              <a:ext cx="1033680" cy="365760"/>
            </a:xfrm>
            <a:prstGeom prst="ellipse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25;p12">
              <a:extLst>
                <a:ext uri="{FF2B5EF4-FFF2-40B4-BE49-F238E27FC236}">
                  <a16:creationId xmlns:a16="http://schemas.microsoft.com/office/drawing/2014/main" id="{79653687-1E6F-88D2-3B69-34428C623539}"/>
                </a:ext>
              </a:extLst>
            </p:cNvPr>
            <p:cNvSpPr txBox="1"/>
            <p:nvPr/>
          </p:nvSpPr>
          <p:spPr>
            <a:xfrm>
              <a:off x="1308512" y="667007"/>
              <a:ext cx="1761523" cy="646290"/>
            </a:xfrm>
            <a:prstGeom prst="rect">
              <a:avLst/>
            </a:prstGeom>
            <a:solidFill>
              <a:schemeClr val="lt1">
                <a:alpha val="54509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Join another room</a:t>
              </a:r>
              <a:endParaRPr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1" name="Google Shape;226;p12">
              <a:extLst>
                <a:ext uri="{FF2B5EF4-FFF2-40B4-BE49-F238E27FC236}">
                  <a16:creationId xmlns:a16="http://schemas.microsoft.com/office/drawing/2014/main" id="{ACCB2B1D-E684-0622-A0FD-8BF0C4A41886}"/>
                </a:ext>
              </a:extLst>
            </p:cNvPr>
            <p:cNvCxnSpPr>
              <a:cxnSpLocks/>
              <a:stCxn id="36" idx="3"/>
            </p:cNvCxnSpPr>
            <p:nvPr/>
          </p:nvCxnSpPr>
          <p:spPr>
            <a:xfrm flipV="1">
              <a:off x="2023476" y="2296450"/>
              <a:ext cx="148883" cy="584255"/>
            </a:xfrm>
            <a:prstGeom prst="straightConnector1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28209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/>
          <p:cNvSpPr txBox="1"/>
          <p:nvPr/>
        </p:nvSpPr>
        <p:spPr>
          <a:xfrm>
            <a:off x="10390683" y="5651368"/>
            <a:ext cx="1846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"/>
          <p:cNvSpPr/>
          <p:nvPr/>
        </p:nvSpPr>
        <p:spPr>
          <a:xfrm>
            <a:off x="1286689" y="260420"/>
            <a:ext cx="9844500" cy="1190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3200"/>
              <a:buFont typeface="Arial Narrow"/>
              <a:buNone/>
            </a:pPr>
            <a:r>
              <a:rPr lang="en-US" sz="3200" b="1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AHN–</a:t>
            </a:r>
            <a:r>
              <a:rPr lang="en-US" sz="3200" b="1" i="0" u="none" strike="noStrike" cap="none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TEMPO </a:t>
            </a:r>
            <a:r>
              <a:rPr lang="en-US" sz="3200" b="1" i="0" u="none" strike="noStrike" cap="none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Aerosol Algorithm from TROPOMI</a:t>
            </a:r>
            <a:endParaRPr sz="3200" b="1" i="0" u="none" strike="noStrike" cap="none" dirty="0">
              <a:solidFill>
                <a:srgbClr val="244D6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endParaRPr lang="en-US"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Changwoo Ahn, SSAI,</a:t>
            </a:r>
            <a:r>
              <a:rPr lang="en-US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and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Omar Torres, NASA GSFC</a:t>
            </a:r>
          </a:p>
        </p:txBody>
      </p:sp>
      <p:cxnSp>
        <p:nvCxnSpPr>
          <p:cNvPr id="151" name="Google Shape;151;p1"/>
          <p:cNvCxnSpPr/>
          <p:nvPr/>
        </p:nvCxnSpPr>
        <p:spPr>
          <a:xfrm flipH="1">
            <a:off x="403782" y="1464954"/>
            <a:ext cx="11430256" cy="21214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3C6ADAD-6C83-2AA4-75CB-1A70853B58F8}"/>
              </a:ext>
            </a:extLst>
          </p:cNvPr>
          <p:cNvSpPr txBox="1"/>
          <p:nvPr/>
        </p:nvSpPr>
        <p:spPr>
          <a:xfrm>
            <a:off x="336138" y="1469615"/>
            <a:ext cx="11497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</a:t>
            </a:r>
            <a:r>
              <a:rPr lang="en-US" sz="1600" b="0" i="0" dirty="0">
                <a:effectLst/>
              </a:rPr>
              <a:t>e have processed a multi-decadal data record of global aerosol properties derived from satellite near-UV observations by five sensors (TOMS series (i.e., Nimbus 7 and Earth Probe), OMI, OMPS NM, EPIC, and TROPOMI).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31C12C-5E4F-FEC6-078F-7CC7574CB063}"/>
              </a:ext>
            </a:extLst>
          </p:cNvPr>
          <p:cNvSpPr txBox="1"/>
          <p:nvPr/>
        </p:nvSpPr>
        <p:spPr>
          <a:xfrm>
            <a:off x="670570" y="3993803"/>
            <a:ext cx="6299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lvl="1" indent="-284163">
              <a:buSzPct val="80000"/>
              <a:buFont typeface="Wingdings" panose="05000000000000000000" pitchFamily="2" charset="2"/>
              <a:buChar char="v"/>
            </a:pPr>
            <a:r>
              <a:rPr lang="en-US" sz="1600" dirty="0"/>
              <a:t>Data sets listed above are available from </a:t>
            </a:r>
            <a:r>
              <a:rPr lang="en-US" sz="1600" dirty="0" err="1">
                <a:hlinkClick r:id="rId4"/>
              </a:rPr>
              <a:t>Earthdata</a:t>
            </a:r>
            <a:r>
              <a:rPr lang="en-US" sz="1600" dirty="0">
                <a:hlinkClick r:id="rId4"/>
              </a:rPr>
              <a:t> Search (nasa.gov)</a:t>
            </a:r>
            <a:endParaRPr lang="en-US" sz="1600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636AA25-B35E-7BB0-3EE0-F505CD9F36EE}"/>
              </a:ext>
            </a:extLst>
          </p:cNvPr>
          <p:cNvGraphicFramePr>
            <a:graphicFrameLocks noGrp="1"/>
          </p:cNvGraphicFramePr>
          <p:nvPr/>
        </p:nvGraphicFramePr>
        <p:xfrm>
          <a:off x="731202" y="2286923"/>
          <a:ext cx="9730283" cy="170688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265113">
                  <a:extLst>
                    <a:ext uri="{9D8B030D-6E8A-4147-A177-3AD203B41FA5}">
                      <a16:colId xmlns:a16="http://schemas.microsoft.com/office/drawing/2014/main" val="3662520404"/>
                    </a:ext>
                  </a:extLst>
                </a:gridCol>
                <a:gridCol w="2182413">
                  <a:extLst>
                    <a:ext uri="{9D8B030D-6E8A-4147-A177-3AD203B41FA5}">
                      <a16:colId xmlns:a16="http://schemas.microsoft.com/office/drawing/2014/main" val="3305563681"/>
                    </a:ext>
                  </a:extLst>
                </a:gridCol>
                <a:gridCol w="1877134">
                  <a:extLst>
                    <a:ext uri="{9D8B030D-6E8A-4147-A177-3AD203B41FA5}">
                      <a16:colId xmlns:a16="http://schemas.microsoft.com/office/drawing/2014/main" val="1724371276"/>
                    </a:ext>
                  </a:extLst>
                </a:gridCol>
                <a:gridCol w="3405623">
                  <a:extLst>
                    <a:ext uri="{9D8B030D-6E8A-4147-A177-3AD203B41FA5}">
                      <a16:colId xmlns:a16="http://schemas.microsoft.com/office/drawing/2014/main" val="33490486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Instrument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Operation Period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Product Name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DOI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94738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dirty="0">
                          <a:effectLst/>
                        </a:rPr>
                        <a:t>N7/TOMS</a:t>
                      </a:r>
                      <a:endParaRPr lang="en-US" sz="16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Oct. 1978 - May 1993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TOMSN7AER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10.5067/MEASURES/AER/DATA201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68788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1600" dirty="0">
                          <a:effectLst/>
                        </a:rPr>
                        <a:t>EP/TOMS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Jun. 1996 - Dec. 2005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TOMSEPAER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10.5067/MEASURES/AER/DATA202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16821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dirty="0">
                          <a:effectLst/>
                        </a:rPr>
                        <a:t>Aura/OMI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Aug. 2004 - Present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effectLst/>
                        </a:rPr>
                        <a:t>OMIAuraAER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10.5067/MEASURES/AER/DATA203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5523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Suomi NPP/OMPS NM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Nov. 2011 - Present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NMMIEAI-L2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212529"/>
                          </a:solidFill>
                          <a:effectLst/>
                        </a:rPr>
                        <a:t>10.5067/40L92G8144IV</a:t>
                      </a:r>
                      <a:endParaRPr lang="en-US" sz="1600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35969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DSCOVR/EPIC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Jun. 2015 - Present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EPIC_L2_AER_03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212529"/>
                          </a:solidFill>
                          <a:effectLst/>
                        </a:rPr>
                        <a:t>10.5067/EPIC/DSCOVR/L2_AER_03</a:t>
                      </a:r>
                      <a:endParaRPr lang="en-US" sz="1600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5751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S5P/TROPOMI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Apr. 2018 - Present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TROPOMAER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212529"/>
                          </a:solidFill>
                          <a:effectLst/>
                        </a:rPr>
                        <a:t>10.5067/MEASURES/AER/DATA204</a:t>
                      </a:r>
                      <a:endParaRPr lang="en-US" sz="1600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6630570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155C378-A113-1FC6-A67F-C688A991CC5D}"/>
              </a:ext>
            </a:extLst>
          </p:cNvPr>
          <p:cNvSpPr txBox="1"/>
          <p:nvPr/>
        </p:nvSpPr>
        <p:spPr>
          <a:xfrm>
            <a:off x="336138" y="4405042"/>
            <a:ext cx="113399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We plan to continue to produce aerosol record from TEMPO hourly measurements with a consistent operational aerosol algorithm.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Aerosol information (e.g., AOD, AAOD, and AH) is needed for accurate trace gas retrievals and air quality applications.</a:t>
            </a:r>
          </a:p>
          <a:p>
            <a:endParaRPr lang="en-US" sz="1600" b="1" dirty="0"/>
          </a:p>
          <a:p>
            <a:r>
              <a:rPr lang="en-US" sz="1600" b="1" dirty="0"/>
              <a:t>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We have developed an initial version of TEMPO aerosol algorithm (TEMPOAER) ported from TROPOMI aerosol algorithm.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performance of it has been tested with a realistic aerosol information from TROPOMI L2 data (TROPOMAER).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5AD0F9-03A7-9736-04E9-5945C7A0EE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9" t="13094" r="-2027" b="24265"/>
          <a:stretch/>
        </p:blipFill>
        <p:spPr bwMode="auto">
          <a:xfrm>
            <a:off x="242696" y="272390"/>
            <a:ext cx="1169511" cy="114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95436D6-A1BC-9B40-2B5C-63F1D66A7534}"/>
              </a:ext>
            </a:extLst>
          </p:cNvPr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90B08DC-0E47-399E-48A3-34D9D518A28F}"/>
              </a:ext>
            </a:extLst>
          </p:cNvPr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C92FBC-A9F2-EE9B-9482-A001B432E9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5475" y="447352"/>
            <a:ext cx="8255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6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09EAEA-84DF-450D-84D7-6FBECFCBFA77}"/>
              </a:ext>
            </a:extLst>
          </p:cNvPr>
          <p:cNvSpPr txBox="1"/>
          <p:nvPr/>
        </p:nvSpPr>
        <p:spPr>
          <a:xfrm>
            <a:off x="27691" y="405715"/>
            <a:ext cx="661736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 dirty="0"/>
              <a:t>Open</a:t>
            </a:r>
            <a:r>
              <a:rPr lang="en-US" sz="2000" b="0" i="0" dirty="0">
                <a:effectLst/>
              </a:rPr>
              <a:t> “Participants” panel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 dirty="0"/>
              <a:t>C</a:t>
            </a:r>
            <a:r>
              <a:rPr lang="en-US" sz="2000" b="0" i="0" dirty="0">
                <a:effectLst/>
              </a:rPr>
              <a:t>lick “Show All Breakout Sessions”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 dirty="0"/>
              <a:t>Click </a:t>
            </a:r>
            <a:r>
              <a:rPr lang="en-US" sz="2000" b="0" i="0" dirty="0">
                <a:effectLst/>
              </a:rPr>
              <a:t>“Join” next to the poster session you want to attend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sz="2000" dirty="0"/>
              <a:t>Note: Poster presenters are preassigned to their rooms – click the green “Join” button to accept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0" i="0" dirty="0">
              <a:effectLst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i="0" dirty="0">
              <a:effectLst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dirty="0"/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i="0" dirty="0">
              <a:effectLst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761E9A9-9A34-49ED-8500-44CB08176FD3}"/>
              </a:ext>
            </a:extLst>
          </p:cNvPr>
          <p:cNvSpPr txBox="1">
            <a:spLocks/>
          </p:cNvSpPr>
          <p:nvPr/>
        </p:nvSpPr>
        <p:spPr bwMode="auto">
          <a:xfrm>
            <a:off x="-1" y="-7821"/>
            <a:ext cx="6714153" cy="470700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2100" b="1" kern="1200" dirty="0">
                <a:solidFill>
                  <a:srgbClr val="FFFFFF"/>
                </a:solidFill>
                <a:effectLst>
                  <a:outerShdw blurRad="114300" dist="88900" dir="2700000" algn="tl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+mj-ea"/>
                <a:cs typeface="ＭＳ Ｐゴシック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90"/>
                </a:solidFill>
                <a:latin typeface="Arial" charset="0"/>
                <a:ea typeface="ＭＳ Ｐゴシック" pitchFamily="28" charset="-128"/>
                <a:cs typeface="ＭＳ Ｐゴシック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90"/>
                </a:solidFill>
                <a:latin typeface="Arial" charset="0"/>
                <a:ea typeface="ＭＳ Ｐゴシック" pitchFamily="28" charset="-128"/>
                <a:cs typeface="ＭＳ Ｐゴシック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90"/>
                </a:solidFill>
                <a:latin typeface="Arial" charset="0"/>
                <a:ea typeface="ＭＳ Ｐゴシック" pitchFamily="28" charset="-128"/>
                <a:cs typeface="ＭＳ Ｐゴシック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90"/>
                </a:solidFill>
                <a:latin typeface="Arial" charset="0"/>
                <a:ea typeface="ＭＳ Ｐゴシック" pitchFamily="28" charset="-128"/>
                <a:cs typeface="ＭＳ Ｐゴシック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114300" dist="88900" dir="2700000" algn="tl" rotWithShape="0">
                    <a:prstClr val="black">
                      <a:alpha val="7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</a:rPr>
              <a:t>Joining WebEx b</a:t>
            </a:r>
            <a:r>
              <a:rPr lang="en-US" sz="2400" dirty="0" err="1">
                <a:latin typeface="Calibri" panose="020F0502020204030204"/>
              </a:rPr>
              <a:t>reakout</a:t>
            </a:r>
            <a:r>
              <a:rPr lang="en-US" sz="2400" dirty="0">
                <a:latin typeface="Calibri" panose="020F0502020204030204"/>
              </a:rPr>
              <a:t> rooms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114300" dist="88900" dir="2700000" algn="tl" rotWithShape="0">
                  <a:prstClr val="black">
                    <a:alpha val="75000"/>
                  </a:prstClr>
                </a:outerShdw>
              </a:effectLst>
              <a:uLnTx/>
              <a:uFillTx/>
              <a:latin typeface="Calibri" panose="020F0502020204030204"/>
              <a:ea typeface="+mj-ea"/>
            </a:endParaRPr>
          </a:p>
        </p:txBody>
      </p:sp>
      <p:pic>
        <p:nvPicPr>
          <p:cNvPr id="20" name="Picture 1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515AC80-1A54-2D4C-A278-2E4D1813D6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9" b="81220"/>
          <a:stretch/>
        </p:blipFill>
        <p:spPr>
          <a:xfrm>
            <a:off x="3546851" y="1758769"/>
            <a:ext cx="3292170" cy="45092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280A1CB-7193-75E8-C333-2F26FC302D24}"/>
              </a:ext>
            </a:extLst>
          </p:cNvPr>
          <p:cNvSpPr txBox="1"/>
          <p:nvPr/>
        </p:nvSpPr>
        <p:spPr>
          <a:xfrm>
            <a:off x="6714153" y="3759693"/>
            <a:ext cx="547784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/>
              <a:t>You can move between breakout rooms or return to the main room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Click “Show Other Breakout Session” and “Join” one.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Click “leave session.” </a:t>
            </a:r>
            <a:r>
              <a:rPr lang="en-US" sz="2000" b="1" i="1" dirty="0"/>
              <a:t>Don’t</a:t>
            </a:r>
            <a:r>
              <a:rPr lang="en-US" sz="2000" dirty="0"/>
              <a:t> click “leave meeting.”</a:t>
            </a:r>
          </a:p>
          <a:p>
            <a:pPr marL="457200" indent="-457200">
              <a:buFont typeface="+mj-lt"/>
              <a:buAutoNum type="arabicPeriod" startAt="4"/>
              <a:defRPr/>
            </a:pPr>
            <a:endParaRPr lang="en-US" sz="800" dirty="0"/>
          </a:p>
          <a:p>
            <a:pPr>
              <a:defRPr/>
            </a:pPr>
            <a:r>
              <a:rPr lang="en-US" sz="2000" dirty="0"/>
              <a:t>Note: Dial-in phone connections cannot move to breakout rooms; connect via Webex audio (you can have Webex call you)</a:t>
            </a:r>
          </a:p>
          <a:p>
            <a:pPr>
              <a:defRPr/>
            </a:pPr>
            <a:endParaRPr lang="en-US" sz="2000" dirty="0"/>
          </a:p>
          <a:p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DA51EA0-EE63-06E4-4D64-758B82A00642}"/>
              </a:ext>
            </a:extLst>
          </p:cNvPr>
          <p:cNvGrpSpPr/>
          <p:nvPr/>
        </p:nvGrpSpPr>
        <p:grpSpPr>
          <a:xfrm>
            <a:off x="7167137" y="347614"/>
            <a:ext cx="4571878" cy="3506282"/>
            <a:chOff x="568318" y="265820"/>
            <a:chExt cx="4571878" cy="3506282"/>
          </a:xfrm>
        </p:grpSpPr>
        <p:pic>
          <p:nvPicPr>
            <p:cNvPr id="33" name="Google Shape;211;p12">
              <a:extLst>
                <a:ext uri="{FF2B5EF4-FFF2-40B4-BE49-F238E27FC236}">
                  <a16:creationId xmlns:a16="http://schemas.microsoft.com/office/drawing/2014/main" id="{683295EB-6864-2702-077F-B72835B6936A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 l="29292" t="4137"/>
            <a:stretch/>
          </p:blipFill>
          <p:spPr>
            <a:xfrm>
              <a:off x="568318" y="265820"/>
              <a:ext cx="4562062" cy="35062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Google Shape;212;p12">
              <a:extLst>
                <a:ext uri="{FF2B5EF4-FFF2-40B4-BE49-F238E27FC236}">
                  <a16:creationId xmlns:a16="http://schemas.microsoft.com/office/drawing/2014/main" id="{B4619C18-AAD9-5A49-EBF1-43ED4B3637AA}"/>
                </a:ext>
              </a:extLst>
            </p:cNvPr>
            <p:cNvSpPr/>
            <p:nvPr/>
          </p:nvSpPr>
          <p:spPr>
            <a:xfrm>
              <a:off x="2993343" y="3411432"/>
              <a:ext cx="441374" cy="317428"/>
            </a:xfrm>
            <a:prstGeom prst="ellipse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13;p12">
              <a:extLst>
                <a:ext uri="{FF2B5EF4-FFF2-40B4-BE49-F238E27FC236}">
                  <a16:creationId xmlns:a16="http://schemas.microsoft.com/office/drawing/2014/main" id="{6F349778-086D-8A62-9753-78E9538CB003}"/>
                </a:ext>
              </a:extLst>
            </p:cNvPr>
            <p:cNvSpPr txBox="1"/>
            <p:nvPr/>
          </p:nvSpPr>
          <p:spPr>
            <a:xfrm rot="21000959">
              <a:off x="2981338" y="2381427"/>
              <a:ext cx="2158858" cy="923289"/>
            </a:xfrm>
            <a:prstGeom prst="rect">
              <a:avLst/>
            </a:prstGeom>
            <a:solidFill>
              <a:schemeClr val="lt1">
                <a:alpha val="54509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Leave Breakout Room for Main Room</a:t>
              </a:r>
              <a:endParaRPr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14;p12">
              <a:extLst>
                <a:ext uri="{FF2B5EF4-FFF2-40B4-BE49-F238E27FC236}">
                  <a16:creationId xmlns:a16="http://schemas.microsoft.com/office/drawing/2014/main" id="{93D54397-E527-9FBE-AD72-3351DAD76487}"/>
                </a:ext>
              </a:extLst>
            </p:cNvPr>
            <p:cNvSpPr txBox="1"/>
            <p:nvPr/>
          </p:nvSpPr>
          <p:spPr>
            <a:xfrm rot="20831591">
              <a:off x="623266" y="2710402"/>
              <a:ext cx="1417846" cy="654891"/>
            </a:xfrm>
            <a:prstGeom prst="rect">
              <a:avLst/>
            </a:prstGeom>
            <a:solidFill>
              <a:schemeClr val="lt1">
                <a:alpha val="54509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Leave </a:t>
              </a:r>
              <a:r>
                <a:rPr lang="en-US" sz="1800" b="1" i="0" u="none" strike="noStrike" cap="none" dirty="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Webex</a:t>
              </a:r>
              <a:r>
                <a:rPr lang="en-US" sz="1800" b="1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7" name="Google Shape;218;p12">
              <a:extLst>
                <a:ext uri="{FF2B5EF4-FFF2-40B4-BE49-F238E27FC236}">
                  <a16:creationId xmlns:a16="http://schemas.microsoft.com/office/drawing/2014/main" id="{3E30EDF5-4416-9B30-220E-DAB03C3A5E57}"/>
                </a:ext>
              </a:extLst>
            </p:cNvPr>
            <p:cNvCxnSpPr>
              <a:cxnSpLocks/>
              <a:stCxn id="34" idx="0"/>
              <a:endCxn id="38" idx="4"/>
            </p:cNvCxnSpPr>
            <p:nvPr/>
          </p:nvCxnSpPr>
          <p:spPr>
            <a:xfrm flipH="1" flipV="1">
              <a:off x="2774643" y="2406090"/>
              <a:ext cx="439386" cy="1005342"/>
            </a:xfrm>
            <a:prstGeom prst="straightConnector1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38" name="Google Shape;219;p12">
              <a:extLst>
                <a:ext uri="{FF2B5EF4-FFF2-40B4-BE49-F238E27FC236}">
                  <a16:creationId xmlns:a16="http://schemas.microsoft.com/office/drawing/2014/main" id="{A5DFE915-1FA1-EBD7-000B-D9D1795E82FF}"/>
                </a:ext>
              </a:extLst>
            </p:cNvPr>
            <p:cNvSpPr/>
            <p:nvPr/>
          </p:nvSpPr>
          <p:spPr>
            <a:xfrm>
              <a:off x="2413345" y="2155050"/>
              <a:ext cx="722597" cy="251040"/>
            </a:xfrm>
            <a:prstGeom prst="ellipse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24;p12">
              <a:extLst>
                <a:ext uri="{FF2B5EF4-FFF2-40B4-BE49-F238E27FC236}">
                  <a16:creationId xmlns:a16="http://schemas.microsoft.com/office/drawing/2014/main" id="{564A06D4-CF5B-6FB2-FF04-219F41D4A2B1}"/>
                </a:ext>
              </a:extLst>
            </p:cNvPr>
            <p:cNvSpPr/>
            <p:nvPr/>
          </p:nvSpPr>
          <p:spPr>
            <a:xfrm>
              <a:off x="3193623" y="625913"/>
              <a:ext cx="1033680" cy="365760"/>
            </a:xfrm>
            <a:prstGeom prst="ellipse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25;p12">
              <a:extLst>
                <a:ext uri="{FF2B5EF4-FFF2-40B4-BE49-F238E27FC236}">
                  <a16:creationId xmlns:a16="http://schemas.microsoft.com/office/drawing/2014/main" id="{79653687-1E6F-88D2-3B69-34428C623539}"/>
                </a:ext>
              </a:extLst>
            </p:cNvPr>
            <p:cNvSpPr txBox="1"/>
            <p:nvPr/>
          </p:nvSpPr>
          <p:spPr>
            <a:xfrm>
              <a:off x="1308512" y="667007"/>
              <a:ext cx="1761523" cy="646290"/>
            </a:xfrm>
            <a:prstGeom prst="rect">
              <a:avLst/>
            </a:prstGeom>
            <a:solidFill>
              <a:schemeClr val="lt1">
                <a:alpha val="54509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Join another room</a:t>
              </a:r>
              <a:endParaRPr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1" name="Google Shape;226;p12">
              <a:extLst>
                <a:ext uri="{FF2B5EF4-FFF2-40B4-BE49-F238E27FC236}">
                  <a16:creationId xmlns:a16="http://schemas.microsoft.com/office/drawing/2014/main" id="{ACCB2B1D-E684-0622-A0FD-8BF0C4A41886}"/>
                </a:ext>
              </a:extLst>
            </p:cNvPr>
            <p:cNvCxnSpPr>
              <a:cxnSpLocks/>
              <a:stCxn id="36" idx="3"/>
            </p:cNvCxnSpPr>
            <p:nvPr/>
          </p:nvCxnSpPr>
          <p:spPr>
            <a:xfrm flipV="1">
              <a:off x="2023476" y="2296450"/>
              <a:ext cx="148883" cy="584255"/>
            </a:xfrm>
            <a:prstGeom prst="straightConnector1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30" name="Title 2">
            <a:extLst>
              <a:ext uri="{FF2B5EF4-FFF2-40B4-BE49-F238E27FC236}">
                <a16:creationId xmlns:a16="http://schemas.microsoft.com/office/drawing/2014/main" id="{006C5FD2-60DE-0AED-3BC9-D7E5FFCB4403}"/>
              </a:ext>
            </a:extLst>
          </p:cNvPr>
          <p:cNvSpPr txBox="1">
            <a:spLocks/>
          </p:cNvSpPr>
          <p:nvPr/>
        </p:nvSpPr>
        <p:spPr bwMode="auto">
          <a:xfrm>
            <a:off x="6771932" y="-7821"/>
            <a:ext cx="5420069" cy="470700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2100" b="1" kern="1200" dirty="0">
                <a:solidFill>
                  <a:srgbClr val="FFFFFF"/>
                </a:solidFill>
                <a:effectLst>
                  <a:outerShdw blurRad="114300" dist="88900" dir="2700000" algn="tl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+mj-ea"/>
                <a:cs typeface="ＭＳ Ｐゴシック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90"/>
                </a:solidFill>
                <a:latin typeface="Arial" charset="0"/>
                <a:ea typeface="ＭＳ Ｐゴシック" pitchFamily="28" charset="-128"/>
                <a:cs typeface="ＭＳ Ｐゴシック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90"/>
                </a:solidFill>
                <a:latin typeface="Arial" charset="0"/>
                <a:ea typeface="ＭＳ Ｐゴシック" pitchFamily="28" charset="-128"/>
                <a:cs typeface="ＭＳ Ｐゴシック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90"/>
                </a:solidFill>
                <a:latin typeface="Arial" charset="0"/>
                <a:ea typeface="ＭＳ Ｐゴシック" pitchFamily="28" charset="-128"/>
                <a:cs typeface="ＭＳ Ｐゴシック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90"/>
                </a:solidFill>
                <a:latin typeface="Arial" charset="0"/>
                <a:ea typeface="ＭＳ Ｐゴシック" pitchFamily="28" charset="-128"/>
                <a:cs typeface="ＭＳ Ｐゴシック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114300" dist="88900" dir="2700000" algn="tl" rotWithShape="0">
                    <a:prstClr val="black">
                      <a:alpha val="75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</a:rPr>
              <a:t>Switching to another r</a:t>
            </a:r>
            <a:r>
              <a:rPr lang="en-US" sz="2400" dirty="0" err="1">
                <a:latin typeface="Calibri" panose="020F0502020204030204"/>
              </a:rPr>
              <a:t>oom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114300" dist="88900" dir="2700000" algn="tl" rotWithShape="0">
                  <a:prstClr val="black">
                    <a:alpha val="75000"/>
                  </a:prstClr>
                </a:outerShdw>
              </a:effectLst>
              <a:uLnTx/>
              <a:uFillTx/>
              <a:latin typeface="Calibri" panose="020F0502020204030204"/>
              <a:ea typeface="+mj-ea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2E618A7-0DBE-BB56-268D-0C9F118B2CCC}"/>
              </a:ext>
            </a:extLst>
          </p:cNvPr>
          <p:cNvCxnSpPr>
            <a:cxnSpLocks/>
          </p:cNvCxnSpPr>
          <p:nvPr/>
        </p:nvCxnSpPr>
        <p:spPr>
          <a:xfrm flipH="1">
            <a:off x="6702836" y="0"/>
            <a:ext cx="39755" cy="6841129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2EF740C-192D-C925-C371-920E1E23E999}"/>
              </a:ext>
            </a:extLst>
          </p:cNvPr>
          <p:cNvGrpSpPr/>
          <p:nvPr/>
        </p:nvGrpSpPr>
        <p:grpSpPr>
          <a:xfrm>
            <a:off x="2746460" y="2670371"/>
            <a:ext cx="3909836" cy="3405218"/>
            <a:chOff x="2746460" y="2670371"/>
            <a:chExt cx="3909836" cy="340521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C610429-298D-CB4E-089F-10ACA37176AB}"/>
                </a:ext>
              </a:extLst>
            </p:cNvPr>
            <p:cNvGrpSpPr>
              <a:grpSpLocks/>
            </p:cNvGrpSpPr>
            <p:nvPr/>
          </p:nvGrpSpPr>
          <p:grpSpPr>
            <a:xfrm>
              <a:off x="2862338" y="2670371"/>
              <a:ext cx="3793958" cy="3291840"/>
              <a:chOff x="3951855" y="2202806"/>
              <a:chExt cx="3819855" cy="3558209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D0753ABF-9E2D-7F7F-5415-4B744DAE512D}"/>
                  </a:ext>
                </a:extLst>
              </p:cNvPr>
              <p:cNvGrpSpPr/>
              <p:nvPr/>
            </p:nvGrpSpPr>
            <p:grpSpPr>
              <a:xfrm>
                <a:off x="3951855" y="2202806"/>
                <a:ext cx="3819855" cy="3558209"/>
                <a:chOff x="8384876" y="2531940"/>
                <a:chExt cx="3819855" cy="3558209"/>
              </a:xfrm>
            </p:grpSpPr>
            <p:pic>
              <p:nvPicPr>
                <p:cNvPr id="10" name="Picture 9" descr="Graphical user interface, text, application&#10;&#10;Description automatically generated">
                  <a:extLst>
                    <a:ext uri="{FF2B5EF4-FFF2-40B4-BE49-F238E27FC236}">
                      <a16:creationId xmlns:a16="http://schemas.microsoft.com/office/drawing/2014/main" id="{2BF0EE77-B6F7-6B49-B797-65DC62CE45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8931"/>
                <a:stretch/>
              </p:blipFill>
              <p:spPr>
                <a:xfrm>
                  <a:off x="8384876" y="2531940"/>
                  <a:ext cx="3819855" cy="3558209"/>
                </a:xfrm>
                <a:prstGeom prst="rect">
                  <a:avLst/>
                </a:prstGeom>
              </p:spPr>
            </p:pic>
            <p:sp>
              <p:nvSpPr>
                <p:cNvPr id="18" name="Google Shape;223;p12">
                  <a:extLst>
                    <a:ext uri="{FF2B5EF4-FFF2-40B4-BE49-F238E27FC236}">
                      <a16:creationId xmlns:a16="http://schemas.microsoft.com/office/drawing/2014/main" id="{A4E5A051-06EC-E742-B53E-A37EFD71D8D5}"/>
                    </a:ext>
                  </a:extLst>
                </p:cNvPr>
                <p:cNvSpPr txBox="1"/>
                <p:nvPr/>
              </p:nvSpPr>
              <p:spPr>
                <a:xfrm>
                  <a:off x="11248774" y="3148489"/>
                  <a:ext cx="287326" cy="5502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800"/>
                    <a:buFont typeface="Arial"/>
                    <a:buNone/>
                  </a:pPr>
                  <a:r>
                    <a:rPr lang="en-US" sz="2800" b="1" i="0" u="none" strike="noStrike" cap="none" dirty="0">
                      <a:solidFill>
                        <a:srgbClr val="FF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</a:t>
                  </a:r>
                  <a:endParaRPr sz="1400" b="0" i="0" u="none" strike="noStrike" cap="none" dirty="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" name="Google Shape;217;p12">
                <a:extLst>
                  <a:ext uri="{FF2B5EF4-FFF2-40B4-BE49-F238E27FC236}">
                    <a16:creationId xmlns:a16="http://schemas.microsoft.com/office/drawing/2014/main" id="{8FCA6ADC-740F-9545-AEA6-91265C13E37D}"/>
                  </a:ext>
                </a:extLst>
              </p:cNvPr>
              <p:cNvSpPr/>
              <p:nvPr/>
            </p:nvSpPr>
            <p:spPr>
              <a:xfrm>
                <a:off x="7162514" y="2924117"/>
                <a:ext cx="431540" cy="313748"/>
              </a:xfrm>
              <a:prstGeom prst="rect">
                <a:avLst/>
              </a:prstGeom>
              <a:noFill/>
              <a:ln w="317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0FB9397-18B8-DC20-9068-89838D38F3AD}"/>
                </a:ext>
              </a:extLst>
            </p:cNvPr>
            <p:cNvSpPr/>
            <p:nvPr/>
          </p:nvSpPr>
          <p:spPr>
            <a:xfrm>
              <a:off x="2746460" y="5179583"/>
              <a:ext cx="3859946" cy="8960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EC2CDE4-6BAB-A387-B671-3B74ECC59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" y="2303825"/>
            <a:ext cx="2814087" cy="282711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18168D6-88A5-637A-A6C8-077DBFDB6C95}"/>
              </a:ext>
            </a:extLst>
          </p:cNvPr>
          <p:cNvSpPr/>
          <p:nvPr/>
        </p:nvSpPr>
        <p:spPr>
          <a:xfrm>
            <a:off x="2862338" y="2643198"/>
            <a:ext cx="3744068" cy="2487742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80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"/>
          <p:cNvPicPr preferRelativeResize="0"/>
          <p:nvPr/>
        </p:nvPicPr>
        <p:blipFill rotWithShape="1">
          <a:blip r:embed="rId4">
            <a:alphaModFix amt="35000"/>
          </a:blip>
          <a:srcRect l="24315" t="23771" r="23113" b="36986"/>
          <a:stretch/>
        </p:blipFill>
        <p:spPr>
          <a:xfrm>
            <a:off x="134085" y="336817"/>
            <a:ext cx="1094729" cy="1067278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"/>
          <p:cNvSpPr txBox="1"/>
          <p:nvPr/>
        </p:nvSpPr>
        <p:spPr>
          <a:xfrm>
            <a:off x="10390683" y="5651368"/>
            <a:ext cx="1846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"/>
          <p:cNvSpPr/>
          <p:nvPr/>
        </p:nvSpPr>
        <p:spPr>
          <a:xfrm>
            <a:off x="1193975" y="203200"/>
            <a:ext cx="9844500" cy="233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3200"/>
              <a:buFont typeface="Arial Narrow"/>
              <a:buNone/>
            </a:pPr>
            <a:r>
              <a:rPr lang="en-US" sz="32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Chen–</a:t>
            </a:r>
            <a:r>
              <a:rPr lang="en-US" sz="3200" b="1" i="0" u="none" strike="noStrike" cap="none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TROPOMI AOCH retrieval over bright surface using O</a:t>
            </a:r>
            <a:r>
              <a:rPr lang="en-US" sz="3200" b="1" i="0" u="none" strike="noStrike" cap="none" baseline="-25000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r>
              <a:rPr lang="en-US" sz="3200" b="1" i="0" u="none" strike="noStrike" cap="none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 B band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32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Xi Chen*, Jun Wang,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Mengzhou</a:t>
            </a:r>
            <a:endParaRPr lang="en-US"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3200"/>
              <a:buFont typeface="Arial Narrow"/>
              <a:buNone/>
            </a:pPr>
            <a:r>
              <a:rPr lang="en-US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University of Iowa</a:t>
            </a:r>
            <a:endParaRPr lang="en-US"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endParaRPr sz="4400" b="1" i="0" u="none" strike="noStrike" cap="none" dirty="0">
              <a:solidFill>
                <a:srgbClr val="244D6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151" name="Google Shape;151;p1"/>
          <p:cNvCxnSpPr/>
          <p:nvPr/>
        </p:nvCxnSpPr>
        <p:spPr>
          <a:xfrm flipH="1">
            <a:off x="403782" y="1464954"/>
            <a:ext cx="11430256" cy="21214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Google Shape;156;p1">
            <a:extLst>
              <a:ext uri="{FF2B5EF4-FFF2-40B4-BE49-F238E27FC236}">
                <a16:creationId xmlns:a16="http://schemas.microsoft.com/office/drawing/2014/main" id="{BB094AD9-AC8D-9B40-8FA3-CC1939FA91B1}"/>
              </a:ext>
            </a:extLst>
          </p:cNvPr>
          <p:cNvSpPr txBox="1"/>
          <p:nvPr/>
        </p:nvSpPr>
        <p:spPr>
          <a:xfrm>
            <a:off x="92706" y="1769378"/>
            <a:ext cx="7844237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rgbClr val="000000"/>
              </a:buClr>
              <a:buSzPts val="1600"/>
              <a:buFont typeface="+mj-lt"/>
              <a:buAutoNum type="arabicPeriod"/>
            </a:pPr>
            <a:r>
              <a:rPr lang="en-US" sz="20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In our O</a:t>
            </a:r>
            <a:r>
              <a:rPr lang="en-US" sz="2000" baseline="-250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r>
              <a:rPr lang="en-US" sz="20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AB AOCH retrieval algorithm, the use of blue band and O</a:t>
            </a:r>
            <a:r>
              <a:rPr lang="en-US" sz="2000" baseline="-250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r>
              <a:rPr lang="en-US" sz="20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B band makes it possible to retrieve AOCH over bright surface, compensating the lack of retrieval from TROPOMI operational O</a:t>
            </a:r>
            <a:r>
              <a:rPr lang="en-US" sz="2000" baseline="-250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r>
              <a:rPr lang="en-US" sz="20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A only algorithm. </a:t>
            </a:r>
          </a:p>
          <a:p>
            <a:pPr marL="342900" indent="-342900">
              <a:buClr>
                <a:srgbClr val="000000"/>
              </a:buClr>
              <a:buSzPts val="1600"/>
              <a:buFont typeface="+mj-lt"/>
              <a:buAutoNum type="arabicPeriod"/>
            </a:pPr>
            <a:r>
              <a:rPr lang="en-US" sz="20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Although the information of AOCH over bright surfaces observed from space is limited due to t</a:t>
            </a: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he interference from higher surface reflectance</a:t>
            </a:r>
            <a:r>
              <a:rPr lang="en-US" sz="20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, our O</a:t>
            </a:r>
            <a:r>
              <a:rPr lang="en-US" sz="2000" baseline="-250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r>
              <a:rPr lang="en-US" sz="20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AB algorithm could provide AOCH retrieval with ~ 1 km uncertainty comparing with CALIOP extinction weighted ALH.</a:t>
            </a:r>
          </a:p>
          <a:p>
            <a:pPr marL="342900" indent="-342900">
              <a:buClr>
                <a:srgbClr val="000000"/>
              </a:buClr>
              <a:buSzPts val="1600"/>
              <a:buFont typeface="+mj-lt"/>
              <a:buAutoNum type="arabicPeriod"/>
            </a:pP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Our O</a:t>
            </a:r>
            <a:r>
              <a:rPr lang="en-US" sz="2000" baseline="-25000" dirty="0"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AB algorithm is ready to run operationally, and we are trying to apply it globally.</a:t>
            </a:r>
            <a:endParaRPr lang="en-US" sz="2000" b="0" i="0" strike="noStrike" cap="none" dirty="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" name="Google Shape;145;p1">
            <a:extLst>
              <a:ext uri="{FF2B5EF4-FFF2-40B4-BE49-F238E27FC236}">
                <a16:creationId xmlns:a16="http://schemas.microsoft.com/office/drawing/2014/main" id="{3431877A-069D-D84A-B140-866096511CEA}"/>
              </a:ext>
            </a:extLst>
          </p:cNvPr>
          <p:cNvSpPr txBox="1"/>
          <p:nvPr/>
        </p:nvSpPr>
        <p:spPr>
          <a:xfrm>
            <a:off x="76210" y="251912"/>
            <a:ext cx="1188720" cy="1200288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Place a h</a:t>
            </a:r>
            <a:r>
              <a:rPr lang="en-US" b="1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eadshot of yourself here</a:t>
            </a:r>
          </a:p>
        </p:txBody>
      </p:sp>
      <p:pic>
        <p:nvPicPr>
          <p:cNvPr id="3" name="Picture 2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09A2D00D-5FDC-0B3E-FBDC-381BBE2AD1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148" t="14341" r="12522" b="21821"/>
          <a:stretch/>
        </p:blipFill>
        <p:spPr>
          <a:xfrm>
            <a:off x="131063" y="194625"/>
            <a:ext cx="1085088" cy="12703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D75365-04A2-DD07-34A2-F7096F7C4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867" y="1486168"/>
            <a:ext cx="3790099" cy="17439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A0316-D6EF-1700-FA1A-3589E24FC7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7" r="1208" b="16463"/>
          <a:stretch/>
        </p:blipFill>
        <p:spPr>
          <a:xfrm>
            <a:off x="7936943" y="3070885"/>
            <a:ext cx="4218447" cy="16093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BA2386-4E4D-0CD9-E349-AC869F09E8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38" y="4687240"/>
            <a:ext cx="4106256" cy="2053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E9E40C-FF79-2DC9-77DB-939672FC9E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669" y="4340971"/>
            <a:ext cx="2538877" cy="24598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83D7E2-11CF-2123-0B8A-DB9FBA4704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260" y="4319120"/>
            <a:ext cx="2538878" cy="256329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FD24A7A9-DAA6-AA78-5B90-5451F0611A2A}"/>
              </a:ext>
            </a:extLst>
          </p:cNvPr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0A3DD93-95F4-3931-9D47-5E51BEFDDE8C}"/>
              </a:ext>
            </a:extLst>
          </p:cNvPr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E2B142D-B8AB-2953-2960-86DD2B11D6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75475" y="447352"/>
            <a:ext cx="8255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6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의류, 하얀색이(가) 표시된 사진&#10;&#10;자동 생성된 설명">
            <a:extLst>
              <a:ext uri="{FF2B5EF4-FFF2-40B4-BE49-F238E27FC236}">
                <a16:creationId xmlns:a16="http://schemas.microsoft.com/office/drawing/2014/main" id="{D4A258CB-3763-B1DD-A8DB-EECDE8344E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5" t="8787" r="-815" b="17530"/>
          <a:stretch/>
        </p:blipFill>
        <p:spPr>
          <a:xfrm>
            <a:off x="124941" y="320820"/>
            <a:ext cx="1122296" cy="1104274"/>
          </a:xfrm>
          <a:prstGeom prst="rect">
            <a:avLst/>
          </a:prstGeom>
        </p:spPr>
      </p:pic>
      <p:sp>
        <p:nvSpPr>
          <p:cNvPr id="148" name="Google Shape;148;p1"/>
          <p:cNvSpPr txBox="1"/>
          <p:nvPr/>
        </p:nvSpPr>
        <p:spPr>
          <a:xfrm>
            <a:off x="10390683" y="5651368"/>
            <a:ext cx="1846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"/>
          <p:cNvSpPr/>
          <p:nvPr/>
        </p:nvSpPr>
        <p:spPr>
          <a:xfrm>
            <a:off x="1193975" y="203200"/>
            <a:ext cx="9844500" cy="110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3200"/>
              <a:buFont typeface="Arial Narrow"/>
              <a:buNone/>
            </a:pPr>
            <a:r>
              <a:rPr lang="en-US" altLang="ko-KR" sz="28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3-Cho</a:t>
            </a:r>
            <a:r>
              <a:rPr lang="en-US" sz="28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–</a:t>
            </a:r>
            <a:r>
              <a:rPr lang="en-US" sz="2800" b="1" i="0" u="none" strike="noStrike" cap="none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Retrievals of AOD, SSA, and ALH over Asia from GEMS data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altLang="ko-KR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Yeseul Cho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</a:t>
            </a:r>
            <a:r>
              <a:rPr lang="en-US" altLang="ko-KR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Yonsei University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</a:t>
            </a:r>
            <a:b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Jhoon </a:t>
            </a:r>
            <a:r>
              <a:rPr lang="en-US" altLang="ko-KR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K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im</a:t>
            </a:r>
            <a:r>
              <a:rPr lang="ko-KR" altLang="en-US" sz="1800" b="0" i="0" u="none" strike="noStrike" cap="none" baseline="300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*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Sujung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Go,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Mijin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Kim,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Seoyoung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Lee, </a:t>
            </a:r>
            <a:r>
              <a:rPr lang="en-US" altLang="ko-KR" sz="1800" b="0" i="0" u="none" strike="noStrike" cap="none" dirty="0" err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Deok</a:t>
            </a:r>
            <a:r>
              <a:rPr lang="en-US" altLang="ko-KR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-Rae Kim,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Dong-Won Lee, Omar Torres</a:t>
            </a:r>
          </a:p>
        </p:txBody>
      </p:sp>
      <p:cxnSp>
        <p:nvCxnSpPr>
          <p:cNvPr id="151" name="Google Shape;151;p1"/>
          <p:cNvCxnSpPr/>
          <p:nvPr/>
        </p:nvCxnSpPr>
        <p:spPr>
          <a:xfrm flipH="1">
            <a:off x="403782" y="1464954"/>
            <a:ext cx="11430256" cy="21214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" name="그림 3">
            <a:extLst>
              <a:ext uri="{FF2B5EF4-FFF2-40B4-BE49-F238E27FC236}">
                <a16:creationId xmlns:a16="http://schemas.microsoft.com/office/drawing/2014/main" id="{F580102B-A28D-6199-572C-5591CEA1E3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872" y="1873500"/>
            <a:ext cx="5609155" cy="270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23BD365-15E9-4C15-10E2-D26A3B23CBA8}"/>
              </a:ext>
            </a:extLst>
          </p:cNvPr>
          <p:cNvSpPr txBox="1"/>
          <p:nvPr/>
        </p:nvSpPr>
        <p:spPr>
          <a:xfrm>
            <a:off x="500799" y="1491858"/>
            <a:ext cx="54892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latin typeface="Arial Narrow" panose="020B0606020202030204" pitchFamily="34" charset="0"/>
              </a:rPr>
              <a:t>Example of GEMS aerosol retrieval </a:t>
            </a:r>
            <a:r>
              <a:rPr lang="ko-KR" altLang="en-US" b="1" dirty="0">
                <a:latin typeface="Arial Narrow" panose="020B0606020202030204" pitchFamily="34" charset="0"/>
              </a:rPr>
              <a:t>(2021.0</a:t>
            </a:r>
            <a:r>
              <a:rPr lang="en-US" altLang="ko-KR" b="1" dirty="0">
                <a:latin typeface="Arial Narrow" panose="020B0606020202030204" pitchFamily="34" charset="0"/>
              </a:rPr>
              <a:t>3</a:t>
            </a:r>
            <a:r>
              <a:rPr lang="ko-KR" altLang="en-US" b="1" dirty="0">
                <a:latin typeface="Arial Narrow" panose="020B0606020202030204" pitchFamily="34" charset="0"/>
              </a:rPr>
              <a:t>.</a:t>
            </a:r>
            <a:r>
              <a:rPr lang="en-US" altLang="ko-KR" b="1" dirty="0">
                <a:latin typeface="Arial Narrow" panose="020B0606020202030204" pitchFamily="34" charset="0"/>
              </a:rPr>
              <a:t>29</a:t>
            </a:r>
            <a:r>
              <a:rPr lang="ko-KR" altLang="en-US" b="1" dirty="0">
                <a:latin typeface="Arial Narrow" panose="020B0606020202030204" pitchFamily="34" charset="0"/>
              </a:rPr>
              <a:t>)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D5575787-3650-33EC-8E20-792962513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899" y="2932599"/>
            <a:ext cx="3162301" cy="160883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17BD1A4-EC5A-42A2-E09F-7673FE45F38F}"/>
              </a:ext>
            </a:extLst>
          </p:cNvPr>
          <p:cNvSpPr txBox="1"/>
          <p:nvPr/>
        </p:nvSpPr>
        <p:spPr>
          <a:xfrm>
            <a:off x="500800" y="4660304"/>
            <a:ext cx="53422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 Narrow" panose="020B0606020202030204" pitchFamily="34" charset="0"/>
              </a:rPr>
              <a:t>GEMS ALH tracks CALOP ALH well from 34°N to 39 °N.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82D2EA-8D24-EB7B-B04E-32BB06952AAD}"/>
              </a:ext>
            </a:extLst>
          </p:cNvPr>
          <p:cNvSpPr txBox="1"/>
          <p:nvPr/>
        </p:nvSpPr>
        <p:spPr>
          <a:xfrm>
            <a:off x="6600640" y="1486492"/>
            <a:ext cx="51891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latin typeface="Arial Narrow" panose="020B0606020202030204" pitchFamily="34" charset="0"/>
              </a:rPr>
              <a:t>Comparison results for GEMS ALH with CALIOP data</a:t>
            </a:r>
            <a:endParaRPr lang="ko-KR" altLang="en-US" b="1" dirty="0">
              <a:latin typeface="Arial Narrow" panose="020B0606020202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9A350D7-CAA7-76B8-CADD-E35AEF1448E8}"/>
              </a:ext>
            </a:extLst>
          </p:cNvPr>
          <p:cNvSpPr txBox="1"/>
          <p:nvPr/>
        </p:nvSpPr>
        <p:spPr>
          <a:xfrm>
            <a:off x="6599044" y="4578008"/>
            <a:ext cx="53422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 Narrow" panose="020B0606020202030204" pitchFamily="34" charset="0"/>
              </a:rPr>
              <a:t>Histogram of differences between GEMS ALH and CALIOP backscatter weighted aerosol height (CALIOP ALH).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3EC40E7-390D-23A8-E9D8-395BDA779028}"/>
              </a:ext>
            </a:extLst>
          </p:cNvPr>
          <p:cNvSpPr txBox="1"/>
          <p:nvPr/>
        </p:nvSpPr>
        <p:spPr>
          <a:xfrm>
            <a:off x="403783" y="5305455"/>
            <a:ext cx="114302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 Narrow" panose="020B0606020202030204" pitchFamily="34" charset="0"/>
              </a:rPr>
              <a:t>Taking advantage of the sensitivity to aerosol absorption and aerosol height information in UV-Vis wavelengths, GEMS aerosol algorithm retrieves AOD, SSA, and ALH by optimal estimation.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 Narrow" panose="020B0606020202030204" pitchFamily="34" charset="0"/>
              </a:rPr>
              <a:t>We present GEMS aerosol retrieval results for high aerosol loading cases of dust over East Asia and The GEMS ALH is compared to the total backscatter coefficients measured from the CALIOP.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F387AF-60EC-62FA-338B-CAC6A68F27D6}"/>
              </a:ext>
            </a:extLst>
          </p:cNvPr>
          <p:cNvSpPr txBox="1"/>
          <p:nvPr/>
        </p:nvSpPr>
        <p:spPr>
          <a:xfrm>
            <a:off x="5084377" y="4133228"/>
            <a:ext cx="12714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b="1" dirty="0">
                <a:latin typeface="Arial Narrow" panose="020B0606020202030204" pitchFamily="34" charset="0"/>
              </a:rPr>
              <a:t>(</a:t>
            </a:r>
            <a:r>
              <a:rPr lang="ko-KR" altLang="en-US" sz="1200" b="1" dirty="0">
                <a:latin typeface="Arial Narrow" panose="020B0606020202030204" pitchFamily="34" charset="0"/>
              </a:rPr>
              <a:t>AOD &gt; 0.2</a:t>
            </a:r>
            <a:r>
              <a:rPr lang="en-US" altLang="ko-KR" sz="1200" b="1" dirty="0">
                <a:latin typeface="Arial Narrow" panose="020B0606020202030204" pitchFamily="34" charset="0"/>
              </a:rPr>
              <a:t>)</a:t>
            </a:r>
            <a:endParaRPr lang="ko-KR" altLang="en-US" sz="1200" b="1" dirty="0">
              <a:latin typeface="Arial Narrow" panose="020B0606020202030204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C1FECA3-A3C3-3033-ED43-E4A9DA7ACC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3131" y="1841776"/>
            <a:ext cx="2674040" cy="26740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4C32841-72EA-BFC4-A9B1-EA2D5CC832DE}"/>
              </a:ext>
            </a:extLst>
          </p:cNvPr>
          <p:cNvSpPr txBox="1"/>
          <p:nvPr/>
        </p:nvSpPr>
        <p:spPr>
          <a:xfrm>
            <a:off x="10399958" y="3381879"/>
            <a:ext cx="17076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dirty="0">
                <a:latin typeface="Arial Narrow" panose="020B0606020202030204" pitchFamily="34" charset="0"/>
              </a:rPr>
              <a:t>05:45, 06:45 UTC</a:t>
            </a:r>
          </a:p>
          <a:p>
            <a:r>
              <a:rPr lang="en-US" altLang="ko-KR" dirty="0">
                <a:latin typeface="Arial Narrow" panose="020B0606020202030204" pitchFamily="34" charset="0"/>
              </a:rPr>
              <a:t>GEMS AOD &gt; 0.2</a:t>
            </a:r>
            <a:endParaRPr lang="ko-KR" altLang="en-US" dirty="0">
              <a:latin typeface="Arial Narrow" panose="020B0606020202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F5403F4-D78C-BF6E-BDAF-E119BE62F7B4}"/>
              </a:ext>
            </a:extLst>
          </p:cNvPr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949A9BB-D6A1-B80F-0732-54F24CEFD9CE}"/>
              </a:ext>
            </a:extLst>
          </p:cNvPr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E96B82F-2974-1278-7B7A-3F0F415CF1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75475" y="447352"/>
            <a:ext cx="8255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2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6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1" name="Google Shape;151;p1"/>
          <p:cNvCxnSpPr/>
          <p:nvPr/>
        </p:nvCxnSpPr>
        <p:spPr>
          <a:xfrm flipH="1">
            <a:off x="384466" y="1823932"/>
            <a:ext cx="11430256" cy="21214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8" name="Google Shape;148;p1"/>
          <p:cNvSpPr txBox="1"/>
          <p:nvPr/>
        </p:nvSpPr>
        <p:spPr>
          <a:xfrm>
            <a:off x="10376382" y="5464278"/>
            <a:ext cx="1846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person, outdoor, grass, standing&#10;&#10;Description automatically generated">
            <a:extLst>
              <a:ext uri="{FF2B5EF4-FFF2-40B4-BE49-F238E27FC236}">
                <a16:creationId xmlns:a16="http://schemas.microsoft.com/office/drawing/2014/main" id="{CED21B90-A10F-922B-B540-894E8829F4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24" r="11275" b="38186"/>
          <a:stretch/>
        </p:blipFill>
        <p:spPr>
          <a:xfrm>
            <a:off x="115881" y="265256"/>
            <a:ext cx="1169511" cy="11169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9D3C84F-3CAB-CF94-2390-53CC25CC0D6B}"/>
              </a:ext>
            </a:extLst>
          </p:cNvPr>
          <p:cNvGrpSpPr/>
          <p:nvPr/>
        </p:nvGrpSpPr>
        <p:grpSpPr>
          <a:xfrm>
            <a:off x="2606943" y="4144510"/>
            <a:ext cx="3620261" cy="2086896"/>
            <a:chOff x="-31481" y="1981924"/>
            <a:chExt cx="4528140" cy="25117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E502490-ABF7-D3CB-371D-A0226D351FA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7278" y="2323758"/>
              <a:ext cx="3710624" cy="2169939"/>
              <a:chOff x="92964" y="1205217"/>
              <a:chExt cx="5945124" cy="3476654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A48508F-33AE-5CC2-2B99-C2B3D6E592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9929"/>
              <a:stretch/>
            </p:blipFill>
            <p:spPr>
              <a:xfrm>
                <a:off x="92964" y="1205217"/>
                <a:ext cx="5945124" cy="3476654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E58BB97-058C-5B26-A3C9-FD895CE94073}"/>
                  </a:ext>
                </a:extLst>
              </p:cNvPr>
              <p:cNvSpPr/>
              <p:nvPr/>
            </p:nvSpPr>
            <p:spPr>
              <a:xfrm>
                <a:off x="5230368" y="3969577"/>
                <a:ext cx="637032" cy="525822"/>
              </a:xfrm>
              <a:prstGeom prst="rect">
                <a:avLst/>
              </a:prstGeom>
              <a:solidFill>
                <a:srgbClr val="F4F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ctr"/>
                <a:endParaRPr lang="en-US" dirty="0"/>
              </a:p>
            </p:txBody>
          </p:sp>
        </p:grpSp>
        <p:sp>
          <p:nvSpPr>
            <p:cNvPr id="17" name="Text Box 6">
              <a:extLst>
                <a:ext uri="{FF2B5EF4-FFF2-40B4-BE49-F238E27FC236}">
                  <a16:creationId xmlns:a16="http://schemas.microsoft.com/office/drawing/2014/main" id="{C81B8608-2A9D-C56D-D3E7-68D61FF9D395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-31481" y="1981924"/>
              <a:ext cx="4528140" cy="407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latin typeface="Helvetica"/>
                  <a:cs typeface="Helvetica"/>
                </a:rPr>
                <a:t>Mean city-level NO</a:t>
              </a:r>
              <a:r>
                <a:rPr lang="en-US" sz="1600" baseline="-25000" dirty="0">
                  <a:solidFill>
                    <a:schemeClr val="accent6">
                      <a:lumMod val="75000"/>
                    </a:schemeClr>
                  </a:solidFill>
                  <a:latin typeface="Helvetica"/>
                  <a:cs typeface="Helvetica"/>
                </a:rPr>
                <a:t>2</a:t>
              </a:r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latin typeface="Helvetica"/>
                  <a:cs typeface="Helvetica"/>
                </a:rPr>
                <a:t> columns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3562F0E-7B58-7B76-1D70-6131C8BB3F39}"/>
              </a:ext>
            </a:extLst>
          </p:cNvPr>
          <p:cNvGrpSpPr/>
          <p:nvPr/>
        </p:nvGrpSpPr>
        <p:grpSpPr>
          <a:xfrm>
            <a:off x="5610326" y="3906093"/>
            <a:ext cx="3620261" cy="2324849"/>
            <a:chOff x="3826701" y="1781169"/>
            <a:chExt cx="4528139" cy="279998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0BCA837-255F-E2DB-4B4F-DD012FC55C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070"/>
            <a:stretch/>
          </p:blipFill>
          <p:spPr>
            <a:xfrm>
              <a:off x="4245919" y="2411217"/>
              <a:ext cx="3700162" cy="2169939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C734396-0216-42E7-013E-0CB2540446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75488" y="4242559"/>
              <a:ext cx="326506" cy="269506"/>
            </a:xfrm>
            <a:prstGeom prst="rect">
              <a:avLst/>
            </a:prstGeom>
            <a:solidFill>
              <a:srgbClr val="F4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ctr"/>
              <a:endParaRPr lang="en-US" dirty="0"/>
            </a:p>
          </p:txBody>
        </p:sp>
        <p:sp>
          <p:nvSpPr>
            <p:cNvPr id="24" name="Text Box 6">
              <a:extLst>
                <a:ext uri="{FF2B5EF4-FFF2-40B4-BE49-F238E27FC236}">
                  <a16:creationId xmlns:a16="http://schemas.microsoft.com/office/drawing/2014/main" id="{A64EED34-EE4F-2E23-AA51-3BA87B09B2A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826701" y="1781169"/>
              <a:ext cx="4528139" cy="704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latin typeface="Helvetica"/>
                  <a:cs typeface="Helvetica"/>
                </a:rPr>
                <a:t>NO</a:t>
              </a:r>
              <a:r>
                <a:rPr lang="en-US" sz="1600" baseline="-25000" dirty="0">
                  <a:solidFill>
                    <a:schemeClr val="accent6">
                      <a:lumMod val="75000"/>
                    </a:schemeClr>
                  </a:solidFill>
                  <a:latin typeface="Helvetica"/>
                  <a:cs typeface="Helvetica"/>
                </a:rPr>
                <a:t>2</a:t>
              </a:r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latin typeface="Helvetica"/>
                  <a:cs typeface="Helvetica"/>
                </a:rPr>
                <a:t> disparities with </a:t>
              </a:r>
            </a:p>
            <a:p>
              <a:pPr algn="ctr">
                <a:defRPr/>
              </a:pPr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latin typeface="Helvetica"/>
                  <a:cs typeface="Helvetica"/>
                </a:rPr>
                <a:t>race-ethnicity and income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99355F9-C319-1DCE-1C0B-7D29989D9FC0}"/>
              </a:ext>
            </a:extLst>
          </p:cNvPr>
          <p:cNvGrpSpPr>
            <a:grpSpLocks noChangeAspect="1"/>
          </p:cNvGrpSpPr>
          <p:nvPr/>
        </p:nvGrpSpPr>
        <p:grpSpPr>
          <a:xfrm>
            <a:off x="8739867" y="4158760"/>
            <a:ext cx="3266406" cy="2098306"/>
            <a:chOff x="-240540" y="1269563"/>
            <a:chExt cx="6755540" cy="433969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2C00A48-B395-96CC-D6B9-C75AA710B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838" t="5564" r="42153" b="16725"/>
            <a:stretch/>
          </p:blipFill>
          <p:spPr>
            <a:xfrm>
              <a:off x="137957" y="1782662"/>
              <a:ext cx="6377043" cy="382659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6079A6D-1771-DAB6-3BF2-5F91A6031E78}"/>
                </a:ext>
              </a:extLst>
            </p:cNvPr>
            <p:cNvPicPr>
              <a:picLocks/>
            </p:cNvPicPr>
            <p:nvPr/>
          </p:nvPicPr>
          <p:blipFill rotWithShape="1">
            <a:blip r:embed="rId7"/>
            <a:srcRect l="57742" t="5564" r="39948" b="16725"/>
            <a:stretch/>
          </p:blipFill>
          <p:spPr>
            <a:xfrm rot="5400000">
              <a:off x="1049265" y="3838106"/>
              <a:ext cx="305789" cy="169930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6C12B72-6720-F24A-C276-59F06C218D4E}"/>
                </a:ext>
              </a:extLst>
            </p:cNvPr>
            <p:cNvSpPr txBox="1"/>
            <p:nvPr/>
          </p:nvSpPr>
          <p:spPr>
            <a:xfrm>
              <a:off x="252106" y="4770830"/>
              <a:ext cx="2890813" cy="508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Helvetica" charset="0"/>
                  <a:ea typeface="Helvetica" charset="0"/>
                  <a:cs typeface="Helvetica" charset="0"/>
                </a:rPr>
                <a:t>0   2   4    6     8</a:t>
              </a:r>
              <a:endParaRPr lang="en-US" sz="1000" baseline="300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21AA6FF-DB77-CE44-D415-2B2108967BD8}"/>
                </a:ext>
              </a:extLst>
            </p:cNvPr>
            <p:cNvSpPr txBox="1"/>
            <p:nvPr/>
          </p:nvSpPr>
          <p:spPr>
            <a:xfrm>
              <a:off x="-240540" y="5025127"/>
              <a:ext cx="3970770" cy="4768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Helvetica" charset="0"/>
                  <a:ea typeface="Helvetica" charset="0"/>
                  <a:cs typeface="Helvetica" charset="0"/>
                </a:rPr>
                <a:t>NO</a:t>
              </a:r>
              <a:r>
                <a:rPr lang="en-US" sz="900" baseline="-25000" dirty="0">
                  <a:latin typeface="Helvetica" charset="0"/>
                  <a:ea typeface="Helvetica" charset="0"/>
                  <a:cs typeface="Helvetica" charset="0"/>
                </a:rPr>
                <a:t>x</a:t>
              </a:r>
              <a:r>
                <a:rPr lang="en-US" sz="900" dirty="0">
                  <a:latin typeface="Helvetica" charset="0"/>
                  <a:ea typeface="Helvetica" charset="0"/>
                  <a:cs typeface="Helvetica" charset="0"/>
                </a:rPr>
                <a:t> (x10</a:t>
              </a:r>
              <a:r>
                <a:rPr lang="en-US" sz="900" baseline="30000" dirty="0">
                  <a:latin typeface="Helvetica" charset="0"/>
                  <a:ea typeface="Helvetica" charset="0"/>
                  <a:cs typeface="Helvetica" charset="0"/>
                </a:rPr>
                <a:t>-3</a:t>
              </a:r>
              <a:r>
                <a:rPr lang="en-US" sz="900" dirty="0">
                  <a:latin typeface="Helvetica" charset="0"/>
                  <a:ea typeface="Helvetica" charset="0"/>
                  <a:cs typeface="Helvetica" charset="0"/>
                </a:rPr>
                <a:t> metric ton h</a:t>
              </a:r>
              <a:r>
                <a:rPr lang="en-US" sz="900" baseline="30000" dirty="0">
                  <a:latin typeface="Helvetica" charset="0"/>
                  <a:ea typeface="Helvetica" charset="0"/>
                  <a:cs typeface="Helvetica" charset="0"/>
                </a:rPr>
                <a:t>–1</a:t>
              </a:r>
              <a:r>
                <a:rPr lang="en-US" sz="900" dirty="0">
                  <a:latin typeface="Helvetica" charset="0"/>
                  <a:ea typeface="Helvetica" charset="0"/>
                  <a:cs typeface="Helvetica" charset="0"/>
                </a:rPr>
                <a:t>)</a:t>
              </a:r>
            </a:p>
          </p:txBody>
        </p:sp>
        <p:sp>
          <p:nvSpPr>
            <p:cNvPr id="34" name="Text Box 6">
              <a:extLst>
                <a:ext uri="{FF2B5EF4-FFF2-40B4-BE49-F238E27FC236}">
                  <a16:creationId xmlns:a16="http://schemas.microsoft.com/office/drawing/2014/main" id="{E5794B5B-6CD0-C6AF-D652-E0861CBFA3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638" y="1269563"/>
              <a:ext cx="5622035" cy="700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latin typeface="Helvetica"/>
                  <a:cs typeface="Helvetica"/>
                </a:rPr>
                <a:t>On-road diesel emissions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536FBEA-1E1D-0556-2A82-F524B35A3CED}"/>
              </a:ext>
            </a:extLst>
          </p:cNvPr>
          <p:cNvSpPr/>
          <p:nvPr/>
        </p:nvSpPr>
        <p:spPr>
          <a:xfrm>
            <a:off x="36215" y="4167129"/>
            <a:ext cx="2878439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00"/>
              </a:spcBef>
              <a:buClr>
                <a:srgbClr val="000000"/>
              </a:buClr>
              <a:buSzPts val="1800"/>
            </a:pPr>
            <a:r>
              <a:rPr lang="en-US" sz="1600" b="1" dirty="0">
                <a:solidFill>
                  <a:srgbClr val="000000"/>
                </a:solidFill>
                <a:latin typeface="Helvetica" pitchFamily="2" charset="0"/>
                <a:ea typeface="Arial Narrow"/>
                <a:cs typeface="Arial Narrow"/>
                <a:sym typeface="Arial Narrow"/>
              </a:rPr>
              <a:t>Research Questions:</a:t>
            </a:r>
          </a:p>
          <a:p>
            <a:pPr marL="231775" lvl="0" indent="-219075">
              <a:spcBef>
                <a:spcPts val="200"/>
              </a:spcBef>
              <a:buClr>
                <a:srgbClr val="000000"/>
              </a:buClr>
              <a:buSzPts val="1800"/>
            </a:pPr>
            <a:r>
              <a:rPr lang="en-US" sz="1600" dirty="0">
                <a:latin typeface="Helvetica" pitchFamily="2" charset="0"/>
              </a:rPr>
              <a:t>1) How does NO</a:t>
            </a:r>
            <a:r>
              <a:rPr lang="en-US" sz="1600" baseline="-25000" dirty="0">
                <a:latin typeface="Helvetica" pitchFamily="2" charset="0"/>
              </a:rPr>
              <a:t>2</a:t>
            </a:r>
            <a:r>
              <a:rPr lang="en-US" sz="1600" dirty="0">
                <a:latin typeface="Helvetica" pitchFamily="2" charset="0"/>
              </a:rPr>
              <a:t> inequality vary in major U.S. cities?</a:t>
            </a:r>
          </a:p>
          <a:p>
            <a:pPr marL="231775" lvl="0" indent="-219075">
              <a:spcBef>
                <a:spcPts val="200"/>
              </a:spcBef>
              <a:buClr>
                <a:srgbClr val="000000"/>
              </a:buClr>
              <a:buSzPts val="1800"/>
            </a:pPr>
            <a:r>
              <a:rPr lang="en-US" sz="1600" dirty="0">
                <a:latin typeface="Helvetica" pitchFamily="2" charset="0"/>
              </a:rPr>
              <a:t>2) What portion of NO</a:t>
            </a:r>
            <a:r>
              <a:rPr lang="en-US" sz="1600" baseline="-25000" dirty="0">
                <a:latin typeface="Helvetica" pitchFamily="2" charset="0"/>
              </a:rPr>
              <a:t>2</a:t>
            </a:r>
            <a:r>
              <a:rPr lang="en-US" sz="1600" dirty="0">
                <a:latin typeface="Helvetica" pitchFamily="2" charset="0"/>
              </a:rPr>
              <a:t> inequality is caused by diesel traffic? </a:t>
            </a:r>
          </a:p>
          <a:p>
            <a:pPr marL="231775" lvl="0" indent="-219075">
              <a:spcBef>
                <a:spcPts val="200"/>
              </a:spcBef>
              <a:buClr>
                <a:srgbClr val="000000"/>
              </a:buClr>
              <a:buSzPts val="1800"/>
            </a:pPr>
            <a:r>
              <a:rPr lang="en-US" sz="1600" dirty="0">
                <a:solidFill>
                  <a:srgbClr val="000000"/>
                </a:solidFill>
                <a:latin typeface="Helvetica" pitchFamily="2" charset="0"/>
                <a:cs typeface="Arial Narrow"/>
                <a:sym typeface="Arial Narrow"/>
              </a:rPr>
              <a:t>3) How does inequality vary with segregation structure?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8708C49-E978-4D3F-7118-B7CDC8E545CE}"/>
              </a:ext>
            </a:extLst>
          </p:cNvPr>
          <p:cNvSpPr/>
          <p:nvPr/>
        </p:nvSpPr>
        <p:spPr>
          <a:xfrm>
            <a:off x="88056" y="1894954"/>
            <a:ext cx="12103944" cy="2103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00"/>
              </a:spcBef>
              <a:buClr>
                <a:srgbClr val="000000"/>
              </a:buClr>
              <a:buSzPts val="1800"/>
            </a:pPr>
            <a:r>
              <a:rPr lang="en-US" sz="1600" b="1" dirty="0">
                <a:solidFill>
                  <a:srgbClr val="000000"/>
                </a:solidFill>
                <a:latin typeface="Helvetica" pitchFamily="2" charset="0"/>
                <a:ea typeface="Arial Narrow"/>
                <a:cs typeface="Arial Narrow"/>
                <a:sym typeface="Arial Narrow"/>
              </a:rPr>
              <a:t>Summary: </a:t>
            </a:r>
            <a:r>
              <a:rPr lang="en-US" sz="1600" dirty="0">
                <a:solidFill>
                  <a:srgbClr val="000000"/>
                </a:solidFill>
                <a:latin typeface="Helvetica" pitchFamily="2" charset="0"/>
                <a:ea typeface="Arial Narrow"/>
                <a:cs typeface="Arial Narrow"/>
                <a:sym typeface="Arial Narrow"/>
              </a:rPr>
              <a:t>We</a:t>
            </a:r>
            <a:r>
              <a:rPr lang="en-US" sz="1600" b="1" dirty="0">
                <a:solidFill>
                  <a:srgbClr val="000000"/>
                </a:solidFill>
                <a:latin typeface="Helvetica" pitchFamily="2" charset="0"/>
                <a:ea typeface="Arial Narrow"/>
                <a:cs typeface="Arial Narrow"/>
                <a:sym typeface="Arial Narro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Helvetica" pitchFamily="2" charset="0"/>
                <a:ea typeface="Arial Narrow"/>
                <a:cs typeface="Arial Narrow"/>
                <a:sym typeface="Arial Narrow"/>
              </a:rPr>
              <a:t>quantify the portion of NO</a:t>
            </a:r>
            <a:r>
              <a:rPr lang="en-US" sz="1600" baseline="-25000" dirty="0">
                <a:solidFill>
                  <a:srgbClr val="000000"/>
                </a:solidFill>
                <a:latin typeface="Helvetica" pitchFamily="2" charset="0"/>
                <a:ea typeface="Arial Narrow"/>
                <a:cs typeface="Arial Narrow"/>
                <a:sym typeface="Arial Narrow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Helvetica" pitchFamily="2" charset="0"/>
                <a:ea typeface="Arial Narrow"/>
                <a:cs typeface="Arial Narrow"/>
                <a:sym typeface="Arial Narrow"/>
              </a:rPr>
              <a:t> inequalities with race, ethnicity, and income in 52 major U.S. cities caused by diesel traffic. To do this, we combine two years of TROPOMI observations oversampled to 0.01</a:t>
            </a:r>
            <a:r>
              <a:rPr lang="en-US" sz="1600" baseline="30000" dirty="0">
                <a:solidFill>
                  <a:srgbClr val="000000"/>
                </a:solidFill>
                <a:latin typeface="Helvetica" pitchFamily="2" charset="0"/>
                <a:ea typeface="Arial Narrow"/>
                <a:cs typeface="Arial Narrow"/>
                <a:sym typeface="Arial Narrow"/>
              </a:rPr>
              <a:t>o</a:t>
            </a:r>
            <a:r>
              <a:rPr lang="en-US" sz="1600" dirty="0">
                <a:solidFill>
                  <a:srgbClr val="000000"/>
                </a:solidFill>
                <a:latin typeface="Helvetica" pitchFamily="2" charset="0"/>
                <a:ea typeface="Arial Narrow"/>
                <a:cs typeface="Arial Narrow"/>
                <a:sym typeface="Arial Narrow"/>
              </a:rPr>
              <a:t> x 0.01</a:t>
            </a:r>
            <a:r>
              <a:rPr lang="en-US" sz="1600" baseline="30000" dirty="0">
                <a:solidFill>
                  <a:srgbClr val="000000"/>
                </a:solidFill>
                <a:latin typeface="Helvetica" pitchFamily="2" charset="0"/>
                <a:ea typeface="Arial Narrow"/>
                <a:cs typeface="Arial Narrow"/>
                <a:sym typeface="Arial Narrow"/>
              </a:rPr>
              <a:t>o</a:t>
            </a:r>
            <a:r>
              <a:rPr lang="en-US" sz="1600" dirty="0">
                <a:solidFill>
                  <a:srgbClr val="000000"/>
                </a:solidFill>
                <a:latin typeface="Helvetica" pitchFamily="2" charset="0"/>
                <a:ea typeface="Arial Narrow"/>
                <a:cs typeface="Arial Narrow"/>
                <a:sym typeface="Arial Narrow"/>
              </a:rPr>
              <a:t> and NO</a:t>
            </a:r>
            <a:r>
              <a:rPr lang="en-US" sz="1600" baseline="-25000" dirty="0">
                <a:solidFill>
                  <a:srgbClr val="000000"/>
                </a:solidFill>
                <a:latin typeface="Helvetica" pitchFamily="2" charset="0"/>
                <a:ea typeface="Arial Narrow"/>
                <a:cs typeface="Arial Narrow"/>
                <a:sym typeface="Arial Narrow"/>
              </a:rPr>
              <a:t>x</a:t>
            </a:r>
            <a:r>
              <a:rPr lang="en-US" sz="1600" dirty="0">
                <a:solidFill>
                  <a:srgbClr val="000000"/>
                </a:solidFill>
                <a:latin typeface="Helvetica" pitchFamily="2" charset="0"/>
                <a:ea typeface="Arial Narrow"/>
                <a:cs typeface="Arial Narrow"/>
                <a:sym typeface="Arial Narrow"/>
              </a:rPr>
              <a:t> emissions inventories averaged to census tracts. We use differences in inequalities on weekdays and weekends as observational constraints.</a:t>
            </a:r>
          </a:p>
          <a:p>
            <a:pPr lvl="0">
              <a:spcBef>
                <a:spcPts val="200"/>
              </a:spcBef>
              <a:buClr>
                <a:srgbClr val="000000"/>
              </a:buClr>
              <a:buSzPts val="1800"/>
            </a:pPr>
            <a:endParaRPr lang="en-US" sz="600" dirty="0">
              <a:latin typeface="Helvetica" pitchFamily="2" charset="0"/>
              <a:ea typeface="Arial Narrow"/>
              <a:cs typeface="Arial Narrow"/>
              <a:sym typeface="Arial Narrow"/>
            </a:endParaRPr>
          </a:p>
          <a:p>
            <a:pPr lvl="0">
              <a:spcBef>
                <a:spcPts val="200"/>
              </a:spcBef>
              <a:buClr>
                <a:srgbClr val="000000"/>
              </a:buClr>
              <a:buSzPts val="1800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ea typeface="Arial Narrow"/>
                <a:cs typeface="Arial Narrow"/>
                <a:sym typeface="Arial Narrow"/>
              </a:rPr>
              <a:t>We show a 60% reduction in diesel NO</a:t>
            </a:r>
            <a:r>
              <a:rPr lang="en-US" sz="1600" baseline="-250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ea typeface="Arial Narrow"/>
                <a:cs typeface="Arial Narrow"/>
                <a:sym typeface="Arial Narrow"/>
              </a:rPr>
              <a:t>x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ea typeface="Arial Narrow"/>
                <a:cs typeface="Arial Narrow"/>
                <a:sym typeface="Arial Narrow"/>
              </a:rPr>
              <a:t> emissions causes a 40% reduction in NO</a:t>
            </a:r>
            <a:r>
              <a:rPr lang="en-US" sz="1600" baseline="-250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ea typeface="Arial Narrow"/>
                <a:cs typeface="Arial Narrow"/>
                <a:sym typeface="Arial Narrow"/>
              </a:rPr>
              <a:t>2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ea typeface="Arial Narrow"/>
                <a:cs typeface="Arial Narrow"/>
                <a:sym typeface="Arial Narrow"/>
              </a:rPr>
              <a:t> inequalities</a:t>
            </a:r>
            <a:r>
              <a:rPr lang="en-US" sz="1600" dirty="0">
                <a:solidFill>
                  <a:srgbClr val="000000"/>
                </a:solidFill>
                <a:latin typeface="Helvetica" pitchFamily="2" charset="0"/>
                <a:ea typeface="Arial Narrow"/>
                <a:cs typeface="Arial Narrow"/>
                <a:sym typeface="Arial Narrow"/>
              </a:rPr>
              <a:t>, providing a test of the impact of the Biden Administration’s new diesel emissions rule to reduce diesel NO</a:t>
            </a:r>
            <a:r>
              <a:rPr lang="en-US" sz="1600" baseline="-25000" dirty="0">
                <a:solidFill>
                  <a:srgbClr val="000000"/>
                </a:solidFill>
                <a:latin typeface="Helvetica" pitchFamily="2" charset="0"/>
                <a:ea typeface="Arial Narrow"/>
                <a:cs typeface="Arial Narrow"/>
                <a:sym typeface="Arial Narrow"/>
              </a:rPr>
              <a:t>x</a:t>
            </a:r>
            <a:r>
              <a:rPr lang="en-US" sz="1600" dirty="0">
                <a:solidFill>
                  <a:srgbClr val="000000"/>
                </a:solidFill>
                <a:latin typeface="Helvetica" pitchFamily="2" charset="0"/>
                <a:ea typeface="Arial Narrow"/>
                <a:cs typeface="Arial Narrow"/>
                <a:sym typeface="Arial Narrow"/>
              </a:rPr>
              <a:t> emissions by 60% by 2045.</a:t>
            </a:r>
            <a:endParaRPr lang="en-US" sz="1600" dirty="0">
              <a:latin typeface="Helvetica" pitchFamily="2" charset="0"/>
              <a:ea typeface="Arial Narrow"/>
              <a:cs typeface="Arial Narrow"/>
              <a:sym typeface="Arial Narrow"/>
            </a:endParaRPr>
          </a:p>
          <a:p>
            <a:pPr lvl="0">
              <a:spcBef>
                <a:spcPts val="200"/>
              </a:spcBef>
              <a:buClr>
                <a:srgbClr val="000000"/>
              </a:buClr>
              <a:buSzPts val="1800"/>
            </a:pPr>
            <a:endParaRPr lang="en-US" sz="600" dirty="0">
              <a:latin typeface="Helvetica" pitchFamily="2" charset="0"/>
              <a:ea typeface="Arial Narrow"/>
              <a:cs typeface="Arial Narrow"/>
              <a:sym typeface="Arial Narrow"/>
            </a:endParaRPr>
          </a:p>
          <a:p>
            <a:pPr lvl="0">
              <a:spcBef>
                <a:spcPts val="200"/>
              </a:spcBef>
              <a:buClr>
                <a:srgbClr val="000000"/>
              </a:buClr>
              <a:buSzPts val="1800"/>
            </a:pPr>
            <a:r>
              <a:rPr lang="en-US" sz="1600" dirty="0">
                <a:latin typeface="Helvetica" pitchFamily="2" charset="0"/>
                <a:ea typeface="Arial Narrow"/>
                <a:cs typeface="Arial Narrow"/>
                <a:sym typeface="Arial Narrow"/>
              </a:rPr>
              <a:t>We add evidence that oversampled TROPOMI observations resolve census tract-level differences, exploring relationships between inequalities and urban segregation structure.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6B10599-9DBF-A93C-97A7-69C4326BF543}"/>
              </a:ext>
            </a:extLst>
          </p:cNvPr>
          <p:cNvSpPr/>
          <p:nvPr/>
        </p:nvSpPr>
        <p:spPr>
          <a:xfrm>
            <a:off x="0" y="6423467"/>
            <a:ext cx="78359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  <a:ea typeface="Helvetica" charset="0"/>
                <a:cs typeface="Helvetica" charset="0"/>
              </a:rPr>
              <a:t>Demetillo et al., </a:t>
            </a:r>
            <a:r>
              <a:rPr lang="en-US" sz="1600" i="1" dirty="0" err="1">
                <a:latin typeface="Helvetica" pitchFamily="2" charset="0"/>
                <a:ea typeface="Helvetica" charset="0"/>
                <a:cs typeface="Helvetica" charset="0"/>
              </a:rPr>
              <a:t>Geophys</a:t>
            </a:r>
            <a:r>
              <a:rPr lang="en-US" sz="1600" i="1" dirty="0">
                <a:latin typeface="Helvetica" pitchFamily="2" charset="0"/>
                <a:ea typeface="Helvetica" charset="0"/>
                <a:cs typeface="Helvetica" charset="0"/>
              </a:rPr>
              <a:t>. Res. Lett., </a:t>
            </a:r>
            <a:r>
              <a:rPr lang="en-US" sz="1600" b="1" dirty="0">
                <a:latin typeface="Helvetica" pitchFamily="2" charset="0"/>
                <a:ea typeface="Helvetica" charset="0"/>
                <a:cs typeface="Helvetica" charset="0"/>
              </a:rPr>
              <a:t>2021</a:t>
            </a:r>
            <a:endParaRPr lang="en-US" sz="1600" b="1" dirty="0"/>
          </a:p>
        </p:txBody>
      </p:sp>
      <p:sp>
        <p:nvSpPr>
          <p:cNvPr id="150" name="Google Shape;150;p1"/>
          <p:cNvSpPr/>
          <p:nvPr/>
        </p:nvSpPr>
        <p:spPr>
          <a:xfrm>
            <a:off x="977566" y="203180"/>
            <a:ext cx="10482210" cy="161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3200"/>
              <a:buFont typeface="Arial Narrow"/>
              <a:buNone/>
            </a:pPr>
            <a:r>
              <a:rPr lang="en-US" sz="30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4-Demetillo–Constraints on Diesel Share in Urban NO2 Inequality</a:t>
            </a:r>
            <a:endParaRPr sz="3000" b="1" i="0" u="none" strike="noStrike" cap="none" dirty="0">
              <a:solidFill>
                <a:srgbClr val="244D6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lvl="0" algn="ctr">
              <a:spcBef>
                <a:spcPts val="200"/>
              </a:spcBef>
              <a:buClr>
                <a:srgbClr val="000000"/>
              </a:buClr>
              <a:buSzPts val="1800"/>
            </a:pPr>
            <a:r>
              <a:rPr lang="en-US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Mary Angelique G. Demetillo</a:t>
            </a:r>
            <a:r>
              <a:rPr lang="en-US" i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(1)</a:t>
            </a:r>
            <a:r>
              <a:rPr lang="en-US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Colin Harkins</a:t>
            </a:r>
            <a:r>
              <a:rPr lang="en-US" i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(2,3)</a:t>
            </a:r>
            <a:r>
              <a:rPr lang="en-US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Brian C. McDonald</a:t>
            </a:r>
            <a:r>
              <a:rPr lang="en-US" i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(3)</a:t>
            </a:r>
            <a:r>
              <a:rPr lang="en-US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</a:t>
            </a:r>
          </a:p>
          <a:p>
            <a:pPr lvl="0" algn="ctr">
              <a:spcBef>
                <a:spcPts val="200"/>
              </a:spcBef>
              <a:buClr>
                <a:srgbClr val="000000"/>
              </a:buClr>
              <a:buSzPts val="1800"/>
            </a:pPr>
            <a:r>
              <a:rPr lang="en-US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Philip S. </a:t>
            </a:r>
            <a:r>
              <a:rPr lang="en-US" dirty="0" err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Chodrow</a:t>
            </a:r>
            <a:r>
              <a:rPr lang="en-US" i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(4)</a:t>
            </a:r>
            <a:r>
              <a:rPr lang="en-US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Kang Sun</a:t>
            </a:r>
            <a:r>
              <a:rPr lang="en-US" i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(5,6)</a:t>
            </a:r>
            <a:r>
              <a:rPr lang="en-US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and Sally E. </a:t>
            </a:r>
            <a:r>
              <a:rPr lang="en-US" dirty="0" err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Pusede</a:t>
            </a:r>
            <a:r>
              <a:rPr lang="en-US" i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(1)</a:t>
            </a:r>
            <a:endParaRPr lang="en-US" sz="4400" b="1" i="1" dirty="0">
              <a:solidFill>
                <a:srgbClr val="244D6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algn="ctr">
              <a:spcBef>
                <a:spcPts val="200"/>
              </a:spcBef>
              <a:buClr>
                <a:srgbClr val="000000"/>
              </a:buClr>
              <a:buSzPts val="1800"/>
            </a:pPr>
            <a:r>
              <a:rPr lang="en-US" sz="1400" i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(1) University of Virginia,</a:t>
            </a:r>
            <a:r>
              <a:rPr lang="en-US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400" i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(2)Cooperative Institute for Research in Environmental Sciences, (3)NOAA Chemical Sciences Laboratory</a:t>
            </a:r>
            <a:r>
              <a:rPr lang="en-US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</a:t>
            </a:r>
            <a:r>
              <a:rPr lang="en-US" sz="1400" i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(4)Department Mathematics</a:t>
            </a:r>
            <a:r>
              <a:rPr lang="en-US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</a:t>
            </a:r>
            <a:r>
              <a:rPr lang="en-US" sz="1400" i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(5)Department of Civil, Structural and Environmental Engineering</a:t>
            </a:r>
            <a:r>
              <a:rPr lang="en-US" sz="14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1400" i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(6)Research and Education in </a:t>
            </a:r>
            <a:r>
              <a:rPr lang="en-US" sz="1400" i="1" dirty="0" err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eNergy</a:t>
            </a:r>
            <a:r>
              <a:rPr lang="en-US" sz="1400" i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Environment and </a:t>
            </a:r>
            <a:r>
              <a:rPr lang="en-US" sz="1200" i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Water (RENEW) Institute</a:t>
            </a:r>
            <a:endParaRPr lang="en-US" sz="3200" b="1" i="1" dirty="0">
              <a:solidFill>
                <a:srgbClr val="244D6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F6B55CC-0ECD-C135-4F33-DCBC1DD12429}"/>
              </a:ext>
            </a:extLst>
          </p:cNvPr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11DD2C4-8C3C-FADD-4F76-915B333C954E}"/>
              </a:ext>
            </a:extLst>
          </p:cNvPr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6FA6EB4-645F-A8E3-3F4F-C9EB30D465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75475" y="447352"/>
            <a:ext cx="8255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1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6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BBFD53B-617D-274A-BA66-EBC2C42EF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2006" y="1807677"/>
            <a:ext cx="3025643" cy="2690495"/>
          </a:xfrm>
          <a:prstGeom prst="rect">
            <a:avLst/>
          </a:prstGeom>
        </p:spPr>
      </p:pic>
      <p:sp>
        <p:nvSpPr>
          <p:cNvPr id="148" name="Google Shape;148;p1"/>
          <p:cNvSpPr txBox="1"/>
          <p:nvPr/>
        </p:nvSpPr>
        <p:spPr>
          <a:xfrm>
            <a:off x="10390683" y="5651368"/>
            <a:ext cx="1846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"/>
          <p:cNvSpPr/>
          <p:nvPr/>
        </p:nvSpPr>
        <p:spPr>
          <a:xfrm>
            <a:off x="993582" y="174331"/>
            <a:ext cx="10409678" cy="1305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3200"/>
              <a:buFont typeface="Arial Narrow"/>
              <a:buNone/>
            </a:pPr>
            <a:r>
              <a:rPr lang="en-US" sz="30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5-Dressel–Daily Satellite Observations of NO</a:t>
            </a:r>
            <a:r>
              <a:rPr lang="en-US" sz="3000" b="1" baseline="-25000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r>
              <a:rPr lang="en-US" sz="30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 Inequality in NYC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Isabella M. Dressel</a:t>
            </a:r>
            <a:r>
              <a:rPr lang="en-US" sz="1600" b="0" i="0" u="none" strike="noStrike" cap="none" baseline="300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Mary Angelique G. Demetillo</a:t>
            </a:r>
            <a:r>
              <a:rPr lang="en-US" sz="1600" b="0" i="0" u="none" strike="noStrike" cap="none" baseline="300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Laura M. Judd</a:t>
            </a:r>
            <a:r>
              <a:rPr lang="en-US" sz="1600" b="0" i="0" u="none" strike="noStrike" cap="none" baseline="300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Scott J. Janz</a:t>
            </a:r>
            <a:r>
              <a:rPr lang="en-US" sz="1600" b="0" i="0" u="none" strike="noStrike" cap="none" baseline="300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Kimberly P. Fields</a:t>
            </a:r>
            <a:r>
              <a:rPr lang="en-US" sz="1600" baseline="300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Kang Sun</a:t>
            </a:r>
            <a:r>
              <a:rPr lang="en-US" sz="1600" baseline="300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Arlene M. Fiore</a:t>
            </a:r>
            <a:r>
              <a:rPr lang="en-US" sz="1600" baseline="300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and Sally E. Pusede</a:t>
            </a:r>
            <a:r>
              <a:rPr lang="en-US" sz="1600" b="0" i="0" u="none" strike="noStrike" cap="none" baseline="300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</a:t>
            </a:r>
            <a:endParaRPr lang="en-US" sz="16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35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University of Virginia</a:t>
            </a:r>
            <a:r>
              <a:rPr lang="en-US" sz="1350" b="0" i="0" u="none" strike="noStrike" cap="none" baseline="300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</a:t>
            </a:r>
            <a:r>
              <a:rPr lang="en-US" sz="135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NASA Langley Research Center</a:t>
            </a:r>
            <a:r>
              <a:rPr lang="en-US" sz="1350" b="0" i="0" u="none" strike="noStrike" cap="none" baseline="300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r>
              <a:rPr lang="en-US" sz="135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NASA Goddard Space Flight Center</a:t>
            </a:r>
            <a:r>
              <a:rPr lang="en-US" sz="1350" b="0" i="0" u="none" strike="noStrike" cap="none" baseline="300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</a:t>
            </a:r>
            <a:r>
              <a:rPr lang="en-US" sz="135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University at Buffalo</a:t>
            </a:r>
            <a:r>
              <a:rPr lang="en-US" sz="1350" b="0" i="0" u="none" strike="noStrike" cap="none" baseline="300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</a:t>
            </a:r>
            <a:r>
              <a:rPr lang="en-US" sz="135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Massachusetts Institute of Technology</a:t>
            </a:r>
            <a:r>
              <a:rPr lang="en-US" sz="1350" b="0" i="0" u="none" strike="noStrike" cap="none" baseline="300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</a:t>
            </a:r>
            <a:endParaRPr lang="en-US" sz="135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151" name="Google Shape;151;p1"/>
          <p:cNvCxnSpPr/>
          <p:nvPr/>
        </p:nvCxnSpPr>
        <p:spPr>
          <a:xfrm flipH="1">
            <a:off x="380872" y="1530889"/>
            <a:ext cx="11430256" cy="21214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993B0913-702E-67E4-8D07-C5EA63C6DA3F}"/>
              </a:ext>
            </a:extLst>
          </p:cNvPr>
          <p:cNvGrpSpPr/>
          <p:nvPr/>
        </p:nvGrpSpPr>
        <p:grpSpPr>
          <a:xfrm>
            <a:off x="76210" y="239158"/>
            <a:ext cx="1064823" cy="1078881"/>
            <a:chOff x="76210" y="239158"/>
            <a:chExt cx="1188720" cy="1204414"/>
          </a:xfrm>
        </p:grpSpPr>
        <p:pic>
          <p:nvPicPr>
            <p:cNvPr id="3" name="Picture 2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7D357A11-D6E4-9C5E-BAFB-F7C2E610F7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490" t="6026" r="3906" b="29527"/>
            <a:stretch/>
          </p:blipFill>
          <p:spPr>
            <a:xfrm>
              <a:off x="76210" y="239158"/>
              <a:ext cx="1188720" cy="1203299"/>
            </a:xfrm>
            <a:prstGeom prst="rect">
              <a:avLst/>
            </a:prstGeom>
          </p:spPr>
        </p:pic>
        <p:sp>
          <p:nvSpPr>
            <p:cNvPr id="10" name="Google Shape;145;p1">
              <a:extLst>
                <a:ext uri="{FF2B5EF4-FFF2-40B4-BE49-F238E27FC236}">
                  <a16:creationId xmlns:a16="http://schemas.microsoft.com/office/drawing/2014/main" id="{3431877A-069D-D84A-B140-866096511CEA}"/>
                </a:ext>
              </a:extLst>
            </p:cNvPr>
            <p:cNvSpPr txBox="1"/>
            <p:nvPr/>
          </p:nvSpPr>
          <p:spPr>
            <a:xfrm>
              <a:off x="76210" y="243284"/>
              <a:ext cx="1188720" cy="1200288"/>
            </a:xfrm>
            <a:prstGeom prst="rect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en-US" b="1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en-US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en-US" b="1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en-US" b="1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00F5543-1A28-38F8-79A4-28E3BF1F0C1A}"/>
              </a:ext>
            </a:extLst>
          </p:cNvPr>
          <p:cNvSpPr txBox="1"/>
          <p:nvPr/>
        </p:nvSpPr>
        <p:spPr>
          <a:xfrm>
            <a:off x="76209" y="1591951"/>
            <a:ext cx="53233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48739"/>
                </a:solidFill>
                <a:latin typeface="Arial Narrow" panose="020B0606020202030204" pitchFamily="34" charset="0"/>
              </a:rPr>
              <a:t>Can daily TROPOMI observations resolve census tract-scale NO</a:t>
            </a:r>
            <a:r>
              <a:rPr lang="en-US" sz="2200" b="1" baseline="-25000" dirty="0">
                <a:solidFill>
                  <a:srgbClr val="C48739"/>
                </a:solidFill>
                <a:latin typeface="Arial Narrow" panose="020B0606020202030204" pitchFamily="34" charset="0"/>
              </a:rPr>
              <a:t>2</a:t>
            </a:r>
            <a:r>
              <a:rPr lang="en-US" sz="2200" b="1" dirty="0">
                <a:solidFill>
                  <a:srgbClr val="C48739"/>
                </a:solidFill>
                <a:latin typeface="Arial Narrow" panose="020B0606020202030204" pitchFamily="34" charset="0"/>
              </a:rPr>
              <a:t> inequalities?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FCA43F-D0E5-47CE-8F54-451C24F9A6B0}"/>
              </a:ext>
            </a:extLst>
          </p:cNvPr>
          <p:cNvSpPr txBox="1"/>
          <p:nvPr/>
        </p:nvSpPr>
        <p:spPr>
          <a:xfrm>
            <a:off x="9379742" y="1568584"/>
            <a:ext cx="15780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221AA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NO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221AA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221AA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 Inequality (%)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F02785-77D0-0605-5F8C-04BF406D85EB}"/>
              </a:ext>
            </a:extLst>
          </p:cNvPr>
          <p:cNvSpPr txBox="1"/>
          <p:nvPr/>
        </p:nvSpPr>
        <p:spPr>
          <a:xfrm>
            <a:off x="9109637" y="4433337"/>
            <a:ext cx="23819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NO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 Inequality </a:t>
            </a:r>
          </a:p>
          <a:p>
            <a:pPr algn="ctr">
              <a:buClrTx/>
            </a:pPr>
            <a:r>
              <a:rPr lang="en-US" sz="1300" kern="1200" dirty="0">
                <a:solidFill>
                  <a:schemeClr val="accent6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(x10</a:t>
            </a:r>
            <a:r>
              <a:rPr lang="en-US" sz="1300" kern="1200" baseline="30000" dirty="0">
                <a:solidFill>
                  <a:schemeClr val="accent6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15</a:t>
            </a:r>
            <a:r>
              <a:rPr lang="en-US" sz="1300" kern="1200" dirty="0">
                <a:solidFill>
                  <a:schemeClr val="accent6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molecules cm</a:t>
            </a:r>
            <a:r>
              <a:rPr lang="en-US" sz="1300" kern="1200" baseline="30000" dirty="0">
                <a:solidFill>
                  <a:schemeClr val="accent6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–2</a:t>
            </a:r>
            <a:r>
              <a:rPr lang="en-US" sz="1300" kern="1200" dirty="0">
                <a:solidFill>
                  <a:schemeClr val="accent6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6496CD-CA00-6C31-9812-DDC6DAD6E7D1}"/>
              </a:ext>
            </a:extLst>
          </p:cNvPr>
          <p:cNvSpPr txBox="1"/>
          <p:nvPr/>
        </p:nvSpPr>
        <p:spPr>
          <a:xfrm rot="16200000">
            <a:off x="10906102" y="3623865"/>
            <a:ext cx="177417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00" kern="1200" dirty="0">
                <a:solidFill>
                  <a:schemeClr val="accent6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Number of Days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703CE9C-CB84-131E-D3F1-1F9AAFEBF09D}"/>
              </a:ext>
            </a:extLst>
          </p:cNvPr>
          <p:cNvSpPr txBox="1"/>
          <p:nvPr/>
        </p:nvSpPr>
        <p:spPr>
          <a:xfrm rot="16200000">
            <a:off x="7729377" y="2416110"/>
            <a:ext cx="177417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00" kern="1200" dirty="0">
                <a:solidFill>
                  <a:srgbClr val="0221AA"/>
                </a:solidFill>
                <a:latin typeface="Helvetica" charset="0"/>
                <a:ea typeface="Helvetica" charset="0"/>
                <a:cs typeface="Helvetica" charset="0"/>
              </a:rPr>
              <a:t>Number of Days</a:t>
            </a:r>
          </a:p>
        </p:txBody>
      </p:sp>
      <p:sp>
        <p:nvSpPr>
          <p:cNvPr id="37" name="Google Shape;203;p8">
            <a:extLst>
              <a:ext uri="{FF2B5EF4-FFF2-40B4-BE49-F238E27FC236}">
                <a16:creationId xmlns:a16="http://schemas.microsoft.com/office/drawing/2014/main" id="{D5F2E501-D779-105D-A068-F466BE80959C}"/>
              </a:ext>
            </a:extLst>
          </p:cNvPr>
          <p:cNvSpPr txBox="1"/>
          <p:nvPr/>
        </p:nvSpPr>
        <p:spPr>
          <a:xfrm>
            <a:off x="10352731" y="1976932"/>
            <a:ext cx="1072530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 dirty="0">
                <a:solidFill>
                  <a:srgbClr val="4791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 days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 dirty="0">
                <a:solidFill>
                  <a:srgbClr val="0000F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Days</a:t>
            </a:r>
            <a:r>
              <a:rPr lang="en-US" sz="1300" i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300" i="1" dirty="0">
                <a:solidFill>
                  <a:srgbClr val="0000F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 </a:t>
            </a:r>
          </a:p>
          <a:p>
            <a:pPr lvl="0" algn="r"/>
            <a:r>
              <a:rPr lang="en-US" sz="1300" i="1" dirty="0">
                <a:solidFill>
                  <a:srgbClr val="0000F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&gt;30% coverage</a:t>
            </a:r>
            <a:endParaRPr sz="1300" i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" name="Google Shape;203;p8">
            <a:extLst>
              <a:ext uri="{FF2B5EF4-FFF2-40B4-BE49-F238E27FC236}">
                <a16:creationId xmlns:a16="http://schemas.microsoft.com/office/drawing/2014/main" id="{83E9BBBB-AFC7-7AAA-B247-03CC7E71C3B6}"/>
              </a:ext>
            </a:extLst>
          </p:cNvPr>
          <p:cNvSpPr txBox="1"/>
          <p:nvPr/>
        </p:nvSpPr>
        <p:spPr>
          <a:xfrm>
            <a:off x="10093836" y="3091367"/>
            <a:ext cx="1320182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 dirty="0">
                <a:solidFill>
                  <a:srgbClr val="95BA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 days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 dirty="0">
                <a:solidFill>
                  <a:schemeClr val="accent6">
                    <a:lumMod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Days with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 dirty="0">
                <a:solidFill>
                  <a:schemeClr val="accent6">
                    <a:lumMod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&gt;30%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 dirty="0">
                <a:solidFill>
                  <a:schemeClr val="accent6">
                    <a:lumMod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coverage</a:t>
            </a:r>
            <a:endParaRPr sz="1300" i="1" dirty="0">
              <a:solidFill>
                <a:schemeClr val="accent6">
                  <a:lumMod val="50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6019A6-5C72-5391-D689-A7BCFD169E78}"/>
              </a:ext>
            </a:extLst>
          </p:cNvPr>
          <p:cNvSpPr txBox="1"/>
          <p:nvPr/>
        </p:nvSpPr>
        <p:spPr>
          <a:xfrm>
            <a:off x="5002822" y="2146825"/>
            <a:ext cx="358273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NO</a:t>
            </a:r>
            <a:r>
              <a:rPr lang="en-US" baseline="-25000" dirty="0">
                <a:latin typeface="Arial Narrow" panose="020B0606020202030204" pitchFamily="34" charset="0"/>
              </a:rPr>
              <a:t>2</a:t>
            </a:r>
            <a:r>
              <a:rPr lang="en-US" dirty="0">
                <a:latin typeface="Arial Narrow" panose="020B0606020202030204" pitchFamily="34" charset="0"/>
              </a:rPr>
              <a:t> inequalities are largely insensitive to TROPOMI pixel areas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Inequalities are biased low on days with low coverage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Mean daily inequalities are consistent with results from oversampled data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15949C-93A1-5D88-366F-F28B7BE45D71}"/>
              </a:ext>
            </a:extLst>
          </p:cNvPr>
          <p:cNvSpPr txBox="1"/>
          <p:nvPr/>
        </p:nvSpPr>
        <p:spPr>
          <a:xfrm>
            <a:off x="4994037" y="4850980"/>
            <a:ext cx="6740072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C48739"/>
                </a:solidFill>
                <a:latin typeface="Arial Narrow" panose="020B0606020202030204" pitchFamily="34" charset="0"/>
              </a:rPr>
              <a:t>What do we learn from the daily inequalities?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Communities of color are overburdened by NO</a:t>
            </a:r>
            <a:r>
              <a:rPr lang="en-US" baseline="-25000" dirty="0">
                <a:latin typeface="Arial Narrow" panose="020B0606020202030204" pitchFamily="34" charset="0"/>
              </a:rPr>
              <a:t>2</a:t>
            </a:r>
            <a:r>
              <a:rPr lang="en-US" dirty="0">
                <a:latin typeface="Arial Narrow" panose="020B0606020202030204" pitchFamily="34" charset="0"/>
              </a:rPr>
              <a:t> sources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Climate change will likely worsen neighborhood-level NO</a:t>
            </a:r>
            <a:r>
              <a:rPr lang="en-US" baseline="-25000" dirty="0">
                <a:latin typeface="Arial Narrow" panose="020B0606020202030204" pitchFamily="34" charset="0"/>
              </a:rPr>
              <a:t>2</a:t>
            </a:r>
            <a:r>
              <a:rPr lang="en-US" dirty="0">
                <a:latin typeface="Arial Narrow" panose="020B0606020202030204" pitchFamily="34" charset="0"/>
              </a:rPr>
              <a:t> inequalities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Reducing NO</a:t>
            </a:r>
            <a:r>
              <a:rPr lang="en-US" baseline="-25000" dirty="0">
                <a:latin typeface="Arial Narrow" panose="020B0606020202030204" pitchFamily="34" charset="0"/>
              </a:rPr>
              <a:t>2</a:t>
            </a:r>
            <a:r>
              <a:rPr lang="en-US" dirty="0">
                <a:latin typeface="Arial Narrow" panose="020B0606020202030204" pitchFamily="34" charset="0"/>
              </a:rPr>
              <a:t> inequalities will have city-wide ozone co-benefits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0ECC6F-6EEE-DC40-98A2-62BF1DE52D79}"/>
              </a:ext>
            </a:extLst>
          </p:cNvPr>
          <p:cNvSpPr txBox="1"/>
          <p:nvPr/>
        </p:nvSpPr>
        <p:spPr>
          <a:xfrm>
            <a:off x="7992" y="2403117"/>
            <a:ext cx="49860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Daily TROPOMI observations are highly correlated with and resolve most inequalities from aircraft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893FA8-323E-6649-971E-235533D695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568" y="3338108"/>
            <a:ext cx="2937108" cy="267009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666457E-4993-0AEF-E77D-C1031233278A}"/>
              </a:ext>
            </a:extLst>
          </p:cNvPr>
          <p:cNvGrpSpPr/>
          <p:nvPr/>
        </p:nvGrpSpPr>
        <p:grpSpPr>
          <a:xfrm>
            <a:off x="570688" y="3125429"/>
            <a:ext cx="3614867" cy="3260780"/>
            <a:chOff x="-6315877" y="-2085511"/>
            <a:chExt cx="9708415" cy="875745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EE5FBED-BABF-35F1-81D4-324D8CA543A6}"/>
                </a:ext>
              </a:extLst>
            </p:cNvPr>
            <p:cNvSpPr txBox="1"/>
            <p:nvPr/>
          </p:nvSpPr>
          <p:spPr>
            <a:xfrm rot="16200000">
              <a:off x="-8515821" y="1346613"/>
              <a:ext cx="5722438" cy="1322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300" kern="1200" dirty="0">
                  <a:solidFill>
                    <a:schemeClr val="accent6">
                      <a:lumMod val="75000"/>
                    </a:schemeClr>
                  </a:solidFill>
                  <a:latin typeface="Helvetica" charset="0"/>
                  <a:ea typeface="Helvetica" charset="0"/>
                  <a:cs typeface="Helvetica" charset="0"/>
                </a:rPr>
                <a:t>TROPOMI NO</a:t>
              </a:r>
              <a:r>
                <a:rPr lang="en-US" sz="1300" kern="1200" baseline="-25000" dirty="0">
                  <a:solidFill>
                    <a:schemeClr val="accent6">
                      <a:lumMod val="75000"/>
                    </a:schemeClr>
                  </a:solidFill>
                  <a:latin typeface="Helvetica" charset="0"/>
                  <a:ea typeface="Helvetica" charset="0"/>
                  <a:cs typeface="Helvetica" charset="0"/>
                </a:rPr>
                <a:t>2</a:t>
              </a:r>
              <a:r>
                <a:rPr lang="en-US" sz="1300" kern="1200" dirty="0">
                  <a:solidFill>
                    <a:schemeClr val="accent6">
                      <a:lumMod val="75000"/>
                    </a:schemeClr>
                  </a:solidFill>
                  <a:latin typeface="Helvetica" charset="0"/>
                  <a:ea typeface="Helvetica" charset="0"/>
                  <a:cs typeface="Helvetica" charset="0"/>
                </a:rPr>
                <a:t> Inequality </a:t>
              </a:r>
            </a:p>
            <a:p>
              <a:pPr algn="ctr">
                <a:buClrTx/>
                <a:buFontTx/>
                <a:buNone/>
              </a:pPr>
              <a:r>
                <a:rPr lang="en-US" sz="1300" kern="1200" dirty="0">
                  <a:solidFill>
                    <a:schemeClr val="accent6">
                      <a:lumMod val="75000"/>
                    </a:schemeClr>
                  </a:solidFill>
                  <a:latin typeface="Helvetica" charset="0"/>
                  <a:ea typeface="Helvetica" charset="0"/>
                  <a:cs typeface="Helvetica" charset="0"/>
                </a:rPr>
                <a:t>(x10</a:t>
              </a:r>
              <a:r>
                <a:rPr lang="en-US" sz="1300" kern="1200" baseline="30000" dirty="0">
                  <a:solidFill>
                    <a:schemeClr val="accent6">
                      <a:lumMod val="75000"/>
                    </a:schemeClr>
                  </a:solidFill>
                  <a:latin typeface="Helvetica" charset="0"/>
                  <a:ea typeface="Helvetica" charset="0"/>
                  <a:cs typeface="Helvetica" charset="0"/>
                </a:rPr>
                <a:t>15</a:t>
              </a:r>
              <a:r>
                <a:rPr lang="en-US" sz="1300" kern="1200" dirty="0">
                  <a:solidFill>
                    <a:schemeClr val="accent6">
                      <a:lumMod val="75000"/>
                    </a:schemeClr>
                  </a:solidFill>
                  <a:latin typeface="Helvetica" charset="0"/>
                  <a:ea typeface="Helvetica" charset="0"/>
                  <a:cs typeface="Helvetica" charset="0"/>
                </a:rPr>
                <a:t> molecules cm</a:t>
              </a:r>
              <a:r>
                <a:rPr lang="en-US" sz="1300" kern="1200" baseline="30000" dirty="0">
                  <a:solidFill>
                    <a:schemeClr val="accent6">
                      <a:lumMod val="75000"/>
                    </a:schemeClr>
                  </a:solidFill>
                  <a:latin typeface="Helvetica" charset="0"/>
                  <a:ea typeface="Helvetica" charset="0"/>
                  <a:cs typeface="Helvetica" charset="0"/>
                </a:rPr>
                <a:t>–2</a:t>
              </a:r>
              <a:r>
                <a:rPr lang="en-US" sz="1300" kern="1200" dirty="0">
                  <a:solidFill>
                    <a:schemeClr val="accent6">
                      <a:lumMod val="75000"/>
                    </a:schemeClr>
                  </a:solidFill>
                  <a:latin typeface="Helvetica" charset="0"/>
                  <a:ea typeface="Helvetica" charset="0"/>
                  <a:cs typeface="Helvetica" charset="0"/>
                </a:rPr>
                <a:t>)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390D70E-C41F-91AD-CB53-7D6C6997B6A2}"/>
                </a:ext>
              </a:extLst>
            </p:cNvPr>
            <p:cNvSpPr txBox="1"/>
            <p:nvPr/>
          </p:nvSpPr>
          <p:spPr>
            <a:xfrm>
              <a:off x="-4056448" y="5349389"/>
              <a:ext cx="5689770" cy="1322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</a:rPr>
                <a:t>Airborne NO</a:t>
              </a:r>
              <a:r>
                <a:rPr kumimoji="0" lang="en-US" sz="1300" b="0" i="0" u="none" strike="noStrike" kern="1200" cap="none" spc="0" normalizeH="0" baseline="-2500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</a:rPr>
                <a:t>2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</a:rPr>
                <a:t> Inequality </a:t>
              </a:r>
            </a:p>
            <a:p>
              <a:pPr algn="ctr">
                <a:buClrTx/>
              </a:pPr>
              <a:r>
                <a:rPr lang="en-US" sz="1300" kern="1200" dirty="0">
                  <a:solidFill>
                    <a:schemeClr val="accent6">
                      <a:lumMod val="75000"/>
                    </a:schemeClr>
                  </a:solidFill>
                  <a:latin typeface="Helvetica" charset="0"/>
                  <a:ea typeface="Helvetica" charset="0"/>
                  <a:cs typeface="Helvetica" charset="0"/>
                </a:rPr>
                <a:t>(x10</a:t>
              </a:r>
              <a:r>
                <a:rPr lang="en-US" sz="1300" kern="1200" baseline="30000" dirty="0">
                  <a:solidFill>
                    <a:schemeClr val="accent6">
                      <a:lumMod val="75000"/>
                    </a:schemeClr>
                  </a:solidFill>
                  <a:latin typeface="Helvetica" charset="0"/>
                  <a:ea typeface="Helvetica" charset="0"/>
                  <a:cs typeface="Helvetica" charset="0"/>
                </a:rPr>
                <a:t>15</a:t>
              </a:r>
              <a:r>
                <a:rPr lang="en-US" sz="1300" kern="1200" dirty="0">
                  <a:solidFill>
                    <a:schemeClr val="accent6">
                      <a:lumMod val="75000"/>
                    </a:schemeClr>
                  </a:solidFill>
                  <a:latin typeface="Helvetica" charset="0"/>
                  <a:ea typeface="Helvetica" charset="0"/>
                  <a:cs typeface="Helvetica" charset="0"/>
                </a:rPr>
                <a:t> molecules cm</a:t>
              </a:r>
              <a:r>
                <a:rPr lang="en-US" sz="1300" kern="1200" baseline="30000" dirty="0">
                  <a:solidFill>
                    <a:schemeClr val="accent6">
                      <a:lumMod val="75000"/>
                    </a:schemeClr>
                  </a:solidFill>
                  <a:latin typeface="Helvetica" charset="0"/>
                  <a:ea typeface="Helvetica" charset="0"/>
                  <a:cs typeface="Helvetica" charset="0"/>
                </a:rPr>
                <a:t>–2</a:t>
              </a:r>
              <a:r>
                <a:rPr lang="en-US" sz="1300" kern="1200" dirty="0">
                  <a:solidFill>
                    <a:schemeClr val="accent6">
                      <a:lumMod val="75000"/>
                    </a:schemeClr>
                  </a:solidFill>
                  <a:latin typeface="Helvetica" charset="0"/>
                  <a:ea typeface="Helvetica" charset="0"/>
                  <a:cs typeface="Helvetica" charset="0"/>
                </a:rPr>
                <a:t>)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C6ACDF5-0EE1-035D-CF2D-4AE249607B9B}"/>
                </a:ext>
              </a:extLst>
            </p:cNvPr>
            <p:cNvSpPr txBox="1"/>
            <p:nvPr/>
          </p:nvSpPr>
          <p:spPr>
            <a:xfrm>
              <a:off x="-5459356" y="-2085511"/>
              <a:ext cx="8495587" cy="78526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algn="ctr">
                <a:buClrTx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221AA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</a:rPr>
                <a:t>Airborne NO</a:t>
              </a:r>
              <a:r>
                <a:rPr kumimoji="0" lang="en-US" sz="13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221AA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</a:rPr>
                <a:t>2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221AA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</a:rPr>
                <a:t> Inequality (%) 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F568A40-85BD-BE08-027D-25AC5A8A80F4}"/>
                </a:ext>
              </a:extLst>
            </p:cNvPr>
            <p:cNvSpPr txBox="1"/>
            <p:nvPr/>
          </p:nvSpPr>
          <p:spPr>
            <a:xfrm rot="16200000">
              <a:off x="-210031" y="1709989"/>
              <a:ext cx="6419874" cy="785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300" kern="1200" dirty="0">
                  <a:solidFill>
                    <a:srgbClr val="0221AA"/>
                  </a:solidFill>
                  <a:latin typeface="Helvetica" charset="0"/>
                  <a:ea typeface="Helvetica" charset="0"/>
                  <a:cs typeface="Helvetica" charset="0"/>
                </a:rPr>
                <a:t>TROPOMI NO</a:t>
              </a:r>
              <a:r>
                <a:rPr lang="en-US" sz="1300" kern="1200" baseline="-25000" dirty="0">
                  <a:solidFill>
                    <a:srgbClr val="0221AA"/>
                  </a:solidFill>
                  <a:latin typeface="Helvetica" charset="0"/>
                  <a:ea typeface="Helvetica" charset="0"/>
                  <a:cs typeface="Helvetica" charset="0"/>
                </a:rPr>
                <a:t>2</a:t>
              </a:r>
              <a:r>
                <a:rPr lang="en-US" sz="1300" kern="1200" dirty="0">
                  <a:solidFill>
                    <a:srgbClr val="0221AA"/>
                  </a:solidFill>
                  <a:latin typeface="Helvetica" charset="0"/>
                  <a:ea typeface="Helvetica" charset="0"/>
                  <a:cs typeface="Helvetica" charset="0"/>
                </a:rPr>
                <a:t> Inequality (%)</a:t>
              </a:r>
            </a:p>
          </p:txBody>
        </p:sp>
        <p:sp>
          <p:nvSpPr>
            <p:cNvPr id="44" name="Text Box 7">
              <a:extLst>
                <a:ext uri="{FF2B5EF4-FFF2-40B4-BE49-F238E27FC236}">
                  <a16:creationId xmlns:a16="http://schemas.microsoft.com/office/drawing/2014/main" id="{AC432BDC-AC94-0366-397B-D8A150C90F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387046" y="-90278"/>
              <a:ext cx="2901121" cy="826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i="1" dirty="0">
                  <a:solidFill>
                    <a:srgbClr val="0221AA"/>
                  </a:solidFill>
                  <a:latin typeface="Helvetica"/>
                  <a:cs typeface="Helvetica"/>
                </a:rPr>
                <a:t>r</a:t>
              </a:r>
              <a:r>
                <a:rPr lang="en-US" sz="1400" dirty="0">
                  <a:solidFill>
                    <a:srgbClr val="0221AA"/>
                  </a:solidFill>
                  <a:latin typeface="Helvetica"/>
                  <a:cs typeface="Helvetica"/>
                </a:rPr>
                <a:t> = 0.92</a:t>
              </a:r>
            </a:p>
          </p:txBody>
        </p:sp>
        <p:sp>
          <p:nvSpPr>
            <p:cNvPr id="45" name="Text Box 7">
              <a:extLst>
                <a:ext uri="{FF2B5EF4-FFF2-40B4-BE49-F238E27FC236}">
                  <a16:creationId xmlns:a16="http://schemas.microsoft.com/office/drawing/2014/main" id="{939AF3D8-2E36-A1FD-C752-B128DCF35D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399108" y="-706513"/>
              <a:ext cx="4020471" cy="826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i="1" dirty="0">
                  <a:solidFill>
                    <a:srgbClr val="0221AA"/>
                  </a:solidFill>
                  <a:latin typeface="Helvetica"/>
                  <a:cs typeface="Helvetica"/>
                </a:rPr>
                <a:t>m </a:t>
              </a:r>
              <a:r>
                <a:rPr lang="en-US" sz="1400" dirty="0">
                  <a:solidFill>
                    <a:srgbClr val="0221AA"/>
                  </a:solidFill>
                  <a:latin typeface="Helvetica"/>
                  <a:cs typeface="Helvetica"/>
                </a:rPr>
                <a:t>= 0.96 ± 0.06</a:t>
              </a:r>
            </a:p>
          </p:txBody>
        </p:sp>
        <p:sp>
          <p:nvSpPr>
            <p:cNvPr id="46" name="Text Box 7">
              <a:extLst>
                <a:ext uri="{FF2B5EF4-FFF2-40B4-BE49-F238E27FC236}">
                  <a16:creationId xmlns:a16="http://schemas.microsoft.com/office/drawing/2014/main" id="{5BFB966F-14D4-4F9B-AF56-25AB4C445A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902642" y="4042512"/>
              <a:ext cx="2776591" cy="826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US" sz="1400" i="1" dirty="0">
                  <a:solidFill>
                    <a:schemeClr val="accent6">
                      <a:lumMod val="75000"/>
                    </a:schemeClr>
                  </a:solidFill>
                  <a:latin typeface="Helvetica"/>
                  <a:cs typeface="Helvetica"/>
                </a:rPr>
                <a:t>r</a:t>
              </a:r>
              <a:r>
                <a:rPr lang="en-US" sz="1400" dirty="0">
                  <a:solidFill>
                    <a:schemeClr val="accent6">
                      <a:lumMod val="75000"/>
                    </a:schemeClr>
                  </a:solidFill>
                  <a:latin typeface="Helvetica"/>
                  <a:cs typeface="Helvetica"/>
                </a:rPr>
                <a:t> = 0.93</a:t>
              </a:r>
            </a:p>
          </p:txBody>
        </p:sp>
        <p:sp>
          <p:nvSpPr>
            <p:cNvPr id="47" name="Text Box 7">
              <a:extLst>
                <a:ext uri="{FF2B5EF4-FFF2-40B4-BE49-F238E27FC236}">
                  <a16:creationId xmlns:a16="http://schemas.microsoft.com/office/drawing/2014/main" id="{AEA289B2-0B69-9620-EB56-49FF8815FD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146525" y="3445819"/>
              <a:ext cx="4020471" cy="826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US" sz="1400" i="1" dirty="0">
                  <a:solidFill>
                    <a:schemeClr val="accent6">
                      <a:lumMod val="75000"/>
                    </a:schemeClr>
                  </a:solidFill>
                  <a:latin typeface="Helvetica"/>
                  <a:cs typeface="Helvetica"/>
                </a:rPr>
                <a:t>m </a:t>
              </a:r>
              <a:r>
                <a:rPr lang="en-US" sz="1400" dirty="0">
                  <a:solidFill>
                    <a:schemeClr val="accent6">
                      <a:lumMod val="75000"/>
                    </a:schemeClr>
                  </a:solidFill>
                  <a:latin typeface="Helvetica"/>
                  <a:cs typeface="Helvetica"/>
                </a:rPr>
                <a:t>= 0.93 ± 0.05</a:t>
              </a: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3084838F-14B8-74CF-0552-F9765E2F17FF}"/>
              </a:ext>
            </a:extLst>
          </p:cNvPr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8B6C62C-D316-9AE2-EF83-9A83F3D5CDF7}"/>
              </a:ext>
            </a:extLst>
          </p:cNvPr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D577E87-CDD7-10D4-9EBA-F1BDFF9102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5475" y="447352"/>
            <a:ext cx="8255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6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6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44D74D31-F8EA-4320-BEA3-E8573E9F92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4" t="3673" r="10927" b="45654"/>
          <a:stretch/>
        </p:blipFill>
        <p:spPr>
          <a:xfrm>
            <a:off x="71053" y="254398"/>
            <a:ext cx="1199961" cy="1200288"/>
          </a:xfrm>
          <a:prstGeom prst="rect">
            <a:avLst/>
          </a:prstGeom>
        </p:spPr>
      </p:pic>
      <p:sp>
        <p:nvSpPr>
          <p:cNvPr id="148" name="Google Shape;148;p1"/>
          <p:cNvSpPr txBox="1"/>
          <p:nvPr/>
        </p:nvSpPr>
        <p:spPr>
          <a:xfrm>
            <a:off x="10390683" y="5651368"/>
            <a:ext cx="1846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"/>
          <p:cNvSpPr/>
          <p:nvPr/>
        </p:nvSpPr>
        <p:spPr>
          <a:xfrm>
            <a:off x="1193974" y="203200"/>
            <a:ext cx="10090797" cy="2457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3200"/>
              <a:buFont typeface="Arial Narrow"/>
              <a:buNone/>
            </a:pPr>
            <a:r>
              <a:rPr lang="en-US" sz="31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6-East–</a:t>
            </a:r>
            <a:r>
              <a:rPr lang="en-US" sz="3100" b="1" i="0" u="none" strike="noStrike" cap="none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Assimilation of NO</a:t>
            </a:r>
            <a:r>
              <a:rPr lang="en-US" sz="3100" b="1" i="0" u="none" strike="noStrike" cap="none" baseline="-25000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r>
              <a:rPr lang="en-US" sz="3100" b="1" i="0" u="none" strike="noStrike" cap="none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 – comparing products and models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32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James D. East</a:t>
            </a:r>
            <a:r>
              <a:rPr lang="en-US" sz="1800" b="0" i="0" u="none" strike="noStrike" cap="none" baseline="300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1,2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Barron H. Henderson</a:t>
            </a:r>
            <a:r>
              <a:rPr lang="en-US" sz="1800" b="0" i="0" u="none" strike="noStrike" cap="none" baseline="300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Zhen Qu</a:t>
            </a:r>
            <a:r>
              <a:rPr lang="en-US" sz="1800" b="0" i="0" u="none" strike="noStrike" cap="none" baseline="300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Sergey L. Napelenok</a:t>
            </a:r>
            <a:r>
              <a:rPr lang="en-US" sz="1800" b="0" i="0" u="none" strike="noStrike" cap="none" baseline="300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Shannon N. Koplitz</a:t>
            </a:r>
            <a:r>
              <a:rPr lang="en-US" sz="1800" b="0" i="0" u="none" strike="noStrike" cap="none" baseline="300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32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R. Bradley Pierce</a:t>
            </a:r>
            <a:r>
              <a:rPr lang="en-US" sz="1800" b="0" i="0" u="none" strike="noStrike" cap="none" baseline="300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6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Allen Lenzen</a:t>
            </a:r>
            <a:r>
              <a:rPr lang="en-US" sz="1800" b="0" i="0" u="none" strike="noStrike" cap="none" baseline="300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6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Daniel Tong</a:t>
            </a:r>
            <a:r>
              <a:rPr lang="en-US" sz="1800" b="0" i="0" u="none" strike="noStrike" cap="none" baseline="300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7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Rob Gilliam</a:t>
            </a:r>
            <a:r>
              <a:rPr lang="en-US" sz="1800" b="0" i="0" u="none" strike="noStrike" cap="none" baseline="300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Golam Sarwar</a:t>
            </a:r>
            <a:r>
              <a:rPr lang="en-US" sz="1800" b="0" i="0" u="none" strike="noStrike" cap="none" baseline="300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Fernando Garcia Menendez</a:t>
            </a:r>
            <a:r>
              <a:rPr lang="en-US" sz="1800" b="0" i="0" u="none" strike="noStrike" cap="none" baseline="300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3200"/>
              <a:buFont typeface="Arial Narrow"/>
              <a:buNone/>
            </a:pPr>
            <a:endParaRPr lang="en-US" sz="1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3200"/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1. ORISE Research Fellow at US EPA, 2. NC State University, 3. Office of Air Quality Planning and Standards, US EPA, 4. School of Engineering and Applied Sciences, Harvard University,</a:t>
            </a: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3200"/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5. Office of Research and Development, US EPA, 6. Space Science and Engineering Center, University of Wisconsin—Madison, 7. George Mason University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endParaRPr sz="4400" b="1" i="0" u="none" strike="noStrike" cap="none" dirty="0">
              <a:solidFill>
                <a:srgbClr val="244D6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151" name="Google Shape;151;p1"/>
          <p:cNvCxnSpPr/>
          <p:nvPr/>
        </p:nvCxnSpPr>
        <p:spPr>
          <a:xfrm flipH="1">
            <a:off x="403782" y="1464954"/>
            <a:ext cx="11430256" cy="21214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98185688-D621-4DB9-A323-FDEC97D706B1}"/>
              </a:ext>
            </a:extLst>
          </p:cNvPr>
          <p:cNvGrpSpPr/>
          <p:nvPr/>
        </p:nvGrpSpPr>
        <p:grpSpPr>
          <a:xfrm>
            <a:off x="205739" y="2031390"/>
            <a:ext cx="6425819" cy="4054400"/>
            <a:chOff x="746307" y="1251188"/>
            <a:chExt cx="12758688" cy="80501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FF980BE-05CC-4960-849F-12E23D0268EF}"/>
                </a:ext>
              </a:extLst>
            </p:cNvPr>
            <p:cNvGrpSpPr/>
            <p:nvPr/>
          </p:nvGrpSpPr>
          <p:grpSpPr>
            <a:xfrm>
              <a:off x="1616651" y="1789261"/>
              <a:ext cx="10683535" cy="7512071"/>
              <a:chOff x="29551151" y="18882033"/>
              <a:chExt cx="12838286" cy="9027167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652D128-7B1A-4491-B9C5-4B4D69E682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6578209" y="18938494"/>
                <a:ext cx="5811228" cy="658368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85C2A43-098D-4D73-A9EC-35D70EE185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757" b="85419"/>
              <a:stretch/>
            </p:blipFill>
            <p:spPr>
              <a:xfrm>
                <a:off x="30814277" y="18882033"/>
                <a:ext cx="5706063" cy="1069032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B73269-5C34-4589-B322-99658EDDD7D2}"/>
                  </a:ext>
                </a:extLst>
              </p:cNvPr>
              <p:cNvSpPr txBox="1"/>
              <p:nvPr/>
            </p:nvSpPr>
            <p:spPr>
              <a:xfrm>
                <a:off x="30794355" y="27285001"/>
                <a:ext cx="5256610" cy="624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>
                    <a:latin typeface="Arial Nova" panose="020B0504020202020204" pitchFamily="34" charset="0"/>
                    <a:cs typeface="Arial" panose="020B0604020202020204" pitchFamily="34" charset="0"/>
                  </a:rPr>
                  <a:t>Figure S1 </a:t>
                </a:r>
                <a:r>
                  <a:rPr lang="en-US" sz="1100">
                    <a:latin typeface="Arial Nova" panose="020B0504020202020204" pitchFamily="34" charset="0"/>
                    <a:cs typeface="Arial" panose="020B0604020202020204" pitchFamily="34" charset="0"/>
                  </a:rPr>
                  <a:t>from Qu et al., 2020</a:t>
                </a:r>
                <a:r>
                  <a:rPr lang="en-US" sz="1100" baseline="30000">
                    <a:latin typeface="Arial Nova" panose="020B05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A2A545-FD75-4B4F-947C-53642E1DB8EC}"/>
                  </a:ext>
                </a:extLst>
              </p:cNvPr>
              <p:cNvGrpSpPr/>
              <p:nvPr/>
            </p:nvGrpSpPr>
            <p:grpSpPr>
              <a:xfrm>
                <a:off x="29551151" y="19930623"/>
                <a:ext cx="7110064" cy="7016945"/>
                <a:chOff x="29551151" y="19930623"/>
                <a:chExt cx="7110064" cy="701694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A386017D-D5AA-4DB8-9BB5-529EF728FF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3660"/>
                <a:stretch/>
              </p:blipFill>
              <p:spPr>
                <a:xfrm>
                  <a:off x="29551151" y="19930623"/>
                  <a:ext cx="6906393" cy="7016945"/>
                </a:xfrm>
                <a:prstGeom prst="rect">
                  <a:avLst/>
                </a:prstGeom>
              </p:spPr>
            </p:pic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EFEE1C64-D405-476B-ABF4-E93817A476CB}"/>
                    </a:ext>
                  </a:extLst>
                </p:cNvPr>
                <p:cNvSpPr/>
                <p:nvPr/>
              </p:nvSpPr>
              <p:spPr>
                <a:xfrm>
                  <a:off x="35746815" y="26679387"/>
                  <a:ext cx="914400" cy="25069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A7FE40A-D440-48E2-A2B2-F841EACF0012}"/>
                  </a:ext>
                </a:extLst>
              </p:cNvPr>
              <p:cNvSpPr txBox="1"/>
              <p:nvPr/>
            </p:nvSpPr>
            <p:spPr>
              <a:xfrm>
                <a:off x="32650879" y="26743036"/>
                <a:ext cx="2090926" cy="4832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>
                    <a:latin typeface="Arial" panose="020B0604020202020204" pitchFamily="34" charset="0"/>
                    <a:cs typeface="Arial" panose="020B0604020202020204" pitchFamily="34" charset="0"/>
                  </a:rPr>
                  <a:t>molecules cm</a:t>
                </a:r>
                <a:r>
                  <a:rPr lang="en-US" sz="1100" baseline="30000"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324374F-501A-4991-928E-0504E4509DAB}"/>
                </a:ext>
              </a:extLst>
            </p:cNvPr>
            <p:cNvSpPr/>
            <p:nvPr/>
          </p:nvSpPr>
          <p:spPr>
            <a:xfrm>
              <a:off x="7464302" y="2661845"/>
              <a:ext cx="4835884" cy="47981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8D92A02-1BAA-4A39-B051-CE0C1C9542F5}"/>
                </a:ext>
              </a:extLst>
            </p:cNvPr>
            <p:cNvSpPr/>
            <p:nvPr/>
          </p:nvSpPr>
          <p:spPr>
            <a:xfrm>
              <a:off x="1616650" y="2661845"/>
              <a:ext cx="5795394" cy="367977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B458A1F-AD56-4D91-AC2B-2B06DBEC23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48827" y="2234057"/>
              <a:ext cx="904826" cy="832396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34F8DB6-2F4A-42B6-ABB6-B60E8F74F92A}"/>
                </a:ext>
              </a:extLst>
            </p:cNvPr>
            <p:cNvSpPr txBox="1"/>
            <p:nvPr/>
          </p:nvSpPr>
          <p:spPr>
            <a:xfrm>
              <a:off x="11625144" y="1360601"/>
              <a:ext cx="1879851" cy="1099982"/>
            </a:xfrm>
            <a:custGeom>
              <a:avLst/>
              <a:gdLst>
                <a:gd name="connsiteX0" fmla="*/ 0 w 946773"/>
                <a:gd name="connsiteY0" fmla="*/ 0 h 553998"/>
                <a:gd name="connsiteX1" fmla="*/ 463919 w 946773"/>
                <a:gd name="connsiteY1" fmla="*/ 0 h 553998"/>
                <a:gd name="connsiteX2" fmla="*/ 946773 w 946773"/>
                <a:gd name="connsiteY2" fmla="*/ 0 h 553998"/>
                <a:gd name="connsiteX3" fmla="*/ 946773 w 946773"/>
                <a:gd name="connsiteY3" fmla="*/ 553998 h 553998"/>
                <a:gd name="connsiteX4" fmla="*/ 463919 w 946773"/>
                <a:gd name="connsiteY4" fmla="*/ 553998 h 553998"/>
                <a:gd name="connsiteX5" fmla="*/ 0 w 946773"/>
                <a:gd name="connsiteY5" fmla="*/ 553998 h 553998"/>
                <a:gd name="connsiteX6" fmla="*/ 0 w 946773"/>
                <a:gd name="connsiteY6" fmla="*/ 0 h 553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6773" h="553998" fill="none" extrusionOk="0">
                  <a:moveTo>
                    <a:pt x="0" y="0"/>
                  </a:moveTo>
                  <a:cubicBezTo>
                    <a:pt x="218560" y="-31148"/>
                    <a:pt x="339931" y="32506"/>
                    <a:pt x="463919" y="0"/>
                  </a:cubicBezTo>
                  <a:cubicBezTo>
                    <a:pt x="587907" y="-32506"/>
                    <a:pt x="809419" y="6602"/>
                    <a:pt x="946773" y="0"/>
                  </a:cubicBezTo>
                  <a:cubicBezTo>
                    <a:pt x="972487" y="139059"/>
                    <a:pt x="899092" y="294801"/>
                    <a:pt x="946773" y="553998"/>
                  </a:cubicBezTo>
                  <a:cubicBezTo>
                    <a:pt x="770156" y="610102"/>
                    <a:pt x="688041" y="516774"/>
                    <a:pt x="463919" y="553998"/>
                  </a:cubicBezTo>
                  <a:cubicBezTo>
                    <a:pt x="239797" y="591222"/>
                    <a:pt x="226249" y="523861"/>
                    <a:pt x="0" y="553998"/>
                  </a:cubicBezTo>
                  <a:cubicBezTo>
                    <a:pt x="-30490" y="297861"/>
                    <a:pt x="46800" y="166157"/>
                    <a:pt x="0" y="0"/>
                  </a:cubicBezTo>
                  <a:close/>
                </a:path>
                <a:path w="946773" h="553998" stroke="0" extrusionOk="0">
                  <a:moveTo>
                    <a:pt x="0" y="0"/>
                  </a:moveTo>
                  <a:cubicBezTo>
                    <a:pt x="204083" y="-13720"/>
                    <a:pt x="355352" y="36002"/>
                    <a:pt x="463919" y="0"/>
                  </a:cubicBezTo>
                  <a:cubicBezTo>
                    <a:pt x="572486" y="-36002"/>
                    <a:pt x="788958" y="40919"/>
                    <a:pt x="946773" y="0"/>
                  </a:cubicBezTo>
                  <a:cubicBezTo>
                    <a:pt x="992717" y="258589"/>
                    <a:pt x="903470" y="437184"/>
                    <a:pt x="946773" y="553998"/>
                  </a:cubicBezTo>
                  <a:cubicBezTo>
                    <a:pt x="855488" y="581430"/>
                    <a:pt x="600722" y="538222"/>
                    <a:pt x="501790" y="553998"/>
                  </a:cubicBezTo>
                  <a:cubicBezTo>
                    <a:pt x="402858" y="569774"/>
                    <a:pt x="123870" y="527161"/>
                    <a:pt x="0" y="553998"/>
                  </a:cubicBezTo>
                  <a:cubicBezTo>
                    <a:pt x="-53039" y="331063"/>
                    <a:pt x="52421" y="21404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55809398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en-US" sz="1000"/>
                <a:t>Used in CMAQ inversion in this poster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06C65CB-7DA9-4479-9FC6-798FACAA05D2}"/>
                </a:ext>
              </a:extLst>
            </p:cNvPr>
            <p:cNvCxnSpPr>
              <a:cxnSpLocks/>
            </p:cNvCxnSpPr>
            <p:nvPr/>
          </p:nvCxnSpPr>
          <p:spPr>
            <a:xfrm>
              <a:off x="1112781" y="2305689"/>
              <a:ext cx="499769" cy="1099982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AF46191-070A-4D0A-962A-707C9477BDD4}"/>
                </a:ext>
              </a:extLst>
            </p:cNvPr>
            <p:cNvSpPr txBox="1"/>
            <p:nvPr/>
          </p:nvSpPr>
          <p:spPr>
            <a:xfrm>
              <a:off x="746307" y="1251188"/>
              <a:ext cx="2040605" cy="1099982"/>
            </a:xfrm>
            <a:custGeom>
              <a:avLst/>
              <a:gdLst>
                <a:gd name="connsiteX0" fmla="*/ 0 w 1027736"/>
                <a:gd name="connsiteY0" fmla="*/ 0 h 553998"/>
                <a:gd name="connsiteX1" fmla="*/ 503591 w 1027736"/>
                <a:gd name="connsiteY1" fmla="*/ 0 h 553998"/>
                <a:gd name="connsiteX2" fmla="*/ 1027736 w 1027736"/>
                <a:gd name="connsiteY2" fmla="*/ 0 h 553998"/>
                <a:gd name="connsiteX3" fmla="*/ 1027736 w 1027736"/>
                <a:gd name="connsiteY3" fmla="*/ 553998 h 553998"/>
                <a:gd name="connsiteX4" fmla="*/ 503591 w 1027736"/>
                <a:gd name="connsiteY4" fmla="*/ 553998 h 553998"/>
                <a:gd name="connsiteX5" fmla="*/ 0 w 1027736"/>
                <a:gd name="connsiteY5" fmla="*/ 553998 h 553998"/>
                <a:gd name="connsiteX6" fmla="*/ 0 w 1027736"/>
                <a:gd name="connsiteY6" fmla="*/ 0 h 553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7736" h="553998" fill="none" extrusionOk="0">
                  <a:moveTo>
                    <a:pt x="0" y="0"/>
                  </a:moveTo>
                  <a:cubicBezTo>
                    <a:pt x="160717" y="-59618"/>
                    <a:pt x="366515" y="43287"/>
                    <a:pt x="503591" y="0"/>
                  </a:cubicBezTo>
                  <a:cubicBezTo>
                    <a:pt x="640667" y="-43287"/>
                    <a:pt x="900083" y="53941"/>
                    <a:pt x="1027736" y="0"/>
                  </a:cubicBezTo>
                  <a:cubicBezTo>
                    <a:pt x="1053450" y="139059"/>
                    <a:pt x="980055" y="294801"/>
                    <a:pt x="1027736" y="553998"/>
                  </a:cubicBezTo>
                  <a:cubicBezTo>
                    <a:pt x="857555" y="573382"/>
                    <a:pt x="625035" y="514008"/>
                    <a:pt x="503591" y="553998"/>
                  </a:cubicBezTo>
                  <a:cubicBezTo>
                    <a:pt x="382148" y="593988"/>
                    <a:pt x="103737" y="517118"/>
                    <a:pt x="0" y="553998"/>
                  </a:cubicBezTo>
                  <a:cubicBezTo>
                    <a:pt x="-30490" y="297861"/>
                    <a:pt x="46800" y="166157"/>
                    <a:pt x="0" y="0"/>
                  </a:cubicBezTo>
                  <a:close/>
                </a:path>
                <a:path w="1027736" h="553998" stroke="0" extrusionOk="0">
                  <a:moveTo>
                    <a:pt x="0" y="0"/>
                  </a:moveTo>
                  <a:cubicBezTo>
                    <a:pt x="110538" y="-26153"/>
                    <a:pt x="348319" y="58746"/>
                    <a:pt x="503591" y="0"/>
                  </a:cubicBezTo>
                  <a:cubicBezTo>
                    <a:pt x="658863" y="-58746"/>
                    <a:pt x="789474" y="23495"/>
                    <a:pt x="1027736" y="0"/>
                  </a:cubicBezTo>
                  <a:cubicBezTo>
                    <a:pt x="1073680" y="258589"/>
                    <a:pt x="984433" y="437184"/>
                    <a:pt x="1027736" y="553998"/>
                  </a:cubicBezTo>
                  <a:cubicBezTo>
                    <a:pt x="876548" y="559396"/>
                    <a:pt x="683398" y="550353"/>
                    <a:pt x="544700" y="553998"/>
                  </a:cubicBezTo>
                  <a:cubicBezTo>
                    <a:pt x="406002" y="557643"/>
                    <a:pt x="186983" y="541106"/>
                    <a:pt x="0" y="553998"/>
                  </a:cubicBezTo>
                  <a:cubicBezTo>
                    <a:pt x="-53039" y="331063"/>
                    <a:pt x="52421" y="21404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55809398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en-US" sz="1000"/>
                <a:t>Used in GEOS-Chem inversion in this poster</a:t>
              </a:r>
            </a:p>
          </p:txBody>
        </p:sp>
      </p:grpSp>
      <p:sp>
        <p:nvSpPr>
          <p:cNvPr id="26" name="Google Shape;156;p1">
            <a:extLst>
              <a:ext uri="{FF2B5EF4-FFF2-40B4-BE49-F238E27FC236}">
                <a16:creationId xmlns:a16="http://schemas.microsoft.com/office/drawing/2014/main" id="{5DC6068B-BF8D-449C-8DD1-9E28410944CD}"/>
              </a:ext>
            </a:extLst>
          </p:cNvPr>
          <p:cNvSpPr txBox="1"/>
          <p:nvPr/>
        </p:nvSpPr>
        <p:spPr>
          <a:xfrm>
            <a:off x="6750607" y="2143797"/>
            <a:ext cx="5134292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en-US" sz="2000" b="0" i="0" strike="noStrike" cap="none">
                <a:latin typeface="Arial Narrow"/>
                <a:ea typeface="Arial Narrow"/>
                <a:cs typeface="Arial Narrow"/>
                <a:sym typeface="Arial Narrow"/>
              </a:rPr>
              <a:t>In this poster, we compare NOx emissions inversions using </a:t>
            </a:r>
            <a:r>
              <a:rPr lang="en-US" sz="2000" b="0" i="0" strike="noStrike" cap="none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different satellite NO</a:t>
            </a:r>
            <a:r>
              <a:rPr lang="en-US" sz="2000" b="0" i="0" strike="noStrike" cap="none" baseline="-25000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r>
              <a:rPr lang="en-US" sz="2000" b="0" i="0" strike="noStrike" cap="none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 retrievals</a:t>
            </a:r>
            <a:r>
              <a:rPr lang="en-US" sz="2000" b="0" i="0" strike="noStrike" cap="none">
                <a:latin typeface="Arial Narrow"/>
                <a:ea typeface="Arial Narrow"/>
                <a:cs typeface="Arial Narrow"/>
                <a:sym typeface="Arial Narrow"/>
              </a:rPr>
              <a:t>, and </a:t>
            </a:r>
            <a:r>
              <a:rPr lang="en-US" sz="2000" b="0" i="0" strike="noStrike" cap="none">
                <a:solidFill>
                  <a:schemeClr val="accent4">
                    <a:lumMod val="7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different atmospheric chemistry models</a:t>
            </a:r>
            <a:r>
              <a:rPr lang="en-US" sz="2000" b="0" i="0" strike="noStrike" cap="none">
                <a:latin typeface="Arial Narrow"/>
                <a:ea typeface="Arial Narrow"/>
                <a:cs typeface="Arial Narrow"/>
                <a:sym typeface="Arial Narrow"/>
              </a:rPr>
              <a:t>.</a:t>
            </a:r>
            <a:endParaRPr lang="en-US" sz="2000" b="0" i="0" strike="noStrike" cap="none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>
              <a:buClr>
                <a:srgbClr val="000000"/>
              </a:buClr>
              <a:buSzPts val="1600"/>
            </a:pPr>
            <a:endParaRPr lang="en-US" sz="20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>
              <a:buClr>
                <a:srgbClr val="000000"/>
              </a:buClr>
              <a:buSzPts val="1600"/>
            </a:pPr>
            <a:r>
              <a:rPr lang="en-US" sz="2000" u="sng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Satellite NO</a:t>
            </a:r>
            <a:r>
              <a:rPr lang="en-US" sz="2000" u="sng" baseline="-25000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r>
              <a:rPr lang="en-US" sz="2000" u="sng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 retrievals</a:t>
            </a:r>
            <a:endParaRPr lang="en-US" sz="2000" u="sng" dirty="0">
              <a:solidFill>
                <a:srgbClr val="0070C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000" b="0" i="0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OMI (NASA)</a:t>
            </a:r>
          </a:p>
          <a:p>
            <a:pPr marL="342900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OMI (DOMINO)</a:t>
            </a:r>
          </a:p>
          <a:p>
            <a:pPr marL="342900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TROPOMI</a:t>
            </a:r>
          </a:p>
          <a:p>
            <a:pPr>
              <a:buClr>
                <a:srgbClr val="000000"/>
              </a:buClr>
              <a:buSzPts val="1600"/>
            </a:pPr>
            <a:endParaRPr lang="en-US" sz="20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>
              <a:buClr>
                <a:srgbClr val="000000"/>
              </a:buClr>
              <a:buSzPts val="1600"/>
            </a:pPr>
            <a:r>
              <a:rPr lang="en-US" sz="2000" u="sng">
                <a:solidFill>
                  <a:schemeClr val="accent4">
                    <a:lumMod val="7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Models &amp; NOx inversions</a:t>
            </a:r>
          </a:p>
          <a:p>
            <a:pPr marL="342900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000" b="0" i="0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GEOS-Chem Adjoint + 4DVAR</a:t>
            </a:r>
          </a:p>
          <a:p>
            <a:pPr marL="342900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CMAQ + 3DVAR + Finite difference mass balance </a:t>
            </a:r>
            <a:endParaRPr lang="en-US" sz="2000" b="0" i="0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A800792-8950-1743-A147-C9F7A2F45EEA}"/>
              </a:ext>
            </a:extLst>
          </p:cNvPr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A6692C4-7187-7F87-CADD-3BA81A903095}"/>
              </a:ext>
            </a:extLst>
          </p:cNvPr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59EFCD7-96BB-6770-9E1D-D3275A087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75475" y="447352"/>
            <a:ext cx="8255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3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6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/>
          <p:cNvSpPr txBox="1"/>
          <p:nvPr/>
        </p:nvSpPr>
        <p:spPr>
          <a:xfrm>
            <a:off x="10390683" y="5651368"/>
            <a:ext cx="1846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"/>
          <p:cNvSpPr/>
          <p:nvPr/>
        </p:nvSpPr>
        <p:spPr>
          <a:xfrm>
            <a:off x="1193975" y="203200"/>
            <a:ext cx="9844500" cy="1805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3200"/>
              <a:buFont typeface="Arial Narrow"/>
              <a:buNone/>
            </a:pPr>
            <a:r>
              <a:rPr lang="en-US" sz="2800" b="1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7-Fehr–</a:t>
            </a:r>
            <a:r>
              <a:rPr lang="en-US" sz="2800" b="1" i="0" u="none" strike="noStrike" cap="none" dirty="0">
                <a:solidFill>
                  <a:srgbClr val="244D60"/>
                </a:solidFill>
                <a:latin typeface="Arial Narrow"/>
                <a:ea typeface="Arial Narrow"/>
                <a:cs typeface="Arial Narrow"/>
                <a:sym typeface="Arial Narrow"/>
              </a:rPr>
              <a:t>2D Sensitivity Analysis of TEMPO NO2 at Canadian Latitudes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Lukas Fehr, University of Saskatchewan</a:t>
            </a:r>
            <a:b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1800" b="0" i="0" u="none" strike="noStrike" cap="none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Adam Bourassa, Doug Degenstein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 Narrow"/>
              <a:buNone/>
            </a:pPr>
            <a:endParaRPr sz="4400" b="1" i="0" u="none" strike="noStrike" cap="none" dirty="0">
              <a:solidFill>
                <a:srgbClr val="244D6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151" name="Google Shape;151;p1"/>
          <p:cNvCxnSpPr/>
          <p:nvPr/>
        </p:nvCxnSpPr>
        <p:spPr>
          <a:xfrm flipH="1">
            <a:off x="403782" y="1464954"/>
            <a:ext cx="11430256" cy="21214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Picture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4A0B8241-A62B-4002-0EDF-C1C7CD51C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4" y="257955"/>
            <a:ext cx="1170000" cy="117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4E3A50-CA9A-8C48-3BD9-7F9685AE1C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5" r="5217"/>
          <a:stretch/>
        </p:blipFill>
        <p:spPr>
          <a:xfrm>
            <a:off x="7281554" y="1680678"/>
            <a:ext cx="4407321" cy="40091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A38686-AA3A-9D56-B9B3-FB80007DBF54}"/>
              </a:ext>
            </a:extLst>
          </p:cNvPr>
          <p:cNvSpPr txBox="1"/>
          <p:nvPr/>
        </p:nvSpPr>
        <p:spPr>
          <a:xfrm>
            <a:off x="503125" y="1857431"/>
            <a:ext cx="65119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CA" sz="2000" dirty="0">
                <a:latin typeface="Arial Narrow" panose="020B0606020202030204" pitchFamily="34" charset="0"/>
              </a:rPr>
              <a:t>Where exactly does a measured trace gas signal come from? </a:t>
            </a:r>
          </a:p>
          <a:p>
            <a:pPr>
              <a:spcAft>
                <a:spcPts val="1200"/>
              </a:spcAft>
            </a:pPr>
            <a:r>
              <a:rPr lang="en-CA" sz="2000" dirty="0">
                <a:latin typeface="Arial Narrow" panose="020B0606020202030204" pitchFamily="34" charset="0"/>
              </a:rPr>
              <a:t>How is it distributed horizontally?</a:t>
            </a:r>
          </a:p>
          <a:p>
            <a:pPr>
              <a:spcAft>
                <a:spcPts val="1200"/>
              </a:spcAft>
            </a:pPr>
            <a:r>
              <a:rPr lang="en-CA" sz="2000" dirty="0">
                <a:latin typeface="Arial Narrow" panose="020B0606020202030204" pitchFamily="34" charset="0"/>
              </a:rPr>
              <a:t>Under what conditions could this be significant for retrievals?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227F2BEB-23CE-C8DE-1F06-271464D06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764" y="3395708"/>
            <a:ext cx="4114808" cy="27432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3AD4465-5A86-35BC-1D80-1E7174D03C7D}"/>
              </a:ext>
            </a:extLst>
          </p:cNvPr>
          <p:cNvSpPr txBox="1"/>
          <p:nvPr/>
        </p:nvSpPr>
        <p:spPr>
          <a:xfrm>
            <a:off x="4483707" y="3575057"/>
            <a:ext cx="269059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latin typeface="Arial Narrow" panose="020B0606020202030204" pitchFamily="34" charset="0"/>
              </a:rPr>
              <a:t>Method: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Arial Narrow" panose="020B0606020202030204" pitchFamily="34" charset="0"/>
              </a:rPr>
              <a:t>column of TEMPO pixels around the oil sands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Arial Narrow" panose="020B0606020202030204" pitchFamily="34" charset="0"/>
              </a:rPr>
              <a:t>high surface </a:t>
            </a:r>
            <a:r>
              <a:rPr lang="en-CA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</a:t>
            </a:r>
            <a:r>
              <a:rPr lang="en-CA" sz="1800" baseline="-25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CA" dirty="0">
                <a:latin typeface="Arial Narrow" panose="020B0606020202030204" pitchFamily="34" charset="0"/>
              </a:rPr>
              <a:t> with horizontal gradient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Arial Narrow" panose="020B0606020202030204" pitchFamily="34" charset="0"/>
              </a:rPr>
              <a:t>compare 1D and 2D retrieval approach</a:t>
            </a:r>
          </a:p>
          <a:p>
            <a:endParaRPr lang="en-CA" dirty="0">
              <a:latin typeface="Arial Narrow" panose="020B0606020202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69D569-6E9C-FB84-7E31-FA05BF58A75F}"/>
              </a:ext>
            </a:extLst>
          </p:cNvPr>
          <p:cNvSpPr txBox="1"/>
          <p:nvPr/>
        </p:nvSpPr>
        <p:spPr>
          <a:xfrm>
            <a:off x="7281553" y="5728312"/>
            <a:ext cx="440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latin typeface="Arial Narrow" panose="020B0606020202030204" pitchFamily="34" charset="0"/>
              </a:rPr>
              <a:t>2D Air Mass Factors</a:t>
            </a:r>
            <a:endParaRPr lang="en-CA" dirty="0">
              <a:latin typeface="Arial Narrow" panose="020B0606020202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AACB3F-7392-C376-6384-A6CBDA889DEC}"/>
              </a:ext>
            </a:extLst>
          </p:cNvPr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6B4EBA7-9DCF-5665-48A1-F4C794F5BE6F}"/>
              </a:ext>
            </a:extLst>
          </p:cNvPr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97B276-70BD-2440-1C1D-F98E59765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5475" y="447352"/>
            <a:ext cx="8255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3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6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histogram&#10;&#10;Description automatically generated">
            <a:extLst>
              <a:ext uri="{FF2B5EF4-FFF2-40B4-BE49-F238E27FC236}">
                <a16:creationId xmlns:a16="http://schemas.microsoft.com/office/drawing/2014/main" id="{4E8EC021-CF17-326A-4D94-61F9631B40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041" y="1982338"/>
            <a:ext cx="3291840" cy="4389120"/>
          </a:xfrm>
          <a:prstGeom prst="rect">
            <a:avLst/>
          </a:prstGeom>
        </p:spPr>
      </p:pic>
      <p:sp>
        <p:nvSpPr>
          <p:cNvPr id="148" name="Google Shape;148;p1"/>
          <p:cNvSpPr txBox="1"/>
          <p:nvPr/>
        </p:nvSpPr>
        <p:spPr>
          <a:xfrm>
            <a:off x="10390683" y="5651368"/>
            <a:ext cx="1846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"/>
          <p:cNvSpPr/>
          <p:nvPr/>
        </p:nvSpPr>
        <p:spPr>
          <a:xfrm>
            <a:off x="1523587" y="198597"/>
            <a:ext cx="946229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3200"/>
              <a:buFont typeface="Arial Narrow"/>
              <a:buNone/>
            </a:pPr>
            <a:r>
              <a:rPr lang="pt-BR" sz="3200" b="1" dirty="0">
                <a:solidFill>
                  <a:srgbClr val="244D60"/>
                </a:solidFill>
                <a:latin typeface="Arial Narrow"/>
                <a:ea typeface="Arial Narrow"/>
                <a:cs typeface="Arial" panose="020B0604020202020204" pitchFamily="34" charset="0"/>
                <a:sym typeface="Arial Narrow"/>
              </a:rPr>
              <a:t>8-Hsu–TEMPO NO2 DA Nox </a:t>
            </a:r>
            <a:r>
              <a:rPr lang="pt-BR" sz="3200" b="1" dirty="0" err="1">
                <a:solidFill>
                  <a:srgbClr val="244D60"/>
                </a:solidFill>
                <a:latin typeface="Arial Narrow"/>
                <a:ea typeface="Arial Narrow"/>
                <a:cs typeface="Arial" panose="020B0604020202020204" pitchFamily="34" charset="0"/>
                <a:sym typeface="Arial Narrow"/>
              </a:rPr>
              <a:t>emissions</a:t>
            </a:r>
            <a:r>
              <a:rPr lang="pt-BR" sz="3200" b="1" dirty="0">
                <a:solidFill>
                  <a:srgbClr val="244D60"/>
                </a:solidFill>
                <a:latin typeface="Arial Narrow"/>
                <a:ea typeface="Arial Narrow"/>
                <a:cs typeface="Arial" panose="020B0604020202020204" pitchFamily="34" charset="0"/>
                <a:sym typeface="Arial Narrow"/>
              </a:rPr>
              <a:t> </a:t>
            </a:r>
            <a:r>
              <a:rPr lang="pt-BR" sz="3200" b="1" dirty="0" err="1">
                <a:solidFill>
                  <a:srgbClr val="244D60"/>
                </a:solidFill>
                <a:latin typeface="Arial Narrow"/>
                <a:ea typeface="Arial Narrow"/>
                <a:cs typeface="Arial" panose="020B0604020202020204" pitchFamily="34" charset="0"/>
                <a:sym typeface="Arial Narrow"/>
              </a:rPr>
              <a:t>constraining</a:t>
            </a:r>
            <a:endParaRPr lang="pt-BR" sz="3200" b="1" dirty="0">
              <a:solidFill>
                <a:srgbClr val="244D60"/>
              </a:solidFill>
              <a:latin typeface="Arial Narrow"/>
              <a:ea typeface="Arial Narrow"/>
              <a:cs typeface="Arial" panose="020B0604020202020204" pitchFamily="34" charset="0"/>
              <a:sym typeface="Arial Narr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D60"/>
              </a:buClr>
              <a:buSzPts val="3200"/>
              <a:buFont typeface="Arial Narrow"/>
              <a:buNone/>
            </a:pPr>
            <a:r>
              <a:rPr lang="en-US" sz="2000" b="1" i="0" u="none" strike="noStrike" cap="none" dirty="0">
                <a:solidFill>
                  <a:srgbClr val="244D60"/>
                </a:solidFill>
                <a:latin typeface="Arial Narrow"/>
                <a:ea typeface="Arial Narrow"/>
                <a:cs typeface="Arial" panose="020B0604020202020204" pitchFamily="34" charset="0"/>
                <a:sym typeface="Arial Narrow"/>
              </a:rPr>
              <a:t>How well can assimilation of geostationary trace‐gas observations constrain NOx emissions in the US?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244D60"/>
                </a:solidFill>
                <a:latin typeface="Arial Narrow"/>
              </a:rPr>
              <a:t>Chia-Hua Hsu</a:t>
            </a:r>
            <a:r>
              <a:rPr lang="en-US" sz="1200" b="1" baseline="30000" dirty="0">
                <a:solidFill>
                  <a:srgbClr val="244D60"/>
                </a:solidFill>
                <a:latin typeface="Arial Narrow"/>
              </a:rPr>
              <a:t>1,3</a:t>
            </a:r>
            <a:r>
              <a:rPr lang="en-US" sz="1200" b="1" dirty="0">
                <a:solidFill>
                  <a:srgbClr val="244D60"/>
                </a:solidFill>
                <a:latin typeface="Arial Narrow"/>
              </a:rPr>
              <a:t>, Arthur P. Mizzi</a:t>
            </a:r>
            <a:r>
              <a:rPr lang="en-US" sz="1200" b="1" baseline="30000" dirty="0">
                <a:solidFill>
                  <a:srgbClr val="244D60"/>
                </a:solidFill>
                <a:latin typeface="Arial Narrow"/>
              </a:rPr>
              <a:t>1,2</a:t>
            </a:r>
            <a:r>
              <a:rPr lang="en-US" sz="1200" b="1" dirty="0">
                <a:solidFill>
                  <a:srgbClr val="244D60"/>
                </a:solidFill>
                <a:latin typeface="Arial Narrow"/>
              </a:rPr>
              <a:t>, Daven K. Henze</a:t>
            </a:r>
            <a:r>
              <a:rPr lang="en-US" sz="1200" b="1" baseline="30000" dirty="0">
                <a:solidFill>
                  <a:srgbClr val="244D60"/>
                </a:solidFill>
                <a:latin typeface="Arial Narrow"/>
              </a:rPr>
              <a:t>1</a:t>
            </a:r>
            <a:r>
              <a:rPr lang="en-US" sz="1200" b="1" dirty="0">
                <a:solidFill>
                  <a:srgbClr val="244D60"/>
                </a:solidFill>
                <a:latin typeface="Arial Narrow"/>
              </a:rPr>
              <a:t> and Brian C. McDonald</a:t>
            </a:r>
            <a:r>
              <a:rPr lang="en-US" sz="1200" b="1" baseline="30000" dirty="0">
                <a:solidFill>
                  <a:srgbClr val="244D60"/>
                </a:solidFill>
                <a:latin typeface="Arial Narrow"/>
              </a:rPr>
              <a:t>3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b="1" i="1" baseline="30000" dirty="0">
                <a:solidFill>
                  <a:srgbClr val="244D60"/>
                </a:solidFill>
                <a:latin typeface="Arial Narrow"/>
              </a:rPr>
              <a:t>1</a:t>
            </a:r>
            <a:r>
              <a:rPr lang="en-US" sz="1200" b="1" i="1" dirty="0">
                <a:solidFill>
                  <a:srgbClr val="244D60"/>
                </a:solidFill>
                <a:latin typeface="Arial Narrow"/>
              </a:rPr>
              <a:t>Department of Mechanical Engineering, University of Colorado, Boulder, CO, USA, </a:t>
            </a:r>
            <a:r>
              <a:rPr lang="en-US" sz="1200" b="1" i="1" baseline="30000" dirty="0">
                <a:solidFill>
                  <a:srgbClr val="244D60"/>
                </a:solidFill>
                <a:latin typeface="Arial Narrow"/>
              </a:rPr>
              <a:t>2</a:t>
            </a:r>
            <a:r>
              <a:rPr lang="en-US" sz="1200" b="1" i="1" dirty="0">
                <a:solidFill>
                  <a:srgbClr val="244D60"/>
                </a:solidFill>
                <a:latin typeface="Arial Narrow"/>
              </a:rPr>
              <a:t>NASA Ames Research Center/BAERI, Moffett Field, CA, USA,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b="1" i="1" baseline="30000" dirty="0">
                <a:solidFill>
                  <a:srgbClr val="244D60"/>
                </a:solidFill>
                <a:latin typeface="Arial Narrow"/>
              </a:rPr>
              <a:t>3</a:t>
            </a:r>
            <a:r>
              <a:rPr lang="en-US" sz="1200" b="1" i="1" dirty="0">
                <a:solidFill>
                  <a:srgbClr val="244D60"/>
                </a:solidFill>
                <a:latin typeface="Arial Narrow"/>
              </a:rPr>
              <a:t>NOAA Chemical Sciences Laboratory, Boulder, CO</a:t>
            </a:r>
            <a:endParaRPr lang="en-US" sz="4000" b="1" i="1" u="none" strike="noStrike" cap="none" dirty="0">
              <a:solidFill>
                <a:srgbClr val="244D60"/>
              </a:solidFill>
              <a:latin typeface="Arial Narrow"/>
              <a:ea typeface="Arial Narrow"/>
              <a:cs typeface="Arial" panose="020B0604020202020204" pitchFamily="34" charset="0"/>
              <a:sym typeface="Arial Narrow"/>
            </a:endParaRPr>
          </a:p>
        </p:txBody>
      </p:sp>
      <p:cxnSp>
        <p:nvCxnSpPr>
          <p:cNvPr id="151" name="Google Shape;151;p1"/>
          <p:cNvCxnSpPr/>
          <p:nvPr/>
        </p:nvCxnSpPr>
        <p:spPr>
          <a:xfrm flipH="1">
            <a:off x="403782" y="1936296"/>
            <a:ext cx="11430256" cy="21214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Google Shape;156;p1">
            <a:extLst>
              <a:ext uri="{FF2B5EF4-FFF2-40B4-BE49-F238E27FC236}">
                <a16:creationId xmlns:a16="http://schemas.microsoft.com/office/drawing/2014/main" id="{BB094AD9-AC8D-9B40-8FA3-CC1939FA91B1}"/>
              </a:ext>
            </a:extLst>
          </p:cNvPr>
          <p:cNvSpPr txBox="1"/>
          <p:nvPr/>
        </p:nvSpPr>
        <p:spPr>
          <a:xfrm>
            <a:off x="54210" y="1945245"/>
            <a:ext cx="8645549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 algn="just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We explored the potential benefit of assimilating high spatial-temporal resolution NO</a:t>
            </a:r>
            <a:r>
              <a:rPr lang="en-US" sz="1600" baseline="-25000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2</a:t>
            </a:r>
            <a:r>
              <a:rPr lang="en-US" sz="1600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 measurement from a geostationary instrument such as TEMPO, or NOAA’s potential GEO-XO mission.</a:t>
            </a:r>
          </a:p>
          <a:p>
            <a:pPr marL="342900" indent="-342900" algn="just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dk1"/>
              </a:solidFill>
              <a:latin typeface="Arial" panose="020B0604020202020204" pitchFamily="34" charset="0"/>
              <a:ea typeface="PMingLiU" panose="02020500000000000000" pitchFamily="18" charset="-120"/>
              <a:cs typeface="Arial" panose="020B0604020202020204" pitchFamily="34" charset="0"/>
              <a:sym typeface="Arial Narrow"/>
            </a:endParaRPr>
          </a:p>
          <a:p>
            <a:pPr marL="342900" indent="-342900" algn="just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S</a:t>
            </a:r>
            <a:r>
              <a:rPr lang="en-US" sz="1600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ynthetic TEMPO and TROPOMI NO</a:t>
            </a:r>
            <a:r>
              <a:rPr lang="en-US" sz="1600" baseline="-25000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2</a:t>
            </a:r>
            <a:r>
              <a:rPr lang="en-US" sz="1600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 measurements based on emissions consistent with the COVID-19 lockdown period were created and assimilated in an Observing System Simulation Experiments (OSSEs) framework to demonstrate how well the TEMPO vs TROPOMI measurements would help to recover actual emissions.</a:t>
            </a:r>
          </a:p>
          <a:p>
            <a:pPr marL="342900" indent="-342900" algn="just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dk1"/>
              </a:solidFill>
              <a:latin typeface="Arial" panose="020B0604020202020204" pitchFamily="34" charset="0"/>
              <a:ea typeface="PMingLiU" panose="02020500000000000000" pitchFamily="18" charset="-120"/>
              <a:cs typeface="Arial" panose="020B0604020202020204" pitchFamily="34" charset="0"/>
              <a:sym typeface="Arial Narrow"/>
            </a:endParaRPr>
          </a:p>
          <a:p>
            <a:pPr marL="342900" indent="-342900" algn="just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The true NOx emissions can be retrieved within one day of simulation in TEMPO NO</a:t>
            </a:r>
            <a:r>
              <a:rPr lang="en-US" sz="1600" baseline="-25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2  </a:t>
            </a:r>
            <a:r>
              <a:rPr lang="en-US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experiment while TROPOMI NO</a:t>
            </a:r>
            <a:r>
              <a:rPr lang="en-US" sz="1600" baseline="-25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2</a:t>
            </a:r>
            <a:r>
              <a:rPr lang="en-US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 experiment takes about three days to achieve comparable results. </a:t>
            </a:r>
          </a:p>
          <a:p>
            <a:pPr marL="342900" indent="-342900" algn="just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0000"/>
              </a:solidFill>
              <a:effectLst/>
              <a:latin typeface="Arial" panose="020B060402020202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pPr marL="342900" indent="-342900" algn="just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The longer-term stability and convergence of emissions adjustment is still being investigated.</a:t>
            </a:r>
          </a:p>
          <a:p>
            <a:pPr marL="342900" indent="-342900" algn="just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pPr marL="342900" indent="-342900" algn="just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We expect that future geostationary satellite observations could improve the skills of emissions top-down constraining.</a:t>
            </a:r>
            <a:endParaRPr lang="en-US" dirty="0">
              <a:solidFill>
                <a:schemeClr val="dk1"/>
              </a:solidFill>
              <a:latin typeface="Arial" panose="020B0604020202020204" pitchFamily="34" charset="0"/>
              <a:ea typeface="Arial Narrow"/>
              <a:cs typeface="Arial" panose="020B0604020202020204" pitchFamily="34" charset="0"/>
              <a:sym typeface="Arial Narrow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447778-66BD-C48D-2E16-4285E0E9B661}"/>
              </a:ext>
            </a:extLst>
          </p:cNvPr>
          <p:cNvSpPr/>
          <p:nvPr/>
        </p:nvSpPr>
        <p:spPr>
          <a:xfrm>
            <a:off x="8946151" y="1995219"/>
            <a:ext cx="1008554" cy="4355026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CE32E7B9-58E8-1CDD-5D71-16A061BF2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60" y="360381"/>
            <a:ext cx="1228095" cy="13716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62EF7CD-DA0C-2006-1164-9422C40DF76E}"/>
              </a:ext>
            </a:extLst>
          </p:cNvPr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D1CA053-D98D-66A2-1DAD-7D98E83A2990}"/>
              </a:ext>
            </a:extLst>
          </p:cNvPr>
          <p:cNvSpPr/>
          <p:nvPr/>
        </p:nvSpPr>
        <p:spPr>
          <a:xfrm>
            <a:off x="10918535" y="258156"/>
            <a:ext cx="1139380" cy="1145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EFF447-343E-F199-FFF1-E5F55F5E8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5475" y="447352"/>
            <a:ext cx="8255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1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6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9028</TotalTime>
  <Words>3345</Words>
  <Application>Microsoft Macintosh PowerPoint</Application>
  <PresentationFormat>Widescreen</PresentationFormat>
  <Paragraphs>370</Paragraphs>
  <Slides>20</Slides>
  <Notes>15</Notes>
  <HiddenSlides>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Arial Narrow</vt:lpstr>
      <vt:lpstr>Arial Nova</vt:lpstr>
      <vt:lpstr>Calibri</vt:lpstr>
      <vt:lpstr>Calibri Light</vt:lpstr>
      <vt:lpstr>Cambria Math</vt:lpstr>
      <vt:lpstr>Helvetica</vt:lpstr>
      <vt:lpstr>Helvetica Neue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Mcfadden, Susan K. (ARC-SGG)[Bay Area Environmental Research Institute]</dc:creator>
  <cp:keywords/>
  <dc:description/>
  <cp:lastModifiedBy>Susan McFadden</cp:lastModifiedBy>
  <cp:revision>40</cp:revision>
  <dcterms:created xsi:type="dcterms:W3CDTF">2020-07-29T20:44:57Z</dcterms:created>
  <dcterms:modified xsi:type="dcterms:W3CDTF">2022-05-27T21:18:59Z</dcterms:modified>
  <cp:category/>
</cp:coreProperties>
</file>