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JPG" ContentType="image/jpeg"/>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0" r:id="rId1"/>
    <p:sldMasterId id="2147483793" r:id="rId2"/>
  </p:sldMasterIdLst>
  <p:notesMasterIdLst>
    <p:notesMasterId r:id="rId41"/>
  </p:notesMasterIdLst>
  <p:sldIdLst>
    <p:sldId id="362" r:id="rId3"/>
    <p:sldId id="363" r:id="rId4"/>
    <p:sldId id="364" r:id="rId5"/>
    <p:sldId id="366" r:id="rId6"/>
    <p:sldId id="367" r:id="rId7"/>
    <p:sldId id="376" r:id="rId8"/>
    <p:sldId id="368" r:id="rId9"/>
    <p:sldId id="394" r:id="rId10"/>
    <p:sldId id="371" r:id="rId11"/>
    <p:sldId id="401" r:id="rId12"/>
    <p:sldId id="372" r:id="rId13"/>
    <p:sldId id="373" r:id="rId14"/>
    <p:sldId id="374" r:id="rId15"/>
    <p:sldId id="347" r:id="rId16"/>
    <p:sldId id="349" r:id="rId17"/>
    <p:sldId id="348" r:id="rId18"/>
    <p:sldId id="350" r:id="rId19"/>
    <p:sldId id="351" r:id="rId20"/>
    <p:sldId id="353" r:id="rId21"/>
    <p:sldId id="384" r:id="rId22"/>
    <p:sldId id="383" r:id="rId23"/>
    <p:sldId id="326" r:id="rId24"/>
    <p:sldId id="388" r:id="rId25"/>
    <p:sldId id="318" r:id="rId26"/>
    <p:sldId id="397" r:id="rId27"/>
    <p:sldId id="387" r:id="rId28"/>
    <p:sldId id="396" r:id="rId29"/>
    <p:sldId id="389" r:id="rId30"/>
    <p:sldId id="402" r:id="rId31"/>
    <p:sldId id="390" r:id="rId32"/>
    <p:sldId id="399" r:id="rId33"/>
    <p:sldId id="400" r:id="rId34"/>
    <p:sldId id="398" r:id="rId35"/>
    <p:sldId id="385" r:id="rId36"/>
    <p:sldId id="381" r:id="rId37"/>
    <p:sldId id="382" r:id="rId38"/>
    <p:sldId id="359" r:id="rId39"/>
    <p:sldId id="361" r:id="rId40"/>
  </p:sldIdLst>
  <p:sldSz cx="9144000" cy="6858000" type="screen4x3"/>
  <p:notesSz cx="6858000" cy="91535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3346" autoAdjust="0"/>
    <p:restoredTop sz="94143" autoAdjust="0"/>
  </p:normalViewPr>
  <p:slideViewPr>
    <p:cSldViewPr snapToGrid="0" snapToObjects="1">
      <p:cViewPr>
        <p:scale>
          <a:sx n="100" d="100"/>
          <a:sy n="100" d="100"/>
        </p:scale>
        <p:origin x="-848" y="-408"/>
      </p:cViewPr>
      <p:guideLst>
        <p:guide orient="horz" pos="2160"/>
        <p:guide pos="2880"/>
      </p:guideLst>
    </p:cSldViewPr>
  </p:slideViewPr>
  <p:notesTextViewPr>
    <p:cViewPr>
      <p:scale>
        <a:sx n="1" d="1"/>
        <a:sy n="1" d="1"/>
      </p:scale>
      <p:origin x="0" y="0"/>
    </p:cViewPr>
  </p:notesTextViewPr>
  <p:sorterViewPr>
    <p:cViewPr>
      <p:scale>
        <a:sx n="66" d="100"/>
        <a:sy n="66" d="100"/>
      </p:scale>
      <p:origin x="0" y="76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notesMaster" Target="notesMasters/notesMaster1.xml"/><Relationship Id="rId42" Type="http://schemas.openxmlformats.org/officeDocument/2006/relationships/printerSettings" Target="printerSettings/printerSettings1.bin"/><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926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9266"/>
          </a:xfrm>
          <a:prstGeom prst="rect">
            <a:avLst/>
          </a:prstGeom>
        </p:spPr>
        <p:txBody>
          <a:bodyPr vert="horz" lIns="91440" tIns="45720" rIns="91440" bIns="45720" rtlCol="0"/>
          <a:lstStyle>
            <a:lvl1pPr algn="r">
              <a:defRPr sz="1200"/>
            </a:lvl1pPr>
          </a:lstStyle>
          <a:p>
            <a:fld id="{6B667AC9-3AF9-8A45-B5F7-96EE1CA3B956}" type="datetimeFigureOut">
              <a:rPr lang="en-US" smtClean="0"/>
              <a:t>5/30/17</a:t>
            </a:fld>
            <a:endParaRPr lang="en-US"/>
          </a:p>
        </p:txBody>
      </p:sp>
      <p:sp>
        <p:nvSpPr>
          <p:cNvPr id="4" name="Slide Image Placeholder 3"/>
          <p:cNvSpPr>
            <a:spLocks noGrp="1" noRot="1" noChangeAspect="1"/>
          </p:cNvSpPr>
          <p:nvPr>
            <p:ph type="sldImg" idx="2"/>
          </p:nvPr>
        </p:nvSpPr>
        <p:spPr>
          <a:xfrm>
            <a:off x="1370013" y="1144588"/>
            <a:ext cx="4117975" cy="30892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5134"/>
            <a:ext cx="5486400" cy="36042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94261"/>
            <a:ext cx="2971800" cy="45926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94261"/>
            <a:ext cx="2971800" cy="459265"/>
          </a:xfrm>
          <a:prstGeom prst="rect">
            <a:avLst/>
          </a:prstGeom>
        </p:spPr>
        <p:txBody>
          <a:bodyPr vert="horz" lIns="91440" tIns="45720" rIns="91440" bIns="45720" rtlCol="0" anchor="b"/>
          <a:lstStyle>
            <a:lvl1pPr algn="r">
              <a:defRPr sz="1200"/>
            </a:lvl1pPr>
          </a:lstStyle>
          <a:p>
            <a:fld id="{BF57E1C5-8EAD-1647-B8EA-C1DBBC217F7A}" type="slidenum">
              <a:rPr lang="en-US" smtClean="0"/>
              <a:t>‹#›</a:t>
            </a:fld>
            <a:endParaRPr lang="en-US"/>
          </a:p>
        </p:txBody>
      </p:sp>
    </p:spTree>
    <p:extLst>
      <p:ext uri="{BB962C8B-B14F-4D97-AF65-F5344CB8AC3E}">
        <p14:creationId xmlns:p14="http://schemas.microsoft.com/office/powerpoint/2010/main" val="17392994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p:cNvSpPr>
          <p:nvPr>
            <p:ph type="sldImg"/>
          </p:nvPr>
        </p:nvSpPr>
        <p:spPr>
          <a:xfrm>
            <a:off x="1139825" y="685800"/>
            <a:ext cx="4578350" cy="3433763"/>
          </a:xfrm>
          <a:solidFill>
            <a:srgbClr val="FFFFFF"/>
          </a:solidFill>
          <a:ln/>
        </p:spPr>
      </p:sp>
      <p:sp>
        <p:nvSpPr>
          <p:cNvPr id="98307" name="Rectangle 3"/>
          <p:cNvSpPr>
            <a:spLocks noGrp="1" noChangeArrowheads="1"/>
          </p:cNvSpPr>
          <p:nvPr>
            <p:ph type="body" idx="1"/>
          </p:nvPr>
        </p:nvSpPr>
        <p:spPr>
          <a:xfrm>
            <a:off x="913851" y="4347349"/>
            <a:ext cx="5030301" cy="4118981"/>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1144588"/>
            <a:ext cx="4117975" cy="3089275"/>
          </a:xfrm>
        </p:spPr>
      </p:sp>
      <p:sp>
        <p:nvSpPr>
          <p:cNvPr id="3" name="Notes Placeholder 2"/>
          <p:cNvSpPr>
            <a:spLocks noGrp="1"/>
          </p:cNvSpPr>
          <p:nvPr>
            <p:ph type="body" idx="1"/>
          </p:nvPr>
        </p:nvSpPr>
        <p:spPr/>
        <p:txBody>
          <a:bodyPr/>
          <a:lstStyle/>
          <a:p>
            <a:r>
              <a:rPr lang="en-US" dirty="0" smtClean="0"/>
              <a:t>Solar azimuth is arrow on left</a:t>
            </a:r>
            <a:r>
              <a:rPr lang="en-US" baseline="0" dirty="0" smtClean="0"/>
              <a:t> side of sphere;</a:t>
            </a:r>
          </a:p>
          <a:p>
            <a:r>
              <a:rPr lang="en-US" baseline="0" dirty="0" smtClean="0"/>
              <a:t>View angle is angle from which satellite sees the radiant energy</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(Nicodemus, et al. 1977) (</a:t>
            </a:r>
            <a:r>
              <a:rPr lang="en-US" sz="1200" dirty="0" err="1" smtClean="0"/>
              <a:t>Gatebe</a:t>
            </a:r>
            <a:r>
              <a:rPr lang="en-US" sz="1200" dirty="0" smtClean="0"/>
              <a:t> and King 2016) (</a:t>
            </a:r>
            <a:r>
              <a:rPr lang="en-US" sz="1200" dirty="0" err="1" smtClean="0"/>
              <a:t>Schaepman-Strub</a:t>
            </a:r>
            <a:r>
              <a:rPr lang="en-US" sz="1200" dirty="0" smtClean="0"/>
              <a:t> et al. 2006) </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http://</a:t>
            </a:r>
            <a:r>
              <a:rPr lang="en-US" sz="1200" dirty="0" err="1" smtClean="0"/>
              <a:t>opticalengineering.spiedigitallibrary.org</a:t>
            </a:r>
            <a:r>
              <a:rPr lang="en-US" sz="1200" dirty="0" smtClean="0"/>
              <a:t>/data/Journals/OPTICE/22126/093601_1_1.png</a:t>
            </a:r>
          </a:p>
          <a:p>
            <a:endParaRPr lang="en-US" dirty="0"/>
          </a:p>
        </p:txBody>
      </p:sp>
      <p:sp>
        <p:nvSpPr>
          <p:cNvPr id="4" name="Slide Number Placeholder 3"/>
          <p:cNvSpPr>
            <a:spLocks noGrp="1"/>
          </p:cNvSpPr>
          <p:nvPr>
            <p:ph type="sldNum" sz="quarter" idx="10"/>
          </p:nvPr>
        </p:nvSpPr>
        <p:spPr/>
        <p:txBody>
          <a:bodyPr/>
          <a:lstStyle/>
          <a:p>
            <a:fld id="{BF57E1C5-8EAD-1647-B8EA-C1DBBC217F7A}" type="slidenum">
              <a:rPr lang="en-US" smtClean="0"/>
              <a:t>24</a:t>
            </a:fld>
            <a:endParaRPr lang="en-US"/>
          </a:p>
        </p:txBody>
      </p:sp>
    </p:spTree>
    <p:extLst>
      <p:ext uri="{BB962C8B-B14F-4D97-AF65-F5344CB8AC3E}">
        <p14:creationId xmlns:p14="http://schemas.microsoft.com/office/powerpoint/2010/main" val="6485350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F57E1C5-8EAD-1647-B8EA-C1DBBC217F7A}" type="slidenum">
              <a:rPr lang="en-US" smtClean="0"/>
              <a:t>26</a:t>
            </a:fld>
            <a:endParaRPr lang="en-US"/>
          </a:p>
        </p:txBody>
      </p:sp>
    </p:spTree>
    <p:extLst>
      <p:ext uri="{BB962C8B-B14F-4D97-AF65-F5344CB8AC3E}">
        <p14:creationId xmlns:p14="http://schemas.microsoft.com/office/powerpoint/2010/main" val="11581494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Figure shows the comparison between healthy and ozone damaged soybeans with a fixed viewing zenith angle. Figure 30a shows the healthy soybeans and Figure 30b shows the ozone damaged soybeans. Just as with the fixed solar angle plots for healthy and ozone damaged soybeans, there is a significant difference in the green, 550 nm, region plot. The hotspot is very apparent in the ozone damaged soybean and it almost non-existent in the healthy soybeans. The same can be seen in a smaller capacity in the red region, 675 nm. The near-infrared region plots are very similar. This implies the significance of green wavelength regions from 531 to 570 nm, that are sensitive to xanthophyll cycle activity, on detection of ozone damage (</a:t>
            </a:r>
            <a:r>
              <a:rPr lang="en-US" sz="1200" kern="1200" dirty="0" err="1" smtClean="0">
                <a:solidFill>
                  <a:schemeClr val="tx1"/>
                </a:solidFill>
                <a:effectLst/>
                <a:latin typeface="+mn-lt"/>
                <a:ea typeface="+mn-ea"/>
                <a:cs typeface="+mn-cs"/>
              </a:rPr>
              <a:t>Gamon</a:t>
            </a:r>
            <a:r>
              <a:rPr lang="en-US" sz="1200" kern="1200" dirty="0" smtClean="0">
                <a:solidFill>
                  <a:schemeClr val="tx1"/>
                </a:solidFill>
                <a:effectLst/>
                <a:latin typeface="+mn-lt"/>
                <a:ea typeface="+mn-ea"/>
                <a:cs typeface="+mn-cs"/>
              </a:rPr>
              <a:t> et al. 1997).  </a:t>
            </a:r>
            <a:endParaRPr lang="en-US" dirty="0"/>
          </a:p>
        </p:txBody>
      </p:sp>
      <p:sp>
        <p:nvSpPr>
          <p:cNvPr id="4" name="Slide Number Placeholder 3"/>
          <p:cNvSpPr>
            <a:spLocks noGrp="1"/>
          </p:cNvSpPr>
          <p:nvPr>
            <p:ph type="sldNum" sz="quarter" idx="10"/>
          </p:nvPr>
        </p:nvSpPr>
        <p:spPr/>
        <p:txBody>
          <a:bodyPr/>
          <a:lstStyle/>
          <a:p>
            <a:fld id="{BF57E1C5-8EAD-1647-B8EA-C1DBBC217F7A}" type="slidenum">
              <a:rPr lang="en-US" smtClean="0"/>
              <a:t>28</a:t>
            </a:fld>
            <a:endParaRPr lang="en-US"/>
          </a:p>
        </p:txBody>
      </p:sp>
    </p:spTree>
    <p:extLst>
      <p:ext uri="{BB962C8B-B14F-4D97-AF65-F5344CB8AC3E}">
        <p14:creationId xmlns:p14="http://schemas.microsoft.com/office/powerpoint/2010/main" val="11360305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Figure shows the comparison between healthy and ozone damaged soybeans with a fixed viewing zenith angle. Figure 30a shows the healthy soybeans and Figure 30b shows the ozone damaged soybeans. Just as with the fixed solar angle plots for healthy and ozone damaged soybeans, there is a significant difference in the green, 550 nm, region plot. The hotspot is very apparent in the ozone damaged soybean and it almost non-existent in the healthy soybeans. The same can be seen in a smaller capacity in the red region, 675 nm. The near-infrared region plots are very similar. This implies the significance of green wavelength regions from 531 to 570 nm, that are sensitive to xanthophyll cycle activity, on detection of ozone damage (</a:t>
            </a:r>
            <a:r>
              <a:rPr lang="en-US" sz="1200" kern="1200" dirty="0" err="1" smtClean="0">
                <a:solidFill>
                  <a:schemeClr val="tx1"/>
                </a:solidFill>
                <a:effectLst/>
                <a:latin typeface="+mn-lt"/>
                <a:ea typeface="+mn-ea"/>
                <a:cs typeface="+mn-cs"/>
              </a:rPr>
              <a:t>Gamon</a:t>
            </a:r>
            <a:r>
              <a:rPr lang="en-US" sz="1200" kern="1200" dirty="0" smtClean="0">
                <a:solidFill>
                  <a:schemeClr val="tx1"/>
                </a:solidFill>
                <a:effectLst/>
                <a:latin typeface="+mn-lt"/>
                <a:ea typeface="+mn-ea"/>
                <a:cs typeface="+mn-cs"/>
              </a:rPr>
              <a:t> et al. 1997).  </a:t>
            </a:r>
            <a:endParaRPr lang="en-US" dirty="0"/>
          </a:p>
        </p:txBody>
      </p:sp>
      <p:sp>
        <p:nvSpPr>
          <p:cNvPr id="4" name="Slide Number Placeholder 3"/>
          <p:cNvSpPr>
            <a:spLocks noGrp="1"/>
          </p:cNvSpPr>
          <p:nvPr>
            <p:ph type="sldNum" sz="quarter" idx="10"/>
          </p:nvPr>
        </p:nvSpPr>
        <p:spPr/>
        <p:txBody>
          <a:bodyPr/>
          <a:lstStyle/>
          <a:p>
            <a:fld id="{BF57E1C5-8EAD-1647-B8EA-C1DBBC217F7A}" type="slidenum">
              <a:rPr lang="en-US" smtClean="0"/>
              <a:t>29</a:t>
            </a:fld>
            <a:endParaRPr lang="en-US"/>
          </a:p>
        </p:txBody>
      </p:sp>
    </p:spTree>
    <p:extLst>
      <p:ext uri="{BB962C8B-B14F-4D97-AF65-F5344CB8AC3E}">
        <p14:creationId xmlns:p14="http://schemas.microsoft.com/office/powerpoint/2010/main" val="11360305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Figure 28</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compares the BRDF of healthy and water stressed grapevines with a fixed viewing zenith angle at 550 nm, 675 nm, and 740 nm. Once again, the blue region, at 550 nm, shows the most differentiating results. The hotspot in the healthy grapevine is more circular and centered around 30 degrees at the view zenith angle than the high BRDF portion of the water stressed grapevine plot. The water stressed grapevine plot does not have a circular high BRDF area, but most of the plot is a higher BRDF. When looking at the healthy grapevine, it is apparent that the best relative azimuth angle is around 150-180 degrees. For the water stressed grapevine, the best relative azimuth angle ranges from about 110-180 degrees. These findings provide important implications for detecting and differentiating water and ozone stress.</a:t>
            </a:r>
          </a:p>
          <a:p>
            <a:endParaRPr lang="en-US" dirty="0"/>
          </a:p>
        </p:txBody>
      </p:sp>
      <p:sp>
        <p:nvSpPr>
          <p:cNvPr id="4" name="Slide Number Placeholder 3"/>
          <p:cNvSpPr>
            <a:spLocks noGrp="1"/>
          </p:cNvSpPr>
          <p:nvPr>
            <p:ph type="sldNum" sz="quarter" idx="10"/>
          </p:nvPr>
        </p:nvSpPr>
        <p:spPr/>
        <p:txBody>
          <a:bodyPr/>
          <a:lstStyle/>
          <a:p>
            <a:fld id="{BF57E1C5-8EAD-1647-B8EA-C1DBBC217F7A}" type="slidenum">
              <a:rPr lang="en-US" smtClean="0"/>
              <a:t>30</a:t>
            </a:fld>
            <a:endParaRPr lang="en-US"/>
          </a:p>
        </p:txBody>
      </p:sp>
    </p:spTree>
    <p:extLst>
      <p:ext uri="{BB962C8B-B14F-4D97-AF65-F5344CB8AC3E}">
        <p14:creationId xmlns:p14="http://schemas.microsoft.com/office/powerpoint/2010/main" val="20621082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Field collected data photos</a:t>
            </a:r>
          </a:p>
        </p:txBody>
      </p:sp>
      <p:sp>
        <p:nvSpPr>
          <p:cNvPr id="4" name="Slide Number Placeholder 3"/>
          <p:cNvSpPr>
            <a:spLocks noGrp="1"/>
          </p:cNvSpPr>
          <p:nvPr>
            <p:ph type="sldNum" sz="quarter" idx="10"/>
          </p:nvPr>
        </p:nvSpPr>
        <p:spPr/>
        <p:txBody>
          <a:bodyPr/>
          <a:lstStyle/>
          <a:p>
            <a:fld id="{BF57E1C5-8EAD-1647-B8EA-C1DBBC217F7A}" type="slidenum">
              <a:rPr lang="en-US" smtClean="0"/>
              <a:t>34</a:t>
            </a:fld>
            <a:endParaRPr lang="en-US"/>
          </a:p>
        </p:txBody>
      </p:sp>
    </p:spTree>
    <p:extLst>
      <p:ext uri="{BB962C8B-B14F-4D97-AF65-F5344CB8AC3E}">
        <p14:creationId xmlns:p14="http://schemas.microsoft.com/office/powerpoint/2010/main" val="38964346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Comprised of USGS, JPL, and John Hopkins’s spectral database</a:t>
            </a:r>
          </a:p>
          <a:p>
            <a:pPr marL="171450" indent="-171450">
              <a:buFont typeface="Arial" panose="020B0604020202020204" pitchFamily="34" charset="0"/>
              <a:buChar char="•"/>
            </a:pPr>
            <a:r>
              <a:rPr lang="en-US" dirty="0"/>
              <a:t>Used millions of times world wide</a:t>
            </a:r>
          </a:p>
          <a:p>
            <a:pPr marL="171450" indent="-171450">
              <a:buFont typeface="Arial" panose="020B0604020202020204" pitchFamily="34" charset="0"/>
              <a:buChar char="•"/>
            </a:pPr>
            <a:r>
              <a:rPr lang="en-US" dirty="0"/>
              <a:t>Our work is very similar, but actually suited for TEMPO (higher spectral resolution) and accounts for sun and view angles in an open field environment while the ASTER library was created in a lab</a:t>
            </a:r>
          </a:p>
        </p:txBody>
      </p:sp>
      <p:sp>
        <p:nvSpPr>
          <p:cNvPr id="4" name="Slide Number Placeholder 3"/>
          <p:cNvSpPr>
            <a:spLocks noGrp="1"/>
          </p:cNvSpPr>
          <p:nvPr>
            <p:ph type="sldNum" sz="quarter" idx="10"/>
          </p:nvPr>
        </p:nvSpPr>
        <p:spPr/>
        <p:txBody>
          <a:bodyPr/>
          <a:lstStyle/>
          <a:p>
            <a:fld id="{BF57E1C5-8EAD-1647-B8EA-C1DBBC217F7A}" type="slidenum">
              <a:rPr lang="en-US" smtClean="0"/>
              <a:t>35</a:t>
            </a:fld>
            <a:endParaRPr lang="en-US"/>
          </a:p>
        </p:txBody>
      </p:sp>
    </p:spTree>
    <p:extLst>
      <p:ext uri="{BB962C8B-B14F-4D97-AF65-F5344CB8AC3E}">
        <p14:creationId xmlns:p14="http://schemas.microsoft.com/office/powerpoint/2010/main" val="41935068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57E1C5-8EAD-1647-B8EA-C1DBBC217F7A}" type="slidenum">
              <a:rPr lang="en-US" smtClean="0"/>
              <a:t>36</a:t>
            </a:fld>
            <a:endParaRPr lang="en-US"/>
          </a:p>
        </p:txBody>
      </p:sp>
    </p:spTree>
    <p:extLst>
      <p:ext uri="{BB962C8B-B14F-4D97-AF65-F5344CB8AC3E}">
        <p14:creationId xmlns:p14="http://schemas.microsoft.com/office/powerpoint/2010/main" val="24121754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1144588"/>
            <a:ext cx="4117975" cy="3089275"/>
          </a:xfrm>
        </p:spPr>
      </p:sp>
      <p:sp>
        <p:nvSpPr>
          <p:cNvPr id="3" name="Notes Placeholder 2"/>
          <p:cNvSpPr>
            <a:spLocks noGrp="1"/>
          </p:cNvSpPr>
          <p:nvPr>
            <p:ph type="body" idx="1"/>
          </p:nvPr>
        </p:nvSpPr>
        <p:spPr/>
        <p:txBody>
          <a:bodyPr/>
          <a:lstStyle/>
          <a:p>
            <a:r>
              <a:rPr lang="en-US" dirty="0" smtClean="0"/>
              <a:t>Carbon dioxide, nitrous</a:t>
            </a:r>
            <a:r>
              <a:rPr lang="en-US" baseline="0" dirty="0" smtClean="0"/>
              <a:t> oxide, methane.  50% “significantly”-Vingarzan,2004</a:t>
            </a:r>
            <a:endParaRPr lang="en-US" dirty="0"/>
          </a:p>
        </p:txBody>
      </p:sp>
      <p:sp>
        <p:nvSpPr>
          <p:cNvPr id="4" name="Slide Number Placeholder 3"/>
          <p:cNvSpPr>
            <a:spLocks noGrp="1"/>
          </p:cNvSpPr>
          <p:nvPr>
            <p:ph type="sldNum" sz="quarter" idx="10"/>
          </p:nvPr>
        </p:nvSpPr>
        <p:spPr/>
        <p:txBody>
          <a:bodyPr/>
          <a:lstStyle/>
          <a:p>
            <a:fld id="{B207D5F0-3F93-134E-8823-DEA7423F3F56}" type="slidenum">
              <a:rPr lang="en-US" smtClean="0"/>
              <a:t>37</a:t>
            </a:fld>
            <a:endParaRPr lang="en-US"/>
          </a:p>
        </p:txBody>
      </p:sp>
    </p:spTree>
    <p:extLst>
      <p:ext uri="{BB962C8B-B14F-4D97-AF65-F5344CB8AC3E}">
        <p14:creationId xmlns:p14="http://schemas.microsoft.com/office/powerpoint/2010/main" val="3556999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p:cNvSpPr>
          <p:nvPr>
            <p:ph type="sldImg"/>
          </p:nvPr>
        </p:nvSpPr>
        <p:spPr>
          <a:xfrm>
            <a:off x="1370013" y="1144588"/>
            <a:ext cx="4117975" cy="3089275"/>
          </a:xfrm>
          <a:solidFill>
            <a:srgbClr val="FFFFFF"/>
          </a:solidFill>
          <a:ln/>
        </p:spPr>
      </p:sp>
      <p:sp>
        <p:nvSpPr>
          <p:cNvPr id="593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1144588"/>
            <a:ext cx="4117975" cy="3089275"/>
          </a:xfrm>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ΔF/</a:t>
            </a:r>
            <a:r>
              <a:rPr lang="en-US" sz="1200" i="1" kern="1200" dirty="0" err="1" smtClean="0">
                <a:solidFill>
                  <a:schemeClr val="tx1"/>
                </a:solidFill>
                <a:effectLst/>
                <a:latin typeface="+mn-lt"/>
                <a:ea typeface="+mn-ea"/>
                <a:cs typeface="+mn-cs"/>
              </a:rPr>
              <a:t>Fm</a:t>
            </a:r>
            <a:r>
              <a:rPr lang="en-US" sz="1200" i="1" kern="1200" dirty="0" smtClean="0">
                <a:solidFill>
                  <a:schemeClr val="tx1"/>
                </a:solidFill>
                <a:effectLst/>
                <a:latin typeface="+mn-lt"/>
                <a:ea typeface="+mn-ea"/>
                <a:cs typeface="+mn-cs"/>
              </a:rPr>
              <a:t>’: quantum</a:t>
            </a:r>
            <a:r>
              <a:rPr lang="en-US" sz="1200" i="1" kern="1200" baseline="0" dirty="0" smtClean="0">
                <a:solidFill>
                  <a:schemeClr val="tx1"/>
                </a:solidFill>
                <a:effectLst/>
                <a:latin typeface="+mn-lt"/>
                <a:ea typeface="+mn-ea"/>
                <a:cs typeface="+mn-cs"/>
              </a:rPr>
              <a:t> yield of photosystem II or fluorescence yield, which is measured as </a:t>
            </a:r>
            <a:r>
              <a:rPr lang="en-US" sz="1200" i="1" kern="1200" dirty="0" err="1" smtClean="0">
                <a:solidFill>
                  <a:schemeClr val="tx1"/>
                </a:solidFill>
                <a:effectLst/>
                <a:latin typeface="+mn-lt"/>
                <a:ea typeface="+mn-ea"/>
                <a:cs typeface="+mn-cs"/>
              </a:rPr>
              <a:t>Fm</a:t>
            </a:r>
            <a:r>
              <a:rPr lang="en-US" sz="1200" i="1" kern="1200" dirty="0" smtClean="0">
                <a:solidFill>
                  <a:schemeClr val="tx1"/>
                </a:solidFill>
                <a:effectLst/>
                <a:latin typeface="+mn-lt"/>
                <a:ea typeface="+mn-ea"/>
                <a:cs typeface="+mn-cs"/>
              </a:rPr>
              <a:t>’-</a:t>
            </a:r>
            <a:r>
              <a:rPr lang="en-US" sz="1200" i="1" kern="1200" dirty="0" err="1" smtClean="0">
                <a:solidFill>
                  <a:schemeClr val="tx1"/>
                </a:solidFill>
                <a:effectLst/>
                <a:latin typeface="+mn-lt"/>
                <a:ea typeface="+mn-ea"/>
                <a:cs typeface="+mn-cs"/>
              </a:rPr>
              <a:t>Fs</a:t>
            </a:r>
            <a:r>
              <a:rPr lang="en-US" sz="1200" i="1" kern="1200" dirty="0" smtClean="0">
                <a:solidFill>
                  <a:schemeClr val="tx1"/>
                </a:solidFill>
                <a:effectLst/>
                <a:latin typeface="+mn-lt"/>
                <a:ea typeface="+mn-ea"/>
                <a:cs typeface="+mn-cs"/>
              </a:rPr>
              <a:t>/</a:t>
            </a:r>
            <a:r>
              <a:rPr lang="en-US" sz="1200" i="1" kern="1200" dirty="0" err="1" smtClean="0">
                <a:solidFill>
                  <a:schemeClr val="tx1"/>
                </a:solidFill>
                <a:effectLst/>
                <a:latin typeface="+mn-lt"/>
                <a:ea typeface="+mn-ea"/>
                <a:cs typeface="+mn-cs"/>
              </a:rPr>
              <a:t>Fm</a:t>
            </a:r>
            <a:r>
              <a:rPr lang="en-US" sz="1200" i="1"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Where, </a:t>
            </a:r>
            <a:r>
              <a:rPr lang="en-US" sz="1200" i="1" kern="1200" dirty="0" err="1" smtClean="0">
                <a:solidFill>
                  <a:schemeClr val="tx1"/>
                </a:solidFill>
                <a:effectLst/>
                <a:latin typeface="+mn-lt"/>
                <a:ea typeface="+mn-ea"/>
                <a:cs typeface="+mn-cs"/>
              </a:rPr>
              <a:t>Fm</a:t>
            </a:r>
            <a:r>
              <a:rPr lang="en-US" sz="1200" i="1" kern="1200" dirty="0" smtClean="0">
                <a:solidFill>
                  <a:schemeClr val="tx1"/>
                </a:solidFill>
                <a:effectLst/>
                <a:latin typeface="+mn-lt"/>
                <a:ea typeface="+mn-ea"/>
                <a:cs typeface="+mn-cs"/>
              </a:rPr>
              <a:t>’ is the maximum</a:t>
            </a:r>
            <a:r>
              <a:rPr lang="en-US" sz="1200" i="1" kern="1200" baseline="0" dirty="0" smtClean="0">
                <a:solidFill>
                  <a:schemeClr val="tx1"/>
                </a:solidFill>
                <a:effectLst/>
                <a:latin typeface="+mn-lt"/>
                <a:ea typeface="+mn-ea"/>
                <a:cs typeface="+mn-cs"/>
              </a:rPr>
              <a:t> fluorescence in field conditions, and </a:t>
            </a:r>
            <a:r>
              <a:rPr lang="en-US" sz="1200" i="1" kern="1200" baseline="0" dirty="0" err="1" smtClean="0">
                <a:solidFill>
                  <a:schemeClr val="tx1"/>
                </a:solidFill>
                <a:effectLst/>
                <a:latin typeface="+mn-lt"/>
                <a:ea typeface="+mn-ea"/>
                <a:cs typeface="+mn-cs"/>
              </a:rPr>
              <a:t>Fs</a:t>
            </a:r>
            <a:r>
              <a:rPr lang="en-US" sz="1200" i="1" kern="1200" baseline="0" dirty="0" smtClean="0">
                <a:solidFill>
                  <a:schemeClr val="tx1"/>
                </a:solidFill>
                <a:effectLst/>
                <a:latin typeface="+mn-lt"/>
                <a:ea typeface="+mn-ea"/>
                <a:cs typeface="+mn-cs"/>
              </a:rPr>
              <a:t> is the steady state fluorescence. These were measured in the field on August 13, 2014</a:t>
            </a:r>
          </a:p>
          <a:p>
            <a:r>
              <a:rPr lang="en-US" sz="1200" kern="1200" dirty="0" smtClean="0">
                <a:solidFill>
                  <a:schemeClr val="tx1"/>
                </a:solidFill>
                <a:effectLst/>
                <a:latin typeface="+mn-lt"/>
                <a:ea typeface="+mn-ea"/>
                <a:cs typeface="+mn-cs"/>
              </a:rPr>
              <a:t>Highest and lowest fluorescence yield was recorded with AK-HARROW and PI88788, respectively, and the same trend is true for photochemical quenching values of the genotypes. Second highest values of </a:t>
            </a:r>
            <a:r>
              <a:rPr lang="en-US" sz="1200" i="1" kern="1200" dirty="0" smtClean="0">
                <a:solidFill>
                  <a:schemeClr val="tx1"/>
                </a:solidFill>
                <a:effectLst/>
                <a:latin typeface="+mn-lt"/>
                <a:ea typeface="+mn-ea"/>
                <a:cs typeface="+mn-cs"/>
              </a:rPr>
              <a:t>ΔF/</a:t>
            </a:r>
            <a:r>
              <a:rPr lang="en-US" sz="1200" i="1" kern="1200" dirty="0" err="1" smtClean="0">
                <a:solidFill>
                  <a:schemeClr val="tx1"/>
                </a:solidFill>
                <a:effectLst/>
                <a:latin typeface="+mn-lt"/>
                <a:ea typeface="+mn-ea"/>
                <a:cs typeface="+mn-cs"/>
              </a:rPr>
              <a:t>Fm</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were found with</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WILLIAMS82, which was followed by PANA and DWIGHT. Highest yield was obtained from DWIGHT, and second-highest yield from WILLIAMS82 was closely followed by AK-HARROW and PANA. Harvested yield was the lowest from PI88788. </a:t>
            </a:r>
            <a:endParaRPr lang="en-US" dirty="0"/>
          </a:p>
        </p:txBody>
      </p:sp>
      <p:sp>
        <p:nvSpPr>
          <p:cNvPr id="4" name="Slide Number Placeholder 3"/>
          <p:cNvSpPr>
            <a:spLocks noGrp="1"/>
          </p:cNvSpPr>
          <p:nvPr>
            <p:ph type="sldNum" sz="quarter" idx="10"/>
          </p:nvPr>
        </p:nvSpPr>
        <p:spPr/>
        <p:txBody>
          <a:bodyPr/>
          <a:lstStyle/>
          <a:p>
            <a:fld id="{761EE479-4BB0-6149-A588-E8816A9E02A3}" type="slidenum">
              <a:rPr lang="en-US" smtClean="0"/>
              <a:t>15</a:t>
            </a:fld>
            <a:endParaRPr lang="en-US"/>
          </a:p>
        </p:txBody>
      </p:sp>
    </p:spTree>
    <p:extLst>
      <p:ext uri="{BB962C8B-B14F-4D97-AF65-F5344CB8AC3E}">
        <p14:creationId xmlns:p14="http://schemas.microsoft.com/office/powerpoint/2010/main" val="42401501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1144588"/>
            <a:ext cx="4117975" cy="3089275"/>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Mean leaf spectra of five soybean genotypes in 1</a:t>
            </a:r>
            <a:r>
              <a:rPr lang="en-US" sz="1200" kern="1200" baseline="30000" dirty="0" smtClean="0">
                <a:solidFill>
                  <a:schemeClr val="tx1"/>
                </a:solidFill>
                <a:effectLst/>
                <a:latin typeface="+mn-lt"/>
                <a:ea typeface="+mn-ea"/>
                <a:cs typeface="+mn-cs"/>
              </a:rPr>
              <a:t>st</a:t>
            </a:r>
            <a:r>
              <a:rPr lang="en-US" sz="1200" kern="1200" dirty="0" smtClean="0">
                <a:solidFill>
                  <a:schemeClr val="tx1"/>
                </a:solidFill>
                <a:effectLst/>
                <a:latin typeface="+mn-lt"/>
                <a:ea typeface="+mn-ea"/>
                <a:cs typeface="+mn-cs"/>
              </a:rPr>
              <a:t>-half growth period (a), 2</a:t>
            </a:r>
            <a:r>
              <a:rPr lang="en-US" sz="1200" kern="1200" baseline="30000" dirty="0" smtClean="0">
                <a:solidFill>
                  <a:schemeClr val="tx1"/>
                </a:solidFill>
                <a:effectLst/>
                <a:latin typeface="+mn-lt"/>
                <a:ea typeface="+mn-ea"/>
                <a:cs typeface="+mn-cs"/>
              </a:rPr>
              <a:t>nd</a:t>
            </a:r>
            <a:r>
              <a:rPr lang="en-US" sz="1200" kern="1200" dirty="0" smtClean="0">
                <a:solidFill>
                  <a:schemeClr val="tx1"/>
                </a:solidFill>
                <a:effectLst/>
                <a:latin typeface="+mn-lt"/>
                <a:ea typeface="+mn-ea"/>
                <a:cs typeface="+mn-cs"/>
              </a:rPr>
              <a:t>-half growth period (c), all growth period (e) and corresponding close-up of 530-770 nm region for each growth period (b), (d) and (f), with  ANOVA tests showing significant differences in gray shading (p-value ≤ 0.05). The experimented genotypes can be spectrally separated in green, red and shortwave infrared (SWIR) portions of the spectrum.</a:t>
            </a:r>
            <a:r>
              <a:rPr lang="en-US" dirty="0" smtClean="0">
                <a:effectLst/>
              </a:rPr>
              <a:t> SWIR</a:t>
            </a:r>
            <a:r>
              <a:rPr lang="en-US" baseline="0" dirty="0" smtClean="0">
                <a:effectLst/>
              </a:rPr>
              <a:t> region is mostly related to leaf water content, but the Visible wavelengths from 530 – 650 m and red edge centered at 700 nm and shortwave region demonstrate strong significance in tracking plant physiological status. These regions are related to photosystem II and fluorescence emission</a:t>
            </a:r>
            <a:endParaRPr lang="en-US" dirty="0"/>
          </a:p>
        </p:txBody>
      </p:sp>
      <p:sp>
        <p:nvSpPr>
          <p:cNvPr id="4" name="Slide Number Placeholder 3"/>
          <p:cNvSpPr>
            <a:spLocks noGrp="1"/>
          </p:cNvSpPr>
          <p:nvPr>
            <p:ph type="sldNum" sz="quarter" idx="10"/>
          </p:nvPr>
        </p:nvSpPr>
        <p:spPr/>
        <p:txBody>
          <a:bodyPr/>
          <a:lstStyle/>
          <a:p>
            <a:fld id="{761EE479-4BB0-6149-A588-E8816A9E02A3}" type="slidenum">
              <a:rPr lang="en-US" smtClean="0"/>
              <a:t>17</a:t>
            </a:fld>
            <a:endParaRPr lang="en-US"/>
          </a:p>
        </p:txBody>
      </p:sp>
    </p:spTree>
    <p:extLst>
      <p:ext uri="{BB962C8B-B14F-4D97-AF65-F5344CB8AC3E}">
        <p14:creationId xmlns:p14="http://schemas.microsoft.com/office/powerpoint/2010/main" val="18465397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1144588"/>
            <a:ext cx="4117975" cy="3089275"/>
          </a:xfrm>
        </p:spPr>
      </p:sp>
      <p:sp>
        <p:nvSpPr>
          <p:cNvPr id="3" name="Notes Placeholder 2"/>
          <p:cNvSpPr>
            <a:spLocks noGrp="1"/>
          </p:cNvSpPr>
          <p:nvPr>
            <p:ph type="body" idx="1"/>
          </p:nvPr>
        </p:nvSpPr>
        <p:spPr/>
        <p:txBody>
          <a:bodyPr/>
          <a:lstStyle/>
          <a:p>
            <a:r>
              <a:rPr lang="en-US" dirty="0" smtClean="0"/>
              <a:t>Red edge: difference in</a:t>
            </a:r>
            <a:r>
              <a:rPr lang="en-US" baseline="0" dirty="0" smtClean="0"/>
              <a:t> slope is shifted to left (right panel) indicates that plant is stressed and exposed to damage (IEEE, </a:t>
            </a:r>
            <a:r>
              <a:rPr lang="en-US" baseline="0" dirty="0" err="1" smtClean="0"/>
              <a:t>geosci</a:t>
            </a:r>
            <a:r>
              <a:rPr lang="en-US" baseline="0" dirty="0" smtClean="0"/>
              <a:t> and rem </a:t>
            </a:r>
            <a:r>
              <a:rPr lang="en-US" baseline="0" dirty="0" err="1" smtClean="0"/>
              <a:t>sens</a:t>
            </a:r>
            <a:r>
              <a:rPr lang="en-US" baseline="0" dirty="0" smtClean="0"/>
              <a:t> </a:t>
            </a:r>
            <a:r>
              <a:rPr lang="en-US" baseline="0" dirty="0" err="1" smtClean="0"/>
              <a:t>lttrs</a:t>
            </a:r>
            <a:r>
              <a:rPr lang="en-US" baseline="0" dirty="0" smtClean="0"/>
              <a:t>).  Red edge for ozone damage shifts to the left.</a:t>
            </a:r>
            <a:endParaRPr lang="en-US" dirty="0"/>
          </a:p>
        </p:txBody>
      </p:sp>
      <p:sp>
        <p:nvSpPr>
          <p:cNvPr id="4" name="Slide Number Placeholder 3"/>
          <p:cNvSpPr>
            <a:spLocks noGrp="1"/>
          </p:cNvSpPr>
          <p:nvPr>
            <p:ph type="sldNum" sz="quarter" idx="10"/>
          </p:nvPr>
        </p:nvSpPr>
        <p:spPr/>
        <p:txBody>
          <a:bodyPr/>
          <a:lstStyle/>
          <a:p>
            <a:fld id="{BF57E1C5-8EAD-1647-B8EA-C1DBBC217F7A}" type="slidenum">
              <a:rPr lang="en-US" smtClean="0"/>
              <a:t>18</a:t>
            </a:fld>
            <a:endParaRPr lang="en-US"/>
          </a:p>
        </p:txBody>
      </p:sp>
    </p:spTree>
    <p:extLst>
      <p:ext uri="{BB962C8B-B14F-4D97-AF65-F5344CB8AC3E}">
        <p14:creationId xmlns:p14="http://schemas.microsoft.com/office/powerpoint/2010/main" val="41894328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flight instrument was originally created to demonstrate the air quality measurements for the Geostationary Coastal and Air Pollution events (Geo-CAPE)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sz="1200" kern="1200" dirty="0">
                <a:solidFill>
                  <a:schemeClr val="tx1"/>
                </a:solidFill>
                <a:effectLst/>
                <a:latin typeface="+mn-lt"/>
                <a:ea typeface="+mn-ea"/>
                <a:cs typeface="+mn-cs"/>
              </a:rPr>
              <a:t>Geo-TASO flight instrument was flown onboard the NASA HU-25C Falcon aircraft in order to collect data over the St. Louis Metropolitan area</a:t>
            </a:r>
            <a:r>
              <a:rPr lang="en-US" sz="1200" u="sng" kern="1200" dirty="0">
                <a:solidFill>
                  <a:schemeClr val="tx1"/>
                </a:solidFill>
                <a:effectLst/>
                <a:latin typeface="+mn-lt"/>
                <a:ea typeface="+mn-ea"/>
                <a:cs typeface="+mn-cs"/>
              </a:rPr>
              <a:t> on August 13, 2014</a:t>
            </a:r>
          </a:p>
          <a:p>
            <a:pPr marL="171450" indent="-171450">
              <a:buFont typeface="Arial" panose="020B0604020202020204" pitchFamily="34" charset="0"/>
              <a:buChar char="•"/>
            </a:pPr>
            <a:endParaRPr lang="en-US" sz="1200" u="sng"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BF57E1C5-8EAD-1647-B8EA-C1DBBC217F7A}" type="slidenum">
              <a:rPr lang="en-US" smtClean="0"/>
              <a:t>20</a:t>
            </a:fld>
            <a:endParaRPr lang="en-US"/>
          </a:p>
        </p:txBody>
      </p:sp>
    </p:spTree>
    <p:extLst>
      <p:ext uri="{BB962C8B-B14F-4D97-AF65-F5344CB8AC3E}">
        <p14:creationId xmlns:p14="http://schemas.microsoft.com/office/powerpoint/2010/main" val="27223076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The </a:t>
            </a:r>
            <a:r>
              <a:rPr lang="en-US" sz="1200" u="sng" kern="1200" dirty="0">
                <a:solidFill>
                  <a:schemeClr val="tx1"/>
                </a:solidFill>
                <a:effectLst/>
                <a:latin typeface="+mn-lt"/>
                <a:ea typeface="+mn-ea"/>
                <a:cs typeface="+mn-cs"/>
              </a:rPr>
              <a:t>Midwestern </a:t>
            </a:r>
            <a:r>
              <a:rPr lang="en-US" sz="1200" kern="1200" dirty="0">
                <a:solidFill>
                  <a:schemeClr val="tx1"/>
                </a:solidFill>
                <a:effectLst/>
                <a:latin typeface="+mn-lt"/>
                <a:ea typeface="+mn-ea"/>
                <a:cs typeface="+mn-cs"/>
              </a:rPr>
              <a:t>United States is a centralized location where many different targets can be collected, such as snow, ice, water, and agricultural products</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BF57E1C5-8EAD-1647-B8EA-C1DBBC217F7A}" type="slidenum">
              <a:rPr lang="en-US" smtClean="0"/>
              <a:t>21</a:t>
            </a:fld>
            <a:endParaRPr lang="en-US"/>
          </a:p>
        </p:txBody>
      </p:sp>
    </p:spTree>
    <p:extLst>
      <p:ext uri="{BB962C8B-B14F-4D97-AF65-F5344CB8AC3E}">
        <p14:creationId xmlns:p14="http://schemas.microsoft.com/office/powerpoint/2010/main" val="31237255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1144588"/>
            <a:ext cx="4117975" cy="30892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57E1C5-8EAD-1647-B8EA-C1DBBC217F7A}" type="slidenum">
              <a:rPr lang="en-US" smtClean="0"/>
              <a:t>22</a:t>
            </a:fld>
            <a:endParaRPr lang="en-US"/>
          </a:p>
        </p:txBody>
      </p:sp>
    </p:spTree>
    <p:extLst>
      <p:ext uri="{BB962C8B-B14F-4D97-AF65-F5344CB8AC3E}">
        <p14:creationId xmlns:p14="http://schemas.microsoft.com/office/powerpoint/2010/main" val="14372926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Since the TEMPO satellite is a geostationary satellite with a fixed viewing zenith angle over North America, BRDF polar plots were also created using a fixed viewing zenith angle and a changing solar zenith angle.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changing solar zenith angle reflects diurnal changes of solar irradiances incident upon land surfaces during a day. The viewing angle was set to 23 degrees for the following plots.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This was determined based on the viewing zenith angle of airborne Geo-TASO instrument used to collect data in Saint Louis metro area on August 13, 2014</a:t>
            </a:r>
            <a:endParaRPr lang="en-US" dirty="0"/>
          </a:p>
        </p:txBody>
      </p:sp>
      <p:sp>
        <p:nvSpPr>
          <p:cNvPr id="4" name="Slide Number Placeholder 3"/>
          <p:cNvSpPr>
            <a:spLocks noGrp="1"/>
          </p:cNvSpPr>
          <p:nvPr>
            <p:ph type="sldNum" sz="quarter" idx="10"/>
          </p:nvPr>
        </p:nvSpPr>
        <p:spPr/>
        <p:txBody>
          <a:bodyPr/>
          <a:lstStyle/>
          <a:p>
            <a:fld id="{BF57E1C5-8EAD-1647-B8EA-C1DBBC217F7A}" type="slidenum">
              <a:rPr lang="en-US" smtClean="0"/>
              <a:t>23</a:t>
            </a:fld>
            <a:endParaRPr lang="en-US"/>
          </a:p>
        </p:txBody>
      </p:sp>
    </p:spTree>
    <p:extLst>
      <p:ext uri="{BB962C8B-B14F-4D97-AF65-F5344CB8AC3E}">
        <p14:creationId xmlns:p14="http://schemas.microsoft.com/office/powerpoint/2010/main" val="26477079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b="1"/>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B0F4F6E-6E3C-2D40-9DF0-A096CE20186A}" type="datetimeFigureOut">
              <a:rPr lang="en-US" smtClean="0"/>
              <a:t>5/30/17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A16F94-626A-6143-9895-C0EC6A8D6C4F}" type="slidenum">
              <a:rPr lang="en-US" smtClean="0"/>
              <a:t>‹#›</a:t>
            </a:fld>
            <a:endParaRPr lang="en-US"/>
          </a:p>
        </p:txBody>
      </p:sp>
    </p:spTree>
    <p:extLst>
      <p:ext uri="{BB962C8B-B14F-4D97-AF65-F5344CB8AC3E}">
        <p14:creationId xmlns:p14="http://schemas.microsoft.com/office/powerpoint/2010/main" val="40488631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0F4F6E-6E3C-2D40-9DF0-A096CE20186A}" type="datetimeFigureOut">
              <a:rPr lang="en-US" smtClean="0"/>
              <a:t>5/30/17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A16F94-626A-6143-9895-C0EC6A8D6C4F}" type="slidenum">
              <a:rPr lang="en-US" smtClean="0"/>
              <a:t>‹#›</a:t>
            </a:fld>
            <a:endParaRPr lang="en-US"/>
          </a:p>
        </p:txBody>
      </p:sp>
    </p:spTree>
    <p:extLst>
      <p:ext uri="{BB962C8B-B14F-4D97-AF65-F5344CB8AC3E}">
        <p14:creationId xmlns:p14="http://schemas.microsoft.com/office/powerpoint/2010/main" val="9421682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0F4F6E-6E3C-2D40-9DF0-A096CE20186A}" type="datetimeFigureOut">
              <a:rPr lang="en-US" smtClean="0"/>
              <a:t>5/30/17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A16F94-626A-6143-9895-C0EC6A8D6C4F}" type="slidenum">
              <a:rPr lang="en-US" smtClean="0"/>
              <a:t>‹#›</a:t>
            </a:fld>
            <a:endParaRPr lang="en-US"/>
          </a:p>
        </p:txBody>
      </p:sp>
    </p:spTree>
    <p:extLst>
      <p:ext uri="{BB962C8B-B14F-4D97-AF65-F5344CB8AC3E}">
        <p14:creationId xmlns:p14="http://schemas.microsoft.com/office/powerpoint/2010/main" val="26590621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Outline">
    <p:spTree>
      <p:nvGrpSpPr>
        <p:cNvPr id="1" name=""/>
        <p:cNvGrpSpPr/>
        <p:nvPr/>
      </p:nvGrpSpPr>
      <p:grpSpPr>
        <a:xfrm>
          <a:off x="0" y="0"/>
          <a:ext cx="0" cy="0"/>
          <a:chOff x="0" y="0"/>
          <a:chExt cx="0" cy="0"/>
        </a:xfrm>
      </p:grpSpPr>
      <p:sp>
        <p:nvSpPr>
          <p:cNvPr id="2" name="Title 1"/>
          <p:cNvSpPr>
            <a:spLocks noGrp="1"/>
          </p:cNvSpPr>
          <p:nvPr>
            <p:ph type="title"/>
          </p:nvPr>
        </p:nvSpPr>
        <p:spPr>
          <a:xfrm>
            <a:off x="0" y="5292"/>
            <a:ext cx="9144000" cy="756708"/>
          </a:xfrm>
        </p:spPr>
        <p:txBody>
          <a:bodyPr/>
          <a:lstStyle/>
          <a:p>
            <a:r>
              <a:rPr lang="en-US" dirty="0" smtClean="0"/>
              <a:t>Click to edit Master title style</a:t>
            </a:r>
            <a:endParaRPr lang="en-US" dirty="0"/>
          </a:p>
        </p:txBody>
      </p:sp>
      <p:sp>
        <p:nvSpPr>
          <p:cNvPr id="3" name="Text Placeholder 2"/>
          <p:cNvSpPr>
            <a:spLocks noGrp="1"/>
          </p:cNvSpPr>
          <p:nvPr>
            <p:ph type="body" sz="half" idx="1"/>
          </p:nvPr>
        </p:nvSpPr>
        <p:spPr>
          <a:xfrm>
            <a:off x="301630" y="1600200"/>
            <a:ext cx="8537575" cy="4498975"/>
          </a:xfrm>
        </p:spPr>
        <p:txBody>
          <a:bodyPr/>
          <a:lstStyle>
            <a:lvl1pPr marL="514350" indent="-514350">
              <a:buFont typeface="+mj-lt"/>
              <a:buAutoNum type="romanUcPeriod"/>
              <a:defRPr>
                <a:latin typeface="Arial"/>
                <a:cs typeface="Arial"/>
              </a:defRPr>
            </a:lvl1pPr>
          </a:lstStyle>
          <a:p>
            <a:pPr lvl="0"/>
            <a:r>
              <a:rPr lang="en-US" dirty="0" smtClean="0"/>
              <a:t>Click to edit Master text styles</a:t>
            </a:r>
          </a:p>
        </p:txBody>
      </p:sp>
      <p:sp>
        <p:nvSpPr>
          <p:cNvPr id="4" name="Date Placeholder 4"/>
          <p:cNvSpPr>
            <a:spLocks noGrp="1"/>
          </p:cNvSpPr>
          <p:nvPr>
            <p:ph type="dt" sz="half" idx="10"/>
          </p:nvPr>
        </p:nvSpPr>
        <p:spPr>
          <a:xfrm>
            <a:off x="301630" y="6245225"/>
            <a:ext cx="2289175" cy="476250"/>
          </a:xfrm>
        </p:spPr>
        <p:txBody>
          <a:bodyPr rtlCol="0"/>
          <a:lstStyle>
            <a:lvl1pPr>
              <a:defRPr>
                <a:solidFill>
                  <a:schemeClr val="tx1">
                    <a:tint val="75000"/>
                  </a:schemeClr>
                </a:solidFill>
                <a:latin typeface="Tahoma" pitchFamily="34" charset="0"/>
                <a:ea typeface="+mn-ea"/>
              </a:defRPr>
            </a:lvl1pPr>
          </a:lstStyle>
          <a:p>
            <a:pPr>
              <a:defRPr/>
            </a:pPr>
            <a:endParaRPr lang="en-US"/>
          </a:p>
        </p:txBody>
      </p:sp>
      <p:sp>
        <p:nvSpPr>
          <p:cNvPr id="5" name="Footer Placeholder 5"/>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6" name="Slide Number Placeholder 6"/>
          <p:cNvSpPr>
            <a:spLocks noGrp="1"/>
          </p:cNvSpPr>
          <p:nvPr>
            <p:ph type="sldNum" sz="quarter" idx="12"/>
          </p:nvPr>
        </p:nvSpPr>
        <p:spPr>
          <a:xfrm>
            <a:off x="6553205" y="6245225"/>
            <a:ext cx="2289175" cy="476250"/>
          </a:xfrm>
        </p:spPr>
        <p:txBody>
          <a:bodyPr/>
          <a:lstStyle>
            <a:lvl1pPr>
              <a:defRPr/>
            </a:lvl1pPr>
          </a:lstStyle>
          <a:p>
            <a:pPr>
              <a:defRPr/>
            </a:pPr>
            <a:fld id="{25936DFB-F90F-3F45-9859-FA8C0A32B125}" type="slidenum">
              <a:rPr lang="en-US"/>
              <a:pPr>
                <a:defRPr/>
              </a:pPr>
              <a:t>‹#›</a:t>
            </a:fld>
            <a:endParaRPr lang="en-US"/>
          </a:p>
        </p:txBody>
      </p:sp>
    </p:spTree>
    <p:extLst>
      <p:ext uri="{BB962C8B-B14F-4D97-AF65-F5344CB8AC3E}">
        <p14:creationId xmlns:p14="http://schemas.microsoft.com/office/powerpoint/2010/main" val="7442106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b="1"/>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B0F4F6E-6E3C-2D40-9DF0-A096CE20186A}" type="datetimeFigureOut">
              <a:rPr lang="en-US" smtClean="0">
                <a:solidFill>
                  <a:prstClr val="black">
                    <a:tint val="75000"/>
                  </a:prstClr>
                </a:solidFill>
                <a:latin typeface="Calibri"/>
              </a:rPr>
              <a:pPr/>
              <a:t>5/30/17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CA16F94-626A-6143-9895-C0EC6A8D6C4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29930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Content Placeholder 2"/>
          <p:cNvSpPr>
            <a:spLocks noGrp="1"/>
          </p:cNvSpPr>
          <p:nvPr>
            <p:ph idx="1"/>
          </p:nvPr>
        </p:nvSpPr>
        <p:spPr/>
        <p:txBody>
          <a:bodyPr/>
          <a:lstStyle>
            <a:lvl2pPr marL="685800" indent="-228600">
              <a:buFont typeface="Wingdings" panose="05000000000000000000" pitchFamily="2" charset="2"/>
              <a:buChar char="§"/>
              <a:defRPr/>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B0F4F6E-6E3C-2D40-9DF0-A096CE20186A}" type="datetimeFigureOut">
              <a:rPr lang="en-US" smtClean="0">
                <a:solidFill>
                  <a:prstClr val="black">
                    <a:tint val="75000"/>
                  </a:prstClr>
                </a:solidFill>
                <a:latin typeface="Calibri"/>
              </a:rPr>
              <a:pPr/>
              <a:t>5/30/17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CA16F94-626A-6143-9895-C0EC6A8D6C4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812961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B0F4F6E-6E3C-2D40-9DF0-A096CE20186A}" type="datetimeFigureOut">
              <a:rPr lang="en-US" smtClean="0">
                <a:solidFill>
                  <a:prstClr val="black">
                    <a:tint val="75000"/>
                  </a:prstClr>
                </a:solidFill>
                <a:latin typeface="Calibri"/>
              </a:rPr>
              <a:pPr/>
              <a:t>5/30/17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CA16F94-626A-6143-9895-C0EC6A8D6C4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349486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B0F4F6E-6E3C-2D40-9DF0-A096CE20186A}" type="datetimeFigureOut">
              <a:rPr lang="en-US" smtClean="0">
                <a:solidFill>
                  <a:prstClr val="black">
                    <a:tint val="75000"/>
                  </a:prstClr>
                </a:solidFill>
                <a:latin typeface="Calibri"/>
              </a:rPr>
              <a:pPr/>
              <a:t>5/30/17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1CA16F94-626A-6143-9895-C0EC6A8D6C4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231610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B0F4F6E-6E3C-2D40-9DF0-A096CE20186A}" type="datetimeFigureOut">
              <a:rPr lang="en-US" smtClean="0">
                <a:solidFill>
                  <a:prstClr val="black">
                    <a:tint val="75000"/>
                  </a:prstClr>
                </a:solidFill>
                <a:latin typeface="Calibri"/>
              </a:rPr>
              <a:pPr/>
              <a:t>5/30/17</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1CA16F94-626A-6143-9895-C0EC6A8D6C4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415448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B0F4F6E-6E3C-2D40-9DF0-A096CE20186A}" type="datetimeFigureOut">
              <a:rPr lang="en-US" smtClean="0">
                <a:solidFill>
                  <a:prstClr val="black">
                    <a:tint val="75000"/>
                  </a:prstClr>
                </a:solidFill>
                <a:latin typeface="Calibri"/>
              </a:rPr>
              <a:pPr/>
              <a:t>5/30/17</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1CA16F94-626A-6143-9895-C0EC6A8D6C4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84697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0F4F6E-6E3C-2D40-9DF0-A096CE20186A}" type="datetimeFigureOut">
              <a:rPr lang="en-US" smtClean="0">
                <a:solidFill>
                  <a:prstClr val="black">
                    <a:tint val="75000"/>
                  </a:prstClr>
                </a:solidFill>
                <a:latin typeface="Calibri"/>
              </a:rPr>
              <a:pPr/>
              <a:t>5/30/17</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1CA16F94-626A-6143-9895-C0EC6A8D6C4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88099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Content Placeholder 2"/>
          <p:cNvSpPr>
            <a:spLocks noGrp="1"/>
          </p:cNvSpPr>
          <p:nvPr>
            <p:ph idx="1"/>
          </p:nvPr>
        </p:nvSpPr>
        <p:spPr/>
        <p:txBody>
          <a:bodyPr/>
          <a:lstStyle>
            <a:lvl2pPr marL="685800" indent="-228600">
              <a:buFont typeface="Wingdings" panose="05000000000000000000" pitchFamily="2" charset="2"/>
              <a:buChar char="§"/>
              <a:defRPr/>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B0F4F6E-6E3C-2D40-9DF0-A096CE20186A}" type="datetimeFigureOut">
              <a:rPr lang="en-US" smtClean="0"/>
              <a:t>5/30/17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A16F94-626A-6143-9895-C0EC6A8D6C4F}" type="slidenum">
              <a:rPr lang="en-US" smtClean="0"/>
              <a:t>‹#›</a:t>
            </a:fld>
            <a:endParaRPr lang="en-US"/>
          </a:p>
        </p:txBody>
      </p:sp>
    </p:spTree>
    <p:extLst>
      <p:ext uri="{BB962C8B-B14F-4D97-AF65-F5344CB8AC3E}">
        <p14:creationId xmlns:p14="http://schemas.microsoft.com/office/powerpoint/2010/main" val="18242356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B0F4F6E-6E3C-2D40-9DF0-A096CE20186A}" type="datetimeFigureOut">
              <a:rPr lang="en-US" smtClean="0">
                <a:solidFill>
                  <a:prstClr val="black">
                    <a:tint val="75000"/>
                  </a:prstClr>
                </a:solidFill>
                <a:latin typeface="Calibri"/>
              </a:rPr>
              <a:pPr/>
              <a:t>5/30/17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1CA16F94-626A-6143-9895-C0EC6A8D6C4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080060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B0F4F6E-6E3C-2D40-9DF0-A096CE20186A}" type="datetimeFigureOut">
              <a:rPr lang="en-US" smtClean="0">
                <a:solidFill>
                  <a:prstClr val="black">
                    <a:tint val="75000"/>
                  </a:prstClr>
                </a:solidFill>
                <a:latin typeface="Calibri"/>
              </a:rPr>
              <a:pPr/>
              <a:t>5/30/17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1CA16F94-626A-6143-9895-C0EC6A8D6C4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442665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0F4F6E-6E3C-2D40-9DF0-A096CE20186A}" type="datetimeFigureOut">
              <a:rPr lang="en-US" smtClean="0">
                <a:solidFill>
                  <a:prstClr val="black">
                    <a:tint val="75000"/>
                  </a:prstClr>
                </a:solidFill>
                <a:latin typeface="Calibri"/>
              </a:rPr>
              <a:pPr/>
              <a:t>5/30/17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CA16F94-626A-6143-9895-C0EC6A8D6C4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015185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0F4F6E-6E3C-2D40-9DF0-A096CE20186A}" type="datetimeFigureOut">
              <a:rPr lang="en-US" smtClean="0">
                <a:solidFill>
                  <a:prstClr val="black">
                    <a:tint val="75000"/>
                  </a:prstClr>
                </a:solidFill>
                <a:latin typeface="Calibri"/>
              </a:rPr>
              <a:pPr/>
              <a:t>5/30/17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CA16F94-626A-6143-9895-C0EC6A8D6C4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51892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7"/>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72"/>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B0F4F6E-6E3C-2D40-9DF0-A096CE20186A}" type="datetimeFigureOut">
              <a:rPr lang="en-US" smtClean="0"/>
              <a:t>5/30/17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A16F94-626A-6143-9895-C0EC6A8D6C4F}" type="slidenum">
              <a:rPr lang="en-US" smtClean="0"/>
              <a:t>‹#›</a:t>
            </a:fld>
            <a:endParaRPr lang="en-US"/>
          </a:p>
        </p:txBody>
      </p:sp>
    </p:spTree>
    <p:extLst>
      <p:ext uri="{BB962C8B-B14F-4D97-AF65-F5344CB8AC3E}">
        <p14:creationId xmlns:p14="http://schemas.microsoft.com/office/powerpoint/2010/main" val="41060122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B0F4F6E-6E3C-2D40-9DF0-A096CE20186A}" type="datetimeFigureOut">
              <a:rPr lang="en-US" smtClean="0"/>
              <a:t>5/30/17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A16F94-626A-6143-9895-C0EC6A8D6C4F}" type="slidenum">
              <a:rPr lang="en-US" smtClean="0"/>
              <a:t>‹#›</a:t>
            </a:fld>
            <a:endParaRPr lang="en-US"/>
          </a:p>
        </p:txBody>
      </p:sp>
    </p:spTree>
    <p:extLst>
      <p:ext uri="{BB962C8B-B14F-4D97-AF65-F5344CB8AC3E}">
        <p14:creationId xmlns:p14="http://schemas.microsoft.com/office/powerpoint/2010/main" val="3059198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B0F4F6E-6E3C-2D40-9DF0-A096CE20186A}" type="datetimeFigureOut">
              <a:rPr lang="en-US" smtClean="0"/>
              <a:t>5/30/17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CA16F94-626A-6143-9895-C0EC6A8D6C4F}" type="slidenum">
              <a:rPr lang="en-US" smtClean="0"/>
              <a:t>‹#›</a:t>
            </a:fld>
            <a:endParaRPr lang="en-US"/>
          </a:p>
        </p:txBody>
      </p:sp>
    </p:spTree>
    <p:extLst>
      <p:ext uri="{BB962C8B-B14F-4D97-AF65-F5344CB8AC3E}">
        <p14:creationId xmlns:p14="http://schemas.microsoft.com/office/powerpoint/2010/main" val="6765453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B0F4F6E-6E3C-2D40-9DF0-A096CE20186A}" type="datetimeFigureOut">
              <a:rPr lang="en-US" smtClean="0"/>
              <a:t>5/30/17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A16F94-626A-6143-9895-C0EC6A8D6C4F}" type="slidenum">
              <a:rPr lang="en-US" smtClean="0"/>
              <a:t>‹#›</a:t>
            </a:fld>
            <a:endParaRPr lang="en-US"/>
          </a:p>
        </p:txBody>
      </p:sp>
    </p:spTree>
    <p:extLst>
      <p:ext uri="{BB962C8B-B14F-4D97-AF65-F5344CB8AC3E}">
        <p14:creationId xmlns:p14="http://schemas.microsoft.com/office/powerpoint/2010/main" val="28977720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0F4F6E-6E3C-2D40-9DF0-A096CE20186A}" type="datetimeFigureOut">
              <a:rPr lang="en-US" smtClean="0"/>
              <a:t>5/30/17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CA16F94-626A-6143-9895-C0EC6A8D6C4F}" type="slidenum">
              <a:rPr lang="en-US" smtClean="0"/>
              <a:t>‹#›</a:t>
            </a:fld>
            <a:endParaRPr lang="en-US"/>
          </a:p>
        </p:txBody>
      </p:sp>
    </p:spTree>
    <p:extLst>
      <p:ext uri="{BB962C8B-B14F-4D97-AF65-F5344CB8AC3E}">
        <p14:creationId xmlns:p14="http://schemas.microsoft.com/office/powerpoint/2010/main" val="2680325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34"/>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B0F4F6E-6E3C-2D40-9DF0-A096CE20186A}" type="datetimeFigureOut">
              <a:rPr lang="en-US" smtClean="0"/>
              <a:t>5/30/17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A16F94-626A-6143-9895-C0EC6A8D6C4F}" type="slidenum">
              <a:rPr lang="en-US" smtClean="0"/>
              <a:t>‹#›</a:t>
            </a:fld>
            <a:endParaRPr lang="en-US"/>
          </a:p>
        </p:txBody>
      </p:sp>
    </p:spTree>
    <p:extLst>
      <p:ext uri="{BB962C8B-B14F-4D97-AF65-F5344CB8AC3E}">
        <p14:creationId xmlns:p14="http://schemas.microsoft.com/office/powerpoint/2010/main" val="3680581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391" y="987434"/>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B0F4F6E-6E3C-2D40-9DF0-A096CE20186A}" type="datetimeFigureOut">
              <a:rPr lang="en-US" smtClean="0"/>
              <a:t>5/30/17</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CA16F94-626A-6143-9895-C0EC6A8D6C4F}" type="slidenum">
              <a:rPr lang="en-US" smtClean="0"/>
              <a:t>‹#›</a:t>
            </a:fld>
            <a:endParaRPr lang="en-US"/>
          </a:p>
        </p:txBody>
      </p:sp>
    </p:spTree>
    <p:extLst>
      <p:ext uri="{BB962C8B-B14F-4D97-AF65-F5344CB8AC3E}">
        <p14:creationId xmlns:p14="http://schemas.microsoft.com/office/powerpoint/2010/main" val="350845549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9"/>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0F4F6E-6E3C-2D40-9DF0-A096CE20186A}" type="datetimeFigureOut">
              <a:rPr lang="en-US" smtClean="0"/>
              <a:t>5/30/17</a:t>
            </a:fld>
            <a:endParaRPr lang="en-US"/>
          </a:p>
        </p:txBody>
      </p:sp>
      <p:sp>
        <p:nvSpPr>
          <p:cNvPr id="5" name="Footer Placeholder 4"/>
          <p:cNvSpPr>
            <a:spLocks noGrp="1"/>
          </p:cNvSpPr>
          <p:nvPr>
            <p:ph type="ftr" sz="quarter" idx="3"/>
          </p:nvPr>
        </p:nvSpPr>
        <p:spPr>
          <a:xfrm>
            <a:off x="3028950" y="635635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A16F94-626A-6143-9895-C0EC6A8D6C4F}" type="slidenum">
              <a:rPr lang="en-US" smtClean="0"/>
              <a:t>‹#›</a:t>
            </a:fld>
            <a:endParaRPr lang="en-US"/>
          </a:p>
        </p:txBody>
      </p:sp>
    </p:spTree>
    <p:extLst>
      <p:ext uri="{BB962C8B-B14F-4D97-AF65-F5344CB8AC3E}">
        <p14:creationId xmlns:p14="http://schemas.microsoft.com/office/powerpoint/2010/main" val="1315986388"/>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Lst>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0F4F6E-6E3C-2D40-9DF0-A096CE20186A}" type="datetimeFigureOut">
              <a:rPr lang="en-US" smtClean="0">
                <a:solidFill>
                  <a:prstClr val="black">
                    <a:tint val="75000"/>
                  </a:prstClr>
                </a:solidFill>
                <a:latin typeface="Calibri"/>
              </a:rPr>
              <a:pPr/>
              <a:t>5/30/17</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A16F94-626A-6143-9895-C0EC6A8D6C4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05013288"/>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4.tiff"/><Relationship Id="rId3" Type="http://schemas.openxmlformats.org/officeDocument/2006/relationships/image" Target="../media/image25.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7.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png"/><Relationship Id="rId3"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1" Type="http://schemas.openxmlformats.org/officeDocument/2006/relationships/slideLayout" Target="../slideLayouts/slideLayout7.xml"/><Relationship Id="rId2"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33.JPG"/><Relationship Id="rId4" Type="http://schemas.openxmlformats.org/officeDocument/2006/relationships/image" Target="../media/image34.jpeg"/><Relationship Id="rId5" Type="http://schemas.openxmlformats.org/officeDocument/2006/relationships/image" Target="../media/image35.jpeg"/><Relationship Id="rId6" Type="http://schemas.openxmlformats.org/officeDocument/2006/relationships/image" Target="../media/image36.jpeg"/><Relationship Id="rId7" Type="http://schemas.openxmlformats.org/officeDocument/2006/relationships/image" Target="../media/image37.png"/><Relationship Id="rId8" Type="http://schemas.openxmlformats.org/officeDocument/2006/relationships/image" Target="../media/image38.jp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 Id="rId3" Type="http://schemas.openxmlformats.org/officeDocument/2006/relationships/image" Target="../media/image40.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2.jp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46.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47.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48.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49.jpe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1.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5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53.tiff"/><Relationship Id="rId4" Type="http://schemas.openxmlformats.org/officeDocument/2006/relationships/image" Target="../media/image54.tif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9.xml.rels><?xml version="1.0" encoding="UTF-8" standalone="yes"?>
<Relationships xmlns="http://schemas.openxmlformats.org/package/2006/relationships"><Relationship Id="rId3" Type="http://schemas.openxmlformats.org/officeDocument/2006/relationships/image" Target="../media/image53.tiff"/><Relationship Id="rId4" Type="http://schemas.openxmlformats.org/officeDocument/2006/relationships/image" Target="../media/image54.tif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slideLayout" Target="../slideLayouts/slideLayout7.xml"/><Relationship Id="rId2"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55.tiff"/><Relationship Id="rId4" Type="http://schemas.openxmlformats.org/officeDocument/2006/relationships/image" Target="../media/image56.tiff"/><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1.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1" Type="http://schemas.openxmlformats.org/officeDocument/2006/relationships/slideLayout" Target="../slideLayouts/slideLayout12.xml"/><Relationship Id="rId2" Type="http://schemas.openxmlformats.org/officeDocument/2006/relationships/image" Target="../media/image15.jpeg"/></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1" Type="http://schemas.openxmlformats.org/officeDocument/2006/relationships/slideLayout" Target="../slideLayouts/slideLayout12.xml"/><Relationship Id="rId2" Type="http://schemas.openxmlformats.org/officeDocument/2006/relationships/image" Target="../media/image57.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1" Type="http://schemas.openxmlformats.org/officeDocument/2006/relationships/image" Target="../media/image68.jpg"/><Relationship Id="rId12" Type="http://schemas.openxmlformats.org/officeDocument/2006/relationships/image" Target="../media/image69.png"/><Relationship Id="rId13"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60.jpg"/><Relationship Id="rId4" Type="http://schemas.openxmlformats.org/officeDocument/2006/relationships/image" Target="../media/image61.JPG"/><Relationship Id="rId5" Type="http://schemas.openxmlformats.org/officeDocument/2006/relationships/image" Target="../media/image62.jpg"/><Relationship Id="rId6" Type="http://schemas.openxmlformats.org/officeDocument/2006/relationships/image" Target="../media/image63.JPG"/><Relationship Id="rId7" Type="http://schemas.openxmlformats.org/officeDocument/2006/relationships/image" Target="../media/image64.jpg"/><Relationship Id="rId8" Type="http://schemas.openxmlformats.org/officeDocument/2006/relationships/image" Target="../media/image65.JPG"/><Relationship Id="rId9" Type="http://schemas.openxmlformats.org/officeDocument/2006/relationships/image" Target="../media/image66.jpg"/><Relationship Id="rId10" Type="http://schemas.openxmlformats.org/officeDocument/2006/relationships/image" Target="../media/image67.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71.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emf"/><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8.xml.rels><?xml version="1.0" encoding="UTF-8" standalone="yes"?>
<Relationships xmlns="http://schemas.openxmlformats.org/package/2006/relationships"><Relationship Id="rId3" Type="http://schemas.openxmlformats.org/officeDocument/2006/relationships/image" Target="../media/image75.jpeg"/><Relationship Id="rId4" Type="http://schemas.openxmlformats.org/officeDocument/2006/relationships/image" Target="../media/image76.JPG"/><Relationship Id="rId5" Type="http://schemas.openxmlformats.org/officeDocument/2006/relationships/image" Target="../media/image77.JPG"/><Relationship Id="rId6" Type="http://schemas.openxmlformats.org/officeDocument/2006/relationships/image" Target="../media/image78.jpeg"/><Relationship Id="rId7" Type="http://schemas.openxmlformats.org/officeDocument/2006/relationships/image" Target="../media/image79.jpeg"/><Relationship Id="rId1" Type="http://schemas.openxmlformats.org/officeDocument/2006/relationships/slideLayout" Target="../slideLayouts/slideLayout7.xml"/><Relationship Id="rId2" Type="http://schemas.openxmlformats.org/officeDocument/2006/relationships/image" Target="../media/image74.png"/></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8.emf"/><Relationship Id="rId5" Type="http://schemas.openxmlformats.org/officeDocument/2006/relationships/image" Target="../media/image9.emf"/><Relationship Id="rId6" Type="http://schemas.openxmlformats.org/officeDocument/2006/relationships/image" Target="../media/image10.emf"/><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1" Type="http://schemas.openxmlformats.org/officeDocument/2006/relationships/slideLayout" Target="../slideLayouts/slideLayout12.xml"/><Relationship Id="rId2" Type="http://schemas.openxmlformats.org/officeDocument/2006/relationships/image" Target="../media/image1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5"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927" y="1144454"/>
            <a:ext cx="8322349" cy="4893648"/>
          </a:xfrm>
          <a:prstGeom prst="rect">
            <a:avLst/>
          </a:prstGeom>
          <a:noFill/>
        </p:spPr>
        <p:txBody>
          <a:bodyPr wrap="square" rtlCol="0">
            <a:spAutoFit/>
          </a:bodyPr>
          <a:lstStyle/>
          <a:p>
            <a:pPr algn="ctr"/>
            <a:r>
              <a:rPr lang="en-US" sz="2400" b="1" dirty="0" smtClean="0">
                <a:solidFill>
                  <a:srgbClr val="FF0000"/>
                </a:solidFill>
              </a:rPr>
              <a:t>TEMPO </a:t>
            </a:r>
            <a:r>
              <a:rPr lang="en-US" sz="2400" b="1" dirty="0">
                <a:solidFill>
                  <a:srgbClr val="FF0000"/>
                </a:solidFill>
              </a:rPr>
              <a:t>as a tool for monitoring crop damage and </a:t>
            </a:r>
            <a:r>
              <a:rPr lang="en-US" sz="2400" b="1" dirty="0" smtClean="0">
                <a:solidFill>
                  <a:srgbClr val="FF0000"/>
                </a:solidFill>
              </a:rPr>
              <a:t>productivity</a:t>
            </a:r>
          </a:p>
          <a:p>
            <a:endParaRPr lang="en-US" dirty="0"/>
          </a:p>
          <a:p>
            <a:pPr algn="ctr"/>
            <a:r>
              <a:rPr lang="en-US" dirty="0" smtClean="0"/>
              <a:t>Jack Fishman</a:t>
            </a:r>
            <a:r>
              <a:rPr lang="en-US" baseline="30000" dirty="0" smtClean="0"/>
              <a:t>1</a:t>
            </a:r>
            <a:r>
              <a:rPr lang="en-US" dirty="0" smtClean="0"/>
              <a:t>, </a:t>
            </a:r>
            <a:r>
              <a:rPr lang="en-US" dirty="0" err="1" smtClean="0"/>
              <a:t>Wasit</a:t>
            </a:r>
            <a:r>
              <a:rPr lang="en-US" dirty="0" smtClean="0"/>
              <a:t> Wulamu</a:t>
            </a:r>
            <a:r>
              <a:rPr lang="en-US" baseline="30000" dirty="0" smtClean="0"/>
              <a:t>2,1</a:t>
            </a:r>
            <a:r>
              <a:rPr lang="en-US" dirty="0" smtClean="0"/>
              <a:t>, Bethany Marshall</a:t>
            </a:r>
            <a:r>
              <a:rPr lang="en-US" baseline="30000" dirty="0" smtClean="0"/>
              <a:t>2</a:t>
            </a:r>
            <a:r>
              <a:rPr lang="en-US" dirty="0" smtClean="0"/>
              <a:t>, </a:t>
            </a:r>
            <a:r>
              <a:rPr lang="en-US" dirty="0"/>
              <a:t>Matt </a:t>
            </a:r>
            <a:r>
              <a:rPr lang="en-US" dirty="0" smtClean="0"/>
              <a:t>Maimaitiyimg</a:t>
            </a:r>
            <a:r>
              <a:rPr lang="en-US" baseline="30000" dirty="0" smtClean="0"/>
              <a:t>2</a:t>
            </a:r>
            <a:r>
              <a:rPr lang="en-US" dirty="0" smtClean="0"/>
              <a:t> </a:t>
            </a:r>
            <a:endParaRPr lang="en-US" baseline="30000" dirty="0" smtClean="0"/>
          </a:p>
          <a:p>
            <a:pPr algn="ctr"/>
            <a:r>
              <a:rPr lang="en-US" baseline="30000" dirty="0" smtClean="0"/>
              <a:t>1</a:t>
            </a:r>
            <a:r>
              <a:rPr lang="en-US" dirty="0" smtClean="0"/>
              <a:t>Department of Earth and Atmospheric Sciences</a:t>
            </a:r>
          </a:p>
          <a:p>
            <a:pPr algn="ctr"/>
            <a:r>
              <a:rPr lang="en-US" baseline="30000" dirty="0" smtClean="0"/>
              <a:t>2</a:t>
            </a:r>
            <a:r>
              <a:rPr lang="en-US" dirty="0" smtClean="0"/>
              <a:t>Center for Sustainability</a:t>
            </a:r>
            <a:endParaRPr lang="en-US" baseline="30000" dirty="0" smtClean="0"/>
          </a:p>
          <a:p>
            <a:pPr algn="ctr"/>
            <a:r>
              <a:rPr lang="en-US" dirty="0" smtClean="0"/>
              <a:t>Saint Louis University</a:t>
            </a:r>
          </a:p>
          <a:p>
            <a:pPr algn="ctr"/>
            <a:r>
              <a:rPr lang="en-US" dirty="0" smtClean="0"/>
              <a:t>St. Louis, MO 63108</a:t>
            </a:r>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r>
              <a:rPr lang="en-US" dirty="0" smtClean="0"/>
              <a:t>Presented at 5</a:t>
            </a:r>
            <a:r>
              <a:rPr lang="en-US" baseline="30000" dirty="0" smtClean="0"/>
              <a:t>th</a:t>
            </a:r>
            <a:r>
              <a:rPr lang="en-US" dirty="0" smtClean="0"/>
              <a:t> TEMPO Science Team Meeting</a:t>
            </a:r>
          </a:p>
          <a:p>
            <a:pPr algn="ctr"/>
            <a:r>
              <a:rPr lang="en-US" dirty="0" smtClean="0"/>
              <a:t>Cambridge, MA</a:t>
            </a:r>
          </a:p>
          <a:p>
            <a:pPr algn="ctr"/>
            <a:r>
              <a:rPr lang="en-US" dirty="0" smtClean="0"/>
              <a:t>June 1, 2017</a:t>
            </a:r>
            <a:endParaRPr lang="en-US" dirty="0"/>
          </a:p>
          <a:p>
            <a:endParaRPr lang="en-US" dirty="0"/>
          </a:p>
        </p:txBody>
      </p:sp>
    </p:spTree>
    <p:extLst>
      <p:ext uri="{BB962C8B-B14F-4D97-AF65-F5344CB8AC3E}">
        <p14:creationId xmlns:p14="http://schemas.microsoft.com/office/powerpoint/2010/main" val="243026479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shman_AtmEnv_figure 6.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611" y="1231900"/>
            <a:ext cx="5713377" cy="3684524"/>
          </a:xfrm>
          <a:prstGeom prst="rect">
            <a:avLst/>
          </a:prstGeom>
        </p:spPr>
      </p:pic>
      <p:pic>
        <p:nvPicPr>
          <p:cNvPr id="5" name="Picture 4" descr="Fig1c_Indiana_countyMap.pdf"/>
          <p:cNvPicPr>
            <a:picLocks noChangeAspect="1"/>
          </p:cNvPicPr>
          <p:nvPr/>
        </p:nvPicPr>
        <p:blipFill rotWithShape="1">
          <a:blip r:embed="rId3">
            <a:extLst>
              <a:ext uri="{28A0092B-C50C-407E-A947-70E740481C1C}">
                <a14:useLocalDpi xmlns:a14="http://schemas.microsoft.com/office/drawing/2010/main" val="0"/>
              </a:ext>
            </a:extLst>
          </a:blip>
          <a:srcRect l="16181" t="17710" r="15969" b="40812"/>
          <a:stretch/>
        </p:blipFill>
        <p:spPr>
          <a:xfrm rot="16200000">
            <a:off x="5749162" y="1623186"/>
            <a:ext cx="3544824" cy="2482852"/>
          </a:xfrm>
          <a:prstGeom prst="rect">
            <a:avLst/>
          </a:prstGeom>
        </p:spPr>
      </p:pic>
      <p:sp>
        <p:nvSpPr>
          <p:cNvPr id="6" name="TextBox 5"/>
          <p:cNvSpPr txBox="1"/>
          <p:nvPr/>
        </p:nvSpPr>
        <p:spPr>
          <a:xfrm>
            <a:off x="4165600" y="3530600"/>
            <a:ext cx="1244600" cy="369332"/>
          </a:xfrm>
          <a:prstGeom prst="rect">
            <a:avLst/>
          </a:prstGeom>
          <a:noFill/>
        </p:spPr>
        <p:txBody>
          <a:bodyPr wrap="square" rtlCol="0">
            <a:spAutoFit/>
          </a:bodyPr>
          <a:lstStyle/>
          <a:p>
            <a:pPr algn="ctr"/>
            <a:r>
              <a:rPr lang="en-US" dirty="0" smtClean="0"/>
              <a:t>R=0.74</a:t>
            </a:r>
            <a:endParaRPr lang="en-US" dirty="0"/>
          </a:p>
        </p:txBody>
      </p:sp>
      <p:sp>
        <p:nvSpPr>
          <p:cNvPr id="7" name="Rectangle 6"/>
          <p:cNvSpPr/>
          <p:nvPr/>
        </p:nvSpPr>
        <p:spPr>
          <a:xfrm>
            <a:off x="7581900" y="2381250"/>
            <a:ext cx="590550" cy="647700"/>
          </a:xfrm>
          <a:prstGeom prst="rect">
            <a:avLst/>
          </a:prstGeom>
          <a:solidFill>
            <a:srgbClr val="FF0000">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679450" y="393700"/>
            <a:ext cx="7493000" cy="461665"/>
          </a:xfrm>
          <a:prstGeom prst="rect">
            <a:avLst/>
          </a:prstGeom>
          <a:noFill/>
        </p:spPr>
        <p:txBody>
          <a:bodyPr wrap="square" rtlCol="0">
            <a:spAutoFit/>
          </a:bodyPr>
          <a:lstStyle/>
          <a:p>
            <a:pPr algn="ctr"/>
            <a:r>
              <a:rPr lang="en-US" sz="2400" b="1" dirty="0" smtClean="0"/>
              <a:t>Strong Correlation between TOR and Surface O</a:t>
            </a:r>
            <a:r>
              <a:rPr lang="en-US" sz="2400" b="1" baseline="-25000" dirty="0" smtClean="0"/>
              <a:t>3</a:t>
            </a:r>
            <a:endParaRPr lang="en-US" sz="2400" b="1" dirty="0"/>
          </a:p>
        </p:txBody>
      </p:sp>
      <p:sp>
        <p:nvSpPr>
          <p:cNvPr id="9" name="TextBox 8"/>
          <p:cNvSpPr txBox="1"/>
          <p:nvPr/>
        </p:nvSpPr>
        <p:spPr>
          <a:xfrm>
            <a:off x="787400" y="4916424"/>
            <a:ext cx="8255000" cy="1754327"/>
          </a:xfrm>
          <a:prstGeom prst="rect">
            <a:avLst/>
          </a:prstGeom>
          <a:noFill/>
        </p:spPr>
        <p:txBody>
          <a:bodyPr wrap="square" rtlCol="0">
            <a:spAutoFit/>
          </a:bodyPr>
          <a:lstStyle/>
          <a:p>
            <a:r>
              <a:rPr lang="en-US" dirty="0" smtClean="0"/>
              <a:t>• Monthly averages over 5 years (20 points) June-September</a:t>
            </a:r>
          </a:p>
          <a:p>
            <a:r>
              <a:rPr lang="en-US" dirty="0" smtClean="0"/>
              <a:t>• Prescreening for both TOMS and surface O</a:t>
            </a:r>
            <a:r>
              <a:rPr lang="en-US" baseline="-25000" dirty="0" smtClean="0"/>
              <a:t>3</a:t>
            </a:r>
            <a:r>
              <a:rPr lang="en-US" dirty="0" smtClean="0"/>
              <a:t>:</a:t>
            </a:r>
          </a:p>
          <a:p>
            <a:r>
              <a:rPr lang="en-US" dirty="0" smtClean="0"/>
              <a:t>     - Used only values where reflectivity &lt; 0.2 for both TOR and </a:t>
            </a:r>
            <a:r>
              <a:rPr lang="en-US" dirty="0" err="1" smtClean="0"/>
              <a:t>sfc</a:t>
            </a:r>
            <a:r>
              <a:rPr lang="en-US" dirty="0" smtClean="0"/>
              <a:t> O</a:t>
            </a:r>
            <a:r>
              <a:rPr lang="en-US" baseline="-25000" dirty="0" smtClean="0"/>
              <a:t>3</a:t>
            </a:r>
            <a:endParaRPr lang="en-US" dirty="0" smtClean="0"/>
          </a:p>
          <a:p>
            <a:r>
              <a:rPr lang="en-US" dirty="0" smtClean="0"/>
              <a:t>     - </a:t>
            </a:r>
            <a:r>
              <a:rPr lang="en-US" dirty="0" err="1" smtClean="0"/>
              <a:t>Sfc</a:t>
            </a:r>
            <a:r>
              <a:rPr lang="en-US" dirty="0" smtClean="0"/>
              <a:t> O</a:t>
            </a:r>
            <a:r>
              <a:rPr lang="en-US" baseline="-25000" dirty="0" smtClean="0"/>
              <a:t>3</a:t>
            </a:r>
            <a:r>
              <a:rPr lang="en-US" dirty="0" smtClean="0"/>
              <a:t> is average afternoon value: 1300-1700 LT</a:t>
            </a:r>
          </a:p>
          <a:p>
            <a:r>
              <a:rPr lang="en-US" dirty="0" smtClean="0"/>
              <a:t>• </a:t>
            </a:r>
            <a:r>
              <a:rPr lang="en-US" dirty="0" err="1" smtClean="0"/>
              <a:t>Sfc</a:t>
            </a:r>
            <a:r>
              <a:rPr lang="en-US" dirty="0" smtClean="0"/>
              <a:t> O</a:t>
            </a:r>
            <a:r>
              <a:rPr lang="en-US" baseline="-25000" dirty="0" smtClean="0"/>
              <a:t>3</a:t>
            </a:r>
            <a:r>
              <a:rPr lang="en-US" dirty="0" smtClean="0"/>
              <a:t> value was average of 7 sites within box</a:t>
            </a:r>
          </a:p>
          <a:p>
            <a:r>
              <a:rPr lang="en-US" b="1" dirty="0" smtClean="0"/>
              <a:t>• Only time this strong correlation between TOR and </a:t>
            </a:r>
            <a:r>
              <a:rPr lang="en-US" b="1" dirty="0" err="1" smtClean="0"/>
              <a:t>sfc</a:t>
            </a:r>
            <a:r>
              <a:rPr lang="en-US" b="1" dirty="0" smtClean="0"/>
              <a:t> O</a:t>
            </a:r>
            <a:r>
              <a:rPr lang="en-US" b="1" baseline="-25000" dirty="0" smtClean="0"/>
              <a:t>3</a:t>
            </a:r>
            <a:r>
              <a:rPr lang="en-US" b="1" dirty="0" smtClean="0"/>
              <a:t> has ever Been published! </a:t>
            </a:r>
            <a:endParaRPr lang="en-US" b="1" dirty="0"/>
          </a:p>
        </p:txBody>
      </p:sp>
    </p:spTree>
    <p:extLst>
      <p:ext uri="{BB962C8B-B14F-4D97-AF65-F5344CB8AC3E}">
        <p14:creationId xmlns:p14="http://schemas.microsoft.com/office/powerpoint/2010/main" val="26780393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1" descr="Fishman_Liu_Fig3.jpg"/>
          <p:cNvPicPr>
            <a:picLocks noChangeAspect="1"/>
          </p:cNvPicPr>
          <p:nvPr/>
        </p:nvPicPr>
        <p:blipFill rotWithShape="1">
          <a:blip r:embed="rId2">
            <a:extLst>
              <a:ext uri="{28A0092B-C50C-407E-A947-70E740481C1C}">
                <a14:useLocalDpi xmlns:a14="http://schemas.microsoft.com/office/drawing/2010/main" val="0"/>
              </a:ext>
            </a:extLst>
          </a:blip>
          <a:srcRect t="14815"/>
          <a:stretch/>
        </p:blipFill>
        <p:spPr bwMode="auto">
          <a:xfrm>
            <a:off x="707203" y="1887006"/>
            <a:ext cx="7570208" cy="4836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34474" y="209181"/>
            <a:ext cx="8740587" cy="1477328"/>
          </a:xfrm>
          <a:prstGeom prst="rect">
            <a:avLst/>
          </a:prstGeom>
          <a:noFill/>
        </p:spPr>
        <p:txBody>
          <a:bodyPr wrap="square" rtlCol="0">
            <a:spAutoFit/>
          </a:bodyPr>
          <a:lstStyle/>
          <a:p>
            <a:pPr algn="ctr"/>
            <a:r>
              <a:rPr lang="en-US" sz="2200" b="1" dirty="0" smtClean="0">
                <a:solidFill>
                  <a:srgbClr val="FF0000"/>
                </a:solidFill>
              </a:rPr>
              <a:t>Summary of Findings from Multiple Linear Regression Statistical Model</a:t>
            </a:r>
          </a:p>
          <a:p>
            <a:pPr algn="ctr"/>
            <a:endParaRPr lang="en-US" sz="800" b="1" dirty="0">
              <a:solidFill>
                <a:srgbClr val="FF0000"/>
              </a:solidFill>
            </a:endParaRPr>
          </a:p>
          <a:p>
            <a:r>
              <a:rPr lang="en-US" sz="2000" dirty="0" smtClean="0">
                <a:solidFill>
                  <a:srgbClr val="FF0000"/>
                </a:solidFill>
              </a:rPr>
              <a:t>• Applied over entire region: statistically insignificant correlation found between O</a:t>
            </a:r>
            <a:r>
              <a:rPr lang="en-US" sz="2000" baseline="-25000" dirty="0" smtClean="0">
                <a:solidFill>
                  <a:srgbClr val="FF0000"/>
                </a:solidFill>
              </a:rPr>
              <a:t>3</a:t>
            </a:r>
            <a:r>
              <a:rPr lang="en-US" sz="2000" dirty="0" smtClean="0">
                <a:solidFill>
                  <a:srgbClr val="FF0000"/>
                </a:solidFill>
              </a:rPr>
              <a:t> and soybean crop yield</a:t>
            </a:r>
          </a:p>
          <a:p>
            <a:r>
              <a:rPr lang="en-US" sz="2000" dirty="0" smtClean="0">
                <a:solidFill>
                  <a:srgbClr val="FF0000"/>
                </a:solidFill>
              </a:rPr>
              <a:t>• Statistically </a:t>
            </a:r>
            <a:r>
              <a:rPr lang="en-US" sz="2000" u="sng" dirty="0" smtClean="0">
                <a:solidFill>
                  <a:srgbClr val="FF0000"/>
                </a:solidFill>
              </a:rPr>
              <a:t>significant</a:t>
            </a:r>
            <a:r>
              <a:rPr lang="en-US" sz="2000" dirty="0" smtClean="0">
                <a:solidFill>
                  <a:srgbClr val="FF0000"/>
                </a:solidFill>
              </a:rPr>
              <a:t> correlation found in southern region</a:t>
            </a:r>
          </a:p>
        </p:txBody>
      </p:sp>
    </p:spTree>
    <p:extLst>
      <p:ext uri="{BB962C8B-B14F-4D97-AF65-F5344CB8AC3E}">
        <p14:creationId xmlns:p14="http://schemas.microsoft.com/office/powerpoint/2010/main" val="25198358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rotWithShape="1">
          <a:blip r:embed="rId2">
            <a:extLst>
              <a:ext uri="{28A0092B-C50C-407E-A947-70E740481C1C}">
                <a14:useLocalDpi xmlns:a14="http://schemas.microsoft.com/office/drawing/2010/main" val="0"/>
              </a:ext>
            </a:extLst>
          </a:blip>
          <a:srcRect l="3590" t="9345" r="4786" b="13390"/>
          <a:stretch/>
        </p:blipFill>
        <p:spPr bwMode="auto">
          <a:xfrm>
            <a:off x="1185333" y="1634709"/>
            <a:ext cx="6976534" cy="4608345"/>
          </a:xfrm>
          <a:prstGeom prst="rect">
            <a:avLst/>
          </a:prstGeom>
          <a:ln>
            <a:noFill/>
          </a:ln>
          <a:extLst>
            <a:ext uri="{53640926-AAD7-44d8-BBD7-CCE9431645EC}">
              <a14:shadowObscured xmlns:a14="http://schemas.microsoft.com/office/drawing/2010/main"/>
            </a:ext>
          </a:extLst>
        </p:spPr>
      </p:pic>
      <p:sp>
        <p:nvSpPr>
          <p:cNvPr id="4" name="TextBox 1"/>
          <p:cNvSpPr txBox="1">
            <a:spLocks noChangeArrowheads="1"/>
          </p:cNvSpPr>
          <p:nvPr/>
        </p:nvSpPr>
        <p:spPr bwMode="auto">
          <a:xfrm>
            <a:off x="641685" y="607822"/>
            <a:ext cx="798094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smtClean="0">
                <a:solidFill>
                  <a:srgbClr val="008000"/>
                </a:solidFill>
              </a:rPr>
              <a:t>Laboratory Studies in 1980s Are Now Supported by Larger Scale Field Studies</a:t>
            </a:r>
            <a:endParaRPr lang="en-US" b="1" dirty="0">
              <a:solidFill>
                <a:srgbClr val="008000"/>
              </a:solidFill>
            </a:endParaRPr>
          </a:p>
        </p:txBody>
      </p:sp>
    </p:spTree>
    <p:extLst>
      <p:ext uri="{BB962C8B-B14F-4D97-AF65-F5344CB8AC3E}">
        <p14:creationId xmlns:p14="http://schemas.microsoft.com/office/powerpoint/2010/main" val="27891960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149303"/>
            <a:ext cx="9144000" cy="1470025"/>
          </a:xfrm>
        </p:spPr>
        <p:txBody>
          <a:bodyPr>
            <a:normAutofit fontScale="90000"/>
          </a:bodyPr>
          <a:lstStyle/>
          <a:p>
            <a:r>
              <a:rPr lang="en-US" sz="4200" b="1" dirty="0" smtClean="0">
                <a:solidFill>
                  <a:srgbClr val="008000"/>
                </a:solidFill>
                <a:latin typeface="Arial"/>
                <a:cs typeface="Arial"/>
              </a:rPr>
              <a:t>The St. Louis Ozone Garden Project:</a:t>
            </a:r>
            <a:r>
              <a:rPr lang="en-US" sz="4200" b="1" dirty="0">
                <a:solidFill>
                  <a:srgbClr val="008000"/>
                </a:solidFill>
                <a:latin typeface="Arial"/>
                <a:cs typeface="Arial"/>
              </a:rPr>
              <a:t/>
            </a:r>
            <a:br>
              <a:rPr lang="en-US" sz="4200" b="1" dirty="0">
                <a:solidFill>
                  <a:srgbClr val="008000"/>
                </a:solidFill>
                <a:latin typeface="Arial"/>
                <a:cs typeface="Arial"/>
              </a:rPr>
            </a:br>
            <a:r>
              <a:rPr lang="en-US" sz="2700" b="1" dirty="0" smtClean="0">
                <a:solidFill>
                  <a:srgbClr val="008000"/>
                </a:solidFill>
                <a:latin typeface="Arial"/>
                <a:cs typeface="Arial"/>
              </a:rPr>
              <a:t>Providing a National Model for Creating an Awareness of </a:t>
            </a:r>
            <a:br>
              <a:rPr lang="en-US" sz="2700" b="1" dirty="0" smtClean="0">
                <a:solidFill>
                  <a:srgbClr val="008000"/>
                </a:solidFill>
                <a:latin typeface="Arial"/>
                <a:cs typeface="Arial"/>
              </a:rPr>
            </a:br>
            <a:r>
              <a:rPr lang="en-US" sz="2700" b="1" dirty="0" smtClean="0">
                <a:solidFill>
                  <a:srgbClr val="008000"/>
                </a:solidFill>
                <a:latin typeface="Arial"/>
                <a:cs typeface="Arial"/>
              </a:rPr>
              <a:t>the Detrimental Effects of Air Pollution on Vegetation</a:t>
            </a:r>
            <a:endParaRPr lang="en-US" sz="2700" b="1" dirty="0">
              <a:solidFill>
                <a:srgbClr val="008000"/>
              </a:solidFill>
              <a:latin typeface="Arial"/>
              <a:cs typeface="Arial"/>
            </a:endParaRP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1000" y="2956509"/>
            <a:ext cx="4051300" cy="2194454"/>
          </a:xfrm>
          <a:prstGeom prst="rect">
            <a:avLst/>
          </a:prstGeom>
          <a:ln>
            <a:solidFill>
              <a:schemeClr val="tx1"/>
            </a:solidFill>
          </a:ln>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r="2525" b="29930"/>
          <a:stretch/>
        </p:blipFill>
        <p:spPr>
          <a:xfrm>
            <a:off x="4673602" y="2956509"/>
            <a:ext cx="4070390" cy="2194454"/>
          </a:xfrm>
          <a:prstGeom prst="rect">
            <a:avLst/>
          </a:prstGeom>
          <a:ln>
            <a:solidFill>
              <a:schemeClr val="tx1"/>
            </a:solidFill>
          </a:ln>
        </p:spPr>
      </p:pic>
      <p:sp>
        <p:nvSpPr>
          <p:cNvPr id="7" name="TextBox 6"/>
          <p:cNvSpPr txBox="1"/>
          <p:nvPr/>
        </p:nvSpPr>
        <p:spPr>
          <a:xfrm>
            <a:off x="4" y="309274"/>
            <a:ext cx="8839196" cy="646331"/>
          </a:xfrm>
          <a:prstGeom prst="rect">
            <a:avLst/>
          </a:prstGeom>
          <a:noFill/>
        </p:spPr>
        <p:txBody>
          <a:bodyPr wrap="square" rtlCol="0">
            <a:spAutoFit/>
          </a:bodyPr>
          <a:lstStyle/>
          <a:p>
            <a:r>
              <a:rPr lang="en-US" b="1" i="1" u="sng" dirty="0" smtClean="0">
                <a:solidFill>
                  <a:srgbClr val="FF0000"/>
                </a:solidFill>
              </a:rPr>
              <a:t>Public Outreach Project Provides First Platform for Measuring Spectral Properties of Ozone Damage to Soybeans (part of AQAST &amp; TEMPO Education/Public Outreach:</a:t>
            </a:r>
            <a:endParaRPr lang="en-US" b="1" i="1" u="sng" dirty="0">
              <a:solidFill>
                <a:srgbClr val="FF0000"/>
              </a:solidFill>
            </a:endParaRPr>
          </a:p>
        </p:txBody>
      </p:sp>
    </p:spTree>
    <p:extLst>
      <p:ext uri="{BB962C8B-B14F-4D97-AF65-F5344CB8AC3E}">
        <p14:creationId xmlns:p14="http://schemas.microsoft.com/office/powerpoint/2010/main" val="24026078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a14="http://schemas.microsoft.com/office/drawing/2010/main" val="0"/>
              </a:ext>
            </a:extLst>
          </a:blip>
          <a:stretch>
            <a:fillRect/>
          </a:stretch>
        </p:blipFill>
        <p:spPr>
          <a:xfrm>
            <a:off x="1231900" y="1741497"/>
            <a:ext cx="2501905" cy="1611303"/>
          </a:xfrm>
          <a:prstGeom prst="rect">
            <a:avLst/>
          </a:prstGeom>
          <a:ln>
            <a:solidFill>
              <a:schemeClr val="tx1"/>
            </a:solidFill>
          </a:ln>
        </p:spPr>
      </p:pic>
      <p:pic>
        <p:nvPicPr>
          <p:cNvPr id="3" name="Picture 2"/>
          <p:cNvPicPr/>
          <p:nvPr/>
        </p:nvPicPr>
        <p:blipFill>
          <a:blip r:embed="rId3" cstate="print">
            <a:extLst>
              <a:ext uri="{28A0092B-C50C-407E-A947-70E740481C1C}">
                <a14:useLocalDpi xmlns:a14="http://schemas.microsoft.com/office/drawing/2010/main" val="0"/>
              </a:ext>
            </a:extLst>
          </a:blip>
          <a:stretch>
            <a:fillRect/>
          </a:stretch>
        </p:blipFill>
        <p:spPr>
          <a:xfrm>
            <a:off x="4786312" y="1664830"/>
            <a:ext cx="3189288" cy="2398713"/>
          </a:xfrm>
          <a:prstGeom prst="rect">
            <a:avLst/>
          </a:prstGeom>
          <a:ln>
            <a:solidFill>
              <a:schemeClr val="tx1"/>
            </a:solidFill>
          </a:ln>
        </p:spPr>
      </p:pic>
      <p:cxnSp>
        <p:nvCxnSpPr>
          <p:cNvPr id="4" name="Straight Arrow Connector 3"/>
          <p:cNvCxnSpPr>
            <a:cxnSpLocks noChangeShapeType="1"/>
          </p:cNvCxnSpPr>
          <p:nvPr/>
        </p:nvCxnSpPr>
        <p:spPr bwMode="auto">
          <a:xfrm flipV="1">
            <a:off x="5130800" y="2057411"/>
            <a:ext cx="1638300" cy="1003299"/>
          </a:xfrm>
          <a:prstGeom prst="straightConnector1">
            <a:avLst/>
          </a:prstGeom>
          <a:noFill/>
          <a:ln w="19050">
            <a:solidFill>
              <a:schemeClr val="bg1">
                <a:lumMod val="100000"/>
                <a:lumOff val="0"/>
              </a:schemeClr>
            </a:solidFill>
            <a:round/>
            <a:headEnd type="arrow" w="med" len="me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7" name="TextBox 6"/>
          <p:cNvSpPr txBox="1"/>
          <p:nvPr/>
        </p:nvSpPr>
        <p:spPr>
          <a:xfrm>
            <a:off x="127000" y="571502"/>
            <a:ext cx="8915400" cy="830997"/>
          </a:xfrm>
          <a:prstGeom prst="rect">
            <a:avLst/>
          </a:prstGeom>
          <a:noFill/>
        </p:spPr>
        <p:txBody>
          <a:bodyPr wrap="square" rtlCol="0">
            <a:spAutoFit/>
          </a:bodyPr>
          <a:lstStyle/>
          <a:p>
            <a:pPr algn="ctr"/>
            <a:r>
              <a:rPr lang="en-US" sz="2400" b="1" dirty="0" smtClean="0">
                <a:solidFill>
                  <a:srgbClr val="008000"/>
                </a:solidFill>
              </a:rPr>
              <a:t>Observable Differences Between Ozone-Sensitive and </a:t>
            </a:r>
          </a:p>
          <a:p>
            <a:pPr algn="ctr"/>
            <a:r>
              <a:rPr lang="en-US" sz="2400" b="1" dirty="0" smtClean="0">
                <a:solidFill>
                  <a:srgbClr val="008000"/>
                </a:solidFill>
              </a:rPr>
              <a:t>Ozone-Tolerant Cultivars at Ozone Garden</a:t>
            </a:r>
            <a:endParaRPr lang="en-US" sz="2400" b="1" dirty="0">
              <a:solidFill>
                <a:srgbClr val="008000"/>
              </a:solidFill>
            </a:endParaRPr>
          </a:p>
        </p:txBody>
      </p:sp>
      <p:sp>
        <p:nvSpPr>
          <p:cNvPr id="8" name="TextBox 7"/>
          <p:cNvSpPr txBox="1"/>
          <p:nvPr/>
        </p:nvSpPr>
        <p:spPr>
          <a:xfrm>
            <a:off x="1053147" y="3375689"/>
            <a:ext cx="2882900" cy="369332"/>
          </a:xfrm>
          <a:prstGeom prst="rect">
            <a:avLst/>
          </a:prstGeom>
          <a:noFill/>
        </p:spPr>
        <p:txBody>
          <a:bodyPr wrap="square" rtlCol="0">
            <a:spAutoFit/>
          </a:bodyPr>
          <a:lstStyle/>
          <a:p>
            <a:pPr algn="ctr"/>
            <a:r>
              <a:rPr lang="en-US" b="1" dirty="0" smtClean="0">
                <a:solidFill>
                  <a:srgbClr val="008000"/>
                </a:solidFill>
              </a:rPr>
              <a:t>Snap Beans </a:t>
            </a:r>
            <a:endParaRPr lang="en-US" b="1" dirty="0">
              <a:solidFill>
                <a:srgbClr val="008000"/>
              </a:solidFill>
            </a:endParaRPr>
          </a:p>
        </p:txBody>
      </p:sp>
      <p:sp>
        <p:nvSpPr>
          <p:cNvPr id="9" name="TextBox 8"/>
          <p:cNvSpPr txBox="1"/>
          <p:nvPr/>
        </p:nvSpPr>
        <p:spPr>
          <a:xfrm>
            <a:off x="4330700" y="4165610"/>
            <a:ext cx="3975099" cy="646331"/>
          </a:xfrm>
          <a:prstGeom prst="rect">
            <a:avLst/>
          </a:prstGeom>
          <a:noFill/>
        </p:spPr>
        <p:txBody>
          <a:bodyPr wrap="square" rtlCol="0">
            <a:spAutoFit/>
          </a:bodyPr>
          <a:lstStyle/>
          <a:p>
            <a:pPr algn="ctr"/>
            <a:r>
              <a:rPr lang="en-US" b="1" dirty="0" smtClean="0">
                <a:solidFill>
                  <a:srgbClr val="008000"/>
                </a:solidFill>
              </a:rPr>
              <a:t>Soybean Cultivars Late in the Season</a:t>
            </a:r>
          </a:p>
          <a:p>
            <a:pPr algn="ctr"/>
            <a:r>
              <a:rPr lang="en-US" b="1" dirty="0" smtClean="0">
                <a:solidFill>
                  <a:srgbClr val="008000"/>
                </a:solidFill>
              </a:rPr>
              <a:t>(9 Sept. 2014)</a:t>
            </a:r>
            <a:endParaRPr lang="en-US" b="1" dirty="0">
              <a:solidFill>
                <a:srgbClr val="008000"/>
              </a:solidFill>
            </a:endParaRPr>
          </a:p>
        </p:txBody>
      </p:sp>
      <p:sp>
        <p:nvSpPr>
          <p:cNvPr id="10" name="TextBox 9"/>
          <p:cNvSpPr txBox="1"/>
          <p:nvPr/>
        </p:nvSpPr>
        <p:spPr>
          <a:xfrm rot="19774981">
            <a:off x="4746924" y="2548618"/>
            <a:ext cx="1405344" cy="276999"/>
          </a:xfrm>
          <a:prstGeom prst="rect">
            <a:avLst/>
          </a:prstGeom>
          <a:noFill/>
        </p:spPr>
        <p:txBody>
          <a:bodyPr wrap="square" rtlCol="0">
            <a:spAutoFit/>
          </a:bodyPr>
          <a:lstStyle/>
          <a:p>
            <a:pPr algn="ctr"/>
            <a:r>
              <a:rPr lang="en-US" sz="1200" b="1" dirty="0" smtClean="0">
                <a:solidFill>
                  <a:schemeClr val="bg1"/>
                </a:solidFill>
              </a:rPr>
              <a:t>Tolerant</a:t>
            </a:r>
            <a:endParaRPr lang="en-US" sz="1200" b="1" dirty="0">
              <a:solidFill>
                <a:schemeClr val="bg1"/>
              </a:solidFill>
            </a:endParaRPr>
          </a:p>
        </p:txBody>
      </p:sp>
      <p:sp>
        <p:nvSpPr>
          <p:cNvPr id="11" name="TextBox 10"/>
          <p:cNvSpPr txBox="1"/>
          <p:nvPr/>
        </p:nvSpPr>
        <p:spPr>
          <a:xfrm rot="19592087">
            <a:off x="5523781" y="2350243"/>
            <a:ext cx="1405344" cy="276999"/>
          </a:xfrm>
          <a:prstGeom prst="rect">
            <a:avLst/>
          </a:prstGeom>
          <a:noFill/>
        </p:spPr>
        <p:txBody>
          <a:bodyPr wrap="square" rtlCol="0">
            <a:spAutoFit/>
          </a:bodyPr>
          <a:lstStyle/>
          <a:p>
            <a:pPr algn="ctr"/>
            <a:r>
              <a:rPr lang="en-US" sz="1200" b="1" dirty="0" smtClean="0">
                <a:solidFill>
                  <a:schemeClr val="bg1"/>
                </a:solidFill>
              </a:rPr>
              <a:t>Sensitive</a:t>
            </a:r>
            <a:endParaRPr lang="en-US" sz="1200" b="1" dirty="0">
              <a:solidFill>
                <a:schemeClr val="bg1"/>
              </a:solidFill>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0784" y="3885743"/>
            <a:ext cx="2605263" cy="1953947"/>
          </a:xfrm>
          <a:prstGeom prst="rect">
            <a:avLst/>
          </a:prstGeom>
          <a:ln>
            <a:solidFill>
              <a:schemeClr val="tx1"/>
            </a:solidFill>
          </a:ln>
        </p:spPr>
      </p:pic>
      <p:sp>
        <p:nvSpPr>
          <p:cNvPr id="13" name="TextBox 12"/>
          <p:cNvSpPr txBox="1"/>
          <p:nvPr/>
        </p:nvSpPr>
        <p:spPr>
          <a:xfrm>
            <a:off x="876301" y="5807481"/>
            <a:ext cx="3454400" cy="584776"/>
          </a:xfrm>
          <a:prstGeom prst="rect">
            <a:avLst/>
          </a:prstGeom>
          <a:noFill/>
        </p:spPr>
        <p:txBody>
          <a:bodyPr wrap="square" rtlCol="0">
            <a:spAutoFit/>
          </a:bodyPr>
          <a:lstStyle/>
          <a:p>
            <a:pPr algn="ctr"/>
            <a:r>
              <a:rPr lang="en-US" sz="1600" dirty="0">
                <a:solidFill>
                  <a:srgbClr val="008000"/>
                </a:solidFill>
              </a:rPr>
              <a:t>S</a:t>
            </a:r>
            <a:r>
              <a:rPr lang="en-US" sz="1600" dirty="0" smtClean="0">
                <a:solidFill>
                  <a:srgbClr val="008000"/>
                </a:solidFill>
              </a:rPr>
              <a:t>pectral measurements characterized O</a:t>
            </a:r>
            <a:r>
              <a:rPr lang="en-US" sz="1600" baseline="-25000" dirty="0" smtClean="0">
                <a:solidFill>
                  <a:srgbClr val="008000"/>
                </a:solidFill>
              </a:rPr>
              <a:t>3</a:t>
            </a:r>
            <a:r>
              <a:rPr lang="en-US" sz="1600" dirty="0" smtClean="0">
                <a:solidFill>
                  <a:srgbClr val="008000"/>
                </a:solidFill>
              </a:rPr>
              <a:t> damage to vegetation </a:t>
            </a:r>
            <a:endParaRPr lang="en-US" sz="1600" dirty="0">
              <a:solidFill>
                <a:srgbClr val="008000"/>
              </a:solidFill>
            </a:endParaRPr>
          </a:p>
        </p:txBody>
      </p:sp>
    </p:spTree>
    <p:extLst>
      <p:ext uri="{BB962C8B-B14F-4D97-AF65-F5344CB8AC3E}">
        <p14:creationId xmlns:p14="http://schemas.microsoft.com/office/powerpoint/2010/main" val="95137491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507" y="681827"/>
            <a:ext cx="6791893" cy="4237839"/>
          </a:xfrm>
          <a:prstGeom prst="rect">
            <a:avLst/>
          </a:prstGeom>
        </p:spPr>
      </p:pic>
      <p:sp>
        <p:nvSpPr>
          <p:cNvPr id="2" name="Title 1"/>
          <p:cNvSpPr>
            <a:spLocks noGrp="1"/>
          </p:cNvSpPr>
          <p:nvPr>
            <p:ph type="title"/>
          </p:nvPr>
        </p:nvSpPr>
        <p:spPr>
          <a:xfrm>
            <a:off x="165100" y="8"/>
            <a:ext cx="8864600" cy="846667"/>
          </a:xfrm>
        </p:spPr>
        <p:txBody>
          <a:bodyPr>
            <a:normAutofit/>
          </a:bodyPr>
          <a:lstStyle/>
          <a:p>
            <a:pPr algn="ctr"/>
            <a:r>
              <a:rPr lang="en-US" sz="2400" b="1" dirty="0" smtClean="0"/>
              <a:t>Yield of Soybean Cultivars from Maryland Heights Field </a:t>
            </a:r>
            <a:r>
              <a:rPr lang="en-US" sz="2400" b="1" dirty="0" smtClean="0"/>
              <a:t>Study</a:t>
            </a:r>
            <a:br>
              <a:rPr lang="en-US" sz="2400" b="1" dirty="0" smtClean="0"/>
            </a:br>
            <a:r>
              <a:rPr lang="en-US" sz="1800" dirty="0" smtClean="0"/>
              <a:t>Study Led by </a:t>
            </a:r>
            <a:r>
              <a:rPr lang="en-US" sz="1800" dirty="0" err="1" smtClean="0"/>
              <a:t>Wasit</a:t>
            </a:r>
            <a:r>
              <a:rPr lang="en-US" sz="1800" dirty="0" smtClean="0"/>
              <a:t> </a:t>
            </a:r>
            <a:r>
              <a:rPr lang="en-US" sz="1800" dirty="0" err="1" smtClean="0"/>
              <a:t>Wulamu</a:t>
            </a:r>
            <a:r>
              <a:rPr lang="en-US" sz="1800" dirty="0" smtClean="0"/>
              <a:t> at SLU</a:t>
            </a:r>
            <a:endParaRPr lang="en-US" sz="2400" b="1" dirty="0"/>
          </a:p>
        </p:txBody>
      </p:sp>
      <p:sp>
        <p:nvSpPr>
          <p:cNvPr id="5" name="Rectangle 4"/>
          <p:cNvSpPr/>
          <p:nvPr/>
        </p:nvSpPr>
        <p:spPr>
          <a:xfrm>
            <a:off x="2057400" y="3213100"/>
            <a:ext cx="444500" cy="1397000"/>
          </a:xfrm>
          <a:prstGeom prst="rect">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1587500" y="2689880"/>
            <a:ext cx="1435100" cy="523220"/>
          </a:xfrm>
          <a:prstGeom prst="rect">
            <a:avLst/>
          </a:prstGeom>
          <a:noFill/>
        </p:spPr>
        <p:txBody>
          <a:bodyPr wrap="square" rtlCol="0">
            <a:spAutoFit/>
          </a:bodyPr>
          <a:lstStyle/>
          <a:p>
            <a:pPr algn="ctr"/>
            <a:r>
              <a:rPr lang="en-US" sz="1400" dirty="0" smtClean="0">
                <a:solidFill>
                  <a:srgbClr val="FF0000"/>
                </a:solidFill>
              </a:rPr>
              <a:t>Ozone Sensitive Cultivar</a:t>
            </a:r>
            <a:endParaRPr lang="en-US" sz="1400" dirty="0">
              <a:solidFill>
                <a:srgbClr val="FF0000"/>
              </a:solidFill>
            </a:endParaRPr>
          </a:p>
        </p:txBody>
      </p:sp>
      <p:sp>
        <p:nvSpPr>
          <p:cNvPr id="3" name="TextBox 2"/>
          <p:cNvSpPr txBox="1"/>
          <p:nvPr/>
        </p:nvSpPr>
        <p:spPr>
          <a:xfrm>
            <a:off x="472507" y="5149345"/>
            <a:ext cx="2296093" cy="923330"/>
          </a:xfrm>
          <a:prstGeom prst="rect">
            <a:avLst/>
          </a:prstGeom>
          <a:noFill/>
        </p:spPr>
        <p:txBody>
          <a:bodyPr wrap="square" rtlCol="0">
            <a:spAutoFit/>
          </a:bodyPr>
          <a:lstStyle/>
          <a:p>
            <a:pPr algn="ctr"/>
            <a:r>
              <a:rPr lang="en-US" dirty="0" smtClean="0"/>
              <a:t>Measurements from </a:t>
            </a:r>
            <a:r>
              <a:rPr lang="en-US" dirty="0" smtClean="0"/>
              <a:t>Experimental Plot used by Monsanto</a:t>
            </a:r>
            <a:endParaRPr lang="en-US" dirty="0"/>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4996" r="7143"/>
          <a:stretch/>
        </p:blipFill>
        <p:spPr>
          <a:xfrm>
            <a:off x="7300346" y="2715280"/>
            <a:ext cx="1517534" cy="1295400"/>
          </a:xfrm>
          <a:prstGeom prst="rect">
            <a:avLst/>
          </a:prstGeom>
          <a:ln>
            <a:solidFill>
              <a:srgbClr val="000000"/>
            </a:solidFill>
          </a:ln>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21873" r="41377" b="25276"/>
          <a:stretch/>
        </p:blipFill>
        <p:spPr>
          <a:xfrm rot="5400000">
            <a:off x="7448603" y="922906"/>
            <a:ext cx="1185073" cy="1481587"/>
          </a:xfrm>
          <a:prstGeom prst="rect">
            <a:avLst/>
          </a:prstGeom>
          <a:ln>
            <a:solidFill>
              <a:schemeClr val="tx1"/>
            </a:solidFill>
          </a:ln>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7262538" y="4622152"/>
            <a:ext cx="1656363" cy="1433227"/>
          </a:xfrm>
          <a:prstGeom prst="rect">
            <a:avLst/>
          </a:prstGeom>
          <a:ln>
            <a:solidFill>
              <a:srgbClr val="000000"/>
            </a:solidFill>
          </a:ln>
        </p:spPr>
      </p:pic>
      <p:sp>
        <p:nvSpPr>
          <p:cNvPr id="11" name="TextBox 10"/>
          <p:cNvSpPr txBox="1"/>
          <p:nvPr/>
        </p:nvSpPr>
        <p:spPr>
          <a:xfrm>
            <a:off x="7389246" y="2185870"/>
            <a:ext cx="1358900" cy="338554"/>
          </a:xfrm>
          <a:prstGeom prst="rect">
            <a:avLst/>
          </a:prstGeom>
          <a:noFill/>
        </p:spPr>
        <p:txBody>
          <a:bodyPr wrap="square" rtlCol="0">
            <a:spAutoFit/>
          </a:bodyPr>
          <a:lstStyle/>
          <a:p>
            <a:pPr algn="ctr"/>
            <a:r>
              <a:rPr lang="en-US" sz="1600" dirty="0" smtClean="0"/>
              <a:t>May</a:t>
            </a:r>
            <a:endParaRPr lang="en-US" sz="1600" dirty="0"/>
          </a:p>
        </p:txBody>
      </p:sp>
      <p:sp>
        <p:nvSpPr>
          <p:cNvPr id="12" name="TextBox 11"/>
          <p:cNvSpPr txBox="1"/>
          <p:nvPr/>
        </p:nvSpPr>
        <p:spPr>
          <a:xfrm>
            <a:off x="7262246" y="3972580"/>
            <a:ext cx="1555634" cy="338554"/>
          </a:xfrm>
          <a:prstGeom prst="rect">
            <a:avLst/>
          </a:prstGeom>
          <a:noFill/>
        </p:spPr>
        <p:txBody>
          <a:bodyPr wrap="square" rtlCol="0">
            <a:spAutoFit/>
          </a:bodyPr>
          <a:lstStyle/>
          <a:p>
            <a:pPr algn="ctr"/>
            <a:r>
              <a:rPr lang="en-US" sz="1600" dirty="0" smtClean="0"/>
              <a:t>June</a:t>
            </a:r>
            <a:endParaRPr lang="en-US" sz="1600" dirty="0"/>
          </a:p>
        </p:txBody>
      </p:sp>
      <p:sp>
        <p:nvSpPr>
          <p:cNvPr id="13" name="TextBox 12"/>
          <p:cNvSpPr txBox="1"/>
          <p:nvPr/>
        </p:nvSpPr>
        <p:spPr>
          <a:xfrm>
            <a:off x="7374106" y="6154247"/>
            <a:ext cx="1481874" cy="338554"/>
          </a:xfrm>
          <a:prstGeom prst="rect">
            <a:avLst/>
          </a:prstGeom>
          <a:noFill/>
        </p:spPr>
        <p:txBody>
          <a:bodyPr wrap="square" rtlCol="0">
            <a:spAutoFit/>
          </a:bodyPr>
          <a:lstStyle/>
          <a:p>
            <a:pPr algn="ctr"/>
            <a:r>
              <a:rPr lang="en-US" sz="1600" dirty="0" smtClean="0"/>
              <a:t>July</a:t>
            </a:r>
            <a:endParaRPr lang="en-US" sz="1600" dirty="0"/>
          </a:p>
        </p:txBody>
      </p:sp>
      <p:pic>
        <p:nvPicPr>
          <p:cNvPr id="14" name="Picture 13"/>
          <p:cNvPicPr>
            <a:picLocks noChangeAspect="1"/>
          </p:cNvPicPr>
          <p:nvPr/>
        </p:nvPicPr>
        <p:blipFill rotWithShape="1">
          <a:blip r:embed="rId7"/>
          <a:srcRect b="12615"/>
          <a:stretch/>
        </p:blipFill>
        <p:spPr>
          <a:xfrm>
            <a:off x="2849460" y="4972745"/>
            <a:ext cx="2250871" cy="1639105"/>
          </a:xfrm>
          <a:prstGeom prst="rect">
            <a:avLst/>
          </a:prstGeom>
          <a:ln>
            <a:solidFill>
              <a:schemeClr val="tx1"/>
            </a:solidFill>
          </a:ln>
        </p:spPr>
      </p:pic>
      <p:sp>
        <p:nvSpPr>
          <p:cNvPr id="15" name="4-Point Star 14"/>
          <p:cNvSpPr/>
          <p:nvPr/>
        </p:nvSpPr>
        <p:spPr>
          <a:xfrm>
            <a:off x="3162300" y="5182875"/>
            <a:ext cx="419100" cy="449917"/>
          </a:xfrm>
          <a:prstGeom prst="star4">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3390900" y="4917594"/>
            <a:ext cx="1187450" cy="461665"/>
          </a:xfrm>
          <a:prstGeom prst="rect">
            <a:avLst/>
          </a:prstGeom>
          <a:noFill/>
        </p:spPr>
        <p:txBody>
          <a:bodyPr wrap="square" rtlCol="0">
            <a:spAutoFit/>
          </a:bodyPr>
          <a:lstStyle/>
          <a:p>
            <a:r>
              <a:rPr lang="en-US" sz="1200" b="1" dirty="0" smtClean="0"/>
              <a:t>Maryland Heights</a:t>
            </a:r>
            <a:endParaRPr lang="en-US" sz="1200" b="1" dirty="0"/>
          </a:p>
        </p:txBody>
      </p:sp>
      <p:pic>
        <p:nvPicPr>
          <p:cNvPr id="4" name="Picture 3" descr="arch-st-louis.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56049" y="5658192"/>
            <a:ext cx="451046" cy="338283"/>
          </a:xfrm>
          <a:prstGeom prst="rect">
            <a:avLst/>
          </a:prstGeom>
        </p:spPr>
      </p:pic>
      <p:sp>
        <p:nvSpPr>
          <p:cNvPr id="19" name="TextBox 18"/>
          <p:cNvSpPr txBox="1"/>
          <p:nvPr/>
        </p:nvSpPr>
        <p:spPr>
          <a:xfrm>
            <a:off x="5100331" y="5125145"/>
            <a:ext cx="2049769" cy="923330"/>
          </a:xfrm>
          <a:prstGeom prst="rect">
            <a:avLst/>
          </a:prstGeom>
          <a:noFill/>
        </p:spPr>
        <p:txBody>
          <a:bodyPr wrap="square" rtlCol="0">
            <a:spAutoFit/>
          </a:bodyPr>
          <a:lstStyle/>
          <a:p>
            <a:pPr algn="ctr"/>
            <a:r>
              <a:rPr lang="en-US" dirty="0" smtClean="0"/>
              <a:t>Maryland Heights Experimental Plot:</a:t>
            </a:r>
          </a:p>
          <a:p>
            <a:pPr algn="ctr"/>
            <a:r>
              <a:rPr lang="en-US" dirty="0" smtClean="0"/>
              <a:t>~30 km NW of city </a:t>
            </a:r>
            <a:endParaRPr lang="en-US" dirty="0"/>
          </a:p>
        </p:txBody>
      </p:sp>
    </p:spTree>
    <p:extLst>
      <p:ext uri="{BB962C8B-B14F-4D97-AF65-F5344CB8AC3E}">
        <p14:creationId xmlns:p14="http://schemas.microsoft.com/office/powerpoint/2010/main" val="274108750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50" y="849562"/>
            <a:ext cx="7886700" cy="995363"/>
          </a:xfrm>
        </p:spPr>
        <p:txBody>
          <a:bodyPr>
            <a:normAutofit/>
          </a:bodyPr>
          <a:lstStyle/>
          <a:p>
            <a:pPr algn="ctr"/>
            <a:r>
              <a:rPr lang="en-US" sz="2800" b="1" dirty="0" smtClean="0">
                <a:solidFill>
                  <a:srgbClr val="008000"/>
                </a:solidFill>
              </a:rPr>
              <a:t>Field Study Conducted at Monsanto Test Site in Maryland Heights MO</a:t>
            </a:r>
            <a:endParaRPr lang="en-US" sz="2800" b="1" dirty="0">
              <a:solidFill>
                <a:srgbClr val="008000"/>
              </a:solidFill>
            </a:endParaRPr>
          </a:p>
        </p:txBody>
      </p:sp>
      <p:pic>
        <p:nvPicPr>
          <p:cNvPr id="35" name="Picture 3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754" y="3097940"/>
            <a:ext cx="3892546" cy="3078823"/>
          </a:xfrm>
          <a:prstGeom prst="rect">
            <a:avLst/>
          </a:prstGeom>
          <a:ln>
            <a:solidFill>
              <a:schemeClr val="tx1"/>
            </a:solidFill>
          </a:ln>
        </p:spPr>
      </p:pic>
      <p:sp>
        <p:nvSpPr>
          <p:cNvPr id="39" name="TextBox 38"/>
          <p:cNvSpPr txBox="1"/>
          <p:nvPr/>
        </p:nvSpPr>
        <p:spPr>
          <a:xfrm>
            <a:off x="259271" y="2626380"/>
            <a:ext cx="4363529" cy="523220"/>
          </a:xfrm>
          <a:prstGeom prst="rect">
            <a:avLst/>
          </a:prstGeom>
          <a:noFill/>
        </p:spPr>
        <p:txBody>
          <a:bodyPr wrap="square" rtlCol="0">
            <a:spAutoFit/>
          </a:bodyPr>
          <a:lstStyle/>
          <a:p>
            <a:pPr algn="ctr"/>
            <a:r>
              <a:rPr lang="en-US" sz="1400" b="1" dirty="0" smtClean="0"/>
              <a:t>Spectroscopic Leaf and Canopy </a:t>
            </a:r>
          </a:p>
          <a:p>
            <a:pPr algn="ctr"/>
            <a:r>
              <a:rPr lang="en-US" sz="1400" b="1" dirty="0" smtClean="0"/>
              <a:t>Measurements in Vis/IR </a:t>
            </a:r>
            <a:endParaRPr lang="en-US" sz="1400" b="1" dirty="0"/>
          </a:p>
        </p:txBody>
      </p:sp>
      <p:pic>
        <p:nvPicPr>
          <p:cNvPr id="43" name="Picture 42"/>
          <p:cNvPicPr>
            <a:picLocks noChangeAspect="1"/>
          </p:cNvPicPr>
          <p:nvPr/>
        </p:nvPicPr>
        <p:blipFill rotWithShape="1">
          <a:blip r:embed="rId3" cstate="print">
            <a:extLst>
              <a:ext uri="{28A0092B-C50C-407E-A947-70E740481C1C}">
                <a14:useLocalDpi xmlns:a14="http://schemas.microsoft.com/office/drawing/2010/main" val="0"/>
              </a:ext>
            </a:extLst>
          </a:blip>
          <a:srcRect l="2525" r="6205"/>
          <a:stretch/>
        </p:blipFill>
        <p:spPr>
          <a:xfrm>
            <a:off x="4700401" y="3619500"/>
            <a:ext cx="4097278" cy="2463800"/>
          </a:xfrm>
          <a:prstGeom prst="rect">
            <a:avLst/>
          </a:prstGeom>
          <a:ln>
            <a:solidFill>
              <a:srgbClr val="000000"/>
            </a:solidFill>
          </a:ln>
        </p:spPr>
      </p:pic>
      <p:sp>
        <p:nvSpPr>
          <p:cNvPr id="44" name="Rectangle 43"/>
          <p:cNvSpPr/>
          <p:nvPr/>
        </p:nvSpPr>
        <p:spPr>
          <a:xfrm>
            <a:off x="4700401" y="3086279"/>
            <a:ext cx="4354699" cy="507831"/>
          </a:xfrm>
          <a:prstGeom prst="rect">
            <a:avLst/>
          </a:prstGeom>
        </p:spPr>
        <p:txBody>
          <a:bodyPr wrap="square">
            <a:spAutoFit/>
          </a:bodyPr>
          <a:lstStyle/>
          <a:p>
            <a:pPr algn="ctr"/>
            <a:r>
              <a:rPr lang="en-US" sz="1350" b="1" dirty="0" smtClean="0"/>
              <a:t>Coordinated with GEO-TASO Overpass on NASA </a:t>
            </a:r>
            <a:r>
              <a:rPr lang="en-US" sz="1350" b="1" dirty="0"/>
              <a:t>Falcon </a:t>
            </a:r>
            <a:r>
              <a:rPr lang="en-US" sz="1350" b="1" dirty="0" smtClean="0"/>
              <a:t>Aircraft (12 August 2014)</a:t>
            </a:r>
            <a:endParaRPr lang="en-US" sz="1350" b="1" dirty="0"/>
          </a:p>
        </p:txBody>
      </p:sp>
      <p:sp>
        <p:nvSpPr>
          <p:cNvPr id="46" name="TextBox 45"/>
          <p:cNvSpPr txBox="1"/>
          <p:nvPr/>
        </p:nvSpPr>
        <p:spPr>
          <a:xfrm>
            <a:off x="0" y="1949661"/>
            <a:ext cx="9144000" cy="400110"/>
          </a:xfrm>
          <a:prstGeom prst="rect">
            <a:avLst/>
          </a:prstGeom>
          <a:noFill/>
        </p:spPr>
        <p:txBody>
          <a:bodyPr wrap="square" rtlCol="0">
            <a:spAutoFit/>
          </a:bodyPr>
          <a:lstStyle/>
          <a:p>
            <a:pPr algn="ctr"/>
            <a:r>
              <a:rPr lang="en-US" sz="2000" b="1" dirty="0" smtClean="0">
                <a:solidFill>
                  <a:srgbClr val="FF0000"/>
                </a:solidFill>
              </a:rPr>
              <a:t>Can spectral differences due to ozone-induced foliar damage be measured? </a:t>
            </a:r>
            <a:endParaRPr lang="en-US" sz="2000" b="1" dirty="0">
              <a:solidFill>
                <a:srgbClr val="FF0000"/>
              </a:solidFill>
            </a:endParaRPr>
          </a:p>
        </p:txBody>
      </p:sp>
    </p:spTree>
    <p:extLst>
      <p:ext uri="{BB962C8B-B14F-4D97-AF65-F5344CB8AC3E}">
        <p14:creationId xmlns:p14="http://schemas.microsoft.com/office/powerpoint/2010/main" val="253023498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36" y="-268490"/>
            <a:ext cx="9162935" cy="1143000"/>
          </a:xfrm>
        </p:spPr>
        <p:txBody>
          <a:bodyPr>
            <a:normAutofit/>
          </a:bodyPr>
          <a:lstStyle/>
          <a:p>
            <a:pPr algn="ctr"/>
            <a:r>
              <a:rPr lang="en-US" sz="3600" b="1" dirty="0" smtClean="0">
                <a:solidFill>
                  <a:srgbClr val="008000"/>
                </a:solidFill>
              </a:rPr>
              <a:t>Statistical Analysis of Soybean Spectra</a:t>
            </a:r>
            <a:endParaRPr lang="en-US" sz="2700" b="1" dirty="0">
              <a:solidFill>
                <a:srgbClr val="008000"/>
              </a:solidFill>
            </a:endParaRPr>
          </a:p>
        </p:txBody>
      </p:sp>
      <p:pic>
        <p:nvPicPr>
          <p:cNvPr id="4" name="Content Placeholder 3" descr="C:\Users\maimaitiyiming\Desktop\Soybean_paper\spectra_figs\ANOVA_results\ANOVA_results1.jpg"/>
          <p:cNvPicPr>
            <a:picLocks noGrp="1"/>
          </p:cNvPicPr>
          <p:nvPr>
            <p:ph idx="1"/>
          </p:nvPr>
        </p:nvPicPr>
        <p:blipFill rotWithShape="1">
          <a:blip r:embed="rId3" cstate="print">
            <a:extLst>
              <a:ext uri="{28A0092B-C50C-407E-A947-70E740481C1C}">
                <a14:useLocalDpi xmlns:a14="http://schemas.microsoft.com/office/drawing/2010/main" val="0"/>
              </a:ext>
            </a:extLst>
          </a:blip>
          <a:srcRect l="4470" t="6463" r="6479" b="30404"/>
          <a:stretch/>
        </p:blipFill>
        <p:spPr bwMode="auto">
          <a:xfrm>
            <a:off x="1563186" y="1417638"/>
            <a:ext cx="6814493" cy="5237354"/>
          </a:xfrm>
          <a:prstGeom prst="rect">
            <a:avLst/>
          </a:prstGeom>
          <a:noFill/>
          <a:ln>
            <a:noFill/>
          </a:ln>
          <a:extLst>
            <a:ext uri="{53640926-AAD7-44d8-BBD7-CCE9431645EC}">
              <a14:shadowObscured xmlns:a14="http://schemas.microsoft.com/office/drawing/2010/main"/>
            </a:ext>
          </a:extLst>
        </p:spPr>
      </p:pic>
      <p:sp>
        <p:nvSpPr>
          <p:cNvPr id="3" name="TextBox 2"/>
          <p:cNvSpPr txBox="1"/>
          <p:nvPr/>
        </p:nvSpPr>
        <p:spPr>
          <a:xfrm>
            <a:off x="375620" y="2019540"/>
            <a:ext cx="1484155" cy="646331"/>
          </a:xfrm>
          <a:prstGeom prst="rect">
            <a:avLst/>
          </a:prstGeom>
          <a:noFill/>
        </p:spPr>
        <p:txBody>
          <a:bodyPr wrap="square" rtlCol="0">
            <a:spAutoFit/>
          </a:bodyPr>
          <a:lstStyle/>
          <a:p>
            <a:pPr algn="ctr"/>
            <a:r>
              <a:rPr lang="en-US" dirty="0" smtClean="0"/>
              <a:t>Early Growing Season </a:t>
            </a:r>
            <a:endParaRPr lang="en-US" dirty="0"/>
          </a:p>
        </p:txBody>
      </p:sp>
      <p:sp>
        <p:nvSpPr>
          <p:cNvPr id="5" name="TextBox 4"/>
          <p:cNvSpPr txBox="1"/>
          <p:nvPr/>
        </p:nvSpPr>
        <p:spPr>
          <a:xfrm>
            <a:off x="374646" y="3778352"/>
            <a:ext cx="1484155" cy="646331"/>
          </a:xfrm>
          <a:prstGeom prst="rect">
            <a:avLst/>
          </a:prstGeom>
          <a:noFill/>
        </p:spPr>
        <p:txBody>
          <a:bodyPr wrap="square" rtlCol="0">
            <a:spAutoFit/>
          </a:bodyPr>
          <a:lstStyle/>
          <a:p>
            <a:pPr algn="ctr"/>
            <a:r>
              <a:rPr lang="en-US" dirty="0" smtClean="0"/>
              <a:t>Late Growing Season </a:t>
            </a:r>
            <a:endParaRPr lang="en-US" dirty="0"/>
          </a:p>
        </p:txBody>
      </p:sp>
      <p:sp>
        <p:nvSpPr>
          <p:cNvPr id="6" name="TextBox 5"/>
          <p:cNvSpPr txBox="1"/>
          <p:nvPr/>
        </p:nvSpPr>
        <p:spPr>
          <a:xfrm>
            <a:off x="229511" y="5296146"/>
            <a:ext cx="1703367" cy="646331"/>
          </a:xfrm>
          <a:prstGeom prst="rect">
            <a:avLst/>
          </a:prstGeom>
          <a:noFill/>
        </p:spPr>
        <p:txBody>
          <a:bodyPr wrap="square" rtlCol="0">
            <a:spAutoFit/>
          </a:bodyPr>
          <a:lstStyle/>
          <a:p>
            <a:pPr algn="ctr"/>
            <a:r>
              <a:rPr lang="en-US" dirty="0" smtClean="0"/>
              <a:t>Entire Growing Season </a:t>
            </a:r>
            <a:endParaRPr lang="en-US" dirty="0"/>
          </a:p>
        </p:txBody>
      </p:sp>
      <p:sp>
        <p:nvSpPr>
          <p:cNvPr id="7" name="TextBox 6"/>
          <p:cNvSpPr txBox="1"/>
          <p:nvPr/>
        </p:nvSpPr>
        <p:spPr>
          <a:xfrm>
            <a:off x="1920000" y="1220475"/>
            <a:ext cx="2853778" cy="369332"/>
          </a:xfrm>
          <a:prstGeom prst="rect">
            <a:avLst/>
          </a:prstGeom>
          <a:noFill/>
        </p:spPr>
        <p:txBody>
          <a:bodyPr wrap="square" rtlCol="0">
            <a:spAutoFit/>
          </a:bodyPr>
          <a:lstStyle/>
          <a:p>
            <a:pPr algn="ctr"/>
            <a:r>
              <a:rPr lang="en-US" dirty="0" smtClean="0"/>
              <a:t>Complete Vis/IR Spectrum</a:t>
            </a:r>
            <a:endParaRPr lang="en-US" dirty="0"/>
          </a:p>
        </p:txBody>
      </p:sp>
      <p:sp>
        <p:nvSpPr>
          <p:cNvPr id="8" name="TextBox 7"/>
          <p:cNvSpPr txBox="1"/>
          <p:nvPr/>
        </p:nvSpPr>
        <p:spPr>
          <a:xfrm>
            <a:off x="116972" y="705126"/>
            <a:ext cx="8914488" cy="461665"/>
          </a:xfrm>
          <a:prstGeom prst="rect">
            <a:avLst/>
          </a:prstGeom>
          <a:solidFill>
            <a:schemeClr val="bg1">
              <a:lumMod val="50000"/>
            </a:schemeClr>
          </a:solidFill>
        </p:spPr>
        <p:txBody>
          <a:bodyPr wrap="square" rtlCol="0">
            <a:spAutoFit/>
          </a:bodyPr>
          <a:lstStyle/>
          <a:p>
            <a:pPr algn="ctr"/>
            <a:r>
              <a:rPr lang="en-US" sz="2400" b="1" dirty="0">
                <a:solidFill>
                  <a:srgbClr val="FFFFFF"/>
                </a:solidFill>
              </a:rPr>
              <a:t>Gray Regions Indicate Statistically Significant Differences </a:t>
            </a:r>
            <a:r>
              <a:rPr lang="en-US" sz="2400" b="1" dirty="0" smtClean="0">
                <a:solidFill>
                  <a:srgbClr val="FFFFFF"/>
                </a:solidFill>
              </a:rPr>
              <a:t>of Cultivars</a:t>
            </a:r>
            <a:endParaRPr lang="en-US" sz="2400" dirty="0">
              <a:solidFill>
                <a:srgbClr val="FFFFFF"/>
              </a:solidFill>
            </a:endParaRPr>
          </a:p>
        </p:txBody>
      </p:sp>
      <p:sp>
        <p:nvSpPr>
          <p:cNvPr id="9" name="TextBox 8"/>
          <p:cNvSpPr txBox="1"/>
          <p:nvPr/>
        </p:nvSpPr>
        <p:spPr>
          <a:xfrm>
            <a:off x="5046714" y="1232972"/>
            <a:ext cx="2853778" cy="369332"/>
          </a:xfrm>
          <a:prstGeom prst="rect">
            <a:avLst/>
          </a:prstGeom>
          <a:noFill/>
        </p:spPr>
        <p:txBody>
          <a:bodyPr wrap="square" rtlCol="0">
            <a:spAutoFit/>
          </a:bodyPr>
          <a:lstStyle/>
          <a:p>
            <a:pPr algn="ctr"/>
            <a:r>
              <a:rPr lang="en-US" dirty="0" smtClean="0"/>
              <a:t>Vis/Near Red Spectrum</a:t>
            </a:r>
            <a:endParaRPr lang="en-US" dirty="0"/>
          </a:p>
        </p:txBody>
      </p:sp>
      <p:cxnSp>
        <p:nvCxnSpPr>
          <p:cNvPr id="11" name="Straight Arrow Connector 10"/>
          <p:cNvCxnSpPr/>
          <p:nvPr/>
        </p:nvCxnSpPr>
        <p:spPr>
          <a:xfrm>
            <a:off x="2154369" y="2202286"/>
            <a:ext cx="450166" cy="16075"/>
          </a:xfrm>
          <a:prstGeom prst="straightConnector1">
            <a:avLst/>
          </a:prstGeom>
          <a:ln w="38100" cmpd="sng">
            <a:solidFill>
              <a:srgbClr val="FF0000"/>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5225144" y="2265961"/>
            <a:ext cx="2138289" cy="16075"/>
          </a:xfrm>
          <a:prstGeom prst="straightConnector1">
            <a:avLst/>
          </a:prstGeom>
          <a:ln w="38100" cmpd="sng">
            <a:solidFill>
              <a:srgbClr val="FF0000"/>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5511029" y="1916751"/>
            <a:ext cx="1484155" cy="369332"/>
          </a:xfrm>
          <a:prstGeom prst="rect">
            <a:avLst/>
          </a:prstGeom>
          <a:noFill/>
        </p:spPr>
        <p:txBody>
          <a:bodyPr wrap="square" rtlCol="0">
            <a:spAutoFit/>
          </a:bodyPr>
          <a:lstStyle/>
          <a:p>
            <a:pPr algn="ctr"/>
            <a:r>
              <a:rPr lang="en-US" dirty="0" smtClean="0">
                <a:solidFill>
                  <a:srgbClr val="FF0000"/>
                </a:solidFill>
              </a:rPr>
              <a:t>530 - 730 nm</a:t>
            </a:r>
            <a:endParaRPr lang="en-US" dirty="0">
              <a:solidFill>
                <a:srgbClr val="FF0000"/>
              </a:solidFill>
            </a:endParaRPr>
          </a:p>
        </p:txBody>
      </p:sp>
    </p:spTree>
    <p:extLst>
      <p:ext uri="{BB962C8B-B14F-4D97-AF65-F5344CB8AC3E}">
        <p14:creationId xmlns:p14="http://schemas.microsoft.com/office/powerpoint/2010/main" val="116390810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27869"/>
            <a:ext cx="7886700" cy="1325563"/>
          </a:xfrm>
        </p:spPr>
        <p:txBody>
          <a:bodyPr>
            <a:normAutofit/>
          </a:bodyPr>
          <a:lstStyle/>
          <a:p>
            <a:pPr algn="ctr"/>
            <a:r>
              <a:rPr lang="en-US" dirty="0"/>
              <a:t>A</a:t>
            </a:r>
            <a:r>
              <a:rPr lang="en-US" dirty="0" smtClean="0"/>
              <a:t>verage spectra of tolerant and less tolerant genotypes</a:t>
            </a:r>
            <a:endParaRPr lang="en-US" dirty="0"/>
          </a:p>
        </p:txBody>
      </p:sp>
      <p:pic>
        <p:nvPicPr>
          <p:cNvPr id="4" name="Content Placeholder 3" descr="Sens_non-sen (1).jpg"/>
          <p:cNvPicPr>
            <a:picLocks noGrp="1" noChangeAspect="1"/>
          </p:cNvPicPr>
          <p:nvPr>
            <p:ph idx="1"/>
          </p:nvPr>
        </p:nvPicPr>
        <p:blipFill rotWithShape="1">
          <a:blip r:embed="rId3">
            <a:extLst>
              <a:ext uri="{28A0092B-C50C-407E-A947-70E740481C1C}">
                <a14:useLocalDpi xmlns:a14="http://schemas.microsoft.com/office/drawing/2010/main" val="0"/>
              </a:ext>
            </a:extLst>
          </a:blip>
          <a:srcRect l="-1631" r="-396"/>
          <a:stretch/>
        </p:blipFill>
        <p:spPr>
          <a:xfrm>
            <a:off x="1498603" y="1600200"/>
            <a:ext cx="6392333" cy="4887602"/>
          </a:xfrm>
        </p:spPr>
      </p:pic>
    </p:spTree>
    <p:extLst>
      <p:ext uri="{BB962C8B-B14F-4D97-AF65-F5344CB8AC3E}">
        <p14:creationId xmlns:p14="http://schemas.microsoft.com/office/powerpoint/2010/main" val="423379157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172" t="39216"/>
          <a:stretch/>
        </p:blipFill>
        <p:spPr>
          <a:xfrm>
            <a:off x="1371601" y="1346200"/>
            <a:ext cx="6578600" cy="1968500"/>
          </a:xfrm>
          <a:prstGeom prst="rect">
            <a:avLst/>
          </a:prstGeom>
        </p:spPr>
      </p:pic>
      <p:pic>
        <p:nvPicPr>
          <p:cNvPr id="5" name="Picture 4"/>
          <p:cNvPicPr>
            <a:picLocks noChangeAspect="1"/>
          </p:cNvPicPr>
          <p:nvPr/>
        </p:nvPicPr>
        <p:blipFill rotWithShape="1">
          <a:blip r:embed="rId3"/>
          <a:srcRect l="49748" t="23922"/>
          <a:stretch/>
        </p:blipFill>
        <p:spPr>
          <a:xfrm>
            <a:off x="1447801" y="3429000"/>
            <a:ext cx="2692400" cy="3272670"/>
          </a:xfrm>
          <a:prstGeom prst="rect">
            <a:avLst/>
          </a:prstGeom>
        </p:spPr>
      </p:pic>
      <p:pic>
        <p:nvPicPr>
          <p:cNvPr id="6" name="Picture 5"/>
          <p:cNvPicPr>
            <a:picLocks noChangeAspect="1"/>
          </p:cNvPicPr>
          <p:nvPr/>
        </p:nvPicPr>
        <p:blipFill rotWithShape="1">
          <a:blip r:embed="rId4"/>
          <a:srcRect r="3391"/>
          <a:stretch/>
        </p:blipFill>
        <p:spPr>
          <a:xfrm>
            <a:off x="4419600" y="3472384"/>
            <a:ext cx="3505200" cy="2014016"/>
          </a:xfrm>
          <a:prstGeom prst="rect">
            <a:avLst/>
          </a:prstGeom>
          <a:ln>
            <a:solidFill>
              <a:srgbClr val="FF0000"/>
            </a:solidFill>
          </a:ln>
        </p:spPr>
      </p:pic>
      <p:sp>
        <p:nvSpPr>
          <p:cNvPr id="7" name="TextBox 6"/>
          <p:cNvSpPr txBox="1"/>
          <p:nvPr/>
        </p:nvSpPr>
        <p:spPr>
          <a:xfrm>
            <a:off x="4343400" y="5429076"/>
            <a:ext cx="3657600" cy="1200329"/>
          </a:xfrm>
          <a:prstGeom prst="rect">
            <a:avLst/>
          </a:prstGeom>
          <a:noFill/>
        </p:spPr>
        <p:txBody>
          <a:bodyPr wrap="square" rtlCol="0">
            <a:spAutoFit/>
          </a:bodyPr>
          <a:lstStyle/>
          <a:p>
            <a:pPr algn="ctr"/>
            <a:r>
              <a:rPr lang="en-US" b="1" dirty="0" smtClean="0">
                <a:solidFill>
                  <a:schemeClr val="bg1"/>
                </a:solidFill>
              </a:rPr>
              <a:t>TEMPO will provide measurements in the near-red </a:t>
            </a:r>
            <a:r>
              <a:rPr lang="en-US" b="1" dirty="0" smtClean="0">
                <a:solidFill>
                  <a:srgbClr val="FF0000"/>
                </a:solidFill>
              </a:rPr>
              <a:t>(red edge)</a:t>
            </a:r>
            <a:r>
              <a:rPr lang="en-US" b="1" dirty="0" smtClean="0">
                <a:solidFill>
                  <a:schemeClr val="bg1"/>
                </a:solidFill>
              </a:rPr>
              <a:t> portion of the spectrum that can be used to measure chlorophyll fluorescence</a:t>
            </a:r>
            <a:endParaRPr lang="en-US" b="1" dirty="0">
              <a:solidFill>
                <a:schemeClr val="bg1"/>
              </a:solidFill>
            </a:endParaRPr>
          </a:p>
        </p:txBody>
      </p:sp>
      <p:sp>
        <p:nvSpPr>
          <p:cNvPr id="8" name="TextBox 7"/>
          <p:cNvSpPr txBox="1"/>
          <p:nvPr/>
        </p:nvSpPr>
        <p:spPr>
          <a:xfrm>
            <a:off x="533400" y="381010"/>
            <a:ext cx="8305800" cy="830997"/>
          </a:xfrm>
          <a:prstGeom prst="rect">
            <a:avLst/>
          </a:prstGeom>
          <a:noFill/>
        </p:spPr>
        <p:txBody>
          <a:bodyPr wrap="square" rtlCol="0">
            <a:spAutoFit/>
          </a:bodyPr>
          <a:lstStyle/>
          <a:p>
            <a:pPr algn="ctr"/>
            <a:r>
              <a:rPr lang="en-US" sz="2400" b="1" dirty="0" smtClean="0">
                <a:solidFill>
                  <a:srgbClr val="336600"/>
                </a:solidFill>
              </a:rPr>
              <a:t>Application of TEMPO Air Quality Satellite Measurements to Improve USDA Commodity Forecast Models </a:t>
            </a:r>
            <a:endParaRPr lang="en-US" sz="2400" b="1" dirty="0">
              <a:solidFill>
                <a:srgbClr val="336600"/>
              </a:solidFill>
            </a:endParaRPr>
          </a:p>
        </p:txBody>
      </p:sp>
    </p:spTree>
    <p:extLst>
      <p:ext uri="{BB962C8B-B14F-4D97-AF65-F5344CB8AC3E}">
        <p14:creationId xmlns:p14="http://schemas.microsoft.com/office/powerpoint/2010/main" val="61458740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 descr="Slide1                                                         004E184BMacintosh HD                   BBB969F5:"/>
          <p:cNvPicPr>
            <a:picLocks noChangeAspect="1" noChangeArrowheads="1"/>
          </p:cNvPicPr>
          <p:nvPr/>
        </p:nvPicPr>
        <p:blipFill rotWithShape="1">
          <a:blip r:embed="rId2">
            <a:extLst>
              <a:ext uri="{28A0092B-C50C-407E-A947-70E740481C1C}">
                <a14:useLocalDpi xmlns:a14="http://schemas.microsoft.com/office/drawing/2010/main" val="0"/>
              </a:ext>
            </a:extLst>
          </a:blip>
          <a:srcRect l="11438" t="7189" r="12273"/>
          <a:stretch/>
        </p:blipFill>
        <p:spPr bwMode="auto">
          <a:xfrm>
            <a:off x="1897003" y="1270075"/>
            <a:ext cx="5706671" cy="5206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7"/>
          <p:cNvSpPr txBox="1">
            <a:spLocks noChangeArrowheads="1"/>
          </p:cNvSpPr>
          <p:nvPr/>
        </p:nvSpPr>
        <p:spPr bwMode="auto">
          <a:xfrm>
            <a:off x="133692" y="479297"/>
            <a:ext cx="884597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100" b="1">
                <a:solidFill>
                  <a:schemeClr val="tx1"/>
                </a:solidFill>
                <a:latin typeface="Book Antiqua" charset="0"/>
                <a:ea typeface="ＭＳ Ｐゴシック" charset="0"/>
                <a:cs typeface="ＭＳ Ｐゴシック" charset="0"/>
              </a:defRPr>
            </a:lvl1pPr>
            <a:lvl2pPr marL="742950" indent="-285750">
              <a:defRPr sz="2100" b="1">
                <a:solidFill>
                  <a:schemeClr val="tx1"/>
                </a:solidFill>
                <a:latin typeface="Book Antiqua" charset="0"/>
                <a:ea typeface="ＭＳ Ｐゴシック" charset="0"/>
              </a:defRPr>
            </a:lvl2pPr>
            <a:lvl3pPr marL="1143000" indent="-228600">
              <a:defRPr sz="2100" b="1">
                <a:solidFill>
                  <a:schemeClr val="tx1"/>
                </a:solidFill>
                <a:latin typeface="Book Antiqua" charset="0"/>
                <a:ea typeface="ＭＳ Ｐゴシック" charset="0"/>
              </a:defRPr>
            </a:lvl3pPr>
            <a:lvl4pPr marL="1600200" indent="-228600">
              <a:defRPr sz="2100" b="1">
                <a:solidFill>
                  <a:schemeClr val="tx1"/>
                </a:solidFill>
                <a:latin typeface="Book Antiqua" charset="0"/>
                <a:ea typeface="ＭＳ Ｐゴシック" charset="0"/>
              </a:defRPr>
            </a:lvl4pPr>
            <a:lvl5pPr marL="2057400" indent="-228600">
              <a:defRPr sz="2100" b="1">
                <a:solidFill>
                  <a:schemeClr val="tx1"/>
                </a:solidFill>
                <a:latin typeface="Book Antiqua" charset="0"/>
                <a:ea typeface="ＭＳ Ｐゴシック" charset="0"/>
              </a:defRPr>
            </a:lvl5pPr>
            <a:lvl6pPr marL="2514600" indent="-228600" algn="ctr" eaLnBrk="0" fontAlgn="base" hangingPunct="0">
              <a:spcBef>
                <a:spcPct val="0"/>
              </a:spcBef>
              <a:spcAft>
                <a:spcPct val="0"/>
              </a:spcAft>
              <a:defRPr sz="2100" b="1">
                <a:solidFill>
                  <a:schemeClr val="tx1"/>
                </a:solidFill>
                <a:latin typeface="Book Antiqua" charset="0"/>
                <a:ea typeface="ＭＳ Ｐゴシック" charset="0"/>
              </a:defRPr>
            </a:lvl6pPr>
            <a:lvl7pPr marL="2971800" indent="-228600" algn="ctr" eaLnBrk="0" fontAlgn="base" hangingPunct="0">
              <a:spcBef>
                <a:spcPct val="0"/>
              </a:spcBef>
              <a:spcAft>
                <a:spcPct val="0"/>
              </a:spcAft>
              <a:defRPr sz="2100" b="1">
                <a:solidFill>
                  <a:schemeClr val="tx1"/>
                </a:solidFill>
                <a:latin typeface="Book Antiqua" charset="0"/>
                <a:ea typeface="ＭＳ Ｐゴシック" charset="0"/>
              </a:defRPr>
            </a:lvl7pPr>
            <a:lvl8pPr marL="3429000" indent="-228600" algn="ctr" eaLnBrk="0" fontAlgn="base" hangingPunct="0">
              <a:spcBef>
                <a:spcPct val="0"/>
              </a:spcBef>
              <a:spcAft>
                <a:spcPct val="0"/>
              </a:spcAft>
              <a:defRPr sz="2100" b="1">
                <a:solidFill>
                  <a:schemeClr val="tx1"/>
                </a:solidFill>
                <a:latin typeface="Book Antiqua" charset="0"/>
                <a:ea typeface="ＭＳ Ｐゴシック" charset="0"/>
              </a:defRPr>
            </a:lvl8pPr>
            <a:lvl9pPr marL="3886200" indent="-228600" algn="ctr" eaLnBrk="0" fontAlgn="base" hangingPunct="0">
              <a:spcBef>
                <a:spcPct val="0"/>
              </a:spcBef>
              <a:spcAft>
                <a:spcPct val="0"/>
              </a:spcAft>
              <a:defRPr sz="2100" b="1">
                <a:solidFill>
                  <a:schemeClr val="tx1"/>
                </a:solidFill>
                <a:latin typeface="Book Antiqua" charset="0"/>
                <a:ea typeface="ＭＳ Ｐゴシック" charset="0"/>
              </a:defRPr>
            </a:lvl9pPr>
          </a:lstStyle>
          <a:p>
            <a:pPr algn="ctr">
              <a:spcBef>
                <a:spcPct val="50000"/>
              </a:spcBef>
            </a:pPr>
            <a:r>
              <a:rPr lang="en-US" sz="2400" dirty="0" smtClean="0">
                <a:solidFill>
                  <a:srgbClr val="FF0000"/>
                </a:solidFill>
                <a:latin typeface="Arial" charset="0"/>
              </a:rPr>
              <a:t>Origin of Agricultural Work Can Be Traced to Using Satellite Measurements to Observe Tropospheric Ozone</a:t>
            </a:r>
          </a:p>
        </p:txBody>
      </p:sp>
    </p:spTree>
    <p:extLst>
      <p:ext uri="{BB962C8B-B14F-4D97-AF65-F5344CB8AC3E}">
        <p14:creationId xmlns:p14="http://schemas.microsoft.com/office/powerpoint/2010/main" val="4808424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5246" y="795056"/>
            <a:ext cx="8110104" cy="891540"/>
          </a:xfrm>
        </p:spPr>
        <p:txBody>
          <a:bodyPr>
            <a:normAutofit/>
          </a:bodyPr>
          <a:lstStyle/>
          <a:p>
            <a:pPr algn="ctr"/>
            <a:r>
              <a:rPr lang="en-US" dirty="0"/>
              <a:t>Geo-TASO flight instrument</a:t>
            </a:r>
          </a:p>
        </p:txBody>
      </p:sp>
      <p:sp>
        <p:nvSpPr>
          <p:cNvPr id="3" name="Content Placeholder 2"/>
          <p:cNvSpPr>
            <a:spLocks noGrp="1"/>
          </p:cNvSpPr>
          <p:nvPr>
            <p:ph sz="half" idx="1"/>
          </p:nvPr>
        </p:nvSpPr>
        <p:spPr>
          <a:xfrm>
            <a:off x="508647" y="2405198"/>
            <a:ext cx="3203828" cy="2841172"/>
          </a:xfrm>
        </p:spPr>
        <p:txBody>
          <a:bodyPr>
            <a:normAutofit fontScale="70000" lnSpcReduction="20000"/>
          </a:bodyPr>
          <a:lstStyle/>
          <a:p>
            <a:r>
              <a:rPr lang="en-US" dirty="0"/>
              <a:t>Geostationary Trace gas and Aerosol Sensor Optimization (Geo-TASO)</a:t>
            </a:r>
          </a:p>
          <a:p>
            <a:endParaRPr lang="en-US" dirty="0"/>
          </a:p>
          <a:p>
            <a:r>
              <a:rPr lang="en-US" dirty="0"/>
              <a:t>“Precursor test-bed” for the TEMPO satellite</a:t>
            </a:r>
          </a:p>
          <a:p>
            <a:endParaRPr lang="en-US" dirty="0"/>
          </a:p>
          <a:p>
            <a:r>
              <a:rPr lang="en-US" dirty="0"/>
              <a:t>Flown over the St. Louis Metropolitan Area on August 13, 2014</a:t>
            </a:r>
          </a:p>
          <a:p>
            <a:endParaRPr lang="en-US" dirty="0"/>
          </a:p>
        </p:txBody>
      </p:sp>
      <p:pic>
        <p:nvPicPr>
          <p:cNvPr id="2050" name="Picture 2" descr="E:\GradSchool\ResearchData\Data\GeoTaso_Information\ImageryProposa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22677" y="1624937"/>
            <a:ext cx="5074625" cy="3921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418681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03221"/>
            <a:ext cx="7886700" cy="1325563"/>
          </a:xfrm>
        </p:spPr>
        <p:txBody>
          <a:bodyPr/>
          <a:lstStyle/>
          <a:p>
            <a:pPr algn="ctr"/>
            <a:r>
              <a:rPr lang="en-US" dirty="0"/>
              <a:t>Study Area and data</a:t>
            </a:r>
          </a:p>
        </p:txBody>
      </p:sp>
      <p:sp>
        <p:nvSpPr>
          <p:cNvPr id="4" name="Content Placeholder 3"/>
          <p:cNvSpPr>
            <a:spLocks noGrp="1"/>
          </p:cNvSpPr>
          <p:nvPr>
            <p:ph sz="half" idx="1"/>
          </p:nvPr>
        </p:nvSpPr>
        <p:spPr>
          <a:xfrm>
            <a:off x="628650" y="1482725"/>
            <a:ext cx="3886200" cy="4351338"/>
          </a:xfrm>
        </p:spPr>
        <p:txBody>
          <a:bodyPr>
            <a:normAutofit fontScale="85000" lnSpcReduction="20000"/>
          </a:bodyPr>
          <a:lstStyle/>
          <a:p>
            <a:endParaRPr lang="en-US" dirty="0"/>
          </a:p>
          <a:p>
            <a:r>
              <a:rPr lang="en-US" dirty="0"/>
              <a:t>Data </a:t>
            </a:r>
            <a:r>
              <a:rPr lang="en-US" dirty="0" smtClean="0"/>
              <a:t>were collected </a:t>
            </a:r>
            <a:r>
              <a:rPr lang="en-US" dirty="0"/>
              <a:t>in both 2014 and 2015</a:t>
            </a:r>
          </a:p>
          <a:p>
            <a:r>
              <a:rPr lang="en-US" dirty="0"/>
              <a:t>461 upwelling and downwelling radiances at over 110 sites</a:t>
            </a:r>
          </a:p>
          <a:p>
            <a:r>
              <a:rPr lang="en-US" dirty="0"/>
              <a:t>Spectral reflectance was collected at over 299 locations in Missouri, Illinois, Indiana, and Colorado</a:t>
            </a:r>
          </a:p>
          <a:p>
            <a:r>
              <a:rPr lang="en-US" dirty="0"/>
              <a:t>110 lab spectral measurements of rock samples</a:t>
            </a:r>
          </a:p>
          <a:p>
            <a:endParaRPr lang="en-US" dirty="0"/>
          </a:p>
          <a:p>
            <a:endParaRPr lang="en-US" dirty="0"/>
          </a:p>
        </p:txBody>
      </p:sp>
      <p:pic>
        <p:nvPicPr>
          <p:cNvPr id="6" name="Picture 5" descr="C:\Users\Bethany Marshall\AppData\Local\Microsoft\Windows\INetCache\Content.Word\MidwestUS.TIF"/>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26279" y="2241551"/>
            <a:ext cx="4588026" cy="3165285"/>
          </a:xfrm>
          <a:prstGeom prst="rect">
            <a:avLst/>
          </a:prstGeom>
          <a:noFill/>
          <a:ln>
            <a:noFill/>
          </a:ln>
        </p:spPr>
      </p:pic>
    </p:spTree>
    <p:extLst>
      <p:ext uri="{BB962C8B-B14F-4D97-AF65-F5344CB8AC3E}">
        <p14:creationId xmlns:p14="http://schemas.microsoft.com/office/powerpoint/2010/main" val="45700094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1818680" y="3429008"/>
            <a:ext cx="5811440" cy="2836275"/>
          </a:xfrm>
          <a:prstGeom prst="rect">
            <a:avLst/>
          </a:prstGeom>
        </p:spPr>
      </p:pic>
      <p:sp>
        <p:nvSpPr>
          <p:cNvPr id="2" name="Title 1"/>
          <p:cNvSpPr>
            <a:spLocks noGrp="1"/>
          </p:cNvSpPr>
          <p:nvPr>
            <p:ph type="title"/>
          </p:nvPr>
        </p:nvSpPr>
        <p:spPr>
          <a:xfrm>
            <a:off x="292100" y="517529"/>
            <a:ext cx="8674100" cy="1325563"/>
          </a:xfrm>
        </p:spPr>
        <p:txBody>
          <a:bodyPr>
            <a:normAutofit/>
          </a:bodyPr>
          <a:lstStyle/>
          <a:p>
            <a:pPr algn="ctr"/>
            <a:r>
              <a:rPr lang="en-US" sz="3200" dirty="0"/>
              <a:t>Lambertian and </a:t>
            </a:r>
            <a:r>
              <a:rPr lang="en-US" sz="3200" dirty="0" smtClean="0"/>
              <a:t>Anisotropic Reflectance</a:t>
            </a:r>
            <a:endParaRPr lang="en-US" sz="3200" dirty="0"/>
          </a:p>
        </p:txBody>
      </p:sp>
      <p:sp>
        <p:nvSpPr>
          <p:cNvPr id="5" name="Content Placeholder 4"/>
          <p:cNvSpPr>
            <a:spLocks noGrp="1"/>
          </p:cNvSpPr>
          <p:nvPr>
            <p:ph sz="half" idx="2"/>
          </p:nvPr>
        </p:nvSpPr>
        <p:spPr>
          <a:xfrm>
            <a:off x="629842" y="2085975"/>
            <a:ext cx="3868340" cy="3684588"/>
          </a:xfrm>
        </p:spPr>
        <p:txBody>
          <a:bodyPr/>
          <a:lstStyle/>
          <a:p>
            <a:r>
              <a:rPr lang="en-US" dirty="0"/>
              <a:t>The reflectance is the same regardless of viewing angle </a:t>
            </a:r>
          </a:p>
          <a:p>
            <a:r>
              <a:rPr lang="en-US" dirty="0"/>
              <a:t>Isotropic</a:t>
            </a:r>
          </a:p>
          <a:p>
            <a:pPr marL="0" indent="0">
              <a:buNone/>
            </a:pPr>
            <a:endParaRPr lang="en-US" dirty="0"/>
          </a:p>
        </p:txBody>
      </p:sp>
      <p:sp>
        <p:nvSpPr>
          <p:cNvPr id="7" name="Content Placeholder 6"/>
          <p:cNvSpPr>
            <a:spLocks noGrp="1"/>
          </p:cNvSpPr>
          <p:nvPr>
            <p:ph sz="quarter" idx="4"/>
          </p:nvPr>
        </p:nvSpPr>
        <p:spPr>
          <a:xfrm>
            <a:off x="4724400" y="2073275"/>
            <a:ext cx="3887391" cy="3684588"/>
          </a:xfrm>
        </p:spPr>
        <p:txBody>
          <a:bodyPr/>
          <a:lstStyle/>
          <a:p>
            <a:r>
              <a:rPr lang="en-US" dirty="0"/>
              <a:t>Reflectance is dependent on viewing angle</a:t>
            </a:r>
          </a:p>
        </p:txBody>
      </p:sp>
      <p:sp>
        <p:nvSpPr>
          <p:cNvPr id="13" name="TextBox 12"/>
          <p:cNvSpPr txBox="1"/>
          <p:nvPr/>
        </p:nvSpPr>
        <p:spPr>
          <a:xfrm>
            <a:off x="837606" y="6328171"/>
            <a:ext cx="6750844" cy="276999"/>
          </a:xfrm>
          <a:prstGeom prst="rect">
            <a:avLst/>
          </a:prstGeom>
          <a:noFill/>
        </p:spPr>
        <p:txBody>
          <a:bodyPr wrap="square" rtlCol="0">
            <a:spAutoFit/>
          </a:bodyPr>
          <a:lstStyle/>
          <a:p>
            <a:pPr algn="ctr"/>
            <a:r>
              <a:rPr lang="en-US" sz="1200" dirty="0"/>
              <a:t>http://www.gisresources.com/wp-content/uploads/2013/08/isotropy.jpg</a:t>
            </a:r>
          </a:p>
        </p:txBody>
      </p:sp>
      <p:sp>
        <p:nvSpPr>
          <p:cNvPr id="3" name="TextBox 2"/>
          <p:cNvSpPr txBox="1"/>
          <p:nvPr/>
        </p:nvSpPr>
        <p:spPr>
          <a:xfrm>
            <a:off x="837606" y="1690692"/>
            <a:ext cx="3200994" cy="738664"/>
          </a:xfrm>
          <a:prstGeom prst="rect">
            <a:avLst/>
          </a:prstGeom>
          <a:noFill/>
        </p:spPr>
        <p:txBody>
          <a:bodyPr wrap="square" rtlCol="0">
            <a:spAutoFit/>
          </a:bodyPr>
          <a:lstStyle/>
          <a:p>
            <a:pPr algn="ctr"/>
            <a:r>
              <a:rPr lang="en-US" sz="2400" b="1" dirty="0" err="1"/>
              <a:t>Lambertian</a:t>
            </a:r>
            <a:endParaRPr lang="en-US" sz="2400" b="1" dirty="0"/>
          </a:p>
          <a:p>
            <a:endParaRPr lang="en-US" dirty="0"/>
          </a:p>
        </p:txBody>
      </p:sp>
      <p:sp>
        <p:nvSpPr>
          <p:cNvPr id="9" name="TextBox 8"/>
          <p:cNvSpPr txBox="1"/>
          <p:nvPr/>
        </p:nvSpPr>
        <p:spPr>
          <a:xfrm>
            <a:off x="4724400" y="1611610"/>
            <a:ext cx="3479800" cy="461665"/>
          </a:xfrm>
          <a:prstGeom prst="rect">
            <a:avLst/>
          </a:prstGeom>
          <a:noFill/>
        </p:spPr>
        <p:txBody>
          <a:bodyPr wrap="square" rtlCol="0">
            <a:spAutoFit/>
          </a:bodyPr>
          <a:lstStyle/>
          <a:p>
            <a:pPr algn="ctr"/>
            <a:r>
              <a:rPr lang="en-US" sz="2400" b="1" dirty="0"/>
              <a:t>Anisotropic</a:t>
            </a:r>
          </a:p>
        </p:txBody>
      </p:sp>
    </p:spTree>
    <p:extLst>
      <p:ext uri="{BB962C8B-B14F-4D97-AF65-F5344CB8AC3E}">
        <p14:creationId xmlns:p14="http://schemas.microsoft.com/office/powerpoint/2010/main" val="236800905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normAutofit/>
          </a:bodyPr>
          <a:lstStyle/>
          <a:p>
            <a:r>
              <a:rPr lang="en-US" sz="2000" dirty="0" smtClean="0"/>
              <a:t>TEMPO observes the earth from a fixed view angle as a geostationary satellite</a:t>
            </a:r>
          </a:p>
          <a:p>
            <a:endParaRPr lang="en-US" sz="2000" dirty="0" smtClean="0"/>
          </a:p>
          <a:p>
            <a:r>
              <a:rPr lang="en-US" sz="2000" dirty="0" smtClean="0"/>
              <a:t>Effect of sun zenith angle (time of the day) is important</a:t>
            </a:r>
          </a:p>
          <a:p>
            <a:endParaRPr lang="en-US" sz="2000" dirty="0" smtClean="0"/>
          </a:p>
          <a:p>
            <a:r>
              <a:rPr lang="en-US" sz="2000" dirty="0" smtClean="0"/>
              <a:t>BRDF with fixed view angle as a function of sun zenith angle characterize what time of the day provides most useful measurements</a:t>
            </a:r>
          </a:p>
        </p:txBody>
      </p:sp>
      <p:grpSp>
        <p:nvGrpSpPr>
          <p:cNvPr id="5" name="Group 4"/>
          <p:cNvGrpSpPr/>
          <p:nvPr/>
        </p:nvGrpSpPr>
        <p:grpSpPr>
          <a:xfrm>
            <a:off x="5145234" y="2862996"/>
            <a:ext cx="3284855" cy="3214370"/>
            <a:chOff x="0" y="-105842"/>
            <a:chExt cx="3285188" cy="3695121"/>
          </a:xfrm>
        </p:grpSpPr>
        <p:sp>
          <p:nvSpPr>
            <p:cNvPr id="6" name="Arrow: Down 26"/>
            <p:cNvSpPr/>
            <p:nvPr/>
          </p:nvSpPr>
          <p:spPr>
            <a:xfrm>
              <a:off x="2142188" y="334195"/>
              <a:ext cx="1143000" cy="3057732"/>
            </a:xfrm>
            <a:prstGeom prst="downArrow">
              <a:avLst/>
            </a:prstGeom>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Arrow: Down 27"/>
            <p:cNvSpPr/>
            <p:nvPr/>
          </p:nvSpPr>
          <p:spPr>
            <a:xfrm rot="20160000">
              <a:off x="1743292" y="736401"/>
              <a:ext cx="859536" cy="2743200"/>
            </a:xfrm>
            <a:prstGeom prst="downArrow">
              <a:avLst/>
            </a:prstGeom>
            <a:solidFill>
              <a:schemeClr val="bg1">
                <a:lumMod val="85000"/>
              </a:schemeClr>
            </a:solidFill>
            <a:ln>
              <a:solidFill>
                <a:schemeClr val="dk1">
                  <a:shade val="50000"/>
                </a:schemeClr>
              </a:solidFill>
              <a:prstDash val="sysDot"/>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 name="Arrow: Down 28"/>
            <p:cNvSpPr/>
            <p:nvPr/>
          </p:nvSpPr>
          <p:spPr>
            <a:xfrm rot="18720000">
              <a:off x="1558914" y="1380568"/>
              <a:ext cx="576072" cy="2377440"/>
            </a:xfrm>
            <a:prstGeom prst="downArrow">
              <a:avLst/>
            </a:prstGeom>
            <a:solidFill>
              <a:schemeClr val="bg1">
                <a:lumMod val="85000"/>
              </a:schemeClr>
            </a:solidFill>
            <a:ln>
              <a:prstDash val="sysDot"/>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Arrow: Down 30"/>
            <p:cNvSpPr/>
            <p:nvPr/>
          </p:nvSpPr>
          <p:spPr>
            <a:xfrm rot="17040000">
              <a:off x="1512467" y="2003422"/>
              <a:ext cx="271743" cy="2209675"/>
            </a:xfrm>
            <a:prstGeom prst="downArrow">
              <a:avLst/>
            </a:prstGeom>
            <a:solidFill>
              <a:schemeClr val="bg1">
                <a:lumMod val="85000"/>
              </a:schemeClr>
            </a:solidFill>
            <a:ln>
              <a:prstDash val="sysDot"/>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 name="Rectangle 10"/>
            <p:cNvSpPr/>
            <p:nvPr/>
          </p:nvSpPr>
          <p:spPr>
            <a:xfrm>
              <a:off x="2022613" y="3411410"/>
              <a:ext cx="1143000" cy="17786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endParaRPr lang="en-US"/>
            </a:p>
          </p:txBody>
        </p:sp>
        <p:cxnSp>
          <p:nvCxnSpPr>
            <p:cNvPr id="12" name="Straight Arrow Connector 11"/>
            <p:cNvCxnSpPr>
              <a:cxnSpLocks/>
            </p:cNvCxnSpPr>
            <p:nvPr/>
          </p:nvCxnSpPr>
          <p:spPr>
            <a:xfrm>
              <a:off x="2713688" y="330710"/>
              <a:ext cx="0" cy="1143000"/>
            </a:xfrm>
            <a:prstGeom prst="straightConnector1">
              <a:avLst/>
            </a:prstGeom>
            <a:ln>
              <a:tailEnd type="triangle"/>
            </a:ln>
            <a:effectLst/>
          </p:spPr>
          <p:style>
            <a:lnRef idx="2">
              <a:schemeClr val="dk1"/>
            </a:lnRef>
            <a:fillRef idx="0">
              <a:schemeClr val="dk1"/>
            </a:fillRef>
            <a:effectRef idx="1">
              <a:schemeClr val="dk1"/>
            </a:effectRef>
            <a:fontRef idx="minor">
              <a:schemeClr val="tx1"/>
            </a:fontRef>
          </p:style>
        </p:cxnSp>
        <p:cxnSp>
          <p:nvCxnSpPr>
            <p:cNvPr id="13" name="Straight Arrow Connector 12"/>
            <p:cNvCxnSpPr>
              <a:cxnSpLocks/>
            </p:cNvCxnSpPr>
            <p:nvPr/>
          </p:nvCxnSpPr>
          <p:spPr>
            <a:xfrm>
              <a:off x="1608752" y="855917"/>
              <a:ext cx="371801" cy="832662"/>
            </a:xfrm>
            <a:prstGeom prst="straightConnector1">
              <a:avLst/>
            </a:prstGeom>
            <a:ln>
              <a:tailEnd type="triangle"/>
            </a:ln>
            <a:effectLst/>
          </p:spPr>
          <p:style>
            <a:lnRef idx="2">
              <a:schemeClr val="dk1"/>
            </a:lnRef>
            <a:fillRef idx="0">
              <a:schemeClr val="dk1"/>
            </a:fillRef>
            <a:effectRef idx="1">
              <a:schemeClr val="dk1"/>
            </a:effectRef>
            <a:fontRef idx="minor">
              <a:schemeClr val="tx1"/>
            </a:fontRef>
          </p:style>
        </p:cxnSp>
        <p:cxnSp>
          <p:nvCxnSpPr>
            <p:cNvPr id="14" name="Straight Arrow Connector 13"/>
            <p:cNvCxnSpPr>
              <a:cxnSpLocks/>
            </p:cNvCxnSpPr>
            <p:nvPr/>
          </p:nvCxnSpPr>
          <p:spPr>
            <a:xfrm>
              <a:off x="961838" y="1762061"/>
              <a:ext cx="536228" cy="502782"/>
            </a:xfrm>
            <a:prstGeom prst="straightConnector1">
              <a:avLst/>
            </a:prstGeom>
            <a:ln>
              <a:tailEnd type="triangle"/>
            </a:ln>
            <a:effectLst/>
          </p:spPr>
          <p:style>
            <a:lnRef idx="2">
              <a:schemeClr val="dk1"/>
            </a:lnRef>
            <a:fillRef idx="0">
              <a:schemeClr val="dk1"/>
            </a:fillRef>
            <a:effectRef idx="1">
              <a:schemeClr val="dk1"/>
            </a:effectRef>
            <a:fontRef idx="minor">
              <a:schemeClr val="tx1"/>
            </a:fontRef>
          </p:style>
        </p:cxnSp>
        <p:cxnSp>
          <p:nvCxnSpPr>
            <p:cNvPr id="15" name="Straight Arrow Connector 14"/>
            <p:cNvCxnSpPr>
              <a:cxnSpLocks/>
            </p:cNvCxnSpPr>
            <p:nvPr/>
          </p:nvCxnSpPr>
          <p:spPr>
            <a:xfrm>
              <a:off x="592713" y="2829622"/>
              <a:ext cx="535482" cy="139130"/>
            </a:xfrm>
            <a:prstGeom prst="straightConnector1">
              <a:avLst/>
            </a:prstGeom>
            <a:ln>
              <a:tailEnd type="triangle"/>
            </a:ln>
            <a:effectLst/>
          </p:spPr>
          <p:style>
            <a:lnRef idx="2">
              <a:schemeClr val="dk1"/>
            </a:lnRef>
            <a:fillRef idx="0">
              <a:schemeClr val="dk1"/>
            </a:fillRef>
            <a:effectRef idx="1">
              <a:schemeClr val="dk1"/>
            </a:effectRef>
            <a:fontRef idx="minor">
              <a:schemeClr val="tx1"/>
            </a:fontRef>
          </p:style>
        </p:cxnSp>
        <p:sp>
          <p:nvSpPr>
            <p:cNvPr id="16" name="TextBox 30"/>
            <p:cNvSpPr txBox="1"/>
            <p:nvPr/>
          </p:nvSpPr>
          <p:spPr>
            <a:xfrm>
              <a:off x="398658" y="1393995"/>
              <a:ext cx="664210" cy="505856"/>
            </a:xfrm>
            <a:prstGeom prst="rect">
              <a:avLst/>
            </a:prstGeom>
            <a:noFill/>
          </p:spPr>
          <p:txBody>
            <a:bodyPr wrap="square" rtlCol="0">
              <a:spAutoFit/>
            </a:bodyPr>
            <a:lstStyle/>
            <a:p>
              <a:pPr marL="0" marR="0" algn="ctr">
                <a:spcBef>
                  <a:spcPts val="0"/>
                </a:spcBef>
                <a:spcAft>
                  <a:spcPts val="0"/>
                </a:spcAft>
              </a:pPr>
              <a:r>
                <a:rPr lang="en-US" sz="1800" kern="1200">
                  <a:solidFill>
                    <a:srgbClr val="000000"/>
                  </a:solidFill>
                  <a:effectLst/>
                  <a:latin typeface="Calibri" panose="020F0502020204030204" pitchFamily="34" charset="0"/>
                  <a:ea typeface="DengXian"/>
                  <a:cs typeface="Times New Roman" panose="02020603050405020304" pitchFamily="18" charset="0"/>
                </a:rPr>
                <a:t>60</a:t>
              </a:r>
              <a:r>
                <a:rPr lang="en-US" sz="1800" kern="1200" baseline="30000">
                  <a:solidFill>
                    <a:srgbClr val="000000"/>
                  </a:solidFill>
                  <a:effectLst/>
                  <a:latin typeface="Calibri" panose="020F0502020204030204" pitchFamily="34" charset="0"/>
                  <a:ea typeface="DengXian"/>
                  <a:cs typeface="Times New Roman" panose="02020603050405020304" pitchFamily="18" charset="0"/>
                </a:rPr>
                <a:t>o</a:t>
              </a:r>
              <a:endParaRPr lang="en-US" sz="1200">
                <a:effectLst/>
                <a:latin typeface="Times New Roman" panose="02020603050405020304" pitchFamily="18" charset="0"/>
                <a:ea typeface="DengXian"/>
              </a:endParaRPr>
            </a:p>
          </p:txBody>
        </p:sp>
        <p:sp>
          <p:nvSpPr>
            <p:cNvPr id="17" name="TextBox 31"/>
            <p:cNvSpPr txBox="1"/>
            <p:nvPr/>
          </p:nvSpPr>
          <p:spPr>
            <a:xfrm>
              <a:off x="1165126" y="430969"/>
              <a:ext cx="663575" cy="505856"/>
            </a:xfrm>
            <a:prstGeom prst="rect">
              <a:avLst/>
            </a:prstGeom>
            <a:noFill/>
          </p:spPr>
          <p:txBody>
            <a:bodyPr wrap="square" rtlCol="0">
              <a:spAutoFit/>
            </a:bodyPr>
            <a:lstStyle/>
            <a:p>
              <a:pPr marL="0" marR="0" algn="ctr">
                <a:spcBef>
                  <a:spcPts val="0"/>
                </a:spcBef>
                <a:spcAft>
                  <a:spcPts val="0"/>
                </a:spcAft>
              </a:pPr>
              <a:r>
                <a:rPr lang="en-US" sz="1800" kern="1200">
                  <a:solidFill>
                    <a:srgbClr val="000000"/>
                  </a:solidFill>
                  <a:effectLst/>
                  <a:latin typeface="Calibri" panose="020F0502020204030204" pitchFamily="34" charset="0"/>
                  <a:ea typeface="DengXian"/>
                  <a:cs typeface="Times New Roman" panose="02020603050405020304" pitchFamily="18" charset="0"/>
                </a:rPr>
                <a:t>30</a:t>
              </a:r>
              <a:r>
                <a:rPr lang="en-US" sz="1800" kern="1200" baseline="30000">
                  <a:solidFill>
                    <a:srgbClr val="000000"/>
                  </a:solidFill>
                  <a:effectLst/>
                  <a:latin typeface="Calibri" panose="020F0502020204030204" pitchFamily="34" charset="0"/>
                  <a:ea typeface="DengXian"/>
                  <a:cs typeface="Times New Roman" panose="02020603050405020304" pitchFamily="18" charset="0"/>
                </a:rPr>
                <a:t>o</a:t>
              </a:r>
              <a:endParaRPr lang="en-US" sz="1200">
                <a:effectLst/>
                <a:latin typeface="Times New Roman" panose="02020603050405020304" pitchFamily="18" charset="0"/>
                <a:ea typeface="DengXian"/>
              </a:endParaRPr>
            </a:p>
          </p:txBody>
        </p:sp>
        <p:sp>
          <p:nvSpPr>
            <p:cNvPr id="18" name="TextBox 32"/>
            <p:cNvSpPr txBox="1"/>
            <p:nvPr/>
          </p:nvSpPr>
          <p:spPr>
            <a:xfrm>
              <a:off x="0" y="2568859"/>
              <a:ext cx="664210" cy="505856"/>
            </a:xfrm>
            <a:prstGeom prst="rect">
              <a:avLst/>
            </a:prstGeom>
            <a:noFill/>
          </p:spPr>
          <p:txBody>
            <a:bodyPr wrap="square" rtlCol="0">
              <a:spAutoFit/>
            </a:bodyPr>
            <a:lstStyle/>
            <a:p>
              <a:pPr marL="0" marR="0" algn="ctr">
                <a:spcBef>
                  <a:spcPts val="0"/>
                </a:spcBef>
                <a:spcAft>
                  <a:spcPts val="0"/>
                </a:spcAft>
              </a:pPr>
              <a:r>
                <a:rPr lang="en-US" sz="1800" kern="1200">
                  <a:solidFill>
                    <a:srgbClr val="000000"/>
                  </a:solidFill>
                  <a:effectLst/>
                  <a:latin typeface="Calibri" panose="020F0502020204030204" pitchFamily="34" charset="0"/>
                  <a:ea typeface="DengXian"/>
                  <a:cs typeface="Times New Roman" panose="02020603050405020304" pitchFamily="18" charset="0"/>
                </a:rPr>
                <a:t>80</a:t>
              </a:r>
              <a:r>
                <a:rPr lang="en-US" sz="1800" kern="1200" baseline="30000">
                  <a:solidFill>
                    <a:srgbClr val="000000"/>
                  </a:solidFill>
                  <a:effectLst/>
                  <a:latin typeface="Calibri" panose="020F0502020204030204" pitchFamily="34" charset="0"/>
                  <a:ea typeface="DengXian"/>
                  <a:cs typeface="Times New Roman" panose="02020603050405020304" pitchFamily="18" charset="0"/>
                </a:rPr>
                <a:t>o</a:t>
              </a:r>
              <a:endParaRPr lang="en-US" sz="1200">
                <a:effectLst/>
                <a:latin typeface="Times New Roman" panose="02020603050405020304" pitchFamily="18" charset="0"/>
                <a:ea typeface="DengXian"/>
              </a:endParaRPr>
            </a:p>
          </p:txBody>
        </p:sp>
        <p:sp>
          <p:nvSpPr>
            <p:cNvPr id="19" name="TextBox 33"/>
            <p:cNvSpPr txBox="1"/>
            <p:nvPr/>
          </p:nvSpPr>
          <p:spPr>
            <a:xfrm>
              <a:off x="2415160" y="-105842"/>
              <a:ext cx="663575" cy="505856"/>
            </a:xfrm>
            <a:prstGeom prst="rect">
              <a:avLst/>
            </a:prstGeom>
            <a:noFill/>
          </p:spPr>
          <p:txBody>
            <a:bodyPr wrap="square" rtlCol="0">
              <a:spAutoFit/>
            </a:bodyPr>
            <a:lstStyle/>
            <a:p>
              <a:pPr marL="0" marR="0" algn="ctr">
                <a:spcBef>
                  <a:spcPts val="0"/>
                </a:spcBef>
                <a:spcAft>
                  <a:spcPts val="0"/>
                </a:spcAft>
              </a:pPr>
              <a:r>
                <a:rPr lang="en-US" sz="1800" kern="1200">
                  <a:solidFill>
                    <a:srgbClr val="000000"/>
                  </a:solidFill>
                  <a:effectLst/>
                  <a:latin typeface="Calibri" panose="020F0502020204030204" pitchFamily="34" charset="0"/>
                  <a:ea typeface="DengXian"/>
                  <a:cs typeface="Times New Roman" panose="02020603050405020304" pitchFamily="18" charset="0"/>
                </a:rPr>
                <a:t>0</a:t>
              </a:r>
              <a:r>
                <a:rPr lang="en-US" sz="1800" kern="1200" baseline="30000">
                  <a:solidFill>
                    <a:srgbClr val="000000"/>
                  </a:solidFill>
                  <a:effectLst/>
                  <a:latin typeface="Calibri" panose="020F0502020204030204" pitchFamily="34" charset="0"/>
                  <a:ea typeface="DengXian"/>
                  <a:cs typeface="Times New Roman" panose="02020603050405020304" pitchFamily="18" charset="0"/>
                </a:rPr>
                <a:t>o</a:t>
              </a:r>
              <a:endParaRPr lang="en-US" sz="1200">
                <a:effectLst/>
                <a:latin typeface="Times New Roman" panose="02020603050405020304" pitchFamily="18" charset="0"/>
                <a:ea typeface="DengXian"/>
              </a:endParaRPr>
            </a:p>
          </p:txBody>
        </p:sp>
        <p:sp>
          <p:nvSpPr>
            <p:cNvPr id="20" name="TextBox 34"/>
            <p:cNvSpPr txBox="1"/>
            <p:nvPr/>
          </p:nvSpPr>
          <p:spPr>
            <a:xfrm>
              <a:off x="2291283" y="1466542"/>
              <a:ext cx="819785" cy="425561"/>
            </a:xfrm>
            <a:prstGeom prst="rect">
              <a:avLst/>
            </a:prstGeom>
            <a:noFill/>
          </p:spPr>
          <p:txBody>
            <a:bodyPr wrap="square" rtlCol="0">
              <a:spAutoFit/>
            </a:bodyPr>
            <a:lstStyle/>
            <a:p>
              <a:pPr marL="0" marR="0" algn="ctr">
                <a:spcBef>
                  <a:spcPts val="0"/>
                </a:spcBef>
                <a:spcAft>
                  <a:spcPts val="0"/>
                </a:spcAft>
              </a:pPr>
              <a:r>
                <a:rPr lang="en-US" sz="1800" b="1" kern="1200">
                  <a:solidFill>
                    <a:srgbClr val="000000"/>
                  </a:solidFill>
                  <a:effectLst/>
                  <a:latin typeface="Calibri" panose="020F0502020204030204" pitchFamily="34" charset="0"/>
                  <a:ea typeface="DengXian"/>
                  <a:cs typeface="Times New Roman" panose="02020603050405020304" pitchFamily="18" charset="0"/>
                </a:rPr>
                <a:t>100%</a:t>
              </a:r>
              <a:endParaRPr lang="en-US" sz="1200">
                <a:effectLst/>
                <a:latin typeface="Times New Roman" panose="02020603050405020304" pitchFamily="18" charset="0"/>
                <a:ea typeface="DengXian"/>
              </a:endParaRPr>
            </a:p>
          </p:txBody>
        </p:sp>
        <p:sp>
          <p:nvSpPr>
            <p:cNvPr id="21" name="TextBox 35"/>
            <p:cNvSpPr txBox="1"/>
            <p:nvPr/>
          </p:nvSpPr>
          <p:spPr>
            <a:xfrm>
              <a:off x="1672750" y="1742592"/>
              <a:ext cx="819150" cy="425561"/>
            </a:xfrm>
            <a:prstGeom prst="rect">
              <a:avLst/>
            </a:prstGeom>
            <a:noFill/>
          </p:spPr>
          <p:txBody>
            <a:bodyPr wrap="square" rtlCol="0">
              <a:spAutoFit/>
            </a:bodyPr>
            <a:lstStyle/>
            <a:p>
              <a:pPr marL="0" marR="0" algn="ctr">
                <a:spcBef>
                  <a:spcPts val="0"/>
                </a:spcBef>
                <a:spcAft>
                  <a:spcPts val="0"/>
                </a:spcAft>
              </a:pPr>
              <a:r>
                <a:rPr lang="en-US" sz="1800" b="1" kern="1200" dirty="0">
                  <a:solidFill>
                    <a:srgbClr val="000000"/>
                  </a:solidFill>
                  <a:effectLst/>
                  <a:latin typeface="Calibri" panose="020F0502020204030204" pitchFamily="34" charset="0"/>
                  <a:ea typeface="DengXian"/>
                  <a:cs typeface="Times New Roman" panose="02020603050405020304" pitchFamily="18" charset="0"/>
                </a:rPr>
                <a:t>87%</a:t>
              </a:r>
              <a:endParaRPr lang="en-US" sz="1200" dirty="0">
                <a:effectLst/>
                <a:latin typeface="Times New Roman" panose="02020603050405020304" pitchFamily="18" charset="0"/>
                <a:ea typeface="DengXian"/>
              </a:endParaRPr>
            </a:p>
          </p:txBody>
        </p:sp>
        <p:sp>
          <p:nvSpPr>
            <p:cNvPr id="22" name="TextBox 36"/>
            <p:cNvSpPr txBox="1"/>
            <p:nvPr/>
          </p:nvSpPr>
          <p:spPr>
            <a:xfrm>
              <a:off x="1268522" y="2206357"/>
              <a:ext cx="820420" cy="425561"/>
            </a:xfrm>
            <a:prstGeom prst="rect">
              <a:avLst/>
            </a:prstGeom>
            <a:noFill/>
          </p:spPr>
          <p:txBody>
            <a:bodyPr wrap="square" rtlCol="0">
              <a:spAutoFit/>
            </a:bodyPr>
            <a:lstStyle/>
            <a:p>
              <a:pPr marL="0" marR="0" algn="ctr">
                <a:spcBef>
                  <a:spcPts val="0"/>
                </a:spcBef>
                <a:spcAft>
                  <a:spcPts val="0"/>
                </a:spcAft>
              </a:pPr>
              <a:r>
                <a:rPr lang="en-US" sz="1800" b="1" kern="1200">
                  <a:solidFill>
                    <a:srgbClr val="000000"/>
                  </a:solidFill>
                  <a:effectLst/>
                  <a:latin typeface="Calibri" panose="020F0502020204030204" pitchFamily="34" charset="0"/>
                  <a:ea typeface="DengXian"/>
                  <a:cs typeface="Times New Roman" panose="02020603050405020304" pitchFamily="18" charset="0"/>
                </a:rPr>
                <a:t>50%</a:t>
              </a:r>
              <a:endParaRPr lang="en-US" sz="1200">
                <a:effectLst/>
                <a:latin typeface="Times New Roman" panose="02020603050405020304" pitchFamily="18" charset="0"/>
                <a:ea typeface="DengXian"/>
              </a:endParaRPr>
            </a:p>
          </p:txBody>
        </p:sp>
        <p:sp>
          <p:nvSpPr>
            <p:cNvPr id="23" name="TextBox 40"/>
            <p:cNvSpPr txBox="1"/>
            <p:nvPr/>
          </p:nvSpPr>
          <p:spPr>
            <a:xfrm>
              <a:off x="1009491" y="2829641"/>
              <a:ext cx="819785" cy="425561"/>
            </a:xfrm>
            <a:prstGeom prst="rect">
              <a:avLst/>
            </a:prstGeom>
            <a:noFill/>
          </p:spPr>
          <p:txBody>
            <a:bodyPr wrap="square" rtlCol="0">
              <a:spAutoFit/>
            </a:bodyPr>
            <a:lstStyle/>
            <a:p>
              <a:pPr marL="0" marR="0" algn="ctr">
                <a:spcBef>
                  <a:spcPts val="0"/>
                </a:spcBef>
                <a:spcAft>
                  <a:spcPts val="0"/>
                </a:spcAft>
              </a:pPr>
              <a:r>
                <a:rPr lang="en-US" sz="1800" b="1" kern="1200">
                  <a:solidFill>
                    <a:srgbClr val="000000"/>
                  </a:solidFill>
                  <a:effectLst/>
                  <a:latin typeface="Calibri" panose="020F0502020204030204" pitchFamily="34" charset="0"/>
                  <a:ea typeface="DengXian"/>
                  <a:cs typeface="Times New Roman" panose="02020603050405020304" pitchFamily="18" charset="0"/>
                </a:rPr>
                <a:t>17%</a:t>
              </a:r>
              <a:endParaRPr lang="en-US" sz="1200">
                <a:effectLst/>
                <a:latin typeface="Times New Roman" panose="02020603050405020304" pitchFamily="18" charset="0"/>
                <a:ea typeface="DengXian"/>
              </a:endParaRPr>
            </a:p>
          </p:txBody>
        </p:sp>
      </p:grpSp>
      <p:pic>
        <p:nvPicPr>
          <p:cNvPr id="24" name="Picture 6" descr="http://farm9.staticflickr.com/8090/8599568827_7d4bfd0666_z.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592245" y="1055209"/>
            <a:ext cx="1844040" cy="175471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28650" y="355600"/>
            <a:ext cx="8286750" cy="461665"/>
          </a:xfrm>
          <a:prstGeom prst="rect">
            <a:avLst/>
          </a:prstGeom>
          <a:noFill/>
        </p:spPr>
        <p:txBody>
          <a:bodyPr wrap="square" rtlCol="0">
            <a:spAutoFit/>
          </a:bodyPr>
          <a:lstStyle/>
          <a:p>
            <a:pPr algn="ctr"/>
            <a:r>
              <a:rPr lang="en-US" sz="2400" b="1" dirty="0"/>
              <a:t>BRDF with a fixed viewing zenith angle</a:t>
            </a:r>
          </a:p>
        </p:txBody>
      </p:sp>
    </p:spTree>
    <p:extLst>
      <p:ext uri="{BB962C8B-B14F-4D97-AF65-F5344CB8AC3E}">
        <p14:creationId xmlns:p14="http://schemas.microsoft.com/office/powerpoint/2010/main" val="201981929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765802" y="1894339"/>
            <a:ext cx="2541460" cy="2272791"/>
          </a:xfrm>
          <a:prstGeom prst="rect">
            <a:avLst/>
          </a:prstGeom>
        </p:spPr>
      </p:pic>
      <p:sp>
        <p:nvSpPr>
          <p:cNvPr id="8" name="TextBox 7"/>
          <p:cNvSpPr txBox="1"/>
          <p:nvPr/>
        </p:nvSpPr>
        <p:spPr>
          <a:xfrm>
            <a:off x="138261" y="1290098"/>
            <a:ext cx="9005739" cy="553998"/>
          </a:xfrm>
          <a:prstGeom prst="rect">
            <a:avLst/>
          </a:prstGeom>
          <a:noFill/>
        </p:spPr>
        <p:txBody>
          <a:bodyPr wrap="square" rtlCol="0">
            <a:spAutoFit/>
          </a:bodyPr>
          <a:lstStyle/>
          <a:p>
            <a:pPr algn="ctr"/>
            <a:r>
              <a:rPr lang="en-US" sz="3000" b="1" dirty="0"/>
              <a:t>Bidirectional reflectance distribution function (BRDF)</a:t>
            </a:r>
          </a:p>
        </p:txBody>
      </p:sp>
      <p:sp>
        <p:nvSpPr>
          <p:cNvPr id="10" name="TextBox 9"/>
          <p:cNvSpPr txBox="1"/>
          <p:nvPr/>
        </p:nvSpPr>
        <p:spPr>
          <a:xfrm>
            <a:off x="399376" y="2153842"/>
            <a:ext cx="4157309" cy="3693319"/>
          </a:xfrm>
          <a:prstGeom prst="rect">
            <a:avLst/>
          </a:prstGeom>
          <a:noFill/>
        </p:spPr>
        <p:txBody>
          <a:bodyPr wrap="square" rtlCol="0">
            <a:spAutoFit/>
          </a:bodyPr>
          <a:lstStyle/>
          <a:p>
            <a:r>
              <a:rPr lang="en-US" dirty="0" smtClean="0"/>
              <a:t>• The </a:t>
            </a:r>
            <a:r>
              <a:rPr lang="en-US" dirty="0"/>
              <a:t>BRDF is the single parameter used for describing the reflectance properties of an </a:t>
            </a:r>
            <a:r>
              <a:rPr lang="en-US" dirty="0" smtClean="0"/>
              <a:t>object</a:t>
            </a:r>
          </a:p>
          <a:p>
            <a:r>
              <a:rPr lang="en-US" dirty="0" smtClean="0"/>
              <a:t> </a:t>
            </a:r>
            <a:endParaRPr lang="en-US" dirty="0"/>
          </a:p>
          <a:p>
            <a:r>
              <a:rPr lang="en-US" dirty="0" smtClean="0"/>
              <a:t>• It </a:t>
            </a:r>
            <a:r>
              <a:rPr lang="en-US" dirty="0"/>
              <a:t>is measured radiance from one particular direction to another particular direction</a:t>
            </a:r>
          </a:p>
          <a:p>
            <a:endParaRPr lang="en-US" dirty="0" smtClean="0"/>
          </a:p>
          <a:p>
            <a:r>
              <a:rPr lang="en-US" dirty="0" smtClean="0"/>
              <a:t>• Cannot </a:t>
            </a:r>
            <a:r>
              <a:rPr lang="en-US" dirty="0"/>
              <a:t>be directly </a:t>
            </a:r>
            <a:r>
              <a:rPr lang="en-US" dirty="0" smtClean="0"/>
              <a:t>measured</a:t>
            </a:r>
          </a:p>
          <a:p>
            <a:endParaRPr lang="en-US" dirty="0"/>
          </a:p>
          <a:p>
            <a:r>
              <a:rPr lang="en-US" dirty="0" smtClean="0"/>
              <a:t>• When </a:t>
            </a:r>
            <a:r>
              <a:rPr lang="en-US" dirty="0"/>
              <a:t>the parameters of an object change, the BRDF will also change</a:t>
            </a:r>
          </a:p>
          <a:p>
            <a:endParaRPr lang="en-US" dirty="0"/>
          </a:p>
        </p:txBody>
      </p:sp>
      <p:sp>
        <p:nvSpPr>
          <p:cNvPr id="12" name="TextBox 11"/>
          <p:cNvSpPr txBox="1"/>
          <p:nvPr/>
        </p:nvSpPr>
        <p:spPr>
          <a:xfrm>
            <a:off x="138261" y="144112"/>
            <a:ext cx="8874835" cy="769441"/>
          </a:xfrm>
          <a:prstGeom prst="rect">
            <a:avLst/>
          </a:prstGeom>
          <a:noFill/>
        </p:spPr>
        <p:txBody>
          <a:bodyPr wrap="square" rtlCol="0">
            <a:spAutoFit/>
          </a:bodyPr>
          <a:lstStyle/>
          <a:p>
            <a:r>
              <a:rPr lang="en-US" sz="2000" b="1" i="1" u="sng" dirty="0" smtClean="0">
                <a:solidFill>
                  <a:srgbClr val="FF0000"/>
                </a:solidFill>
              </a:rPr>
              <a:t>During Daylight Hours: </a:t>
            </a:r>
          </a:p>
          <a:p>
            <a:pPr algn="ctr"/>
            <a:r>
              <a:rPr lang="en-US" sz="2400" b="1" dirty="0" smtClean="0">
                <a:solidFill>
                  <a:srgbClr val="FF0000"/>
                </a:solidFill>
              </a:rPr>
              <a:t>TEMPO Provides Measurements from Different Incoming Sun Angles</a:t>
            </a:r>
            <a:endParaRPr lang="en-US" sz="2400" b="1" dirty="0">
              <a:solidFill>
                <a:srgbClr val="FF0000"/>
              </a:solidFill>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3065" y="4221415"/>
            <a:ext cx="3269200" cy="2585785"/>
          </a:xfrm>
          <a:prstGeom prst="rect">
            <a:avLst/>
          </a:prstGeom>
        </p:spPr>
      </p:pic>
      <p:sp>
        <p:nvSpPr>
          <p:cNvPr id="2" name="Oval 1"/>
          <p:cNvSpPr/>
          <p:nvPr/>
        </p:nvSpPr>
        <p:spPr>
          <a:xfrm>
            <a:off x="5511800" y="2153842"/>
            <a:ext cx="1104900" cy="817958"/>
          </a:xfrm>
          <a:prstGeom prst="ellipse">
            <a:avLst/>
          </a:prstGeom>
          <a:solidFill>
            <a:srgbClr val="FFFF00">
              <a:alpha val="38000"/>
            </a:srgbClr>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815858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MPO spectrum .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0900" y="0"/>
            <a:ext cx="7653867" cy="5740400"/>
          </a:xfrm>
          <a:prstGeom prst="rect">
            <a:avLst/>
          </a:prstGeom>
        </p:spPr>
      </p:pic>
      <p:sp>
        <p:nvSpPr>
          <p:cNvPr id="6" name="TextBox 5"/>
          <p:cNvSpPr txBox="1"/>
          <p:nvPr/>
        </p:nvSpPr>
        <p:spPr>
          <a:xfrm>
            <a:off x="2286000" y="5740400"/>
            <a:ext cx="5257800" cy="369332"/>
          </a:xfrm>
          <a:prstGeom prst="rect">
            <a:avLst/>
          </a:prstGeom>
          <a:noFill/>
        </p:spPr>
        <p:txBody>
          <a:bodyPr wrap="square" rtlCol="0">
            <a:spAutoFit/>
          </a:bodyPr>
          <a:lstStyle/>
          <a:p>
            <a:pPr algn="ctr"/>
            <a:r>
              <a:rPr lang="en-US" dirty="0" smtClean="0"/>
              <a:t>Perform BRDF Calculations at 550, 675 &amp; 740 nm</a:t>
            </a:r>
            <a:endParaRPr lang="en-US" dirty="0"/>
          </a:p>
        </p:txBody>
      </p:sp>
      <p:sp>
        <p:nvSpPr>
          <p:cNvPr id="10" name="Rectangle 9"/>
          <p:cNvSpPr/>
          <p:nvPr/>
        </p:nvSpPr>
        <p:spPr>
          <a:xfrm>
            <a:off x="2768600" y="1295400"/>
            <a:ext cx="1727200" cy="3606800"/>
          </a:xfrm>
          <a:prstGeom prst="rect">
            <a:avLst/>
          </a:prstGeom>
          <a:solidFill>
            <a:srgbClr val="FFFF00">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4978400" y="1320800"/>
            <a:ext cx="1727200" cy="3606800"/>
          </a:xfrm>
          <a:prstGeom prst="rect">
            <a:avLst/>
          </a:prstGeom>
          <a:solidFill>
            <a:srgbClr val="FFFF00">
              <a:alpha val="30000"/>
            </a:srgbClr>
          </a:solidFill>
          <a:ln w="3810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76200" y="349935"/>
            <a:ext cx="8890000" cy="646331"/>
          </a:xfrm>
          <a:prstGeom prst="rect">
            <a:avLst/>
          </a:prstGeom>
        </p:spPr>
        <p:txBody>
          <a:bodyPr wrap="square">
            <a:spAutoFit/>
          </a:bodyPr>
          <a:lstStyle/>
          <a:p>
            <a:pPr algn="ctr"/>
            <a:r>
              <a:rPr lang="en-US" b="1" dirty="0"/>
              <a:t>Bidirectional reflectance distribution function (BRDF</a:t>
            </a:r>
            <a:r>
              <a:rPr lang="en-US" b="1" dirty="0" smtClean="0"/>
              <a:t>) is calculated for three specific wavelengths with TEMPO spectral range</a:t>
            </a:r>
            <a:endParaRPr lang="en-US" b="1" dirty="0"/>
          </a:p>
        </p:txBody>
      </p:sp>
      <p:sp>
        <p:nvSpPr>
          <p:cNvPr id="7" name="4-Point Star 6"/>
          <p:cNvSpPr/>
          <p:nvPr/>
        </p:nvSpPr>
        <p:spPr>
          <a:xfrm>
            <a:off x="4914900" y="4699000"/>
            <a:ext cx="266700" cy="419100"/>
          </a:xfrm>
          <a:prstGeom prst="star4">
            <a:avLst/>
          </a:prstGeom>
          <a:solidFill>
            <a:srgbClr val="FFFF00"/>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4-Point Star 7"/>
          <p:cNvSpPr/>
          <p:nvPr/>
        </p:nvSpPr>
        <p:spPr>
          <a:xfrm>
            <a:off x="6007100" y="4699000"/>
            <a:ext cx="266700" cy="406400"/>
          </a:xfrm>
          <a:prstGeom prst="star4">
            <a:avLst/>
          </a:prstGeom>
          <a:solidFill>
            <a:srgbClr val="FFFF00"/>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4-Point Star 8"/>
          <p:cNvSpPr/>
          <p:nvPr/>
        </p:nvSpPr>
        <p:spPr>
          <a:xfrm>
            <a:off x="6502400" y="4699000"/>
            <a:ext cx="279400" cy="393700"/>
          </a:xfrm>
          <a:prstGeom prst="star4">
            <a:avLst/>
          </a:prstGeom>
          <a:solidFill>
            <a:srgbClr val="FFFF00"/>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555399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4079040" y="281354"/>
            <a:ext cx="4783605" cy="6166337"/>
          </a:xfrm>
          <a:prstGeom prst="rect">
            <a:avLst/>
          </a:prstGeom>
          <a:noFill/>
        </p:spPr>
      </p:pic>
      <p:sp>
        <p:nvSpPr>
          <p:cNvPr id="5" name="Title 6"/>
          <p:cNvSpPr>
            <a:spLocks noGrp="1"/>
          </p:cNvSpPr>
          <p:nvPr>
            <p:ph type="title"/>
          </p:nvPr>
        </p:nvSpPr>
        <p:spPr>
          <a:xfrm>
            <a:off x="718130" y="1148000"/>
            <a:ext cx="3519134" cy="891540"/>
          </a:xfrm>
        </p:spPr>
        <p:txBody>
          <a:bodyPr>
            <a:normAutofit fontScale="90000"/>
          </a:bodyPr>
          <a:lstStyle/>
          <a:p>
            <a:r>
              <a:rPr lang="en-US" b="1" dirty="0">
                <a:latin typeface="+mn-lt"/>
              </a:rPr>
              <a:t>BRDF simulations</a:t>
            </a:r>
          </a:p>
        </p:txBody>
      </p:sp>
      <p:sp>
        <p:nvSpPr>
          <p:cNvPr id="6" name="Content Placeholder 8"/>
          <p:cNvSpPr>
            <a:spLocks noGrp="1"/>
          </p:cNvSpPr>
          <p:nvPr>
            <p:ph idx="1"/>
          </p:nvPr>
        </p:nvSpPr>
        <p:spPr>
          <a:xfrm>
            <a:off x="876355" y="2554115"/>
            <a:ext cx="3202685" cy="2326487"/>
          </a:xfrm>
          <a:prstGeom prst="rect">
            <a:avLst/>
          </a:prstGeom>
        </p:spPr>
        <p:txBody>
          <a:bodyPr>
            <a:normAutofit fontScale="62500" lnSpcReduction="20000"/>
          </a:bodyPr>
          <a:lstStyle/>
          <a:p>
            <a:pPr marL="257175" indent="-257175">
              <a:buFont typeface="+mj-lt"/>
              <a:buAutoNum type="arabicPeriod"/>
            </a:pPr>
            <a:r>
              <a:rPr lang="en-US" dirty="0"/>
              <a:t>Raw field measured data was interpolated to 0.2nm </a:t>
            </a:r>
          </a:p>
          <a:p>
            <a:pPr marL="257175" indent="-257175">
              <a:buFont typeface="+mj-lt"/>
              <a:buAutoNum type="arabicPeriod"/>
            </a:pPr>
            <a:r>
              <a:rPr lang="en-US" dirty="0"/>
              <a:t>Interpolated data </a:t>
            </a:r>
            <a:r>
              <a:rPr lang="en-US" dirty="0" smtClean="0"/>
              <a:t>were simulated </a:t>
            </a:r>
            <a:r>
              <a:rPr lang="en-US" dirty="0"/>
              <a:t>to Geo-TASO height parameters and target’s solar angle parameters</a:t>
            </a:r>
          </a:p>
          <a:p>
            <a:pPr marL="257175" indent="-257175">
              <a:buFont typeface="+mj-lt"/>
              <a:buAutoNum type="arabicPeriod"/>
            </a:pPr>
            <a:r>
              <a:rPr lang="en-US" dirty="0"/>
              <a:t>Polar Plots were created to show the </a:t>
            </a:r>
            <a:r>
              <a:rPr lang="en-US" dirty="0" smtClean="0"/>
              <a:t>BRDF </a:t>
            </a:r>
            <a:r>
              <a:rPr lang="en-US" dirty="0"/>
              <a:t>of each target</a:t>
            </a:r>
          </a:p>
          <a:p>
            <a:pPr marL="257175" indent="-257175">
              <a:buFont typeface="+mj-lt"/>
              <a:buAutoNum type="arabicPeriod"/>
            </a:pPr>
            <a:endParaRPr lang="en-US" dirty="0"/>
          </a:p>
        </p:txBody>
      </p:sp>
    </p:spTree>
    <p:extLst>
      <p:ext uri="{BB962C8B-B14F-4D97-AF65-F5344CB8AC3E}">
        <p14:creationId xmlns:p14="http://schemas.microsoft.com/office/powerpoint/2010/main" val="11820478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168400"/>
            <a:ext cx="9232900" cy="4339650"/>
          </a:xfrm>
          <a:prstGeom prst="rect">
            <a:avLst/>
          </a:prstGeom>
          <a:noFill/>
        </p:spPr>
        <p:txBody>
          <a:bodyPr wrap="square" rtlCol="0">
            <a:spAutoFit/>
          </a:bodyPr>
          <a:lstStyle/>
          <a:p>
            <a:r>
              <a:rPr lang="en-US" sz="2400" b="1" i="1" dirty="0" smtClean="0"/>
              <a:t>BRDF(</a:t>
            </a:r>
            <a:r>
              <a:rPr lang="en-US" sz="2400" b="1" i="1" dirty="0" err="1" smtClean="0"/>
              <a:t>θi</a:t>
            </a:r>
            <a:r>
              <a:rPr lang="en-US" sz="2400" b="1" i="1" dirty="0" err="1"/>
              <a:t>,θv,ϕ</a:t>
            </a:r>
            <a:r>
              <a:rPr lang="en-US" sz="2400" b="1" i="1" dirty="0"/>
              <a:t>, </a:t>
            </a:r>
            <a:r>
              <a:rPr lang="en-US" sz="2400" b="1" i="1" dirty="0" err="1" smtClean="0"/>
              <a:t>λ</a:t>
            </a:r>
            <a:r>
              <a:rPr lang="en-US" sz="2400" b="1" i="1" dirty="0" smtClean="0"/>
              <a:t>) = </a:t>
            </a:r>
            <a:r>
              <a:rPr lang="en-US" sz="2400" b="1" i="1" dirty="0" err="1"/>
              <a:t>F</a:t>
            </a:r>
            <a:r>
              <a:rPr lang="en-US" sz="2400" b="1" i="1" baseline="-25000" dirty="0" err="1"/>
              <a:t>iso</a:t>
            </a:r>
            <a:r>
              <a:rPr lang="en-US" sz="2400" b="1" i="1" dirty="0"/>
              <a:t> (</a:t>
            </a:r>
            <a:r>
              <a:rPr lang="en-US" sz="2400" b="1" i="1" dirty="0" err="1" smtClean="0"/>
              <a:t>λ</a:t>
            </a:r>
            <a:r>
              <a:rPr lang="en-US" sz="2400" b="1" i="1" dirty="0" smtClean="0"/>
              <a:t>) +</a:t>
            </a:r>
            <a:r>
              <a:rPr lang="en-US" sz="2400" b="1" i="1" dirty="0" err="1"/>
              <a:t>f</a:t>
            </a:r>
            <a:r>
              <a:rPr lang="en-US" sz="2400" b="1" i="1" baseline="-25000" dirty="0" err="1"/>
              <a:t>geo</a:t>
            </a:r>
            <a:r>
              <a:rPr lang="en-US" sz="2400" b="1" i="1" dirty="0"/>
              <a:t>(</a:t>
            </a:r>
            <a:r>
              <a:rPr lang="en-US" sz="2400" b="1" i="1" dirty="0" err="1"/>
              <a:t>λ</a:t>
            </a:r>
            <a:r>
              <a:rPr lang="en-US" sz="2400" b="1" i="1" dirty="0" smtClean="0"/>
              <a:t>) +</a:t>
            </a:r>
            <a:r>
              <a:rPr lang="en-US" sz="2400" b="1" i="1" dirty="0" err="1" smtClean="0"/>
              <a:t>k</a:t>
            </a:r>
            <a:r>
              <a:rPr lang="en-US" sz="2400" b="1" i="1" baseline="-25000" dirty="0" err="1" smtClean="0"/>
              <a:t>geo</a:t>
            </a:r>
            <a:r>
              <a:rPr lang="en-US" sz="2400" b="1" i="1" dirty="0" smtClean="0"/>
              <a:t>(</a:t>
            </a:r>
            <a:r>
              <a:rPr lang="en-US" sz="2400" b="1" i="1" dirty="0" err="1" smtClean="0"/>
              <a:t>θi</a:t>
            </a:r>
            <a:r>
              <a:rPr lang="en-US" sz="2400" b="1" i="1" dirty="0" err="1"/>
              <a:t>,θv,ϕ+f</a:t>
            </a:r>
            <a:r>
              <a:rPr lang="en-US" sz="2400" b="1" i="1" baseline="-25000" dirty="0" err="1"/>
              <a:t>vol</a:t>
            </a:r>
            <a:r>
              <a:rPr lang="en-US" sz="2400" b="1" i="1" dirty="0"/>
              <a:t>(</a:t>
            </a:r>
            <a:r>
              <a:rPr lang="en-US" sz="2400" b="1" i="1" dirty="0" err="1"/>
              <a:t>λ</a:t>
            </a:r>
            <a:r>
              <a:rPr lang="en-US" sz="2400" b="1" i="1" dirty="0" smtClean="0"/>
              <a:t>) + </a:t>
            </a:r>
            <a:r>
              <a:rPr lang="en-US" sz="2400" b="1" i="1" dirty="0" err="1" smtClean="0"/>
              <a:t>k</a:t>
            </a:r>
            <a:r>
              <a:rPr lang="en-US" sz="2400" b="1" i="1" baseline="-25000" dirty="0" err="1" smtClean="0"/>
              <a:t>vol</a:t>
            </a:r>
            <a:r>
              <a:rPr lang="en-US" sz="2400" b="1" i="1" dirty="0"/>
              <a:t>(</a:t>
            </a:r>
            <a:r>
              <a:rPr lang="en-US" sz="2400" b="1" i="1" dirty="0" err="1"/>
              <a:t>θi,θv,</a:t>
            </a:r>
            <a:r>
              <a:rPr lang="en-US" sz="2400" b="1" i="1" dirty="0" err="1" smtClean="0"/>
              <a:t>ϕ</a:t>
            </a:r>
            <a:r>
              <a:rPr lang="en-US" sz="2400" b="1" i="1" dirty="0" smtClean="0"/>
              <a:t>)  </a:t>
            </a:r>
            <a:r>
              <a:rPr lang="en-US" sz="2400" b="1" dirty="0" smtClean="0"/>
              <a:t>(</a:t>
            </a:r>
            <a:r>
              <a:rPr lang="en-US" sz="2400" b="1" dirty="0"/>
              <a:t>3</a:t>
            </a:r>
            <a:r>
              <a:rPr lang="en-US" sz="2400" b="1" dirty="0" smtClean="0"/>
              <a:t>)</a:t>
            </a:r>
          </a:p>
          <a:p>
            <a:endParaRPr lang="en-US" dirty="0"/>
          </a:p>
          <a:p>
            <a:r>
              <a:rPr lang="en-US" dirty="0"/>
              <a:t>where </a:t>
            </a:r>
            <a:r>
              <a:rPr lang="en-US" i="1" dirty="0" smtClean="0"/>
              <a:t>BRDF(</a:t>
            </a:r>
            <a:r>
              <a:rPr lang="en-US" i="1" dirty="0" err="1" smtClean="0"/>
              <a:t>θi</a:t>
            </a:r>
            <a:r>
              <a:rPr lang="en-US" i="1" dirty="0" err="1"/>
              <a:t>,θv,ϕ</a:t>
            </a:r>
            <a:r>
              <a:rPr lang="en-US" i="1" dirty="0"/>
              <a:t>, </a:t>
            </a:r>
            <a:r>
              <a:rPr lang="en-US" i="1" dirty="0" err="1" smtClean="0"/>
              <a:t>λ</a:t>
            </a:r>
            <a:r>
              <a:rPr lang="en-US" i="1" dirty="0" smtClean="0"/>
              <a:t>)</a:t>
            </a:r>
            <a:r>
              <a:rPr lang="en-US" dirty="0" smtClean="0"/>
              <a:t> </a:t>
            </a:r>
            <a:r>
              <a:rPr lang="en-US" dirty="0"/>
              <a:t>is the </a:t>
            </a:r>
            <a:r>
              <a:rPr lang="en-US" dirty="0" smtClean="0"/>
              <a:t>BRDF</a:t>
            </a:r>
          </a:p>
          <a:p>
            <a:endParaRPr lang="en-US" dirty="0" smtClean="0"/>
          </a:p>
          <a:p>
            <a:r>
              <a:rPr lang="en-US" i="1" dirty="0" err="1" smtClean="0"/>
              <a:t>K</a:t>
            </a:r>
            <a:r>
              <a:rPr lang="en-US" i="1" baseline="-25000" dirty="0" err="1" smtClean="0"/>
              <a:t>geo</a:t>
            </a:r>
            <a:r>
              <a:rPr lang="en-US" i="1" dirty="0" smtClean="0"/>
              <a:t>(</a:t>
            </a:r>
            <a:r>
              <a:rPr lang="en-US" i="1" dirty="0" err="1" smtClean="0"/>
              <a:t>θi</a:t>
            </a:r>
            <a:r>
              <a:rPr lang="en-US" i="1" dirty="0" err="1"/>
              <a:t>,θv,</a:t>
            </a:r>
            <a:r>
              <a:rPr lang="en-US" i="1" dirty="0" err="1" smtClean="0"/>
              <a:t>ϕ</a:t>
            </a:r>
            <a:r>
              <a:rPr lang="en-US" i="1" dirty="0" smtClean="0"/>
              <a:t>)</a:t>
            </a:r>
            <a:r>
              <a:rPr lang="en-US" dirty="0" smtClean="0"/>
              <a:t> </a:t>
            </a:r>
            <a:r>
              <a:rPr lang="en-US" dirty="0"/>
              <a:t>is the geo-optical scattering </a:t>
            </a:r>
            <a:r>
              <a:rPr lang="en-US" dirty="0" smtClean="0"/>
              <a:t>kernel</a:t>
            </a:r>
          </a:p>
          <a:p>
            <a:endParaRPr lang="en-US" dirty="0"/>
          </a:p>
          <a:p>
            <a:r>
              <a:rPr lang="en-US" i="1" dirty="0" err="1" smtClean="0"/>
              <a:t>k</a:t>
            </a:r>
            <a:r>
              <a:rPr lang="en-US" i="1" baseline="-25000" dirty="0" err="1" smtClean="0"/>
              <a:t>vol</a:t>
            </a:r>
            <a:r>
              <a:rPr lang="en-US" i="1" dirty="0"/>
              <a:t>(</a:t>
            </a:r>
            <a:r>
              <a:rPr lang="en-US" i="1" dirty="0" err="1"/>
              <a:t>θi,θv,ϕ</a:t>
            </a:r>
            <a:r>
              <a:rPr lang="en-US" i="1" dirty="0"/>
              <a:t>)</a:t>
            </a:r>
            <a:r>
              <a:rPr lang="en-US" dirty="0"/>
              <a:t> is the volumetric scattering </a:t>
            </a:r>
            <a:r>
              <a:rPr lang="en-US" dirty="0" smtClean="0"/>
              <a:t>kernel</a:t>
            </a:r>
          </a:p>
          <a:p>
            <a:endParaRPr lang="en-US" dirty="0"/>
          </a:p>
          <a:p>
            <a:r>
              <a:rPr lang="en-US" i="1" dirty="0" err="1" smtClean="0"/>
              <a:t>ϕ</a:t>
            </a:r>
            <a:r>
              <a:rPr lang="en-US" dirty="0" smtClean="0"/>
              <a:t> </a:t>
            </a:r>
            <a:r>
              <a:rPr lang="en-US" dirty="0"/>
              <a:t>is the solar relative azimuth </a:t>
            </a:r>
            <a:r>
              <a:rPr lang="en-US" dirty="0" smtClean="0"/>
              <a:t>angle</a:t>
            </a:r>
            <a:endParaRPr lang="en-US" dirty="0"/>
          </a:p>
          <a:p>
            <a:r>
              <a:rPr lang="en-US" i="1" dirty="0" err="1" smtClean="0"/>
              <a:t>θ</a:t>
            </a:r>
            <a:r>
              <a:rPr lang="en-US" i="1" baseline="-25000" dirty="0" err="1" smtClean="0"/>
              <a:t>i</a:t>
            </a:r>
            <a:r>
              <a:rPr lang="en-US" dirty="0" smtClean="0"/>
              <a:t> </a:t>
            </a:r>
            <a:r>
              <a:rPr lang="en-US" dirty="0"/>
              <a:t>is the incident solar zenith </a:t>
            </a:r>
            <a:r>
              <a:rPr lang="en-US" dirty="0" smtClean="0"/>
              <a:t>angle</a:t>
            </a:r>
          </a:p>
          <a:p>
            <a:r>
              <a:rPr lang="en-US" i="1" dirty="0" err="1" smtClean="0"/>
              <a:t>θ</a:t>
            </a:r>
            <a:r>
              <a:rPr lang="en-US" i="1" baseline="-25000" dirty="0" err="1" smtClean="0"/>
              <a:t>v</a:t>
            </a:r>
            <a:r>
              <a:rPr lang="en-US" dirty="0" smtClean="0"/>
              <a:t> </a:t>
            </a:r>
            <a:r>
              <a:rPr lang="en-US" dirty="0"/>
              <a:t>is the reflected solar zenith </a:t>
            </a:r>
            <a:r>
              <a:rPr lang="en-US" dirty="0" smtClean="0"/>
              <a:t>angle</a:t>
            </a:r>
          </a:p>
          <a:p>
            <a:endParaRPr lang="en-US" i="1" dirty="0"/>
          </a:p>
          <a:p>
            <a:r>
              <a:rPr lang="en-US" i="1" dirty="0" err="1" smtClean="0"/>
              <a:t>F</a:t>
            </a:r>
            <a:r>
              <a:rPr lang="en-US" i="1" baseline="-25000" dirty="0" err="1" smtClean="0"/>
              <a:t>iso</a:t>
            </a:r>
            <a:r>
              <a:rPr lang="en-US" i="1" dirty="0" smtClean="0"/>
              <a:t> (</a:t>
            </a:r>
            <a:r>
              <a:rPr lang="en-US" i="1" dirty="0" err="1" smtClean="0"/>
              <a:t>λ</a:t>
            </a:r>
            <a:r>
              <a:rPr lang="en-US" i="1" dirty="0" smtClean="0"/>
              <a:t>), </a:t>
            </a:r>
            <a:r>
              <a:rPr lang="en-US" i="1" dirty="0" err="1"/>
              <a:t>f</a:t>
            </a:r>
            <a:r>
              <a:rPr lang="en-US" i="1" baseline="-25000" dirty="0" err="1"/>
              <a:t>geo</a:t>
            </a:r>
            <a:r>
              <a:rPr lang="en-US" i="1" dirty="0"/>
              <a:t>(</a:t>
            </a:r>
            <a:r>
              <a:rPr lang="en-US" i="1" dirty="0" err="1"/>
              <a:t>λ</a:t>
            </a:r>
            <a:r>
              <a:rPr lang="en-US" i="1" dirty="0"/>
              <a:t>)</a:t>
            </a:r>
            <a:r>
              <a:rPr lang="en-US" dirty="0"/>
              <a:t>,</a:t>
            </a:r>
            <a:r>
              <a:rPr lang="en-US" i="1" dirty="0"/>
              <a:t> </a:t>
            </a:r>
            <a:r>
              <a:rPr lang="en-US" i="1" dirty="0" err="1"/>
              <a:t>f</a:t>
            </a:r>
            <a:r>
              <a:rPr lang="en-US" i="1" baseline="-25000" dirty="0" err="1"/>
              <a:t>vol</a:t>
            </a:r>
            <a:r>
              <a:rPr lang="en-US" i="1" dirty="0"/>
              <a:t>(</a:t>
            </a:r>
            <a:r>
              <a:rPr lang="en-US" i="1" dirty="0" err="1"/>
              <a:t>λ</a:t>
            </a:r>
            <a:r>
              <a:rPr lang="en-US" i="1" dirty="0"/>
              <a:t>)</a:t>
            </a:r>
            <a:r>
              <a:rPr lang="en-US" dirty="0"/>
              <a:t> are the kernel </a:t>
            </a:r>
            <a:r>
              <a:rPr lang="en-US" dirty="0" smtClean="0"/>
              <a:t>coefficients</a:t>
            </a:r>
          </a:p>
          <a:p>
            <a:r>
              <a:rPr lang="en-US" dirty="0"/>
              <a:t> </a:t>
            </a:r>
            <a:r>
              <a:rPr lang="en-US" dirty="0" smtClean="0"/>
              <a:t>     </a:t>
            </a:r>
            <a:r>
              <a:rPr lang="en-US" dirty="0"/>
              <a:t>for the isotropic, geometric, and volumetric scattering (Liu et al. 2010). </a:t>
            </a:r>
          </a:p>
          <a:p>
            <a:endParaRPr lang="en-US" dirty="0"/>
          </a:p>
        </p:txBody>
      </p:sp>
      <p:sp>
        <p:nvSpPr>
          <p:cNvPr id="2" name="Rectangle 1"/>
          <p:cNvSpPr/>
          <p:nvPr/>
        </p:nvSpPr>
        <p:spPr>
          <a:xfrm>
            <a:off x="88900" y="395069"/>
            <a:ext cx="9055100" cy="461665"/>
          </a:xfrm>
          <a:prstGeom prst="rect">
            <a:avLst/>
          </a:prstGeom>
        </p:spPr>
        <p:txBody>
          <a:bodyPr wrap="square">
            <a:spAutoFit/>
          </a:bodyPr>
          <a:lstStyle/>
          <a:p>
            <a:pPr algn="ctr"/>
            <a:r>
              <a:rPr lang="en-US" sz="2400" b="1" dirty="0" smtClean="0"/>
              <a:t>Calculating the Bidirectional Reflectance Distribution Function </a:t>
            </a:r>
            <a:r>
              <a:rPr lang="en-US" sz="2400" b="1" dirty="0"/>
              <a:t>(BRDF)</a:t>
            </a:r>
            <a:endParaRPr lang="en-US" sz="2400" b="1" dirty="0"/>
          </a:p>
        </p:txBody>
      </p:sp>
    </p:spTree>
    <p:extLst>
      <p:ext uri="{BB962C8B-B14F-4D97-AF65-F5344CB8AC3E}">
        <p14:creationId xmlns:p14="http://schemas.microsoft.com/office/powerpoint/2010/main" val="53511029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C:\Users\Bethany Marshall\AppData\Local\Microsoft\Windows\INetCache\Content.Word\OzoneDamagedSoybean.tif"/>
          <p:cNvPicPr>
            <a:picLocks noChangeAspect="1"/>
          </p:cNvPicPr>
          <p:nvPr/>
        </p:nvPicPr>
        <p:blipFill rotWithShape="1">
          <a:blip r:embed="rId3" cstate="print">
            <a:extLst>
              <a:ext uri="{28A0092B-C50C-407E-A947-70E740481C1C}">
                <a14:useLocalDpi xmlns:a14="http://schemas.microsoft.com/office/drawing/2010/main" val="0"/>
              </a:ext>
            </a:extLst>
          </a:blip>
          <a:srcRect l="9509" t="31702" r="6089" b="13192"/>
          <a:stretch/>
        </p:blipFill>
        <p:spPr bwMode="auto">
          <a:xfrm>
            <a:off x="316524" y="3841550"/>
            <a:ext cx="8229600" cy="2697480"/>
          </a:xfrm>
          <a:prstGeom prst="rect">
            <a:avLst/>
          </a:prstGeom>
          <a:noFill/>
          <a:ln>
            <a:noFill/>
          </a:ln>
          <a:extLst>
            <a:ext uri="{53640926-AAD7-44d8-BBD7-CCE9431645EC}">
              <a14:shadowObscured xmlns:a14="http://schemas.microsoft.com/office/drawing/2010/main"/>
            </a:ext>
          </a:extLst>
        </p:spPr>
      </p:pic>
      <p:pic>
        <p:nvPicPr>
          <p:cNvPr id="21" name="Picture 20" descr="C:\Users\Bethany Marshall\AppData\Local\Microsoft\Windows\INetCache\Content.Word\HealthySoybean.tif"/>
          <p:cNvPicPr>
            <a:picLocks noChangeAspect="1"/>
          </p:cNvPicPr>
          <p:nvPr/>
        </p:nvPicPr>
        <p:blipFill rotWithShape="1">
          <a:blip r:embed="rId4" cstate="print">
            <a:extLst>
              <a:ext uri="{28A0092B-C50C-407E-A947-70E740481C1C}">
                <a14:useLocalDpi xmlns:a14="http://schemas.microsoft.com/office/drawing/2010/main" val="0"/>
              </a:ext>
            </a:extLst>
          </a:blip>
          <a:srcRect l="8867" t="31915" r="6730" b="14042"/>
          <a:stretch/>
        </p:blipFill>
        <p:spPr bwMode="auto">
          <a:xfrm>
            <a:off x="316524" y="1109578"/>
            <a:ext cx="8229600" cy="2645093"/>
          </a:xfrm>
          <a:prstGeom prst="rect">
            <a:avLst/>
          </a:prstGeom>
          <a:noFill/>
          <a:ln>
            <a:noFill/>
          </a:ln>
          <a:extLst>
            <a:ext uri="{53640926-AAD7-44d8-BBD7-CCE9431645EC}">
              <a14:shadowObscured xmlns:a14="http://schemas.microsoft.com/office/drawing/2010/main"/>
            </a:ext>
          </a:extLst>
        </p:spPr>
      </p:pic>
      <p:sp>
        <p:nvSpPr>
          <p:cNvPr id="8" name="Title 8"/>
          <p:cNvSpPr>
            <a:spLocks noGrp="1"/>
          </p:cNvSpPr>
          <p:nvPr>
            <p:ph type="title"/>
          </p:nvPr>
        </p:nvSpPr>
        <p:spPr>
          <a:xfrm>
            <a:off x="180242" y="-200736"/>
            <a:ext cx="4988658" cy="994172"/>
          </a:xfrm>
        </p:spPr>
        <p:txBody>
          <a:bodyPr>
            <a:normAutofit/>
          </a:bodyPr>
          <a:lstStyle/>
          <a:p>
            <a:pPr algn="ctr"/>
            <a:r>
              <a:rPr lang="en-US" sz="2400" b="1" dirty="0" smtClean="0">
                <a:latin typeface="+mn-lt"/>
              </a:rPr>
              <a:t>Soybean BRDF</a:t>
            </a:r>
            <a:endParaRPr lang="en-US" sz="2400" b="1" dirty="0">
              <a:latin typeface="+mn-lt"/>
            </a:endParaRPr>
          </a:p>
        </p:txBody>
      </p:sp>
      <p:sp>
        <p:nvSpPr>
          <p:cNvPr id="6" name="Rectangle 5"/>
          <p:cNvSpPr/>
          <p:nvPr/>
        </p:nvSpPr>
        <p:spPr>
          <a:xfrm>
            <a:off x="808892" y="5272259"/>
            <a:ext cx="2203938" cy="369332"/>
          </a:xfrm>
          <a:prstGeom prst="rect">
            <a:avLst/>
          </a:prstGeom>
        </p:spPr>
        <p:txBody>
          <a:bodyPr wrap="square">
            <a:spAutoFit/>
          </a:bodyPr>
          <a:lstStyle/>
          <a:p>
            <a:r>
              <a:rPr lang="nn-NO" dirty="0" smtClean="0"/>
              <a:t> Sun zenith angle</a:t>
            </a:r>
            <a:endParaRPr lang="en-US" dirty="0"/>
          </a:p>
        </p:txBody>
      </p:sp>
      <p:sp>
        <p:nvSpPr>
          <p:cNvPr id="9" name="Rectangle 8"/>
          <p:cNvSpPr/>
          <p:nvPr/>
        </p:nvSpPr>
        <p:spPr>
          <a:xfrm>
            <a:off x="3470031" y="5279195"/>
            <a:ext cx="2203938" cy="369332"/>
          </a:xfrm>
          <a:prstGeom prst="rect">
            <a:avLst/>
          </a:prstGeom>
        </p:spPr>
        <p:txBody>
          <a:bodyPr wrap="square">
            <a:spAutoFit/>
          </a:bodyPr>
          <a:lstStyle/>
          <a:p>
            <a:r>
              <a:rPr lang="nn-NO" dirty="0" smtClean="0"/>
              <a:t> Sun zenith angle</a:t>
            </a:r>
            <a:endParaRPr lang="en-US" dirty="0"/>
          </a:p>
        </p:txBody>
      </p:sp>
      <p:sp>
        <p:nvSpPr>
          <p:cNvPr id="10" name="Rectangle 9"/>
          <p:cNvSpPr/>
          <p:nvPr/>
        </p:nvSpPr>
        <p:spPr>
          <a:xfrm>
            <a:off x="6311412" y="5279195"/>
            <a:ext cx="2203938" cy="369332"/>
          </a:xfrm>
          <a:prstGeom prst="rect">
            <a:avLst/>
          </a:prstGeom>
        </p:spPr>
        <p:txBody>
          <a:bodyPr wrap="square">
            <a:spAutoFit/>
          </a:bodyPr>
          <a:lstStyle/>
          <a:p>
            <a:r>
              <a:rPr lang="nn-NO" dirty="0" smtClean="0"/>
              <a:t> Sun zenith angle</a:t>
            </a:r>
            <a:endParaRPr lang="en-US" dirty="0"/>
          </a:p>
        </p:txBody>
      </p:sp>
      <p:sp>
        <p:nvSpPr>
          <p:cNvPr id="14" name="Rectangle 13"/>
          <p:cNvSpPr/>
          <p:nvPr/>
        </p:nvSpPr>
        <p:spPr>
          <a:xfrm>
            <a:off x="867508" y="2470451"/>
            <a:ext cx="2203938" cy="369332"/>
          </a:xfrm>
          <a:prstGeom prst="rect">
            <a:avLst/>
          </a:prstGeom>
        </p:spPr>
        <p:txBody>
          <a:bodyPr wrap="square">
            <a:spAutoFit/>
          </a:bodyPr>
          <a:lstStyle/>
          <a:p>
            <a:r>
              <a:rPr lang="nn-NO" dirty="0" smtClean="0"/>
              <a:t> Sun zenith angle</a:t>
            </a:r>
            <a:endParaRPr lang="en-US" dirty="0"/>
          </a:p>
        </p:txBody>
      </p:sp>
      <p:sp>
        <p:nvSpPr>
          <p:cNvPr id="15" name="Rectangle 14"/>
          <p:cNvSpPr/>
          <p:nvPr/>
        </p:nvSpPr>
        <p:spPr>
          <a:xfrm>
            <a:off x="3528647" y="2477387"/>
            <a:ext cx="2203938" cy="369332"/>
          </a:xfrm>
          <a:prstGeom prst="rect">
            <a:avLst/>
          </a:prstGeom>
        </p:spPr>
        <p:txBody>
          <a:bodyPr wrap="square">
            <a:spAutoFit/>
          </a:bodyPr>
          <a:lstStyle/>
          <a:p>
            <a:r>
              <a:rPr lang="nn-NO" dirty="0" smtClean="0"/>
              <a:t> Sun zenith angle</a:t>
            </a:r>
            <a:endParaRPr lang="en-US" dirty="0"/>
          </a:p>
        </p:txBody>
      </p:sp>
      <p:sp>
        <p:nvSpPr>
          <p:cNvPr id="16" name="Rectangle 15"/>
          <p:cNvSpPr/>
          <p:nvPr/>
        </p:nvSpPr>
        <p:spPr>
          <a:xfrm>
            <a:off x="6370028" y="2477387"/>
            <a:ext cx="2203938" cy="369332"/>
          </a:xfrm>
          <a:prstGeom prst="rect">
            <a:avLst/>
          </a:prstGeom>
        </p:spPr>
        <p:txBody>
          <a:bodyPr wrap="square">
            <a:spAutoFit/>
          </a:bodyPr>
          <a:lstStyle/>
          <a:p>
            <a:r>
              <a:rPr lang="nn-NO" dirty="0" smtClean="0"/>
              <a:t> Sun zenith angle</a:t>
            </a:r>
            <a:endParaRPr lang="en-US" dirty="0"/>
          </a:p>
        </p:txBody>
      </p:sp>
      <p:sp>
        <p:nvSpPr>
          <p:cNvPr id="17" name="Rectangle 16"/>
          <p:cNvSpPr/>
          <p:nvPr/>
        </p:nvSpPr>
        <p:spPr>
          <a:xfrm>
            <a:off x="665284" y="722595"/>
            <a:ext cx="2203938" cy="369332"/>
          </a:xfrm>
          <a:prstGeom prst="rect">
            <a:avLst/>
          </a:prstGeom>
        </p:spPr>
        <p:txBody>
          <a:bodyPr wrap="square">
            <a:spAutoFit/>
          </a:bodyPr>
          <a:lstStyle/>
          <a:p>
            <a:r>
              <a:rPr lang="nn-NO" b="1" dirty="0" smtClean="0"/>
              <a:t>Healthy Soybean</a:t>
            </a:r>
            <a:endParaRPr lang="en-US" b="1" dirty="0"/>
          </a:p>
        </p:txBody>
      </p:sp>
      <p:sp>
        <p:nvSpPr>
          <p:cNvPr id="18" name="Rectangle 17"/>
          <p:cNvSpPr/>
          <p:nvPr/>
        </p:nvSpPr>
        <p:spPr>
          <a:xfrm>
            <a:off x="608134" y="3548122"/>
            <a:ext cx="2203938" cy="369332"/>
          </a:xfrm>
          <a:prstGeom prst="rect">
            <a:avLst/>
          </a:prstGeom>
        </p:spPr>
        <p:txBody>
          <a:bodyPr wrap="square">
            <a:spAutoFit/>
          </a:bodyPr>
          <a:lstStyle/>
          <a:p>
            <a:r>
              <a:rPr lang="nn-NO" b="1" dirty="0" smtClean="0"/>
              <a:t>Ozone damaged</a:t>
            </a:r>
            <a:endParaRPr lang="en-US" b="1" dirty="0"/>
          </a:p>
        </p:txBody>
      </p:sp>
      <p:sp>
        <p:nvSpPr>
          <p:cNvPr id="19" name="Rectangle 18"/>
          <p:cNvSpPr/>
          <p:nvPr/>
        </p:nvSpPr>
        <p:spPr>
          <a:xfrm>
            <a:off x="4982308" y="393599"/>
            <a:ext cx="3727938" cy="369332"/>
          </a:xfrm>
          <a:prstGeom prst="rect">
            <a:avLst/>
          </a:prstGeom>
        </p:spPr>
        <p:txBody>
          <a:bodyPr wrap="square">
            <a:spAutoFit/>
          </a:bodyPr>
          <a:lstStyle/>
          <a:p>
            <a:r>
              <a:rPr lang="nn-NO" dirty="0" smtClean="0"/>
              <a:t>Half circle is relative azimuth angle. </a:t>
            </a:r>
            <a:endParaRPr lang="en-US" dirty="0"/>
          </a:p>
        </p:txBody>
      </p:sp>
      <p:cxnSp>
        <p:nvCxnSpPr>
          <p:cNvPr id="20" name="Straight Arrow Connector 19"/>
          <p:cNvCxnSpPr/>
          <p:nvPr/>
        </p:nvCxnSpPr>
        <p:spPr>
          <a:xfrm>
            <a:off x="7471997" y="780736"/>
            <a:ext cx="1" cy="39839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346200" y="2872119"/>
            <a:ext cx="1003300" cy="307777"/>
          </a:xfrm>
          <a:prstGeom prst="rect">
            <a:avLst/>
          </a:prstGeom>
          <a:noFill/>
        </p:spPr>
        <p:txBody>
          <a:bodyPr wrap="square" rtlCol="0">
            <a:spAutoFit/>
          </a:bodyPr>
          <a:lstStyle/>
          <a:p>
            <a:pPr algn="ctr"/>
            <a:r>
              <a:rPr lang="en-US" sz="1400" b="1" dirty="0" smtClean="0"/>
              <a:t>550 nm</a:t>
            </a:r>
            <a:endParaRPr lang="en-US" sz="1400" b="1" dirty="0"/>
          </a:p>
        </p:txBody>
      </p:sp>
      <p:sp>
        <p:nvSpPr>
          <p:cNvPr id="23" name="TextBox 22"/>
          <p:cNvSpPr txBox="1"/>
          <p:nvPr/>
        </p:nvSpPr>
        <p:spPr>
          <a:xfrm>
            <a:off x="1346200" y="5641591"/>
            <a:ext cx="1003300" cy="307777"/>
          </a:xfrm>
          <a:prstGeom prst="rect">
            <a:avLst/>
          </a:prstGeom>
          <a:noFill/>
        </p:spPr>
        <p:txBody>
          <a:bodyPr wrap="square" rtlCol="0">
            <a:spAutoFit/>
          </a:bodyPr>
          <a:lstStyle/>
          <a:p>
            <a:pPr algn="ctr"/>
            <a:r>
              <a:rPr lang="en-US" sz="1400" b="1" dirty="0" smtClean="0"/>
              <a:t>550 nm</a:t>
            </a:r>
            <a:endParaRPr lang="en-US" sz="1400" b="1" dirty="0"/>
          </a:p>
        </p:txBody>
      </p:sp>
      <p:sp>
        <p:nvSpPr>
          <p:cNvPr id="24" name="TextBox 23"/>
          <p:cNvSpPr txBox="1"/>
          <p:nvPr/>
        </p:nvSpPr>
        <p:spPr>
          <a:xfrm>
            <a:off x="3979008" y="2839783"/>
            <a:ext cx="1003300" cy="307777"/>
          </a:xfrm>
          <a:prstGeom prst="rect">
            <a:avLst/>
          </a:prstGeom>
          <a:noFill/>
        </p:spPr>
        <p:txBody>
          <a:bodyPr wrap="square" rtlCol="0">
            <a:spAutoFit/>
          </a:bodyPr>
          <a:lstStyle/>
          <a:p>
            <a:pPr algn="ctr"/>
            <a:r>
              <a:rPr lang="en-US" sz="1400" b="1" dirty="0" smtClean="0"/>
              <a:t>675 nm</a:t>
            </a:r>
            <a:endParaRPr lang="en-US" sz="1400" b="1" dirty="0"/>
          </a:p>
        </p:txBody>
      </p:sp>
      <p:sp>
        <p:nvSpPr>
          <p:cNvPr id="25" name="TextBox 24"/>
          <p:cNvSpPr txBox="1"/>
          <p:nvPr/>
        </p:nvSpPr>
        <p:spPr>
          <a:xfrm>
            <a:off x="6760308" y="2839783"/>
            <a:ext cx="1003300" cy="307777"/>
          </a:xfrm>
          <a:prstGeom prst="rect">
            <a:avLst/>
          </a:prstGeom>
          <a:noFill/>
        </p:spPr>
        <p:txBody>
          <a:bodyPr wrap="square" rtlCol="0">
            <a:spAutoFit/>
          </a:bodyPr>
          <a:lstStyle/>
          <a:p>
            <a:pPr algn="ctr"/>
            <a:r>
              <a:rPr lang="en-US" sz="1400" b="1" dirty="0" smtClean="0"/>
              <a:t>740 nm</a:t>
            </a:r>
            <a:endParaRPr lang="en-US" sz="1400" b="1" dirty="0"/>
          </a:p>
        </p:txBody>
      </p:sp>
      <p:sp>
        <p:nvSpPr>
          <p:cNvPr id="26" name="TextBox 25"/>
          <p:cNvSpPr txBox="1"/>
          <p:nvPr/>
        </p:nvSpPr>
        <p:spPr>
          <a:xfrm>
            <a:off x="6760308" y="5641591"/>
            <a:ext cx="1003300" cy="307777"/>
          </a:xfrm>
          <a:prstGeom prst="rect">
            <a:avLst/>
          </a:prstGeom>
          <a:noFill/>
        </p:spPr>
        <p:txBody>
          <a:bodyPr wrap="square" rtlCol="0">
            <a:spAutoFit/>
          </a:bodyPr>
          <a:lstStyle/>
          <a:p>
            <a:pPr algn="ctr"/>
            <a:r>
              <a:rPr lang="en-US" sz="1400" b="1" dirty="0" smtClean="0"/>
              <a:t>740 nm</a:t>
            </a:r>
            <a:endParaRPr lang="en-US" sz="1400" b="1" dirty="0"/>
          </a:p>
        </p:txBody>
      </p:sp>
      <p:sp>
        <p:nvSpPr>
          <p:cNvPr id="27" name="TextBox 26"/>
          <p:cNvSpPr txBox="1"/>
          <p:nvPr/>
        </p:nvSpPr>
        <p:spPr>
          <a:xfrm>
            <a:off x="3970216" y="5514591"/>
            <a:ext cx="1003300" cy="307777"/>
          </a:xfrm>
          <a:prstGeom prst="rect">
            <a:avLst/>
          </a:prstGeom>
          <a:noFill/>
        </p:spPr>
        <p:txBody>
          <a:bodyPr wrap="square" rtlCol="0">
            <a:spAutoFit/>
          </a:bodyPr>
          <a:lstStyle/>
          <a:p>
            <a:pPr algn="ctr"/>
            <a:r>
              <a:rPr lang="en-US" sz="1400" b="1" dirty="0" smtClean="0"/>
              <a:t>675 nm</a:t>
            </a:r>
            <a:endParaRPr lang="en-US" sz="1400" b="1" dirty="0"/>
          </a:p>
        </p:txBody>
      </p:sp>
    </p:spTree>
    <p:extLst>
      <p:ext uri="{BB962C8B-B14F-4D97-AF65-F5344CB8AC3E}">
        <p14:creationId xmlns:p14="http://schemas.microsoft.com/office/powerpoint/2010/main" val="196121415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C:\Users\Bethany Marshall\AppData\Local\Microsoft\Windows\INetCache\Content.Word\OzoneDamagedSoybean.tif"/>
          <p:cNvPicPr>
            <a:picLocks noChangeAspect="1"/>
          </p:cNvPicPr>
          <p:nvPr/>
        </p:nvPicPr>
        <p:blipFill rotWithShape="1">
          <a:blip r:embed="rId3" cstate="print">
            <a:extLst>
              <a:ext uri="{28A0092B-C50C-407E-A947-70E740481C1C}">
                <a14:useLocalDpi xmlns:a14="http://schemas.microsoft.com/office/drawing/2010/main" val="0"/>
              </a:ext>
            </a:extLst>
          </a:blip>
          <a:srcRect l="9509" t="31702" r="6089" b="13192"/>
          <a:stretch/>
        </p:blipFill>
        <p:spPr bwMode="auto">
          <a:xfrm>
            <a:off x="2154116" y="2831518"/>
            <a:ext cx="5416061" cy="1775264"/>
          </a:xfrm>
          <a:prstGeom prst="rect">
            <a:avLst/>
          </a:prstGeom>
          <a:noFill/>
          <a:ln>
            <a:noFill/>
          </a:ln>
          <a:extLst>
            <a:ext uri="{53640926-AAD7-44d8-BBD7-CCE9431645EC}">
              <a14:shadowObscured xmlns:a14="http://schemas.microsoft.com/office/drawing/2010/main"/>
            </a:ext>
          </a:extLst>
        </p:spPr>
      </p:pic>
      <p:pic>
        <p:nvPicPr>
          <p:cNvPr id="21" name="Picture 20" descr="C:\Users\Bethany Marshall\AppData\Local\Microsoft\Windows\INetCache\Content.Word\HealthySoybean.tif"/>
          <p:cNvPicPr>
            <a:picLocks noChangeAspect="1"/>
          </p:cNvPicPr>
          <p:nvPr/>
        </p:nvPicPr>
        <p:blipFill rotWithShape="1">
          <a:blip r:embed="rId4" cstate="print">
            <a:extLst>
              <a:ext uri="{28A0092B-C50C-407E-A947-70E740481C1C}">
                <a14:useLocalDpi xmlns:a14="http://schemas.microsoft.com/office/drawing/2010/main" val="0"/>
              </a:ext>
            </a:extLst>
          </a:blip>
          <a:srcRect l="8867" t="31915" r="6730" b="14042"/>
          <a:stretch/>
        </p:blipFill>
        <p:spPr bwMode="auto">
          <a:xfrm>
            <a:off x="2107224" y="1090730"/>
            <a:ext cx="5416061" cy="1740788"/>
          </a:xfrm>
          <a:prstGeom prst="rect">
            <a:avLst/>
          </a:prstGeom>
          <a:noFill/>
          <a:ln>
            <a:noFill/>
          </a:ln>
          <a:extLst>
            <a:ext uri="{53640926-AAD7-44d8-BBD7-CCE9431645EC}">
              <a14:shadowObscured xmlns:a14="http://schemas.microsoft.com/office/drawing/2010/main"/>
            </a:ext>
          </a:extLst>
        </p:spPr>
      </p:pic>
      <p:sp>
        <p:nvSpPr>
          <p:cNvPr id="8" name="Title 8"/>
          <p:cNvSpPr>
            <a:spLocks noGrp="1"/>
          </p:cNvSpPr>
          <p:nvPr>
            <p:ph type="title"/>
          </p:nvPr>
        </p:nvSpPr>
        <p:spPr>
          <a:xfrm>
            <a:off x="3228242" y="104064"/>
            <a:ext cx="3283134" cy="203682"/>
          </a:xfrm>
        </p:spPr>
        <p:txBody>
          <a:bodyPr>
            <a:normAutofit fontScale="90000"/>
          </a:bodyPr>
          <a:lstStyle/>
          <a:p>
            <a:pPr algn="ctr"/>
            <a:r>
              <a:rPr lang="en-US" sz="2400" b="1" dirty="0" smtClean="0">
                <a:latin typeface="+mn-lt"/>
              </a:rPr>
              <a:t>Soybean BRDF</a:t>
            </a:r>
            <a:endParaRPr lang="en-US" sz="2400" b="1" dirty="0">
              <a:latin typeface="+mn-lt"/>
            </a:endParaRPr>
          </a:p>
        </p:txBody>
      </p:sp>
      <p:sp>
        <p:nvSpPr>
          <p:cNvPr id="17" name="Rectangle 16"/>
          <p:cNvSpPr/>
          <p:nvPr/>
        </p:nvSpPr>
        <p:spPr>
          <a:xfrm>
            <a:off x="2154116" y="775070"/>
            <a:ext cx="2519484" cy="369332"/>
          </a:xfrm>
          <a:prstGeom prst="rect">
            <a:avLst/>
          </a:prstGeom>
        </p:spPr>
        <p:txBody>
          <a:bodyPr wrap="square">
            <a:spAutoFit/>
          </a:bodyPr>
          <a:lstStyle/>
          <a:p>
            <a:r>
              <a:rPr lang="nn-NO" b="1" dirty="0" smtClean="0"/>
              <a:t>Healthy Soybean</a:t>
            </a:r>
            <a:endParaRPr lang="en-US" b="1" dirty="0"/>
          </a:p>
        </p:txBody>
      </p:sp>
      <p:sp>
        <p:nvSpPr>
          <p:cNvPr id="18" name="Rectangle 17"/>
          <p:cNvSpPr/>
          <p:nvPr/>
        </p:nvSpPr>
        <p:spPr>
          <a:xfrm>
            <a:off x="2192216" y="2528187"/>
            <a:ext cx="1895931" cy="369332"/>
          </a:xfrm>
          <a:prstGeom prst="rect">
            <a:avLst/>
          </a:prstGeom>
        </p:spPr>
        <p:txBody>
          <a:bodyPr wrap="square">
            <a:spAutoFit/>
          </a:bodyPr>
          <a:lstStyle/>
          <a:p>
            <a:r>
              <a:rPr lang="nn-NO" b="1" dirty="0" smtClean="0"/>
              <a:t>Ozone damaged</a:t>
            </a:r>
            <a:endParaRPr lang="en-US" b="1" dirty="0"/>
          </a:p>
        </p:txBody>
      </p:sp>
      <p:cxnSp>
        <p:nvCxnSpPr>
          <p:cNvPr id="20" name="Straight Arrow Connector 19"/>
          <p:cNvCxnSpPr/>
          <p:nvPr/>
        </p:nvCxnSpPr>
        <p:spPr>
          <a:xfrm>
            <a:off x="7471997" y="780736"/>
            <a:ext cx="1" cy="8162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472592" y="2084720"/>
            <a:ext cx="1040147" cy="307777"/>
          </a:xfrm>
          <a:prstGeom prst="rect">
            <a:avLst/>
          </a:prstGeom>
          <a:noFill/>
        </p:spPr>
        <p:txBody>
          <a:bodyPr wrap="square" rtlCol="0">
            <a:spAutoFit/>
          </a:bodyPr>
          <a:lstStyle/>
          <a:p>
            <a:pPr algn="ctr"/>
            <a:r>
              <a:rPr lang="en-US" sz="1400" b="1" dirty="0" smtClean="0"/>
              <a:t>550 nm</a:t>
            </a:r>
            <a:endParaRPr lang="en-US" sz="1400" b="1" dirty="0"/>
          </a:p>
        </p:txBody>
      </p:sp>
      <p:sp>
        <p:nvSpPr>
          <p:cNvPr id="23" name="TextBox 22"/>
          <p:cNvSpPr txBox="1"/>
          <p:nvPr/>
        </p:nvSpPr>
        <p:spPr>
          <a:xfrm>
            <a:off x="2472592" y="3774692"/>
            <a:ext cx="1146908" cy="307777"/>
          </a:xfrm>
          <a:prstGeom prst="rect">
            <a:avLst/>
          </a:prstGeom>
          <a:noFill/>
        </p:spPr>
        <p:txBody>
          <a:bodyPr wrap="square" rtlCol="0">
            <a:spAutoFit/>
          </a:bodyPr>
          <a:lstStyle/>
          <a:p>
            <a:pPr algn="ctr"/>
            <a:r>
              <a:rPr lang="en-US" sz="1400" b="1" dirty="0" smtClean="0"/>
              <a:t>550 nm</a:t>
            </a:r>
            <a:endParaRPr lang="en-US" sz="1400" b="1" dirty="0"/>
          </a:p>
        </p:txBody>
      </p:sp>
      <p:sp>
        <p:nvSpPr>
          <p:cNvPr id="24" name="TextBox 23"/>
          <p:cNvSpPr txBox="1"/>
          <p:nvPr/>
        </p:nvSpPr>
        <p:spPr>
          <a:xfrm>
            <a:off x="4487008" y="2004967"/>
            <a:ext cx="935892" cy="307777"/>
          </a:xfrm>
          <a:prstGeom prst="rect">
            <a:avLst/>
          </a:prstGeom>
          <a:noFill/>
        </p:spPr>
        <p:txBody>
          <a:bodyPr wrap="square" rtlCol="0">
            <a:spAutoFit/>
          </a:bodyPr>
          <a:lstStyle/>
          <a:p>
            <a:pPr algn="ctr"/>
            <a:r>
              <a:rPr lang="en-US" sz="1400" b="1" dirty="0" smtClean="0"/>
              <a:t>675 nm</a:t>
            </a:r>
            <a:endParaRPr lang="en-US" sz="1400" b="1" dirty="0"/>
          </a:p>
        </p:txBody>
      </p:sp>
      <p:sp>
        <p:nvSpPr>
          <p:cNvPr id="25" name="TextBox 24"/>
          <p:cNvSpPr txBox="1"/>
          <p:nvPr/>
        </p:nvSpPr>
        <p:spPr>
          <a:xfrm>
            <a:off x="6112717" y="2105104"/>
            <a:ext cx="1113583" cy="307777"/>
          </a:xfrm>
          <a:prstGeom prst="rect">
            <a:avLst/>
          </a:prstGeom>
          <a:noFill/>
        </p:spPr>
        <p:txBody>
          <a:bodyPr wrap="square" rtlCol="0">
            <a:spAutoFit/>
          </a:bodyPr>
          <a:lstStyle/>
          <a:p>
            <a:pPr algn="ctr"/>
            <a:r>
              <a:rPr lang="en-US" sz="1400" b="1" dirty="0" smtClean="0"/>
              <a:t>740 nm</a:t>
            </a:r>
            <a:endParaRPr lang="en-US" sz="1400" b="1" dirty="0"/>
          </a:p>
        </p:txBody>
      </p:sp>
      <p:sp>
        <p:nvSpPr>
          <p:cNvPr id="26" name="TextBox 25"/>
          <p:cNvSpPr txBox="1"/>
          <p:nvPr/>
        </p:nvSpPr>
        <p:spPr>
          <a:xfrm>
            <a:off x="6112717" y="3711649"/>
            <a:ext cx="1113583" cy="307777"/>
          </a:xfrm>
          <a:prstGeom prst="rect">
            <a:avLst/>
          </a:prstGeom>
          <a:noFill/>
        </p:spPr>
        <p:txBody>
          <a:bodyPr wrap="square" rtlCol="0">
            <a:spAutoFit/>
          </a:bodyPr>
          <a:lstStyle/>
          <a:p>
            <a:pPr algn="ctr"/>
            <a:r>
              <a:rPr lang="en-US" sz="1400" b="1" dirty="0" smtClean="0"/>
              <a:t>740 nm</a:t>
            </a:r>
            <a:endParaRPr lang="en-US" sz="1400" b="1" dirty="0"/>
          </a:p>
        </p:txBody>
      </p:sp>
      <p:sp>
        <p:nvSpPr>
          <p:cNvPr id="27" name="TextBox 26"/>
          <p:cNvSpPr txBox="1"/>
          <p:nvPr/>
        </p:nvSpPr>
        <p:spPr>
          <a:xfrm>
            <a:off x="4156862" y="3774692"/>
            <a:ext cx="1266038" cy="307777"/>
          </a:xfrm>
          <a:prstGeom prst="rect">
            <a:avLst/>
          </a:prstGeom>
          <a:noFill/>
        </p:spPr>
        <p:txBody>
          <a:bodyPr wrap="square" rtlCol="0">
            <a:spAutoFit/>
          </a:bodyPr>
          <a:lstStyle/>
          <a:p>
            <a:pPr algn="ctr"/>
            <a:r>
              <a:rPr lang="en-US" sz="1400" b="1" dirty="0" smtClean="0"/>
              <a:t>675 nm</a:t>
            </a:r>
            <a:endParaRPr lang="en-US" sz="1400" b="1" dirty="0"/>
          </a:p>
        </p:txBody>
      </p:sp>
      <p:sp>
        <p:nvSpPr>
          <p:cNvPr id="4" name="TextBox 3"/>
          <p:cNvSpPr txBox="1"/>
          <p:nvPr/>
        </p:nvSpPr>
        <p:spPr>
          <a:xfrm>
            <a:off x="387350" y="4501864"/>
            <a:ext cx="8572500" cy="2585323"/>
          </a:xfrm>
          <a:prstGeom prst="rect">
            <a:avLst/>
          </a:prstGeom>
          <a:noFill/>
        </p:spPr>
        <p:txBody>
          <a:bodyPr wrap="square" rtlCol="0">
            <a:spAutoFit/>
          </a:bodyPr>
          <a:lstStyle/>
          <a:p>
            <a:pPr lvl="0"/>
            <a:r>
              <a:rPr lang="en-US" dirty="0" smtClean="0"/>
              <a:t>“The </a:t>
            </a:r>
            <a:r>
              <a:rPr lang="en-US" dirty="0"/>
              <a:t>Figure shows the comparison between healthy and ozone damaged soybeans with a fixed viewing zenith </a:t>
            </a:r>
            <a:r>
              <a:rPr lang="en-US" dirty="0" smtClean="0"/>
              <a:t>angle. </a:t>
            </a:r>
            <a:r>
              <a:rPr lang="en-US" dirty="0"/>
              <a:t>Just as with the fixed solar angle plots for healthy and ozone damaged soybeans, there is a significant difference in the green, 550 nm, region plot. The hotspot is very apparent in the ozone damaged soybean and it almost non-existent in the healthy soybeans. The same can be seen in a smaller capacity in the red region, 675 nm. The near-infrared region plots are very similar. This implies the significance of green wavelength regions from 531 to 570 nm, that are sensitive to xanthophyll cycle activity, on detection of ozone damage (</a:t>
            </a:r>
            <a:r>
              <a:rPr lang="en-US" dirty="0" err="1"/>
              <a:t>Gamon</a:t>
            </a:r>
            <a:r>
              <a:rPr lang="en-US" dirty="0"/>
              <a:t> et al. 1997</a:t>
            </a:r>
            <a:r>
              <a:rPr lang="en-US" dirty="0" smtClean="0"/>
              <a:t>)”  -- </a:t>
            </a:r>
            <a:r>
              <a:rPr lang="en-US" dirty="0" err="1" smtClean="0"/>
              <a:t>Wasit</a:t>
            </a:r>
            <a:r>
              <a:rPr lang="en-US" dirty="0" smtClean="0"/>
              <a:t> </a:t>
            </a:r>
            <a:r>
              <a:rPr lang="en-US" dirty="0" err="1" smtClean="0"/>
              <a:t>Wulamu</a:t>
            </a:r>
            <a:r>
              <a:rPr lang="en-US" dirty="0" smtClean="0"/>
              <a:t> </a:t>
            </a:r>
            <a:endParaRPr lang="en-US" dirty="0"/>
          </a:p>
          <a:p>
            <a:endParaRPr lang="en-US" dirty="0"/>
          </a:p>
        </p:txBody>
      </p:sp>
    </p:spTree>
    <p:extLst>
      <p:ext uri="{BB962C8B-B14F-4D97-AF65-F5344CB8AC3E}">
        <p14:creationId xmlns:p14="http://schemas.microsoft.com/office/powerpoint/2010/main" val="104883786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BUV"/>
          <p:cNvPicPr>
            <a:picLocks noChangeAspect="1" noChangeArrowheads="1"/>
          </p:cNvPicPr>
          <p:nvPr/>
        </p:nvPicPr>
        <p:blipFill>
          <a:blip r:embed="rId2">
            <a:extLst>
              <a:ext uri="{28A0092B-C50C-407E-A947-70E740481C1C}">
                <a14:useLocalDpi xmlns:a14="http://schemas.microsoft.com/office/drawing/2010/main" val="0"/>
              </a:ext>
            </a:extLst>
          </a:blip>
          <a:srcRect t="26666" b="26666"/>
          <a:stretch>
            <a:fillRect/>
          </a:stretch>
        </p:blipFill>
        <p:spPr bwMode="auto">
          <a:xfrm>
            <a:off x="2837157" y="3940350"/>
            <a:ext cx="5181600"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descr="Etosha fi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8441" y="3940342"/>
            <a:ext cx="1214438" cy="1544638"/>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4" descr="SBUV"/>
          <p:cNvPicPr>
            <a:picLocks noChangeAspect="1" noChangeArrowheads="1"/>
          </p:cNvPicPr>
          <p:nvPr/>
        </p:nvPicPr>
        <p:blipFill>
          <a:blip r:embed="rId4">
            <a:extLst>
              <a:ext uri="{28A0092B-C50C-407E-A947-70E740481C1C}">
                <a14:useLocalDpi xmlns:a14="http://schemas.microsoft.com/office/drawing/2010/main" val="0"/>
              </a:ext>
            </a:extLst>
          </a:blip>
          <a:srcRect t="29333" b="26666"/>
          <a:stretch>
            <a:fillRect/>
          </a:stretch>
        </p:blipFill>
        <p:spPr bwMode="auto">
          <a:xfrm>
            <a:off x="2837157" y="2067092"/>
            <a:ext cx="5181600"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7"/>
          <p:cNvSpPr txBox="1">
            <a:spLocks noChangeArrowheads="1"/>
          </p:cNvSpPr>
          <p:nvPr/>
        </p:nvSpPr>
        <p:spPr bwMode="auto">
          <a:xfrm>
            <a:off x="0" y="511350"/>
            <a:ext cx="9144000"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100" b="1">
                <a:solidFill>
                  <a:schemeClr val="tx1"/>
                </a:solidFill>
                <a:latin typeface="Book Antiqua" charset="0"/>
                <a:ea typeface="ＭＳ Ｐゴシック" charset="0"/>
                <a:cs typeface="ＭＳ Ｐゴシック" charset="0"/>
              </a:defRPr>
            </a:lvl1pPr>
            <a:lvl2pPr marL="742950" indent="-285750">
              <a:defRPr sz="2100" b="1">
                <a:solidFill>
                  <a:schemeClr val="tx1"/>
                </a:solidFill>
                <a:latin typeface="Book Antiqua" charset="0"/>
                <a:ea typeface="ＭＳ Ｐゴシック" charset="0"/>
              </a:defRPr>
            </a:lvl2pPr>
            <a:lvl3pPr marL="1143000" indent="-228600">
              <a:defRPr sz="2100" b="1">
                <a:solidFill>
                  <a:schemeClr val="tx1"/>
                </a:solidFill>
                <a:latin typeface="Book Antiqua" charset="0"/>
                <a:ea typeface="ＭＳ Ｐゴシック" charset="0"/>
              </a:defRPr>
            </a:lvl3pPr>
            <a:lvl4pPr marL="1600200" indent="-228600">
              <a:defRPr sz="2100" b="1">
                <a:solidFill>
                  <a:schemeClr val="tx1"/>
                </a:solidFill>
                <a:latin typeface="Book Antiqua" charset="0"/>
                <a:ea typeface="ＭＳ Ｐゴシック" charset="0"/>
              </a:defRPr>
            </a:lvl4pPr>
            <a:lvl5pPr marL="2057400" indent="-228600">
              <a:defRPr sz="2100" b="1">
                <a:solidFill>
                  <a:schemeClr val="tx1"/>
                </a:solidFill>
                <a:latin typeface="Book Antiqua" charset="0"/>
                <a:ea typeface="ＭＳ Ｐゴシック" charset="0"/>
              </a:defRPr>
            </a:lvl5pPr>
            <a:lvl6pPr marL="2514600" indent="-228600" algn="ctr" eaLnBrk="0" fontAlgn="base" hangingPunct="0">
              <a:spcBef>
                <a:spcPct val="0"/>
              </a:spcBef>
              <a:spcAft>
                <a:spcPct val="0"/>
              </a:spcAft>
              <a:defRPr sz="2100" b="1">
                <a:solidFill>
                  <a:schemeClr val="tx1"/>
                </a:solidFill>
                <a:latin typeface="Book Antiqua" charset="0"/>
                <a:ea typeface="ＭＳ Ｐゴシック" charset="0"/>
              </a:defRPr>
            </a:lvl6pPr>
            <a:lvl7pPr marL="2971800" indent="-228600" algn="ctr" eaLnBrk="0" fontAlgn="base" hangingPunct="0">
              <a:spcBef>
                <a:spcPct val="0"/>
              </a:spcBef>
              <a:spcAft>
                <a:spcPct val="0"/>
              </a:spcAft>
              <a:defRPr sz="2100" b="1">
                <a:solidFill>
                  <a:schemeClr val="tx1"/>
                </a:solidFill>
                <a:latin typeface="Book Antiqua" charset="0"/>
                <a:ea typeface="ＭＳ Ｐゴシック" charset="0"/>
              </a:defRPr>
            </a:lvl7pPr>
            <a:lvl8pPr marL="3429000" indent="-228600" algn="ctr" eaLnBrk="0" fontAlgn="base" hangingPunct="0">
              <a:spcBef>
                <a:spcPct val="0"/>
              </a:spcBef>
              <a:spcAft>
                <a:spcPct val="0"/>
              </a:spcAft>
              <a:defRPr sz="2100" b="1">
                <a:solidFill>
                  <a:schemeClr val="tx1"/>
                </a:solidFill>
                <a:latin typeface="Book Antiqua" charset="0"/>
                <a:ea typeface="ＭＳ Ｐゴシック" charset="0"/>
              </a:defRPr>
            </a:lvl8pPr>
            <a:lvl9pPr marL="3886200" indent="-228600" algn="ctr" eaLnBrk="0" fontAlgn="base" hangingPunct="0">
              <a:spcBef>
                <a:spcPct val="0"/>
              </a:spcBef>
              <a:spcAft>
                <a:spcPct val="0"/>
              </a:spcAft>
              <a:defRPr sz="2100" b="1">
                <a:solidFill>
                  <a:schemeClr val="tx1"/>
                </a:solidFill>
                <a:latin typeface="Book Antiqua" charset="0"/>
                <a:ea typeface="ＭＳ Ｐゴシック" charset="0"/>
              </a:defRPr>
            </a:lvl9pPr>
          </a:lstStyle>
          <a:p>
            <a:pPr algn="ctr">
              <a:spcBef>
                <a:spcPct val="50000"/>
              </a:spcBef>
            </a:pPr>
            <a:r>
              <a:rPr lang="en-US" sz="2400" dirty="0">
                <a:solidFill>
                  <a:srgbClr val="FF0000"/>
                </a:solidFill>
                <a:latin typeface="Arial" charset="0"/>
              </a:rPr>
              <a:t>Satellites Provide Tools to See the Extent of Global </a:t>
            </a:r>
            <a:r>
              <a:rPr lang="en-US" sz="2400" dirty="0" smtClean="0">
                <a:solidFill>
                  <a:srgbClr val="FF0000"/>
                </a:solidFill>
                <a:latin typeface="Arial" charset="0"/>
              </a:rPr>
              <a:t>Pollution:</a:t>
            </a:r>
          </a:p>
          <a:p>
            <a:pPr algn="ctr">
              <a:spcBef>
                <a:spcPct val="50000"/>
              </a:spcBef>
            </a:pPr>
            <a:r>
              <a:rPr lang="en-US" sz="2000" dirty="0" smtClean="0">
                <a:solidFill>
                  <a:srgbClr val="FF0000"/>
                </a:solidFill>
                <a:latin typeface="Arial" charset="0"/>
              </a:rPr>
              <a:t>Largest Sources: in NH from Fossil Fuel Combustion during </a:t>
            </a:r>
            <a:r>
              <a:rPr lang="en-US" sz="2000" dirty="0" smtClean="0">
                <a:solidFill>
                  <a:srgbClr val="FF0000"/>
                </a:solidFill>
                <a:latin typeface="Arial" charset="0"/>
              </a:rPr>
              <a:t>NH Summer; </a:t>
            </a:r>
            <a:r>
              <a:rPr lang="en-US" sz="2000" dirty="0" smtClean="0">
                <a:solidFill>
                  <a:srgbClr val="FF0000"/>
                </a:solidFill>
                <a:latin typeface="Arial" charset="0"/>
              </a:rPr>
              <a:t>in Tropics from Biomass Burning during SH Spring</a:t>
            </a:r>
            <a:endParaRPr lang="en-US" sz="2400" dirty="0">
              <a:solidFill>
                <a:srgbClr val="FF0000"/>
              </a:solidFill>
              <a:latin typeface="Arial" charset="0"/>
            </a:endParaRPr>
          </a:p>
        </p:txBody>
      </p:sp>
      <p:pic>
        <p:nvPicPr>
          <p:cNvPr id="9" name="Picture 12" descr="beijing pollution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4064" y="2146464"/>
            <a:ext cx="1681163" cy="12017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 name="Text Box 13"/>
          <p:cNvSpPr txBox="1">
            <a:spLocks noChangeArrowheads="1"/>
          </p:cNvSpPr>
          <p:nvPr/>
        </p:nvSpPr>
        <p:spPr bwMode="auto">
          <a:xfrm>
            <a:off x="917860" y="3365664"/>
            <a:ext cx="1828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100" b="1">
                <a:solidFill>
                  <a:schemeClr val="tx1"/>
                </a:solidFill>
                <a:latin typeface="Book Antiqua" charset="0"/>
                <a:ea typeface="ＭＳ Ｐゴシック" charset="0"/>
                <a:cs typeface="ＭＳ Ｐゴシック" charset="0"/>
              </a:defRPr>
            </a:lvl1pPr>
            <a:lvl2pPr marL="742950" indent="-285750">
              <a:defRPr sz="2100" b="1">
                <a:solidFill>
                  <a:schemeClr val="tx1"/>
                </a:solidFill>
                <a:latin typeface="Book Antiqua" charset="0"/>
                <a:ea typeface="ＭＳ Ｐゴシック" charset="0"/>
              </a:defRPr>
            </a:lvl2pPr>
            <a:lvl3pPr marL="1143000" indent="-228600">
              <a:defRPr sz="2100" b="1">
                <a:solidFill>
                  <a:schemeClr val="tx1"/>
                </a:solidFill>
                <a:latin typeface="Book Antiqua" charset="0"/>
                <a:ea typeface="ＭＳ Ｐゴシック" charset="0"/>
              </a:defRPr>
            </a:lvl3pPr>
            <a:lvl4pPr marL="1600200" indent="-228600">
              <a:defRPr sz="2100" b="1">
                <a:solidFill>
                  <a:schemeClr val="tx1"/>
                </a:solidFill>
                <a:latin typeface="Book Antiqua" charset="0"/>
                <a:ea typeface="ＭＳ Ｐゴシック" charset="0"/>
              </a:defRPr>
            </a:lvl4pPr>
            <a:lvl5pPr marL="2057400" indent="-228600">
              <a:defRPr sz="2100" b="1">
                <a:solidFill>
                  <a:schemeClr val="tx1"/>
                </a:solidFill>
                <a:latin typeface="Book Antiqua" charset="0"/>
                <a:ea typeface="ＭＳ Ｐゴシック" charset="0"/>
              </a:defRPr>
            </a:lvl5pPr>
            <a:lvl6pPr marL="2514600" indent="-228600" algn="ctr" eaLnBrk="0" fontAlgn="base" hangingPunct="0">
              <a:spcBef>
                <a:spcPct val="0"/>
              </a:spcBef>
              <a:spcAft>
                <a:spcPct val="0"/>
              </a:spcAft>
              <a:defRPr sz="2100" b="1">
                <a:solidFill>
                  <a:schemeClr val="tx1"/>
                </a:solidFill>
                <a:latin typeface="Book Antiqua" charset="0"/>
                <a:ea typeface="ＭＳ Ｐゴシック" charset="0"/>
              </a:defRPr>
            </a:lvl6pPr>
            <a:lvl7pPr marL="2971800" indent="-228600" algn="ctr" eaLnBrk="0" fontAlgn="base" hangingPunct="0">
              <a:spcBef>
                <a:spcPct val="0"/>
              </a:spcBef>
              <a:spcAft>
                <a:spcPct val="0"/>
              </a:spcAft>
              <a:defRPr sz="2100" b="1">
                <a:solidFill>
                  <a:schemeClr val="tx1"/>
                </a:solidFill>
                <a:latin typeface="Book Antiqua" charset="0"/>
                <a:ea typeface="ＭＳ Ｐゴシック" charset="0"/>
              </a:defRPr>
            </a:lvl7pPr>
            <a:lvl8pPr marL="3429000" indent="-228600" algn="ctr" eaLnBrk="0" fontAlgn="base" hangingPunct="0">
              <a:spcBef>
                <a:spcPct val="0"/>
              </a:spcBef>
              <a:spcAft>
                <a:spcPct val="0"/>
              </a:spcAft>
              <a:defRPr sz="2100" b="1">
                <a:solidFill>
                  <a:schemeClr val="tx1"/>
                </a:solidFill>
                <a:latin typeface="Book Antiqua" charset="0"/>
                <a:ea typeface="ＭＳ Ｐゴシック" charset="0"/>
              </a:defRPr>
            </a:lvl8pPr>
            <a:lvl9pPr marL="3886200" indent="-228600" algn="ctr" eaLnBrk="0" fontAlgn="base" hangingPunct="0">
              <a:spcBef>
                <a:spcPct val="0"/>
              </a:spcBef>
              <a:spcAft>
                <a:spcPct val="0"/>
              </a:spcAft>
              <a:defRPr sz="2100" b="1">
                <a:solidFill>
                  <a:schemeClr val="tx1"/>
                </a:solidFill>
                <a:latin typeface="Book Antiqua" charset="0"/>
                <a:ea typeface="ＭＳ Ｐゴシック" charset="0"/>
              </a:defRPr>
            </a:lvl9pPr>
          </a:lstStyle>
          <a:p>
            <a:pPr>
              <a:spcBef>
                <a:spcPct val="50000"/>
              </a:spcBef>
            </a:pPr>
            <a:r>
              <a:rPr lang="en-US" sz="1200" dirty="0">
                <a:solidFill>
                  <a:srgbClr val="FF0000"/>
                </a:solidFill>
                <a:latin typeface="Arial" charset="0"/>
              </a:rPr>
              <a:t>Pollution over Beijing</a:t>
            </a:r>
          </a:p>
        </p:txBody>
      </p:sp>
      <p:sp>
        <p:nvSpPr>
          <p:cNvPr id="11" name="Text Box 13"/>
          <p:cNvSpPr txBox="1">
            <a:spLocks noChangeArrowheads="1"/>
          </p:cNvSpPr>
          <p:nvPr/>
        </p:nvSpPr>
        <p:spPr bwMode="auto">
          <a:xfrm>
            <a:off x="917860" y="5484980"/>
            <a:ext cx="1828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100" b="1">
                <a:solidFill>
                  <a:schemeClr val="tx1"/>
                </a:solidFill>
                <a:latin typeface="Book Antiqua" charset="0"/>
                <a:ea typeface="ＭＳ Ｐゴシック" charset="0"/>
                <a:cs typeface="ＭＳ Ｐゴシック" charset="0"/>
              </a:defRPr>
            </a:lvl1pPr>
            <a:lvl2pPr marL="742950" indent="-285750">
              <a:defRPr sz="2100" b="1">
                <a:solidFill>
                  <a:schemeClr val="tx1"/>
                </a:solidFill>
                <a:latin typeface="Book Antiqua" charset="0"/>
                <a:ea typeface="ＭＳ Ｐゴシック" charset="0"/>
              </a:defRPr>
            </a:lvl2pPr>
            <a:lvl3pPr marL="1143000" indent="-228600">
              <a:defRPr sz="2100" b="1">
                <a:solidFill>
                  <a:schemeClr val="tx1"/>
                </a:solidFill>
                <a:latin typeface="Book Antiqua" charset="0"/>
                <a:ea typeface="ＭＳ Ｐゴシック" charset="0"/>
              </a:defRPr>
            </a:lvl3pPr>
            <a:lvl4pPr marL="1600200" indent="-228600">
              <a:defRPr sz="2100" b="1">
                <a:solidFill>
                  <a:schemeClr val="tx1"/>
                </a:solidFill>
                <a:latin typeface="Book Antiqua" charset="0"/>
                <a:ea typeface="ＭＳ Ｐゴシック" charset="0"/>
              </a:defRPr>
            </a:lvl4pPr>
            <a:lvl5pPr marL="2057400" indent="-228600">
              <a:defRPr sz="2100" b="1">
                <a:solidFill>
                  <a:schemeClr val="tx1"/>
                </a:solidFill>
                <a:latin typeface="Book Antiqua" charset="0"/>
                <a:ea typeface="ＭＳ Ｐゴシック" charset="0"/>
              </a:defRPr>
            </a:lvl5pPr>
            <a:lvl6pPr marL="2514600" indent="-228600" algn="ctr" eaLnBrk="0" fontAlgn="base" hangingPunct="0">
              <a:spcBef>
                <a:spcPct val="0"/>
              </a:spcBef>
              <a:spcAft>
                <a:spcPct val="0"/>
              </a:spcAft>
              <a:defRPr sz="2100" b="1">
                <a:solidFill>
                  <a:schemeClr val="tx1"/>
                </a:solidFill>
                <a:latin typeface="Book Antiqua" charset="0"/>
                <a:ea typeface="ＭＳ Ｐゴシック" charset="0"/>
              </a:defRPr>
            </a:lvl6pPr>
            <a:lvl7pPr marL="2971800" indent="-228600" algn="ctr" eaLnBrk="0" fontAlgn="base" hangingPunct="0">
              <a:spcBef>
                <a:spcPct val="0"/>
              </a:spcBef>
              <a:spcAft>
                <a:spcPct val="0"/>
              </a:spcAft>
              <a:defRPr sz="2100" b="1">
                <a:solidFill>
                  <a:schemeClr val="tx1"/>
                </a:solidFill>
                <a:latin typeface="Book Antiqua" charset="0"/>
                <a:ea typeface="ＭＳ Ｐゴシック" charset="0"/>
              </a:defRPr>
            </a:lvl7pPr>
            <a:lvl8pPr marL="3429000" indent="-228600" algn="ctr" eaLnBrk="0" fontAlgn="base" hangingPunct="0">
              <a:spcBef>
                <a:spcPct val="0"/>
              </a:spcBef>
              <a:spcAft>
                <a:spcPct val="0"/>
              </a:spcAft>
              <a:defRPr sz="2100" b="1">
                <a:solidFill>
                  <a:schemeClr val="tx1"/>
                </a:solidFill>
                <a:latin typeface="Book Antiqua" charset="0"/>
                <a:ea typeface="ＭＳ Ｐゴシック" charset="0"/>
              </a:defRPr>
            </a:lvl8pPr>
            <a:lvl9pPr marL="3886200" indent="-228600" algn="ctr" eaLnBrk="0" fontAlgn="base" hangingPunct="0">
              <a:spcBef>
                <a:spcPct val="0"/>
              </a:spcBef>
              <a:spcAft>
                <a:spcPct val="0"/>
              </a:spcAft>
              <a:defRPr sz="2100" b="1">
                <a:solidFill>
                  <a:schemeClr val="tx1"/>
                </a:solidFill>
                <a:latin typeface="Book Antiqua" charset="0"/>
                <a:ea typeface="ＭＳ Ｐゴシック" charset="0"/>
              </a:defRPr>
            </a:lvl9pPr>
          </a:lstStyle>
          <a:p>
            <a:pPr>
              <a:spcBef>
                <a:spcPct val="50000"/>
              </a:spcBef>
            </a:pPr>
            <a:r>
              <a:rPr lang="en-US" sz="1200" dirty="0" smtClean="0">
                <a:solidFill>
                  <a:srgbClr val="FF0000"/>
                </a:solidFill>
                <a:latin typeface="Arial" charset="0"/>
              </a:rPr>
              <a:t>Burning in Botswana</a:t>
            </a:r>
            <a:endParaRPr lang="en-US" sz="1200" dirty="0">
              <a:solidFill>
                <a:srgbClr val="FF0000"/>
              </a:solidFill>
              <a:latin typeface="Arial" charset="0"/>
            </a:endParaRPr>
          </a:p>
        </p:txBody>
      </p:sp>
      <p:sp>
        <p:nvSpPr>
          <p:cNvPr id="8" name="TextBox 7"/>
          <p:cNvSpPr txBox="1"/>
          <p:nvPr/>
        </p:nvSpPr>
        <p:spPr>
          <a:xfrm>
            <a:off x="7795937" y="2709458"/>
            <a:ext cx="1125243" cy="369332"/>
          </a:xfrm>
          <a:prstGeom prst="rect">
            <a:avLst/>
          </a:prstGeom>
          <a:noFill/>
        </p:spPr>
        <p:txBody>
          <a:bodyPr wrap="square" rtlCol="0">
            <a:spAutoFit/>
          </a:bodyPr>
          <a:lstStyle/>
          <a:p>
            <a:r>
              <a:rPr lang="en-US" dirty="0" smtClean="0">
                <a:solidFill>
                  <a:srgbClr val="FF0000"/>
                </a:solidFill>
              </a:rPr>
              <a:t>Jun-Aug</a:t>
            </a:r>
            <a:endParaRPr lang="en-US" dirty="0">
              <a:solidFill>
                <a:srgbClr val="FF0000"/>
              </a:solidFill>
            </a:endParaRPr>
          </a:p>
        </p:txBody>
      </p:sp>
      <p:sp>
        <p:nvSpPr>
          <p:cNvPr id="12" name="TextBox 11"/>
          <p:cNvSpPr txBox="1"/>
          <p:nvPr/>
        </p:nvSpPr>
        <p:spPr>
          <a:xfrm>
            <a:off x="7795937" y="4655391"/>
            <a:ext cx="1125243" cy="369332"/>
          </a:xfrm>
          <a:prstGeom prst="rect">
            <a:avLst/>
          </a:prstGeom>
          <a:noFill/>
        </p:spPr>
        <p:txBody>
          <a:bodyPr wrap="square" rtlCol="0">
            <a:spAutoFit/>
          </a:bodyPr>
          <a:lstStyle/>
          <a:p>
            <a:r>
              <a:rPr lang="en-US" dirty="0" smtClean="0">
                <a:solidFill>
                  <a:srgbClr val="FF0000"/>
                </a:solidFill>
              </a:rPr>
              <a:t>Sep-Nov</a:t>
            </a:r>
            <a:endParaRPr lang="en-US" dirty="0">
              <a:solidFill>
                <a:srgbClr val="FF0000"/>
              </a:solidFill>
            </a:endParaRPr>
          </a:p>
        </p:txBody>
      </p:sp>
    </p:spTree>
    <p:extLst>
      <p:ext uri="{BB962C8B-B14F-4D97-AF65-F5344CB8AC3E}">
        <p14:creationId xmlns:p14="http://schemas.microsoft.com/office/powerpoint/2010/main" val="36526489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5" name="Picture 4" descr="C:\Users\Bethany Marshall\AppData\Local\Microsoft\Windows\INetCache\Content.Word\WaterStressedGrapevine.tif"/>
          <p:cNvPicPr>
            <a:picLocks noChangeAspect="1"/>
          </p:cNvPicPr>
          <p:nvPr/>
        </p:nvPicPr>
        <p:blipFill rotWithShape="1">
          <a:blip r:embed="rId3" cstate="print">
            <a:extLst>
              <a:ext uri="{28A0092B-C50C-407E-A947-70E740481C1C}">
                <a14:useLocalDpi xmlns:a14="http://schemas.microsoft.com/office/drawing/2010/main" val="0"/>
              </a:ext>
            </a:extLst>
          </a:blip>
          <a:srcRect l="9188" t="32766" r="6944" b="13192"/>
          <a:stretch/>
        </p:blipFill>
        <p:spPr bwMode="auto">
          <a:xfrm>
            <a:off x="285750" y="4194295"/>
            <a:ext cx="8229600" cy="2662238"/>
          </a:xfrm>
          <a:prstGeom prst="rect">
            <a:avLst/>
          </a:prstGeom>
          <a:noFill/>
          <a:ln>
            <a:noFill/>
          </a:ln>
          <a:extLst>
            <a:ext uri="{53640926-AAD7-44d8-BBD7-CCE9431645EC}">
              <a14:shadowObscured xmlns:a14="http://schemas.microsoft.com/office/drawing/2010/main"/>
            </a:ext>
          </a:extLst>
        </p:spPr>
      </p:pic>
      <p:pic>
        <p:nvPicPr>
          <p:cNvPr id="4" name="Picture 3" descr="C:\Users\Bethany Marshall\AppData\Local\Microsoft\Windows\INetCache\Content.Word\HealthyGrapevine.tif"/>
          <p:cNvPicPr>
            <a:picLocks noChangeAspect="1"/>
          </p:cNvPicPr>
          <p:nvPr/>
        </p:nvPicPr>
        <p:blipFill rotWithShape="1">
          <a:blip r:embed="rId4" cstate="print">
            <a:extLst>
              <a:ext uri="{28A0092B-C50C-407E-A947-70E740481C1C}">
                <a14:useLocalDpi xmlns:a14="http://schemas.microsoft.com/office/drawing/2010/main" val="0"/>
              </a:ext>
            </a:extLst>
          </a:blip>
          <a:srcRect l="9188" t="32979" r="7480" b="14043"/>
          <a:stretch/>
        </p:blipFill>
        <p:spPr bwMode="auto">
          <a:xfrm>
            <a:off x="285750" y="1427232"/>
            <a:ext cx="8229600" cy="2626995"/>
          </a:xfrm>
          <a:prstGeom prst="rect">
            <a:avLst/>
          </a:prstGeom>
          <a:noFill/>
          <a:ln>
            <a:noFill/>
          </a:ln>
          <a:extLst>
            <a:ext uri="{53640926-AAD7-44d8-BBD7-CCE9431645EC}">
              <a14:shadowObscured xmlns:a14="http://schemas.microsoft.com/office/drawing/2010/main"/>
            </a:ext>
          </a:extLst>
        </p:spPr>
      </p:pic>
      <p:sp>
        <p:nvSpPr>
          <p:cNvPr id="8" name="Title 8"/>
          <p:cNvSpPr>
            <a:spLocks noGrp="1"/>
          </p:cNvSpPr>
          <p:nvPr>
            <p:ph type="title"/>
          </p:nvPr>
        </p:nvSpPr>
        <p:spPr>
          <a:xfrm>
            <a:off x="180242" y="16862"/>
            <a:ext cx="7886700" cy="994172"/>
          </a:xfrm>
        </p:spPr>
        <p:txBody>
          <a:bodyPr/>
          <a:lstStyle/>
          <a:p>
            <a:r>
              <a:rPr lang="en-US" b="1" dirty="0" smtClean="0">
                <a:latin typeface="+mn-lt"/>
              </a:rPr>
              <a:t>Grapevine BRDF</a:t>
            </a:r>
            <a:endParaRPr lang="en-US" b="1" dirty="0">
              <a:latin typeface="+mn-lt"/>
            </a:endParaRPr>
          </a:p>
        </p:txBody>
      </p:sp>
      <p:sp>
        <p:nvSpPr>
          <p:cNvPr id="6" name="Rectangle 5"/>
          <p:cNvSpPr/>
          <p:nvPr/>
        </p:nvSpPr>
        <p:spPr>
          <a:xfrm>
            <a:off x="808892" y="5589759"/>
            <a:ext cx="2203938" cy="369332"/>
          </a:xfrm>
          <a:prstGeom prst="rect">
            <a:avLst/>
          </a:prstGeom>
        </p:spPr>
        <p:txBody>
          <a:bodyPr wrap="square">
            <a:spAutoFit/>
          </a:bodyPr>
          <a:lstStyle/>
          <a:p>
            <a:r>
              <a:rPr lang="nn-NO" dirty="0" smtClean="0"/>
              <a:t> Sun zenith angle</a:t>
            </a:r>
            <a:endParaRPr lang="en-US" dirty="0"/>
          </a:p>
        </p:txBody>
      </p:sp>
      <p:sp>
        <p:nvSpPr>
          <p:cNvPr id="9" name="Rectangle 8"/>
          <p:cNvSpPr/>
          <p:nvPr/>
        </p:nvSpPr>
        <p:spPr>
          <a:xfrm>
            <a:off x="3470031" y="5596695"/>
            <a:ext cx="2203938" cy="369332"/>
          </a:xfrm>
          <a:prstGeom prst="rect">
            <a:avLst/>
          </a:prstGeom>
        </p:spPr>
        <p:txBody>
          <a:bodyPr wrap="square">
            <a:spAutoFit/>
          </a:bodyPr>
          <a:lstStyle/>
          <a:p>
            <a:r>
              <a:rPr lang="nn-NO" dirty="0" smtClean="0"/>
              <a:t> Sun zenith angle</a:t>
            </a:r>
            <a:endParaRPr lang="en-US" dirty="0"/>
          </a:p>
        </p:txBody>
      </p:sp>
      <p:sp>
        <p:nvSpPr>
          <p:cNvPr id="10" name="Rectangle 9"/>
          <p:cNvSpPr/>
          <p:nvPr/>
        </p:nvSpPr>
        <p:spPr>
          <a:xfrm>
            <a:off x="6311412" y="5596695"/>
            <a:ext cx="2203938" cy="369332"/>
          </a:xfrm>
          <a:prstGeom prst="rect">
            <a:avLst/>
          </a:prstGeom>
        </p:spPr>
        <p:txBody>
          <a:bodyPr wrap="square">
            <a:spAutoFit/>
          </a:bodyPr>
          <a:lstStyle/>
          <a:p>
            <a:r>
              <a:rPr lang="nn-NO" dirty="0" smtClean="0"/>
              <a:t> Sun zenith angle</a:t>
            </a:r>
            <a:endParaRPr lang="en-US" dirty="0"/>
          </a:p>
        </p:txBody>
      </p:sp>
      <p:sp>
        <p:nvSpPr>
          <p:cNvPr id="14" name="Rectangle 13"/>
          <p:cNvSpPr/>
          <p:nvPr/>
        </p:nvSpPr>
        <p:spPr>
          <a:xfrm>
            <a:off x="867508" y="2787951"/>
            <a:ext cx="2203938" cy="369332"/>
          </a:xfrm>
          <a:prstGeom prst="rect">
            <a:avLst/>
          </a:prstGeom>
        </p:spPr>
        <p:txBody>
          <a:bodyPr wrap="square">
            <a:spAutoFit/>
          </a:bodyPr>
          <a:lstStyle/>
          <a:p>
            <a:r>
              <a:rPr lang="nn-NO" dirty="0" smtClean="0"/>
              <a:t> Sun zenith angle</a:t>
            </a:r>
            <a:endParaRPr lang="en-US" dirty="0"/>
          </a:p>
        </p:txBody>
      </p:sp>
      <p:sp>
        <p:nvSpPr>
          <p:cNvPr id="15" name="Rectangle 14"/>
          <p:cNvSpPr/>
          <p:nvPr/>
        </p:nvSpPr>
        <p:spPr>
          <a:xfrm>
            <a:off x="3528647" y="2794887"/>
            <a:ext cx="2203938" cy="369332"/>
          </a:xfrm>
          <a:prstGeom prst="rect">
            <a:avLst/>
          </a:prstGeom>
        </p:spPr>
        <p:txBody>
          <a:bodyPr wrap="square">
            <a:spAutoFit/>
          </a:bodyPr>
          <a:lstStyle/>
          <a:p>
            <a:r>
              <a:rPr lang="nn-NO" dirty="0" smtClean="0"/>
              <a:t> Sun zenith angle</a:t>
            </a:r>
            <a:endParaRPr lang="en-US" dirty="0"/>
          </a:p>
        </p:txBody>
      </p:sp>
      <p:sp>
        <p:nvSpPr>
          <p:cNvPr id="16" name="Rectangle 15"/>
          <p:cNvSpPr/>
          <p:nvPr/>
        </p:nvSpPr>
        <p:spPr>
          <a:xfrm>
            <a:off x="6370028" y="2794887"/>
            <a:ext cx="2203938" cy="369332"/>
          </a:xfrm>
          <a:prstGeom prst="rect">
            <a:avLst/>
          </a:prstGeom>
        </p:spPr>
        <p:txBody>
          <a:bodyPr wrap="square">
            <a:spAutoFit/>
          </a:bodyPr>
          <a:lstStyle/>
          <a:p>
            <a:r>
              <a:rPr lang="nn-NO" dirty="0" smtClean="0"/>
              <a:t> Sun zenith angle</a:t>
            </a:r>
            <a:endParaRPr lang="en-US" dirty="0"/>
          </a:p>
        </p:txBody>
      </p:sp>
      <p:sp>
        <p:nvSpPr>
          <p:cNvPr id="17" name="Rectangle 16"/>
          <p:cNvSpPr/>
          <p:nvPr/>
        </p:nvSpPr>
        <p:spPr>
          <a:xfrm>
            <a:off x="398584" y="1040095"/>
            <a:ext cx="2203938" cy="369332"/>
          </a:xfrm>
          <a:prstGeom prst="rect">
            <a:avLst/>
          </a:prstGeom>
        </p:spPr>
        <p:txBody>
          <a:bodyPr wrap="square">
            <a:spAutoFit/>
          </a:bodyPr>
          <a:lstStyle/>
          <a:p>
            <a:r>
              <a:rPr lang="nn-NO" b="1" dirty="0" smtClean="0"/>
              <a:t>Irrigated grapevine</a:t>
            </a:r>
            <a:endParaRPr lang="en-US" b="1" dirty="0"/>
          </a:p>
        </p:txBody>
      </p:sp>
      <p:sp>
        <p:nvSpPr>
          <p:cNvPr id="18" name="Rectangle 17"/>
          <p:cNvSpPr/>
          <p:nvPr/>
        </p:nvSpPr>
        <p:spPr>
          <a:xfrm>
            <a:off x="570034" y="3869561"/>
            <a:ext cx="2203938" cy="369332"/>
          </a:xfrm>
          <a:prstGeom prst="rect">
            <a:avLst/>
          </a:prstGeom>
        </p:spPr>
        <p:txBody>
          <a:bodyPr wrap="square">
            <a:spAutoFit/>
          </a:bodyPr>
          <a:lstStyle/>
          <a:p>
            <a:r>
              <a:rPr lang="nn-NO" b="1" dirty="0" smtClean="0"/>
              <a:t>Stressed grapevine</a:t>
            </a:r>
            <a:endParaRPr lang="en-US" b="1" dirty="0"/>
          </a:p>
        </p:txBody>
      </p:sp>
      <p:sp>
        <p:nvSpPr>
          <p:cNvPr id="19" name="Rectangle 18"/>
          <p:cNvSpPr/>
          <p:nvPr/>
        </p:nvSpPr>
        <p:spPr>
          <a:xfrm>
            <a:off x="4982308" y="711099"/>
            <a:ext cx="3727938" cy="369332"/>
          </a:xfrm>
          <a:prstGeom prst="rect">
            <a:avLst/>
          </a:prstGeom>
        </p:spPr>
        <p:txBody>
          <a:bodyPr wrap="square">
            <a:spAutoFit/>
          </a:bodyPr>
          <a:lstStyle/>
          <a:p>
            <a:r>
              <a:rPr lang="nn-NO" dirty="0" smtClean="0"/>
              <a:t>Half circle is relative azimuth angle. </a:t>
            </a:r>
            <a:endParaRPr lang="en-US" dirty="0"/>
          </a:p>
        </p:txBody>
      </p:sp>
      <p:cxnSp>
        <p:nvCxnSpPr>
          <p:cNvPr id="20" name="Straight Arrow Connector 19"/>
          <p:cNvCxnSpPr/>
          <p:nvPr/>
        </p:nvCxnSpPr>
        <p:spPr>
          <a:xfrm>
            <a:off x="7471997" y="1098236"/>
            <a:ext cx="1" cy="39839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979008" y="3157283"/>
            <a:ext cx="1003300" cy="307777"/>
          </a:xfrm>
          <a:prstGeom prst="rect">
            <a:avLst/>
          </a:prstGeom>
          <a:noFill/>
        </p:spPr>
        <p:txBody>
          <a:bodyPr wrap="square" rtlCol="0">
            <a:spAutoFit/>
          </a:bodyPr>
          <a:lstStyle/>
          <a:p>
            <a:pPr algn="ctr"/>
            <a:r>
              <a:rPr lang="en-US" sz="1400" b="1" dirty="0" smtClean="0"/>
              <a:t>675 nm</a:t>
            </a:r>
            <a:endParaRPr lang="en-US" sz="1400" b="1" dirty="0"/>
          </a:p>
        </p:txBody>
      </p:sp>
      <p:sp>
        <p:nvSpPr>
          <p:cNvPr id="22" name="TextBox 21"/>
          <p:cNvSpPr txBox="1"/>
          <p:nvPr/>
        </p:nvSpPr>
        <p:spPr>
          <a:xfrm>
            <a:off x="4042508" y="5838769"/>
            <a:ext cx="1003300" cy="307777"/>
          </a:xfrm>
          <a:prstGeom prst="rect">
            <a:avLst/>
          </a:prstGeom>
          <a:noFill/>
        </p:spPr>
        <p:txBody>
          <a:bodyPr wrap="square" rtlCol="0">
            <a:spAutoFit/>
          </a:bodyPr>
          <a:lstStyle/>
          <a:p>
            <a:pPr algn="ctr"/>
            <a:r>
              <a:rPr lang="en-US" sz="1400" b="1" dirty="0" smtClean="0"/>
              <a:t>675 nm</a:t>
            </a:r>
            <a:endParaRPr lang="en-US" sz="1400" b="1" dirty="0"/>
          </a:p>
        </p:txBody>
      </p:sp>
      <p:sp>
        <p:nvSpPr>
          <p:cNvPr id="23" name="TextBox 22"/>
          <p:cNvSpPr txBox="1"/>
          <p:nvPr/>
        </p:nvSpPr>
        <p:spPr>
          <a:xfrm>
            <a:off x="1143000" y="3157283"/>
            <a:ext cx="1003300" cy="307777"/>
          </a:xfrm>
          <a:prstGeom prst="rect">
            <a:avLst/>
          </a:prstGeom>
          <a:noFill/>
        </p:spPr>
        <p:txBody>
          <a:bodyPr wrap="square" rtlCol="0">
            <a:spAutoFit/>
          </a:bodyPr>
          <a:lstStyle/>
          <a:p>
            <a:pPr algn="ctr"/>
            <a:r>
              <a:rPr lang="en-US" sz="1400" b="1" dirty="0" smtClean="0"/>
              <a:t>550 nm</a:t>
            </a:r>
            <a:endParaRPr lang="en-US" sz="1400" b="1" dirty="0"/>
          </a:p>
        </p:txBody>
      </p:sp>
      <p:sp>
        <p:nvSpPr>
          <p:cNvPr id="24" name="TextBox 23"/>
          <p:cNvSpPr txBox="1"/>
          <p:nvPr/>
        </p:nvSpPr>
        <p:spPr>
          <a:xfrm>
            <a:off x="1270000" y="5957051"/>
            <a:ext cx="1003300" cy="307777"/>
          </a:xfrm>
          <a:prstGeom prst="rect">
            <a:avLst/>
          </a:prstGeom>
          <a:noFill/>
        </p:spPr>
        <p:txBody>
          <a:bodyPr wrap="square" rtlCol="0">
            <a:spAutoFit/>
          </a:bodyPr>
          <a:lstStyle/>
          <a:p>
            <a:pPr algn="ctr"/>
            <a:r>
              <a:rPr lang="en-US" sz="1400" b="1" dirty="0" smtClean="0"/>
              <a:t>550 nm</a:t>
            </a:r>
            <a:endParaRPr lang="en-US" sz="1400" b="1" dirty="0"/>
          </a:p>
        </p:txBody>
      </p:sp>
      <p:sp>
        <p:nvSpPr>
          <p:cNvPr id="25" name="TextBox 24"/>
          <p:cNvSpPr txBox="1"/>
          <p:nvPr/>
        </p:nvSpPr>
        <p:spPr>
          <a:xfrm>
            <a:off x="6760308" y="3157283"/>
            <a:ext cx="1003300" cy="307777"/>
          </a:xfrm>
          <a:prstGeom prst="rect">
            <a:avLst/>
          </a:prstGeom>
          <a:noFill/>
        </p:spPr>
        <p:txBody>
          <a:bodyPr wrap="square" rtlCol="0">
            <a:spAutoFit/>
          </a:bodyPr>
          <a:lstStyle/>
          <a:p>
            <a:pPr algn="ctr"/>
            <a:r>
              <a:rPr lang="en-US" sz="1400" b="1" dirty="0" smtClean="0"/>
              <a:t>740 nm</a:t>
            </a:r>
            <a:endParaRPr lang="en-US" sz="1400" b="1" dirty="0"/>
          </a:p>
        </p:txBody>
      </p:sp>
      <p:sp>
        <p:nvSpPr>
          <p:cNvPr id="26" name="TextBox 25"/>
          <p:cNvSpPr txBox="1"/>
          <p:nvPr/>
        </p:nvSpPr>
        <p:spPr>
          <a:xfrm>
            <a:off x="6887308" y="5862383"/>
            <a:ext cx="1003300" cy="307777"/>
          </a:xfrm>
          <a:prstGeom prst="rect">
            <a:avLst/>
          </a:prstGeom>
          <a:noFill/>
        </p:spPr>
        <p:txBody>
          <a:bodyPr wrap="square" rtlCol="0">
            <a:spAutoFit/>
          </a:bodyPr>
          <a:lstStyle/>
          <a:p>
            <a:pPr algn="ctr"/>
            <a:r>
              <a:rPr lang="en-US" sz="1400" b="1" dirty="0" smtClean="0"/>
              <a:t>740 nm</a:t>
            </a:r>
            <a:endParaRPr lang="en-US" sz="1400" b="1" dirty="0"/>
          </a:p>
        </p:txBody>
      </p:sp>
    </p:spTree>
    <p:extLst>
      <p:ext uri="{BB962C8B-B14F-4D97-AF65-F5344CB8AC3E}">
        <p14:creationId xmlns:p14="http://schemas.microsoft.com/office/powerpoint/2010/main" val="4318753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 y="1029160"/>
            <a:ext cx="6172202" cy="1046786"/>
          </a:xfrm>
          <a:prstGeom prst="rect">
            <a:avLst/>
          </a:prstGeom>
        </p:spPr>
        <p:txBody>
          <a:bodyPr vert="horz" lIns="91440" tIns="45720" rIns="91440" bIns="45720" rtlCol="0">
            <a:normAutofit/>
          </a:bodyPr>
          <a:lstStyle>
            <a:lvl1pPr marL="514350" indent="-514350" algn="l" defTabSz="457200" rtl="0" eaLnBrk="1" latinLnBrk="0" hangingPunct="1">
              <a:spcBef>
                <a:spcPct val="20000"/>
              </a:spcBef>
              <a:buFont typeface="+mj-lt"/>
              <a:buAutoNum type="romanUcPeriod"/>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200" dirty="0" smtClean="0"/>
              <a:t>• Ozone enters plants through pores on leaves called stomata</a:t>
            </a:r>
          </a:p>
        </p:txBody>
      </p:sp>
      <p:grpSp>
        <p:nvGrpSpPr>
          <p:cNvPr id="7" name="Group 6"/>
          <p:cNvGrpSpPr/>
          <p:nvPr/>
        </p:nvGrpSpPr>
        <p:grpSpPr>
          <a:xfrm>
            <a:off x="6164727" y="1101238"/>
            <a:ext cx="2622647" cy="2171700"/>
            <a:chOff x="3048000" y="2590800"/>
            <a:chExt cx="3711575" cy="2973388"/>
          </a:xfrm>
          <a:solidFill>
            <a:schemeClr val="bg1"/>
          </a:solidFill>
        </p:grpSpPr>
        <p:pic>
          <p:nvPicPr>
            <p:cNvPr id="8" name="Content Placeholder 3" descr="leaf.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3048000" y="2590800"/>
              <a:ext cx="3711575" cy="2973388"/>
            </a:xfrm>
            <a:prstGeom prst="rect">
              <a:avLst/>
            </a:prstGeom>
            <a:grpFill/>
            <a:ln>
              <a:solidFill>
                <a:schemeClr val="tx1"/>
              </a:solidFill>
            </a:ln>
          </p:spPr>
        </p:pic>
        <p:pic>
          <p:nvPicPr>
            <p:cNvPr id="9" name="Picture 35" descr="stomata.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0" y="3886200"/>
              <a:ext cx="846138" cy="690563"/>
            </a:xfrm>
            <a:prstGeom prst="rect">
              <a:avLst/>
            </a:prstGeom>
            <a:grpFill/>
            <a:ln w="9525">
              <a:solidFill>
                <a:srgbClr val="000000"/>
              </a:solidFill>
              <a:miter lim="800000"/>
              <a:headEnd/>
              <a:tailEnd/>
            </a:ln>
            <a:extLst/>
          </p:spPr>
        </p:pic>
        <p:sp>
          <p:nvSpPr>
            <p:cNvPr id="10" name="TextBox 38"/>
            <p:cNvSpPr txBox="1">
              <a:spLocks noChangeArrowheads="1"/>
            </p:cNvSpPr>
            <p:nvPr/>
          </p:nvSpPr>
          <p:spPr bwMode="auto">
            <a:xfrm>
              <a:off x="4724399" y="4031349"/>
              <a:ext cx="956793" cy="421394"/>
            </a:xfrm>
            <a:prstGeom prst="rect">
              <a:avLst/>
            </a:prstGeom>
            <a:grpFill/>
            <a:ln w="9525">
              <a:solidFill>
                <a:srgbClr val="000000"/>
              </a:solidFill>
              <a:miter lim="800000"/>
              <a:headEnd/>
              <a:tailEnd/>
            </a:ln>
            <a:extLst/>
          </p:spPr>
          <p:txBody>
            <a:bodyPr wrap="square">
              <a:spAutoFit/>
            </a:bodyPr>
            <a:lstStyle>
              <a:lvl1pPr eaLnBrk="0" hangingPunct="0">
                <a:defRPr>
                  <a:solidFill>
                    <a:schemeClr val="tx1"/>
                  </a:solidFill>
                  <a:latin typeface="Times New Roman" pitchFamily="18" charset="0"/>
                  <a:cs typeface="Arial" pitchFamily="34" charset="0"/>
                </a:defRPr>
              </a:lvl1pPr>
              <a:lvl2pPr marL="742950" indent="-285750" eaLnBrk="0" hangingPunct="0">
                <a:defRPr>
                  <a:solidFill>
                    <a:schemeClr val="tx1"/>
                  </a:solidFill>
                  <a:latin typeface="Times New Roman" pitchFamily="18" charset="0"/>
                  <a:cs typeface="Arial" pitchFamily="34" charset="0"/>
                </a:defRPr>
              </a:lvl2pPr>
              <a:lvl3pPr marL="1143000" indent="-228600" eaLnBrk="0" hangingPunct="0">
                <a:defRPr>
                  <a:solidFill>
                    <a:schemeClr val="tx1"/>
                  </a:solidFill>
                  <a:latin typeface="Times New Roman" pitchFamily="18" charset="0"/>
                  <a:cs typeface="Arial" pitchFamily="34" charset="0"/>
                </a:defRPr>
              </a:lvl3pPr>
              <a:lvl4pPr marL="1600200" indent="-228600" eaLnBrk="0" hangingPunct="0">
                <a:defRPr>
                  <a:solidFill>
                    <a:schemeClr val="tx1"/>
                  </a:solidFill>
                  <a:latin typeface="Times New Roman" pitchFamily="18" charset="0"/>
                  <a:cs typeface="Arial" pitchFamily="34" charset="0"/>
                </a:defRPr>
              </a:lvl4pPr>
              <a:lvl5pPr marL="2057400" indent="-228600" eaLnBrk="0" hangingPunct="0">
                <a:defRPr>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a:solidFill>
                    <a:schemeClr val="tx1"/>
                  </a:solidFill>
                  <a:latin typeface="Times New Roman" pitchFamily="18" charset="0"/>
                  <a:cs typeface="Arial" pitchFamily="34" charset="0"/>
                </a:defRPr>
              </a:lvl9pPr>
            </a:lstStyle>
            <a:p>
              <a:r>
                <a:rPr lang="en-US" sz="1400" dirty="0">
                  <a:solidFill>
                    <a:srgbClr val="FF0000"/>
                  </a:solidFill>
                </a:rPr>
                <a:t>Stoma</a:t>
              </a:r>
            </a:p>
          </p:txBody>
        </p:sp>
      </p:grpSp>
      <p:sp>
        <p:nvSpPr>
          <p:cNvPr id="11" name="TextBox 10"/>
          <p:cNvSpPr txBox="1"/>
          <p:nvPr/>
        </p:nvSpPr>
        <p:spPr>
          <a:xfrm>
            <a:off x="-1" y="1795615"/>
            <a:ext cx="5420181" cy="1446550"/>
          </a:xfrm>
          <a:prstGeom prst="rect">
            <a:avLst/>
          </a:prstGeom>
          <a:noFill/>
        </p:spPr>
        <p:txBody>
          <a:bodyPr wrap="square" rtlCol="0">
            <a:spAutoFit/>
          </a:bodyPr>
          <a:lstStyle/>
          <a:p>
            <a:pPr marL="285750" indent="-285750">
              <a:buFont typeface="Arial" pitchFamily="34" charset="0"/>
              <a:buChar char="•"/>
            </a:pPr>
            <a:r>
              <a:rPr lang="en-US" sz="2000" dirty="0"/>
              <a:t>I</a:t>
            </a:r>
            <a:r>
              <a:rPr lang="en-US" sz="2000" dirty="0" smtClean="0"/>
              <a:t>n the leaf O</a:t>
            </a:r>
            <a:r>
              <a:rPr lang="en-US" sz="2000" baseline="-25000" dirty="0" smtClean="0"/>
              <a:t>3</a:t>
            </a:r>
            <a:r>
              <a:rPr lang="en-US" sz="2000" dirty="0" smtClean="0"/>
              <a:t> reacts with other chemicals</a:t>
            </a:r>
          </a:p>
          <a:p>
            <a:pPr marL="285750" indent="-285750">
              <a:buFont typeface="Arial" pitchFamily="34" charset="0"/>
              <a:buChar char="•"/>
            </a:pPr>
            <a:endParaRPr lang="en-US" sz="800" dirty="0" smtClean="0"/>
          </a:p>
          <a:p>
            <a:pPr marL="285750" indent="-285750">
              <a:buFont typeface="Arial" pitchFamily="34" charset="0"/>
              <a:buChar char="•"/>
            </a:pPr>
            <a:r>
              <a:rPr lang="en-US" sz="2000" dirty="0" smtClean="0"/>
              <a:t>The resulting reactive molecules cause a variety of problems within a leaf, including stippling and cell death</a:t>
            </a:r>
            <a:endParaRPr lang="en-US" sz="2000" dirty="0"/>
          </a:p>
        </p:txBody>
      </p:sp>
      <p:sp>
        <p:nvSpPr>
          <p:cNvPr id="12" name="TextBox 11"/>
          <p:cNvSpPr txBox="1"/>
          <p:nvPr/>
        </p:nvSpPr>
        <p:spPr>
          <a:xfrm>
            <a:off x="-19049" y="5495926"/>
            <a:ext cx="9142827" cy="923330"/>
          </a:xfrm>
          <a:prstGeom prst="rect">
            <a:avLst/>
          </a:prstGeom>
          <a:noFill/>
        </p:spPr>
        <p:txBody>
          <a:bodyPr wrap="square" rtlCol="0">
            <a:spAutoFit/>
          </a:bodyPr>
          <a:lstStyle/>
          <a:p>
            <a:pPr marL="285750" indent="-285750">
              <a:buFont typeface="Arial" pitchFamily="34" charset="0"/>
              <a:buChar char="•"/>
            </a:pPr>
            <a:r>
              <a:rPr lang="en-US" dirty="0" smtClean="0"/>
              <a:t>Stomata open and close in response to environmental conditions such as daylight, temperature, humidity, and CO</a:t>
            </a:r>
            <a:r>
              <a:rPr lang="en-US" baseline="-25000" dirty="0" smtClean="0"/>
              <a:t>2</a:t>
            </a:r>
            <a:r>
              <a:rPr lang="en-US" dirty="0" smtClean="0"/>
              <a:t> concentrations; many plants close their stomata to prevent high water loss during periods of hot temperatures (above 95°F), low humidity, and drought</a:t>
            </a:r>
            <a:endParaRPr lang="en-US" dirty="0"/>
          </a:p>
        </p:txBody>
      </p:sp>
      <p:grpSp>
        <p:nvGrpSpPr>
          <p:cNvPr id="13" name="Group 12"/>
          <p:cNvGrpSpPr/>
          <p:nvPr/>
        </p:nvGrpSpPr>
        <p:grpSpPr>
          <a:xfrm>
            <a:off x="1295400" y="3505210"/>
            <a:ext cx="6180646" cy="1846421"/>
            <a:chOff x="1295399" y="3505200"/>
            <a:chExt cx="6180646" cy="1846421"/>
          </a:xfrm>
        </p:grpSpPr>
        <p:grpSp>
          <p:nvGrpSpPr>
            <p:cNvPr id="14" name="Group 13"/>
            <p:cNvGrpSpPr/>
            <p:nvPr/>
          </p:nvGrpSpPr>
          <p:grpSpPr>
            <a:xfrm>
              <a:off x="1295400" y="3505200"/>
              <a:ext cx="6180645" cy="1600200"/>
              <a:chOff x="1676400" y="2438400"/>
              <a:chExt cx="6252822" cy="1563624"/>
            </a:xfrm>
          </p:grpSpPr>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65532" y="2438400"/>
                <a:ext cx="2083817" cy="1562596"/>
              </a:xfrm>
              <a:prstGeom prst="rect">
                <a:avLst/>
              </a:prstGeom>
              <a:noFill/>
              <a:ln>
                <a:solidFill>
                  <a:schemeClr val="tx1"/>
                </a:solidFill>
              </a:ln>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76400" y="2438400"/>
                <a:ext cx="2083816" cy="1562596"/>
              </a:xfrm>
              <a:prstGeom prst="rect">
                <a:avLst/>
              </a:prstGeom>
              <a:noFill/>
              <a:ln>
                <a:solidFill>
                  <a:schemeClr val="tx1"/>
                </a:solidFill>
              </a:ln>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44033" y="2438400"/>
                <a:ext cx="2085189" cy="1563624"/>
              </a:xfrm>
              <a:prstGeom prst="rect">
                <a:avLst/>
              </a:prstGeom>
              <a:noFill/>
              <a:ln>
                <a:solidFill>
                  <a:schemeClr val="tx1"/>
                </a:solidFill>
              </a:ln>
            </p:spPr>
          </p:pic>
        </p:grpSp>
        <p:sp>
          <p:nvSpPr>
            <p:cNvPr id="15" name="Rectangle 14"/>
            <p:cNvSpPr/>
            <p:nvPr/>
          </p:nvSpPr>
          <p:spPr>
            <a:xfrm>
              <a:off x="1295399" y="5105400"/>
              <a:ext cx="6180645" cy="246221"/>
            </a:xfrm>
            <a:prstGeom prst="rect">
              <a:avLst/>
            </a:prstGeom>
          </p:spPr>
          <p:txBody>
            <a:bodyPr wrap="square">
              <a:spAutoFit/>
            </a:bodyPr>
            <a:lstStyle/>
            <a:p>
              <a:r>
                <a:rPr lang="en-US" sz="1000" dirty="0"/>
                <a:t>P</a:t>
              </a:r>
              <a:r>
                <a:rPr lang="en-US" sz="1000" dirty="0" smtClean="0"/>
                <a:t>rovided </a:t>
              </a:r>
              <a:r>
                <a:rPr lang="en-US" sz="1000" dirty="0"/>
                <a:t>by H. Neufeld; from </a:t>
              </a:r>
              <a:r>
                <a:rPr lang="en-US" sz="1000" dirty="0" smtClean="0"/>
                <a:t>NASA’s </a:t>
              </a:r>
              <a:r>
                <a:rPr lang="en-US" sz="1000" dirty="0"/>
                <a:t>Ozone-Induced Foliar Injury Field </a:t>
              </a:r>
              <a:r>
                <a:rPr lang="en-US" sz="1000" dirty="0" smtClean="0"/>
                <a:t>Guide</a:t>
              </a:r>
              <a:endParaRPr lang="en-US" sz="1000" dirty="0"/>
            </a:p>
          </p:txBody>
        </p:sp>
      </p:grpSp>
      <p:sp>
        <p:nvSpPr>
          <p:cNvPr id="4" name="TextBox 3"/>
          <p:cNvSpPr txBox="1"/>
          <p:nvPr/>
        </p:nvSpPr>
        <p:spPr>
          <a:xfrm>
            <a:off x="254005" y="152410"/>
            <a:ext cx="8533369" cy="461665"/>
          </a:xfrm>
          <a:prstGeom prst="rect">
            <a:avLst/>
          </a:prstGeom>
          <a:noFill/>
        </p:spPr>
        <p:txBody>
          <a:bodyPr wrap="square" rtlCol="0">
            <a:spAutoFit/>
          </a:bodyPr>
          <a:lstStyle/>
          <a:p>
            <a:pPr algn="ctr"/>
            <a:r>
              <a:rPr lang="en-US" sz="2400" b="1" dirty="0" smtClean="0">
                <a:solidFill>
                  <a:srgbClr val="FF0000"/>
                </a:solidFill>
              </a:rPr>
              <a:t>Tropospheric Ozone’s </a:t>
            </a:r>
            <a:r>
              <a:rPr lang="en-US" sz="2400" b="1" dirty="0" smtClean="0">
                <a:solidFill>
                  <a:srgbClr val="FF0000"/>
                </a:solidFill>
              </a:rPr>
              <a:t>Impact on Vegetation</a:t>
            </a:r>
            <a:endParaRPr lang="en-US" sz="2400" b="1" dirty="0">
              <a:solidFill>
                <a:srgbClr val="FF0000"/>
              </a:solidFill>
            </a:endParaRPr>
          </a:p>
        </p:txBody>
      </p:sp>
    </p:spTree>
    <p:extLst>
      <p:ext uri="{BB962C8B-B14F-4D97-AF65-F5344CB8AC3E}">
        <p14:creationId xmlns:p14="http://schemas.microsoft.com/office/powerpoint/2010/main" val="15359872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shman_Belina Figure 4rev.jpg"/>
          <p:cNvPicPr>
            <a:picLocks noChangeAspect="1"/>
          </p:cNvPicPr>
          <p:nvPr/>
        </p:nvPicPr>
        <p:blipFill rotWithShape="1">
          <a:blip r:embed="rId2">
            <a:extLst>
              <a:ext uri="{28A0092B-C50C-407E-A947-70E740481C1C}">
                <a14:useLocalDpi xmlns:a14="http://schemas.microsoft.com/office/drawing/2010/main" val="0"/>
              </a:ext>
            </a:extLst>
          </a:blip>
          <a:srcRect l="21945" t="47962" r="19999" b="15371"/>
          <a:stretch/>
        </p:blipFill>
        <p:spPr>
          <a:xfrm>
            <a:off x="469900" y="1818774"/>
            <a:ext cx="4445000" cy="2105526"/>
          </a:xfrm>
          <a:prstGeom prst="rect">
            <a:avLst/>
          </a:prstGeom>
        </p:spPr>
      </p:pic>
      <p:sp>
        <p:nvSpPr>
          <p:cNvPr id="6" name="TextBox 5"/>
          <p:cNvSpPr txBox="1"/>
          <p:nvPr/>
        </p:nvSpPr>
        <p:spPr>
          <a:xfrm>
            <a:off x="673100" y="3942834"/>
            <a:ext cx="1625600" cy="369332"/>
          </a:xfrm>
          <a:prstGeom prst="rect">
            <a:avLst/>
          </a:prstGeom>
          <a:noFill/>
        </p:spPr>
        <p:txBody>
          <a:bodyPr wrap="square" rtlCol="0">
            <a:spAutoFit/>
          </a:bodyPr>
          <a:lstStyle/>
          <a:p>
            <a:pPr algn="ctr"/>
            <a:r>
              <a:rPr lang="en-US" dirty="0" smtClean="0"/>
              <a:t>Healthy Plant</a:t>
            </a:r>
            <a:endParaRPr lang="en-US" dirty="0"/>
          </a:p>
        </p:txBody>
      </p:sp>
      <p:sp>
        <p:nvSpPr>
          <p:cNvPr id="7" name="TextBox 6"/>
          <p:cNvSpPr txBox="1"/>
          <p:nvPr/>
        </p:nvSpPr>
        <p:spPr>
          <a:xfrm>
            <a:off x="2692400" y="3935968"/>
            <a:ext cx="2171700" cy="369332"/>
          </a:xfrm>
          <a:prstGeom prst="rect">
            <a:avLst/>
          </a:prstGeom>
          <a:noFill/>
        </p:spPr>
        <p:txBody>
          <a:bodyPr wrap="square" rtlCol="0">
            <a:spAutoFit/>
          </a:bodyPr>
          <a:lstStyle/>
          <a:p>
            <a:pPr algn="ctr"/>
            <a:r>
              <a:rPr lang="en-US" dirty="0" smtClean="0"/>
              <a:t>O</a:t>
            </a:r>
            <a:r>
              <a:rPr lang="en-US" baseline="-25000" dirty="0" smtClean="0"/>
              <a:t>3</a:t>
            </a:r>
            <a:r>
              <a:rPr lang="en-US" dirty="0" smtClean="0"/>
              <a:t>-damaged Plant</a:t>
            </a:r>
            <a:endParaRPr lang="en-US" dirty="0"/>
          </a:p>
        </p:txBody>
      </p:sp>
      <p:pic>
        <p:nvPicPr>
          <p:cNvPr id="8" name="Picture 7"/>
          <p:cNvPicPr>
            <a:picLocks noChangeAspect="1"/>
          </p:cNvPicPr>
          <p:nvPr/>
        </p:nvPicPr>
        <p:blipFill rotWithShape="1">
          <a:blip r:embed="rId3"/>
          <a:srcRect r="14589" b="26487"/>
          <a:stretch/>
        </p:blipFill>
        <p:spPr>
          <a:xfrm>
            <a:off x="5016500" y="2024102"/>
            <a:ext cx="1917700" cy="1531898"/>
          </a:xfrm>
          <a:prstGeom prst="rect">
            <a:avLst/>
          </a:prstGeom>
        </p:spPr>
      </p:pic>
      <p:pic>
        <p:nvPicPr>
          <p:cNvPr id="9" name="Picture 8"/>
          <p:cNvPicPr>
            <a:picLocks noChangeAspect="1"/>
          </p:cNvPicPr>
          <p:nvPr/>
        </p:nvPicPr>
        <p:blipFill>
          <a:blip r:embed="rId4"/>
          <a:stretch>
            <a:fillRect/>
          </a:stretch>
        </p:blipFill>
        <p:spPr>
          <a:xfrm>
            <a:off x="6992216" y="2100302"/>
            <a:ext cx="2151784" cy="1481098"/>
          </a:xfrm>
          <a:prstGeom prst="rect">
            <a:avLst/>
          </a:prstGeom>
        </p:spPr>
      </p:pic>
      <p:sp>
        <p:nvSpPr>
          <p:cNvPr id="10" name="TextBox 9"/>
          <p:cNvSpPr txBox="1"/>
          <p:nvPr/>
        </p:nvSpPr>
        <p:spPr>
          <a:xfrm>
            <a:off x="4914900" y="3581400"/>
            <a:ext cx="4229100" cy="923330"/>
          </a:xfrm>
          <a:prstGeom prst="rect">
            <a:avLst/>
          </a:prstGeom>
          <a:noFill/>
        </p:spPr>
        <p:txBody>
          <a:bodyPr wrap="square" rtlCol="0">
            <a:spAutoFit/>
          </a:bodyPr>
          <a:lstStyle/>
          <a:p>
            <a:pPr algn="ctr"/>
            <a:r>
              <a:rPr lang="en-US" dirty="0"/>
              <a:t>D</a:t>
            </a:r>
            <a:r>
              <a:rPr lang="en-US" dirty="0" smtClean="0"/>
              <a:t>amaged Plant from Ozone is unique compared to injury from </a:t>
            </a:r>
          </a:p>
          <a:p>
            <a:pPr algn="ctr"/>
            <a:r>
              <a:rPr lang="en-US" dirty="0" smtClean="0"/>
              <a:t>disease, pests or fungus</a:t>
            </a:r>
            <a:endParaRPr lang="en-US" dirty="0"/>
          </a:p>
        </p:txBody>
      </p:sp>
      <p:sp>
        <p:nvSpPr>
          <p:cNvPr id="11" name="TextBox 10"/>
          <p:cNvSpPr txBox="1"/>
          <p:nvPr/>
        </p:nvSpPr>
        <p:spPr>
          <a:xfrm>
            <a:off x="1028700" y="890810"/>
            <a:ext cx="7404100" cy="830997"/>
          </a:xfrm>
          <a:prstGeom prst="rect">
            <a:avLst/>
          </a:prstGeom>
          <a:noFill/>
        </p:spPr>
        <p:txBody>
          <a:bodyPr wrap="square" rtlCol="0">
            <a:spAutoFit/>
          </a:bodyPr>
          <a:lstStyle/>
          <a:p>
            <a:pPr algn="ctr"/>
            <a:r>
              <a:rPr lang="en-US" sz="2400" b="1" dirty="0" smtClean="0">
                <a:solidFill>
                  <a:srgbClr val="FF0000"/>
                </a:solidFill>
              </a:rPr>
              <a:t>Ozone Damage has a Unique Appearance and therefore a Specific Spectral Signature</a:t>
            </a:r>
            <a:endParaRPr lang="en-US" sz="2400" b="1" dirty="0">
              <a:solidFill>
                <a:srgbClr val="FF0000"/>
              </a:solidFill>
            </a:endParaRPr>
          </a:p>
        </p:txBody>
      </p:sp>
    </p:spTree>
    <p:extLst>
      <p:ext uri="{BB962C8B-B14F-4D97-AF65-F5344CB8AC3E}">
        <p14:creationId xmlns:p14="http://schemas.microsoft.com/office/powerpoint/2010/main" val="22405333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8200" y="469900"/>
            <a:ext cx="7505700" cy="461665"/>
          </a:xfrm>
          <a:prstGeom prst="rect">
            <a:avLst/>
          </a:prstGeom>
          <a:noFill/>
        </p:spPr>
        <p:txBody>
          <a:bodyPr wrap="square" rtlCol="0">
            <a:spAutoFit/>
          </a:bodyPr>
          <a:lstStyle/>
          <a:p>
            <a:pPr algn="ctr"/>
            <a:r>
              <a:rPr lang="en-US" sz="2400" b="1" u="sng" dirty="0" smtClean="0">
                <a:solidFill>
                  <a:srgbClr val="FF0000"/>
                </a:solidFill>
              </a:rPr>
              <a:t>Summary</a:t>
            </a:r>
            <a:endParaRPr lang="en-US" sz="2400" b="1" u="sng" dirty="0">
              <a:solidFill>
                <a:srgbClr val="FF0000"/>
              </a:solidFill>
            </a:endParaRPr>
          </a:p>
        </p:txBody>
      </p:sp>
      <p:sp>
        <p:nvSpPr>
          <p:cNvPr id="5" name="TextBox 4"/>
          <p:cNvSpPr txBox="1"/>
          <p:nvPr/>
        </p:nvSpPr>
        <p:spPr>
          <a:xfrm>
            <a:off x="647700" y="995065"/>
            <a:ext cx="8026400" cy="4247317"/>
          </a:xfrm>
          <a:prstGeom prst="rect">
            <a:avLst/>
          </a:prstGeom>
          <a:noFill/>
        </p:spPr>
        <p:txBody>
          <a:bodyPr wrap="square" rtlCol="0">
            <a:spAutoFit/>
          </a:bodyPr>
          <a:lstStyle/>
          <a:p>
            <a:r>
              <a:rPr lang="en-US" b="1" dirty="0" smtClean="0">
                <a:solidFill>
                  <a:srgbClr val="008000"/>
                </a:solidFill>
              </a:rPr>
              <a:t>• Successfully demonstrated use of satellite-derived TOR to identify decreased crop yield</a:t>
            </a:r>
          </a:p>
          <a:p>
            <a:endParaRPr lang="en-US" b="1" dirty="0">
              <a:solidFill>
                <a:srgbClr val="008000"/>
              </a:solidFill>
            </a:endParaRPr>
          </a:p>
          <a:p>
            <a:r>
              <a:rPr lang="en-US" b="1" dirty="0" smtClean="0">
                <a:solidFill>
                  <a:srgbClr val="008000"/>
                </a:solidFill>
              </a:rPr>
              <a:t>• Demonstrated that ozone-damaged soybean plants have a characteristic difference in the “red-edge” portion of the spectrum </a:t>
            </a:r>
            <a:r>
              <a:rPr lang="mr-IN" b="1" dirty="0" smtClean="0">
                <a:solidFill>
                  <a:srgbClr val="008000"/>
                </a:solidFill>
              </a:rPr>
              <a:t>–</a:t>
            </a:r>
            <a:r>
              <a:rPr lang="en-US" b="1" dirty="0" smtClean="0">
                <a:solidFill>
                  <a:srgbClr val="008000"/>
                </a:solidFill>
              </a:rPr>
              <a:t> should be identifiable from TEMPO measurements</a:t>
            </a:r>
          </a:p>
          <a:p>
            <a:endParaRPr lang="en-US" b="1" dirty="0">
              <a:solidFill>
                <a:srgbClr val="008000"/>
              </a:solidFill>
            </a:endParaRPr>
          </a:p>
          <a:p>
            <a:r>
              <a:rPr lang="en-US" b="1" dirty="0" smtClean="0">
                <a:solidFill>
                  <a:srgbClr val="008000"/>
                </a:solidFill>
              </a:rPr>
              <a:t>• Visible light scatters differently at specific wavelengths measurable by TEMPO</a:t>
            </a:r>
          </a:p>
          <a:p>
            <a:endParaRPr lang="en-US" b="1" dirty="0">
              <a:solidFill>
                <a:srgbClr val="008000"/>
              </a:solidFill>
            </a:endParaRPr>
          </a:p>
          <a:p>
            <a:r>
              <a:rPr lang="en-US" b="1" dirty="0" smtClean="0">
                <a:solidFill>
                  <a:srgbClr val="008000"/>
                </a:solidFill>
              </a:rPr>
              <a:t>• Calculation of Bi-directional Reflectivity Distributions Functions (BDRF) distinguishing ozone-damaged plants from healthy plants could lead to identifying such regions </a:t>
            </a:r>
            <a:r>
              <a:rPr lang="mr-IN" b="1" dirty="0" smtClean="0">
                <a:solidFill>
                  <a:srgbClr val="008000"/>
                </a:solidFill>
              </a:rPr>
              <a:t>–</a:t>
            </a:r>
            <a:r>
              <a:rPr lang="en-US" b="1" dirty="0" smtClean="0">
                <a:solidFill>
                  <a:srgbClr val="008000"/>
                </a:solidFill>
              </a:rPr>
              <a:t> useful application for agricultural community</a:t>
            </a:r>
          </a:p>
          <a:p>
            <a:endParaRPr lang="en-US" b="1" dirty="0">
              <a:solidFill>
                <a:srgbClr val="008000"/>
              </a:solidFill>
            </a:endParaRPr>
          </a:p>
          <a:p>
            <a:r>
              <a:rPr lang="en-US" b="1" dirty="0" smtClean="0">
                <a:solidFill>
                  <a:srgbClr val="008000"/>
                </a:solidFill>
              </a:rPr>
              <a:t>• Continuous monitoring of tropospheric ozone during growing season allows for calculation of ozone exposure indices </a:t>
            </a:r>
            <a:r>
              <a:rPr lang="mr-IN" b="1" dirty="0" smtClean="0">
                <a:solidFill>
                  <a:srgbClr val="008000"/>
                </a:solidFill>
              </a:rPr>
              <a:t>–</a:t>
            </a:r>
            <a:r>
              <a:rPr lang="en-US" b="1" dirty="0" smtClean="0">
                <a:solidFill>
                  <a:srgbClr val="008000"/>
                </a:solidFill>
              </a:rPr>
              <a:t> another useful agricultural application</a:t>
            </a:r>
            <a:endParaRPr lang="en-US" b="1" dirty="0">
              <a:solidFill>
                <a:srgbClr val="008000"/>
              </a:solidFill>
            </a:endParaRPr>
          </a:p>
        </p:txBody>
      </p:sp>
    </p:spTree>
    <p:extLst>
      <p:ext uri="{BB962C8B-B14F-4D97-AF65-F5344CB8AC3E}">
        <p14:creationId xmlns:p14="http://schemas.microsoft.com/office/powerpoint/2010/main" val="12049500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6743702" y="734787"/>
            <a:ext cx="2400300" cy="1800225"/>
          </a:xfrm>
          <a:prstGeom prst="rect">
            <a:avLst/>
          </a:prstGeom>
        </p:spPr>
      </p:pic>
      <p:pic>
        <p:nvPicPr>
          <p:cNvPr id="5" name="Content Placeholder 4"/>
          <p:cNvPicPr>
            <a:picLocks noGrp="1" noChangeAspect="1"/>
          </p:cNvPicPr>
          <p:nvPr>
            <p:ph idx="1"/>
          </p:nvPr>
        </p:nvPicPr>
        <p:blipFill>
          <a:blip r:embed="rId4"/>
          <a:stretch>
            <a:fillRect/>
          </a:stretch>
        </p:blipFill>
        <p:spPr>
          <a:xfrm>
            <a:off x="4343399" y="736316"/>
            <a:ext cx="2400300" cy="1800225"/>
          </a:xfrm>
        </p:spPr>
      </p:pic>
      <p:pic>
        <p:nvPicPr>
          <p:cNvPr id="11" name="Picture 10"/>
          <p:cNvPicPr>
            <a:picLocks noChangeAspect="1"/>
          </p:cNvPicPr>
          <p:nvPr/>
        </p:nvPicPr>
        <p:blipFill>
          <a:blip r:embed="rId5"/>
          <a:stretch>
            <a:fillRect/>
          </a:stretch>
        </p:blipFill>
        <p:spPr>
          <a:xfrm>
            <a:off x="4343400" y="2536541"/>
            <a:ext cx="2400300" cy="1800225"/>
          </a:xfrm>
          <a:prstGeom prst="rect">
            <a:avLst/>
          </a:prstGeom>
        </p:spPr>
      </p:pic>
      <p:pic>
        <p:nvPicPr>
          <p:cNvPr id="13" name="Picture 12"/>
          <p:cNvPicPr>
            <a:picLocks noChangeAspect="1"/>
          </p:cNvPicPr>
          <p:nvPr/>
        </p:nvPicPr>
        <p:blipFill>
          <a:blip r:embed="rId6"/>
          <a:stretch>
            <a:fillRect/>
          </a:stretch>
        </p:blipFill>
        <p:spPr>
          <a:xfrm>
            <a:off x="2360415" y="4371290"/>
            <a:ext cx="2400300" cy="1800225"/>
          </a:xfrm>
          <a:prstGeom prst="rect">
            <a:avLst/>
          </a:prstGeom>
        </p:spPr>
      </p:pic>
      <p:pic>
        <p:nvPicPr>
          <p:cNvPr id="21" name="Picture 20"/>
          <p:cNvPicPr>
            <a:picLocks noChangeAspect="1"/>
          </p:cNvPicPr>
          <p:nvPr/>
        </p:nvPicPr>
        <p:blipFill>
          <a:blip r:embed="rId7"/>
          <a:stretch>
            <a:fillRect/>
          </a:stretch>
        </p:blipFill>
        <p:spPr>
          <a:xfrm>
            <a:off x="0" y="3360964"/>
            <a:ext cx="1979840" cy="2639786"/>
          </a:xfrm>
          <a:prstGeom prst="rect">
            <a:avLst/>
          </a:prstGeom>
        </p:spPr>
      </p:pic>
      <p:pic>
        <p:nvPicPr>
          <p:cNvPr id="23" name="Picture 22"/>
          <p:cNvPicPr>
            <a:picLocks noChangeAspect="1"/>
          </p:cNvPicPr>
          <p:nvPr/>
        </p:nvPicPr>
        <p:blipFill>
          <a:blip r:embed="rId8"/>
          <a:stretch>
            <a:fillRect/>
          </a:stretch>
        </p:blipFill>
        <p:spPr>
          <a:xfrm>
            <a:off x="1979840" y="2510515"/>
            <a:ext cx="2400300" cy="1800225"/>
          </a:xfrm>
          <a:prstGeom prst="rect">
            <a:avLst/>
          </a:prstGeom>
        </p:spPr>
      </p:pic>
      <p:pic>
        <p:nvPicPr>
          <p:cNvPr id="25" name="Picture 24"/>
          <p:cNvPicPr>
            <a:picLocks noChangeAspect="1"/>
          </p:cNvPicPr>
          <p:nvPr/>
        </p:nvPicPr>
        <p:blipFill>
          <a:blip r:embed="rId9"/>
          <a:stretch>
            <a:fillRect/>
          </a:stretch>
        </p:blipFill>
        <p:spPr>
          <a:xfrm rot="5400000">
            <a:off x="-333035" y="1190286"/>
            <a:ext cx="2664279" cy="1998210"/>
          </a:xfrm>
          <a:prstGeom prst="rect">
            <a:avLst/>
          </a:prstGeom>
        </p:spPr>
      </p:pic>
      <p:pic>
        <p:nvPicPr>
          <p:cNvPr id="27" name="Picture 26"/>
          <p:cNvPicPr>
            <a:picLocks noChangeAspect="1"/>
          </p:cNvPicPr>
          <p:nvPr/>
        </p:nvPicPr>
        <p:blipFill>
          <a:blip r:embed="rId10"/>
          <a:stretch>
            <a:fillRect/>
          </a:stretch>
        </p:blipFill>
        <p:spPr>
          <a:xfrm>
            <a:off x="6740639" y="2510515"/>
            <a:ext cx="2400300" cy="1690010"/>
          </a:xfrm>
          <a:prstGeom prst="rect">
            <a:avLst/>
          </a:prstGeom>
        </p:spPr>
      </p:pic>
      <p:pic>
        <p:nvPicPr>
          <p:cNvPr id="31" name="Picture 30"/>
          <p:cNvPicPr>
            <a:picLocks noChangeAspect="1"/>
          </p:cNvPicPr>
          <p:nvPr/>
        </p:nvPicPr>
        <p:blipFill>
          <a:blip r:embed="rId11"/>
          <a:stretch>
            <a:fillRect/>
          </a:stretch>
        </p:blipFill>
        <p:spPr>
          <a:xfrm>
            <a:off x="1961470" y="770840"/>
            <a:ext cx="2400300" cy="1800225"/>
          </a:xfrm>
          <a:prstGeom prst="rect">
            <a:avLst/>
          </a:prstGeom>
        </p:spPr>
      </p:pic>
      <p:pic>
        <p:nvPicPr>
          <p:cNvPr id="14" name="Picture 13" descr="C:\Users\Bethany Marshall\AppData\Local\Microsoft\Windows\INetCache\Content.Word\Snow.png"/>
          <p:cNvPicPr/>
          <p:nvPr/>
        </p:nvPicPr>
        <p:blipFill rotWithShape="1">
          <a:blip r:embed="rId12" cstate="print">
            <a:extLst>
              <a:ext uri="{28A0092B-C50C-407E-A947-70E740481C1C}">
                <a14:useLocalDpi xmlns:a14="http://schemas.microsoft.com/office/drawing/2010/main" val="0"/>
              </a:ext>
            </a:extLst>
          </a:blip>
          <a:srcRect l="22059" t="6202" r="25593" b="-776"/>
          <a:stretch/>
        </p:blipFill>
        <p:spPr bwMode="auto">
          <a:xfrm>
            <a:off x="7018734" y="4262552"/>
            <a:ext cx="1828800" cy="2479040"/>
          </a:xfrm>
          <a:prstGeom prst="rect">
            <a:avLst/>
          </a:prstGeom>
          <a:noFill/>
          <a:ln>
            <a:noFill/>
          </a:ln>
          <a:extLst>
            <a:ext uri="{53640926-AAD7-44d8-BBD7-CCE9431645EC}">
              <a14:shadowObscured xmlns:a14="http://schemas.microsoft.com/office/drawing/2010/main"/>
            </a:ext>
          </a:extLst>
        </p:spPr>
      </p:pic>
      <p:pic>
        <p:nvPicPr>
          <p:cNvPr id="16" name="Picture 15" descr="C:\Users\Bethany Marshall\AppData\Local\Microsoft\Windows\INetCache\Content.Word\Ice.png"/>
          <p:cNvPicPr/>
          <p:nvPr/>
        </p:nvPicPr>
        <p:blipFill rotWithShape="1">
          <a:blip r:embed="rId13" cstate="print">
            <a:extLst>
              <a:ext uri="{28A0092B-C50C-407E-A947-70E740481C1C}">
                <a14:useLocalDpi xmlns:a14="http://schemas.microsoft.com/office/drawing/2010/main" val="0"/>
              </a:ext>
            </a:extLst>
          </a:blip>
          <a:srcRect l="41283" t="-7756" b="1"/>
          <a:stretch/>
        </p:blipFill>
        <p:spPr bwMode="auto">
          <a:xfrm>
            <a:off x="4975324" y="4200525"/>
            <a:ext cx="1828800" cy="251587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3064441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mn-lt"/>
              </a:rPr>
              <a:t>USGS ASTER Spectral Library</a:t>
            </a:r>
          </a:p>
        </p:txBody>
      </p:sp>
      <p:sp>
        <p:nvSpPr>
          <p:cNvPr id="4" name="TextBox 3"/>
          <p:cNvSpPr txBox="1"/>
          <p:nvPr/>
        </p:nvSpPr>
        <p:spPr>
          <a:xfrm>
            <a:off x="483325" y="6176963"/>
            <a:ext cx="8660675" cy="507831"/>
          </a:xfrm>
          <a:prstGeom prst="rect">
            <a:avLst/>
          </a:prstGeom>
          <a:noFill/>
        </p:spPr>
        <p:txBody>
          <a:bodyPr wrap="square" rtlCol="0">
            <a:spAutoFit/>
          </a:bodyPr>
          <a:lstStyle/>
          <a:p>
            <a:r>
              <a:rPr lang="en-US" sz="1350" dirty="0"/>
              <a:t>Baldridge, A. M., S.J. Hook, C.I. Grove and G. Rivera, 2009.. The ASTER Spectral Library Version 2.0. Remote Sensing of Environment, </a:t>
            </a:r>
            <a:r>
              <a:rPr lang="en-US" sz="1350" dirty="0" err="1"/>
              <a:t>vol</a:t>
            </a:r>
            <a:r>
              <a:rPr lang="en-US" sz="1350" dirty="0"/>
              <a:t> 113, pp. 711-715.</a:t>
            </a:r>
          </a:p>
        </p:txBody>
      </p:sp>
      <p:sp>
        <p:nvSpPr>
          <p:cNvPr id="7" name="Content Placeholder 6"/>
          <p:cNvSpPr>
            <a:spLocks noGrp="1"/>
          </p:cNvSpPr>
          <p:nvPr>
            <p:ph sz="half" idx="1"/>
          </p:nvPr>
        </p:nvSpPr>
        <p:spPr/>
        <p:txBody>
          <a:bodyPr>
            <a:normAutofit lnSpcReduction="10000"/>
          </a:bodyPr>
          <a:lstStyle/>
          <a:p>
            <a:r>
              <a:rPr lang="en-US" dirty="0"/>
              <a:t>USGS ASTER are only spectral data today</a:t>
            </a:r>
          </a:p>
          <a:p>
            <a:pPr lvl="1"/>
            <a:r>
              <a:rPr lang="en-US" dirty="0">
                <a:solidFill>
                  <a:srgbClr val="FF0000"/>
                </a:solidFill>
              </a:rPr>
              <a:t>Mostly measured in the lab</a:t>
            </a:r>
          </a:p>
          <a:p>
            <a:pPr lvl="1"/>
            <a:r>
              <a:rPr lang="en-US" dirty="0"/>
              <a:t>Used thousands of times worldwide</a:t>
            </a:r>
          </a:p>
          <a:p>
            <a:pPr lvl="1"/>
            <a:r>
              <a:rPr lang="en-US" dirty="0"/>
              <a:t>Spectral resolution does not match to TEMPO</a:t>
            </a:r>
          </a:p>
          <a:p>
            <a:r>
              <a:rPr lang="en-US" dirty="0"/>
              <a:t>Only spectral database used widely but </a:t>
            </a:r>
            <a:r>
              <a:rPr lang="en-US" dirty="0">
                <a:solidFill>
                  <a:srgbClr val="FF0000"/>
                </a:solidFill>
              </a:rPr>
              <a:t>does not reflect sun and view angle geometries</a:t>
            </a:r>
            <a:r>
              <a:rPr lang="en-US" dirty="0"/>
              <a:t>. </a:t>
            </a:r>
          </a:p>
          <a:p>
            <a:endParaRPr lang="en-US" dirty="0"/>
          </a:p>
          <a:p>
            <a:endParaRPr lang="en-US" dirty="0"/>
          </a:p>
        </p:txBody>
      </p:sp>
      <p:pic>
        <p:nvPicPr>
          <p:cNvPr id="8"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104431" y="1980200"/>
            <a:ext cx="3449989" cy="3263504"/>
          </a:xfrm>
        </p:spPr>
      </p:pic>
    </p:spTree>
    <p:extLst>
      <p:ext uri="{BB962C8B-B14F-4D97-AF65-F5344CB8AC3E}">
        <p14:creationId xmlns:p14="http://schemas.microsoft.com/office/powerpoint/2010/main" val="1885023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Bidirectional reflectance distribution function (BRDF)</a:t>
            </a:r>
          </a:p>
        </p:txBody>
      </p:sp>
      <p:sp>
        <p:nvSpPr>
          <p:cNvPr id="3" name="Content Placeholder 2"/>
          <p:cNvSpPr>
            <a:spLocks noGrp="1"/>
          </p:cNvSpPr>
          <p:nvPr>
            <p:ph idx="1"/>
          </p:nvPr>
        </p:nvSpPr>
        <p:spPr>
          <a:xfrm>
            <a:off x="628650" y="2226469"/>
            <a:ext cx="4000500" cy="3263504"/>
          </a:xfrm>
        </p:spPr>
        <p:txBody>
          <a:bodyPr>
            <a:normAutofit fontScale="77500" lnSpcReduction="20000"/>
          </a:bodyPr>
          <a:lstStyle/>
          <a:p>
            <a:r>
              <a:rPr lang="en-US" dirty="0"/>
              <a:t>The BRDF is the single parameter used for describing the reflectance properties of an object </a:t>
            </a:r>
          </a:p>
          <a:p>
            <a:r>
              <a:rPr lang="en-US" dirty="0"/>
              <a:t>It is measured radiance from one particular direction to another particular direction</a:t>
            </a:r>
          </a:p>
          <a:p>
            <a:r>
              <a:rPr lang="en-US" dirty="0"/>
              <a:t>Cannot be directly measured</a:t>
            </a:r>
          </a:p>
          <a:p>
            <a:r>
              <a:rPr lang="en-US" dirty="0"/>
              <a:t>When the parameters of an object change, the BRDF will also change</a:t>
            </a:r>
          </a:p>
          <a:p>
            <a:endParaRPr lang="en-US" dirty="0"/>
          </a:p>
        </p:txBody>
      </p:sp>
      <p:pic>
        <p:nvPicPr>
          <p:cNvPr id="4" name="Picture 3"/>
          <p:cNvPicPr>
            <a:picLocks noChangeAspect="1"/>
          </p:cNvPicPr>
          <p:nvPr/>
        </p:nvPicPr>
        <p:blipFill>
          <a:blip r:embed="rId3"/>
          <a:stretch>
            <a:fillRect/>
          </a:stretch>
        </p:blipFill>
        <p:spPr>
          <a:xfrm>
            <a:off x="4728882" y="2226469"/>
            <a:ext cx="4111778" cy="2757828"/>
          </a:xfrm>
          <a:prstGeom prst="rect">
            <a:avLst/>
          </a:prstGeom>
        </p:spPr>
      </p:pic>
      <p:sp>
        <p:nvSpPr>
          <p:cNvPr id="5" name="TextBox 4"/>
          <p:cNvSpPr txBox="1"/>
          <p:nvPr/>
        </p:nvSpPr>
        <p:spPr>
          <a:xfrm>
            <a:off x="4794726" y="5582305"/>
            <a:ext cx="3980090" cy="207749"/>
          </a:xfrm>
          <a:prstGeom prst="rect">
            <a:avLst/>
          </a:prstGeom>
          <a:noFill/>
        </p:spPr>
        <p:txBody>
          <a:bodyPr wrap="square" rtlCol="0">
            <a:spAutoFit/>
          </a:bodyPr>
          <a:lstStyle/>
          <a:p>
            <a:r>
              <a:rPr lang="en-US" sz="750" dirty="0"/>
              <a:t>http://opticalengineering.spiedigitallibrary.org/data/Journals/OPTICE/22126/093601_1_1.png</a:t>
            </a:r>
          </a:p>
        </p:txBody>
      </p:sp>
      <p:sp>
        <p:nvSpPr>
          <p:cNvPr id="6" name="TextBox 5"/>
          <p:cNvSpPr txBox="1"/>
          <p:nvPr/>
        </p:nvSpPr>
        <p:spPr>
          <a:xfrm>
            <a:off x="399372" y="5580238"/>
            <a:ext cx="4395354" cy="230832"/>
          </a:xfrm>
          <a:prstGeom prst="rect">
            <a:avLst/>
          </a:prstGeom>
          <a:noFill/>
        </p:spPr>
        <p:txBody>
          <a:bodyPr wrap="square" rtlCol="0">
            <a:spAutoFit/>
          </a:bodyPr>
          <a:lstStyle/>
          <a:p>
            <a:pPr algn="ctr"/>
            <a:r>
              <a:rPr lang="en-US" sz="900" dirty="0"/>
              <a:t>(Nicodemus, et al. 1977) (</a:t>
            </a:r>
            <a:r>
              <a:rPr lang="en-US" sz="900" dirty="0" err="1"/>
              <a:t>Gatebe</a:t>
            </a:r>
            <a:r>
              <a:rPr lang="en-US" sz="900" dirty="0"/>
              <a:t> and King 2016) (</a:t>
            </a:r>
            <a:r>
              <a:rPr lang="en-US" sz="900" dirty="0" err="1"/>
              <a:t>Schaepman-Strub</a:t>
            </a:r>
            <a:r>
              <a:rPr lang="en-US" sz="900" dirty="0"/>
              <a:t> et al. 2006) </a:t>
            </a:r>
          </a:p>
        </p:txBody>
      </p:sp>
    </p:spTree>
    <p:extLst>
      <p:ext uri="{BB962C8B-B14F-4D97-AF65-F5344CB8AC3E}">
        <p14:creationId xmlns:p14="http://schemas.microsoft.com/office/powerpoint/2010/main" val="7037669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087456" y="880881"/>
            <a:ext cx="7135580" cy="1659803"/>
            <a:chOff x="1008037" y="1181462"/>
            <a:chExt cx="7135580" cy="1659803"/>
          </a:xfrm>
        </p:grpSpPr>
        <p:pic>
          <p:nvPicPr>
            <p:cNvPr id="4" name="Picture 3"/>
            <p:cNvPicPr>
              <a:picLocks noChangeAspect="1"/>
            </p:cNvPicPr>
            <p:nvPr/>
          </p:nvPicPr>
          <p:blipFill rotWithShape="1">
            <a:blip r:embed="rId3"/>
            <a:srcRect b="78250"/>
            <a:stretch/>
          </p:blipFill>
          <p:spPr>
            <a:xfrm>
              <a:off x="1008037" y="1181462"/>
              <a:ext cx="6831211" cy="1491592"/>
            </a:xfrm>
            <a:prstGeom prst="rect">
              <a:avLst/>
            </a:prstGeom>
            <a:ln>
              <a:noFill/>
            </a:ln>
            <a:effectLst>
              <a:outerShdw blurRad="292100" dist="139700" dir="2700000" algn="tl" rotWithShape="0">
                <a:srgbClr val="333333">
                  <a:alpha val="65000"/>
                </a:srgbClr>
              </a:outerShdw>
            </a:effectLst>
          </p:spPr>
        </p:pic>
        <p:cxnSp>
          <p:nvCxnSpPr>
            <p:cNvPr id="5" name="Straight Connector 4"/>
            <p:cNvCxnSpPr/>
            <p:nvPr/>
          </p:nvCxnSpPr>
          <p:spPr>
            <a:xfrm>
              <a:off x="2343150" y="2419350"/>
              <a:ext cx="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3092450" y="2425700"/>
              <a:ext cx="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921649" y="2546054"/>
              <a:ext cx="831334" cy="276999"/>
            </a:xfrm>
            <a:prstGeom prst="rect">
              <a:avLst/>
            </a:prstGeom>
            <a:noFill/>
          </p:spPr>
          <p:txBody>
            <a:bodyPr wrap="square" rtlCol="0">
              <a:spAutoFit/>
            </a:bodyPr>
            <a:lstStyle/>
            <a:p>
              <a:pPr algn="ctr"/>
              <a:r>
                <a:rPr lang="en-US" sz="1200" dirty="0" smtClean="0"/>
                <a:t>1870</a:t>
              </a:r>
              <a:endParaRPr lang="en-US" sz="1200" dirty="0"/>
            </a:p>
          </p:txBody>
        </p:sp>
        <p:sp>
          <p:nvSpPr>
            <p:cNvPr id="11" name="TextBox 10"/>
            <p:cNvSpPr txBox="1"/>
            <p:nvPr/>
          </p:nvSpPr>
          <p:spPr>
            <a:xfrm>
              <a:off x="2677299" y="2534554"/>
              <a:ext cx="831334" cy="276999"/>
            </a:xfrm>
            <a:prstGeom prst="rect">
              <a:avLst/>
            </a:prstGeom>
            <a:noFill/>
          </p:spPr>
          <p:txBody>
            <a:bodyPr wrap="square" rtlCol="0">
              <a:spAutoFit/>
            </a:bodyPr>
            <a:lstStyle/>
            <a:p>
              <a:pPr algn="ctr"/>
              <a:r>
                <a:rPr lang="en-US" sz="1200" dirty="0" smtClean="0"/>
                <a:t>2000</a:t>
              </a:r>
              <a:endParaRPr lang="en-US" sz="1200" dirty="0"/>
            </a:p>
          </p:txBody>
        </p:sp>
        <p:cxnSp>
          <p:nvCxnSpPr>
            <p:cNvPr id="12" name="Straight Connector 11"/>
            <p:cNvCxnSpPr/>
            <p:nvPr/>
          </p:nvCxnSpPr>
          <p:spPr>
            <a:xfrm>
              <a:off x="4629150" y="2355850"/>
              <a:ext cx="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5381367" y="2355850"/>
              <a:ext cx="2917" cy="244697"/>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6978650" y="2419350"/>
              <a:ext cx="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7727950" y="2425700"/>
              <a:ext cx="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6557149" y="2546054"/>
              <a:ext cx="831334" cy="276999"/>
            </a:xfrm>
            <a:prstGeom prst="rect">
              <a:avLst/>
            </a:prstGeom>
            <a:noFill/>
          </p:spPr>
          <p:txBody>
            <a:bodyPr wrap="square" rtlCol="0">
              <a:spAutoFit/>
            </a:bodyPr>
            <a:lstStyle/>
            <a:p>
              <a:pPr algn="ctr"/>
              <a:r>
                <a:rPr lang="en-US" sz="1200" dirty="0" smtClean="0"/>
                <a:t>1870</a:t>
              </a:r>
              <a:endParaRPr lang="en-US" sz="1200" dirty="0"/>
            </a:p>
          </p:txBody>
        </p:sp>
        <p:sp>
          <p:nvSpPr>
            <p:cNvPr id="17" name="TextBox 16"/>
            <p:cNvSpPr txBox="1"/>
            <p:nvPr/>
          </p:nvSpPr>
          <p:spPr>
            <a:xfrm>
              <a:off x="7312283" y="2550907"/>
              <a:ext cx="831334" cy="276999"/>
            </a:xfrm>
            <a:prstGeom prst="rect">
              <a:avLst/>
            </a:prstGeom>
            <a:noFill/>
          </p:spPr>
          <p:txBody>
            <a:bodyPr wrap="square" rtlCol="0">
              <a:spAutoFit/>
            </a:bodyPr>
            <a:lstStyle/>
            <a:p>
              <a:pPr algn="ctr"/>
              <a:r>
                <a:rPr lang="en-US" sz="1200" dirty="0" smtClean="0"/>
                <a:t>2000</a:t>
              </a:r>
              <a:endParaRPr lang="en-US" sz="1200" dirty="0"/>
            </a:p>
          </p:txBody>
        </p:sp>
        <p:cxnSp>
          <p:nvCxnSpPr>
            <p:cNvPr id="18" name="Straight Connector 17"/>
            <p:cNvCxnSpPr/>
            <p:nvPr/>
          </p:nvCxnSpPr>
          <p:spPr>
            <a:xfrm>
              <a:off x="4634984" y="2432709"/>
              <a:ext cx="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4213483" y="2559413"/>
              <a:ext cx="831334" cy="276999"/>
            </a:xfrm>
            <a:prstGeom prst="rect">
              <a:avLst/>
            </a:prstGeom>
            <a:noFill/>
          </p:spPr>
          <p:txBody>
            <a:bodyPr wrap="square" rtlCol="0">
              <a:spAutoFit/>
            </a:bodyPr>
            <a:lstStyle/>
            <a:p>
              <a:pPr algn="ctr"/>
              <a:r>
                <a:rPr lang="en-US" sz="1200" dirty="0" smtClean="0"/>
                <a:t>1870</a:t>
              </a:r>
              <a:endParaRPr lang="en-US" sz="1200" dirty="0"/>
            </a:p>
          </p:txBody>
        </p:sp>
        <p:sp>
          <p:nvSpPr>
            <p:cNvPr id="21" name="TextBox 20"/>
            <p:cNvSpPr txBox="1"/>
            <p:nvPr/>
          </p:nvSpPr>
          <p:spPr>
            <a:xfrm>
              <a:off x="4968617" y="2564266"/>
              <a:ext cx="831334" cy="276999"/>
            </a:xfrm>
            <a:prstGeom prst="rect">
              <a:avLst/>
            </a:prstGeom>
            <a:noFill/>
          </p:spPr>
          <p:txBody>
            <a:bodyPr wrap="square" rtlCol="0">
              <a:spAutoFit/>
            </a:bodyPr>
            <a:lstStyle/>
            <a:p>
              <a:pPr algn="ctr"/>
              <a:r>
                <a:rPr lang="en-US" sz="1200" dirty="0" smtClean="0"/>
                <a:t>2000</a:t>
              </a:r>
              <a:endParaRPr lang="en-US" sz="1200" dirty="0"/>
            </a:p>
          </p:txBody>
        </p:sp>
      </p:grpSp>
      <p:sp>
        <p:nvSpPr>
          <p:cNvPr id="24" name="TextBox 23"/>
          <p:cNvSpPr txBox="1"/>
          <p:nvPr/>
        </p:nvSpPr>
        <p:spPr>
          <a:xfrm>
            <a:off x="-42679" y="10"/>
            <a:ext cx="9332686" cy="830997"/>
          </a:xfrm>
          <a:prstGeom prst="rect">
            <a:avLst/>
          </a:prstGeom>
          <a:noFill/>
        </p:spPr>
        <p:txBody>
          <a:bodyPr wrap="square" rtlCol="0">
            <a:spAutoFit/>
          </a:bodyPr>
          <a:lstStyle/>
          <a:p>
            <a:pPr algn="ctr"/>
            <a:r>
              <a:rPr lang="en-US" sz="2400" dirty="0" smtClean="0">
                <a:solidFill>
                  <a:srgbClr val="008000"/>
                </a:solidFill>
                <a:latin typeface="+mj-lt"/>
                <a:cs typeface="Arial" panose="020B0604020202020204" pitchFamily="34" charset="0"/>
              </a:rPr>
              <a:t>Observed Increase in Tropospheric Ozone during the Anthropocene:</a:t>
            </a:r>
          </a:p>
          <a:p>
            <a:pPr algn="ctr"/>
            <a:r>
              <a:rPr lang="en-US" sz="2400" dirty="0" smtClean="0">
                <a:solidFill>
                  <a:srgbClr val="008000"/>
                </a:solidFill>
                <a:latin typeface="+mj-lt"/>
                <a:cs typeface="Arial" panose="020B0604020202020204" pitchFamily="34" charset="0"/>
              </a:rPr>
              <a:t>Similar to Increases of Greenhouse Gases</a:t>
            </a:r>
            <a:endParaRPr lang="en-US" sz="2400" dirty="0">
              <a:solidFill>
                <a:srgbClr val="008000"/>
              </a:solidFill>
              <a:latin typeface="+mj-lt"/>
              <a:cs typeface="Arial" panose="020B0604020202020204" pitchFamily="34" charset="0"/>
            </a:endParaRPr>
          </a:p>
        </p:txBody>
      </p:sp>
      <p:grpSp>
        <p:nvGrpSpPr>
          <p:cNvPr id="9" name="Group 8"/>
          <p:cNvGrpSpPr/>
          <p:nvPr/>
        </p:nvGrpSpPr>
        <p:grpSpPr>
          <a:xfrm>
            <a:off x="2166223" y="2540684"/>
            <a:ext cx="4965881" cy="3367081"/>
            <a:chOff x="2166218" y="3169410"/>
            <a:chExt cx="4965881" cy="3367081"/>
          </a:xfrm>
        </p:grpSpPr>
        <p:pic>
          <p:nvPicPr>
            <p:cNvPr id="3" name="Picture 2"/>
            <p:cNvPicPr/>
            <p:nvPr/>
          </p:nvPicPr>
          <p:blipFill>
            <a:blip r:embed="rId4">
              <a:extLst>
                <a:ext uri="{28A0092B-C50C-407E-A947-70E740481C1C}">
                  <a14:useLocalDpi xmlns:a14="http://schemas.microsoft.com/office/drawing/2010/main" val="0"/>
                </a:ext>
              </a:extLst>
            </a:blip>
            <a:srcRect/>
            <a:stretch>
              <a:fillRect/>
            </a:stretch>
          </p:blipFill>
          <p:spPr bwMode="auto">
            <a:xfrm>
              <a:off x="2166218" y="3169410"/>
              <a:ext cx="4965881" cy="3164096"/>
            </a:xfrm>
            <a:prstGeom prst="rect">
              <a:avLst/>
            </a:prstGeom>
            <a:ln>
              <a:noFill/>
            </a:ln>
            <a:effectLst>
              <a:outerShdw blurRad="292100" dist="139700" dir="2700000" algn="tl" rotWithShape="0">
                <a:srgbClr val="333333">
                  <a:alpha val="65000"/>
                </a:srgbClr>
              </a:outerShdw>
            </a:effectLst>
          </p:spPr>
        </p:pic>
        <p:sp>
          <p:nvSpPr>
            <p:cNvPr id="22" name="TextBox 21"/>
            <p:cNvSpPr txBox="1"/>
            <p:nvPr/>
          </p:nvSpPr>
          <p:spPr>
            <a:xfrm>
              <a:off x="2314833" y="5809954"/>
              <a:ext cx="831334" cy="276999"/>
            </a:xfrm>
            <a:prstGeom prst="rect">
              <a:avLst/>
            </a:prstGeom>
            <a:solidFill>
              <a:schemeClr val="bg1"/>
            </a:solidFill>
          </p:spPr>
          <p:txBody>
            <a:bodyPr wrap="square" rtlCol="0">
              <a:spAutoFit/>
            </a:bodyPr>
            <a:lstStyle/>
            <a:p>
              <a:pPr algn="ctr"/>
              <a:r>
                <a:rPr lang="en-US" sz="1200" dirty="0" smtClean="0">
                  <a:solidFill>
                    <a:srgbClr val="FF0000"/>
                  </a:solidFill>
                </a:rPr>
                <a:t>1870</a:t>
              </a:r>
              <a:endParaRPr lang="en-US" sz="1200" dirty="0">
                <a:solidFill>
                  <a:srgbClr val="FF0000"/>
                </a:solidFill>
              </a:endParaRPr>
            </a:p>
          </p:txBody>
        </p:sp>
        <p:sp>
          <p:nvSpPr>
            <p:cNvPr id="23" name="TextBox 22"/>
            <p:cNvSpPr txBox="1"/>
            <p:nvPr/>
          </p:nvSpPr>
          <p:spPr>
            <a:xfrm>
              <a:off x="5318383" y="5747654"/>
              <a:ext cx="831334" cy="276999"/>
            </a:xfrm>
            <a:prstGeom prst="rect">
              <a:avLst/>
            </a:prstGeom>
            <a:solidFill>
              <a:srgbClr val="FFFFFF"/>
            </a:solidFill>
            <a:ln>
              <a:noFill/>
            </a:ln>
          </p:spPr>
          <p:txBody>
            <a:bodyPr wrap="square" rtlCol="0">
              <a:spAutoFit/>
            </a:bodyPr>
            <a:lstStyle/>
            <a:p>
              <a:pPr algn="ctr"/>
              <a:r>
                <a:rPr lang="en-US" sz="1200" dirty="0" smtClean="0">
                  <a:solidFill>
                    <a:srgbClr val="FF0000"/>
                  </a:solidFill>
                </a:rPr>
                <a:t>2000</a:t>
              </a:r>
              <a:endParaRPr lang="en-US" sz="1200" dirty="0">
                <a:solidFill>
                  <a:srgbClr val="FF0000"/>
                </a:solidFill>
              </a:endParaRPr>
            </a:p>
          </p:txBody>
        </p:sp>
        <p:sp>
          <p:nvSpPr>
            <p:cNvPr id="2" name="TextBox 1"/>
            <p:cNvSpPr txBox="1"/>
            <p:nvPr/>
          </p:nvSpPr>
          <p:spPr>
            <a:xfrm>
              <a:off x="2601757" y="6290270"/>
              <a:ext cx="3223452" cy="246221"/>
            </a:xfrm>
            <a:prstGeom prst="rect">
              <a:avLst/>
            </a:prstGeom>
            <a:noFill/>
          </p:spPr>
          <p:txBody>
            <a:bodyPr wrap="square" rtlCol="0">
              <a:spAutoFit/>
            </a:bodyPr>
            <a:lstStyle/>
            <a:p>
              <a:pPr algn="ctr"/>
              <a:r>
                <a:rPr lang="en-US" sz="1000" dirty="0" smtClean="0">
                  <a:solidFill>
                    <a:schemeClr val="bg1"/>
                  </a:solidFill>
                </a:rPr>
                <a:t>(from </a:t>
              </a:r>
              <a:r>
                <a:rPr lang="en-US" sz="1000" dirty="0" err="1" smtClean="0">
                  <a:solidFill>
                    <a:schemeClr val="bg1"/>
                  </a:solidFill>
                </a:rPr>
                <a:t>Marenco</a:t>
              </a:r>
              <a:r>
                <a:rPr lang="en-US" sz="1000" dirty="0" smtClean="0">
                  <a:solidFill>
                    <a:schemeClr val="bg1"/>
                  </a:solidFill>
                </a:rPr>
                <a:t> et al., 1994; JGR, </a:t>
              </a:r>
              <a:r>
                <a:rPr lang="fr-FR" sz="1000" dirty="0" err="1">
                  <a:solidFill>
                    <a:schemeClr val="bg1"/>
                  </a:solidFill>
                </a:rPr>
                <a:t>doi</a:t>
              </a:r>
              <a:r>
                <a:rPr lang="fr-FR" sz="1000" dirty="0">
                  <a:solidFill>
                    <a:schemeClr val="bg1"/>
                  </a:solidFill>
                </a:rPr>
                <a:t>: 10.1029/94JD00021</a:t>
              </a:r>
              <a:r>
                <a:rPr lang="en-US" sz="1000" dirty="0" smtClean="0">
                  <a:solidFill>
                    <a:schemeClr val="bg1"/>
                  </a:solidFill>
                </a:rPr>
                <a:t>)</a:t>
              </a:r>
              <a:endParaRPr lang="en-US" sz="1000" dirty="0">
                <a:solidFill>
                  <a:schemeClr val="bg1"/>
                </a:solidFill>
              </a:endParaRPr>
            </a:p>
          </p:txBody>
        </p:sp>
      </p:grpSp>
      <p:sp>
        <p:nvSpPr>
          <p:cNvPr id="25" name="TextBox 24"/>
          <p:cNvSpPr txBox="1"/>
          <p:nvPr/>
        </p:nvSpPr>
        <p:spPr>
          <a:xfrm>
            <a:off x="1454732" y="5963286"/>
            <a:ext cx="6123709" cy="707886"/>
          </a:xfrm>
          <a:prstGeom prst="rect">
            <a:avLst/>
          </a:prstGeom>
          <a:noFill/>
        </p:spPr>
        <p:txBody>
          <a:bodyPr wrap="square" rtlCol="0">
            <a:spAutoFit/>
          </a:bodyPr>
          <a:lstStyle/>
          <a:p>
            <a:pPr algn="ctr"/>
            <a:r>
              <a:rPr lang="en-US" sz="2000" b="1" dirty="0"/>
              <a:t>Ground-level </a:t>
            </a:r>
            <a:r>
              <a:rPr lang="en-US" sz="2000" b="1" dirty="0" smtClean="0"/>
              <a:t>background ozone </a:t>
            </a:r>
            <a:r>
              <a:rPr lang="en-US" sz="2000" b="1" dirty="0"/>
              <a:t>concentrations have increased </a:t>
            </a:r>
            <a:r>
              <a:rPr lang="en-US" sz="2000" b="1" dirty="0" smtClean="0"/>
              <a:t>significantly </a:t>
            </a:r>
            <a:r>
              <a:rPr lang="en-US" sz="2000" b="1" dirty="0"/>
              <a:t>since the industrial </a:t>
            </a:r>
            <a:r>
              <a:rPr lang="en-US" sz="2000" b="1" dirty="0" smtClean="0"/>
              <a:t>revolution.</a:t>
            </a:r>
            <a:endParaRPr lang="en-US" sz="2000" b="1" dirty="0"/>
          </a:p>
        </p:txBody>
      </p:sp>
      <p:cxnSp>
        <p:nvCxnSpPr>
          <p:cNvPr id="7" name="Straight Connector 6"/>
          <p:cNvCxnSpPr/>
          <p:nvPr/>
        </p:nvCxnSpPr>
        <p:spPr>
          <a:xfrm>
            <a:off x="2601757" y="3492500"/>
            <a:ext cx="3223452" cy="12700"/>
          </a:xfrm>
          <a:prstGeom prst="line">
            <a:avLst/>
          </a:prstGeom>
          <a:ln w="38100" cmpd="sng">
            <a:solidFill>
              <a:srgbClr val="009900"/>
            </a:solidFill>
            <a:prstDash val="sysDash"/>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2381937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 y="10"/>
            <a:ext cx="9144000" cy="624729"/>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smtClean="0">
                <a:solidFill>
                  <a:srgbClr val="008000"/>
                </a:solidFill>
                <a:latin typeface="+mn-lt"/>
                <a:cs typeface="Arial"/>
              </a:rPr>
              <a:t>Five St</a:t>
            </a:r>
            <a:r>
              <a:rPr lang="en-US" sz="3200" b="1" dirty="0" smtClean="0">
                <a:solidFill>
                  <a:srgbClr val="008000"/>
                </a:solidFill>
                <a:latin typeface="+mn-lt"/>
                <a:cs typeface="Arial"/>
              </a:rPr>
              <a:t>. Louis </a:t>
            </a:r>
            <a:r>
              <a:rPr lang="en-US" sz="3200" b="1" dirty="0" smtClean="0">
                <a:solidFill>
                  <a:srgbClr val="008000"/>
                </a:solidFill>
                <a:latin typeface="+mn-lt"/>
                <a:cs typeface="Arial"/>
              </a:rPr>
              <a:t>Ozone Garden Locations</a:t>
            </a:r>
            <a:r>
              <a:rPr lang="en-US" sz="3200" b="1" dirty="0" smtClean="0">
                <a:solidFill>
                  <a:srgbClr val="008000"/>
                </a:solidFill>
                <a:latin typeface="+mn-lt"/>
                <a:cs typeface="Arial"/>
              </a:rPr>
              <a:t/>
            </a:r>
            <a:br>
              <a:rPr lang="en-US" sz="3200" b="1" dirty="0" smtClean="0">
                <a:solidFill>
                  <a:srgbClr val="008000"/>
                </a:solidFill>
                <a:latin typeface="+mn-lt"/>
                <a:cs typeface="Arial"/>
              </a:rPr>
            </a:br>
            <a:endParaRPr lang="en-US" sz="3200" b="1" dirty="0">
              <a:solidFill>
                <a:srgbClr val="008000"/>
              </a:solidFill>
              <a:latin typeface="+mn-lt"/>
              <a:cs typeface="Arial"/>
            </a:endParaRPr>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b="10"/>
          <a:stretch/>
        </p:blipFill>
        <p:spPr>
          <a:xfrm>
            <a:off x="591055" y="624729"/>
            <a:ext cx="7961886" cy="5369120"/>
          </a:xfrm>
          <a:prstGeom prst="rect">
            <a:avLst/>
          </a:prstGeom>
          <a:ln>
            <a:solidFill>
              <a:schemeClr val="tx1"/>
            </a:solidFill>
          </a:ln>
        </p:spPr>
      </p:pic>
      <p:pic>
        <p:nvPicPr>
          <p:cNvPr id="16" name="Picture 15"/>
          <p:cNvPicPr/>
          <p:nvPr/>
        </p:nvPicPr>
        <p:blipFill>
          <a:blip r:embed="rId3" cstate="print">
            <a:extLst>
              <a:ext uri="{28A0092B-C50C-407E-A947-70E740481C1C}">
                <a14:useLocalDpi xmlns:a14="http://schemas.microsoft.com/office/drawing/2010/main" val="0"/>
              </a:ext>
            </a:extLst>
          </a:blip>
          <a:stretch>
            <a:fillRect/>
          </a:stretch>
        </p:blipFill>
        <p:spPr>
          <a:xfrm>
            <a:off x="591053" y="4561140"/>
            <a:ext cx="2293971" cy="1432717"/>
          </a:xfrm>
          <a:prstGeom prst="rect">
            <a:avLst/>
          </a:prstGeom>
          <a:ln>
            <a:solidFill>
              <a:srgbClr val="000000"/>
            </a:solidFill>
          </a:ln>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058" y="624739"/>
            <a:ext cx="2360461" cy="1770347"/>
          </a:xfrm>
          <a:prstGeom prst="rect">
            <a:avLst/>
          </a:prstGeom>
          <a:ln>
            <a:solidFill>
              <a:schemeClr val="tx1"/>
            </a:solidFill>
          </a:ln>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74390" y="4940300"/>
            <a:ext cx="2038157" cy="1528618"/>
          </a:xfrm>
          <a:prstGeom prst="rect">
            <a:avLst/>
          </a:prstGeom>
          <a:ln>
            <a:solidFill>
              <a:srgbClr val="000000"/>
            </a:solidFill>
          </a:ln>
        </p:spPr>
      </p:pic>
      <p:pic>
        <p:nvPicPr>
          <p:cNvPr id="1026" name="Picture 2" descr="C:\Users\user\Pictures\2016\Granite City\20160519_Granite City_weblg.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05135" y="934775"/>
            <a:ext cx="2727321" cy="1683268"/>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pic>
        <p:nvPicPr>
          <p:cNvPr id="1027" name="Picture 3" descr="C:\Users\user\Pictures\2016\2016 Best of\MBG  May 2016_weblg.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2799" y="4080091"/>
            <a:ext cx="1840616" cy="1380462"/>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124868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93" t="32274" r="16956"/>
          <a:stretch/>
        </p:blipFill>
        <p:spPr>
          <a:xfrm>
            <a:off x="4546968" y="4354995"/>
            <a:ext cx="4597037" cy="1413598"/>
          </a:xfrm>
          <a:prstGeom prst="rect">
            <a:avLst/>
          </a:prstGeom>
        </p:spPr>
      </p:pic>
      <p:sp>
        <p:nvSpPr>
          <p:cNvPr id="3" name="Text Box 12"/>
          <p:cNvSpPr txBox="1">
            <a:spLocks noChangeArrowheads="1"/>
          </p:cNvSpPr>
          <p:nvPr/>
        </p:nvSpPr>
        <p:spPr bwMode="auto">
          <a:xfrm>
            <a:off x="-44824" y="152279"/>
            <a:ext cx="9228138"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sz="2800" b="1" dirty="0" smtClean="0">
                <a:solidFill>
                  <a:srgbClr val="FF0000"/>
                </a:solidFill>
              </a:rPr>
              <a:t>Use of Satellite Measurements for Scientific Studies</a:t>
            </a:r>
          </a:p>
          <a:p>
            <a:pPr algn="ctr"/>
            <a:r>
              <a:rPr lang="en-US" sz="2400" b="1" dirty="0" err="1" smtClean="0">
                <a:solidFill>
                  <a:srgbClr val="FF0000"/>
                </a:solidFill>
              </a:rPr>
              <a:t>Interannual</a:t>
            </a:r>
            <a:r>
              <a:rPr lang="en-US" sz="2400" b="1" dirty="0" smtClean="0">
                <a:solidFill>
                  <a:srgbClr val="FF0000"/>
                </a:solidFill>
              </a:rPr>
              <a:t> </a:t>
            </a:r>
            <a:r>
              <a:rPr lang="en-US" sz="2400" b="1" dirty="0">
                <a:solidFill>
                  <a:srgbClr val="FF0000"/>
                </a:solidFill>
              </a:rPr>
              <a:t>Variability Linked to El Ni</a:t>
            </a:r>
            <a:r>
              <a:rPr lang="en-US" sz="2400" b="1" dirty="0">
                <a:solidFill>
                  <a:srgbClr val="FF0000"/>
                </a:solidFill>
                <a:cs typeface="Arial" charset="0"/>
              </a:rPr>
              <a:t>ñ</a:t>
            </a:r>
            <a:r>
              <a:rPr lang="en-US" sz="2400" b="1" dirty="0">
                <a:solidFill>
                  <a:srgbClr val="FF0000"/>
                </a:solidFill>
              </a:rPr>
              <a:t>o – Southern Oscillation</a:t>
            </a:r>
          </a:p>
        </p:txBody>
      </p:sp>
      <p:sp>
        <p:nvSpPr>
          <p:cNvPr id="4" name="Text Box 13"/>
          <p:cNvSpPr txBox="1">
            <a:spLocks noChangeArrowheads="1"/>
          </p:cNvSpPr>
          <p:nvPr/>
        </p:nvSpPr>
        <p:spPr bwMode="auto">
          <a:xfrm>
            <a:off x="838200" y="3544046"/>
            <a:ext cx="250581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b="1"/>
              <a:t>June 1982 - Strong El Ni</a:t>
            </a:r>
            <a:r>
              <a:rPr lang="en-US" sz="1400" b="1">
                <a:cs typeface="Arial" charset="0"/>
              </a:rPr>
              <a:t>ñ</a:t>
            </a:r>
            <a:r>
              <a:rPr lang="en-US" sz="1400" b="1"/>
              <a:t>o Year</a:t>
            </a:r>
          </a:p>
        </p:txBody>
      </p:sp>
      <p:sp>
        <p:nvSpPr>
          <p:cNvPr id="5" name="Text Box 14"/>
          <p:cNvSpPr txBox="1">
            <a:spLocks noChangeArrowheads="1"/>
          </p:cNvSpPr>
          <p:nvPr/>
        </p:nvSpPr>
        <p:spPr bwMode="auto">
          <a:xfrm>
            <a:off x="5334001" y="3544046"/>
            <a:ext cx="253146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b="1"/>
              <a:t>June 1999 - Strong La Ni</a:t>
            </a:r>
            <a:r>
              <a:rPr lang="en-US" sz="1400" b="1">
                <a:cs typeface="Arial" charset="0"/>
              </a:rPr>
              <a:t>ñ</a:t>
            </a:r>
            <a:r>
              <a:rPr lang="en-US" sz="1400" b="1"/>
              <a:t>a Year</a:t>
            </a:r>
          </a:p>
        </p:txBody>
      </p:sp>
      <p:pic>
        <p:nvPicPr>
          <p:cNvPr id="6"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5" y="1410443"/>
            <a:ext cx="576263" cy="190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5" y="1029443"/>
            <a:ext cx="3573463" cy="2484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8"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2" y="1029453"/>
            <a:ext cx="3629025" cy="248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9" name="Text Box 35"/>
          <p:cNvSpPr txBox="1">
            <a:spLocks noChangeArrowheads="1"/>
          </p:cNvSpPr>
          <p:nvPr/>
        </p:nvSpPr>
        <p:spPr bwMode="auto">
          <a:xfrm>
            <a:off x="4196540" y="3391643"/>
            <a:ext cx="592179"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1000" b="1"/>
              <a:t>Dobson </a:t>
            </a:r>
          </a:p>
          <a:p>
            <a:pPr algn="ctr"/>
            <a:r>
              <a:rPr lang="en-US" sz="1000" b="1"/>
              <a:t>Units</a:t>
            </a:r>
          </a:p>
          <a:p>
            <a:pPr algn="ctr"/>
            <a:r>
              <a:rPr lang="en-US" sz="1000" b="1"/>
              <a:t>(DU)</a:t>
            </a:r>
          </a:p>
        </p:txBody>
      </p:sp>
      <p:sp>
        <p:nvSpPr>
          <p:cNvPr id="20" name="Rectangle 36"/>
          <p:cNvSpPr>
            <a:spLocks noChangeArrowheads="1"/>
          </p:cNvSpPr>
          <p:nvPr/>
        </p:nvSpPr>
        <p:spPr bwMode="auto">
          <a:xfrm>
            <a:off x="533400" y="1029443"/>
            <a:ext cx="3581400" cy="2484438"/>
          </a:xfrm>
          <a:prstGeom prst="rect">
            <a:avLst/>
          </a:prstGeom>
          <a:noFill/>
          <a:ln w="38100">
            <a:solidFill>
              <a:srgbClr val="FF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 name="Rectangle 37"/>
          <p:cNvSpPr>
            <a:spLocks noChangeArrowheads="1"/>
          </p:cNvSpPr>
          <p:nvPr/>
        </p:nvSpPr>
        <p:spPr bwMode="auto">
          <a:xfrm>
            <a:off x="4876800" y="1029453"/>
            <a:ext cx="3627438" cy="2492375"/>
          </a:xfrm>
          <a:prstGeom prst="rect">
            <a:avLst/>
          </a:prstGeom>
          <a:noFill/>
          <a:ln w="38100">
            <a:solidFill>
              <a:srgbClr val="FF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22" name="Picture 4" descr="Figure_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788" y="4097296"/>
            <a:ext cx="3810000" cy="2855913"/>
          </a:xfrm>
          <a:prstGeom prst="rect">
            <a:avLst/>
          </a:prstGeom>
          <a:noFill/>
          <a:extLst>
            <a:ext uri="{909E8E84-426E-40dd-AFC4-6F175D3DCCD1}">
              <a14:hiddenFill xmlns:a14="http://schemas.microsoft.com/office/drawing/2010/main">
                <a:solidFill>
                  <a:srgbClr val="FFFFFF"/>
                </a:solidFill>
              </a14:hiddenFill>
            </a:ext>
          </a:extLst>
        </p:spPr>
      </p:pic>
      <p:sp>
        <p:nvSpPr>
          <p:cNvPr id="23" name="Text Box 19"/>
          <p:cNvSpPr txBox="1">
            <a:spLocks noChangeArrowheads="1"/>
          </p:cNvSpPr>
          <p:nvPr/>
        </p:nvSpPr>
        <p:spPr bwMode="auto">
          <a:xfrm>
            <a:off x="609605" y="6134852"/>
            <a:ext cx="78739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b="1" dirty="0">
                <a:solidFill>
                  <a:srgbClr val="000000"/>
                </a:solidFill>
              </a:rPr>
              <a:t>R=+0.63</a:t>
            </a:r>
          </a:p>
        </p:txBody>
      </p:sp>
      <p:sp>
        <p:nvSpPr>
          <p:cNvPr id="24" name="Text Box 10"/>
          <p:cNvSpPr txBox="1">
            <a:spLocks noChangeArrowheads="1"/>
          </p:cNvSpPr>
          <p:nvPr/>
        </p:nvSpPr>
        <p:spPr bwMode="auto">
          <a:xfrm>
            <a:off x="3691993" y="4229853"/>
            <a:ext cx="838200" cy="652463"/>
          </a:xfrm>
          <a:prstGeom prst="rect">
            <a:avLst/>
          </a:prstGeom>
          <a:solidFill>
            <a:schemeClr val="bg1"/>
          </a:solidFill>
          <a:ln w="12700">
            <a:solidFill>
              <a:schemeClr val="fo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r>
              <a:rPr lang="en-US" sz="1200" dirty="0">
                <a:latin typeface="Helvetica" charset="0"/>
              </a:rPr>
              <a:t>Periods of strong El Niño</a:t>
            </a:r>
          </a:p>
        </p:txBody>
      </p:sp>
      <p:cxnSp>
        <p:nvCxnSpPr>
          <p:cNvPr id="26" name="Straight Arrow Connector 25"/>
          <p:cNvCxnSpPr/>
          <p:nvPr/>
        </p:nvCxnSpPr>
        <p:spPr>
          <a:xfrm flipH="1">
            <a:off x="3062113" y="4594978"/>
            <a:ext cx="629882" cy="1587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5511800" y="4991100"/>
            <a:ext cx="965200" cy="203200"/>
          </a:xfrm>
          <a:prstGeom prst="rect">
            <a:avLst/>
          </a:prstGeom>
          <a:solidFill>
            <a:srgbClr val="FFFF0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56495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p:cNvPicPr>
            <a:picLocks noChangeAspect="1" noChangeArrowheads="1"/>
          </p:cNvPicPr>
          <p:nvPr/>
        </p:nvPicPr>
        <p:blipFill>
          <a:blip r:embed="rId3">
            <a:extLst>
              <a:ext uri="{28A0092B-C50C-407E-A947-70E740481C1C}">
                <a14:useLocalDpi xmlns:a14="http://schemas.microsoft.com/office/drawing/2010/main" val="0"/>
              </a:ext>
            </a:extLst>
          </a:blip>
          <a:srcRect l="3780"/>
          <a:stretch>
            <a:fillRect/>
          </a:stretch>
        </p:blipFill>
        <p:spPr bwMode="auto">
          <a:xfrm>
            <a:off x="4708530" y="203200"/>
            <a:ext cx="4435475" cy="227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3" name="Picture 3"/>
          <p:cNvPicPr>
            <a:picLocks noChangeAspect="1" noChangeArrowheads="1"/>
          </p:cNvPicPr>
          <p:nvPr/>
        </p:nvPicPr>
        <p:blipFill>
          <a:blip r:embed="rId4">
            <a:extLst>
              <a:ext uri="{28A0092B-C50C-407E-A947-70E740481C1C}">
                <a14:useLocalDpi xmlns:a14="http://schemas.microsoft.com/office/drawing/2010/main" val="0"/>
              </a:ext>
            </a:extLst>
          </a:blip>
          <a:srcRect l="1941"/>
          <a:stretch>
            <a:fillRect/>
          </a:stretch>
        </p:blipFill>
        <p:spPr bwMode="auto">
          <a:xfrm>
            <a:off x="4710118" y="2286000"/>
            <a:ext cx="4408487"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4880" y="4532323"/>
            <a:ext cx="4416425" cy="232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1109" name="Rectangle 5"/>
          <p:cNvSpPr>
            <a:spLocks noChangeArrowheads="1"/>
          </p:cNvSpPr>
          <p:nvPr/>
        </p:nvSpPr>
        <p:spPr bwMode="auto">
          <a:xfrm>
            <a:off x="6858000" y="838200"/>
            <a:ext cx="762000" cy="457200"/>
          </a:xfrm>
          <a:prstGeom prst="rect">
            <a:avLst/>
          </a:prstGeom>
          <a:noFill/>
          <a:ln w="38100">
            <a:solidFill>
              <a:schemeClr val="bg1"/>
            </a:solidFill>
            <a:miter lim="800000"/>
            <a:headEnd/>
            <a:tailEnd/>
          </a:ln>
        </p:spPr>
        <p:txBody>
          <a:bodyPr wrap="none" anchor="ctr"/>
          <a:lstStyle/>
          <a:p>
            <a:endParaRPr lang="en-US">
              <a:effectLst>
                <a:outerShdw blurRad="38100" dist="38100" dir="2700000" algn="tl">
                  <a:srgbClr val="000000"/>
                </a:outerShdw>
              </a:effectLst>
            </a:endParaRPr>
          </a:p>
        </p:txBody>
      </p:sp>
      <p:sp>
        <p:nvSpPr>
          <p:cNvPr id="1071110" name="Rectangle 6"/>
          <p:cNvSpPr>
            <a:spLocks noChangeArrowheads="1"/>
          </p:cNvSpPr>
          <p:nvPr/>
        </p:nvSpPr>
        <p:spPr bwMode="auto">
          <a:xfrm>
            <a:off x="6883400" y="3022600"/>
            <a:ext cx="762000" cy="457200"/>
          </a:xfrm>
          <a:prstGeom prst="rect">
            <a:avLst/>
          </a:prstGeom>
          <a:noFill/>
          <a:ln w="38100">
            <a:solidFill>
              <a:schemeClr val="bg1"/>
            </a:solidFill>
            <a:miter lim="800000"/>
            <a:headEnd/>
            <a:tailEnd/>
          </a:ln>
        </p:spPr>
        <p:txBody>
          <a:bodyPr wrap="none" anchor="ctr"/>
          <a:lstStyle/>
          <a:p>
            <a:endParaRPr lang="en-US">
              <a:effectLst>
                <a:outerShdw blurRad="38100" dist="38100" dir="2700000" algn="tl">
                  <a:srgbClr val="000000"/>
                </a:outerShdw>
              </a:effectLst>
            </a:endParaRPr>
          </a:p>
        </p:txBody>
      </p:sp>
      <p:sp>
        <p:nvSpPr>
          <p:cNvPr id="97287" name="Rectangle 7"/>
          <p:cNvSpPr>
            <a:spLocks noChangeArrowheads="1"/>
          </p:cNvSpPr>
          <p:nvPr/>
        </p:nvSpPr>
        <p:spPr bwMode="auto">
          <a:xfrm>
            <a:off x="6908800" y="5207000"/>
            <a:ext cx="762000" cy="457200"/>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b="0">
              <a:solidFill>
                <a:schemeClr val="bg1"/>
              </a:solidFill>
              <a:latin typeface="Arial" charset="0"/>
            </a:endParaRPr>
          </a:p>
        </p:txBody>
      </p:sp>
      <p:sp>
        <p:nvSpPr>
          <p:cNvPr id="97288" name="Text Box 8"/>
          <p:cNvSpPr txBox="1">
            <a:spLocks noChangeArrowheads="1"/>
          </p:cNvSpPr>
          <p:nvPr/>
        </p:nvSpPr>
        <p:spPr bwMode="auto">
          <a:xfrm>
            <a:off x="0" y="125849"/>
            <a:ext cx="496890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100" b="1">
                <a:solidFill>
                  <a:schemeClr val="tx1"/>
                </a:solidFill>
                <a:latin typeface="Book Antiqua" charset="0"/>
                <a:ea typeface="ＭＳ Ｐゴシック" charset="0"/>
                <a:cs typeface="ＭＳ Ｐゴシック" charset="0"/>
              </a:defRPr>
            </a:lvl1pPr>
            <a:lvl2pPr marL="37931725" indent="-37474525">
              <a:defRPr sz="2100" b="1">
                <a:solidFill>
                  <a:schemeClr val="tx1"/>
                </a:solidFill>
                <a:latin typeface="Book Antiqua" charset="0"/>
                <a:ea typeface="ＭＳ Ｐゴシック" charset="0"/>
              </a:defRPr>
            </a:lvl2pPr>
            <a:lvl3pPr>
              <a:defRPr sz="2100" b="1">
                <a:solidFill>
                  <a:schemeClr val="tx1"/>
                </a:solidFill>
                <a:latin typeface="Book Antiqua" charset="0"/>
                <a:ea typeface="ＭＳ Ｐゴシック" charset="0"/>
              </a:defRPr>
            </a:lvl3pPr>
            <a:lvl4pPr>
              <a:defRPr sz="2100" b="1">
                <a:solidFill>
                  <a:schemeClr val="tx1"/>
                </a:solidFill>
                <a:latin typeface="Book Antiqua" charset="0"/>
                <a:ea typeface="ＭＳ Ｐゴシック" charset="0"/>
              </a:defRPr>
            </a:lvl4pPr>
            <a:lvl5pPr>
              <a:defRPr sz="2100" b="1">
                <a:solidFill>
                  <a:schemeClr val="tx1"/>
                </a:solidFill>
                <a:latin typeface="Book Antiqua" charset="0"/>
                <a:ea typeface="ＭＳ Ｐゴシック" charset="0"/>
              </a:defRPr>
            </a:lvl5pPr>
            <a:lvl6pPr marL="457200" eaLnBrk="0" fontAlgn="base" hangingPunct="0">
              <a:spcBef>
                <a:spcPct val="0"/>
              </a:spcBef>
              <a:spcAft>
                <a:spcPct val="0"/>
              </a:spcAft>
              <a:defRPr sz="2100" b="1">
                <a:solidFill>
                  <a:schemeClr val="tx1"/>
                </a:solidFill>
                <a:latin typeface="Book Antiqua" charset="0"/>
                <a:ea typeface="ＭＳ Ｐゴシック" charset="0"/>
              </a:defRPr>
            </a:lvl6pPr>
            <a:lvl7pPr marL="914400" eaLnBrk="0" fontAlgn="base" hangingPunct="0">
              <a:spcBef>
                <a:spcPct val="0"/>
              </a:spcBef>
              <a:spcAft>
                <a:spcPct val="0"/>
              </a:spcAft>
              <a:defRPr sz="2100" b="1">
                <a:solidFill>
                  <a:schemeClr val="tx1"/>
                </a:solidFill>
                <a:latin typeface="Book Antiqua" charset="0"/>
                <a:ea typeface="ＭＳ Ｐゴシック" charset="0"/>
              </a:defRPr>
            </a:lvl7pPr>
            <a:lvl8pPr marL="1371600" eaLnBrk="0" fontAlgn="base" hangingPunct="0">
              <a:spcBef>
                <a:spcPct val="0"/>
              </a:spcBef>
              <a:spcAft>
                <a:spcPct val="0"/>
              </a:spcAft>
              <a:defRPr sz="2100" b="1">
                <a:solidFill>
                  <a:schemeClr val="tx1"/>
                </a:solidFill>
                <a:latin typeface="Book Antiqua" charset="0"/>
                <a:ea typeface="ＭＳ Ｐゴシック" charset="0"/>
              </a:defRPr>
            </a:lvl8pPr>
            <a:lvl9pPr marL="1828800" eaLnBrk="0" fontAlgn="base" hangingPunct="0">
              <a:spcBef>
                <a:spcPct val="0"/>
              </a:spcBef>
              <a:spcAft>
                <a:spcPct val="0"/>
              </a:spcAft>
              <a:defRPr sz="2100" b="1">
                <a:solidFill>
                  <a:schemeClr val="tx1"/>
                </a:solidFill>
                <a:latin typeface="Book Antiqua" charset="0"/>
                <a:ea typeface="ＭＳ Ｐゴシック" charset="0"/>
              </a:defRPr>
            </a:lvl9pPr>
          </a:lstStyle>
          <a:p>
            <a:pPr>
              <a:spcBef>
                <a:spcPct val="50000"/>
              </a:spcBef>
            </a:pPr>
            <a:r>
              <a:rPr lang="en-US" sz="2000" u="sng" dirty="0" smtClean="0">
                <a:solidFill>
                  <a:srgbClr val="FF0000"/>
                </a:solidFill>
                <a:latin typeface="Arial" charset="0"/>
              </a:rPr>
              <a:t>Stretching the Utility of the Use of TOR:</a:t>
            </a:r>
          </a:p>
          <a:p>
            <a:pPr>
              <a:spcBef>
                <a:spcPct val="50000"/>
              </a:spcBef>
            </a:pPr>
            <a:r>
              <a:rPr lang="en-US" sz="2000" dirty="0" smtClean="0">
                <a:solidFill>
                  <a:srgbClr val="FF0000"/>
                </a:solidFill>
                <a:latin typeface="Arial" charset="0"/>
              </a:rPr>
              <a:t>Can </a:t>
            </a:r>
            <a:r>
              <a:rPr lang="en-US" sz="2000" dirty="0" err="1" smtClean="0">
                <a:solidFill>
                  <a:srgbClr val="FF0000"/>
                </a:solidFill>
                <a:latin typeface="Arial" charset="0"/>
              </a:rPr>
              <a:t>interannual</a:t>
            </a:r>
            <a:r>
              <a:rPr lang="en-US" sz="2000" dirty="0" smtClean="0">
                <a:solidFill>
                  <a:srgbClr val="FF0000"/>
                </a:solidFill>
                <a:latin typeface="Arial" charset="0"/>
              </a:rPr>
              <a:t> variability in TOR O</a:t>
            </a:r>
            <a:r>
              <a:rPr lang="en-US" sz="2000" baseline="-25000" dirty="0" smtClean="0">
                <a:solidFill>
                  <a:srgbClr val="FF0000"/>
                </a:solidFill>
                <a:latin typeface="Arial" charset="0"/>
              </a:rPr>
              <a:t>3</a:t>
            </a:r>
            <a:r>
              <a:rPr lang="en-US" sz="2000" dirty="0" smtClean="0">
                <a:solidFill>
                  <a:srgbClr val="FF0000"/>
                </a:solidFill>
                <a:latin typeface="Arial" charset="0"/>
              </a:rPr>
              <a:t> be linked to crop productivity?</a:t>
            </a:r>
            <a:endParaRPr lang="en-US" sz="2000" b="0" dirty="0">
              <a:solidFill>
                <a:srgbClr val="FF0000"/>
              </a:solidFill>
              <a:latin typeface="Arial" charset="0"/>
            </a:endParaRPr>
          </a:p>
        </p:txBody>
      </p:sp>
      <p:sp>
        <p:nvSpPr>
          <p:cNvPr id="97290" name="Text Box 10"/>
          <p:cNvSpPr txBox="1">
            <a:spLocks noChangeArrowheads="1"/>
          </p:cNvSpPr>
          <p:nvPr/>
        </p:nvSpPr>
        <p:spPr bwMode="auto">
          <a:xfrm>
            <a:off x="351865" y="1554762"/>
            <a:ext cx="4266638" cy="1200329"/>
          </a:xfrm>
          <a:prstGeom prst="rect">
            <a:avLst/>
          </a:prstGeom>
          <a:solidFill>
            <a:srgbClr val="FF8F45"/>
          </a:solidFill>
          <a:ln w="38100">
            <a:solidFill>
              <a:srgbClr val="0142E5"/>
            </a:solidFill>
            <a:miter lim="800000"/>
            <a:headEnd/>
            <a:tailEnd/>
          </a:ln>
        </p:spPr>
        <p:txBody>
          <a:bodyPr wrap="square">
            <a:spAutoFit/>
          </a:bodyPr>
          <a:lstStyle>
            <a:lvl1pPr>
              <a:defRPr sz="2100" b="1">
                <a:solidFill>
                  <a:schemeClr val="tx1"/>
                </a:solidFill>
                <a:latin typeface="Book Antiqua" charset="0"/>
                <a:ea typeface="ＭＳ Ｐゴシック" charset="0"/>
                <a:cs typeface="ＭＳ Ｐゴシック" charset="0"/>
              </a:defRPr>
            </a:lvl1pPr>
            <a:lvl2pPr marL="37931725" indent="-37474525">
              <a:defRPr sz="2100" b="1">
                <a:solidFill>
                  <a:schemeClr val="tx1"/>
                </a:solidFill>
                <a:latin typeface="Book Antiqua" charset="0"/>
                <a:ea typeface="ＭＳ Ｐゴシック" charset="0"/>
              </a:defRPr>
            </a:lvl2pPr>
            <a:lvl3pPr>
              <a:defRPr sz="2100" b="1">
                <a:solidFill>
                  <a:schemeClr val="tx1"/>
                </a:solidFill>
                <a:latin typeface="Book Antiqua" charset="0"/>
                <a:ea typeface="ＭＳ Ｐゴシック" charset="0"/>
              </a:defRPr>
            </a:lvl3pPr>
            <a:lvl4pPr>
              <a:defRPr sz="2100" b="1">
                <a:solidFill>
                  <a:schemeClr val="tx1"/>
                </a:solidFill>
                <a:latin typeface="Book Antiqua" charset="0"/>
                <a:ea typeface="ＭＳ Ｐゴシック" charset="0"/>
              </a:defRPr>
            </a:lvl4pPr>
            <a:lvl5pPr>
              <a:defRPr sz="2100" b="1">
                <a:solidFill>
                  <a:schemeClr val="tx1"/>
                </a:solidFill>
                <a:latin typeface="Book Antiqua" charset="0"/>
                <a:ea typeface="ＭＳ Ｐゴシック" charset="0"/>
              </a:defRPr>
            </a:lvl5pPr>
            <a:lvl6pPr marL="457200" eaLnBrk="0" fontAlgn="base" hangingPunct="0">
              <a:spcBef>
                <a:spcPct val="0"/>
              </a:spcBef>
              <a:spcAft>
                <a:spcPct val="0"/>
              </a:spcAft>
              <a:defRPr sz="2100" b="1">
                <a:solidFill>
                  <a:schemeClr val="tx1"/>
                </a:solidFill>
                <a:latin typeface="Book Antiqua" charset="0"/>
                <a:ea typeface="ＭＳ Ｐゴシック" charset="0"/>
              </a:defRPr>
            </a:lvl6pPr>
            <a:lvl7pPr marL="914400" eaLnBrk="0" fontAlgn="base" hangingPunct="0">
              <a:spcBef>
                <a:spcPct val="0"/>
              </a:spcBef>
              <a:spcAft>
                <a:spcPct val="0"/>
              </a:spcAft>
              <a:defRPr sz="2100" b="1">
                <a:solidFill>
                  <a:schemeClr val="tx1"/>
                </a:solidFill>
                <a:latin typeface="Book Antiqua" charset="0"/>
                <a:ea typeface="ＭＳ Ｐゴシック" charset="0"/>
              </a:defRPr>
            </a:lvl7pPr>
            <a:lvl8pPr marL="1371600" eaLnBrk="0" fontAlgn="base" hangingPunct="0">
              <a:spcBef>
                <a:spcPct val="0"/>
              </a:spcBef>
              <a:spcAft>
                <a:spcPct val="0"/>
              </a:spcAft>
              <a:defRPr sz="2100" b="1">
                <a:solidFill>
                  <a:schemeClr val="tx1"/>
                </a:solidFill>
                <a:latin typeface="Book Antiqua" charset="0"/>
                <a:ea typeface="ＭＳ Ｐゴシック" charset="0"/>
              </a:defRPr>
            </a:lvl8pPr>
            <a:lvl9pPr marL="1828800" eaLnBrk="0" fontAlgn="base" hangingPunct="0">
              <a:spcBef>
                <a:spcPct val="0"/>
              </a:spcBef>
              <a:spcAft>
                <a:spcPct val="0"/>
              </a:spcAft>
              <a:defRPr sz="2100" b="1">
                <a:solidFill>
                  <a:schemeClr val="tx1"/>
                </a:solidFill>
                <a:latin typeface="Book Antiqua" charset="0"/>
                <a:ea typeface="ＭＳ Ｐゴシック" charset="0"/>
              </a:defRPr>
            </a:lvl9pPr>
          </a:lstStyle>
          <a:p>
            <a:pPr algn="l">
              <a:spcBef>
                <a:spcPct val="50000"/>
              </a:spcBef>
            </a:pPr>
            <a:r>
              <a:rPr lang="en-US" sz="1800" dirty="0">
                <a:solidFill>
                  <a:srgbClr val="1923B9"/>
                </a:solidFill>
                <a:latin typeface="Helvetica" charset="0"/>
              </a:rPr>
              <a:t>Key Finding from University of Illinois </a:t>
            </a:r>
            <a:r>
              <a:rPr lang="en-US" sz="1800" dirty="0" err="1" smtClean="0">
                <a:solidFill>
                  <a:srgbClr val="1923B9"/>
                </a:solidFill>
                <a:latin typeface="Helvetica" charset="0"/>
              </a:rPr>
              <a:t>SoyFACE</a:t>
            </a:r>
            <a:r>
              <a:rPr lang="en-US" sz="1800" dirty="0" smtClean="0">
                <a:solidFill>
                  <a:srgbClr val="1923B9"/>
                </a:solidFill>
                <a:latin typeface="Helvetica" charset="0"/>
              </a:rPr>
              <a:t> study</a:t>
            </a:r>
            <a:r>
              <a:rPr lang="en-US" sz="1800" dirty="0">
                <a:solidFill>
                  <a:srgbClr val="1923B9"/>
                </a:solidFill>
                <a:latin typeface="Helvetica" charset="0"/>
              </a:rPr>
              <a:t>:  Soybean yield decreased 17% when ambient O</a:t>
            </a:r>
            <a:r>
              <a:rPr lang="en-US" sz="1800" baseline="-25000" dirty="0">
                <a:solidFill>
                  <a:srgbClr val="1923B9"/>
                </a:solidFill>
                <a:latin typeface="Helvetica" charset="0"/>
              </a:rPr>
              <a:t>3</a:t>
            </a:r>
            <a:r>
              <a:rPr lang="en-US" sz="1800" dirty="0">
                <a:solidFill>
                  <a:srgbClr val="1923B9"/>
                </a:solidFill>
                <a:latin typeface="Helvetica" charset="0"/>
              </a:rPr>
              <a:t> is increased 20%</a:t>
            </a:r>
          </a:p>
        </p:txBody>
      </p:sp>
      <p:sp>
        <p:nvSpPr>
          <p:cNvPr id="97291" name="Text Box 11"/>
          <p:cNvSpPr txBox="1">
            <a:spLocks noChangeArrowheads="1"/>
          </p:cNvSpPr>
          <p:nvPr/>
        </p:nvSpPr>
        <p:spPr bwMode="auto">
          <a:xfrm>
            <a:off x="365125" y="2893800"/>
            <a:ext cx="4343400" cy="1938992"/>
          </a:xfrm>
          <a:prstGeom prst="rect">
            <a:avLst/>
          </a:prstGeom>
          <a:solidFill>
            <a:schemeClr val="tx1"/>
          </a:solidFill>
          <a:ln w="38100">
            <a:solidFill>
              <a:srgbClr val="EBB926"/>
            </a:solidFill>
            <a:miter lim="800000"/>
            <a:headEnd/>
            <a:tailEnd/>
          </a:ln>
        </p:spPr>
        <p:txBody>
          <a:bodyPr>
            <a:spAutoFit/>
          </a:bodyPr>
          <a:lstStyle>
            <a:lvl1pPr>
              <a:defRPr sz="2100" b="1">
                <a:solidFill>
                  <a:schemeClr val="tx1"/>
                </a:solidFill>
                <a:latin typeface="Book Antiqua" charset="0"/>
                <a:ea typeface="ＭＳ Ｐゴシック" charset="0"/>
                <a:cs typeface="ＭＳ Ｐゴシック" charset="0"/>
              </a:defRPr>
            </a:lvl1pPr>
            <a:lvl2pPr marL="37931725" indent="-37474525">
              <a:defRPr sz="2100" b="1">
                <a:solidFill>
                  <a:schemeClr val="tx1"/>
                </a:solidFill>
                <a:latin typeface="Book Antiqua" charset="0"/>
                <a:ea typeface="ＭＳ Ｐゴシック" charset="0"/>
              </a:defRPr>
            </a:lvl2pPr>
            <a:lvl3pPr>
              <a:defRPr sz="2100" b="1">
                <a:solidFill>
                  <a:schemeClr val="tx1"/>
                </a:solidFill>
                <a:latin typeface="Book Antiqua" charset="0"/>
                <a:ea typeface="ＭＳ Ｐゴシック" charset="0"/>
              </a:defRPr>
            </a:lvl3pPr>
            <a:lvl4pPr>
              <a:defRPr sz="2100" b="1">
                <a:solidFill>
                  <a:schemeClr val="tx1"/>
                </a:solidFill>
                <a:latin typeface="Book Antiqua" charset="0"/>
                <a:ea typeface="ＭＳ Ｐゴシック" charset="0"/>
              </a:defRPr>
            </a:lvl4pPr>
            <a:lvl5pPr>
              <a:defRPr sz="2100" b="1">
                <a:solidFill>
                  <a:schemeClr val="tx1"/>
                </a:solidFill>
                <a:latin typeface="Book Antiqua" charset="0"/>
                <a:ea typeface="ＭＳ Ｐゴシック" charset="0"/>
              </a:defRPr>
            </a:lvl5pPr>
            <a:lvl6pPr marL="457200" eaLnBrk="0" fontAlgn="base" hangingPunct="0">
              <a:spcBef>
                <a:spcPct val="0"/>
              </a:spcBef>
              <a:spcAft>
                <a:spcPct val="0"/>
              </a:spcAft>
              <a:defRPr sz="2100" b="1">
                <a:solidFill>
                  <a:schemeClr val="tx1"/>
                </a:solidFill>
                <a:latin typeface="Book Antiqua" charset="0"/>
                <a:ea typeface="ＭＳ Ｐゴシック" charset="0"/>
              </a:defRPr>
            </a:lvl6pPr>
            <a:lvl7pPr marL="914400" eaLnBrk="0" fontAlgn="base" hangingPunct="0">
              <a:spcBef>
                <a:spcPct val="0"/>
              </a:spcBef>
              <a:spcAft>
                <a:spcPct val="0"/>
              </a:spcAft>
              <a:defRPr sz="2100" b="1">
                <a:solidFill>
                  <a:schemeClr val="tx1"/>
                </a:solidFill>
                <a:latin typeface="Book Antiqua" charset="0"/>
                <a:ea typeface="ＭＳ Ｐゴシック" charset="0"/>
              </a:defRPr>
            </a:lvl7pPr>
            <a:lvl8pPr marL="1371600" eaLnBrk="0" fontAlgn="base" hangingPunct="0">
              <a:spcBef>
                <a:spcPct val="0"/>
              </a:spcBef>
              <a:spcAft>
                <a:spcPct val="0"/>
              </a:spcAft>
              <a:defRPr sz="2100" b="1">
                <a:solidFill>
                  <a:schemeClr val="tx1"/>
                </a:solidFill>
                <a:latin typeface="Book Antiqua" charset="0"/>
                <a:ea typeface="ＭＳ Ｐゴシック" charset="0"/>
              </a:defRPr>
            </a:lvl8pPr>
            <a:lvl9pPr marL="1828800" eaLnBrk="0" fontAlgn="base" hangingPunct="0">
              <a:spcBef>
                <a:spcPct val="0"/>
              </a:spcBef>
              <a:spcAft>
                <a:spcPct val="0"/>
              </a:spcAft>
              <a:defRPr sz="2100" b="1">
                <a:solidFill>
                  <a:schemeClr val="tx1"/>
                </a:solidFill>
                <a:latin typeface="Book Antiqua" charset="0"/>
                <a:ea typeface="ＭＳ Ｐゴシック" charset="0"/>
              </a:defRPr>
            </a:lvl9pPr>
          </a:lstStyle>
          <a:p>
            <a:pPr algn="l">
              <a:spcBef>
                <a:spcPct val="50000"/>
              </a:spcBef>
            </a:pPr>
            <a:r>
              <a:rPr lang="en-US" sz="2000" dirty="0">
                <a:solidFill>
                  <a:srgbClr val="EBB926"/>
                </a:solidFill>
                <a:latin typeface="Arial" charset="0"/>
              </a:rPr>
              <a:t>Hypothesis:  Establish relationship between </a:t>
            </a:r>
            <a:r>
              <a:rPr lang="en-US" sz="2000" dirty="0" smtClean="0">
                <a:solidFill>
                  <a:srgbClr val="EBB926"/>
                </a:solidFill>
                <a:latin typeface="Arial" charset="0"/>
              </a:rPr>
              <a:t>TOR, surface O</a:t>
            </a:r>
            <a:r>
              <a:rPr lang="en-US" sz="2000" baseline="-25000" dirty="0" smtClean="0">
                <a:solidFill>
                  <a:srgbClr val="EBB926"/>
                </a:solidFill>
                <a:latin typeface="Arial" charset="0"/>
              </a:rPr>
              <a:t>3</a:t>
            </a:r>
            <a:r>
              <a:rPr lang="en-US" sz="2000" dirty="0" smtClean="0">
                <a:solidFill>
                  <a:srgbClr val="EBB926"/>
                </a:solidFill>
                <a:latin typeface="Arial" charset="0"/>
              </a:rPr>
              <a:t>, </a:t>
            </a:r>
            <a:r>
              <a:rPr lang="en-US" sz="2000" dirty="0">
                <a:solidFill>
                  <a:srgbClr val="EBB926"/>
                </a:solidFill>
                <a:latin typeface="Arial" charset="0"/>
              </a:rPr>
              <a:t>soybean crop yield, and other variables  to see if satellite information can be used  to forecast and improve crop yield</a:t>
            </a:r>
          </a:p>
        </p:txBody>
      </p:sp>
      <p:sp>
        <p:nvSpPr>
          <p:cNvPr id="97292" name="Text Box 12"/>
          <p:cNvSpPr txBox="1">
            <a:spLocks noChangeArrowheads="1"/>
          </p:cNvSpPr>
          <p:nvPr/>
        </p:nvSpPr>
        <p:spPr bwMode="auto">
          <a:xfrm>
            <a:off x="365127" y="5031723"/>
            <a:ext cx="4279900" cy="1486561"/>
          </a:xfrm>
          <a:prstGeom prst="rect">
            <a:avLst/>
          </a:prstGeom>
          <a:solidFill>
            <a:srgbClr val="FF8F45"/>
          </a:solidFill>
          <a:ln w="38100">
            <a:solidFill>
              <a:srgbClr val="900FFF"/>
            </a:solidFill>
            <a:miter lim="800000"/>
            <a:headEnd/>
            <a:tailEnd/>
          </a:ln>
        </p:spPr>
        <p:txBody>
          <a:bodyPr wrap="square">
            <a:spAutoFit/>
          </a:bodyPr>
          <a:lstStyle>
            <a:lvl1pPr>
              <a:defRPr sz="2100" b="1">
                <a:solidFill>
                  <a:schemeClr val="tx1"/>
                </a:solidFill>
                <a:latin typeface="Book Antiqua" charset="0"/>
                <a:ea typeface="ＭＳ Ｐゴシック" charset="0"/>
                <a:cs typeface="ＭＳ Ｐゴシック" charset="0"/>
              </a:defRPr>
            </a:lvl1pPr>
            <a:lvl2pPr marL="37931725" indent="-37474525">
              <a:defRPr sz="2100" b="1">
                <a:solidFill>
                  <a:schemeClr val="tx1"/>
                </a:solidFill>
                <a:latin typeface="Book Antiqua" charset="0"/>
                <a:ea typeface="ＭＳ Ｐゴシック" charset="0"/>
              </a:defRPr>
            </a:lvl2pPr>
            <a:lvl3pPr>
              <a:defRPr sz="2100" b="1">
                <a:solidFill>
                  <a:schemeClr val="tx1"/>
                </a:solidFill>
                <a:latin typeface="Book Antiqua" charset="0"/>
                <a:ea typeface="ＭＳ Ｐゴシック" charset="0"/>
              </a:defRPr>
            </a:lvl3pPr>
            <a:lvl4pPr>
              <a:defRPr sz="2100" b="1">
                <a:solidFill>
                  <a:schemeClr val="tx1"/>
                </a:solidFill>
                <a:latin typeface="Book Antiqua" charset="0"/>
                <a:ea typeface="ＭＳ Ｐゴシック" charset="0"/>
              </a:defRPr>
            </a:lvl4pPr>
            <a:lvl5pPr>
              <a:defRPr sz="2100" b="1">
                <a:solidFill>
                  <a:schemeClr val="tx1"/>
                </a:solidFill>
                <a:latin typeface="Book Antiqua" charset="0"/>
                <a:ea typeface="ＭＳ Ｐゴシック" charset="0"/>
              </a:defRPr>
            </a:lvl5pPr>
            <a:lvl6pPr marL="457200" eaLnBrk="0" fontAlgn="base" hangingPunct="0">
              <a:spcBef>
                <a:spcPct val="0"/>
              </a:spcBef>
              <a:spcAft>
                <a:spcPct val="0"/>
              </a:spcAft>
              <a:defRPr sz="2100" b="1">
                <a:solidFill>
                  <a:schemeClr val="tx1"/>
                </a:solidFill>
                <a:latin typeface="Book Antiqua" charset="0"/>
                <a:ea typeface="ＭＳ Ｐゴシック" charset="0"/>
              </a:defRPr>
            </a:lvl6pPr>
            <a:lvl7pPr marL="914400" eaLnBrk="0" fontAlgn="base" hangingPunct="0">
              <a:spcBef>
                <a:spcPct val="0"/>
              </a:spcBef>
              <a:spcAft>
                <a:spcPct val="0"/>
              </a:spcAft>
              <a:defRPr sz="2100" b="1">
                <a:solidFill>
                  <a:schemeClr val="tx1"/>
                </a:solidFill>
                <a:latin typeface="Book Antiqua" charset="0"/>
                <a:ea typeface="ＭＳ Ｐゴシック" charset="0"/>
              </a:defRPr>
            </a:lvl7pPr>
            <a:lvl8pPr marL="1371600" eaLnBrk="0" fontAlgn="base" hangingPunct="0">
              <a:spcBef>
                <a:spcPct val="0"/>
              </a:spcBef>
              <a:spcAft>
                <a:spcPct val="0"/>
              </a:spcAft>
              <a:defRPr sz="2100" b="1">
                <a:solidFill>
                  <a:schemeClr val="tx1"/>
                </a:solidFill>
                <a:latin typeface="Book Antiqua" charset="0"/>
                <a:ea typeface="ＭＳ Ｐゴシック" charset="0"/>
              </a:defRPr>
            </a:lvl8pPr>
            <a:lvl9pPr marL="1828800" eaLnBrk="0" fontAlgn="base" hangingPunct="0">
              <a:spcBef>
                <a:spcPct val="0"/>
              </a:spcBef>
              <a:spcAft>
                <a:spcPct val="0"/>
              </a:spcAft>
              <a:defRPr sz="2100" b="1">
                <a:solidFill>
                  <a:schemeClr val="tx1"/>
                </a:solidFill>
                <a:latin typeface="Book Antiqua" charset="0"/>
                <a:ea typeface="ＭＳ Ｐゴシック" charset="0"/>
              </a:defRPr>
            </a:lvl9pPr>
          </a:lstStyle>
          <a:p>
            <a:pPr algn="l">
              <a:lnSpc>
                <a:spcPct val="80000"/>
              </a:lnSpc>
              <a:spcBef>
                <a:spcPct val="50000"/>
              </a:spcBef>
            </a:pPr>
            <a:r>
              <a:rPr lang="en-US" sz="1800" b="0" dirty="0">
                <a:solidFill>
                  <a:srgbClr val="7305FF"/>
                </a:solidFill>
                <a:latin typeface="Arial" charset="0"/>
              </a:rPr>
              <a:t>2-Step Methodology:</a:t>
            </a:r>
          </a:p>
          <a:p>
            <a:pPr algn="l">
              <a:lnSpc>
                <a:spcPct val="80000"/>
              </a:lnSpc>
              <a:spcBef>
                <a:spcPct val="50000"/>
              </a:spcBef>
            </a:pPr>
            <a:r>
              <a:rPr lang="en-US" sz="1800" b="0" dirty="0">
                <a:solidFill>
                  <a:srgbClr val="7305FF"/>
                </a:solidFill>
                <a:latin typeface="Arial" charset="0"/>
              </a:rPr>
              <a:t>• Obtain O</a:t>
            </a:r>
            <a:r>
              <a:rPr lang="en-US" sz="1800" b="0" baseline="-25000" dirty="0">
                <a:solidFill>
                  <a:srgbClr val="7305FF"/>
                </a:solidFill>
                <a:latin typeface="Arial" charset="0"/>
              </a:rPr>
              <a:t>3</a:t>
            </a:r>
            <a:r>
              <a:rPr lang="en-US" sz="1800" b="0" dirty="0">
                <a:solidFill>
                  <a:srgbClr val="7305FF"/>
                </a:solidFill>
                <a:latin typeface="Arial" charset="0"/>
              </a:rPr>
              <a:t>, meteorological, and crop data</a:t>
            </a:r>
          </a:p>
          <a:p>
            <a:pPr algn="l">
              <a:lnSpc>
                <a:spcPct val="80000"/>
              </a:lnSpc>
              <a:spcBef>
                <a:spcPct val="50000"/>
              </a:spcBef>
            </a:pPr>
            <a:r>
              <a:rPr lang="en-US" sz="1800" b="0" dirty="0">
                <a:solidFill>
                  <a:srgbClr val="7305FF"/>
                </a:solidFill>
                <a:latin typeface="Arial" charset="0"/>
              </a:rPr>
              <a:t>• Use state-of-the-art statistical tools to perform analysis </a:t>
            </a:r>
          </a:p>
        </p:txBody>
      </p:sp>
    </p:spTree>
    <p:extLst>
      <p:ext uri="{BB962C8B-B14F-4D97-AF65-F5344CB8AC3E}">
        <p14:creationId xmlns:p14="http://schemas.microsoft.com/office/powerpoint/2010/main" val="2965986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03301" y="1642485"/>
            <a:ext cx="7238227" cy="3894715"/>
          </a:xfrm>
          <a:prstGeom prst="rect">
            <a:avLst/>
          </a:prstGeom>
        </p:spPr>
      </p:pic>
      <p:sp>
        <p:nvSpPr>
          <p:cNvPr id="3" name="Text Box 12"/>
          <p:cNvSpPr txBox="1">
            <a:spLocks noChangeArrowheads="1"/>
          </p:cNvSpPr>
          <p:nvPr/>
        </p:nvSpPr>
        <p:spPr bwMode="auto">
          <a:xfrm>
            <a:off x="0" y="522217"/>
            <a:ext cx="9228138"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sz="2800" b="1" dirty="0" smtClean="0">
                <a:solidFill>
                  <a:srgbClr val="FF0000"/>
                </a:solidFill>
              </a:rPr>
              <a:t>Findings of Relationship Between O</a:t>
            </a:r>
            <a:r>
              <a:rPr lang="en-US" sz="2800" b="1" baseline="-25000" dirty="0" smtClean="0">
                <a:solidFill>
                  <a:srgbClr val="FF0000"/>
                </a:solidFill>
              </a:rPr>
              <a:t>3</a:t>
            </a:r>
            <a:r>
              <a:rPr lang="en-US" sz="2800" b="1" dirty="0" smtClean="0">
                <a:solidFill>
                  <a:srgbClr val="FF0000"/>
                </a:solidFill>
              </a:rPr>
              <a:t> (both </a:t>
            </a:r>
            <a:r>
              <a:rPr lang="en-US" sz="2800" b="1" i="1" dirty="0" smtClean="0">
                <a:solidFill>
                  <a:srgbClr val="FF0000"/>
                </a:solidFill>
              </a:rPr>
              <a:t>in situ </a:t>
            </a:r>
            <a:r>
              <a:rPr lang="en-US" sz="2800" b="1" dirty="0" smtClean="0">
                <a:solidFill>
                  <a:srgbClr val="FF0000"/>
                </a:solidFill>
              </a:rPr>
              <a:t>and TOR) </a:t>
            </a:r>
          </a:p>
          <a:p>
            <a:pPr algn="ctr"/>
            <a:r>
              <a:rPr lang="en-US" sz="2800" b="1" dirty="0" smtClean="0">
                <a:solidFill>
                  <a:srgbClr val="FF0000"/>
                </a:solidFill>
              </a:rPr>
              <a:t>and Crop Yield Published in 2010</a:t>
            </a:r>
          </a:p>
        </p:txBody>
      </p:sp>
      <p:sp>
        <p:nvSpPr>
          <p:cNvPr id="2" name="Rectangle 1"/>
          <p:cNvSpPr/>
          <p:nvPr/>
        </p:nvSpPr>
        <p:spPr>
          <a:xfrm>
            <a:off x="2298700" y="4356100"/>
            <a:ext cx="1244600" cy="203200"/>
          </a:xfrm>
          <a:prstGeom prst="rect">
            <a:avLst/>
          </a:prstGeom>
          <a:solidFill>
            <a:srgbClr val="FFFF0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09249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 y="952960"/>
            <a:ext cx="6172202" cy="1046786"/>
          </a:xfrm>
          <a:prstGeom prst="rect">
            <a:avLst/>
          </a:prstGeom>
        </p:spPr>
        <p:txBody>
          <a:bodyPr vert="horz" lIns="91440" tIns="45720" rIns="91440" bIns="45720" rtlCol="0">
            <a:normAutofit/>
          </a:bodyPr>
          <a:lstStyle>
            <a:lvl1pPr marL="514350" indent="-514350" algn="l" defTabSz="457200" rtl="0" eaLnBrk="1" latinLnBrk="0" hangingPunct="1">
              <a:spcBef>
                <a:spcPct val="20000"/>
              </a:spcBef>
              <a:buFont typeface="+mj-lt"/>
              <a:buAutoNum type="romanUcPeriod"/>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200" dirty="0" smtClean="0"/>
              <a:t>• Ozone enters plants through pores on leaves called stomata</a:t>
            </a:r>
          </a:p>
        </p:txBody>
      </p:sp>
      <p:grpSp>
        <p:nvGrpSpPr>
          <p:cNvPr id="7" name="Group 6"/>
          <p:cNvGrpSpPr/>
          <p:nvPr/>
        </p:nvGrpSpPr>
        <p:grpSpPr>
          <a:xfrm>
            <a:off x="6164727" y="1101238"/>
            <a:ext cx="2622647" cy="2171700"/>
            <a:chOff x="3048000" y="2590800"/>
            <a:chExt cx="3711575" cy="2973388"/>
          </a:xfrm>
          <a:solidFill>
            <a:schemeClr val="bg1"/>
          </a:solidFill>
        </p:grpSpPr>
        <p:pic>
          <p:nvPicPr>
            <p:cNvPr id="8" name="Content Placeholder 3" descr="leaf.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3048000" y="2590800"/>
              <a:ext cx="3711575" cy="2973388"/>
            </a:xfrm>
            <a:prstGeom prst="rect">
              <a:avLst/>
            </a:prstGeom>
            <a:grpFill/>
            <a:ln>
              <a:solidFill>
                <a:schemeClr val="tx1"/>
              </a:solidFill>
            </a:ln>
          </p:spPr>
        </p:pic>
        <p:pic>
          <p:nvPicPr>
            <p:cNvPr id="9" name="Picture 35" descr="stomata.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0" y="3886200"/>
              <a:ext cx="846138" cy="690563"/>
            </a:xfrm>
            <a:prstGeom prst="rect">
              <a:avLst/>
            </a:prstGeom>
            <a:grpFill/>
            <a:ln w="9525">
              <a:solidFill>
                <a:srgbClr val="000000"/>
              </a:solidFill>
              <a:miter lim="800000"/>
              <a:headEnd/>
              <a:tailEnd/>
            </a:ln>
            <a:extLst/>
          </p:spPr>
        </p:pic>
        <p:sp>
          <p:nvSpPr>
            <p:cNvPr id="10" name="TextBox 38"/>
            <p:cNvSpPr txBox="1">
              <a:spLocks noChangeArrowheads="1"/>
            </p:cNvSpPr>
            <p:nvPr/>
          </p:nvSpPr>
          <p:spPr bwMode="auto">
            <a:xfrm>
              <a:off x="4724399" y="4031349"/>
              <a:ext cx="956793" cy="421394"/>
            </a:xfrm>
            <a:prstGeom prst="rect">
              <a:avLst/>
            </a:prstGeom>
            <a:grpFill/>
            <a:ln w="9525">
              <a:solidFill>
                <a:srgbClr val="000000"/>
              </a:solidFill>
              <a:miter lim="800000"/>
              <a:headEnd/>
              <a:tailEnd/>
            </a:ln>
            <a:extLst/>
          </p:spPr>
          <p:txBody>
            <a:bodyPr wrap="square">
              <a:spAutoFit/>
            </a:bodyPr>
            <a:lstStyle>
              <a:lvl1pPr eaLnBrk="0" hangingPunct="0">
                <a:defRPr>
                  <a:solidFill>
                    <a:schemeClr val="tx1"/>
                  </a:solidFill>
                  <a:latin typeface="Times New Roman" pitchFamily="18" charset="0"/>
                  <a:cs typeface="Arial" pitchFamily="34" charset="0"/>
                </a:defRPr>
              </a:lvl1pPr>
              <a:lvl2pPr marL="742950" indent="-285750" eaLnBrk="0" hangingPunct="0">
                <a:defRPr>
                  <a:solidFill>
                    <a:schemeClr val="tx1"/>
                  </a:solidFill>
                  <a:latin typeface="Times New Roman" pitchFamily="18" charset="0"/>
                  <a:cs typeface="Arial" pitchFamily="34" charset="0"/>
                </a:defRPr>
              </a:lvl2pPr>
              <a:lvl3pPr marL="1143000" indent="-228600" eaLnBrk="0" hangingPunct="0">
                <a:defRPr>
                  <a:solidFill>
                    <a:schemeClr val="tx1"/>
                  </a:solidFill>
                  <a:latin typeface="Times New Roman" pitchFamily="18" charset="0"/>
                  <a:cs typeface="Arial" pitchFamily="34" charset="0"/>
                </a:defRPr>
              </a:lvl3pPr>
              <a:lvl4pPr marL="1600200" indent="-228600" eaLnBrk="0" hangingPunct="0">
                <a:defRPr>
                  <a:solidFill>
                    <a:schemeClr val="tx1"/>
                  </a:solidFill>
                  <a:latin typeface="Times New Roman" pitchFamily="18" charset="0"/>
                  <a:cs typeface="Arial" pitchFamily="34" charset="0"/>
                </a:defRPr>
              </a:lvl4pPr>
              <a:lvl5pPr marL="2057400" indent="-228600" eaLnBrk="0" hangingPunct="0">
                <a:defRPr>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a:solidFill>
                    <a:schemeClr val="tx1"/>
                  </a:solidFill>
                  <a:latin typeface="Times New Roman" pitchFamily="18" charset="0"/>
                  <a:cs typeface="Arial" pitchFamily="34" charset="0"/>
                </a:defRPr>
              </a:lvl9pPr>
            </a:lstStyle>
            <a:p>
              <a:r>
                <a:rPr lang="en-US" sz="1400" dirty="0">
                  <a:solidFill>
                    <a:srgbClr val="FF0000"/>
                  </a:solidFill>
                </a:rPr>
                <a:t>Stoma</a:t>
              </a:r>
            </a:p>
          </p:txBody>
        </p:sp>
      </p:grpSp>
      <p:sp>
        <p:nvSpPr>
          <p:cNvPr id="11" name="TextBox 10"/>
          <p:cNvSpPr txBox="1"/>
          <p:nvPr/>
        </p:nvSpPr>
        <p:spPr>
          <a:xfrm>
            <a:off x="-1" y="1668615"/>
            <a:ext cx="6019801" cy="1754327"/>
          </a:xfrm>
          <a:prstGeom prst="rect">
            <a:avLst/>
          </a:prstGeom>
          <a:noFill/>
        </p:spPr>
        <p:txBody>
          <a:bodyPr wrap="square" rtlCol="0">
            <a:spAutoFit/>
          </a:bodyPr>
          <a:lstStyle/>
          <a:p>
            <a:pPr marL="285750" indent="-285750">
              <a:buFont typeface="Arial" pitchFamily="34" charset="0"/>
              <a:buChar char="•"/>
            </a:pPr>
            <a:r>
              <a:rPr lang="en-US" sz="2000" dirty="0"/>
              <a:t>I</a:t>
            </a:r>
            <a:r>
              <a:rPr lang="en-US" sz="2000" dirty="0" smtClean="0"/>
              <a:t>n the leaf O</a:t>
            </a:r>
            <a:r>
              <a:rPr lang="en-US" sz="2000" baseline="-25000" dirty="0" smtClean="0"/>
              <a:t>3</a:t>
            </a:r>
            <a:r>
              <a:rPr lang="en-US" sz="2000" dirty="0" smtClean="0"/>
              <a:t> reacts with other chemicals</a:t>
            </a:r>
          </a:p>
          <a:p>
            <a:pPr marL="285750" indent="-285750">
              <a:buFont typeface="Arial" pitchFamily="34" charset="0"/>
              <a:buChar char="•"/>
            </a:pPr>
            <a:endParaRPr lang="en-US" sz="800" dirty="0" smtClean="0"/>
          </a:p>
          <a:p>
            <a:pPr marL="285750" indent="-285750">
              <a:buFont typeface="Arial" pitchFamily="34" charset="0"/>
              <a:buChar char="•"/>
            </a:pPr>
            <a:r>
              <a:rPr lang="en-US" sz="2000" dirty="0" smtClean="0"/>
              <a:t>The resulting reactive molecules cause a variety of problems within a leaf, including stippling and cell </a:t>
            </a:r>
            <a:r>
              <a:rPr lang="en-US" sz="2000" dirty="0" smtClean="0"/>
              <a:t>death</a:t>
            </a:r>
          </a:p>
          <a:p>
            <a:pPr marL="285750" indent="-285750">
              <a:buFont typeface="Arial" pitchFamily="34" charset="0"/>
              <a:buChar char="•"/>
            </a:pPr>
            <a:r>
              <a:rPr lang="en-US" sz="2000" dirty="0" smtClean="0"/>
              <a:t>Leads to inhibited growth </a:t>
            </a:r>
            <a:r>
              <a:rPr lang="en-US" sz="2000" dirty="0" smtClean="0">
                <a:sym typeface="Wingdings"/>
              </a:rPr>
              <a:t> decreased crop yield</a:t>
            </a:r>
            <a:endParaRPr lang="en-US" sz="2000" dirty="0"/>
          </a:p>
        </p:txBody>
      </p:sp>
      <p:sp>
        <p:nvSpPr>
          <p:cNvPr id="12" name="TextBox 11"/>
          <p:cNvSpPr txBox="1"/>
          <p:nvPr/>
        </p:nvSpPr>
        <p:spPr>
          <a:xfrm>
            <a:off x="-19049" y="5495926"/>
            <a:ext cx="9142827" cy="923330"/>
          </a:xfrm>
          <a:prstGeom prst="rect">
            <a:avLst/>
          </a:prstGeom>
          <a:noFill/>
        </p:spPr>
        <p:txBody>
          <a:bodyPr wrap="square" rtlCol="0">
            <a:spAutoFit/>
          </a:bodyPr>
          <a:lstStyle/>
          <a:p>
            <a:pPr marL="285750" indent="-285750">
              <a:buFont typeface="Arial" pitchFamily="34" charset="0"/>
              <a:buChar char="•"/>
            </a:pPr>
            <a:r>
              <a:rPr lang="en-US" dirty="0" smtClean="0"/>
              <a:t>Stomata open and close in response to environmental conditions such as daylight, temperature, humidity, and CO</a:t>
            </a:r>
            <a:r>
              <a:rPr lang="en-US" baseline="-25000" dirty="0" smtClean="0"/>
              <a:t>2</a:t>
            </a:r>
            <a:r>
              <a:rPr lang="en-US" dirty="0" smtClean="0"/>
              <a:t> concentrations; many plants close their stomata to prevent high water loss during periods of hot temperatures (above 95°F), low humidity, and drought</a:t>
            </a:r>
            <a:endParaRPr lang="en-US" dirty="0"/>
          </a:p>
        </p:txBody>
      </p:sp>
      <p:grpSp>
        <p:nvGrpSpPr>
          <p:cNvPr id="13" name="Group 12"/>
          <p:cNvGrpSpPr/>
          <p:nvPr/>
        </p:nvGrpSpPr>
        <p:grpSpPr>
          <a:xfrm>
            <a:off x="1295399" y="3649505"/>
            <a:ext cx="6180646" cy="1846421"/>
            <a:chOff x="1295399" y="3505200"/>
            <a:chExt cx="6180646" cy="1846421"/>
          </a:xfrm>
        </p:grpSpPr>
        <p:grpSp>
          <p:nvGrpSpPr>
            <p:cNvPr id="14" name="Group 13"/>
            <p:cNvGrpSpPr/>
            <p:nvPr/>
          </p:nvGrpSpPr>
          <p:grpSpPr>
            <a:xfrm>
              <a:off x="1295400" y="3505200"/>
              <a:ext cx="6180645" cy="1600200"/>
              <a:chOff x="1676400" y="2438400"/>
              <a:chExt cx="6252822" cy="1563624"/>
            </a:xfrm>
          </p:grpSpPr>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65532" y="2438400"/>
                <a:ext cx="2083817" cy="1562596"/>
              </a:xfrm>
              <a:prstGeom prst="rect">
                <a:avLst/>
              </a:prstGeom>
              <a:noFill/>
              <a:ln>
                <a:solidFill>
                  <a:schemeClr val="tx1"/>
                </a:solidFill>
              </a:ln>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76400" y="2438400"/>
                <a:ext cx="2083816" cy="1562596"/>
              </a:xfrm>
              <a:prstGeom prst="rect">
                <a:avLst/>
              </a:prstGeom>
              <a:noFill/>
              <a:ln>
                <a:solidFill>
                  <a:schemeClr val="tx1"/>
                </a:solidFill>
              </a:ln>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44033" y="2438400"/>
                <a:ext cx="2085189" cy="1563624"/>
              </a:xfrm>
              <a:prstGeom prst="rect">
                <a:avLst/>
              </a:prstGeom>
              <a:noFill/>
              <a:ln>
                <a:solidFill>
                  <a:schemeClr val="tx1"/>
                </a:solidFill>
              </a:ln>
            </p:spPr>
          </p:pic>
        </p:grpSp>
        <p:sp>
          <p:nvSpPr>
            <p:cNvPr id="15" name="Rectangle 14"/>
            <p:cNvSpPr/>
            <p:nvPr/>
          </p:nvSpPr>
          <p:spPr>
            <a:xfrm>
              <a:off x="1295399" y="5105400"/>
              <a:ext cx="6180645" cy="246221"/>
            </a:xfrm>
            <a:prstGeom prst="rect">
              <a:avLst/>
            </a:prstGeom>
          </p:spPr>
          <p:txBody>
            <a:bodyPr wrap="square">
              <a:spAutoFit/>
            </a:bodyPr>
            <a:lstStyle/>
            <a:p>
              <a:r>
                <a:rPr lang="en-US" sz="1000" dirty="0"/>
                <a:t>P</a:t>
              </a:r>
              <a:r>
                <a:rPr lang="en-US" sz="1000" dirty="0" smtClean="0"/>
                <a:t>rovided </a:t>
              </a:r>
              <a:r>
                <a:rPr lang="en-US" sz="1000" dirty="0"/>
                <a:t>by H. Neufeld; from </a:t>
              </a:r>
              <a:r>
                <a:rPr lang="en-US" sz="1000" dirty="0" smtClean="0"/>
                <a:t>NASA’s </a:t>
              </a:r>
              <a:r>
                <a:rPr lang="en-US" sz="1000" dirty="0"/>
                <a:t>Ozone-Induced Foliar Injury Field </a:t>
              </a:r>
              <a:r>
                <a:rPr lang="en-US" sz="1000" dirty="0" smtClean="0"/>
                <a:t>Guide</a:t>
              </a:r>
              <a:endParaRPr lang="en-US" sz="1000" dirty="0"/>
            </a:p>
          </p:txBody>
        </p:sp>
      </p:grpSp>
      <p:sp>
        <p:nvSpPr>
          <p:cNvPr id="4" name="TextBox 3"/>
          <p:cNvSpPr txBox="1"/>
          <p:nvPr/>
        </p:nvSpPr>
        <p:spPr>
          <a:xfrm>
            <a:off x="254005" y="152410"/>
            <a:ext cx="8533369" cy="830997"/>
          </a:xfrm>
          <a:prstGeom prst="rect">
            <a:avLst/>
          </a:prstGeom>
          <a:noFill/>
        </p:spPr>
        <p:txBody>
          <a:bodyPr wrap="square" rtlCol="0">
            <a:spAutoFit/>
          </a:bodyPr>
          <a:lstStyle/>
          <a:p>
            <a:pPr algn="ctr"/>
            <a:r>
              <a:rPr lang="en-US" sz="2400" b="1" dirty="0" smtClean="0">
                <a:solidFill>
                  <a:srgbClr val="FF0000"/>
                </a:solidFill>
              </a:rPr>
              <a:t>An Integral Part </a:t>
            </a:r>
            <a:r>
              <a:rPr lang="en-US" sz="2400" b="1" dirty="0" smtClean="0">
                <a:solidFill>
                  <a:srgbClr val="FF0000"/>
                </a:solidFill>
              </a:rPr>
              <a:t>of Tropospheric Ozone Story:</a:t>
            </a:r>
          </a:p>
          <a:p>
            <a:pPr algn="ctr"/>
            <a:r>
              <a:rPr lang="en-US" sz="2400" b="1" dirty="0" smtClean="0">
                <a:solidFill>
                  <a:srgbClr val="FF0000"/>
                </a:solidFill>
              </a:rPr>
              <a:t>Its Impact on Vegetation</a:t>
            </a:r>
            <a:endParaRPr lang="en-US" sz="2400" b="1" dirty="0">
              <a:solidFill>
                <a:srgbClr val="FF0000"/>
              </a:solidFill>
            </a:endParaRPr>
          </a:p>
        </p:txBody>
      </p:sp>
    </p:spTree>
    <p:extLst>
      <p:ext uri="{BB962C8B-B14F-4D97-AF65-F5344CB8AC3E}">
        <p14:creationId xmlns:p14="http://schemas.microsoft.com/office/powerpoint/2010/main" val="3707130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69330" y="317500"/>
            <a:ext cx="880533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2400" b="1" dirty="0" smtClean="0">
                <a:solidFill>
                  <a:srgbClr val="7F440B"/>
                </a:solidFill>
              </a:rPr>
              <a:t>National Crop Loss Assessment Network (NCLAN) Conducted Studies in the 1980s to Assess Impact of Ozone on Crops</a:t>
            </a:r>
            <a:endParaRPr lang="en-US" sz="2400" dirty="0">
              <a:solidFill>
                <a:srgbClr val="774F1D"/>
              </a:solidFill>
            </a:endParaRPr>
          </a:p>
        </p:txBody>
      </p:sp>
      <p:sp>
        <p:nvSpPr>
          <p:cNvPr id="4" name="TextBox 3"/>
          <p:cNvSpPr txBox="1"/>
          <p:nvPr/>
        </p:nvSpPr>
        <p:spPr>
          <a:xfrm>
            <a:off x="1524000" y="1151469"/>
            <a:ext cx="6400800" cy="461665"/>
          </a:xfrm>
          <a:prstGeom prst="rect">
            <a:avLst/>
          </a:prstGeom>
          <a:noFill/>
        </p:spPr>
        <p:txBody>
          <a:bodyPr wrap="square" rtlCol="0">
            <a:spAutoFit/>
          </a:bodyPr>
          <a:lstStyle/>
          <a:p>
            <a:pPr algn="ctr"/>
            <a:r>
              <a:rPr lang="en-US" sz="2400" b="1" dirty="0" smtClean="0">
                <a:solidFill>
                  <a:srgbClr val="FF0000"/>
                </a:solidFill>
              </a:rPr>
              <a:t>Many crops show decreased yield ~40 ppb</a:t>
            </a:r>
            <a:endParaRPr lang="en-US" sz="2400" b="1" dirty="0">
              <a:solidFill>
                <a:srgbClr val="FF0000"/>
              </a:solidFill>
            </a:endParaRPr>
          </a:p>
        </p:txBody>
      </p:sp>
      <p:pic>
        <p:nvPicPr>
          <p:cNvPr id="5" name="Picture 4" descr="effect of ozone on crop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358" y="1821180"/>
            <a:ext cx="7450660" cy="4325620"/>
          </a:xfrm>
          <a:prstGeom prst="rect">
            <a:avLst/>
          </a:prstGeom>
        </p:spPr>
      </p:pic>
      <p:cxnSp>
        <p:nvCxnSpPr>
          <p:cNvPr id="6" name="Straight Connector 5"/>
          <p:cNvCxnSpPr/>
          <p:nvPr/>
        </p:nvCxnSpPr>
        <p:spPr>
          <a:xfrm flipH="1" flipV="1">
            <a:off x="3238500" y="1968500"/>
            <a:ext cx="12700" cy="3136900"/>
          </a:xfrm>
          <a:prstGeom prst="line">
            <a:avLst/>
          </a:prstGeom>
          <a:ln w="6350" cmpd="sng">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0641504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3" descr="Torbox"/>
          <p:cNvPicPr>
            <a:picLocks noChangeAspect="1" noChangeArrowheads="1"/>
          </p:cNvPicPr>
          <p:nvPr/>
        </p:nvPicPr>
        <p:blipFill>
          <a:blip r:embed="rId3">
            <a:extLst>
              <a:ext uri="{28A0092B-C50C-407E-A947-70E740481C1C}">
                <a14:useLocalDpi xmlns:a14="http://schemas.microsoft.com/office/drawing/2010/main" val="0"/>
              </a:ext>
            </a:extLst>
          </a:blip>
          <a:srcRect l="11765" t="13637" r="11765" b="9091"/>
          <a:stretch>
            <a:fillRect/>
          </a:stretch>
        </p:blipFill>
        <p:spPr bwMode="auto">
          <a:xfrm>
            <a:off x="457205" y="1894825"/>
            <a:ext cx="2365375" cy="309403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8371" name="Picture 4" descr="Torbox"/>
          <p:cNvPicPr>
            <a:picLocks noChangeAspect="1" noChangeArrowheads="1"/>
          </p:cNvPicPr>
          <p:nvPr/>
        </p:nvPicPr>
        <p:blipFill>
          <a:blip r:embed="rId4">
            <a:extLst>
              <a:ext uri="{28A0092B-C50C-407E-A947-70E740481C1C}">
                <a14:useLocalDpi xmlns:a14="http://schemas.microsoft.com/office/drawing/2010/main" val="0"/>
              </a:ext>
            </a:extLst>
          </a:blip>
          <a:srcRect l="11765" t="13637" r="11765" b="9091"/>
          <a:stretch>
            <a:fillRect/>
          </a:stretch>
        </p:blipFill>
        <p:spPr bwMode="auto">
          <a:xfrm>
            <a:off x="3352800" y="1821800"/>
            <a:ext cx="2419350" cy="31670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8372" name="Picture 5" descr="SoybeanYield"/>
          <p:cNvPicPr>
            <a:picLocks noChangeAspect="1" noChangeArrowheads="1"/>
          </p:cNvPicPr>
          <p:nvPr/>
        </p:nvPicPr>
        <p:blipFill>
          <a:blip r:embed="rId5">
            <a:extLst>
              <a:ext uri="{28A0092B-C50C-407E-A947-70E740481C1C}">
                <a14:useLocalDpi xmlns:a14="http://schemas.microsoft.com/office/drawing/2010/main" val="0"/>
              </a:ext>
            </a:extLst>
          </a:blip>
          <a:srcRect l="11765" t="13637" r="11765" b="9091"/>
          <a:stretch>
            <a:fillRect/>
          </a:stretch>
        </p:blipFill>
        <p:spPr bwMode="auto">
          <a:xfrm>
            <a:off x="6289680" y="1821800"/>
            <a:ext cx="2424113" cy="31670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8373" name="Text Box 8"/>
          <p:cNvSpPr txBox="1">
            <a:spLocks noChangeArrowheads="1"/>
          </p:cNvSpPr>
          <p:nvPr/>
        </p:nvSpPr>
        <p:spPr bwMode="auto">
          <a:xfrm>
            <a:off x="76200" y="258486"/>
            <a:ext cx="89154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800" b="1" dirty="0">
                <a:solidFill>
                  <a:srgbClr val="FF0000"/>
                </a:solidFill>
              </a:rPr>
              <a:t>Significant Regional Variability within 3-State Study Area for Any Specific Year</a:t>
            </a:r>
          </a:p>
        </p:txBody>
      </p:sp>
      <p:sp>
        <p:nvSpPr>
          <p:cNvPr id="58374" name="Text Box 9"/>
          <p:cNvSpPr txBox="1">
            <a:spLocks noChangeArrowheads="1"/>
          </p:cNvSpPr>
          <p:nvPr/>
        </p:nvSpPr>
        <p:spPr bwMode="auto">
          <a:xfrm>
            <a:off x="381000" y="1559872"/>
            <a:ext cx="2514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a:solidFill>
                  <a:srgbClr val="FF0000"/>
                </a:solidFill>
              </a:rPr>
              <a:t>Jun-Aug 2005 Satellite O</a:t>
            </a:r>
            <a:r>
              <a:rPr lang="en-US" sz="1400" baseline="-25000">
                <a:solidFill>
                  <a:srgbClr val="FF0000"/>
                </a:solidFill>
              </a:rPr>
              <a:t>3</a:t>
            </a:r>
          </a:p>
        </p:txBody>
      </p:sp>
      <p:sp>
        <p:nvSpPr>
          <p:cNvPr id="58375" name="Text Box 10"/>
          <p:cNvSpPr txBox="1">
            <a:spLocks noChangeArrowheads="1"/>
          </p:cNvSpPr>
          <p:nvPr/>
        </p:nvSpPr>
        <p:spPr bwMode="auto">
          <a:xfrm>
            <a:off x="3327400" y="1547162"/>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a:solidFill>
                  <a:srgbClr val="FF0000"/>
                </a:solidFill>
              </a:rPr>
              <a:t>Jun-Aug 2005 Surface O</a:t>
            </a:r>
            <a:r>
              <a:rPr lang="en-US" sz="1400" baseline="-25000">
                <a:solidFill>
                  <a:srgbClr val="FF0000"/>
                </a:solidFill>
              </a:rPr>
              <a:t>3</a:t>
            </a:r>
            <a:endParaRPr lang="en-US" sz="1400">
              <a:solidFill>
                <a:srgbClr val="FF0000"/>
              </a:solidFill>
            </a:endParaRPr>
          </a:p>
        </p:txBody>
      </p:sp>
      <p:sp>
        <p:nvSpPr>
          <p:cNvPr id="58376" name="Text Box 11"/>
          <p:cNvSpPr txBox="1">
            <a:spLocks noChangeArrowheads="1"/>
          </p:cNvSpPr>
          <p:nvPr/>
        </p:nvSpPr>
        <p:spPr bwMode="auto">
          <a:xfrm>
            <a:off x="6248400" y="1559862"/>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a:solidFill>
                  <a:srgbClr val="FF0000"/>
                </a:solidFill>
              </a:rPr>
              <a:t>2005 Soybean Crop Yield</a:t>
            </a:r>
          </a:p>
        </p:txBody>
      </p:sp>
      <p:cxnSp>
        <p:nvCxnSpPr>
          <p:cNvPr id="58377" name="Straight Connector 9"/>
          <p:cNvCxnSpPr>
            <a:cxnSpLocks noChangeShapeType="1"/>
          </p:cNvCxnSpPr>
          <p:nvPr/>
        </p:nvCxnSpPr>
        <p:spPr bwMode="auto">
          <a:xfrm>
            <a:off x="3827463" y="2194862"/>
            <a:ext cx="685800" cy="1588"/>
          </a:xfrm>
          <a:prstGeom prst="line">
            <a:avLst/>
          </a:prstGeom>
          <a:noFill/>
          <a:ln w="28575">
            <a:solidFill>
              <a:srgbClr val="774F1D"/>
            </a:solidFill>
            <a:round/>
            <a:headEnd/>
            <a:tailEnd/>
          </a:ln>
          <a:extLst>
            <a:ext uri="{909E8E84-426E-40dd-AFC4-6F175D3DCCD1}">
              <a14:hiddenFill xmlns:a14="http://schemas.microsoft.com/office/drawing/2010/main">
                <a:noFill/>
              </a14:hiddenFill>
            </a:ext>
          </a:extLst>
        </p:spPr>
      </p:cxnSp>
      <p:cxnSp>
        <p:nvCxnSpPr>
          <p:cNvPr id="58378" name="Straight Connector 10"/>
          <p:cNvCxnSpPr>
            <a:cxnSpLocks noChangeShapeType="1"/>
          </p:cNvCxnSpPr>
          <p:nvPr/>
        </p:nvCxnSpPr>
        <p:spPr bwMode="auto">
          <a:xfrm rot="5400000">
            <a:off x="3348832" y="2706836"/>
            <a:ext cx="990600" cy="1587"/>
          </a:xfrm>
          <a:prstGeom prst="line">
            <a:avLst/>
          </a:prstGeom>
          <a:noFill/>
          <a:ln w="28575">
            <a:solidFill>
              <a:srgbClr val="774F1D"/>
            </a:solidFill>
            <a:round/>
            <a:headEnd/>
            <a:tailEnd/>
          </a:ln>
          <a:extLst>
            <a:ext uri="{909E8E84-426E-40dd-AFC4-6F175D3DCCD1}">
              <a14:hiddenFill xmlns:a14="http://schemas.microsoft.com/office/drawing/2010/main">
                <a:noFill/>
              </a14:hiddenFill>
            </a:ext>
          </a:extLst>
        </p:spPr>
      </p:cxnSp>
      <p:cxnSp>
        <p:nvCxnSpPr>
          <p:cNvPr id="58379" name="Straight Connector 20"/>
          <p:cNvCxnSpPr>
            <a:cxnSpLocks noChangeShapeType="1"/>
          </p:cNvCxnSpPr>
          <p:nvPr/>
        </p:nvCxnSpPr>
        <p:spPr bwMode="auto">
          <a:xfrm rot="5400000">
            <a:off x="4389438" y="2309162"/>
            <a:ext cx="228600" cy="0"/>
          </a:xfrm>
          <a:prstGeom prst="line">
            <a:avLst/>
          </a:prstGeom>
          <a:noFill/>
          <a:ln w="28575">
            <a:solidFill>
              <a:srgbClr val="774F1D"/>
            </a:solidFill>
            <a:round/>
            <a:headEnd/>
            <a:tailEnd/>
          </a:ln>
          <a:extLst>
            <a:ext uri="{909E8E84-426E-40dd-AFC4-6F175D3DCCD1}">
              <a14:hiddenFill xmlns:a14="http://schemas.microsoft.com/office/drawing/2010/main">
                <a:noFill/>
              </a14:hiddenFill>
            </a:ext>
          </a:extLst>
        </p:spPr>
      </p:cxnSp>
      <p:cxnSp>
        <p:nvCxnSpPr>
          <p:cNvPr id="58380" name="Straight Connector 23"/>
          <p:cNvCxnSpPr>
            <a:cxnSpLocks noChangeShapeType="1"/>
          </p:cNvCxnSpPr>
          <p:nvPr/>
        </p:nvCxnSpPr>
        <p:spPr bwMode="auto">
          <a:xfrm>
            <a:off x="4495800" y="2431410"/>
            <a:ext cx="457200" cy="1587"/>
          </a:xfrm>
          <a:prstGeom prst="line">
            <a:avLst/>
          </a:prstGeom>
          <a:noFill/>
          <a:ln w="28575">
            <a:solidFill>
              <a:srgbClr val="774F1D"/>
            </a:solidFill>
            <a:round/>
            <a:headEnd/>
            <a:tailEnd/>
          </a:ln>
          <a:extLst>
            <a:ext uri="{909E8E84-426E-40dd-AFC4-6F175D3DCCD1}">
              <a14:hiddenFill xmlns:a14="http://schemas.microsoft.com/office/drawing/2010/main">
                <a:noFill/>
              </a14:hiddenFill>
            </a:ext>
          </a:extLst>
        </p:spPr>
      </p:cxnSp>
      <p:cxnSp>
        <p:nvCxnSpPr>
          <p:cNvPr id="58381" name="Straight Connector 28"/>
          <p:cNvCxnSpPr>
            <a:cxnSpLocks noChangeShapeType="1"/>
          </p:cNvCxnSpPr>
          <p:nvPr/>
        </p:nvCxnSpPr>
        <p:spPr bwMode="auto">
          <a:xfrm rot="5400000">
            <a:off x="4838700" y="2555225"/>
            <a:ext cx="228600" cy="0"/>
          </a:xfrm>
          <a:prstGeom prst="line">
            <a:avLst/>
          </a:prstGeom>
          <a:noFill/>
          <a:ln w="28575">
            <a:solidFill>
              <a:srgbClr val="774F1D"/>
            </a:solidFill>
            <a:round/>
            <a:headEnd/>
            <a:tailEnd/>
          </a:ln>
          <a:extLst>
            <a:ext uri="{909E8E84-426E-40dd-AFC4-6F175D3DCCD1}">
              <a14:hiddenFill xmlns:a14="http://schemas.microsoft.com/office/drawing/2010/main">
                <a:noFill/>
              </a14:hiddenFill>
            </a:ext>
          </a:extLst>
        </p:spPr>
      </p:cxnSp>
      <p:cxnSp>
        <p:nvCxnSpPr>
          <p:cNvPr id="58382" name="Straight Connector 29"/>
          <p:cNvCxnSpPr>
            <a:cxnSpLocks noChangeShapeType="1"/>
          </p:cNvCxnSpPr>
          <p:nvPr/>
        </p:nvCxnSpPr>
        <p:spPr bwMode="auto">
          <a:xfrm>
            <a:off x="4953000" y="2685410"/>
            <a:ext cx="304800" cy="1587"/>
          </a:xfrm>
          <a:prstGeom prst="line">
            <a:avLst/>
          </a:prstGeom>
          <a:noFill/>
          <a:ln w="28575">
            <a:solidFill>
              <a:srgbClr val="774F1D"/>
            </a:solidFill>
            <a:round/>
            <a:headEnd/>
            <a:tailEnd/>
          </a:ln>
          <a:extLst>
            <a:ext uri="{909E8E84-426E-40dd-AFC4-6F175D3DCCD1}">
              <a14:hiddenFill xmlns:a14="http://schemas.microsoft.com/office/drawing/2010/main">
                <a:noFill/>
              </a14:hiddenFill>
            </a:ext>
          </a:extLst>
        </p:spPr>
      </p:cxnSp>
      <p:cxnSp>
        <p:nvCxnSpPr>
          <p:cNvPr id="58383" name="Straight Connector 31"/>
          <p:cNvCxnSpPr>
            <a:cxnSpLocks noChangeShapeType="1"/>
          </p:cNvCxnSpPr>
          <p:nvPr/>
        </p:nvCxnSpPr>
        <p:spPr bwMode="auto">
          <a:xfrm rot="16200000" flipH="1">
            <a:off x="4797425" y="3156892"/>
            <a:ext cx="914400" cy="6350"/>
          </a:xfrm>
          <a:prstGeom prst="line">
            <a:avLst/>
          </a:prstGeom>
          <a:noFill/>
          <a:ln w="28575">
            <a:solidFill>
              <a:srgbClr val="774F1D"/>
            </a:solidFill>
            <a:round/>
            <a:headEnd/>
            <a:tailEnd/>
          </a:ln>
          <a:extLst>
            <a:ext uri="{909E8E84-426E-40dd-AFC4-6F175D3DCCD1}">
              <a14:hiddenFill xmlns:a14="http://schemas.microsoft.com/office/drawing/2010/main">
                <a:noFill/>
              </a14:hiddenFill>
            </a:ext>
          </a:extLst>
        </p:spPr>
      </p:cxnSp>
      <p:cxnSp>
        <p:nvCxnSpPr>
          <p:cNvPr id="58384" name="Straight Connector 33"/>
          <p:cNvCxnSpPr>
            <a:cxnSpLocks noChangeShapeType="1"/>
          </p:cNvCxnSpPr>
          <p:nvPr/>
        </p:nvCxnSpPr>
        <p:spPr bwMode="auto">
          <a:xfrm>
            <a:off x="3835400" y="3168010"/>
            <a:ext cx="609600" cy="1587"/>
          </a:xfrm>
          <a:prstGeom prst="line">
            <a:avLst/>
          </a:prstGeom>
          <a:noFill/>
          <a:ln w="28575">
            <a:solidFill>
              <a:srgbClr val="774F1D"/>
            </a:solidFill>
            <a:round/>
            <a:headEnd/>
            <a:tailEnd/>
          </a:ln>
          <a:extLst>
            <a:ext uri="{909E8E84-426E-40dd-AFC4-6F175D3DCCD1}">
              <a14:hiddenFill xmlns:a14="http://schemas.microsoft.com/office/drawing/2010/main">
                <a:noFill/>
              </a14:hiddenFill>
            </a:ext>
          </a:extLst>
        </p:spPr>
      </p:cxnSp>
      <p:cxnSp>
        <p:nvCxnSpPr>
          <p:cNvPr id="58385" name="Straight Connector 35"/>
          <p:cNvCxnSpPr>
            <a:cxnSpLocks noChangeShapeType="1"/>
          </p:cNvCxnSpPr>
          <p:nvPr/>
        </p:nvCxnSpPr>
        <p:spPr bwMode="auto">
          <a:xfrm rot="5400000">
            <a:off x="4348163" y="3274362"/>
            <a:ext cx="228600" cy="0"/>
          </a:xfrm>
          <a:prstGeom prst="line">
            <a:avLst/>
          </a:prstGeom>
          <a:noFill/>
          <a:ln w="28575">
            <a:solidFill>
              <a:srgbClr val="774F1D"/>
            </a:solidFill>
            <a:round/>
            <a:headEnd/>
            <a:tailEnd/>
          </a:ln>
          <a:extLst>
            <a:ext uri="{909E8E84-426E-40dd-AFC4-6F175D3DCCD1}">
              <a14:hiddenFill xmlns:a14="http://schemas.microsoft.com/office/drawing/2010/main">
                <a:noFill/>
              </a14:hiddenFill>
            </a:ext>
          </a:extLst>
        </p:spPr>
      </p:cxnSp>
      <p:cxnSp>
        <p:nvCxnSpPr>
          <p:cNvPr id="58386" name="Straight Connector 37"/>
          <p:cNvCxnSpPr>
            <a:cxnSpLocks noChangeShapeType="1"/>
          </p:cNvCxnSpPr>
          <p:nvPr/>
        </p:nvCxnSpPr>
        <p:spPr bwMode="auto">
          <a:xfrm>
            <a:off x="4462463" y="3388662"/>
            <a:ext cx="152400" cy="1588"/>
          </a:xfrm>
          <a:prstGeom prst="line">
            <a:avLst/>
          </a:prstGeom>
          <a:noFill/>
          <a:ln w="28575">
            <a:solidFill>
              <a:srgbClr val="774F1D"/>
            </a:solidFill>
            <a:round/>
            <a:headEnd/>
            <a:tailEnd/>
          </a:ln>
          <a:extLst>
            <a:ext uri="{909E8E84-426E-40dd-AFC4-6F175D3DCCD1}">
              <a14:hiddenFill xmlns:a14="http://schemas.microsoft.com/office/drawing/2010/main">
                <a:noFill/>
              </a14:hiddenFill>
            </a:ext>
          </a:extLst>
        </p:spPr>
      </p:cxnSp>
      <p:cxnSp>
        <p:nvCxnSpPr>
          <p:cNvPr id="58387" name="Straight Connector 40"/>
          <p:cNvCxnSpPr>
            <a:cxnSpLocks noChangeShapeType="1"/>
          </p:cNvCxnSpPr>
          <p:nvPr/>
        </p:nvCxnSpPr>
        <p:spPr bwMode="auto">
          <a:xfrm rot="5400000">
            <a:off x="4385469" y="3618061"/>
            <a:ext cx="457200" cy="1588"/>
          </a:xfrm>
          <a:prstGeom prst="line">
            <a:avLst/>
          </a:prstGeom>
          <a:noFill/>
          <a:ln w="28575">
            <a:solidFill>
              <a:srgbClr val="774F1D"/>
            </a:solidFill>
            <a:round/>
            <a:headEnd/>
            <a:tailEnd/>
          </a:ln>
          <a:extLst>
            <a:ext uri="{909E8E84-426E-40dd-AFC4-6F175D3DCCD1}">
              <a14:hiddenFill xmlns:a14="http://schemas.microsoft.com/office/drawing/2010/main">
                <a:noFill/>
              </a14:hiddenFill>
            </a:ext>
          </a:extLst>
        </p:spPr>
      </p:cxnSp>
      <p:cxnSp>
        <p:nvCxnSpPr>
          <p:cNvPr id="58388" name="Straight Connector 44"/>
          <p:cNvCxnSpPr>
            <a:cxnSpLocks noChangeShapeType="1"/>
          </p:cNvCxnSpPr>
          <p:nvPr/>
        </p:nvCxnSpPr>
        <p:spPr bwMode="auto">
          <a:xfrm>
            <a:off x="4614863" y="3845862"/>
            <a:ext cx="304800" cy="1588"/>
          </a:xfrm>
          <a:prstGeom prst="line">
            <a:avLst/>
          </a:prstGeom>
          <a:noFill/>
          <a:ln w="28575">
            <a:solidFill>
              <a:srgbClr val="774F1D"/>
            </a:solidFill>
            <a:round/>
            <a:headEnd/>
            <a:tailEnd/>
          </a:ln>
          <a:extLst>
            <a:ext uri="{909E8E84-426E-40dd-AFC4-6F175D3DCCD1}">
              <a14:hiddenFill xmlns:a14="http://schemas.microsoft.com/office/drawing/2010/main">
                <a:noFill/>
              </a14:hiddenFill>
            </a:ext>
          </a:extLst>
        </p:spPr>
      </p:cxnSp>
      <p:cxnSp>
        <p:nvCxnSpPr>
          <p:cNvPr id="58389" name="Straight Connector 45"/>
          <p:cNvCxnSpPr>
            <a:cxnSpLocks noChangeShapeType="1"/>
          </p:cNvCxnSpPr>
          <p:nvPr/>
        </p:nvCxnSpPr>
        <p:spPr bwMode="auto">
          <a:xfrm rot="5400000">
            <a:off x="4821238" y="3749025"/>
            <a:ext cx="228600" cy="0"/>
          </a:xfrm>
          <a:prstGeom prst="line">
            <a:avLst/>
          </a:prstGeom>
          <a:noFill/>
          <a:ln w="28575">
            <a:solidFill>
              <a:srgbClr val="774F1D"/>
            </a:solidFill>
            <a:round/>
            <a:headEnd/>
            <a:tailEnd/>
          </a:ln>
          <a:extLst>
            <a:ext uri="{909E8E84-426E-40dd-AFC4-6F175D3DCCD1}">
              <a14:hiddenFill xmlns:a14="http://schemas.microsoft.com/office/drawing/2010/main">
                <a:noFill/>
              </a14:hiddenFill>
            </a:ext>
          </a:extLst>
        </p:spPr>
      </p:cxnSp>
      <p:cxnSp>
        <p:nvCxnSpPr>
          <p:cNvPr id="58390" name="Straight Connector 46"/>
          <p:cNvCxnSpPr>
            <a:cxnSpLocks noChangeShapeType="1"/>
          </p:cNvCxnSpPr>
          <p:nvPr/>
        </p:nvCxnSpPr>
        <p:spPr bwMode="auto">
          <a:xfrm>
            <a:off x="4953000" y="3617262"/>
            <a:ext cx="304800" cy="1588"/>
          </a:xfrm>
          <a:prstGeom prst="line">
            <a:avLst/>
          </a:prstGeom>
          <a:noFill/>
          <a:ln w="28575">
            <a:solidFill>
              <a:srgbClr val="774F1D"/>
            </a:solidFill>
            <a:round/>
            <a:headEnd/>
            <a:tailEnd/>
          </a:ln>
          <a:extLst>
            <a:ext uri="{909E8E84-426E-40dd-AFC4-6F175D3DCCD1}">
              <a14:hiddenFill xmlns:a14="http://schemas.microsoft.com/office/drawing/2010/main">
                <a:noFill/>
              </a14:hiddenFill>
            </a:ext>
          </a:extLst>
        </p:spPr>
      </p:cxnSp>
      <p:sp>
        <p:nvSpPr>
          <p:cNvPr id="58391" name="TextBox 47"/>
          <p:cNvSpPr txBox="1">
            <a:spLocks noChangeArrowheads="1"/>
          </p:cNvSpPr>
          <p:nvPr/>
        </p:nvSpPr>
        <p:spPr bwMode="auto">
          <a:xfrm>
            <a:off x="0" y="5094731"/>
            <a:ext cx="91440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dirty="0" smtClean="0">
                <a:solidFill>
                  <a:srgbClr val="FF0000"/>
                </a:solidFill>
              </a:rPr>
              <a:t>• Initial analysis finds correlation between soybean crop yield, and O</a:t>
            </a:r>
            <a:r>
              <a:rPr lang="en-US" sz="2000" baseline="-25000" dirty="0" smtClean="0">
                <a:solidFill>
                  <a:srgbClr val="FF0000"/>
                </a:solidFill>
              </a:rPr>
              <a:t>3</a:t>
            </a:r>
            <a:r>
              <a:rPr lang="en-US" sz="2000" dirty="0" smtClean="0">
                <a:solidFill>
                  <a:srgbClr val="FF0000"/>
                </a:solidFill>
              </a:rPr>
              <a:t>, using both surface O</a:t>
            </a:r>
            <a:r>
              <a:rPr lang="en-US" sz="2000" baseline="-25000" dirty="0" smtClean="0">
                <a:solidFill>
                  <a:srgbClr val="FF0000"/>
                </a:solidFill>
              </a:rPr>
              <a:t>3</a:t>
            </a:r>
            <a:r>
              <a:rPr lang="en-US" sz="2000" dirty="0" smtClean="0">
                <a:solidFill>
                  <a:srgbClr val="FF0000"/>
                </a:solidFill>
              </a:rPr>
              <a:t> and TOR satellite measurements</a:t>
            </a:r>
          </a:p>
          <a:p>
            <a:endParaRPr lang="en-US" sz="800" dirty="0">
              <a:solidFill>
                <a:srgbClr val="FF0000"/>
              </a:solidFill>
            </a:endParaRPr>
          </a:p>
          <a:p>
            <a:r>
              <a:rPr lang="en-US" sz="2000" dirty="0" smtClean="0">
                <a:solidFill>
                  <a:srgbClr val="FF0000"/>
                </a:solidFill>
              </a:rPr>
              <a:t>• Multiple linear regression developed to determine interdependence between O</a:t>
            </a:r>
            <a:r>
              <a:rPr lang="en-US" sz="2000" baseline="-25000" dirty="0" smtClean="0">
                <a:solidFill>
                  <a:srgbClr val="FF0000"/>
                </a:solidFill>
              </a:rPr>
              <a:t>3</a:t>
            </a:r>
            <a:r>
              <a:rPr lang="en-US" sz="2000" dirty="0" smtClean="0">
                <a:solidFill>
                  <a:srgbClr val="FF0000"/>
                </a:solidFill>
              </a:rPr>
              <a:t>, temperature and soil moisture</a:t>
            </a:r>
            <a:endParaRPr lang="en-US" sz="2000" dirty="0">
              <a:solidFill>
                <a:srgbClr val="FF0000"/>
              </a:solidFill>
            </a:endParaRPr>
          </a:p>
        </p:txBody>
      </p:sp>
    </p:spTree>
    <p:extLst>
      <p:ext uri="{BB962C8B-B14F-4D97-AF65-F5344CB8AC3E}">
        <p14:creationId xmlns:p14="http://schemas.microsoft.com/office/powerpoint/2010/main" val="37026772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17921</TotalTime>
  <Words>3178</Words>
  <Application>Microsoft Macintosh PowerPoint</Application>
  <PresentationFormat>On-screen Show (4:3)</PresentationFormat>
  <Paragraphs>304</Paragraphs>
  <Slides>38</Slides>
  <Notes>18</Notes>
  <HiddenSlides>0</HiddenSlides>
  <MMClips>0</MMClips>
  <ScaleCrop>false</ScaleCrop>
  <HeadingPairs>
    <vt:vector size="4" baseType="variant">
      <vt:variant>
        <vt:lpstr>Theme</vt:lpstr>
      </vt:variant>
      <vt:variant>
        <vt:i4>2</vt:i4>
      </vt:variant>
      <vt:variant>
        <vt:lpstr>Slide Titles</vt:lpstr>
      </vt:variant>
      <vt:variant>
        <vt:i4>38</vt:i4>
      </vt:variant>
    </vt:vector>
  </HeadingPairs>
  <TitlesOfParts>
    <vt:vector size="40"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St. Louis Ozone Garden Project: Providing a National Model for Creating an Awareness of  the Detrimental Effects of Air Pollution on Vegetation</vt:lpstr>
      <vt:lpstr>PowerPoint Presentation</vt:lpstr>
      <vt:lpstr>Yield of Soybean Cultivars from Maryland Heights Field Study Study Led by Wasit Wulamu at SLU</vt:lpstr>
      <vt:lpstr>Field Study Conducted at Monsanto Test Site in Maryland Heights MO</vt:lpstr>
      <vt:lpstr>Statistical Analysis of Soybean Spectra</vt:lpstr>
      <vt:lpstr>Average spectra of tolerant and less tolerant genotypes</vt:lpstr>
      <vt:lpstr>PowerPoint Presentation</vt:lpstr>
      <vt:lpstr>Geo-TASO flight instrument</vt:lpstr>
      <vt:lpstr>Study Area and data</vt:lpstr>
      <vt:lpstr>Lambertian and Anisotropic Reflectance</vt:lpstr>
      <vt:lpstr>PowerPoint Presentation</vt:lpstr>
      <vt:lpstr>PowerPoint Presentation</vt:lpstr>
      <vt:lpstr>PowerPoint Presentation</vt:lpstr>
      <vt:lpstr>BRDF simulations</vt:lpstr>
      <vt:lpstr>PowerPoint Presentation</vt:lpstr>
      <vt:lpstr>Soybean BRDF</vt:lpstr>
      <vt:lpstr>Soybean BRDF</vt:lpstr>
      <vt:lpstr>Grapevine BRDF</vt:lpstr>
      <vt:lpstr>PowerPoint Presentation</vt:lpstr>
      <vt:lpstr>PowerPoint Presentation</vt:lpstr>
      <vt:lpstr>PowerPoint Presentation</vt:lpstr>
      <vt:lpstr>PowerPoint Presentation</vt:lpstr>
      <vt:lpstr>USGS ASTER Spectral Library</vt:lpstr>
      <vt:lpstr>Bidirectional reflectance distribution function (BRDF)</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BRDF And albedo analysis for various land-cover and land-use types in the Midwestern United States for the TEMPO satellite</dc:title>
  <dc:creator>Bethany Marshall</dc:creator>
  <cp:lastModifiedBy>Jack Fishman</cp:lastModifiedBy>
  <cp:revision>186</cp:revision>
  <cp:lastPrinted>2017-04-26T14:02:01Z</cp:lastPrinted>
  <dcterms:created xsi:type="dcterms:W3CDTF">2017-03-26T22:15:03Z</dcterms:created>
  <dcterms:modified xsi:type="dcterms:W3CDTF">2017-06-01T12:42:35Z</dcterms:modified>
</cp:coreProperties>
</file>