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331" r:id="rId3"/>
    <p:sldId id="714" r:id="rId4"/>
    <p:sldId id="715" r:id="rId5"/>
    <p:sldId id="619" r:id="rId6"/>
    <p:sldId id="684" r:id="rId7"/>
    <p:sldId id="653" r:id="rId8"/>
    <p:sldId id="575" r:id="rId9"/>
    <p:sldId id="687" r:id="rId10"/>
    <p:sldId id="688" r:id="rId11"/>
    <p:sldId id="689" r:id="rId12"/>
    <p:sldId id="707" r:id="rId13"/>
    <p:sldId id="708" r:id="rId14"/>
    <p:sldId id="661" r:id="rId15"/>
    <p:sldId id="602" r:id="rId16"/>
    <p:sldId id="658" r:id="rId17"/>
    <p:sldId id="718" r:id="rId18"/>
    <p:sldId id="719" r:id="rId19"/>
    <p:sldId id="65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2BB27"/>
    <a:srgbClr val="AC5F20"/>
    <a:srgbClr val="5C566A"/>
    <a:srgbClr val="060214"/>
    <a:srgbClr val="921A1E"/>
    <a:srgbClr val="215EA2"/>
    <a:srgbClr val="2D8CFA"/>
    <a:srgbClr val="59DCFA"/>
    <a:srgbClr val="FF0080"/>
    <a:srgbClr val="9AC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89017" autoAdjust="0"/>
  </p:normalViewPr>
  <p:slideViewPr>
    <p:cSldViewPr snapToGrid="0" snapToObjects="1">
      <p:cViewPr>
        <p:scale>
          <a:sx n="99" d="100"/>
          <a:sy n="99" d="100"/>
        </p:scale>
        <p:origin x="-9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84D36-AEA5-9B47-B57B-3F29D4F6BB0F}" type="datetime1">
              <a:rPr lang="en-US" smtClean="0"/>
              <a:pPr/>
              <a:t>6/2/17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FBD2-F65A-834C-9400-8AEA3F0AC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59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3CDB8-0E04-DE44-B1D6-7ACEF74E41A8}" type="datetime1">
              <a:rPr lang="en-US" smtClean="0"/>
              <a:pPr/>
              <a:t>6/2/17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04209-EA21-B94A-B8B7-F0A4776CE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489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3284-0263-B34A-A9E5-974CFDC2F6FA}" type="datetime1">
              <a:rPr lang="en-US" smtClean="0"/>
              <a:pPr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3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3D8-FFC9-FC44-8A10-13B58DE31A82}" type="datetime1">
              <a:rPr lang="en-US" smtClean="0"/>
              <a:pPr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4B0-39B1-BE4F-B193-1F8129CD2A29}" type="datetime1">
              <a:rPr lang="en-US" smtClean="0"/>
              <a:pPr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5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1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3284-0263-B34A-A9E5-974CFDC2F6F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42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56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276E-2527-A34F-BF74-6D94AE259DF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5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887-9FFC-9744-8FF8-BA92DF2FD7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022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969F-DD8B-A44C-8BAA-603D00C37D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13F-9B81-1747-9B8E-DF140A79D3C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138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D-8591-8149-ADD8-B6B2FCD8E2A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63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7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9E7-C03B-C34E-A7CC-E9AB6D40A2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970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5676-B19D-214B-B687-4232E062436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076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3D8-FFC9-FC44-8A10-13B58DE31A8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254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4B0-39B1-BE4F-B193-1F8129CD2A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538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77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276E-2527-A34F-BF74-6D94AE259DF1}" type="datetime1">
              <a:rPr lang="en-US" smtClean="0"/>
              <a:pPr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2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887-9FFC-9744-8FF8-BA92DF2FD7CF}" type="datetime1">
              <a:rPr lang="en-US" smtClean="0"/>
              <a:pPr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9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969F-DD8B-A44C-8BAA-603D00C37D8C}" type="datetime1">
              <a:rPr lang="en-US" smtClean="0"/>
              <a:pPr/>
              <a:t>6/2/17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1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13F-9B81-1747-9B8E-DF140A79D3C3}" type="datetime1">
              <a:rPr lang="en-US" smtClean="0"/>
              <a:pPr/>
              <a:t>6/2/17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8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D-8591-8149-ADD8-B6B2FCD8E2AE}" type="datetime1">
              <a:rPr lang="en-US" smtClean="0"/>
              <a:pPr/>
              <a:t>6/2/17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9E7-C03B-C34E-A7CC-E9AB6D40A2E8}" type="datetime1">
              <a:rPr lang="en-US" smtClean="0"/>
              <a:pPr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7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5676-B19D-214B-B687-4232E0624361}" type="datetime1">
              <a:rPr lang="en-US" smtClean="0"/>
              <a:pPr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7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BF15-FB8F-A348-898B-5AAEC4221351}" type="datetime1">
              <a:rPr lang="en-US" smtClean="0"/>
              <a:pPr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29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6BA1-1267-DB4B-BE37-A8374BEFD5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BF15-FB8F-A348-898B-5AAEC422135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29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64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g"/><Relationship Id="rId12" Type="http://schemas.openxmlformats.org/officeDocument/2006/relationships/image" Target="../media/image16.png"/><Relationship Id="rId13" Type="http://schemas.openxmlformats.org/officeDocument/2006/relationships/image" Target="../media/image17.gif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Relationship Id="rId3" Type="http://schemas.openxmlformats.org/officeDocument/2006/relationships/image" Target="../media/image7.gif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gif"/><Relationship Id="rId7" Type="http://schemas.openxmlformats.org/officeDocument/2006/relationships/image" Target="../media/image11.jpg"/><Relationship Id="rId8" Type="http://schemas.openxmlformats.org/officeDocument/2006/relationships/image" Target="../media/image12.gif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58728"/>
            <a:ext cx="7826281" cy="1364973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Air Quality, Public Health, and </a:t>
            </a:r>
            <a:br>
              <a:rPr lang="en-US" sz="3600" i="1" dirty="0" smtClean="0"/>
            </a:br>
            <a:r>
              <a:rPr lang="en-US" sz="3600" i="1" dirty="0" smtClean="0"/>
              <a:t>Potential TEMPO Applications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875" y="3117126"/>
            <a:ext cx="8646828" cy="213351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Tracey Holloway</a:t>
            </a:r>
            <a:endParaRPr lang="en-US" sz="2800" baseline="30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Lead, NASA Health and Air Quality Applied Sciences Team</a:t>
            </a:r>
          </a:p>
          <a:p>
            <a:pPr>
              <a:lnSpc>
                <a:spcPct val="80000"/>
              </a:lnSpc>
            </a:pPr>
            <a:endParaRPr lang="en-US" sz="2800" baseline="30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Professor, Nelson Institute for Environmental Studies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&amp; Atmospheric and Oceanic Sciences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University of Wisconsin—Madison</a:t>
            </a:r>
          </a:p>
          <a:p>
            <a:pPr>
              <a:lnSpc>
                <a:spcPct val="80000"/>
              </a:lnSpc>
            </a:pPr>
            <a:endParaRPr lang="en-US" sz="20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 descr="headerSAGEstationery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2905308" y="358890"/>
            <a:ext cx="3490932" cy="1132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24" y="5554387"/>
            <a:ext cx="1431715" cy="1303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308" y="5554387"/>
            <a:ext cx="1498056" cy="12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9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5492" y="6533390"/>
            <a:ext cx="370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Bob Donaldson / Post-Gazette</a:t>
            </a:r>
          </a:p>
        </p:txBody>
      </p:sp>
    </p:spTree>
    <p:extLst>
      <p:ext uri="{BB962C8B-B14F-4D97-AF65-F5344CB8AC3E}">
        <p14:creationId xmlns:p14="http://schemas.microsoft.com/office/powerpoint/2010/main" val="245784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40use-cropped-NO 2005_sma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125"/>
            <a:ext cx="915670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47795" y="6295647"/>
            <a:ext cx="279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Bryan Duncan, NASA GSFC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1839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40use-cropped-NO 2010_sma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125"/>
            <a:ext cx="9144000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47795" y="6295647"/>
            <a:ext cx="279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Bryan Duncan, NASA GSFC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215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 descr="slider-northeast-2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31038" cy="3790585"/>
          </a:xfrm>
          <a:prstGeom prst="rect">
            <a:avLst/>
          </a:prstGeom>
        </p:spPr>
      </p:pic>
      <p:pic>
        <p:nvPicPr>
          <p:cNvPr id="3" name="Picture 2" descr="slider-northeast-20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292" y="2831078"/>
            <a:ext cx="7150708" cy="4026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38" y="848529"/>
            <a:ext cx="6857120" cy="49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98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81431"/>
            <a:ext cx="9132684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http://</a:t>
            </a:r>
            <a:r>
              <a:rPr lang="en-US" sz="3600" b="1" dirty="0" err="1"/>
              <a:t>tinyurl.com</a:t>
            </a:r>
            <a:r>
              <a:rPr lang="en-US" sz="3600" b="1" dirty="0"/>
              <a:t>/obamaNO2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9" y="228600"/>
            <a:ext cx="8157651" cy="570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7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053273" y="55911"/>
            <a:ext cx="60008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Potential Monitoring Site Purposes</a:t>
            </a:r>
            <a:endParaRPr lang="en-US" sz="36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230552" y="2018192"/>
            <a:ext cx="6264033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Determine Compliance with National Ambient Air Quality Standards (NAAQS)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Develop Regional Pollution Trends in Urban and Rural Areas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Evaluate the Effects of Population, Land Use and Transportation on Air Quality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Evaluate Air Dispersion Models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Provide Air Quality Information to the Public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8610" y="6478990"/>
            <a:ext cx="713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a slide of Bart </a:t>
            </a:r>
            <a:r>
              <a:rPr lang="en-US" dirty="0" err="1" smtClean="0"/>
              <a:t>Sponseller</a:t>
            </a:r>
            <a:r>
              <a:rPr lang="en-US" dirty="0" smtClean="0"/>
              <a:t>, WI DNR (remote sensing added)</a:t>
            </a:r>
            <a:endParaRPr lang="en-US" dirty="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181969" y="1248384"/>
            <a:ext cx="28721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 Role for Remote Sensing?</a:t>
            </a:r>
            <a:endParaRPr lang="en-US" sz="2400" b="1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357815" y="2190766"/>
            <a:ext cx="2481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</a:t>
            </a:r>
            <a:endParaRPr 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318739" y="3217143"/>
            <a:ext cx="2481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Yes</a:t>
            </a:r>
            <a:endParaRPr 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318739" y="4033849"/>
            <a:ext cx="2481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Yes</a:t>
            </a:r>
            <a:endParaRPr 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18739" y="4765142"/>
            <a:ext cx="2481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Yes</a:t>
            </a:r>
            <a:endParaRPr 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318739" y="5463075"/>
            <a:ext cx="2481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Yes</a:t>
            </a:r>
            <a:endParaRPr 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6" name="Picture 15" descr="slider-northeast-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8" y="6927"/>
            <a:ext cx="3418444" cy="19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5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(U.S.) Air Quality Management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159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Clean Air Act </a:t>
            </a:r>
          </a:p>
          <a:p>
            <a:r>
              <a:rPr lang="en-US" dirty="0" smtClean="0"/>
              <a:t>Compare w/ Monitoring</a:t>
            </a:r>
          </a:p>
          <a:p>
            <a:r>
              <a:rPr lang="en-US" dirty="0" smtClean="0"/>
              <a:t>Litigious</a:t>
            </a:r>
          </a:p>
          <a:p>
            <a:r>
              <a:rPr lang="en-US" dirty="0" smtClean="0"/>
              <a:t>Federal (especially EPA)</a:t>
            </a:r>
          </a:p>
          <a:p>
            <a:r>
              <a:rPr lang="en-US" dirty="0" smtClean="0"/>
              <a:t>States, sometimes counties</a:t>
            </a:r>
          </a:p>
          <a:p>
            <a:r>
              <a:rPr lang="en-US" dirty="0" smtClean="0"/>
              <a:t>Regulated pollutants </a:t>
            </a:r>
          </a:p>
          <a:p>
            <a:r>
              <a:rPr lang="en-US" dirty="0" smtClean="0"/>
              <a:t>Exceptional Events </a:t>
            </a:r>
          </a:p>
          <a:p>
            <a:r>
              <a:rPr lang="en-US" dirty="0" smtClean="0"/>
              <a:t>Key opportunities: </a:t>
            </a:r>
          </a:p>
          <a:p>
            <a:pPr lvl="1"/>
            <a:r>
              <a:rPr lang="en-US" dirty="0" smtClean="0"/>
              <a:t>Model validation </a:t>
            </a:r>
          </a:p>
          <a:p>
            <a:pPr lvl="1"/>
            <a:r>
              <a:rPr lang="en-US" dirty="0" smtClean="0"/>
              <a:t>emissions inventories </a:t>
            </a:r>
          </a:p>
          <a:p>
            <a:pPr lvl="1"/>
            <a:r>
              <a:rPr lang="en-US" dirty="0" smtClean="0"/>
              <a:t>Trends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Public Health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1257" cy="440572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legal framework </a:t>
            </a:r>
          </a:p>
          <a:p>
            <a:r>
              <a:rPr lang="en-US" dirty="0" smtClean="0"/>
              <a:t>Open to new data </a:t>
            </a:r>
          </a:p>
          <a:p>
            <a:r>
              <a:rPr lang="en-US" dirty="0" smtClean="0"/>
              <a:t>Research-oriented</a:t>
            </a:r>
          </a:p>
          <a:p>
            <a:r>
              <a:rPr lang="en-US" dirty="0" smtClean="0"/>
              <a:t>Global (WHO, other countries)</a:t>
            </a:r>
          </a:p>
          <a:p>
            <a:r>
              <a:rPr lang="en-US" dirty="0" smtClean="0"/>
              <a:t>Federal (CDC, NIH, EPA) </a:t>
            </a:r>
          </a:p>
          <a:p>
            <a:r>
              <a:rPr lang="en-US" dirty="0" smtClean="0"/>
              <a:t>Cities &amp; Communities </a:t>
            </a:r>
          </a:p>
          <a:p>
            <a:r>
              <a:rPr lang="en-US" dirty="0" smtClean="0"/>
              <a:t>All pollutants of interest </a:t>
            </a:r>
          </a:p>
          <a:p>
            <a:r>
              <a:rPr lang="en-US" dirty="0" smtClean="0"/>
              <a:t>Key opportunities: </a:t>
            </a:r>
          </a:p>
          <a:p>
            <a:pPr lvl="1"/>
            <a:r>
              <a:rPr lang="en-US" dirty="0" smtClean="0"/>
              <a:t>Population health risk </a:t>
            </a:r>
          </a:p>
          <a:p>
            <a:pPr lvl="1"/>
            <a:r>
              <a:rPr lang="en-US" dirty="0" smtClean="0"/>
              <a:t>Connect with low cost sensors</a:t>
            </a:r>
          </a:p>
          <a:p>
            <a:pPr lvl="1"/>
            <a:r>
              <a:rPr lang="en-US" dirty="0" smtClean="0"/>
              <a:t>Public outreach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62" y="257572"/>
            <a:ext cx="1242699" cy="12775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857" y="142123"/>
            <a:ext cx="2150633" cy="1545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27" y="142123"/>
            <a:ext cx="3530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3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33" y="0"/>
            <a:ext cx="8229600" cy="1143000"/>
          </a:xfrm>
        </p:spPr>
        <p:txBody>
          <a:bodyPr/>
          <a:lstStyle/>
          <a:p>
            <a:r>
              <a:rPr lang="en-US" dirty="0" smtClean="0"/>
              <a:t>TEMPO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4076194" y="1417638"/>
            <a:ext cx="1019048" cy="5300418"/>
          </a:xfrm>
          <a:prstGeom prst="upDown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0000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 rot="16200000">
            <a:off x="4201617" y="395916"/>
            <a:ext cx="1019048" cy="6663006"/>
          </a:xfrm>
          <a:prstGeom prst="upDownArrow">
            <a:avLst/>
          </a:prstGeom>
          <a:gradFill>
            <a:gsLst>
              <a:gs pos="0">
                <a:srgbClr val="FF66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008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1432" y="1166756"/>
            <a:ext cx="1583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Active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60076" y="5622139"/>
            <a:ext cx="18267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Diffuse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2817" y="4131516"/>
            <a:ext cx="19396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Advanced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8733" y="3852222"/>
            <a:ext cx="19396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Basic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78" y="2829186"/>
            <a:ext cx="3402578" cy="160781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8633" y="5145085"/>
            <a:ext cx="2660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Worldview-like interface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2154" y="1417638"/>
            <a:ext cx="2790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Active sales pitch to existing or “almost” users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633" y="986751"/>
            <a:ext cx="2974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Tutorials, ARSET workshops &amp; help line for “dumb” questions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2154" y="4974181"/>
            <a:ext cx="2790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Consider data downloads in Excel and GIS formats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8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45076" cy="7142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0365980" cy="7242829"/>
          </a:xfrm>
          <a:prstGeom prst="rect">
            <a:avLst/>
          </a:prstGeom>
          <a:solidFill>
            <a:srgbClr val="FFFFFF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49300" y="274638"/>
            <a:ext cx="5534028" cy="8928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venir Book"/>
                <a:cs typeface="Avenir Book"/>
              </a:rPr>
              <a:t>For more </a:t>
            </a:r>
            <a:r>
              <a:rPr lang="en-US" sz="4000" dirty="0" smtClean="0">
                <a:latin typeface="Avenir Book"/>
                <a:cs typeface="Avenir Book"/>
              </a:rPr>
              <a:t>information</a:t>
            </a:r>
            <a:endParaRPr lang="en-US" sz="4000" dirty="0">
              <a:latin typeface="Avenir Book"/>
              <a:cs typeface="Avenir Book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51728" y="300470"/>
            <a:ext cx="4310605" cy="26296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>
                <a:latin typeface="Avenir Book"/>
                <a:cs typeface="Avenir Book"/>
              </a:rPr>
              <a:t>www.aqast.org </a:t>
            </a:r>
            <a:r>
              <a:rPr lang="en-US" dirty="0" err="1" smtClean="0">
                <a:latin typeface="Avenir Book"/>
                <a:cs typeface="Avenir Book"/>
              </a:rPr>
              <a:t>www.haqast.org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endParaRPr lang="en-US" dirty="0">
              <a:latin typeface="Avenir Book"/>
              <a:cs typeface="Avenir Book"/>
            </a:endParaRPr>
          </a:p>
          <a:p>
            <a:pPr marL="0" indent="0" algn="r">
              <a:buNone/>
            </a:pPr>
            <a:r>
              <a:rPr lang="en-US" dirty="0" smtClean="0">
                <a:latin typeface="Avenir Book"/>
                <a:cs typeface="Avenir Book"/>
              </a:rPr>
              <a:t>	@</a:t>
            </a:r>
            <a:r>
              <a:rPr lang="en-US" dirty="0" err="1" smtClean="0">
                <a:latin typeface="Avenir Book"/>
                <a:cs typeface="Avenir Book"/>
              </a:rPr>
              <a:t>tracey_holloway</a:t>
            </a:r>
            <a:endParaRPr lang="en-US" dirty="0" smtClean="0">
              <a:latin typeface="Avenir Book"/>
              <a:cs typeface="Avenir Book"/>
            </a:endParaRPr>
          </a:p>
          <a:p>
            <a:pPr marL="0" indent="0" algn="r">
              <a:buNone/>
            </a:pPr>
            <a:r>
              <a:rPr lang="en-US" dirty="0" smtClean="0">
                <a:latin typeface="Avenir Book"/>
                <a:cs typeface="Avenir Book"/>
              </a:rPr>
              <a:t>	@NASA_HAQAST</a:t>
            </a:r>
          </a:p>
          <a:p>
            <a:pPr marL="0" indent="0" algn="r">
              <a:buNone/>
            </a:pP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221476" y="5164745"/>
            <a:ext cx="3922524" cy="85143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Avenir Book"/>
                <a:cs typeface="Avenir Book"/>
              </a:rPr>
              <a:t>taholloway@wisc.edu</a:t>
            </a:r>
            <a:endParaRPr lang="en-US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0062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agon 17"/>
          <p:cNvSpPr/>
          <p:nvPr/>
        </p:nvSpPr>
        <p:spPr>
          <a:xfrm>
            <a:off x="6323237" y="1933446"/>
            <a:ext cx="1039164" cy="901935"/>
          </a:xfrm>
          <a:prstGeom prst="hexagon">
            <a:avLst/>
          </a:prstGeom>
          <a:solidFill>
            <a:schemeClr val="bg1"/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7246940" y="2431267"/>
            <a:ext cx="1039164" cy="901935"/>
          </a:xfrm>
          <a:prstGeom prst="hexagon">
            <a:avLst/>
          </a:prstGeom>
          <a:solidFill>
            <a:schemeClr val="bg1"/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41127"/>
            <a:ext cx="1826395" cy="1538017"/>
          </a:xfrm>
          <a:prstGeom prst="rect">
            <a:avLst/>
          </a:prstGeom>
        </p:spPr>
      </p:pic>
      <p:sp>
        <p:nvSpPr>
          <p:cNvPr id="4" name="Curved Down Arrow 3"/>
          <p:cNvSpPr/>
          <p:nvPr/>
        </p:nvSpPr>
        <p:spPr>
          <a:xfrm>
            <a:off x="1424039" y="448969"/>
            <a:ext cx="6786638" cy="2052429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6363276" y="2920719"/>
            <a:ext cx="1039164" cy="901935"/>
          </a:xfrm>
          <a:prstGeom prst="hexagon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venir Book"/>
                <a:cs typeface="Avenir Book"/>
              </a:rPr>
              <a:t>EPA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7246938" y="3419461"/>
            <a:ext cx="1039164" cy="901935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venir Book"/>
                <a:cs typeface="Avenir Book"/>
              </a:rPr>
              <a:t>Cities</a:t>
            </a:r>
            <a:endParaRPr lang="en-US" sz="16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8117665" y="3923736"/>
            <a:ext cx="1039164" cy="901935"/>
          </a:xfrm>
          <a:prstGeom prst="hexagon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venir Book"/>
                <a:cs typeface="Avenir Book"/>
              </a:rPr>
              <a:t>Industry</a:t>
            </a:r>
            <a:endParaRPr lang="en-US" sz="1100" dirty="0">
              <a:latin typeface="Avenir Book"/>
              <a:cs typeface="Avenir Book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8130598" y="2946375"/>
            <a:ext cx="1039164" cy="901935"/>
          </a:xfrm>
          <a:prstGeom prst="hexagon">
            <a:avLst/>
          </a:prstGeom>
          <a:solidFill>
            <a:srgbClr val="6325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Book"/>
                <a:cs typeface="Avenir Book"/>
              </a:rPr>
              <a:t>Health orgs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363276" y="3898080"/>
            <a:ext cx="1039164" cy="901935"/>
          </a:xfrm>
          <a:prstGeom prst="hexagon">
            <a:avLst/>
          </a:prstGeom>
          <a:solidFill>
            <a:srgbClr val="98480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venir Book"/>
                <a:cs typeface="Avenir Book"/>
              </a:rPr>
              <a:t>States</a:t>
            </a:r>
            <a:endParaRPr lang="en-US" sz="14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7246938" y="4374703"/>
            <a:ext cx="1039164" cy="901935"/>
          </a:xfrm>
          <a:prstGeom prst="hexagon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6363276" y="4879443"/>
            <a:ext cx="1039164" cy="901935"/>
          </a:xfrm>
          <a:prstGeom prst="hexagon">
            <a:avLst/>
          </a:prstGeom>
          <a:solidFill>
            <a:schemeClr val="bg1"/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8117665" y="4917927"/>
            <a:ext cx="1039164" cy="901935"/>
          </a:xfrm>
          <a:prstGeom prst="hexagon">
            <a:avLst/>
          </a:prstGeom>
          <a:solidFill>
            <a:schemeClr val="bg1"/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5473303" y="3397342"/>
            <a:ext cx="1039164" cy="901935"/>
          </a:xfrm>
          <a:prstGeom prst="hexagon">
            <a:avLst/>
          </a:prstGeom>
          <a:solidFill>
            <a:schemeClr val="bg1"/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8156256" y="1946274"/>
            <a:ext cx="1039164" cy="901935"/>
          </a:xfrm>
          <a:prstGeom prst="hexagon">
            <a:avLst/>
          </a:prstGeom>
          <a:solidFill>
            <a:schemeClr val="bg1"/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81087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rved Down Arrow 18"/>
          <p:cNvSpPr/>
          <p:nvPr/>
        </p:nvSpPr>
        <p:spPr>
          <a:xfrm flipH="1" flipV="1">
            <a:off x="1180283" y="4279143"/>
            <a:ext cx="6825126" cy="2146217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6323237" y="1933446"/>
            <a:ext cx="1039164" cy="901935"/>
          </a:xfrm>
          <a:prstGeom prst="hexagon">
            <a:avLst/>
          </a:prstGeom>
          <a:solidFill>
            <a:schemeClr val="bg1"/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7246940" y="2431267"/>
            <a:ext cx="1039164" cy="901935"/>
          </a:xfrm>
          <a:prstGeom prst="hexagon">
            <a:avLst/>
          </a:prstGeom>
          <a:solidFill>
            <a:schemeClr val="bg1"/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41127"/>
            <a:ext cx="1826395" cy="1538017"/>
          </a:xfrm>
          <a:prstGeom prst="rect">
            <a:avLst/>
          </a:prstGeom>
        </p:spPr>
      </p:pic>
      <p:sp>
        <p:nvSpPr>
          <p:cNvPr id="4" name="Curved Down Arrow 3"/>
          <p:cNvSpPr/>
          <p:nvPr/>
        </p:nvSpPr>
        <p:spPr>
          <a:xfrm>
            <a:off x="1424039" y="448969"/>
            <a:ext cx="6786638" cy="2052429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6363276" y="2920719"/>
            <a:ext cx="1039164" cy="901935"/>
          </a:xfrm>
          <a:prstGeom prst="hexagon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venir Book"/>
                <a:cs typeface="Avenir Book"/>
              </a:rPr>
              <a:t>EPA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7246938" y="3419461"/>
            <a:ext cx="1039164" cy="901935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venir Book"/>
                <a:cs typeface="Avenir Book"/>
              </a:rPr>
              <a:t>Cities</a:t>
            </a:r>
            <a:endParaRPr lang="en-US" sz="16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8117665" y="3923736"/>
            <a:ext cx="1039164" cy="901935"/>
          </a:xfrm>
          <a:prstGeom prst="hexagon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venir Book"/>
                <a:cs typeface="Avenir Book"/>
              </a:rPr>
              <a:t>Industry</a:t>
            </a:r>
            <a:endParaRPr lang="en-US" sz="1100" dirty="0">
              <a:latin typeface="Avenir Book"/>
              <a:cs typeface="Avenir Book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8130598" y="2946375"/>
            <a:ext cx="1039164" cy="901935"/>
          </a:xfrm>
          <a:prstGeom prst="hexagon">
            <a:avLst/>
          </a:prstGeom>
          <a:solidFill>
            <a:srgbClr val="6325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Book"/>
                <a:cs typeface="Avenir Book"/>
              </a:rPr>
              <a:t>Health orgs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363276" y="3898080"/>
            <a:ext cx="1039164" cy="901935"/>
          </a:xfrm>
          <a:prstGeom prst="hexagon">
            <a:avLst/>
          </a:prstGeom>
          <a:solidFill>
            <a:srgbClr val="98480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venir Book"/>
                <a:cs typeface="Avenir Book"/>
              </a:rPr>
              <a:t>States</a:t>
            </a:r>
            <a:endParaRPr lang="en-US" sz="14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7246938" y="4374703"/>
            <a:ext cx="1039164" cy="901935"/>
          </a:xfrm>
          <a:prstGeom prst="hexagon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6363276" y="4879443"/>
            <a:ext cx="1039164" cy="901935"/>
          </a:xfrm>
          <a:prstGeom prst="hexagon">
            <a:avLst/>
          </a:prstGeom>
          <a:solidFill>
            <a:schemeClr val="bg1"/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8117665" y="4917927"/>
            <a:ext cx="1039164" cy="901935"/>
          </a:xfrm>
          <a:prstGeom prst="hexagon">
            <a:avLst/>
          </a:prstGeom>
          <a:solidFill>
            <a:schemeClr val="bg1"/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5473303" y="3397342"/>
            <a:ext cx="1039164" cy="901935"/>
          </a:xfrm>
          <a:prstGeom prst="hexagon">
            <a:avLst/>
          </a:prstGeom>
          <a:solidFill>
            <a:schemeClr val="bg1"/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8156256" y="1946274"/>
            <a:ext cx="1039164" cy="901935"/>
          </a:xfrm>
          <a:prstGeom prst="hexagon">
            <a:avLst/>
          </a:prstGeom>
          <a:solidFill>
            <a:schemeClr val="bg1"/>
          </a:solidFill>
          <a:ln w="571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USFS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22" name="Picture 21" descr="aqast_logo_222x2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417" y="1612290"/>
            <a:ext cx="1770427" cy="177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930" y="3278353"/>
            <a:ext cx="1873060" cy="1604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286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olumb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2" y="1847106"/>
            <a:ext cx="1043715" cy="842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9400"/>
            <a:ext cx="7772400" cy="119635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  <a:t>NASA Health and Air Quality </a:t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  <a:t>Applied Sciences Team (HAQAST)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764" y="1233593"/>
            <a:ext cx="69342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Tracey Holloway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(Team Lead, UW-Madison)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Bryan Duncan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(NASA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GSFC)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Arlene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Fiore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(Columbia University)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Frank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Freedman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(San Jose State University)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Daven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Henze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(University of Colorado, Boulder)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Jeremy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Hess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(University of Washington, Seattle)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Yang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Liu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(Emory University)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Jessica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Neu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(NASA Jet Propulsion Laboratory)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Susan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O’Neill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(USDA Forest Service)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Ted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Russell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(Georgia Tech)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Daniel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Tong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(George Mason University)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Jason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West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(UNC-Chapel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Hill)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Mark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Zondlo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(Princeton University)</a:t>
            </a:r>
          </a:p>
        </p:txBody>
      </p:sp>
      <p:pic>
        <p:nvPicPr>
          <p:cNvPr id="6" name="Picture 5" descr="wcre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69" y="1089025"/>
            <a:ext cx="521221" cy="835752"/>
          </a:xfrm>
          <a:prstGeom prst="rect">
            <a:avLst/>
          </a:prstGeom>
        </p:spPr>
      </p:pic>
      <p:pic>
        <p:nvPicPr>
          <p:cNvPr id="13" name="Picture 12" descr="GA_Tec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990" y="4468423"/>
            <a:ext cx="1190648" cy="758456"/>
          </a:xfrm>
          <a:prstGeom prst="rect">
            <a:avLst/>
          </a:prstGeom>
        </p:spPr>
      </p:pic>
      <p:pic>
        <p:nvPicPr>
          <p:cNvPr id="18" name="Picture 17" descr="cu_bould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5143">
            <a:off x="200635" y="2718670"/>
            <a:ext cx="911138" cy="667704"/>
          </a:xfrm>
          <a:prstGeom prst="rect">
            <a:avLst/>
          </a:prstGeom>
        </p:spPr>
      </p:pic>
      <p:pic>
        <p:nvPicPr>
          <p:cNvPr id="4" name="Picture 3" descr="nasa-logo_sm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400" y="1483988"/>
            <a:ext cx="811805" cy="693417"/>
          </a:xfrm>
          <a:prstGeom prst="rect">
            <a:avLst/>
          </a:prstGeom>
        </p:spPr>
      </p:pic>
      <p:pic>
        <p:nvPicPr>
          <p:cNvPr id="15" name="Picture 14" descr="emory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87" y="3428865"/>
            <a:ext cx="851403" cy="914179"/>
          </a:xfrm>
          <a:prstGeom prst="rect">
            <a:avLst/>
          </a:prstGeom>
        </p:spPr>
      </p:pic>
      <p:pic>
        <p:nvPicPr>
          <p:cNvPr id="9" name="Picture 8" descr="SJSUlogo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90" y="2177374"/>
            <a:ext cx="1169374" cy="711129"/>
          </a:xfrm>
          <a:prstGeom prst="rect">
            <a:avLst/>
          </a:prstGeom>
        </p:spPr>
      </p:pic>
      <p:pic>
        <p:nvPicPr>
          <p:cNvPr id="25" name="Picture 24" descr="UWashington_Seattle_seal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1" y="2869287"/>
            <a:ext cx="893891" cy="893891"/>
          </a:xfrm>
          <a:prstGeom prst="rect">
            <a:avLst/>
          </a:prstGeom>
        </p:spPr>
      </p:pic>
      <p:pic>
        <p:nvPicPr>
          <p:cNvPr id="26" name="Picture 25" descr="nasa-logo_sm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07" y="3775006"/>
            <a:ext cx="811805" cy="693417"/>
          </a:xfrm>
          <a:prstGeom prst="rect">
            <a:avLst/>
          </a:prstGeom>
        </p:spPr>
      </p:pic>
      <p:pic>
        <p:nvPicPr>
          <p:cNvPr id="27" name="Picture 26" descr="2000px-ForestServiceLogoOfficial.svg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62" y="4358724"/>
            <a:ext cx="973040" cy="1042087"/>
          </a:xfrm>
          <a:prstGeom prst="rect">
            <a:avLst/>
          </a:prstGeom>
        </p:spPr>
      </p:pic>
      <p:pic>
        <p:nvPicPr>
          <p:cNvPr id="28" name="Picture 27" descr="UNC_log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994" y="5052284"/>
            <a:ext cx="756942" cy="925151"/>
          </a:xfrm>
          <a:prstGeom prst="rect">
            <a:avLst/>
          </a:prstGeom>
        </p:spPr>
      </p:pic>
      <p:pic>
        <p:nvPicPr>
          <p:cNvPr id="29" name="Picture 28" descr="George_MasonM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81" y="5099324"/>
            <a:ext cx="900128" cy="933872"/>
          </a:xfrm>
          <a:prstGeom prst="rect">
            <a:avLst/>
          </a:prstGeom>
        </p:spPr>
      </p:pic>
      <p:pic>
        <p:nvPicPr>
          <p:cNvPr id="10" name="Picture 9" descr="Princeton Logo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18" y="5876398"/>
            <a:ext cx="798774" cy="890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92243" y="5425359"/>
            <a:ext cx="1672953" cy="1432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38560" y="6229175"/>
            <a:ext cx="193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921A1E"/>
                </a:solidFill>
                <a:latin typeface="Avenir Book"/>
                <a:cs typeface="Avenir Book"/>
              </a:rPr>
              <a:t>haqast.org</a:t>
            </a:r>
            <a:endParaRPr lang="en-US" sz="2400" i="1" dirty="0">
              <a:solidFill>
                <a:srgbClr val="921A1E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4926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33" y="0"/>
            <a:ext cx="8229600" cy="1143000"/>
          </a:xfrm>
        </p:spPr>
        <p:txBody>
          <a:bodyPr/>
          <a:lstStyle/>
          <a:p>
            <a:r>
              <a:rPr lang="en-US" dirty="0" smtClean="0"/>
              <a:t>HAQAST Scope of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4076194" y="1417638"/>
            <a:ext cx="1019048" cy="5300418"/>
          </a:xfrm>
          <a:prstGeom prst="upDown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0000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 rot="16200000">
            <a:off x="4201617" y="395916"/>
            <a:ext cx="1019048" cy="6663006"/>
          </a:xfrm>
          <a:prstGeom prst="upDownArrow">
            <a:avLst/>
          </a:prstGeom>
          <a:gradFill>
            <a:gsLst>
              <a:gs pos="0">
                <a:srgbClr val="FF66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008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1432" y="1166756"/>
            <a:ext cx="1583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Active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60076" y="5622139"/>
            <a:ext cx="18267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Diffuse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2817" y="4131516"/>
            <a:ext cx="19396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Advanced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8733" y="3852222"/>
            <a:ext cx="19396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Basic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3471" y="4880615"/>
            <a:ext cx="28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to address</a:t>
            </a:r>
          </a:p>
          <a:p>
            <a:pPr algn="ctr"/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knowledge gaps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291" y="1266648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262626"/>
                </a:solidFill>
              </a:rPr>
              <a:t>Connect with Education &amp; Training</a:t>
            </a:r>
            <a:endParaRPr lang="en-US" sz="2800" i="1" dirty="0">
              <a:solidFill>
                <a:srgbClr val="26262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6651" y="2706388"/>
            <a:ext cx="1826773" cy="52322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Advice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77" y="2661422"/>
            <a:ext cx="1826773" cy="52322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Meetings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3854" y="6334780"/>
            <a:ext cx="2305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Publications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8834" y="4432703"/>
            <a:ext cx="2430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Tools and “How to”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0204" y="4436998"/>
            <a:ext cx="2305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Case studies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651" y="6089321"/>
            <a:ext cx="2305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Success stories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9421" y="1667041"/>
            <a:ext cx="1826773" cy="954107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do you need?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696" y="5599409"/>
            <a:ext cx="32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Popular Science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33584" y="5843568"/>
            <a:ext cx="251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for download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6282" y="5079926"/>
            <a:ext cx="32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Twitter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733" y="4561972"/>
            <a:ext cx="167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Videos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881" y="2275501"/>
            <a:ext cx="2305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collaborations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95242" y="1749405"/>
            <a:ext cx="15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Dialogue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6682" y="1143000"/>
            <a:ext cx="2457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“friendly reviews”</a:t>
            </a: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641" y="3174315"/>
            <a:ext cx="1553026" cy="1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9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053273" y="55911"/>
            <a:ext cx="60008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Potential Monitoring </a:t>
            </a: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Site Purposes</a:t>
            </a:r>
            <a:endParaRPr lang="en-US" sz="36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218021" y="1243420"/>
            <a:ext cx="4939308" cy="489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Determine Compliance with National Ambient Air Quality Standards (NAAQS)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Develop Regional Pollution Trends in Urban and Rural Areas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Evaluate the Effects of Population, Land Use and Transportation on Air Quality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Evaluate Air Dispersion Models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Provide Air Quality Information to the Public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9094" y="6391261"/>
            <a:ext cx="458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from a slide of Bart </a:t>
            </a:r>
            <a:r>
              <a:rPr lang="en-US" dirty="0" err="1" smtClean="0"/>
              <a:t>Sponseller</a:t>
            </a:r>
            <a:r>
              <a:rPr lang="en-US" dirty="0" smtClean="0"/>
              <a:t>, WI DNR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623" y="2209859"/>
            <a:ext cx="4486292" cy="307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6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6459" y="0"/>
            <a:ext cx="13069730" cy="6141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9632" y="6411800"/>
            <a:ext cx="237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EPA Trends Report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4059" y="152400"/>
            <a:ext cx="13069730" cy="61413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2400"/>
            <a:ext cx="1270089" cy="6141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3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116" y="0"/>
            <a:ext cx="1050697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63634" y="6421711"/>
            <a:ext cx="13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wikimedia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3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279" y="0"/>
            <a:ext cx="102347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1539" y="6488668"/>
            <a:ext cx="331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Mike De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Sisti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/ Journal Sentinel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1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44158</TotalTime>
  <Words>449</Words>
  <Application>Microsoft Macintosh PowerPoint</Application>
  <PresentationFormat>On-screen Show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Air Quality, Public Health, and  Potential TEMPO Applications</vt:lpstr>
      <vt:lpstr>PowerPoint Presentation</vt:lpstr>
      <vt:lpstr>PowerPoint Presentation</vt:lpstr>
      <vt:lpstr>NASA Health and Air Quality  Applied Sciences Team (HAQAST)</vt:lpstr>
      <vt:lpstr>HAQAST Scope of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http://tinyurl.com/obamaNO2</vt:lpstr>
      <vt:lpstr>PowerPoint Presentation</vt:lpstr>
      <vt:lpstr>PowerPoint Presentation</vt:lpstr>
      <vt:lpstr>TEMPO Opportunities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Understanding of Freight Transportation Emissions and Mitigation Policies</dc:title>
  <dc:creator>Erica</dc:creator>
  <cp:lastModifiedBy>Tracey Holloway</cp:lastModifiedBy>
  <cp:revision>486</cp:revision>
  <cp:lastPrinted>2015-12-03T14:54:06Z</cp:lastPrinted>
  <dcterms:created xsi:type="dcterms:W3CDTF">2012-09-25T14:10:34Z</dcterms:created>
  <dcterms:modified xsi:type="dcterms:W3CDTF">2017-06-02T15:53:19Z</dcterms:modified>
</cp:coreProperties>
</file>