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5" r:id="rId2"/>
    <p:sldId id="257" r:id="rId3"/>
    <p:sldId id="266" r:id="rId4"/>
    <p:sldId id="259" r:id="rId5"/>
    <p:sldId id="267" r:id="rId6"/>
    <p:sldId id="271" r:id="rId7"/>
    <p:sldId id="268" r:id="rId8"/>
    <p:sldId id="269" r:id="rId9"/>
    <p:sldId id="270"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1657" autoAdjust="0"/>
  </p:normalViewPr>
  <p:slideViewPr>
    <p:cSldViewPr snapToGrid="0">
      <p:cViewPr varScale="1">
        <p:scale>
          <a:sx n="99" d="100"/>
          <a:sy n="99" d="100"/>
        </p:scale>
        <p:origin x="61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C2938E-CBF4-4D7E-8C29-173DFA507BEE}" type="datetimeFigureOut">
              <a:rPr lang="en-US" smtClean="0"/>
              <a:t>5/26/2017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50B00B-0408-485C-ABE7-1E7997366439}" type="slidenum">
              <a:rPr lang="en-US" smtClean="0"/>
              <a:t>‹#›</a:t>
            </a:fld>
            <a:endParaRPr lang="en-US"/>
          </a:p>
        </p:txBody>
      </p:sp>
    </p:spTree>
    <p:extLst>
      <p:ext uri="{BB962C8B-B14F-4D97-AF65-F5344CB8AC3E}">
        <p14:creationId xmlns:p14="http://schemas.microsoft.com/office/powerpoint/2010/main" val="395853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50B00B-0408-485C-ABE7-1E7997366439}" type="slidenum">
              <a:rPr lang="en-US" smtClean="0"/>
              <a:t>1</a:t>
            </a:fld>
            <a:endParaRPr lang="en-US"/>
          </a:p>
        </p:txBody>
      </p:sp>
    </p:spTree>
    <p:extLst>
      <p:ext uri="{BB962C8B-B14F-4D97-AF65-F5344CB8AC3E}">
        <p14:creationId xmlns:p14="http://schemas.microsoft.com/office/powerpoint/2010/main" val="3553627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our experience</a:t>
            </a:r>
            <a:r>
              <a:rPr lang="en-US" baseline="0" dirty="0" smtClean="0"/>
              <a:t> in this area—15 years—allows us to more efficiently perform R2O/O2R activities</a:t>
            </a:r>
            <a:endParaRPr lang="en-US" dirty="0"/>
          </a:p>
        </p:txBody>
      </p:sp>
      <p:sp>
        <p:nvSpPr>
          <p:cNvPr id="4" name="Slide Number Placeholder 3"/>
          <p:cNvSpPr>
            <a:spLocks noGrp="1"/>
          </p:cNvSpPr>
          <p:nvPr>
            <p:ph type="sldNum" sz="quarter" idx="10"/>
          </p:nvPr>
        </p:nvSpPr>
        <p:spPr/>
        <p:txBody>
          <a:bodyPr/>
          <a:lstStyle/>
          <a:p>
            <a:fld id="{7A50B00B-0408-485C-ABE7-1E7997366439}" type="slidenum">
              <a:rPr lang="en-US" smtClean="0"/>
              <a:t>3</a:t>
            </a:fld>
            <a:endParaRPr lang="en-US"/>
          </a:p>
        </p:txBody>
      </p:sp>
    </p:spTree>
    <p:extLst>
      <p:ext uri="{BB962C8B-B14F-4D97-AF65-F5344CB8AC3E}">
        <p14:creationId xmlns:p14="http://schemas.microsoft.com/office/powerpoint/2010/main" val="3633682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Suggest Emily as DPA for TEMPO</a:t>
            </a:r>
            <a:r>
              <a:rPr lang="en-US" baseline="0" dirty="0" smtClean="0"/>
              <a:t> in second </a:t>
            </a:r>
            <a:r>
              <a:rPr lang="en-US" baseline="0" dirty="0" err="1" smtClean="0"/>
              <a:t>subbullet</a:t>
            </a:r>
            <a:r>
              <a:rPr lang="en-US" baseline="0" dirty="0" smtClean="0"/>
              <a:t> of first bullet.</a:t>
            </a:r>
            <a:endParaRPr lang="en-US" dirty="0"/>
          </a:p>
        </p:txBody>
      </p:sp>
      <p:sp>
        <p:nvSpPr>
          <p:cNvPr id="4" name="Slide Number Placeholder 3"/>
          <p:cNvSpPr>
            <a:spLocks noGrp="1"/>
          </p:cNvSpPr>
          <p:nvPr>
            <p:ph type="sldNum" sz="quarter" idx="10"/>
          </p:nvPr>
        </p:nvSpPr>
        <p:spPr/>
        <p:txBody>
          <a:bodyPr/>
          <a:lstStyle/>
          <a:p>
            <a:fld id="{7A50B00B-0408-485C-ABE7-1E7997366439}" type="slidenum">
              <a:rPr lang="en-US" smtClean="0"/>
              <a:t>5</a:t>
            </a:fld>
            <a:endParaRPr lang="en-US"/>
          </a:p>
        </p:txBody>
      </p:sp>
    </p:spTree>
    <p:extLst>
      <p:ext uri="{BB962C8B-B14F-4D97-AF65-F5344CB8AC3E}">
        <p14:creationId xmlns:p14="http://schemas.microsoft.com/office/powerpoint/2010/main" val="2898938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to note that we are not suggesting being the mission operations center or</a:t>
            </a:r>
            <a:r>
              <a:rPr lang="en-US" baseline="0" dirty="0" smtClean="0"/>
              <a:t> DAAC for the mission but rather can work with the EAs and others in the community to transfer and demonstrate experimental products that are outside of the baseline requirements.</a:t>
            </a:r>
            <a:endParaRPr lang="en-US" dirty="0" smtClean="0"/>
          </a:p>
          <a:p>
            <a:endParaRPr lang="en-US" dirty="0" smtClean="0"/>
          </a:p>
          <a:p>
            <a:r>
              <a:rPr lang="en-US" dirty="0" smtClean="0"/>
              <a:t>Make sure to note</a:t>
            </a:r>
            <a:r>
              <a:rPr lang="en-US" baseline="0" dirty="0" smtClean="0"/>
              <a:t> that you understand that aerosols are no longer a core product from the mission.</a:t>
            </a:r>
            <a:endParaRPr lang="en-US" dirty="0"/>
          </a:p>
        </p:txBody>
      </p:sp>
      <p:sp>
        <p:nvSpPr>
          <p:cNvPr id="4" name="Slide Number Placeholder 3"/>
          <p:cNvSpPr>
            <a:spLocks noGrp="1"/>
          </p:cNvSpPr>
          <p:nvPr>
            <p:ph type="sldNum" sz="quarter" idx="10"/>
          </p:nvPr>
        </p:nvSpPr>
        <p:spPr/>
        <p:txBody>
          <a:bodyPr/>
          <a:lstStyle/>
          <a:p>
            <a:fld id="{7A50B00B-0408-485C-ABE7-1E7997366439}" type="slidenum">
              <a:rPr lang="en-US" smtClean="0"/>
              <a:t>6</a:t>
            </a:fld>
            <a:endParaRPr lang="en-US"/>
          </a:p>
        </p:txBody>
      </p:sp>
    </p:spTree>
    <p:extLst>
      <p:ext uri="{BB962C8B-B14F-4D97-AF65-F5344CB8AC3E}">
        <p14:creationId xmlns:p14="http://schemas.microsoft.com/office/powerpoint/2010/main" val="2041130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TEMPO Applications meeting </a:t>
            </a:r>
            <a:r>
              <a:rPr lang="en-US" dirty="0" err="1" smtClean="0"/>
              <a:t>Shobha</a:t>
            </a:r>
            <a:r>
              <a:rPr lang="en-US" dirty="0" smtClean="0"/>
              <a:t> presented information about combining</a:t>
            </a:r>
            <a:r>
              <a:rPr lang="en-US" baseline="0" dirty="0" smtClean="0"/>
              <a:t> OMI or OMPS with GOES-16 data.  She used simulated data at that point.  She demonstrated that when you combine GOES-16 and TEMPO you can retrieve AOD.  TEMPO is missing a shortwave IR channel near 2.1 but GOES-16 has a 2.3 channel so combining GOES-16 2.3 with TEMPO visible can yield AOD.  At that time since GOES wasn’t up…I was thinking you could use AHI and OMPS since OMPS is similar to TEMPO in some regards.  Both Wang and </a:t>
            </a:r>
            <a:r>
              <a:rPr lang="en-US" baseline="0" dirty="0" err="1" smtClean="0"/>
              <a:t>Shobha’s</a:t>
            </a:r>
            <a:r>
              <a:rPr lang="en-US" baseline="0" dirty="0" smtClean="0"/>
              <a:t> groups are already doing work in this area but Wang a UAH alumni has had trouble getting plugged into the Air Quality Proving Ground…but he has a paper with Kelley.  So we don’t necessarily want to do the work but facilitate the distribution of proxy products…if there is a place for our role there given the AQ proving ground is pretty established with end users and creation of training.</a:t>
            </a:r>
            <a:endParaRPr lang="en-US" dirty="0"/>
          </a:p>
        </p:txBody>
      </p:sp>
      <p:sp>
        <p:nvSpPr>
          <p:cNvPr id="4" name="Slide Number Placeholder 3"/>
          <p:cNvSpPr>
            <a:spLocks noGrp="1"/>
          </p:cNvSpPr>
          <p:nvPr>
            <p:ph type="sldNum" sz="quarter" idx="10"/>
          </p:nvPr>
        </p:nvSpPr>
        <p:spPr/>
        <p:txBody>
          <a:bodyPr/>
          <a:lstStyle/>
          <a:p>
            <a:fld id="{7A50B00B-0408-485C-ABE7-1E7997366439}" type="slidenum">
              <a:rPr lang="en-US" smtClean="0"/>
              <a:t>8</a:t>
            </a:fld>
            <a:endParaRPr lang="en-US"/>
          </a:p>
        </p:txBody>
      </p:sp>
    </p:spTree>
    <p:extLst>
      <p:ext uri="{BB962C8B-B14F-4D97-AF65-F5344CB8AC3E}">
        <p14:creationId xmlns:p14="http://schemas.microsoft.com/office/powerpoint/2010/main" val="2494747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50B00B-0408-485C-ABE7-1E7997366439}" type="slidenum">
              <a:rPr lang="en-US" smtClean="0"/>
              <a:t>9</a:t>
            </a:fld>
            <a:endParaRPr lang="en-US"/>
          </a:p>
        </p:txBody>
      </p:sp>
    </p:spTree>
    <p:extLst>
      <p:ext uri="{BB962C8B-B14F-4D97-AF65-F5344CB8AC3E}">
        <p14:creationId xmlns:p14="http://schemas.microsoft.com/office/powerpoint/2010/main" val="1169802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930E610-3295-4A05-8DF7-CB01C15A8720}" type="datetime1">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D3AA0-800A-493E-9046-15AD3828EA12}" type="slidenum">
              <a:rPr lang="en-US" smtClean="0"/>
              <a:t>‹#›</a:t>
            </a:fld>
            <a:endParaRPr lang="en-US"/>
          </a:p>
        </p:txBody>
      </p:sp>
    </p:spTree>
    <p:extLst>
      <p:ext uri="{BB962C8B-B14F-4D97-AF65-F5344CB8AC3E}">
        <p14:creationId xmlns:p14="http://schemas.microsoft.com/office/powerpoint/2010/main" val="244257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66B0CB-6178-45E6-BBBC-733B86EB35F7}" type="datetime1">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D3AA0-800A-493E-9046-15AD3828EA12}" type="slidenum">
              <a:rPr lang="en-US" smtClean="0"/>
              <a:t>‹#›</a:t>
            </a:fld>
            <a:endParaRPr lang="en-US"/>
          </a:p>
        </p:txBody>
      </p:sp>
    </p:spTree>
    <p:extLst>
      <p:ext uri="{BB962C8B-B14F-4D97-AF65-F5344CB8AC3E}">
        <p14:creationId xmlns:p14="http://schemas.microsoft.com/office/powerpoint/2010/main" val="803910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F56BCB-DA66-4A2D-9F52-2AE788FF3105}" type="datetime1">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D3AA0-800A-493E-9046-15AD3828EA12}" type="slidenum">
              <a:rPr lang="en-US" smtClean="0"/>
              <a:t>‹#›</a:t>
            </a:fld>
            <a:endParaRPr lang="en-US"/>
          </a:p>
        </p:txBody>
      </p:sp>
    </p:spTree>
    <p:extLst>
      <p:ext uri="{BB962C8B-B14F-4D97-AF65-F5344CB8AC3E}">
        <p14:creationId xmlns:p14="http://schemas.microsoft.com/office/powerpoint/2010/main" val="6906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4C0238-AC78-45EB-A1CD-404ECBD5B8C5}" type="datetime1">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D3AA0-800A-493E-9046-15AD3828EA12}" type="slidenum">
              <a:rPr lang="en-US" smtClean="0"/>
              <a:t>‹#›</a:t>
            </a:fld>
            <a:endParaRPr lang="en-US"/>
          </a:p>
        </p:txBody>
      </p:sp>
    </p:spTree>
    <p:extLst>
      <p:ext uri="{BB962C8B-B14F-4D97-AF65-F5344CB8AC3E}">
        <p14:creationId xmlns:p14="http://schemas.microsoft.com/office/powerpoint/2010/main" val="3645254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D1B647-FE9A-4B5A-8D5A-B15A559573C6}" type="datetime1">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D3AA0-800A-493E-9046-15AD3828EA12}" type="slidenum">
              <a:rPr lang="en-US" smtClean="0"/>
              <a:t>‹#›</a:t>
            </a:fld>
            <a:endParaRPr lang="en-US"/>
          </a:p>
        </p:txBody>
      </p:sp>
    </p:spTree>
    <p:extLst>
      <p:ext uri="{BB962C8B-B14F-4D97-AF65-F5344CB8AC3E}">
        <p14:creationId xmlns:p14="http://schemas.microsoft.com/office/powerpoint/2010/main" val="2694010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97E8863-3DA5-4128-88FF-F8F17C11FFD3}" type="datetime1">
              <a:rPr lang="en-US" smtClean="0"/>
              <a:t>5/26/2017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2D3AA0-800A-493E-9046-15AD3828EA12}" type="slidenum">
              <a:rPr lang="en-US" smtClean="0"/>
              <a:t>‹#›</a:t>
            </a:fld>
            <a:endParaRPr lang="en-US"/>
          </a:p>
        </p:txBody>
      </p:sp>
    </p:spTree>
    <p:extLst>
      <p:ext uri="{BB962C8B-B14F-4D97-AF65-F5344CB8AC3E}">
        <p14:creationId xmlns:p14="http://schemas.microsoft.com/office/powerpoint/2010/main" val="1881781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4CE3F1-BFD4-4D68-ACD0-4FDA25E43723}" type="datetime1">
              <a:rPr lang="en-US" smtClean="0"/>
              <a:t>5/26/2017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2D3AA0-800A-493E-9046-15AD3828EA12}" type="slidenum">
              <a:rPr lang="en-US" smtClean="0"/>
              <a:t>‹#›</a:t>
            </a:fld>
            <a:endParaRPr lang="en-US"/>
          </a:p>
        </p:txBody>
      </p:sp>
    </p:spTree>
    <p:extLst>
      <p:ext uri="{BB962C8B-B14F-4D97-AF65-F5344CB8AC3E}">
        <p14:creationId xmlns:p14="http://schemas.microsoft.com/office/powerpoint/2010/main" val="1015903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411628-42B9-4EEE-B581-EDAEDCE8AF67}" type="datetime1">
              <a:rPr lang="en-US" smtClean="0"/>
              <a:t>5/26/2017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2D3AA0-800A-493E-9046-15AD3828EA12}" type="slidenum">
              <a:rPr lang="en-US" smtClean="0"/>
              <a:t>‹#›</a:t>
            </a:fld>
            <a:endParaRPr lang="en-US"/>
          </a:p>
        </p:txBody>
      </p:sp>
    </p:spTree>
    <p:extLst>
      <p:ext uri="{BB962C8B-B14F-4D97-AF65-F5344CB8AC3E}">
        <p14:creationId xmlns:p14="http://schemas.microsoft.com/office/powerpoint/2010/main" val="2564272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DDF545-1D4D-422E-B6A9-6F5CBF9DDD7A}" type="datetime1">
              <a:rPr lang="en-US" smtClean="0"/>
              <a:t>5/26/2017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2D3AA0-800A-493E-9046-15AD3828EA12}" type="slidenum">
              <a:rPr lang="en-US" smtClean="0"/>
              <a:t>‹#›</a:t>
            </a:fld>
            <a:endParaRPr lang="en-US"/>
          </a:p>
        </p:txBody>
      </p:sp>
    </p:spTree>
    <p:extLst>
      <p:ext uri="{BB962C8B-B14F-4D97-AF65-F5344CB8AC3E}">
        <p14:creationId xmlns:p14="http://schemas.microsoft.com/office/powerpoint/2010/main" val="3269531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9F869C-BD61-42FA-BFB4-7F1ABE346D3B}" type="datetime1">
              <a:rPr lang="en-US" smtClean="0"/>
              <a:t>5/26/2017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2D3AA0-800A-493E-9046-15AD3828EA12}" type="slidenum">
              <a:rPr lang="en-US" smtClean="0"/>
              <a:t>‹#›</a:t>
            </a:fld>
            <a:endParaRPr lang="en-US"/>
          </a:p>
        </p:txBody>
      </p:sp>
    </p:spTree>
    <p:extLst>
      <p:ext uri="{BB962C8B-B14F-4D97-AF65-F5344CB8AC3E}">
        <p14:creationId xmlns:p14="http://schemas.microsoft.com/office/powerpoint/2010/main" val="2960900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0F9BB2-4325-4DA5-933A-73D5E6178D1F}" type="datetime1">
              <a:rPr lang="en-US" smtClean="0"/>
              <a:t>5/26/2017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2D3AA0-800A-493E-9046-15AD3828EA12}" type="slidenum">
              <a:rPr lang="en-US" smtClean="0"/>
              <a:t>‹#›</a:t>
            </a:fld>
            <a:endParaRPr lang="en-US"/>
          </a:p>
        </p:txBody>
      </p:sp>
    </p:spTree>
    <p:extLst>
      <p:ext uri="{BB962C8B-B14F-4D97-AF65-F5344CB8AC3E}">
        <p14:creationId xmlns:p14="http://schemas.microsoft.com/office/powerpoint/2010/main" val="288371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FD6F45-A896-45C9-A422-671D38880F5C}" type="datetime1">
              <a:rPr lang="en-US" smtClean="0"/>
              <a:t>5/26/2017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2D3AA0-800A-493E-9046-15AD3828EA12}" type="slidenum">
              <a:rPr lang="en-US" smtClean="0"/>
              <a:t>‹#›</a:t>
            </a:fld>
            <a:endParaRPr lang="en-US"/>
          </a:p>
        </p:txBody>
      </p:sp>
    </p:spTree>
    <p:extLst>
      <p:ext uri="{BB962C8B-B14F-4D97-AF65-F5344CB8AC3E}">
        <p14:creationId xmlns:p14="http://schemas.microsoft.com/office/powerpoint/2010/main" val="42907596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nasasport.wordpress.com/" TargetMode="External"/><Relationship Id="rId2" Type="http://schemas.openxmlformats.org/officeDocument/2006/relationships/hyperlink" Target="http://weather.msfc.nasa.gov/sport/"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arroma.unl.edu/docs/publication/paper_pdf/2014/Wang_JQSRT_2014.pdf" TargetMode="External"/><Relationship Id="rId5" Type="http://schemas.openxmlformats.org/officeDocument/2006/relationships/image" Target="../media/image9.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p:cNvSpPr>
            <a:spLocks noGrp="1"/>
          </p:cNvSpPr>
          <p:nvPr>
            <p:ph type="title"/>
          </p:nvPr>
        </p:nvSpPr>
        <p:spPr>
          <a:xfrm>
            <a:off x="0" y="1709739"/>
            <a:ext cx="7875588" cy="2852737"/>
          </a:xfrm>
        </p:spPr>
        <p:txBody>
          <a:bodyPr/>
          <a:lstStyle/>
          <a:p>
            <a:r>
              <a:rPr lang="en-US" dirty="0" smtClean="0"/>
              <a:t>SPoRT Overview and Potential </a:t>
            </a:r>
            <a:r>
              <a:rPr lang="en-US" smtClean="0"/>
              <a:t>TEMPO Roles</a:t>
            </a:r>
            <a:endParaRPr lang="en-US" dirty="0"/>
          </a:p>
        </p:txBody>
      </p:sp>
      <p:sp>
        <p:nvSpPr>
          <p:cNvPr id="5" name="Text Placeholder 4"/>
          <p:cNvSpPr>
            <a:spLocks noGrp="1"/>
          </p:cNvSpPr>
          <p:nvPr>
            <p:ph type="body" idx="1"/>
          </p:nvPr>
        </p:nvSpPr>
        <p:spPr>
          <a:xfrm>
            <a:off x="0" y="4589464"/>
            <a:ext cx="7875588" cy="1500187"/>
          </a:xfrm>
        </p:spPr>
        <p:txBody>
          <a:bodyPr/>
          <a:lstStyle/>
          <a:p>
            <a:r>
              <a:rPr lang="en-US" dirty="0" smtClean="0"/>
              <a:t>Bradley Zavodsky and Emily Berndt</a:t>
            </a:r>
          </a:p>
          <a:p>
            <a:r>
              <a:rPr lang="en-US" dirty="0" smtClean="0"/>
              <a:t>Presentation to TEMPO Science Team Meeting</a:t>
            </a:r>
          </a:p>
          <a:p>
            <a:r>
              <a:rPr lang="en-US" dirty="0" smtClean="0"/>
              <a:t>May 31, 2017</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269" y="6168087"/>
            <a:ext cx="672206" cy="55793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4216" y="6272215"/>
            <a:ext cx="1472540" cy="314697"/>
          </a:xfrm>
          <a:prstGeom prst="rect">
            <a:avLst/>
          </a:prstGeom>
        </p:spPr>
      </p:pic>
      <p:sp>
        <p:nvSpPr>
          <p:cNvPr id="3" name="Slide Number Placeholder 2"/>
          <p:cNvSpPr>
            <a:spLocks noGrp="1"/>
          </p:cNvSpPr>
          <p:nvPr>
            <p:ph type="sldNum" sz="quarter" idx="12"/>
          </p:nvPr>
        </p:nvSpPr>
        <p:spPr/>
        <p:txBody>
          <a:bodyPr/>
          <a:lstStyle/>
          <a:p>
            <a:fld id="{ED2D3AA0-800A-493E-9046-15AD3828EA12}" type="slidenum">
              <a:rPr lang="en-US" smtClean="0"/>
              <a:t>1</a:t>
            </a:fld>
            <a:endParaRPr lang="en-US"/>
          </a:p>
        </p:txBody>
      </p:sp>
    </p:spTree>
    <p:extLst>
      <p:ext uri="{BB962C8B-B14F-4D97-AF65-F5344CB8AC3E}">
        <p14:creationId xmlns:p14="http://schemas.microsoft.com/office/powerpoint/2010/main" val="2742024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1930" y="1009485"/>
            <a:ext cx="7296950" cy="646331"/>
          </a:xfrm>
          <a:prstGeom prst="rect">
            <a:avLst/>
          </a:prstGeom>
          <a:noFill/>
        </p:spPr>
        <p:txBody>
          <a:bodyPr wrap="square" rtlCol="0">
            <a:spAutoFit/>
          </a:bodyPr>
          <a:lstStyle/>
          <a:p>
            <a:r>
              <a:rPr lang="en-US" sz="3600" dirty="0" smtClean="0">
                <a:latin typeface="Candara" panose="020E0502030303020204" pitchFamily="34" charset="0"/>
              </a:rPr>
              <a:t>Questions/Comments/Discussion</a:t>
            </a:r>
            <a:endParaRPr lang="en-US" sz="3600" dirty="0">
              <a:latin typeface="Candara" panose="020E0502030303020204" pitchFamily="34" charset="0"/>
            </a:endParaRPr>
          </a:p>
        </p:txBody>
      </p:sp>
      <p:sp>
        <p:nvSpPr>
          <p:cNvPr id="3" name="TextBox 2"/>
          <p:cNvSpPr txBox="1"/>
          <p:nvPr/>
        </p:nvSpPr>
        <p:spPr>
          <a:xfrm>
            <a:off x="846715" y="2238445"/>
            <a:ext cx="6989709" cy="2677656"/>
          </a:xfrm>
          <a:prstGeom prst="rect">
            <a:avLst/>
          </a:prstGeom>
          <a:noFill/>
        </p:spPr>
        <p:txBody>
          <a:bodyPr wrap="square" rtlCol="0">
            <a:spAutoFit/>
          </a:bodyPr>
          <a:lstStyle/>
          <a:p>
            <a:pPr algn="ctr"/>
            <a:r>
              <a:rPr lang="en-US" sz="2400" dirty="0" smtClean="0">
                <a:latin typeface="Candara" panose="020E0502030303020204" pitchFamily="34" charset="0"/>
              </a:rPr>
              <a:t>For More Information or Examples of Our Interaction with End-Users:</a:t>
            </a:r>
            <a:endParaRPr lang="en-US" sz="2400" dirty="0" smtClean="0">
              <a:latin typeface="Candara" panose="020E0502030303020204" pitchFamily="34" charset="0"/>
            </a:endParaRPr>
          </a:p>
          <a:p>
            <a:pPr algn="ctr"/>
            <a:endParaRPr lang="en-US" sz="2400" dirty="0">
              <a:latin typeface="Candara" panose="020E0502030303020204" pitchFamily="34" charset="0"/>
            </a:endParaRPr>
          </a:p>
          <a:p>
            <a:pPr algn="ctr"/>
            <a:r>
              <a:rPr lang="en-US" sz="2400" dirty="0">
                <a:latin typeface="Candara" panose="020E0502030303020204" pitchFamily="34" charset="0"/>
              </a:rPr>
              <a:t>Website:  </a:t>
            </a:r>
            <a:r>
              <a:rPr lang="en-US" sz="2400" dirty="0">
                <a:latin typeface="Candara" panose="020E0502030303020204" pitchFamily="34" charset="0"/>
                <a:hlinkClick r:id="rId2"/>
              </a:rPr>
              <a:t>http://weather.msfc.nasa.gov/sport</a:t>
            </a:r>
            <a:r>
              <a:rPr lang="en-US" sz="2400" dirty="0" smtClean="0">
                <a:latin typeface="Candara" panose="020E0502030303020204" pitchFamily="34" charset="0"/>
                <a:hlinkClick r:id="rId2"/>
              </a:rPr>
              <a:t>/</a:t>
            </a:r>
            <a:endParaRPr lang="en-US" sz="2400" dirty="0" smtClean="0">
              <a:latin typeface="Candara" panose="020E0502030303020204" pitchFamily="34" charset="0"/>
            </a:endParaRPr>
          </a:p>
          <a:p>
            <a:pPr algn="ctr"/>
            <a:r>
              <a:rPr lang="en-US" sz="2400" dirty="0">
                <a:latin typeface="Candara" panose="020E0502030303020204" pitchFamily="34" charset="0"/>
              </a:rPr>
              <a:t>Blog:  </a:t>
            </a:r>
            <a:r>
              <a:rPr lang="en-US" sz="2400" dirty="0">
                <a:latin typeface="Candara" panose="020E0502030303020204" pitchFamily="34" charset="0"/>
                <a:hlinkClick r:id="rId3"/>
              </a:rPr>
              <a:t>https://nasasport.wordpress.com</a:t>
            </a:r>
            <a:r>
              <a:rPr lang="en-US" sz="2400" dirty="0" smtClean="0">
                <a:latin typeface="Candara" panose="020E0502030303020204" pitchFamily="34" charset="0"/>
                <a:hlinkClick r:id="rId3"/>
              </a:rPr>
              <a:t>/</a:t>
            </a:r>
            <a:endParaRPr lang="en-US" sz="2400" dirty="0" smtClean="0">
              <a:latin typeface="Candara" panose="020E0502030303020204" pitchFamily="34" charset="0"/>
            </a:endParaRPr>
          </a:p>
          <a:p>
            <a:pPr algn="ctr"/>
            <a:r>
              <a:rPr lang="en-US" sz="2400" dirty="0" smtClean="0">
                <a:latin typeface="Candara" panose="020E0502030303020204" pitchFamily="34" charset="0"/>
              </a:rPr>
              <a:t>Twitter:  @</a:t>
            </a:r>
            <a:r>
              <a:rPr lang="en-US" sz="2400" dirty="0" err="1" smtClean="0">
                <a:latin typeface="Candara" panose="020E0502030303020204" pitchFamily="34" charset="0"/>
              </a:rPr>
              <a:t>NASA_SPoRT</a:t>
            </a:r>
            <a:endParaRPr lang="en-US" sz="2400" dirty="0" smtClean="0">
              <a:latin typeface="Candara" panose="020E0502030303020204" pitchFamily="34" charset="0"/>
            </a:endParaRPr>
          </a:p>
          <a:p>
            <a:pPr algn="ctr"/>
            <a:r>
              <a:rPr lang="en-US" sz="2400" dirty="0" smtClean="0">
                <a:latin typeface="Candara" panose="020E0502030303020204" pitchFamily="34" charset="0"/>
              </a:rPr>
              <a:t>Facebook:  NASA </a:t>
            </a:r>
            <a:r>
              <a:rPr lang="en-US" sz="2400" dirty="0" err="1" smtClean="0">
                <a:latin typeface="Candara" panose="020E0502030303020204" pitchFamily="34" charset="0"/>
              </a:rPr>
              <a:t>SPoRT</a:t>
            </a:r>
            <a:r>
              <a:rPr lang="en-US" sz="2400" dirty="0" smtClean="0">
                <a:latin typeface="Candara" panose="020E0502030303020204" pitchFamily="34" charset="0"/>
              </a:rPr>
              <a:t> Center</a:t>
            </a:r>
            <a:endParaRPr lang="en-US" sz="2400" dirty="0">
              <a:latin typeface="Candara" panose="020E0502030303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269" y="6168087"/>
            <a:ext cx="672206" cy="55793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4216" y="6272215"/>
            <a:ext cx="1472540" cy="314697"/>
          </a:xfrm>
          <a:prstGeom prst="rect">
            <a:avLst/>
          </a:prstGeom>
        </p:spPr>
      </p:pic>
      <p:sp>
        <p:nvSpPr>
          <p:cNvPr id="6" name="Slide Number Placeholder 5"/>
          <p:cNvSpPr>
            <a:spLocks noGrp="1"/>
          </p:cNvSpPr>
          <p:nvPr>
            <p:ph type="sldNum" sz="quarter" idx="12"/>
          </p:nvPr>
        </p:nvSpPr>
        <p:spPr/>
        <p:txBody>
          <a:bodyPr/>
          <a:lstStyle/>
          <a:p>
            <a:fld id="{ED2D3AA0-800A-493E-9046-15AD3828EA12}" type="slidenum">
              <a:rPr lang="en-US" smtClean="0"/>
              <a:t>10</a:t>
            </a:fld>
            <a:endParaRPr lang="en-US"/>
          </a:p>
        </p:txBody>
      </p:sp>
    </p:spTree>
    <p:extLst>
      <p:ext uri="{BB962C8B-B14F-4D97-AF65-F5344CB8AC3E}">
        <p14:creationId xmlns:p14="http://schemas.microsoft.com/office/powerpoint/2010/main" val="1018366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p:cNvSpPr>
            <a:spLocks/>
          </p:cNvSpPr>
          <p:nvPr/>
        </p:nvSpPr>
        <p:spPr bwMode="auto">
          <a:xfrm>
            <a:off x="228600" y="3886200"/>
            <a:ext cx="84582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spcBef>
                <a:spcPct val="20000"/>
              </a:spcBef>
              <a:buFont typeface="Arial" charset="0"/>
              <a:buNone/>
            </a:pPr>
            <a:endParaRPr lang="en-US" sz="2800">
              <a:solidFill>
                <a:srgbClr val="404040"/>
              </a:solidFill>
            </a:endParaRPr>
          </a:p>
          <a:p>
            <a:pPr algn="ctr">
              <a:spcBef>
                <a:spcPct val="20000"/>
              </a:spcBef>
              <a:buFont typeface="Arial" charset="0"/>
              <a:buNone/>
            </a:pPr>
            <a:endParaRPr lang="en-US" sz="2800">
              <a:solidFill>
                <a:srgbClr val="404040"/>
              </a:solidFill>
            </a:endParaRPr>
          </a:p>
          <a:p>
            <a:pPr algn="ctr">
              <a:spcBef>
                <a:spcPct val="20000"/>
              </a:spcBef>
              <a:buFont typeface="Arial" charset="0"/>
              <a:buNone/>
            </a:pPr>
            <a:endParaRPr lang="en-US" sz="2800">
              <a:solidFill>
                <a:srgbClr val="404040"/>
              </a:solidFill>
            </a:endParaRPr>
          </a:p>
          <a:p>
            <a:pPr algn="ctr">
              <a:spcBef>
                <a:spcPct val="20000"/>
              </a:spcBef>
              <a:buFont typeface="Arial" charset="0"/>
              <a:buNone/>
            </a:pPr>
            <a:endParaRPr lang="en-US" sz="2800">
              <a:solidFill>
                <a:srgbClr val="404040"/>
              </a:solidFill>
            </a:endParaRPr>
          </a:p>
        </p:txBody>
      </p:sp>
      <p:sp>
        <p:nvSpPr>
          <p:cNvPr id="16" name="Rectangle 18"/>
          <p:cNvSpPr>
            <a:spLocks noChangeArrowheads="1"/>
          </p:cNvSpPr>
          <p:nvPr/>
        </p:nvSpPr>
        <p:spPr bwMode="auto">
          <a:xfrm>
            <a:off x="0" y="228600"/>
            <a:ext cx="9144000" cy="533400"/>
          </a:xfrm>
          <a:prstGeom prst="rect">
            <a:avLst/>
          </a:prstGeom>
          <a:noFill/>
          <a:ln w="9525">
            <a:noFill/>
            <a:miter lim="800000"/>
            <a:headEnd/>
            <a:tailEnd/>
          </a:ln>
          <a:effectLst/>
        </p:spPr>
        <p:txBody>
          <a:bodyPr/>
          <a:lstStyle/>
          <a:p>
            <a:pPr marL="342900" indent="-342900" algn="ctr" eaLnBrk="0" hangingPunct="0">
              <a:lnSpc>
                <a:spcPct val="85000"/>
              </a:lnSpc>
              <a:buFont typeface="Arial" charset="0"/>
              <a:buNone/>
              <a:defRPr/>
            </a:pPr>
            <a:r>
              <a:rPr lang="en-US" sz="3200" b="1" dirty="0">
                <a:latin typeface="Candara" panose="020E0502030303020204" pitchFamily="34" charset="0"/>
                <a:cs typeface="Arial" panose="020B0604020202020204" pitchFamily="34" charset="0"/>
              </a:rPr>
              <a:t>Short-term Prediction </a:t>
            </a:r>
            <a:endParaRPr lang="en-US" sz="3200" b="1" dirty="0" smtClean="0">
              <a:latin typeface="Candara" panose="020E0502030303020204" pitchFamily="34" charset="0"/>
              <a:cs typeface="Arial" panose="020B0604020202020204" pitchFamily="34" charset="0"/>
            </a:endParaRPr>
          </a:p>
          <a:p>
            <a:pPr marL="342900" indent="-342900" algn="ctr" eaLnBrk="0" hangingPunct="0">
              <a:lnSpc>
                <a:spcPct val="85000"/>
              </a:lnSpc>
              <a:buFont typeface="Arial" charset="0"/>
              <a:buNone/>
              <a:defRPr/>
            </a:pPr>
            <a:r>
              <a:rPr lang="en-US" sz="3200" b="1" dirty="0" smtClean="0">
                <a:latin typeface="Candara" panose="020E0502030303020204" pitchFamily="34" charset="0"/>
                <a:cs typeface="Arial" panose="020B0604020202020204" pitchFamily="34" charset="0"/>
              </a:rPr>
              <a:t>Research </a:t>
            </a:r>
            <a:r>
              <a:rPr lang="en-US" sz="3200" b="1" dirty="0">
                <a:latin typeface="Candara" panose="020E0502030303020204" pitchFamily="34" charset="0"/>
                <a:cs typeface="Arial" panose="020B0604020202020204" pitchFamily="34" charset="0"/>
              </a:rPr>
              <a:t>and </a:t>
            </a:r>
            <a:r>
              <a:rPr lang="en-US" sz="3200" b="1" dirty="0" smtClean="0">
                <a:latin typeface="Candara" panose="020E0502030303020204" pitchFamily="34" charset="0"/>
                <a:cs typeface="Arial" panose="020B0604020202020204" pitchFamily="34" charset="0"/>
              </a:rPr>
              <a:t>Transition (SPoRT) Center</a:t>
            </a:r>
            <a:endParaRPr lang="en-US" sz="3200" b="1" dirty="0">
              <a:latin typeface="Candara" panose="020E0502030303020204" pitchFamily="34" charset="0"/>
              <a:cs typeface="Arial" panose="020B0604020202020204" pitchFamily="34" charset="0"/>
            </a:endParaRPr>
          </a:p>
        </p:txBody>
      </p:sp>
      <p:sp>
        <p:nvSpPr>
          <p:cNvPr id="17" name="Rounded Rectangle 16"/>
          <p:cNvSpPr/>
          <p:nvPr/>
        </p:nvSpPr>
        <p:spPr bwMode="auto">
          <a:xfrm>
            <a:off x="360362" y="1201415"/>
            <a:ext cx="8194675" cy="4928172"/>
          </a:xfrm>
          <a:prstGeom prst="roundRect">
            <a:avLst/>
          </a:prstGeom>
          <a:solidFill>
            <a:schemeClr val="bg2">
              <a:lumMod val="40000"/>
              <a:lumOff val="60000"/>
            </a:schemeClr>
          </a:solidFill>
          <a:ln>
            <a:solidFill>
              <a:schemeClr val="tx1">
                <a:lumMod val="65000"/>
                <a:lumOff val="35000"/>
              </a:schemeClr>
            </a:solidFill>
          </a:ln>
          <a:effectLst>
            <a:outerShdw blurRad="1270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solidFill>
                <a:schemeClr val="tx1"/>
              </a:solidFill>
              <a:latin typeface="Candara" pitchFamily="34" charset="0"/>
            </a:endParaRPr>
          </a:p>
        </p:txBody>
      </p:sp>
      <p:sp>
        <p:nvSpPr>
          <p:cNvPr id="18" name="Text Box 5"/>
          <p:cNvSpPr txBox="1">
            <a:spLocks noChangeArrowheads="1"/>
          </p:cNvSpPr>
          <p:nvPr/>
        </p:nvSpPr>
        <p:spPr bwMode="auto">
          <a:xfrm>
            <a:off x="554536" y="1405861"/>
            <a:ext cx="7934774" cy="4431470"/>
          </a:xfrm>
          <a:prstGeom prst="rect">
            <a:avLst/>
          </a:prstGeom>
          <a:noFill/>
          <a:ln>
            <a:noFill/>
          </a:ln>
          <a:effectLst/>
          <a:extLst/>
        </p:spPr>
        <p:txBody>
          <a:bodyPr wrap="square">
            <a:spAutoFit/>
          </a:bodyPr>
          <a:lstStyle>
            <a:lvl1pPr eaLnBrk="0" hangingPunct="0">
              <a:tabLst>
                <a:tab pos="687388" algn="l"/>
              </a:tabLst>
              <a:defRPr>
                <a:solidFill>
                  <a:schemeClr val="tx1"/>
                </a:solidFill>
                <a:latin typeface="Arial" charset="0"/>
                <a:cs typeface="Arial" charset="0"/>
              </a:defRPr>
            </a:lvl1pPr>
            <a:lvl2pPr marL="509588" indent="-277813" eaLnBrk="0" hangingPunct="0">
              <a:tabLst>
                <a:tab pos="687388" algn="l"/>
              </a:tabLst>
              <a:defRPr>
                <a:solidFill>
                  <a:schemeClr val="tx1"/>
                </a:solidFill>
                <a:latin typeface="Arial" charset="0"/>
                <a:cs typeface="Arial" charset="0"/>
              </a:defRPr>
            </a:lvl2pPr>
            <a:lvl3pPr marL="1143000" indent="-228600" eaLnBrk="0" hangingPunct="0">
              <a:tabLst>
                <a:tab pos="687388" algn="l"/>
              </a:tabLst>
              <a:defRPr>
                <a:solidFill>
                  <a:schemeClr val="tx1"/>
                </a:solidFill>
                <a:latin typeface="Arial" charset="0"/>
                <a:cs typeface="Arial" charset="0"/>
              </a:defRPr>
            </a:lvl3pPr>
            <a:lvl4pPr marL="1600200" indent="-228600" eaLnBrk="0" hangingPunct="0">
              <a:tabLst>
                <a:tab pos="687388" algn="l"/>
              </a:tabLst>
              <a:defRPr>
                <a:solidFill>
                  <a:schemeClr val="tx1"/>
                </a:solidFill>
                <a:latin typeface="Arial" charset="0"/>
                <a:cs typeface="Arial" charset="0"/>
              </a:defRPr>
            </a:lvl4pPr>
            <a:lvl5pPr marL="2057400" indent="-228600" eaLnBrk="0" hangingPunct="0">
              <a:tabLst>
                <a:tab pos="687388"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687388"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687388"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687388"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687388" algn="l"/>
              </a:tabLst>
              <a:defRPr>
                <a:solidFill>
                  <a:schemeClr val="tx1"/>
                </a:solidFill>
                <a:latin typeface="Arial" charset="0"/>
                <a:cs typeface="Arial" charset="0"/>
              </a:defRPr>
            </a:lvl9pPr>
          </a:lstStyle>
          <a:p>
            <a:pPr marL="342900" indent="-342900" eaLnBrk="1" hangingPunct="1">
              <a:lnSpc>
                <a:spcPct val="85000"/>
              </a:lnSpc>
              <a:spcAft>
                <a:spcPts val="600"/>
              </a:spcAft>
              <a:buFont typeface="Arial" panose="020B0604020202020204" pitchFamily="34" charset="0"/>
              <a:buChar char="•"/>
            </a:pPr>
            <a:r>
              <a:rPr lang="en-US" sz="2200" b="1" dirty="0" smtClean="0">
                <a:latin typeface="Candara" pitchFamily="34" charset="0"/>
                <a:cs typeface="Tahoma" pitchFamily="34" charset="0"/>
              </a:rPr>
              <a:t>Mission:  Transition </a:t>
            </a:r>
            <a:r>
              <a:rPr lang="en-US" sz="2200" b="1" u="sng" dirty="0">
                <a:latin typeface="Candara" pitchFamily="34" charset="0"/>
                <a:cs typeface="Tahoma" pitchFamily="34" charset="0"/>
              </a:rPr>
              <a:t>unique</a:t>
            </a:r>
            <a:r>
              <a:rPr lang="en-US" sz="2200" b="1" dirty="0">
                <a:latin typeface="Candara" pitchFamily="34" charset="0"/>
                <a:cs typeface="Tahoma" pitchFamily="34" charset="0"/>
              </a:rPr>
              <a:t> </a:t>
            </a:r>
            <a:r>
              <a:rPr lang="en-US" sz="2200" b="1" dirty="0" smtClean="0">
                <a:latin typeface="Candara" pitchFamily="34" charset="0"/>
                <a:cs typeface="Tahoma" pitchFamily="34" charset="0"/>
              </a:rPr>
              <a:t>satellite observations </a:t>
            </a:r>
            <a:r>
              <a:rPr lang="en-US" sz="2200" b="1" dirty="0">
                <a:latin typeface="Candara" pitchFamily="34" charset="0"/>
                <a:cs typeface="Tahoma" pitchFamily="34" charset="0"/>
              </a:rPr>
              <a:t>and research capabilities to the operational weather community to improve short-term weather forecasts on a regional and local scale.</a:t>
            </a:r>
          </a:p>
          <a:p>
            <a:pPr marL="342900" indent="-342900" eaLnBrk="1" hangingPunct="1">
              <a:lnSpc>
                <a:spcPct val="85000"/>
              </a:lnSpc>
              <a:spcBef>
                <a:spcPts val="600"/>
              </a:spcBef>
              <a:spcAft>
                <a:spcPts val="0"/>
              </a:spcAft>
              <a:buFont typeface="Arial" panose="020B0604020202020204" pitchFamily="34" charset="0"/>
              <a:buChar char="•"/>
            </a:pPr>
            <a:r>
              <a:rPr lang="en-US" sz="2200" b="1" dirty="0" smtClean="0">
                <a:latin typeface="Candara" pitchFamily="34" charset="0"/>
              </a:rPr>
              <a:t>Demonstrate </a:t>
            </a:r>
            <a:r>
              <a:rPr lang="en-US" sz="2200" b="1" dirty="0">
                <a:latin typeface="Candara" pitchFamily="34" charset="0"/>
              </a:rPr>
              <a:t>capability of NASA </a:t>
            </a:r>
            <a:r>
              <a:rPr lang="en-US" sz="2200" b="1" dirty="0" smtClean="0">
                <a:latin typeface="Candara" pitchFamily="34" charset="0"/>
              </a:rPr>
              <a:t>                                                                 and NOAA experimental </a:t>
            </a:r>
            <a:r>
              <a:rPr lang="en-US" sz="2200" b="1" dirty="0">
                <a:latin typeface="Candara" pitchFamily="34" charset="0"/>
              </a:rPr>
              <a:t>products </a:t>
            </a:r>
            <a:r>
              <a:rPr lang="en-US" sz="2200" b="1" dirty="0" smtClean="0">
                <a:latin typeface="Candara" pitchFamily="34" charset="0"/>
              </a:rPr>
              <a:t>                                                             to </a:t>
            </a:r>
            <a:r>
              <a:rPr lang="en-US" sz="2200" b="1" dirty="0">
                <a:latin typeface="Candara" pitchFamily="34" charset="0"/>
              </a:rPr>
              <a:t>weather </a:t>
            </a:r>
            <a:r>
              <a:rPr lang="en-US" sz="2200" b="1" dirty="0" smtClean="0">
                <a:latin typeface="Candara" pitchFamily="34" charset="0"/>
              </a:rPr>
              <a:t>applications and                                                           societal benefit</a:t>
            </a:r>
          </a:p>
          <a:p>
            <a:pPr marL="342900" indent="-342900" eaLnBrk="1" hangingPunct="1">
              <a:lnSpc>
                <a:spcPct val="85000"/>
              </a:lnSpc>
              <a:spcBef>
                <a:spcPts val="600"/>
              </a:spcBef>
              <a:buFont typeface="Arial" panose="020B0604020202020204" pitchFamily="34" charset="0"/>
              <a:buChar char="•"/>
            </a:pPr>
            <a:r>
              <a:rPr lang="en-US" sz="2200" b="1" dirty="0">
                <a:latin typeface="Candara" pitchFamily="34" charset="0"/>
                <a:cs typeface="Tahoma" pitchFamily="34" charset="0"/>
              </a:rPr>
              <a:t>Proven paradigm for transition of                                                       research and experimental data to                                           operations</a:t>
            </a:r>
            <a:endParaRPr lang="en-US" sz="2200" b="1" dirty="0">
              <a:latin typeface="Candara" pitchFamily="34" charset="0"/>
            </a:endParaRPr>
          </a:p>
          <a:p>
            <a:pPr marL="342900" indent="-342900" eaLnBrk="1" hangingPunct="1">
              <a:lnSpc>
                <a:spcPct val="85000"/>
              </a:lnSpc>
              <a:spcBef>
                <a:spcPts val="600"/>
              </a:spcBef>
              <a:spcAft>
                <a:spcPts val="0"/>
              </a:spcAft>
              <a:buFont typeface="Arial" panose="020B0604020202020204" pitchFamily="34" charset="0"/>
              <a:buChar char="•"/>
            </a:pPr>
            <a:r>
              <a:rPr lang="en-US" sz="2200" b="1" dirty="0" smtClean="0">
                <a:latin typeface="Candara" pitchFamily="34" charset="0"/>
              </a:rPr>
              <a:t>Strategy to engage with new NASA missions with current users and expand to collaborate with users from other government agencies and private sector</a:t>
            </a:r>
            <a:endParaRPr lang="en-US" sz="2200" b="1" dirty="0">
              <a:latin typeface="Candara" pitchFamily="34" charset="0"/>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269" y="6168087"/>
            <a:ext cx="672206" cy="557930"/>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216" y="6272215"/>
            <a:ext cx="1472540" cy="314697"/>
          </a:xfrm>
          <a:prstGeom prst="rect">
            <a:avLst/>
          </a:prstGeom>
        </p:spPr>
      </p:pic>
      <p:pic>
        <p:nvPicPr>
          <p:cNvPr id="24" name="Picture 12" descr="S:\5yr Celebration\5yr celebrtion photos\DJH_377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9015" y="2589197"/>
            <a:ext cx="3509548" cy="213582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ED2D3AA0-800A-493E-9046-15AD3828EA12}" type="slidenum">
              <a:rPr lang="en-US" smtClean="0"/>
              <a:t>2</a:t>
            </a:fld>
            <a:endParaRPr lang="en-US"/>
          </a:p>
        </p:txBody>
      </p:sp>
    </p:spTree>
    <p:extLst>
      <p:ext uri="{BB962C8B-B14F-4D97-AF65-F5344CB8AC3E}">
        <p14:creationId xmlns:p14="http://schemas.microsoft.com/office/powerpoint/2010/main" val="968902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269" y="6168087"/>
            <a:ext cx="672206" cy="557930"/>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216" y="6272215"/>
            <a:ext cx="1472540" cy="314697"/>
          </a:xfrm>
          <a:prstGeom prst="rect">
            <a:avLst/>
          </a:prstGeom>
        </p:spPr>
      </p:pic>
      <p:sp>
        <p:nvSpPr>
          <p:cNvPr id="19" name="Title 1"/>
          <p:cNvSpPr txBox="1">
            <a:spLocks/>
          </p:cNvSpPr>
          <p:nvPr/>
        </p:nvSpPr>
        <p:spPr>
          <a:xfrm>
            <a:off x="628650" y="182790"/>
            <a:ext cx="7886700" cy="7030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latin typeface="Candara" panose="020E0502030303020204" pitchFamily="34" charset="0"/>
              </a:rPr>
              <a:t>SPoRT R2O/O2R Paradigm</a:t>
            </a:r>
            <a:endParaRPr lang="en-US" sz="3200" b="1" dirty="0">
              <a:latin typeface="Candara" panose="020E0502030303020204" pitchFamily="34" charset="0"/>
            </a:endParaRPr>
          </a:p>
        </p:txBody>
      </p:sp>
      <p:pic>
        <p:nvPicPr>
          <p:cNvPr id="20" name="Picture 19"/>
          <p:cNvPicPr>
            <a:picLocks noChangeAspect="1"/>
          </p:cNvPicPr>
          <p:nvPr/>
        </p:nvPicPr>
        <p:blipFill>
          <a:blip r:embed="rId5"/>
          <a:stretch>
            <a:fillRect/>
          </a:stretch>
        </p:blipFill>
        <p:spPr>
          <a:xfrm>
            <a:off x="4695102" y="1164445"/>
            <a:ext cx="4285036" cy="4895831"/>
          </a:xfrm>
          <a:prstGeom prst="rect">
            <a:avLst/>
          </a:prstGeom>
        </p:spPr>
      </p:pic>
      <p:sp>
        <p:nvSpPr>
          <p:cNvPr id="21" name="Text Box 5"/>
          <p:cNvSpPr txBox="1">
            <a:spLocks noChangeArrowheads="1"/>
          </p:cNvSpPr>
          <p:nvPr/>
        </p:nvSpPr>
        <p:spPr bwMode="auto">
          <a:xfrm>
            <a:off x="156161" y="839953"/>
            <a:ext cx="4538941" cy="5310685"/>
          </a:xfrm>
          <a:prstGeom prst="rect">
            <a:avLst/>
          </a:prstGeom>
          <a:noFill/>
          <a:ln>
            <a:noFill/>
          </a:ln>
          <a:extLst/>
        </p:spPr>
        <p:txBody>
          <a:bodyPr wrap="square">
            <a:spAutoFit/>
          </a:bodyPr>
          <a:lstStyle>
            <a:lvl1pPr eaLnBrk="0" hangingPunct="0">
              <a:tabLst>
                <a:tab pos="687388" algn="l"/>
              </a:tabLst>
              <a:defRPr>
                <a:solidFill>
                  <a:schemeClr val="tx1"/>
                </a:solidFill>
                <a:latin typeface="Arial" charset="0"/>
                <a:cs typeface="Arial" charset="0"/>
              </a:defRPr>
            </a:lvl1pPr>
            <a:lvl2pPr marL="509588" indent="-277813" eaLnBrk="0" hangingPunct="0">
              <a:tabLst>
                <a:tab pos="687388" algn="l"/>
              </a:tabLst>
              <a:defRPr>
                <a:solidFill>
                  <a:schemeClr val="tx1"/>
                </a:solidFill>
                <a:latin typeface="Arial" charset="0"/>
                <a:cs typeface="Arial" charset="0"/>
              </a:defRPr>
            </a:lvl2pPr>
            <a:lvl3pPr marL="1143000" indent="-228600" eaLnBrk="0" hangingPunct="0">
              <a:tabLst>
                <a:tab pos="687388" algn="l"/>
              </a:tabLst>
              <a:defRPr>
                <a:solidFill>
                  <a:schemeClr val="tx1"/>
                </a:solidFill>
                <a:latin typeface="Arial" charset="0"/>
                <a:cs typeface="Arial" charset="0"/>
              </a:defRPr>
            </a:lvl3pPr>
            <a:lvl4pPr marL="1600200" indent="-228600" eaLnBrk="0" hangingPunct="0">
              <a:tabLst>
                <a:tab pos="687388" algn="l"/>
              </a:tabLst>
              <a:defRPr>
                <a:solidFill>
                  <a:schemeClr val="tx1"/>
                </a:solidFill>
                <a:latin typeface="Arial" charset="0"/>
                <a:cs typeface="Arial" charset="0"/>
              </a:defRPr>
            </a:lvl4pPr>
            <a:lvl5pPr marL="2057400" indent="-228600" eaLnBrk="0" hangingPunct="0">
              <a:tabLst>
                <a:tab pos="687388"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687388"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687388"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687388"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687388" algn="l"/>
              </a:tabLst>
              <a:defRPr>
                <a:solidFill>
                  <a:schemeClr val="tx1"/>
                </a:solidFill>
                <a:latin typeface="Arial" charset="0"/>
                <a:cs typeface="Arial" charset="0"/>
              </a:defRPr>
            </a:lvl9pPr>
          </a:lstStyle>
          <a:p>
            <a:pPr marL="231775" indent="-231775" eaLnBrk="1" hangingPunct="1">
              <a:lnSpc>
                <a:spcPct val="85000"/>
              </a:lnSpc>
              <a:spcAft>
                <a:spcPts val="600"/>
              </a:spcAft>
              <a:buFont typeface="Arial" panose="020B0604020202020204" pitchFamily="34" charset="0"/>
              <a:buChar char="•"/>
            </a:pPr>
            <a:r>
              <a:rPr lang="en-US" sz="2000" b="1" dirty="0">
                <a:latin typeface="Candara" pitchFamily="34" charset="0"/>
                <a:cs typeface="Tahoma" pitchFamily="34" charset="0"/>
              </a:rPr>
              <a:t>Concept has been used to successfully transition a variety of satellite datasets to operational users for 15 years</a:t>
            </a:r>
          </a:p>
          <a:p>
            <a:pPr marL="231775" indent="-231775" eaLnBrk="1" hangingPunct="1">
              <a:lnSpc>
                <a:spcPct val="85000"/>
              </a:lnSpc>
              <a:spcAft>
                <a:spcPts val="600"/>
              </a:spcAft>
              <a:buFont typeface="Arial" panose="020B0604020202020204" pitchFamily="34" charset="0"/>
              <a:buChar char="•"/>
            </a:pPr>
            <a:r>
              <a:rPr lang="en-US" sz="2000" b="1" dirty="0" smtClean="0">
                <a:latin typeface="Candara" pitchFamily="34" charset="0"/>
                <a:cs typeface="Tahoma" pitchFamily="34" charset="0"/>
              </a:rPr>
              <a:t>Bridge the “Valley of Death”</a:t>
            </a:r>
          </a:p>
          <a:p>
            <a:pPr marL="231775" indent="-231775" eaLnBrk="1" hangingPunct="1">
              <a:lnSpc>
                <a:spcPct val="85000"/>
              </a:lnSpc>
              <a:spcAft>
                <a:spcPts val="600"/>
              </a:spcAft>
              <a:buFont typeface="Arial" panose="020B0604020202020204" pitchFamily="34" charset="0"/>
              <a:buChar char="•"/>
            </a:pPr>
            <a:r>
              <a:rPr lang="en-US" sz="2000" b="1" dirty="0" smtClean="0">
                <a:latin typeface="Candara" pitchFamily="34" charset="0"/>
                <a:cs typeface="Tahoma" pitchFamily="34" charset="0"/>
              </a:rPr>
              <a:t>Can’t “throw data over the fence”</a:t>
            </a:r>
          </a:p>
          <a:p>
            <a:pPr marL="852488" lvl="1" indent="-342900" eaLnBrk="1" hangingPunct="1">
              <a:lnSpc>
                <a:spcPct val="85000"/>
              </a:lnSpc>
              <a:spcAft>
                <a:spcPts val="600"/>
              </a:spcAft>
              <a:buFont typeface="Arial" panose="020B0604020202020204" pitchFamily="34" charset="0"/>
              <a:buChar char="•"/>
            </a:pPr>
            <a:r>
              <a:rPr lang="en-US" dirty="0" smtClean="0">
                <a:latin typeface="Candara" pitchFamily="34" charset="0"/>
                <a:cs typeface="Tahoma" pitchFamily="34" charset="0"/>
              </a:rPr>
              <a:t>maintain interactive partnerships with help of specific advocates</a:t>
            </a:r>
          </a:p>
          <a:p>
            <a:pPr marL="852488" lvl="1" indent="-342900" eaLnBrk="1" hangingPunct="1">
              <a:lnSpc>
                <a:spcPct val="85000"/>
              </a:lnSpc>
              <a:spcAft>
                <a:spcPts val="600"/>
              </a:spcAft>
              <a:buFont typeface="Arial" panose="020B0604020202020204" pitchFamily="34" charset="0"/>
              <a:buChar char="•"/>
            </a:pPr>
            <a:r>
              <a:rPr lang="en-US" dirty="0" smtClean="0">
                <a:latin typeface="Candara" pitchFamily="34" charset="0"/>
                <a:cs typeface="Tahoma" pitchFamily="34" charset="0"/>
              </a:rPr>
              <a:t>integrate into user decision support tools</a:t>
            </a:r>
            <a:endParaRPr lang="en-US" dirty="0">
              <a:latin typeface="Candara" pitchFamily="34" charset="0"/>
              <a:cs typeface="Tahoma" pitchFamily="34" charset="0"/>
            </a:endParaRPr>
          </a:p>
          <a:p>
            <a:pPr marL="852488" lvl="1" indent="-342900" eaLnBrk="1" hangingPunct="1">
              <a:lnSpc>
                <a:spcPct val="85000"/>
              </a:lnSpc>
              <a:spcAft>
                <a:spcPts val="600"/>
              </a:spcAft>
              <a:buFont typeface="Arial" panose="020B0604020202020204" pitchFamily="34" charset="0"/>
              <a:buChar char="•"/>
            </a:pPr>
            <a:r>
              <a:rPr lang="en-US" dirty="0" smtClean="0">
                <a:latin typeface="Candara" pitchFamily="34" charset="0"/>
                <a:cs typeface="Tahoma" pitchFamily="34" charset="0"/>
              </a:rPr>
              <a:t>create product training</a:t>
            </a:r>
          </a:p>
          <a:p>
            <a:pPr marL="852488" lvl="1" indent="-342900" eaLnBrk="1" hangingPunct="1">
              <a:lnSpc>
                <a:spcPct val="85000"/>
              </a:lnSpc>
              <a:spcAft>
                <a:spcPts val="600"/>
              </a:spcAft>
              <a:buFont typeface="Arial" panose="020B0604020202020204" pitchFamily="34" charset="0"/>
              <a:buChar char="•"/>
            </a:pPr>
            <a:r>
              <a:rPr lang="en-US" dirty="0" smtClean="0">
                <a:latin typeface="Candara" pitchFamily="34" charset="0"/>
                <a:cs typeface="Tahoma" pitchFamily="34" charset="0"/>
              </a:rPr>
              <a:t>perform targeted product assessments</a:t>
            </a:r>
            <a:endParaRPr lang="en-US" dirty="0">
              <a:latin typeface="Candara" pitchFamily="34" charset="0"/>
              <a:cs typeface="Tahoma" pitchFamily="34" charset="0"/>
            </a:endParaRPr>
          </a:p>
          <a:p>
            <a:pPr marL="231775" indent="-231775" eaLnBrk="1" hangingPunct="1">
              <a:lnSpc>
                <a:spcPct val="85000"/>
              </a:lnSpc>
              <a:spcBef>
                <a:spcPts val="600"/>
              </a:spcBef>
              <a:spcAft>
                <a:spcPts val="0"/>
              </a:spcAft>
              <a:buFont typeface="Arial" panose="020B0604020202020204" pitchFamily="34" charset="0"/>
              <a:buChar char="•"/>
            </a:pPr>
            <a:r>
              <a:rPr lang="en-US" sz="2000" b="1" dirty="0" smtClean="0">
                <a:latin typeface="Candara" pitchFamily="34" charset="0"/>
                <a:cs typeface="Tahoma" pitchFamily="34" charset="0"/>
              </a:rPr>
              <a:t>Use experimental datasets and proxies in advance of operational use to demonstrate utility and impact</a:t>
            </a:r>
          </a:p>
          <a:p>
            <a:pPr marL="231775" indent="-231775" eaLnBrk="1" hangingPunct="1">
              <a:lnSpc>
                <a:spcPct val="85000"/>
              </a:lnSpc>
              <a:spcBef>
                <a:spcPts val="600"/>
              </a:spcBef>
              <a:spcAft>
                <a:spcPts val="0"/>
              </a:spcAft>
              <a:buFont typeface="Arial" panose="020B0604020202020204" pitchFamily="34" charset="0"/>
              <a:buChar char="•"/>
            </a:pPr>
            <a:r>
              <a:rPr lang="en-US" sz="2000" b="1" dirty="0" smtClean="0">
                <a:latin typeface="Candara" pitchFamily="34" charset="0"/>
                <a:cs typeface="Tahoma" pitchFamily="34" charset="0"/>
              </a:rPr>
              <a:t>Other groups in the community have adopted this paradigm</a:t>
            </a:r>
            <a:endParaRPr lang="en-US" sz="2000" b="1" u="sng" dirty="0">
              <a:latin typeface="Candara" pitchFamily="34" charset="0"/>
              <a:cs typeface="Tahoma" pitchFamily="34" charset="0"/>
            </a:endParaRPr>
          </a:p>
        </p:txBody>
      </p:sp>
      <p:sp>
        <p:nvSpPr>
          <p:cNvPr id="2" name="Slide Number Placeholder 1"/>
          <p:cNvSpPr>
            <a:spLocks noGrp="1"/>
          </p:cNvSpPr>
          <p:nvPr>
            <p:ph type="sldNum" sz="quarter" idx="12"/>
          </p:nvPr>
        </p:nvSpPr>
        <p:spPr/>
        <p:txBody>
          <a:bodyPr/>
          <a:lstStyle/>
          <a:p>
            <a:fld id="{ED2D3AA0-800A-493E-9046-15AD3828EA12}" type="slidenum">
              <a:rPr lang="en-US" smtClean="0"/>
              <a:t>3</a:t>
            </a:fld>
            <a:endParaRPr lang="en-US"/>
          </a:p>
        </p:txBody>
      </p:sp>
    </p:spTree>
    <p:extLst>
      <p:ext uri="{BB962C8B-B14F-4D97-AF65-F5344CB8AC3E}">
        <p14:creationId xmlns:p14="http://schemas.microsoft.com/office/powerpoint/2010/main" val="2875236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6598" y="1190982"/>
            <a:ext cx="3888187" cy="282579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52518" y="1279315"/>
            <a:ext cx="3696346" cy="588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Modeling and Data Assimilation</a:t>
            </a:r>
          </a:p>
        </p:txBody>
      </p:sp>
      <p:sp>
        <p:nvSpPr>
          <p:cNvPr id="4" name="Rectangle 3"/>
          <p:cNvSpPr/>
          <p:nvPr/>
        </p:nvSpPr>
        <p:spPr>
          <a:xfrm>
            <a:off x="652518" y="1958036"/>
            <a:ext cx="3696346" cy="588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Lightning</a:t>
            </a:r>
          </a:p>
        </p:txBody>
      </p:sp>
      <p:sp>
        <p:nvSpPr>
          <p:cNvPr id="5" name="Rectangle 4"/>
          <p:cNvSpPr/>
          <p:nvPr/>
        </p:nvSpPr>
        <p:spPr>
          <a:xfrm>
            <a:off x="652518" y="2637679"/>
            <a:ext cx="3696346" cy="588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Remote Sensing</a:t>
            </a:r>
          </a:p>
        </p:txBody>
      </p:sp>
      <p:sp>
        <p:nvSpPr>
          <p:cNvPr id="6" name="Rectangle 5"/>
          <p:cNvSpPr/>
          <p:nvPr/>
        </p:nvSpPr>
        <p:spPr>
          <a:xfrm>
            <a:off x="652518" y="5155116"/>
            <a:ext cx="3696346" cy="588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Transitions, Training, and Assessment</a:t>
            </a:r>
          </a:p>
        </p:txBody>
      </p:sp>
      <p:sp>
        <p:nvSpPr>
          <p:cNvPr id="7" name="Rectangle 6"/>
          <p:cNvSpPr/>
          <p:nvPr/>
        </p:nvSpPr>
        <p:spPr>
          <a:xfrm>
            <a:off x="652518" y="4265503"/>
            <a:ext cx="3696346" cy="588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Decision Support Systems</a:t>
            </a:r>
          </a:p>
        </p:txBody>
      </p:sp>
      <p:sp>
        <p:nvSpPr>
          <p:cNvPr id="8" name="TextBox 7"/>
          <p:cNvSpPr txBox="1"/>
          <p:nvPr/>
        </p:nvSpPr>
        <p:spPr>
          <a:xfrm>
            <a:off x="4707159" y="1744657"/>
            <a:ext cx="3819254" cy="1477328"/>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latin typeface="Candara" panose="020E0502030303020204" pitchFamily="34" charset="0"/>
              </a:rPr>
              <a:t>Perform targeted research activities to exploit unique capabilities of NASA satellites and technologies to solve specific weather forecasting challenges</a:t>
            </a:r>
          </a:p>
        </p:txBody>
      </p:sp>
      <p:sp>
        <p:nvSpPr>
          <p:cNvPr id="9" name="Rectangle 8"/>
          <p:cNvSpPr/>
          <p:nvPr/>
        </p:nvSpPr>
        <p:spPr>
          <a:xfrm>
            <a:off x="652518" y="3306050"/>
            <a:ext cx="3696346" cy="588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Disasters</a:t>
            </a:r>
          </a:p>
        </p:txBody>
      </p:sp>
      <p:sp>
        <p:nvSpPr>
          <p:cNvPr id="10" name="TextBox 9"/>
          <p:cNvSpPr txBox="1"/>
          <p:nvPr/>
        </p:nvSpPr>
        <p:spPr>
          <a:xfrm>
            <a:off x="4707159" y="4137954"/>
            <a:ext cx="4033697" cy="923330"/>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latin typeface="Candara" panose="020E0502030303020204" pitchFamily="34" charset="0"/>
              </a:rPr>
              <a:t>Support for product dissemination to end-user decision support tools (e.g., WMS/GIS, NAWIPS, etc.)</a:t>
            </a:r>
          </a:p>
        </p:txBody>
      </p:sp>
      <p:sp>
        <p:nvSpPr>
          <p:cNvPr id="11" name="TextBox 10"/>
          <p:cNvSpPr txBox="1"/>
          <p:nvPr/>
        </p:nvSpPr>
        <p:spPr>
          <a:xfrm>
            <a:off x="4707159" y="5143300"/>
            <a:ext cx="4246016"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latin typeface="Candara" panose="020E0502030303020204" pitchFamily="34" charset="0"/>
              </a:rPr>
              <a:t>Apply unique R2O/O2R paradigm for transitioning data and obtaining valuable feedback from end users/forecasters</a:t>
            </a:r>
          </a:p>
        </p:txBody>
      </p:sp>
      <p:sp>
        <p:nvSpPr>
          <p:cNvPr id="12" name="Title 1"/>
          <p:cNvSpPr>
            <a:spLocks/>
          </p:cNvSpPr>
          <p:nvPr/>
        </p:nvSpPr>
        <p:spPr bwMode="auto">
          <a:xfrm>
            <a:off x="616285" y="457994"/>
            <a:ext cx="7620000" cy="306388"/>
          </a:xfrm>
          <a:prstGeom prst="rect">
            <a:avLst/>
          </a:prstGeom>
          <a:noFill/>
          <a:ln w="9525">
            <a:noFill/>
            <a:miter lim="800000"/>
            <a:headEnd/>
            <a:tailEnd/>
          </a:ln>
        </p:spPr>
        <p:txBody>
          <a:bodyPr anchor="ctr"/>
          <a:lstStyle/>
          <a:p>
            <a:pPr algn="ctr">
              <a:defRPr/>
            </a:pPr>
            <a:r>
              <a:rPr lang="en-US" sz="3600" b="1" dirty="0" err="1" smtClean="0">
                <a:latin typeface="Candara" pitchFamily="34" charset="0"/>
                <a:cs typeface="+mn-cs"/>
              </a:rPr>
              <a:t>SPoRT</a:t>
            </a:r>
            <a:r>
              <a:rPr lang="en-US" sz="3600" b="1" dirty="0" smtClean="0">
                <a:latin typeface="Candara" pitchFamily="34" charset="0"/>
                <a:cs typeface="+mn-cs"/>
              </a:rPr>
              <a:t> Areas of Expertise</a:t>
            </a:r>
            <a:endParaRPr lang="en-US" sz="3600" b="1" dirty="0">
              <a:latin typeface="Candara" pitchFamily="34" charset="0"/>
              <a:cs typeface="+mn-cs"/>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269" y="6168087"/>
            <a:ext cx="672206" cy="557930"/>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6395" y="6272215"/>
            <a:ext cx="1472540" cy="314697"/>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228" y="6168087"/>
            <a:ext cx="557930" cy="557930"/>
          </a:xfrm>
          <a:prstGeom prst="rect">
            <a:avLst/>
          </a:prstGeom>
        </p:spPr>
      </p:pic>
      <p:sp>
        <p:nvSpPr>
          <p:cNvPr id="16" name="Slide Number Placeholder 15"/>
          <p:cNvSpPr>
            <a:spLocks noGrp="1"/>
          </p:cNvSpPr>
          <p:nvPr>
            <p:ph type="sldNum" sz="quarter" idx="12"/>
          </p:nvPr>
        </p:nvSpPr>
        <p:spPr/>
        <p:txBody>
          <a:bodyPr/>
          <a:lstStyle/>
          <a:p>
            <a:fld id="{ED2D3AA0-800A-493E-9046-15AD3828EA12}" type="slidenum">
              <a:rPr lang="en-US" smtClean="0"/>
              <a:t>4</a:t>
            </a:fld>
            <a:endParaRPr lang="en-US"/>
          </a:p>
        </p:txBody>
      </p:sp>
    </p:spTree>
    <p:extLst>
      <p:ext uri="{BB962C8B-B14F-4D97-AF65-F5344CB8AC3E}">
        <p14:creationId xmlns:p14="http://schemas.microsoft.com/office/powerpoint/2010/main" val="765770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269" y="6168087"/>
            <a:ext cx="672206" cy="557930"/>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216" y="6272215"/>
            <a:ext cx="1472540" cy="314697"/>
          </a:xfrm>
          <a:prstGeom prst="rect">
            <a:avLst/>
          </a:prstGeom>
        </p:spPr>
      </p:pic>
      <p:sp>
        <p:nvSpPr>
          <p:cNvPr id="19" name="Title 1"/>
          <p:cNvSpPr txBox="1">
            <a:spLocks/>
          </p:cNvSpPr>
          <p:nvPr/>
        </p:nvSpPr>
        <p:spPr>
          <a:xfrm>
            <a:off x="628650" y="182790"/>
            <a:ext cx="7886700" cy="7030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latin typeface="Candara" panose="020E0502030303020204" pitchFamily="34" charset="0"/>
              </a:rPr>
              <a:t>Desired SPoRT Roles</a:t>
            </a:r>
            <a:endParaRPr lang="en-US" sz="3200" b="1" dirty="0">
              <a:latin typeface="Candara" panose="020E0502030303020204" pitchFamily="34" charset="0"/>
            </a:endParaRPr>
          </a:p>
        </p:txBody>
      </p:sp>
      <p:sp>
        <p:nvSpPr>
          <p:cNvPr id="7" name="Text Box 5"/>
          <p:cNvSpPr txBox="1">
            <a:spLocks noChangeArrowheads="1"/>
          </p:cNvSpPr>
          <p:nvPr/>
        </p:nvSpPr>
        <p:spPr bwMode="auto">
          <a:xfrm>
            <a:off x="156161" y="831343"/>
            <a:ext cx="8694945" cy="5780044"/>
          </a:xfrm>
          <a:prstGeom prst="rect">
            <a:avLst/>
          </a:prstGeom>
          <a:noFill/>
          <a:ln>
            <a:noFill/>
          </a:ln>
          <a:extLst/>
        </p:spPr>
        <p:txBody>
          <a:bodyPr wrap="square">
            <a:spAutoFit/>
          </a:bodyPr>
          <a:lstStyle>
            <a:lvl1pPr eaLnBrk="0" hangingPunct="0">
              <a:tabLst>
                <a:tab pos="687388" algn="l"/>
              </a:tabLst>
              <a:defRPr>
                <a:solidFill>
                  <a:schemeClr val="tx1"/>
                </a:solidFill>
                <a:latin typeface="Arial" charset="0"/>
                <a:cs typeface="Arial" charset="0"/>
              </a:defRPr>
            </a:lvl1pPr>
            <a:lvl2pPr marL="509588" indent="-277813" eaLnBrk="0" hangingPunct="0">
              <a:tabLst>
                <a:tab pos="687388" algn="l"/>
              </a:tabLst>
              <a:defRPr>
                <a:solidFill>
                  <a:schemeClr val="tx1"/>
                </a:solidFill>
                <a:latin typeface="Arial" charset="0"/>
                <a:cs typeface="Arial" charset="0"/>
              </a:defRPr>
            </a:lvl2pPr>
            <a:lvl3pPr marL="1143000" indent="-228600" eaLnBrk="0" hangingPunct="0">
              <a:tabLst>
                <a:tab pos="687388" algn="l"/>
              </a:tabLst>
              <a:defRPr>
                <a:solidFill>
                  <a:schemeClr val="tx1"/>
                </a:solidFill>
                <a:latin typeface="Arial" charset="0"/>
                <a:cs typeface="Arial" charset="0"/>
              </a:defRPr>
            </a:lvl3pPr>
            <a:lvl4pPr marL="1600200" indent="-228600" eaLnBrk="0" hangingPunct="0">
              <a:tabLst>
                <a:tab pos="687388" algn="l"/>
              </a:tabLst>
              <a:defRPr>
                <a:solidFill>
                  <a:schemeClr val="tx1"/>
                </a:solidFill>
                <a:latin typeface="Arial" charset="0"/>
                <a:cs typeface="Arial" charset="0"/>
              </a:defRPr>
            </a:lvl4pPr>
            <a:lvl5pPr marL="2057400" indent="-228600" eaLnBrk="0" hangingPunct="0">
              <a:tabLst>
                <a:tab pos="687388"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687388"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687388"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687388"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687388" algn="l"/>
              </a:tabLst>
              <a:defRPr>
                <a:solidFill>
                  <a:schemeClr val="tx1"/>
                </a:solidFill>
                <a:latin typeface="Arial" charset="0"/>
                <a:cs typeface="Arial" charset="0"/>
              </a:defRPr>
            </a:lvl9pPr>
          </a:lstStyle>
          <a:p>
            <a:pPr marL="342900" indent="-342900">
              <a:lnSpc>
                <a:spcPct val="85000"/>
              </a:lnSpc>
              <a:spcBef>
                <a:spcPts val="600"/>
              </a:spcBef>
              <a:buFont typeface="Arial" panose="020B0604020202020204" pitchFamily="34" charset="0"/>
              <a:buChar char="•"/>
            </a:pPr>
            <a:r>
              <a:rPr lang="en-US" sz="2400" b="1" dirty="0" smtClean="0">
                <a:latin typeface="Candara" panose="020E0502030303020204" pitchFamily="34" charset="0"/>
                <a:cs typeface="Times New Roman" panose="02020603050405020304" pitchFamily="18" charset="0"/>
              </a:rPr>
              <a:t>Combine SPoRT paradigm with NASA’s Early Adopter concept in </a:t>
            </a:r>
            <a:r>
              <a:rPr lang="en-US" sz="2400" b="1" u="sng" dirty="0" smtClean="0">
                <a:latin typeface="Candara" panose="020E0502030303020204" pitchFamily="34" charset="0"/>
                <a:cs typeface="Times New Roman" panose="02020603050405020304" pitchFamily="18" charset="0"/>
              </a:rPr>
              <a:t>defined role </a:t>
            </a:r>
            <a:r>
              <a:rPr lang="en-US" sz="2400" b="1" dirty="0" smtClean="0">
                <a:latin typeface="Candara" panose="020E0502030303020204" pitchFamily="34" charset="0"/>
                <a:cs typeface="Times New Roman" panose="02020603050405020304" pitchFamily="18" charset="0"/>
              </a:rPr>
              <a:t>to lead coordination of mission applications</a:t>
            </a:r>
          </a:p>
          <a:p>
            <a:pPr marL="852488" lvl="1" indent="-342900">
              <a:lnSpc>
                <a:spcPct val="85000"/>
              </a:lnSpc>
              <a:spcBef>
                <a:spcPts val="600"/>
              </a:spcBef>
              <a:buFont typeface="Arial" panose="020B0604020202020204" pitchFamily="34" charset="0"/>
              <a:buChar char="•"/>
            </a:pPr>
            <a:r>
              <a:rPr lang="en-US" sz="2000" dirty="0">
                <a:latin typeface="Candara" panose="020E0502030303020204" pitchFamily="34" charset="0"/>
                <a:cs typeface="Times New Roman" panose="02020603050405020304" pitchFamily="18" charset="0"/>
              </a:rPr>
              <a:t>Coordinate/facilitate feedback between product developers, science team, and end-users to ensure value-added product</a:t>
            </a:r>
          </a:p>
          <a:p>
            <a:pPr marL="852488" lvl="1" indent="-342900">
              <a:lnSpc>
                <a:spcPct val="85000"/>
              </a:lnSpc>
              <a:spcBef>
                <a:spcPts val="600"/>
              </a:spcBef>
              <a:buFont typeface="Arial" panose="020B0604020202020204" pitchFamily="34" charset="0"/>
              <a:buChar char="•"/>
            </a:pPr>
            <a:r>
              <a:rPr lang="en-US" sz="2000" dirty="0" smtClean="0">
                <a:latin typeface="Candara" panose="020E0502030303020204" pitchFamily="34" charset="0"/>
                <a:cs typeface="Times New Roman" panose="02020603050405020304" pitchFamily="18" charset="0"/>
              </a:rPr>
              <a:t>Concept has been implemented for applications for TROPICS EVM (Zavodsky DPA Lead) and S-NPP (Jedlovec DPA </a:t>
            </a:r>
            <a:r>
              <a:rPr lang="en-US" sz="2000" dirty="0" smtClean="0">
                <a:latin typeface="Candara" panose="020E0502030303020204" pitchFamily="34" charset="0"/>
                <a:cs typeface="Times New Roman" panose="02020603050405020304" pitchFamily="18" charset="0"/>
              </a:rPr>
              <a:t>Co-Lead</a:t>
            </a:r>
            <a:r>
              <a:rPr lang="en-US" sz="2000" dirty="0" smtClean="0">
                <a:latin typeface="Candara" panose="020E0502030303020204" pitchFamily="34" charset="0"/>
                <a:cs typeface="Times New Roman" panose="02020603050405020304" pitchFamily="18" charset="0"/>
              </a:rPr>
              <a:t>)</a:t>
            </a:r>
          </a:p>
          <a:p>
            <a:pPr marL="852488" lvl="1" indent="-342900">
              <a:lnSpc>
                <a:spcPct val="85000"/>
              </a:lnSpc>
              <a:spcBef>
                <a:spcPts val="600"/>
              </a:spcBef>
              <a:buFont typeface="Arial" panose="020B0604020202020204" pitchFamily="34" charset="0"/>
              <a:buChar char="•"/>
            </a:pPr>
            <a:r>
              <a:rPr lang="en-US" sz="2000" dirty="0" smtClean="0">
                <a:latin typeface="Candara" panose="020E0502030303020204" pitchFamily="34" charset="0"/>
                <a:cs typeface="Times New Roman" panose="02020603050405020304" pitchFamily="18" charset="0"/>
              </a:rPr>
              <a:t>Collaborated with Mike Newchurch and UAH to host highly-attended and very successful 1</a:t>
            </a:r>
            <a:r>
              <a:rPr lang="en-US" sz="2000" baseline="30000" dirty="0" smtClean="0">
                <a:latin typeface="Candara" panose="020E0502030303020204" pitchFamily="34" charset="0"/>
                <a:cs typeface="Times New Roman" panose="02020603050405020304" pitchFamily="18" charset="0"/>
              </a:rPr>
              <a:t>st</a:t>
            </a:r>
            <a:r>
              <a:rPr lang="en-US" sz="2000" dirty="0" smtClean="0">
                <a:latin typeface="Candara" panose="020E0502030303020204" pitchFamily="34" charset="0"/>
                <a:cs typeface="Times New Roman" panose="02020603050405020304" pitchFamily="18" charset="0"/>
              </a:rPr>
              <a:t> TEMPO Applications Workshop last summer in Huntsville as demonstration of opening dialogue</a:t>
            </a:r>
          </a:p>
          <a:p>
            <a:pPr marL="342900" indent="-342900">
              <a:lnSpc>
                <a:spcPct val="85000"/>
              </a:lnSpc>
              <a:spcBef>
                <a:spcPts val="600"/>
              </a:spcBef>
              <a:buFont typeface="Arial" panose="020B0604020202020204" pitchFamily="34" charset="0"/>
              <a:buChar char="•"/>
            </a:pPr>
            <a:r>
              <a:rPr lang="en-US" sz="2400" b="1" dirty="0" smtClean="0">
                <a:latin typeface="Candara" panose="020E0502030303020204" pitchFamily="34" charset="0"/>
                <a:cs typeface="Times New Roman" panose="02020603050405020304" pitchFamily="18" charset="0"/>
              </a:rPr>
              <a:t>Participate in application process</a:t>
            </a:r>
          </a:p>
          <a:p>
            <a:pPr marL="852488" lvl="1" indent="-342900">
              <a:lnSpc>
                <a:spcPct val="85000"/>
              </a:lnSpc>
              <a:spcBef>
                <a:spcPts val="600"/>
              </a:spcBef>
              <a:buFont typeface="Arial" panose="020B0604020202020204" pitchFamily="34" charset="0"/>
              <a:buChar char="•"/>
            </a:pPr>
            <a:r>
              <a:rPr lang="en-US" sz="2000" dirty="0" smtClean="0">
                <a:latin typeface="Candara" panose="020E0502030303020204" pitchFamily="34" charset="0"/>
                <a:cs typeface="Times New Roman" panose="02020603050405020304" pitchFamily="18" charset="0"/>
              </a:rPr>
              <a:t>Transition experimental, community-developed products to end-users</a:t>
            </a:r>
          </a:p>
          <a:p>
            <a:pPr marL="852488" lvl="1" indent="-342900">
              <a:lnSpc>
                <a:spcPct val="85000"/>
              </a:lnSpc>
              <a:spcBef>
                <a:spcPts val="600"/>
              </a:spcBef>
              <a:buFont typeface="Arial" panose="020B0604020202020204" pitchFamily="34" charset="0"/>
              <a:buChar char="•"/>
            </a:pPr>
            <a:r>
              <a:rPr lang="en-US" sz="2000" dirty="0" smtClean="0">
                <a:latin typeface="Candara" panose="020E0502030303020204" pitchFamily="34" charset="0"/>
                <a:cs typeface="Times New Roman" panose="02020603050405020304" pitchFamily="18" charset="0"/>
              </a:rPr>
              <a:t>Develop targeted, end-user focused training and assist with assessment of data impacts by operational decision makers</a:t>
            </a:r>
          </a:p>
          <a:p>
            <a:pPr marL="342900" indent="-342900">
              <a:lnSpc>
                <a:spcPct val="85000"/>
              </a:lnSpc>
              <a:spcBef>
                <a:spcPts val="600"/>
              </a:spcBef>
              <a:buFont typeface="Arial" panose="020B0604020202020204" pitchFamily="34" charset="0"/>
              <a:buChar char="•"/>
            </a:pPr>
            <a:r>
              <a:rPr lang="en-US" sz="2400" b="1" dirty="0" smtClean="0">
                <a:latin typeface="Candara" panose="020E0502030303020204" pitchFamily="34" charset="0"/>
                <a:cs typeface="Times New Roman" panose="02020603050405020304" pitchFamily="18" charset="0"/>
              </a:rPr>
              <a:t>Early Adopter project</a:t>
            </a:r>
          </a:p>
          <a:p>
            <a:pPr marL="852488" lvl="1" indent="-342900">
              <a:lnSpc>
                <a:spcPct val="85000"/>
              </a:lnSpc>
              <a:spcBef>
                <a:spcPts val="600"/>
              </a:spcBef>
              <a:buFont typeface="Arial" panose="020B0604020202020204" pitchFamily="34" charset="0"/>
              <a:buChar char="•"/>
            </a:pPr>
            <a:r>
              <a:rPr lang="en-US" sz="2000" dirty="0" smtClean="0">
                <a:latin typeface="Candara" pitchFamily="34" charset="0"/>
                <a:cs typeface="Tahoma" pitchFamily="34" charset="0"/>
              </a:rPr>
              <a:t>SPoRT has had successful projects for SMAP and ICESat-2 EA programs</a:t>
            </a:r>
          </a:p>
          <a:p>
            <a:pPr marL="852488" lvl="1" indent="-342900">
              <a:lnSpc>
                <a:spcPct val="85000"/>
              </a:lnSpc>
              <a:spcBef>
                <a:spcPts val="600"/>
              </a:spcBef>
              <a:buFont typeface="Arial" panose="020B0604020202020204" pitchFamily="34" charset="0"/>
              <a:buChar char="•"/>
            </a:pPr>
            <a:r>
              <a:rPr lang="en-US" sz="2000" dirty="0" smtClean="0">
                <a:latin typeface="Candara" pitchFamily="34" charset="0"/>
                <a:cs typeface="Tahoma" pitchFamily="34" charset="0"/>
              </a:rPr>
              <a:t>SPoRT receives directed funding from NASA’s R&amp;A Program to support R2O for </a:t>
            </a:r>
            <a:r>
              <a:rPr lang="en-US" sz="2000" u="sng" dirty="0" smtClean="0">
                <a:latin typeface="Candara" pitchFamily="34" charset="0"/>
                <a:cs typeface="Tahoma" pitchFamily="34" charset="0"/>
              </a:rPr>
              <a:t>select products </a:t>
            </a:r>
            <a:r>
              <a:rPr lang="en-US" sz="2000" dirty="0" smtClean="0">
                <a:latin typeface="Candara" pitchFamily="34" charset="0"/>
                <a:cs typeface="Tahoma" pitchFamily="34" charset="0"/>
              </a:rPr>
              <a:t>for </a:t>
            </a:r>
            <a:r>
              <a:rPr lang="en-US" sz="2000" u="sng" dirty="0" smtClean="0">
                <a:latin typeface="Candara" pitchFamily="34" charset="0"/>
                <a:cs typeface="Tahoma" pitchFamily="34" charset="0"/>
              </a:rPr>
              <a:t>select users</a:t>
            </a:r>
            <a:endParaRPr lang="en-US" sz="2000" u="sng" dirty="0">
              <a:latin typeface="Candara" pitchFamily="34" charset="0"/>
              <a:cs typeface="Tahoma" pitchFamily="34" charset="0"/>
            </a:endParaRPr>
          </a:p>
          <a:p>
            <a:pPr marL="852488" lvl="1" indent="-342900">
              <a:lnSpc>
                <a:spcPct val="85000"/>
              </a:lnSpc>
              <a:spcBef>
                <a:spcPts val="600"/>
              </a:spcBef>
              <a:buFont typeface="Arial" panose="020B0604020202020204" pitchFamily="34" charset="0"/>
              <a:buChar char="•"/>
            </a:pPr>
            <a:endParaRPr lang="en-US" sz="2000" dirty="0" smtClean="0">
              <a:latin typeface="Candara" pitchFamily="34" charset="0"/>
              <a:cs typeface="Tahoma" pitchFamily="34" charset="0"/>
            </a:endParaRPr>
          </a:p>
        </p:txBody>
      </p:sp>
      <p:sp>
        <p:nvSpPr>
          <p:cNvPr id="2" name="Slide Number Placeholder 1"/>
          <p:cNvSpPr>
            <a:spLocks noGrp="1"/>
          </p:cNvSpPr>
          <p:nvPr>
            <p:ph type="sldNum" sz="quarter" idx="12"/>
          </p:nvPr>
        </p:nvSpPr>
        <p:spPr/>
        <p:txBody>
          <a:bodyPr/>
          <a:lstStyle/>
          <a:p>
            <a:fld id="{ED2D3AA0-800A-493E-9046-15AD3828EA12}" type="slidenum">
              <a:rPr lang="en-US" smtClean="0"/>
              <a:t>5</a:t>
            </a:fld>
            <a:endParaRPr lang="en-US"/>
          </a:p>
        </p:txBody>
      </p:sp>
    </p:spTree>
    <p:extLst>
      <p:ext uri="{BB962C8B-B14F-4D97-AF65-F5344CB8AC3E}">
        <p14:creationId xmlns:p14="http://schemas.microsoft.com/office/powerpoint/2010/main" val="4278358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9011" y="782450"/>
            <a:ext cx="6004989" cy="506008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269" y="6168087"/>
            <a:ext cx="672206" cy="55793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4216" y="6272215"/>
            <a:ext cx="1472540" cy="314697"/>
          </a:xfrm>
          <a:prstGeom prst="rect">
            <a:avLst/>
          </a:prstGeom>
        </p:spPr>
      </p:pic>
      <p:sp>
        <p:nvSpPr>
          <p:cNvPr id="6" name="Title 1"/>
          <p:cNvSpPr txBox="1">
            <a:spLocks/>
          </p:cNvSpPr>
          <p:nvPr/>
        </p:nvSpPr>
        <p:spPr>
          <a:xfrm>
            <a:off x="628650" y="182790"/>
            <a:ext cx="7886700" cy="7030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latin typeface="Candara" panose="020E0502030303020204" pitchFamily="34" charset="0"/>
              </a:rPr>
              <a:t>Aiding Dissemination and Visualization</a:t>
            </a:r>
            <a:endParaRPr lang="en-US" sz="3200" b="1" dirty="0">
              <a:latin typeface="Candara" panose="020E0502030303020204" pitchFamily="34" charset="0"/>
            </a:endParaRPr>
          </a:p>
        </p:txBody>
      </p:sp>
      <p:sp>
        <p:nvSpPr>
          <p:cNvPr id="8" name="Content Placeholder 2"/>
          <p:cNvSpPr txBox="1">
            <a:spLocks/>
          </p:cNvSpPr>
          <p:nvPr/>
        </p:nvSpPr>
        <p:spPr>
          <a:xfrm>
            <a:off x="193798" y="946080"/>
            <a:ext cx="2897088" cy="4251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5000"/>
              </a:lnSpc>
              <a:spcBef>
                <a:spcPts val="600"/>
              </a:spcBef>
            </a:pPr>
            <a:r>
              <a:rPr lang="en-US" sz="2000" b="1" dirty="0" smtClean="0">
                <a:latin typeface="Candara" panose="020E0502030303020204" pitchFamily="34" charset="0"/>
                <a:cs typeface="Times New Roman" panose="02020603050405020304" pitchFamily="18" charset="0"/>
              </a:rPr>
              <a:t>SPoRT maintains a robust real-time data dissemination process to easily transfer products to customers</a:t>
            </a:r>
          </a:p>
          <a:p>
            <a:pPr>
              <a:lnSpc>
                <a:spcPct val="85000"/>
              </a:lnSpc>
              <a:spcBef>
                <a:spcPts val="600"/>
              </a:spcBef>
            </a:pPr>
            <a:r>
              <a:rPr lang="en-US" sz="2000" b="1" dirty="0" smtClean="0">
                <a:latin typeface="Candara" panose="020E0502030303020204" pitchFamily="34" charset="0"/>
                <a:cs typeface="Times New Roman" panose="02020603050405020304" pitchFamily="18" charset="0"/>
              </a:rPr>
              <a:t>SPoRT near-global Aerosol Optical Depth (AOD) product displayed in KML format for use with Google Earth (easily converted to other formats)</a:t>
            </a:r>
          </a:p>
          <a:p>
            <a:pPr>
              <a:lnSpc>
                <a:spcPct val="85000"/>
              </a:lnSpc>
              <a:spcBef>
                <a:spcPts val="600"/>
              </a:spcBef>
            </a:pPr>
            <a:r>
              <a:rPr lang="en-US" sz="2000" b="1" dirty="0" smtClean="0">
                <a:latin typeface="Candara" panose="020E0502030303020204" pitchFamily="34" charset="0"/>
                <a:cs typeface="Times New Roman" panose="02020603050405020304" pitchFamily="18" charset="0"/>
              </a:rPr>
              <a:t>Experimental TEMPO data products could be developed in collaboration with SPoRT and served to users</a:t>
            </a:r>
            <a:endParaRPr lang="en-US" sz="2000" b="1" dirty="0">
              <a:latin typeface="Candara" panose="020E0502030303020204" pitchFamily="34"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ED2D3AA0-800A-493E-9046-15AD3828EA12}" type="slidenum">
              <a:rPr lang="en-US" smtClean="0"/>
              <a:t>6</a:t>
            </a:fld>
            <a:endParaRPr lang="en-US"/>
          </a:p>
        </p:txBody>
      </p:sp>
    </p:spTree>
    <p:extLst>
      <p:ext uri="{BB962C8B-B14F-4D97-AF65-F5344CB8AC3E}">
        <p14:creationId xmlns:p14="http://schemas.microsoft.com/office/powerpoint/2010/main" val="942888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269" y="6168087"/>
            <a:ext cx="672206" cy="557930"/>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216" y="6272215"/>
            <a:ext cx="1472540" cy="314697"/>
          </a:xfrm>
          <a:prstGeom prst="rect">
            <a:avLst/>
          </a:prstGeom>
        </p:spPr>
      </p:pic>
      <p:sp>
        <p:nvSpPr>
          <p:cNvPr id="19" name="Title 1"/>
          <p:cNvSpPr txBox="1">
            <a:spLocks/>
          </p:cNvSpPr>
          <p:nvPr/>
        </p:nvSpPr>
        <p:spPr>
          <a:xfrm>
            <a:off x="628650" y="182790"/>
            <a:ext cx="7886700" cy="7030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latin typeface="Candara" panose="020E0502030303020204" pitchFamily="34" charset="0"/>
              </a:rPr>
              <a:t>Collaborations with NOAA National Centers</a:t>
            </a:r>
            <a:endParaRPr lang="en-US" sz="3200" b="1" dirty="0">
              <a:latin typeface="Candara" panose="020E0502030303020204" pitchFamily="34" charset="0"/>
            </a:endParaRPr>
          </a:p>
        </p:txBody>
      </p:sp>
      <p:pic>
        <p:nvPicPr>
          <p:cNvPr id="5" name="Picture 4"/>
          <p:cNvPicPr>
            <a:picLocks noChangeAspect="1"/>
          </p:cNvPicPr>
          <p:nvPr/>
        </p:nvPicPr>
        <p:blipFill>
          <a:blip r:embed="rId4"/>
          <a:stretch>
            <a:fillRect/>
          </a:stretch>
        </p:blipFill>
        <p:spPr>
          <a:xfrm>
            <a:off x="4316506" y="870793"/>
            <a:ext cx="4565437" cy="5440387"/>
          </a:xfrm>
          <a:prstGeom prst="rect">
            <a:avLst/>
          </a:prstGeom>
        </p:spPr>
      </p:pic>
      <p:sp>
        <p:nvSpPr>
          <p:cNvPr id="6" name="Content Placeholder 2"/>
          <p:cNvSpPr txBox="1">
            <a:spLocks/>
          </p:cNvSpPr>
          <p:nvPr/>
        </p:nvSpPr>
        <p:spPr>
          <a:xfrm>
            <a:off x="241923" y="782449"/>
            <a:ext cx="3896489" cy="4251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5000"/>
              </a:lnSpc>
              <a:spcBef>
                <a:spcPts val="600"/>
              </a:spcBef>
            </a:pPr>
            <a:r>
              <a:rPr lang="en-US" sz="2000" b="1" dirty="0" smtClean="0">
                <a:latin typeface="Candara" panose="020E0502030303020204" pitchFamily="34" charset="0"/>
                <a:cs typeface="Times New Roman" panose="02020603050405020304" pitchFamily="18" charset="0"/>
              </a:rPr>
              <a:t>SPoRT has long-standing partnerships with many of the NOAA National Centers and has transitioned a number of products</a:t>
            </a:r>
          </a:p>
          <a:p>
            <a:pPr>
              <a:lnSpc>
                <a:spcPct val="85000"/>
              </a:lnSpc>
              <a:spcBef>
                <a:spcPts val="600"/>
              </a:spcBef>
            </a:pPr>
            <a:r>
              <a:rPr lang="en-US" sz="2000" b="1" dirty="0" smtClean="0">
                <a:latin typeface="Candara" panose="020E0502030303020204" pitchFamily="34" charset="0"/>
                <a:cs typeface="Times New Roman" panose="02020603050405020304" pitchFamily="18" charset="0"/>
              </a:rPr>
              <a:t>Total column ozone products </a:t>
            </a:r>
            <a:r>
              <a:rPr lang="en-US" sz="2000" b="1" dirty="0">
                <a:latin typeface="Candara" panose="020E0502030303020204" pitchFamily="34" charset="0"/>
                <a:cs typeface="Times New Roman" panose="02020603050405020304" pitchFamily="18" charset="0"/>
              </a:rPr>
              <a:t>derived from Hyperspectral IR </a:t>
            </a:r>
            <a:r>
              <a:rPr lang="en-US" sz="2000" b="1" dirty="0" smtClean="0">
                <a:latin typeface="Candara" panose="020E0502030303020204" pitchFamily="34" charset="0"/>
                <a:cs typeface="Times New Roman" panose="02020603050405020304" pitchFamily="18" charset="0"/>
              </a:rPr>
              <a:t>Sounder retrievals provided to operational forecasters in N-AWIPS/AWIPS format</a:t>
            </a:r>
          </a:p>
          <a:p>
            <a:pPr>
              <a:lnSpc>
                <a:spcPct val="85000"/>
              </a:lnSpc>
              <a:spcBef>
                <a:spcPts val="600"/>
              </a:spcBef>
            </a:pPr>
            <a:r>
              <a:rPr lang="en-US" sz="2000" b="1" dirty="0" smtClean="0">
                <a:latin typeface="Candara" panose="020E0502030303020204" pitchFamily="34" charset="0"/>
                <a:cs typeface="Times New Roman" panose="02020603050405020304" pitchFamily="18" charset="0"/>
              </a:rPr>
              <a:t>Identify </a:t>
            </a:r>
            <a:r>
              <a:rPr lang="en-US" sz="2000" b="1" dirty="0">
                <a:latin typeface="Candara" panose="020E0502030303020204" pitchFamily="34" charset="0"/>
                <a:cs typeface="Times New Roman" panose="02020603050405020304" pitchFamily="18" charset="0"/>
              </a:rPr>
              <a:t>stratospheric intrusions that can </a:t>
            </a:r>
            <a:r>
              <a:rPr lang="en-US" sz="2000" b="1" dirty="0" smtClean="0">
                <a:latin typeface="Candara" panose="020E0502030303020204" pitchFamily="34" charset="0"/>
                <a:cs typeface="Times New Roman" panose="02020603050405020304" pitchFamily="18" charset="0"/>
              </a:rPr>
              <a:t>lead </a:t>
            </a:r>
            <a:r>
              <a:rPr lang="en-US" sz="2000" b="1" dirty="0">
                <a:latin typeface="Candara" panose="020E0502030303020204" pitchFamily="34" charset="0"/>
                <a:cs typeface="Times New Roman" panose="02020603050405020304" pitchFamily="18" charset="0"/>
              </a:rPr>
              <a:t>to rapid cyclogenesis </a:t>
            </a:r>
            <a:r>
              <a:rPr lang="en-US" sz="2000" b="1" dirty="0" smtClean="0">
                <a:latin typeface="Candara" panose="020E0502030303020204" pitchFamily="34" charset="0"/>
                <a:cs typeface="Times New Roman" panose="02020603050405020304" pitchFamily="18" charset="0"/>
              </a:rPr>
              <a:t>and stratospheric driven high </a:t>
            </a:r>
            <a:r>
              <a:rPr lang="en-US" sz="2000" b="1" dirty="0">
                <a:latin typeface="Candara" panose="020E0502030303020204" pitchFamily="34" charset="0"/>
                <a:cs typeface="Times New Roman" panose="02020603050405020304" pitchFamily="18" charset="0"/>
              </a:rPr>
              <a:t>wind </a:t>
            </a:r>
            <a:r>
              <a:rPr lang="en-US" sz="2000" b="1" dirty="0" smtClean="0">
                <a:latin typeface="Candara" panose="020E0502030303020204" pitchFamily="34" charset="0"/>
                <a:cs typeface="Times New Roman" panose="02020603050405020304" pitchFamily="18" charset="0"/>
              </a:rPr>
              <a:t>events (WPC, OPC)</a:t>
            </a:r>
            <a:endParaRPr lang="en-US" sz="2000" b="1" dirty="0">
              <a:latin typeface="Candara" panose="020E0502030303020204" pitchFamily="34" charset="0"/>
              <a:cs typeface="Times New Roman" panose="02020603050405020304" pitchFamily="18" charset="0"/>
            </a:endParaRPr>
          </a:p>
          <a:p>
            <a:pPr>
              <a:lnSpc>
                <a:spcPct val="85000"/>
              </a:lnSpc>
              <a:spcBef>
                <a:spcPts val="600"/>
              </a:spcBef>
            </a:pPr>
            <a:r>
              <a:rPr lang="en-US" sz="2000" b="1" dirty="0">
                <a:latin typeface="Candara" panose="020E0502030303020204" pitchFamily="34" charset="0"/>
                <a:cs typeface="Times New Roman" panose="02020603050405020304" pitchFamily="18" charset="0"/>
              </a:rPr>
              <a:t>Aviation </a:t>
            </a:r>
            <a:r>
              <a:rPr lang="en-US" sz="2000" b="1" dirty="0" smtClean="0">
                <a:latin typeface="Candara" panose="020E0502030303020204" pitchFamily="34" charset="0"/>
                <a:cs typeface="Times New Roman" panose="02020603050405020304" pitchFamily="18" charset="0"/>
              </a:rPr>
              <a:t>forecasting challenges of identifying turbulence </a:t>
            </a:r>
            <a:r>
              <a:rPr lang="en-US" sz="2000" b="1" dirty="0">
                <a:latin typeface="Candara" panose="020E0502030303020204" pitchFamily="34" charset="0"/>
                <a:cs typeface="Times New Roman" panose="02020603050405020304" pitchFamily="18" charset="0"/>
              </a:rPr>
              <a:t>near the jet </a:t>
            </a:r>
            <a:r>
              <a:rPr lang="en-US" sz="2000" b="1" dirty="0" smtClean="0">
                <a:latin typeface="Candara" panose="020E0502030303020204" pitchFamily="34" charset="0"/>
                <a:cs typeface="Times New Roman" panose="02020603050405020304" pitchFamily="18" charset="0"/>
              </a:rPr>
              <a:t>stream and health/safety issues associated with elevated ozone near flight level (AWC)</a:t>
            </a:r>
            <a:endParaRPr lang="en-US" sz="2000" b="1" dirty="0">
              <a:latin typeface="Candara" panose="020E0502030303020204" pitchFamily="34"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ED2D3AA0-800A-493E-9046-15AD3828EA12}" type="slidenum">
              <a:rPr lang="en-US" smtClean="0"/>
              <a:t>7</a:t>
            </a:fld>
            <a:endParaRPr lang="en-US"/>
          </a:p>
        </p:txBody>
      </p:sp>
    </p:spTree>
    <p:extLst>
      <p:ext uri="{BB962C8B-B14F-4D97-AF65-F5344CB8AC3E}">
        <p14:creationId xmlns:p14="http://schemas.microsoft.com/office/powerpoint/2010/main" val="3815493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269" y="6168087"/>
            <a:ext cx="672206" cy="557930"/>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216" y="6272215"/>
            <a:ext cx="1472540" cy="314697"/>
          </a:xfrm>
          <a:prstGeom prst="rect">
            <a:avLst/>
          </a:prstGeom>
        </p:spPr>
      </p:pic>
      <p:sp>
        <p:nvSpPr>
          <p:cNvPr id="19" name="Title 1"/>
          <p:cNvSpPr txBox="1">
            <a:spLocks/>
          </p:cNvSpPr>
          <p:nvPr/>
        </p:nvSpPr>
        <p:spPr>
          <a:xfrm>
            <a:off x="628650" y="182790"/>
            <a:ext cx="7886700" cy="7030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latin typeface="Candara" panose="020E0502030303020204" pitchFamily="34" charset="0"/>
              </a:rPr>
              <a:t>Community Proxy Products</a:t>
            </a:r>
            <a:endParaRPr lang="en-US" sz="3200" b="1" dirty="0">
              <a:latin typeface="Candara" panose="020E0502030303020204" pitchFamily="34" charset="0"/>
            </a:endParaRPr>
          </a:p>
        </p:txBody>
      </p:sp>
      <p:sp>
        <p:nvSpPr>
          <p:cNvPr id="2" name="Slide Number Placeholder 1"/>
          <p:cNvSpPr>
            <a:spLocks noGrp="1"/>
          </p:cNvSpPr>
          <p:nvPr>
            <p:ph type="sldNum" sz="quarter" idx="12"/>
          </p:nvPr>
        </p:nvSpPr>
        <p:spPr/>
        <p:txBody>
          <a:bodyPr/>
          <a:lstStyle/>
          <a:p>
            <a:fld id="{ED2D3AA0-800A-493E-9046-15AD3828EA12}" type="slidenum">
              <a:rPr lang="en-US" smtClean="0"/>
              <a:t>8</a:t>
            </a:fld>
            <a:endParaRPr lang="en-US"/>
          </a:p>
        </p:txBody>
      </p:sp>
      <p:sp>
        <p:nvSpPr>
          <p:cNvPr id="3" name="Rectangle 2"/>
          <p:cNvSpPr/>
          <p:nvPr/>
        </p:nvSpPr>
        <p:spPr>
          <a:xfrm>
            <a:off x="246888" y="1132893"/>
            <a:ext cx="4352006" cy="4401205"/>
          </a:xfrm>
          <a:prstGeom prst="rect">
            <a:avLst/>
          </a:prstGeom>
        </p:spPr>
        <p:txBody>
          <a:bodyPr wrap="square">
            <a:spAutoFit/>
          </a:bodyPr>
          <a:lstStyle/>
          <a:p>
            <a:pPr marL="342900" indent="-342900">
              <a:buFont typeface="Arial" panose="020B0604020202020204" pitchFamily="34" charset="0"/>
              <a:buChar char="•"/>
            </a:pPr>
            <a:r>
              <a:rPr lang="en-US" sz="2000" b="1" dirty="0" smtClean="0">
                <a:latin typeface="Candara" panose="020E0502030303020204" pitchFamily="34" charset="0"/>
              </a:rPr>
              <a:t>There </a:t>
            </a:r>
            <a:r>
              <a:rPr lang="en-US" sz="2000" b="1" dirty="0">
                <a:latin typeface="Candara" panose="020E0502030303020204" pitchFamily="34" charset="0"/>
              </a:rPr>
              <a:t>is an opportunity to use real-time GOES-16 data combined with </a:t>
            </a:r>
            <a:r>
              <a:rPr lang="en-US" sz="2000" b="1" dirty="0" smtClean="0">
                <a:latin typeface="Candara" panose="020E0502030303020204" pitchFamily="34" charset="0"/>
              </a:rPr>
              <a:t>OMPS/OMI </a:t>
            </a:r>
            <a:r>
              <a:rPr lang="en-US" sz="2000" b="1" dirty="0">
                <a:latin typeface="Candara" panose="020E0502030303020204" pitchFamily="34" charset="0"/>
              </a:rPr>
              <a:t>radiances </a:t>
            </a:r>
            <a:r>
              <a:rPr lang="en-US" sz="2000" b="1" dirty="0" smtClean="0">
                <a:latin typeface="Candara" panose="020E0502030303020204" pitchFamily="34" charset="0"/>
              </a:rPr>
              <a:t>as </a:t>
            </a:r>
            <a:r>
              <a:rPr lang="en-US" sz="2000" b="1" dirty="0">
                <a:latin typeface="Candara" panose="020E0502030303020204" pitchFamily="34" charset="0"/>
              </a:rPr>
              <a:t>a proxy for TEMPO for demonstration of </a:t>
            </a:r>
            <a:r>
              <a:rPr lang="en-US" sz="2000" b="1" dirty="0" smtClean="0">
                <a:latin typeface="Candara" panose="020E0502030303020204" pitchFamily="34" charset="0"/>
              </a:rPr>
              <a:t>O</a:t>
            </a:r>
            <a:r>
              <a:rPr lang="en-US" sz="2000" b="1" baseline="-25000" dirty="0" smtClean="0">
                <a:latin typeface="Candara" panose="020E0502030303020204" pitchFamily="34" charset="0"/>
              </a:rPr>
              <a:t>3</a:t>
            </a:r>
            <a:r>
              <a:rPr lang="en-US" sz="2000" b="1" dirty="0" smtClean="0">
                <a:latin typeface="Candara" panose="020E0502030303020204" pitchFamily="34" charset="0"/>
              </a:rPr>
              <a:t> &amp; </a:t>
            </a:r>
            <a:r>
              <a:rPr lang="en-US" sz="2000" b="1" dirty="0">
                <a:latin typeface="Candara" panose="020E0502030303020204" pitchFamily="34" charset="0"/>
              </a:rPr>
              <a:t>NO</a:t>
            </a:r>
            <a:r>
              <a:rPr lang="en-US" sz="2000" b="1" baseline="-25000" dirty="0">
                <a:latin typeface="Candara" panose="020E0502030303020204" pitchFamily="34" charset="0"/>
              </a:rPr>
              <a:t>2</a:t>
            </a:r>
            <a:r>
              <a:rPr lang="en-US" sz="2000" b="1" dirty="0">
                <a:latin typeface="Candara" panose="020E0502030303020204" pitchFamily="34" charset="0"/>
              </a:rPr>
              <a:t> </a:t>
            </a:r>
            <a:r>
              <a:rPr lang="en-US" sz="2000" b="1" dirty="0" smtClean="0">
                <a:latin typeface="Candara" panose="020E0502030303020204" pitchFamily="34" charset="0"/>
              </a:rPr>
              <a:t>baseline products </a:t>
            </a:r>
            <a:r>
              <a:rPr lang="en-US" sz="2000" b="1" dirty="0" smtClean="0">
                <a:latin typeface="Candara" panose="020E0502030303020204" pitchFamily="34" charset="0"/>
              </a:rPr>
              <a:t>and </a:t>
            </a:r>
            <a:r>
              <a:rPr lang="en-US" sz="2000" b="1" dirty="0" smtClean="0">
                <a:latin typeface="Candara" panose="020E0502030303020204" pitchFamily="34" charset="0"/>
              </a:rPr>
              <a:t>development of prototype products </a:t>
            </a:r>
            <a:r>
              <a:rPr lang="en-US" sz="2000" b="1" dirty="0" smtClean="0">
                <a:latin typeface="Candara" panose="020E0502030303020204" pitchFamily="34" charset="0"/>
              </a:rPr>
              <a:t>(AOD, SO</a:t>
            </a:r>
            <a:r>
              <a:rPr lang="en-US" sz="2000" b="1" baseline="-25000" dirty="0" smtClean="0">
                <a:latin typeface="Candara" panose="020E0502030303020204" pitchFamily="34" charset="0"/>
              </a:rPr>
              <a:t>2</a:t>
            </a:r>
            <a:r>
              <a:rPr lang="en-US" sz="2000" b="1" dirty="0" smtClean="0">
                <a:latin typeface="Candara" panose="020E0502030303020204" pitchFamily="34" charset="0"/>
              </a:rPr>
              <a:t>, etc.) important </a:t>
            </a:r>
            <a:r>
              <a:rPr lang="en-US" sz="2000" b="1" dirty="0">
                <a:latin typeface="Candara" panose="020E0502030303020204" pitchFamily="34" charset="0"/>
              </a:rPr>
              <a:t>for air quality monitoring and forecasting. </a:t>
            </a:r>
            <a:endParaRPr lang="en-US" sz="2000" b="1" dirty="0" smtClean="0">
              <a:latin typeface="Candara" panose="020E0502030303020204" pitchFamily="34" charset="0"/>
            </a:endParaRPr>
          </a:p>
          <a:p>
            <a:pPr marL="342900" indent="-342900">
              <a:buFont typeface="Arial" panose="020B0604020202020204" pitchFamily="34" charset="0"/>
              <a:buChar char="•"/>
            </a:pPr>
            <a:r>
              <a:rPr lang="en-US" sz="2000" b="1" dirty="0" smtClean="0">
                <a:latin typeface="Candara" panose="020E0502030303020204" pitchFamily="34" charset="0"/>
              </a:rPr>
              <a:t>Create partnerships (Jun Wang, U. Iowa; </a:t>
            </a:r>
            <a:r>
              <a:rPr lang="en-US" sz="2000" b="1" dirty="0" smtClean="0">
                <a:latin typeface="Candara" panose="020E0502030303020204" pitchFamily="34" charset="0"/>
              </a:rPr>
              <a:t>GOES-R AQ Proving                      Ground) </a:t>
            </a:r>
            <a:r>
              <a:rPr lang="en-US" sz="2000" b="1" dirty="0" smtClean="0">
                <a:latin typeface="Candara" panose="020E0502030303020204" pitchFamily="34" charset="0"/>
              </a:rPr>
              <a:t>to develop/                               disseminate proxy products                                 </a:t>
            </a:r>
            <a:r>
              <a:rPr lang="en-US" sz="2000" b="1" dirty="0" smtClean="0">
                <a:latin typeface="Candara" panose="020E0502030303020204" pitchFamily="34" charset="0"/>
              </a:rPr>
              <a:t>and </a:t>
            </a:r>
            <a:r>
              <a:rPr lang="en-US" sz="2000" b="1" dirty="0" smtClean="0">
                <a:latin typeface="Candara" panose="020E0502030303020204" pitchFamily="34" charset="0"/>
              </a:rPr>
              <a:t>training</a:t>
            </a:r>
            <a:endParaRPr lang="en-US" sz="2000" b="1" dirty="0" smtClean="0">
              <a:latin typeface="Candara" panose="020E0502030303020204" pitchFamily="34" charset="0"/>
            </a:endParaRPr>
          </a:p>
        </p:txBody>
      </p:sp>
      <p:pic>
        <p:nvPicPr>
          <p:cNvPr id="4" name="Picture 3"/>
          <p:cNvPicPr>
            <a:picLocks noChangeAspect="1"/>
          </p:cNvPicPr>
          <p:nvPr/>
        </p:nvPicPr>
        <p:blipFill>
          <a:blip r:embed="rId5"/>
          <a:stretch>
            <a:fillRect/>
          </a:stretch>
        </p:blipFill>
        <p:spPr>
          <a:xfrm>
            <a:off x="4700831" y="786384"/>
            <a:ext cx="4086347" cy="4104429"/>
          </a:xfrm>
          <a:prstGeom prst="rect">
            <a:avLst/>
          </a:prstGeom>
        </p:spPr>
      </p:pic>
      <p:sp>
        <p:nvSpPr>
          <p:cNvPr id="5" name="Rectangle 4"/>
          <p:cNvSpPr/>
          <p:nvPr/>
        </p:nvSpPr>
        <p:spPr>
          <a:xfrm>
            <a:off x="3831470" y="4380788"/>
            <a:ext cx="5252959" cy="1384995"/>
          </a:xfrm>
          <a:prstGeom prst="rect">
            <a:avLst/>
          </a:prstGeom>
          <a:solidFill>
            <a:schemeClr val="bg1"/>
          </a:solidFill>
          <a:ln>
            <a:solidFill>
              <a:schemeClr val="tx1"/>
            </a:solidFill>
          </a:ln>
        </p:spPr>
        <p:txBody>
          <a:bodyPr wrap="square">
            <a:spAutoFit/>
          </a:bodyPr>
          <a:lstStyle/>
          <a:p>
            <a:r>
              <a:rPr lang="en-US" sz="1400" dirty="0">
                <a:latin typeface="Candara" panose="020E0502030303020204" pitchFamily="34" charset="0"/>
                <a:ea typeface="Times New Roman" panose="02020603050405020304" pitchFamily="18" charset="0"/>
              </a:rPr>
              <a:t>Wang, J. </a:t>
            </a:r>
            <a:r>
              <a:rPr lang="en-US" sz="1400" dirty="0" smtClean="0">
                <a:latin typeface="Candara" panose="020E0502030303020204" pitchFamily="34" charset="0"/>
                <a:ea typeface="Times New Roman" panose="02020603050405020304" pitchFamily="18" charset="0"/>
              </a:rPr>
              <a:t>and co-authors, A </a:t>
            </a:r>
            <a:r>
              <a:rPr lang="en-US" sz="1400" dirty="0">
                <a:latin typeface="Candara" panose="020E0502030303020204" pitchFamily="34" charset="0"/>
                <a:ea typeface="Times New Roman" panose="02020603050405020304" pitchFamily="18" charset="0"/>
              </a:rPr>
              <a:t>numerical testbed for remote sensing of aerosols, and its demonstration for evaluating retrieval synergy from a geostationary satellite constellation of GEO-CAPE and GOES-R, </a:t>
            </a:r>
            <a:r>
              <a:rPr lang="en-US" sz="1400" i="1" dirty="0">
                <a:latin typeface="Candara" panose="020E0502030303020204" pitchFamily="34" charset="0"/>
                <a:ea typeface="Times New Roman" panose="02020603050405020304" pitchFamily="18" charset="0"/>
              </a:rPr>
              <a:t>J. Quant. </a:t>
            </a:r>
            <a:r>
              <a:rPr lang="en-US" sz="1400" i="1" dirty="0" err="1">
                <a:latin typeface="Candara" panose="020E0502030303020204" pitchFamily="34" charset="0"/>
                <a:ea typeface="Times New Roman" panose="02020603050405020304" pitchFamily="18" charset="0"/>
              </a:rPr>
              <a:t>Spectrosc</a:t>
            </a:r>
            <a:r>
              <a:rPr lang="en-US" sz="1400" i="1" dirty="0">
                <a:latin typeface="Candara" panose="020E0502030303020204" pitchFamily="34" charset="0"/>
                <a:ea typeface="Times New Roman" panose="02020603050405020304" pitchFamily="18" charset="0"/>
              </a:rPr>
              <a:t>. </a:t>
            </a:r>
            <a:r>
              <a:rPr lang="en-US" sz="1400" i="1" dirty="0" err="1">
                <a:latin typeface="Candara" panose="020E0502030303020204" pitchFamily="34" charset="0"/>
                <a:ea typeface="Times New Roman" panose="02020603050405020304" pitchFamily="18" charset="0"/>
              </a:rPr>
              <a:t>Radiat</a:t>
            </a:r>
            <a:r>
              <a:rPr lang="en-US" sz="1400" i="1" dirty="0">
                <a:latin typeface="Candara" panose="020E0502030303020204" pitchFamily="34" charset="0"/>
                <a:ea typeface="Times New Roman" panose="02020603050405020304" pitchFamily="18" charset="0"/>
              </a:rPr>
              <a:t>. Transfer.</a:t>
            </a:r>
            <a:r>
              <a:rPr lang="en-US" sz="1400" dirty="0">
                <a:latin typeface="Candara" panose="020E0502030303020204" pitchFamily="34" charset="0"/>
                <a:ea typeface="Times New Roman" panose="02020603050405020304" pitchFamily="18" charset="0"/>
              </a:rPr>
              <a:t>, 146, 510-528, </a:t>
            </a:r>
            <a:r>
              <a:rPr lang="en-US" sz="1400" dirty="0" smtClean="0">
                <a:latin typeface="Candara" panose="020E0502030303020204" pitchFamily="34" charset="0"/>
                <a:ea typeface="Times New Roman" panose="02020603050405020304" pitchFamily="18" charset="0"/>
              </a:rPr>
              <a:t>2014. </a:t>
            </a:r>
            <a:r>
              <a:rPr lang="en-US" sz="1400" u="sng" dirty="0" smtClean="0">
                <a:solidFill>
                  <a:srgbClr val="000000"/>
                </a:solidFill>
                <a:latin typeface="Candara" panose="020E0502030303020204" pitchFamily="34" charset="0"/>
                <a:ea typeface="Times New Roman" panose="02020603050405020304" pitchFamily="18" charset="0"/>
                <a:hlinkClick r:id="rId6"/>
              </a:rPr>
              <a:t>http</a:t>
            </a:r>
            <a:r>
              <a:rPr lang="en-US" sz="1400" u="sng" dirty="0">
                <a:solidFill>
                  <a:srgbClr val="000000"/>
                </a:solidFill>
                <a:latin typeface="Candara" panose="020E0502030303020204" pitchFamily="34" charset="0"/>
                <a:ea typeface="Times New Roman" panose="02020603050405020304" pitchFamily="18" charset="0"/>
                <a:hlinkClick r:id="rId6"/>
              </a:rPr>
              <a:t>://arroma.unl.edu/docs/publication/paper_pdf/2014/Wang_JQSRT_2014.pdf</a:t>
            </a:r>
            <a:endParaRPr lang="en-US" sz="1400" dirty="0">
              <a:latin typeface="Candara" panose="020E0502030303020204" pitchFamily="34" charset="0"/>
            </a:endParaRPr>
          </a:p>
        </p:txBody>
      </p:sp>
      <p:sp>
        <p:nvSpPr>
          <p:cNvPr id="6" name="Rectangle 5"/>
          <p:cNvSpPr/>
          <p:nvPr/>
        </p:nvSpPr>
        <p:spPr>
          <a:xfrm>
            <a:off x="2729272" y="5879297"/>
            <a:ext cx="5252959" cy="954107"/>
          </a:xfrm>
          <a:prstGeom prst="rect">
            <a:avLst/>
          </a:prstGeom>
          <a:solidFill>
            <a:schemeClr val="bg1"/>
          </a:solidFill>
          <a:ln>
            <a:solidFill>
              <a:schemeClr val="tx1"/>
            </a:solidFill>
          </a:ln>
        </p:spPr>
        <p:txBody>
          <a:bodyPr wrap="square">
            <a:spAutoFit/>
          </a:bodyPr>
          <a:lstStyle/>
          <a:p>
            <a:r>
              <a:rPr lang="en-US" sz="1400" i="1" dirty="0">
                <a:latin typeface="Candara" panose="020E0502030303020204" pitchFamily="34" charset="0"/>
              </a:rPr>
              <a:t>GOES-R/TEMPO Synergy and Air Quality Proving Ground Activities</a:t>
            </a:r>
            <a:r>
              <a:rPr lang="en-US" sz="1400" dirty="0">
                <a:latin typeface="Candara" panose="020E0502030303020204" pitchFamily="34" charset="0"/>
              </a:rPr>
              <a:t>, </a:t>
            </a:r>
            <a:r>
              <a:rPr lang="en-US" sz="1400" dirty="0" err="1">
                <a:latin typeface="Candara" panose="020E0502030303020204" pitchFamily="34" charset="0"/>
              </a:rPr>
              <a:t>Shobha</a:t>
            </a:r>
            <a:r>
              <a:rPr lang="en-US" sz="1400" dirty="0">
                <a:latin typeface="Candara" panose="020E0502030303020204" pitchFamily="34" charset="0"/>
              </a:rPr>
              <a:t> </a:t>
            </a:r>
            <a:r>
              <a:rPr lang="en-US" sz="1400" dirty="0" err="1">
                <a:latin typeface="Candara" panose="020E0502030303020204" pitchFamily="34" charset="0"/>
              </a:rPr>
              <a:t>Kondragunta</a:t>
            </a:r>
            <a:r>
              <a:rPr lang="en-US" sz="1400" dirty="0">
                <a:latin typeface="Candara" panose="020E0502030303020204" pitchFamily="34" charset="0"/>
              </a:rPr>
              <a:t>, NOAA/NESDIS ftp://geo.nsstc.nasa.gov/SPoRT/people/zavodsky/TEMPO_Workshop/Session6.2_Kondragunta_GOESRTEMPO.pptx</a:t>
            </a:r>
          </a:p>
        </p:txBody>
      </p:sp>
    </p:spTree>
    <p:extLst>
      <p:ext uri="{BB962C8B-B14F-4D97-AF65-F5344CB8AC3E}">
        <p14:creationId xmlns:p14="http://schemas.microsoft.com/office/powerpoint/2010/main" val="1701044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269" y="6168087"/>
            <a:ext cx="672206" cy="557930"/>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216" y="6272215"/>
            <a:ext cx="1472540" cy="314697"/>
          </a:xfrm>
          <a:prstGeom prst="rect">
            <a:avLst/>
          </a:prstGeom>
        </p:spPr>
      </p:pic>
      <p:sp>
        <p:nvSpPr>
          <p:cNvPr id="19" name="Title 1"/>
          <p:cNvSpPr txBox="1">
            <a:spLocks/>
          </p:cNvSpPr>
          <p:nvPr/>
        </p:nvSpPr>
        <p:spPr>
          <a:xfrm>
            <a:off x="628650" y="182790"/>
            <a:ext cx="7886700" cy="7030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latin typeface="Candara" panose="020E0502030303020204" pitchFamily="34" charset="0"/>
              </a:rPr>
              <a:t>Summary</a:t>
            </a:r>
            <a:endParaRPr lang="en-US" sz="3200" b="1" dirty="0">
              <a:latin typeface="Candara" panose="020E0502030303020204" pitchFamily="34" charset="0"/>
            </a:endParaRPr>
          </a:p>
        </p:txBody>
      </p:sp>
      <p:sp>
        <p:nvSpPr>
          <p:cNvPr id="5" name="Text Box 5"/>
          <p:cNvSpPr txBox="1">
            <a:spLocks noChangeArrowheads="1"/>
          </p:cNvSpPr>
          <p:nvPr/>
        </p:nvSpPr>
        <p:spPr bwMode="auto">
          <a:xfrm>
            <a:off x="346509" y="1405861"/>
            <a:ext cx="8142801" cy="4064190"/>
          </a:xfrm>
          <a:prstGeom prst="rect">
            <a:avLst/>
          </a:prstGeom>
          <a:noFill/>
          <a:ln>
            <a:noFill/>
          </a:ln>
          <a:effectLst/>
          <a:extLst/>
        </p:spPr>
        <p:txBody>
          <a:bodyPr wrap="square">
            <a:spAutoFit/>
          </a:bodyPr>
          <a:lstStyle>
            <a:lvl1pPr eaLnBrk="0" hangingPunct="0">
              <a:tabLst>
                <a:tab pos="687388" algn="l"/>
              </a:tabLst>
              <a:defRPr>
                <a:solidFill>
                  <a:schemeClr val="tx1"/>
                </a:solidFill>
                <a:latin typeface="Arial" charset="0"/>
                <a:cs typeface="Arial" charset="0"/>
              </a:defRPr>
            </a:lvl1pPr>
            <a:lvl2pPr marL="509588" indent="-277813" eaLnBrk="0" hangingPunct="0">
              <a:tabLst>
                <a:tab pos="687388" algn="l"/>
              </a:tabLst>
              <a:defRPr>
                <a:solidFill>
                  <a:schemeClr val="tx1"/>
                </a:solidFill>
                <a:latin typeface="Arial" charset="0"/>
                <a:cs typeface="Arial" charset="0"/>
              </a:defRPr>
            </a:lvl2pPr>
            <a:lvl3pPr marL="1143000" indent="-228600" eaLnBrk="0" hangingPunct="0">
              <a:tabLst>
                <a:tab pos="687388" algn="l"/>
              </a:tabLst>
              <a:defRPr>
                <a:solidFill>
                  <a:schemeClr val="tx1"/>
                </a:solidFill>
                <a:latin typeface="Arial" charset="0"/>
                <a:cs typeface="Arial" charset="0"/>
              </a:defRPr>
            </a:lvl3pPr>
            <a:lvl4pPr marL="1600200" indent="-228600" eaLnBrk="0" hangingPunct="0">
              <a:tabLst>
                <a:tab pos="687388" algn="l"/>
              </a:tabLst>
              <a:defRPr>
                <a:solidFill>
                  <a:schemeClr val="tx1"/>
                </a:solidFill>
                <a:latin typeface="Arial" charset="0"/>
                <a:cs typeface="Arial" charset="0"/>
              </a:defRPr>
            </a:lvl4pPr>
            <a:lvl5pPr marL="2057400" indent="-228600" eaLnBrk="0" hangingPunct="0">
              <a:tabLst>
                <a:tab pos="687388"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687388"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687388"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687388"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687388" algn="l"/>
              </a:tabLst>
              <a:defRPr>
                <a:solidFill>
                  <a:schemeClr val="tx1"/>
                </a:solidFill>
                <a:latin typeface="Arial" charset="0"/>
                <a:cs typeface="Arial" charset="0"/>
              </a:defRPr>
            </a:lvl9pPr>
          </a:lstStyle>
          <a:p>
            <a:pPr marL="342900" indent="-342900" eaLnBrk="1" hangingPunct="1">
              <a:lnSpc>
                <a:spcPct val="85000"/>
              </a:lnSpc>
              <a:spcAft>
                <a:spcPts val="600"/>
              </a:spcAft>
              <a:buFont typeface="Arial" panose="020B0604020202020204" pitchFamily="34" charset="0"/>
              <a:buChar char="•"/>
            </a:pPr>
            <a:r>
              <a:rPr lang="en-US" sz="2200" b="1" dirty="0" smtClean="0">
                <a:latin typeface="Candara" pitchFamily="34" charset="0"/>
                <a:cs typeface="Tahoma" pitchFamily="34" charset="0"/>
              </a:rPr>
              <a:t>SPoRT is a highly-successful, long-standing R2O/O2R center that specializes in transition of satellite datasets to the operational decision-making community</a:t>
            </a:r>
          </a:p>
          <a:p>
            <a:pPr marL="342900" indent="-342900" eaLnBrk="1" hangingPunct="1">
              <a:lnSpc>
                <a:spcPct val="85000"/>
              </a:lnSpc>
              <a:spcAft>
                <a:spcPts val="600"/>
              </a:spcAft>
              <a:buFont typeface="Arial" panose="020B0604020202020204" pitchFamily="34" charset="0"/>
              <a:buChar char="•"/>
            </a:pPr>
            <a:r>
              <a:rPr lang="en-US" sz="2200" b="1" dirty="0">
                <a:latin typeface="Candara" pitchFamily="34" charset="0"/>
                <a:cs typeface="Tahoma" pitchFamily="34" charset="0"/>
              </a:rPr>
              <a:t>SPoRT maintains a </a:t>
            </a:r>
            <a:r>
              <a:rPr lang="en-US" sz="2200" b="1" dirty="0" smtClean="0">
                <a:latin typeface="Candara" pitchFamily="34" charset="0"/>
                <a:cs typeface="Tahoma" pitchFamily="34" charset="0"/>
              </a:rPr>
              <a:t>proven </a:t>
            </a:r>
            <a:r>
              <a:rPr lang="en-US" sz="2200" b="1" dirty="0">
                <a:latin typeface="Candara" pitchFamily="34" charset="0"/>
                <a:cs typeface="Tahoma" pitchFamily="34" charset="0"/>
              </a:rPr>
              <a:t>paradigm for transition </a:t>
            </a:r>
            <a:r>
              <a:rPr lang="en-US" sz="2200" b="1" dirty="0" smtClean="0">
                <a:latin typeface="Candara" pitchFamily="34" charset="0"/>
                <a:cs typeface="Tahoma" pitchFamily="34" charset="0"/>
              </a:rPr>
              <a:t>of research </a:t>
            </a:r>
            <a:r>
              <a:rPr lang="en-US" sz="2200" b="1" dirty="0">
                <a:latin typeface="Candara" pitchFamily="34" charset="0"/>
                <a:cs typeface="Tahoma" pitchFamily="34" charset="0"/>
              </a:rPr>
              <a:t>and experimental data to </a:t>
            </a:r>
            <a:r>
              <a:rPr lang="en-US" sz="2200" b="1" dirty="0" smtClean="0">
                <a:latin typeface="Candara" pitchFamily="34" charset="0"/>
                <a:cs typeface="Tahoma" pitchFamily="34" charset="0"/>
              </a:rPr>
              <a:t>operations to demonstrate capabilities of satellite datasets on end-user decisions</a:t>
            </a:r>
          </a:p>
          <a:p>
            <a:pPr marL="342900" indent="-342900" eaLnBrk="1" hangingPunct="1">
              <a:lnSpc>
                <a:spcPct val="85000"/>
              </a:lnSpc>
              <a:spcAft>
                <a:spcPts val="600"/>
              </a:spcAft>
              <a:buFont typeface="Arial" panose="020B0604020202020204" pitchFamily="34" charset="0"/>
              <a:buChar char="•"/>
            </a:pPr>
            <a:r>
              <a:rPr lang="en-US" sz="2200" b="1" dirty="0" smtClean="0">
                <a:latin typeface="Candara" pitchFamily="34" charset="0"/>
                <a:cs typeface="Tahoma" pitchFamily="34" charset="0"/>
              </a:rPr>
              <a:t>SPoRT has expertise in the areas of remote sensing and modeling that would be relevant Early Adopter capabilities for specific projects with specific end users</a:t>
            </a:r>
          </a:p>
          <a:p>
            <a:pPr marL="342900" indent="-342900" eaLnBrk="1" hangingPunct="1">
              <a:lnSpc>
                <a:spcPct val="85000"/>
              </a:lnSpc>
              <a:spcAft>
                <a:spcPts val="600"/>
              </a:spcAft>
              <a:buFont typeface="Arial" panose="020B0604020202020204" pitchFamily="34" charset="0"/>
              <a:buChar char="•"/>
            </a:pPr>
            <a:r>
              <a:rPr lang="en-US" sz="2200" b="1" dirty="0" smtClean="0">
                <a:latin typeface="Candara" pitchFamily="34" charset="0"/>
                <a:cs typeface="Tahoma" pitchFamily="34" charset="0"/>
              </a:rPr>
              <a:t>SPoRT wants to work with the mission team and NASA HQ to carve out a specific role that our project personnel could play to lead an applications team to accelerate the operational use of TEMPO data to the growing user community</a:t>
            </a:r>
            <a:endParaRPr lang="en-US" sz="2200" b="1" dirty="0">
              <a:latin typeface="Candara" pitchFamily="34" charset="0"/>
            </a:endParaRPr>
          </a:p>
        </p:txBody>
      </p:sp>
      <p:sp>
        <p:nvSpPr>
          <p:cNvPr id="2" name="Slide Number Placeholder 1"/>
          <p:cNvSpPr>
            <a:spLocks noGrp="1"/>
          </p:cNvSpPr>
          <p:nvPr>
            <p:ph type="sldNum" sz="quarter" idx="12"/>
          </p:nvPr>
        </p:nvSpPr>
        <p:spPr/>
        <p:txBody>
          <a:bodyPr/>
          <a:lstStyle/>
          <a:p>
            <a:fld id="{ED2D3AA0-800A-493E-9046-15AD3828EA12}" type="slidenum">
              <a:rPr lang="en-US" smtClean="0"/>
              <a:t>9</a:t>
            </a:fld>
            <a:endParaRPr lang="en-US"/>
          </a:p>
        </p:txBody>
      </p:sp>
    </p:spTree>
    <p:extLst>
      <p:ext uri="{BB962C8B-B14F-4D97-AF65-F5344CB8AC3E}">
        <p14:creationId xmlns:p14="http://schemas.microsoft.com/office/powerpoint/2010/main" val="16018518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302</TotalTime>
  <Words>1038</Words>
  <Application>Microsoft Office PowerPoint</Application>
  <PresentationFormat>On-screen Show (4:3)</PresentationFormat>
  <Paragraphs>91</Paragraphs>
  <Slides>10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Candara</vt:lpstr>
      <vt:lpstr>Tahoma</vt:lpstr>
      <vt:lpstr>Times New Roman</vt:lpstr>
      <vt:lpstr>Office Theme</vt:lpstr>
      <vt:lpstr>SPoRT Overview and Potential TEMPO Roles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NASA’s Short-term Prediction Research and Transition (SPoRT)</dc:title>
  <dc:creator>Zavodsky, Bradley T. (MSFC-ZP11)</dc:creator>
  <cp:lastModifiedBy>Zavodsky, Bradley T. (MSFC-ZP11)</cp:lastModifiedBy>
  <cp:revision>30</cp:revision>
  <dcterms:created xsi:type="dcterms:W3CDTF">2016-11-08T18:45:22Z</dcterms:created>
  <dcterms:modified xsi:type="dcterms:W3CDTF">2017-05-26T18:40:40Z</dcterms:modified>
</cp:coreProperties>
</file>