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61" r:id="rId1"/>
  </p:sldMasterIdLst>
  <p:notesMasterIdLst>
    <p:notesMasterId r:id="rId4"/>
  </p:notesMasterIdLst>
  <p:sldIdLst>
    <p:sldId id="259" r:id="rId2"/>
    <p:sldId id="261" r:id="rId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DD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015"/>
    <p:restoredTop sz="94647"/>
  </p:normalViewPr>
  <p:slideViewPr>
    <p:cSldViewPr snapToGrid="0" snapToObjects="1">
      <p:cViewPr varScale="1">
        <p:scale>
          <a:sx n="142" d="100"/>
          <a:sy n="142" d="100"/>
        </p:scale>
        <p:origin x="2184" y="1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85099E-E259-8749-8EBB-152DED1D8D47}" type="datetimeFigureOut">
              <a:rPr lang="en-US" smtClean="0"/>
              <a:t>6/4/19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03A12-32E9-5C41-A9CD-E4F90A5E21A8}" type="slidenum">
              <a:rPr lang="en-US" smtClean="0"/>
              <a:t>‹#›</a:t>
            </a:fld>
            <a:endParaRPr lang="en-US"/>
          </a:p>
        </p:txBody>
      </p:sp>
    </p:spTree>
    <p:extLst>
      <p:ext uri="{BB962C8B-B14F-4D97-AF65-F5344CB8AC3E}">
        <p14:creationId xmlns:p14="http://schemas.microsoft.com/office/powerpoint/2010/main" val="1003500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status of retrievals, ready for archive in a couple of weeks.</a:t>
            </a:r>
          </a:p>
        </p:txBody>
      </p:sp>
      <p:sp>
        <p:nvSpPr>
          <p:cNvPr id="4" name="Slide Number Placeholder 3"/>
          <p:cNvSpPr>
            <a:spLocks noGrp="1"/>
          </p:cNvSpPr>
          <p:nvPr>
            <p:ph type="sldNum" sz="quarter" idx="5"/>
          </p:nvPr>
        </p:nvSpPr>
        <p:spPr/>
        <p:txBody>
          <a:bodyPr/>
          <a:lstStyle/>
          <a:p>
            <a:fld id="{E9D03A12-32E9-5C41-A9CD-E4F90A5E21A8}" type="slidenum">
              <a:rPr lang="en-US" smtClean="0"/>
              <a:t>1</a:t>
            </a:fld>
            <a:endParaRPr lang="en-US"/>
          </a:p>
        </p:txBody>
      </p:sp>
    </p:spTree>
    <p:extLst>
      <p:ext uri="{BB962C8B-B14F-4D97-AF65-F5344CB8AC3E}">
        <p14:creationId xmlns:p14="http://schemas.microsoft.com/office/powerpoint/2010/main" val="3129382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sortie day shows temporal evolution. CH2O builds up over eastern LI and the sound following onshore breeze. Agrees well with surface monitoring at Westport. VCDs shown here use OMI minimum monthly LER based surface albedos (TROPOMI input)</a:t>
            </a:r>
          </a:p>
        </p:txBody>
      </p:sp>
      <p:sp>
        <p:nvSpPr>
          <p:cNvPr id="4" name="Slide Number Placeholder 3"/>
          <p:cNvSpPr>
            <a:spLocks noGrp="1"/>
          </p:cNvSpPr>
          <p:nvPr>
            <p:ph type="sldNum" sz="quarter" idx="5"/>
          </p:nvPr>
        </p:nvSpPr>
        <p:spPr/>
        <p:txBody>
          <a:bodyPr/>
          <a:lstStyle/>
          <a:p>
            <a:fld id="{E9D03A12-32E9-5C41-A9CD-E4F90A5E21A8}" type="slidenum">
              <a:rPr lang="en-US" smtClean="0"/>
              <a:t>2</a:t>
            </a:fld>
            <a:endParaRPr lang="en-US"/>
          </a:p>
        </p:txBody>
      </p:sp>
    </p:spTree>
    <p:extLst>
      <p:ext uri="{BB962C8B-B14F-4D97-AF65-F5344CB8AC3E}">
        <p14:creationId xmlns:p14="http://schemas.microsoft.com/office/powerpoint/2010/main" val="1446865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blackWhite">
          <a:xfrm>
            <a:off x="1102240" y="1959361"/>
            <a:ext cx="6939520" cy="1645920"/>
          </a:xfrm>
          <a:solidFill>
            <a:schemeClr val="tx1">
              <a:lumMod val="95000"/>
            </a:schemeClr>
          </a:solidFill>
          <a:ln w="38100">
            <a:solidFill>
              <a:srgbClr val="404040"/>
            </a:solidFill>
          </a:ln>
        </p:spPr>
        <p:txBody>
          <a:bodyPr lIns="274320" rIns="274320" anchor="ctr" anchorCtr="0">
            <a:normAutofit/>
          </a:bodyPr>
          <a:lstStyle>
            <a:lvl1pPr algn="ctr">
              <a:defRPr sz="2800" b="0" i="0" cap="none">
                <a:ln>
                  <a:noFill/>
                </a:ln>
                <a:solidFill>
                  <a:srgbClr val="26262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6">
            <a:extLst>
              <a:ext uri="{FF2B5EF4-FFF2-40B4-BE49-F238E27FC236}">
                <a16:creationId xmlns:a16="http://schemas.microsoft.com/office/drawing/2014/main" id="{364A8266-A9C9-4644-9785-08C5E06A63F7}"/>
              </a:ext>
            </a:extLst>
          </p:cNvPr>
          <p:cNvSpPr>
            <a:spLocks noGrp="1"/>
          </p:cNvSpPr>
          <p:nvPr>
            <p:ph type="dt" sz="half" idx="10"/>
          </p:nvPr>
        </p:nvSpPr>
        <p:spPr>
          <a:xfrm>
            <a:off x="4928102" y="6481378"/>
            <a:ext cx="1244098" cy="323968"/>
          </a:xfrm>
          <a:prstGeom prst="rect">
            <a:avLst/>
          </a:prstGeom>
        </p:spPr>
        <p:txBody>
          <a:bodyPr/>
          <a:lstStyle/>
          <a:p>
            <a:r>
              <a:rPr lang="en-US"/>
              <a:t>June 5th  - 6th 2019</a:t>
            </a:r>
            <a:endParaRPr lang="en-US" dirty="0"/>
          </a:p>
        </p:txBody>
      </p:sp>
      <p:sp>
        <p:nvSpPr>
          <p:cNvPr id="12" name="Footer Placeholder 7">
            <a:extLst>
              <a:ext uri="{FF2B5EF4-FFF2-40B4-BE49-F238E27FC236}">
                <a16:creationId xmlns:a16="http://schemas.microsoft.com/office/drawing/2014/main" id="{C943D6D1-D058-F446-A7ED-7EE2AB40E1CE}"/>
              </a:ext>
            </a:extLst>
          </p:cNvPr>
          <p:cNvSpPr>
            <a:spLocks noGrp="1"/>
          </p:cNvSpPr>
          <p:nvPr>
            <p:ph type="ftr" sz="quarter" idx="11"/>
          </p:nvPr>
        </p:nvSpPr>
        <p:spPr>
          <a:xfrm>
            <a:off x="2649206" y="6485306"/>
            <a:ext cx="1922794" cy="320040"/>
          </a:xfrm>
          <a:prstGeom prst="rect">
            <a:avLst/>
          </a:prstGeom>
        </p:spPr>
        <p:txBody>
          <a:bodyPr/>
          <a:lstStyle/>
          <a:p>
            <a:r>
              <a:rPr lang="en-US" dirty="0"/>
              <a:t>TEMPO Science Team meeting</a:t>
            </a:r>
          </a:p>
        </p:txBody>
      </p:sp>
      <p:sp>
        <p:nvSpPr>
          <p:cNvPr id="13" name="Slide Number Placeholder 8">
            <a:extLst>
              <a:ext uri="{FF2B5EF4-FFF2-40B4-BE49-F238E27FC236}">
                <a16:creationId xmlns:a16="http://schemas.microsoft.com/office/drawing/2014/main" id="{3684534D-369F-0A46-9A0E-503A3118AF85}"/>
              </a:ext>
            </a:extLst>
          </p:cNvPr>
          <p:cNvSpPr>
            <a:spLocks noGrp="1"/>
          </p:cNvSpPr>
          <p:nvPr>
            <p:ph type="sldNum" sz="quarter" idx="12"/>
          </p:nvPr>
        </p:nvSpPr>
        <p:spPr>
          <a:xfrm>
            <a:off x="8633695" y="6460482"/>
            <a:ext cx="365760" cy="365760"/>
          </a:xfrm>
          <a:prstGeom prst="ellipse">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5770762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998822" y="6531074"/>
            <a:ext cx="2065310" cy="323968"/>
          </a:xfrm>
          <a:prstGeom prst="rect">
            <a:avLst/>
          </a:prstGeom>
        </p:spPr>
        <p:txBody>
          <a:bodyPr/>
          <a:lstStyle/>
          <a:p>
            <a:r>
              <a:rPr lang="en-US"/>
              <a:t>June 5th  - 6th 2019</a:t>
            </a:r>
            <a:endParaRPr lang="en-US" dirty="0"/>
          </a:p>
        </p:txBody>
      </p:sp>
      <p:sp>
        <p:nvSpPr>
          <p:cNvPr id="5" name="Footer Placeholder 4"/>
          <p:cNvSpPr>
            <a:spLocks noGrp="1"/>
          </p:cNvSpPr>
          <p:nvPr>
            <p:ph type="ftr" sz="quarter" idx="11"/>
          </p:nvPr>
        </p:nvSpPr>
        <p:spPr>
          <a:xfrm>
            <a:off x="0" y="6537960"/>
            <a:ext cx="4556664" cy="320040"/>
          </a:xfrm>
          <a:prstGeom prst="rect">
            <a:avLst/>
          </a:prstGeom>
        </p:spPr>
        <p:txBody>
          <a:bodyPr/>
          <a:lstStyle/>
          <a:p>
            <a:r>
              <a:rPr lang="en-US"/>
              <a:t>TEMPO Science Team meeting</a:t>
            </a:r>
            <a:endParaRPr lang="en-US" dirty="0"/>
          </a:p>
        </p:txBody>
      </p:sp>
      <p:sp>
        <p:nvSpPr>
          <p:cNvPr id="6" name="Slide Number Placeholder 5"/>
          <p:cNvSpPr>
            <a:spLocks noGrp="1"/>
          </p:cNvSpPr>
          <p:nvPr>
            <p:ph type="sldNum" sz="quarter" idx="12"/>
          </p:nvPr>
        </p:nvSpPr>
        <p:spPr>
          <a:xfrm>
            <a:off x="8498529" y="6489282"/>
            <a:ext cx="365760" cy="365760"/>
          </a:xfrm>
          <a:prstGeom prst="ellipse">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83914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998822" y="6531074"/>
            <a:ext cx="2065310" cy="323968"/>
          </a:xfrm>
          <a:prstGeom prst="rect">
            <a:avLst/>
          </a:prstGeom>
        </p:spPr>
        <p:txBody>
          <a:bodyPr/>
          <a:lstStyle/>
          <a:p>
            <a:r>
              <a:rPr lang="en-US"/>
              <a:t>June 5th  - 6th 2019</a:t>
            </a:r>
            <a:endParaRPr lang="en-US" dirty="0"/>
          </a:p>
        </p:txBody>
      </p:sp>
      <p:sp>
        <p:nvSpPr>
          <p:cNvPr id="5" name="Footer Placeholder 4"/>
          <p:cNvSpPr>
            <a:spLocks noGrp="1"/>
          </p:cNvSpPr>
          <p:nvPr>
            <p:ph type="ftr" sz="quarter" idx="11"/>
          </p:nvPr>
        </p:nvSpPr>
        <p:spPr>
          <a:xfrm>
            <a:off x="0" y="6537960"/>
            <a:ext cx="4556664" cy="320040"/>
          </a:xfrm>
          <a:prstGeom prst="rect">
            <a:avLst/>
          </a:prstGeom>
        </p:spPr>
        <p:txBody>
          <a:bodyPr/>
          <a:lstStyle/>
          <a:p>
            <a:r>
              <a:rPr lang="en-US"/>
              <a:t>TEMPO Science Team meeting</a:t>
            </a:r>
            <a:endParaRPr lang="en-US" dirty="0"/>
          </a:p>
        </p:txBody>
      </p:sp>
      <p:sp>
        <p:nvSpPr>
          <p:cNvPr id="6" name="Slide Number Placeholder 5"/>
          <p:cNvSpPr>
            <a:spLocks noGrp="1"/>
          </p:cNvSpPr>
          <p:nvPr>
            <p:ph type="sldNum" sz="quarter" idx="12"/>
          </p:nvPr>
        </p:nvSpPr>
        <p:spPr>
          <a:xfrm>
            <a:off x="8498529" y="6489282"/>
            <a:ext cx="365760" cy="365760"/>
          </a:xfrm>
          <a:prstGeom prst="ellipse">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24379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6">
            <a:extLst>
              <a:ext uri="{FF2B5EF4-FFF2-40B4-BE49-F238E27FC236}">
                <a16:creationId xmlns:a16="http://schemas.microsoft.com/office/drawing/2014/main" id="{D3B89497-9941-9C44-BB17-54681202C763}"/>
              </a:ext>
            </a:extLst>
          </p:cNvPr>
          <p:cNvSpPr>
            <a:spLocks noGrp="1"/>
          </p:cNvSpPr>
          <p:nvPr>
            <p:ph type="dt" sz="half" idx="10"/>
          </p:nvPr>
        </p:nvSpPr>
        <p:spPr>
          <a:xfrm>
            <a:off x="4928102" y="6481378"/>
            <a:ext cx="1244098" cy="323968"/>
          </a:xfrm>
          <a:prstGeom prst="rect">
            <a:avLst/>
          </a:prstGeom>
        </p:spPr>
        <p:txBody>
          <a:bodyPr/>
          <a:lstStyle/>
          <a:p>
            <a:r>
              <a:rPr lang="en-US"/>
              <a:t>June 5th  - 6th 2019</a:t>
            </a:r>
            <a:endParaRPr lang="en-US" dirty="0"/>
          </a:p>
        </p:txBody>
      </p:sp>
      <p:sp>
        <p:nvSpPr>
          <p:cNvPr id="14" name="Footer Placeholder 7">
            <a:extLst>
              <a:ext uri="{FF2B5EF4-FFF2-40B4-BE49-F238E27FC236}">
                <a16:creationId xmlns:a16="http://schemas.microsoft.com/office/drawing/2014/main" id="{2815F312-BDAC-BA49-96C4-5D62D02F16A0}"/>
              </a:ext>
            </a:extLst>
          </p:cNvPr>
          <p:cNvSpPr>
            <a:spLocks noGrp="1"/>
          </p:cNvSpPr>
          <p:nvPr>
            <p:ph type="ftr" sz="quarter" idx="11"/>
          </p:nvPr>
        </p:nvSpPr>
        <p:spPr>
          <a:xfrm>
            <a:off x="2649206" y="6485306"/>
            <a:ext cx="1922794" cy="320040"/>
          </a:xfrm>
          <a:prstGeom prst="rect">
            <a:avLst/>
          </a:prstGeom>
        </p:spPr>
        <p:txBody>
          <a:bodyPr/>
          <a:lstStyle/>
          <a:p>
            <a:r>
              <a:rPr lang="en-US" dirty="0"/>
              <a:t>TEMPO Science Team meeting</a:t>
            </a:r>
          </a:p>
        </p:txBody>
      </p:sp>
      <p:sp>
        <p:nvSpPr>
          <p:cNvPr id="15" name="Slide Number Placeholder 8">
            <a:extLst>
              <a:ext uri="{FF2B5EF4-FFF2-40B4-BE49-F238E27FC236}">
                <a16:creationId xmlns:a16="http://schemas.microsoft.com/office/drawing/2014/main" id="{360E0F87-7406-5945-AC32-B0F0B4712EBB}"/>
              </a:ext>
            </a:extLst>
          </p:cNvPr>
          <p:cNvSpPr>
            <a:spLocks noGrp="1"/>
          </p:cNvSpPr>
          <p:nvPr>
            <p:ph type="sldNum" sz="quarter" idx="12"/>
          </p:nvPr>
        </p:nvSpPr>
        <p:spPr>
          <a:xfrm>
            <a:off x="8633695" y="6460482"/>
            <a:ext cx="365760" cy="365760"/>
          </a:xfrm>
          <a:prstGeom prst="ellipse">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33356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Date Placeholder 6">
            <a:extLst>
              <a:ext uri="{FF2B5EF4-FFF2-40B4-BE49-F238E27FC236}">
                <a16:creationId xmlns:a16="http://schemas.microsoft.com/office/drawing/2014/main" id="{02F8F366-F7BA-0A48-9681-551F96F69C69}"/>
              </a:ext>
            </a:extLst>
          </p:cNvPr>
          <p:cNvSpPr>
            <a:spLocks noGrp="1"/>
          </p:cNvSpPr>
          <p:nvPr>
            <p:ph type="dt" sz="half" idx="10"/>
          </p:nvPr>
        </p:nvSpPr>
        <p:spPr>
          <a:xfrm>
            <a:off x="4928102" y="6481378"/>
            <a:ext cx="1244098" cy="323968"/>
          </a:xfrm>
          <a:prstGeom prst="rect">
            <a:avLst/>
          </a:prstGeom>
        </p:spPr>
        <p:txBody>
          <a:bodyPr/>
          <a:lstStyle/>
          <a:p>
            <a:r>
              <a:rPr lang="en-US"/>
              <a:t>June 5th  - 6th 2019</a:t>
            </a:r>
            <a:endParaRPr lang="en-US" dirty="0"/>
          </a:p>
        </p:txBody>
      </p:sp>
      <p:sp>
        <p:nvSpPr>
          <p:cNvPr id="14" name="Footer Placeholder 7">
            <a:extLst>
              <a:ext uri="{FF2B5EF4-FFF2-40B4-BE49-F238E27FC236}">
                <a16:creationId xmlns:a16="http://schemas.microsoft.com/office/drawing/2014/main" id="{284EF849-6A46-124F-9B9B-87AF9D79B564}"/>
              </a:ext>
            </a:extLst>
          </p:cNvPr>
          <p:cNvSpPr>
            <a:spLocks noGrp="1"/>
          </p:cNvSpPr>
          <p:nvPr>
            <p:ph type="ftr" sz="quarter" idx="11"/>
          </p:nvPr>
        </p:nvSpPr>
        <p:spPr>
          <a:xfrm>
            <a:off x="2649206" y="6485306"/>
            <a:ext cx="1922794" cy="320040"/>
          </a:xfrm>
          <a:prstGeom prst="rect">
            <a:avLst/>
          </a:prstGeom>
        </p:spPr>
        <p:txBody>
          <a:bodyPr/>
          <a:lstStyle/>
          <a:p>
            <a:r>
              <a:rPr lang="en-US" dirty="0"/>
              <a:t>TEMPO Science Team meeting</a:t>
            </a:r>
          </a:p>
        </p:txBody>
      </p:sp>
      <p:sp>
        <p:nvSpPr>
          <p:cNvPr id="15" name="Slide Number Placeholder 8">
            <a:extLst>
              <a:ext uri="{FF2B5EF4-FFF2-40B4-BE49-F238E27FC236}">
                <a16:creationId xmlns:a16="http://schemas.microsoft.com/office/drawing/2014/main" id="{21F95820-A5DA-BF49-9942-7CF7F3A53E07}"/>
              </a:ext>
            </a:extLst>
          </p:cNvPr>
          <p:cNvSpPr>
            <a:spLocks noGrp="1"/>
          </p:cNvSpPr>
          <p:nvPr>
            <p:ph type="sldNum" sz="quarter" idx="12"/>
          </p:nvPr>
        </p:nvSpPr>
        <p:spPr>
          <a:xfrm>
            <a:off x="8633695" y="6460482"/>
            <a:ext cx="365760" cy="365760"/>
          </a:xfrm>
          <a:prstGeom prst="ellipse">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7014164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6">
            <a:extLst>
              <a:ext uri="{FF2B5EF4-FFF2-40B4-BE49-F238E27FC236}">
                <a16:creationId xmlns:a16="http://schemas.microsoft.com/office/drawing/2014/main" id="{0B91B7AF-8649-9745-A2DE-225872D2A1B1}"/>
              </a:ext>
            </a:extLst>
          </p:cNvPr>
          <p:cNvSpPr>
            <a:spLocks noGrp="1"/>
          </p:cNvSpPr>
          <p:nvPr>
            <p:ph type="dt" sz="half" idx="10"/>
          </p:nvPr>
        </p:nvSpPr>
        <p:spPr>
          <a:xfrm>
            <a:off x="4928102" y="6481378"/>
            <a:ext cx="1244098" cy="323968"/>
          </a:xfrm>
          <a:prstGeom prst="rect">
            <a:avLst/>
          </a:prstGeom>
        </p:spPr>
        <p:txBody>
          <a:bodyPr/>
          <a:lstStyle/>
          <a:p>
            <a:r>
              <a:rPr lang="en-US"/>
              <a:t>June 5th  - 6th 2019</a:t>
            </a:r>
            <a:endParaRPr lang="en-US" dirty="0"/>
          </a:p>
        </p:txBody>
      </p:sp>
      <p:sp>
        <p:nvSpPr>
          <p:cNvPr id="15" name="Footer Placeholder 7">
            <a:extLst>
              <a:ext uri="{FF2B5EF4-FFF2-40B4-BE49-F238E27FC236}">
                <a16:creationId xmlns:a16="http://schemas.microsoft.com/office/drawing/2014/main" id="{25509776-8227-0347-97CB-F386D520783D}"/>
              </a:ext>
            </a:extLst>
          </p:cNvPr>
          <p:cNvSpPr>
            <a:spLocks noGrp="1"/>
          </p:cNvSpPr>
          <p:nvPr>
            <p:ph type="ftr" sz="quarter" idx="11"/>
          </p:nvPr>
        </p:nvSpPr>
        <p:spPr>
          <a:xfrm>
            <a:off x="2649206" y="6485306"/>
            <a:ext cx="1922794" cy="320040"/>
          </a:xfrm>
          <a:prstGeom prst="rect">
            <a:avLst/>
          </a:prstGeom>
        </p:spPr>
        <p:txBody>
          <a:bodyPr/>
          <a:lstStyle/>
          <a:p>
            <a:r>
              <a:rPr lang="en-US" dirty="0"/>
              <a:t>TEMPO Science Team meeting</a:t>
            </a:r>
          </a:p>
        </p:txBody>
      </p:sp>
      <p:sp>
        <p:nvSpPr>
          <p:cNvPr id="16" name="Slide Number Placeholder 8">
            <a:extLst>
              <a:ext uri="{FF2B5EF4-FFF2-40B4-BE49-F238E27FC236}">
                <a16:creationId xmlns:a16="http://schemas.microsoft.com/office/drawing/2014/main" id="{7D8E3073-BE9A-8846-BACB-1936AFA3B129}"/>
              </a:ext>
            </a:extLst>
          </p:cNvPr>
          <p:cNvSpPr>
            <a:spLocks noGrp="1"/>
          </p:cNvSpPr>
          <p:nvPr>
            <p:ph type="sldNum" sz="quarter" idx="12"/>
          </p:nvPr>
        </p:nvSpPr>
        <p:spPr>
          <a:xfrm>
            <a:off x="8633695" y="6460482"/>
            <a:ext cx="365760" cy="365760"/>
          </a:xfrm>
          <a:prstGeom prst="ellipse">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90203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9"/>
          <p:cNvSpPr>
            <a:spLocks noGrp="1"/>
          </p:cNvSpPr>
          <p:nvPr>
            <p:ph type="title"/>
          </p:nvPr>
        </p:nvSpPr>
        <p:spPr/>
        <p:txBody>
          <a:bodyPr/>
          <a:lstStyle/>
          <a:p>
            <a:r>
              <a:rPr lang="en-US"/>
              <a:t>Click to edit Master title style</a:t>
            </a:r>
            <a:endParaRPr lang="en-US" dirty="0"/>
          </a:p>
        </p:txBody>
      </p:sp>
      <p:sp>
        <p:nvSpPr>
          <p:cNvPr id="15" name="Date Placeholder 6">
            <a:extLst>
              <a:ext uri="{FF2B5EF4-FFF2-40B4-BE49-F238E27FC236}">
                <a16:creationId xmlns:a16="http://schemas.microsoft.com/office/drawing/2014/main" id="{832D0556-3932-B14B-A7C3-989C7D313302}"/>
              </a:ext>
            </a:extLst>
          </p:cNvPr>
          <p:cNvSpPr>
            <a:spLocks noGrp="1"/>
          </p:cNvSpPr>
          <p:nvPr>
            <p:ph type="dt" sz="half" idx="10"/>
          </p:nvPr>
        </p:nvSpPr>
        <p:spPr>
          <a:xfrm>
            <a:off x="4928102" y="6481378"/>
            <a:ext cx="1244098" cy="323968"/>
          </a:xfrm>
          <a:prstGeom prst="rect">
            <a:avLst/>
          </a:prstGeom>
        </p:spPr>
        <p:txBody>
          <a:bodyPr/>
          <a:lstStyle/>
          <a:p>
            <a:r>
              <a:rPr lang="en-US"/>
              <a:t>June 5th  - 6th 2019</a:t>
            </a:r>
            <a:endParaRPr lang="en-US" dirty="0"/>
          </a:p>
        </p:txBody>
      </p:sp>
      <p:sp>
        <p:nvSpPr>
          <p:cNvPr id="16" name="Footer Placeholder 7">
            <a:extLst>
              <a:ext uri="{FF2B5EF4-FFF2-40B4-BE49-F238E27FC236}">
                <a16:creationId xmlns:a16="http://schemas.microsoft.com/office/drawing/2014/main" id="{F01860B6-ED6E-3948-9923-A732A44889B2}"/>
              </a:ext>
            </a:extLst>
          </p:cNvPr>
          <p:cNvSpPr>
            <a:spLocks noGrp="1"/>
          </p:cNvSpPr>
          <p:nvPr>
            <p:ph type="ftr" sz="quarter" idx="11"/>
          </p:nvPr>
        </p:nvSpPr>
        <p:spPr>
          <a:xfrm>
            <a:off x="2649206" y="6485306"/>
            <a:ext cx="1922794" cy="320040"/>
          </a:xfrm>
          <a:prstGeom prst="rect">
            <a:avLst/>
          </a:prstGeom>
        </p:spPr>
        <p:txBody>
          <a:bodyPr/>
          <a:lstStyle/>
          <a:p>
            <a:r>
              <a:rPr lang="en-US" dirty="0"/>
              <a:t>TEMPO Science Team meeting</a:t>
            </a:r>
          </a:p>
        </p:txBody>
      </p:sp>
      <p:sp>
        <p:nvSpPr>
          <p:cNvPr id="17" name="Slide Number Placeholder 8">
            <a:extLst>
              <a:ext uri="{FF2B5EF4-FFF2-40B4-BE49-F238E27FC236}">
                <a16:creationId xmlns:a16="http://schemas.microsoft.com/office/drawing/2014/main" id="{2A99D3B0-C45E-6340-9F8F-EE35D713ADEC}"/>
              </a:ext>
            </a:extLst>
          </p:cNvPr>
          <p:cNvSpPr>
            <a:spLocks noGrp="1"/>
          </p:cNvSpPr>
          <p:nvPr>
            <p:ph type="sldNum" sz="quarter" idx="12"/>
          </p:nvPr>
        </p:nvSpPr>
        <p:spPr>
          <a:xfrm>
            <a:off x="8633695" y="6460482"/>
            <a:ext cx="365760" cy="365760"/>
          </a:xfrm>
          <a:prstGeom prst="ellipse">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84861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Date Placeholder 6">
            <a:extLst>
              <a:ext uri="{FF2B5EF4-FFF2-40B4-BE49-F238E27FC236}">
                <a16:creationId xmlns:a16="http://schemas.microsoft.com/office/drawing/2014/main" id="{BE26895C-8FF3-E745-AE3A-CA6F118965CE}"/>
              </a:ext>
            </a:extLst>
          </p:cNvPr>
          <p:cNvSpPr>
            <a:spLocks noGrp="1"/>
          </p:cNvSpPr>
          <p:nvPr>
            <p:ph type="dt" sz="half" idx="10"/>
          </p:nvPr>
        </p:nvSpPr>
        <p:spPr>
          <a:xfrm>
            <a:off x="4928102" y="6481378"/>
            <a:ext cx="1244098" cy="323968"/>
          </a:xfrm>
          <a:prstGeom prst="rect">
            <a:avLst/>
          </a:prstGeom>
        </p:spPr>
        <p:txBody>
          <a:bodyPr/>
          <a:lstStyle/>
          <a:p>
            <a:r>
              <a:rPr lang="en-US"/>
              <a:t>June 5th  - 6th 2019</a:t>
            </a:r>
            <a:endParaRPr lang="en-US" dirty="0"/>
          </a:p>
        </p:txBody>
      </p:sp>
      <p:sp>
        <p:nvSpPr>
          <p:cNvPr id="10" name="Footer Placeholder 7">
            <a:extLst>
              <a:ext uri="{FF2B5EF4-FFF2-40B4-BE49-F238E27FC236}">
                <a16:creationId xmlns:a16="http://schemas.microsoft.com/office/drawing/2014/main" id="{1D79DFDF-938E-A946-B701-1A7972737C50}"/>
              </a:ext>
            </a:extLst>
          </p:cNvPr>
          <p:cNvSpPr>
            <a:spLocks noGrp="1"/>
          </p:cNvSpPr>
          <p:nvPr>
            <p:ph type="ftr" sz="quarter" idx="11"/>
          </p:nvPr>
        </p:nvSpPr>
        <p:spPr>
          <a:xfrm>
            <a:off x="2649206" y="6485306"/>
            <a:ext cx="1922794" cy="320040"/>
          </a:xfrm>
          <a:prstGeom prst="rect">
            <a:avLst/>
          </a:prstGeom>
        </p:spPr>
        <p:txBody>
          <a:bodyPr/>
          <a:lstStyle/>
          <a:p>
            <a:r>
              <a:rPr lang="en-US" dirty="0"/>
              <a:t>TEMPO Science Team meeting</a:t>
            </a:r>
          </a:p>
        </p:txBody>
      </p:sp>
      <p:sp>
        <p:nvSpPr>
          <p:cNvPr id="11" name="Slide Number Placeholder 8">
            <a:extLst>
              <a:ext uri="{FF2B5EF4-FFF2-40B4-BE49-F238E27FC236}">
                <a16:creationId xmlns:a16="http://schemas.microsoft.com/office/drawing/2014/main" id="{FDA0B38A-3E40-D949-8E4D-17FD871EADEA}"/>
              </a:ext>
            </a:extLst>
          </p:cNvPr>
          <p:cNvSpPr>
            <a:spLocks noGrp="1"/>
          </p:cNvSpPr>
          <p:nvPr>
            <p:ph type="sldNum" sz="quarter" idx="12"/>
          </p:nvPr>
        </p:nvSpPr>
        <p:spPr>
          <a:xfrm>
            <a:off x="8633695" y="6460482"/>
            <a:ext cx="365760" cy="365760"/>
          </a:xfrm>
          <a:prstGeom prst="ellipse">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82633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6">
            <a:extLst>
              <a:ext uri="{FF2B5EF4-FFF2-40B4-BE49-F238E27FC236}">
                <a16:creationId xmlns:a16="http://schemas.microsoft.com/office/drawing/2014/main" id="{809AAA94-6C03-6F4E-B1AA-BD41604250A0}"/>
              </a:ext>
            </a:extLst>
          </p:cNvPr>
          <p:cNvSpPr>
            <a:spLocks noGrp="1"/>
          </p:cNvSpPr>
          <p:nvPr>
            <p:ph type="dt" sz="half" idx="10"/>
          </p:nvPr>
        </p:nvSpPr>
        <p:spPr>
          <a:xfrm>
            <a:off x="4928102" y="6481378"/>
            <a:ext cx="1244098" cy="323968"/>
          </a:xfrm>
          <a:prstGeom prst="rect">
            <a:avLst/>
          </a:prstGeom>
        </p:spPr>
        <p:txBody>
          <a:bodyPr/>
          <a:lstStyle/>
          <a:p>
            <a:r>
              <a:rPr lang="en-US"/>
              <a:t>June 5th  - 6th 2019</a:t>
            </a:r>
            <a:endParaRPr lang="en-US" dirty="0"/>
          </a:p>
        </p:txBody>
      </p:sp>
      <p:sp>
        <p:nvSpPr>
          <p:cNvPr id="9" name="Footer Placeholder 7">
            <a:extLst>
              <a:ext uri="{FF2B5EF4-FFF2-40B4-BE49-F238E27FC236}">
                <a16:creationId xmlns:a16="http://schemas.microsoft.com/office/drawing/2014/main" id="{C16B64CC-8FE5-FE45-98BE-6C72B9F4010C}"/>
              </a:ext>
            </a:extLst>
          </p:cNvPr>
          <p:cNvSpPr>
            <a:spLocks noGrp="1"/>
          </p:cNvSpPr>
          <p:nvPr>
            <p:ph type="ftr" sz="quarter" idx="11"/>
          </p:nvPr>
        </p:nvSpPr>
        <p:spPr>
          <a:xfrm>
            <a:off x="2649206" y="6485306"/>
            <a:ext cx="1922794" cy="320040"/>
          </a:xfrm>
          <a:prstGeom prst="rect">
            <a:avLst/>
          </a:prstGeom>
        </p:spPr>
        <p:txBody>
          <a:bodyPr/>
          <a:lstStyle/>
          <a:p>
            <a:r>
              <a:rPr lang="en-US" dirty="0"/>
              <a:t>TEMPO Science Team meeting</a:t>
            </a:r>
          </a:p>
        </p:txBody>
      </p:sp>
      <p:sp>
        <p:nvSpPr>
          <p:cNvPr id="10" name="Slide Number Placeholder 8">
            <a:extLst>
              <a:ext uri="{FF2B5EF4-FFF2-40B4-BE49-F238E27FC236}">
                <a16:creationId xmlns:a16="http://schemas.microsoft.com/office/drawing/2014/main" id="{2A3E4D0C-6E56-6A40-9D4D-84534E200176}"/>
              </a:ext>
            </a:extLst>
          </p:cNvPr>
          <p:cNvSpPr>
            <a:spLocks noGrp="1"/>
          </p:cNvSpPr>
          <p:nvPr>
            <p:ph type="sldNum" sz="quarter" idx="12"/>
          </p:nvPr>
        </p:nvSpPr>
        <p:spPr>
          <a:xfrm>
            <a:off x="8633695" y="6460482"/>
            <a:ext cx="365760" cy="365760"/>
          </a:xfrm>
          <a:prstGeom prst="ellipse">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12447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a:xfrm>
            <a:off x="5998822" y="6531074"/>
            <a:ext cx="2065310" cy="323968"/>
          </a:xfrm>
          <a:prstGeom prst="rect">
            <a:avLst/>
          </a:prstGeom>
        </p:spPr>
        <p:txBody>
          <a:bodyPr/>
          <a:lstStyle/>
          <a:p>
            <a:r>
              <a:rPr lang="en-US"/>
              <a:t>June 5th  - 6th 2019</a:t>
            </a:r>
            <a:endParaRPr lang="en-US" dirty="0"/>
          </a:p>
        </p:txBody>
      </p:sp>
      <p:sp>
        <p:nvSpPr>
          <p:cNvPr id="10" name="Footer Placeholder 9"/>
          <p:cNvSpPr>
            <a:spLocks noGrp="1"/>
          </p:cNvSpPr>
          <p:nvPr>
            <p:ph type="ftr" sz="quarter" idx="11"/>
          </p:nvPr>
        </p:nvSpPr>
        <p:spPr>
          <a:xfrm>
            <a:off x="640703" y="6236208"/>
            <a:ext cx="3806398" cy="320040"/>
          </a:xfrm>
          <a:prstGeom prst="rect">
            <a:avLst/>
          </a:prstGeom>
        </p:spPr>
        <p:txBody>
          <a:bodyPr>
            <a:normAutofit/>
          </a:bodyPr>
          <a:lstStyle>
            <a:lvl1pPr>
              <a:defRPr>
                <a:solidFill>
                  <a:srgbClr val="FFFFFF">
                    <a:alpha val="70000"/>
                  </a:srgbClr>
                </a:solidFill>
              </a:defRPr>
            </a:lvl1pPr>
          </a:lstStyle>
          <a:p>
            <a:r>
              <a:rPr lang="en-US"/>
              <a:t>TEMPO Science Team meeting</a:t>
            </a:r>
            <a:endParaRPr lang="en-US" dirty="0"/>
          </a:p>
        </p:txBody>
      </p:sp>
      <p:sp>
        <p:nvSpPr>
          <p:cNvPr id="11" name="Slide Number Placeholder 10"/>
          <p:cNvSpPr>
            <a:spLocks noGrp="1"/>
          </p:cNvSpPr>
          <p:nvPr>
            <p:ph type="sldNum" sz="quarter" idx="12"/>
          </p:nvPr>
        </p:nvSpPr>
        <p:spPr>
          <a:xfrm>
            <a:off x="8498529" y="6489282"/>
            <a:ext cx="365760" cy="365760"/>
          </a:xfrm>
          <a:prstGeom prst="ellipse">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63011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a:xfrm>
            <a:off x="5998822" y="6531074"/>
            <a:ext cx="2065310" cy="323968"/>
          </a:xfrm>
          <a:prstGeom prst="rect">
            <a:avLst/>
          </a:prstGeom>
        </p:spPr>
        <p:txBody>
          <a:bodyPr/>
          <a:lstStyle>
            <a:lvl1pPr>
              <a:defRPr>
                <a:solidFill>
                  <a:srgbClr val="FFFFFF"/>
                </a:solidFill>
                <a:effectLst>
                  <a:outerShdw blurRad="50800" dist="38100" dir="2700000" algn="tl" rotWithShape="0">
                    <a:prstClr val="black">
                      <a:alpha val="43000"/>
                    </a:prstClr>
                  </a:outerShdw>
                </a:effectLst>
              </a:defRPr>
            </a:lvl1pPr>
          </a:lstStyle>
          <a:p>
            <a:r>
              <a:rPr lang="en-US"/>
              <a:t>June 5th  - 6th 2019</a:t>
            </a:r>
            <a:endParaRPr lang="en-US" dirty="0"/>
          </a:p>
        </p:txBody>
      </p:sp>
      <p:sp>
        <p:nvSpPr>
          <p:cNvPr id="9" name="Footer Placeholder 8"/>
          <p:cNvSpPr>
            <a:spLocks noGrp="1"/>
          </p:cNvSpPr>
          <p:nvPr>
            <p:ph type="ftr" sz="quarter" idx="11"/>
          </p:nvPr>
        </p:nvSpPr>
        <p:spPr>
          <a:xfrm>
            <a:off x="640080" y="6236208"/>
            <a:ext cx="3803904" cy="320040"/>
          </a:xfrm>
          <a:prstGeom prst="rect">
            <a:avLst/>
          </a:prstGeom>
        </p:spPr>
        <p:txBody>
          <a:bodyPr>
            <a:normAutofit/>
          </a:bodyPr>
          <a:lstStyle>
            <a:lvl1pPr>
              <a:defRPr>
                <a:solidFill>
                  <a:srgbClr val="FFFFFF">
                    <a:alpha val="70000"/>
                  </a:srgbClr>
                </a:solidFill>
              </a:defRPr>
            </a:lvl1pPr>
          </a:lstStyle>
          <a:p>
            <a:r>
              <a:rPr lang="en-US"/>
              <a:t>TEMPO Science Team meeting</a:t>
            </a:r>
            <a:endParaRPr lang="en-US" dirty="0"/>
          </a:p>
        </p:txBody>
      </p:sp>
      <p:sp>
        <p:nvSpPr>
          <p:cNvPr id="10" name="Slide Number Placeholder 9"/>
          <p:cNvSpPr>
            <a:spLocks noGrp="1"/>
          </p:cNvSpPr>
          <p:nvPr>
            <p:ph type="sldNum" sz="quarter" idx="12"/>
          </p:nvPr>
        </p:nvSpPr>
        <p:spPr>
          <a:xfrm>
            <a:off x="8498529" y="6489282"/>
            <a:ext cx="365760" cy="365760"/>
          </a:xfrm>
          <a:prstGeom prst="ellipse">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17909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chemeClr val="bg1">
              <a:lumMod val="95000"/>
            </a:schemeClr>
          </a:solidFill>
          <a:ln w="31750" cap="sq">
            <a:solidFill>
              <a:srgbClr val="404040"/>
            </a:solidFill>
            <a:miter lim="800000"/>
          </a:ln>
        </p:spPr>
        <p:txBody>
          <a:bodyPr vert="horz" lIns="182880" tIns="182880" rIns="182880" bIns="182880" rtlCol="0" anchor="ctr">
            <a:normAutofit/>
          </a:bodyPr>
          <a:lstStyle/>
          <a:p>
            <a:r>
              <a:rPr lang="en-US" dirty="0"/>
              <a:t>Click to edit Master title style</a:t>
            </a:r>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6">
            <a:extLst>
              <a:ext uri="{FF2B5EF4-FFF2-40B4-BE49-F238E27FC236}">
                <a16:creationId xmlns:a16="http://schemas.microsoft.com/office/drawing/2014/main" id="{5E803E5C-A132-6645-B5E1-A814A2753487}"/>
              </a:ext>
            </a:extLst>
          </p:cNvPr>
          <p:cNvSpPr>
            <a:spLocks noGrp="1"/>
          </p:cNvSpPr>
          <p:nvPr>
            <p:ph type="dt" sz="half" idx="2"/>
          </p:nvPr>
        </p:nvSpPr>
        <p:spPr>
          <a:xfrm>
            <a:off x="4928102" y="6481378"/>
            <a:ext cx="1152940" cy="323968"/>
          </a:xfrm>
          <a:prstGeom prst="rect">
            <a:avLst/>
          </a:prstGeom>
        </p:spPr>
        <p:txBody>
          <a:bodyPr/>
          <a:lstStyle>
            <a:lvl1pPr>
              <a:defRPr sz="1000"/>
            </a:lvl1pPr>
          </a:lstStyle>
          <a:p>
            <a:r>
              <a:rPr lang="en-US"/>
              <a:t>June 5th  - 6th 2019</a:t>
            </a:r>
            <a:endParaRPr lang="en-US" dirty="0"/>
          </a:p>
        </p:txBody>
      </p:sp>
      <p:sp>
        <p:nvSpPr>
          <p:cNvPr id="11" name="Footer Placeholder 7">
            <a:extLst>
              <a:ext uri="{FF2B5EF4-FFF2-40B4-BE49-F238E27FC236}">
                <a16:creationId xmlns:a16="http://schemas.microsoft.com/office/drawing/2014/main" id="{BA334982-6CD8-7743-960A-CE9CC44F0EA9}"/>
              </a:ext>
            </a:extLst>
          </p:cNvPr>
          <p:cNvSpPr>
            <a:spLocks noGrp="1"/>
          </p:cNvSpPr>
          <p:nvPr>
            <p:ph type="ftr" sz="quarter" idx="3"/>
          </p:nvPr>
        </p:nvSpPr>
        <p:spPr>
          <a:xfrm>
            <a:off x="2649206" y="6485306"/>
            <a:ext cx="1922794" cy="320040"/>
          </a:xfrm>
          <a:prstGeom prst="rect">
            <a:avLst/>
          </a:prstGeom>
        </p:spPr>
        <p:txBody>
          <a:bodyPr/>
          <a:lstStyle>
            <a:lvl1pPr>
              <a:defRPr sz="1000"/>
            </a:lvl1pPr>
          </a:lstStyle>
          <a:p>
            <a:r>
              <a:rPr lang="en-US"/>
              <a:t>TEMPO Science Team meeting</a:t>
            </a:r>
            <a:endParaRPr lang="en-US" dirty="0"/>
          </a:p>
        </p:txBody>
      </p:sp>
      <p:sp>
        <p:nvSpPr>
          <p:cNvPr id="12" name="Slide Number Placeholder 8">
            <a:extLst>
              <a:ext uri="{FF2B5EF4-FFF2-40B4-BE49-F238E27FC236}">
                <a16:creationId xmlns:a16="http://schemas.microsoft.com/office/drawing/2014/main" id="{3809C9EE-C813-2D4C-BDD4-1D1B7F70CE44}"/>
              </a:ext>
            </a:extLst>
          </p:cNvPr>
          <p:cNvSpPr>
            <a:spLocks noGrp="1"/>
          </p:cNvSpPr>
          <p:nvPr>
            <p:ph type="sldNum" sz="quarter" idx="4"/>
          </p:nvPr>
        </p:nvSpPr>
        <p:spPr>
          <a:xfrm>
            <a:off x="8633695" y="6460482"/>
            <a:ext cx="365760" cy="365760"/>
          </a:xfrm>
          <a:prstGeom prst="ellipse">
            <a:avLst/>
          </a:prstGeom>
        </p:spPr>
        <p:txBody>
          <a:bodyPr/>
          <a:lstStyle>
            <a:lvl1pPr>
              <a:defRPr sz="1000"/>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14603885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hd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2.xml"/><Relationship Id="rId7" Type="http://schemas.openxmlformats.org/officeDocument/2006/relationships/image" Target="../media/image3.jpg"/><Relationship Id="rId12" Type="http://schemas.openxmlformats.org/officeDocument/2006/relationships/image" Target="../media/image8.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jpg"/><Relationship Id="rId4" Type="http://schemas.openxmlformats.org/officeDocument/2006/relationships/notesSlide" Target="../notesSlides/notesSlide2.xml"/><Relationship Id="rId9"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E6B3-EA2D-4842-A794-E7FFCA83CCDB}"/>
              </a:ext>
            </a:extLst>
          </p:cNvPr>
          <p:cNvSpPr>
            <a:spLocks noGrp="1"/>
          </p:cNvSpPr>
          <p:nvPr>
            <p:ph type="title"/>
          </p:nvPr>
        </p:nvSpPr>
        <p:spPr>
          <a:xfrm>
            <a:off x="1018563" y="145140"/>
            <a:ext cx="6895180" cy="1188720"/>
          </a:xfrm>
          <a:solidFill>
            <a:schemeClr val="bg1">
              <a:alpha val="50000"/>
            </a:schemeClr>
          </a:solidFill>
        </p:spPr>
        <p:txBody>
          <a:bodyPr/>
          <a:lstStyle/>
          <a:p>
            <a:r>
              <a:rPr lang="en-US" cap="none" dirty="0">
                <a:latin typeface="Arial" panose="020B0604020202020204" pitchFamily="34" charset="0"/>
                <a:cs typeface="Arial" panose="020B0604020202020204" pitchFamily="34" charset="0"/>
              </a:rPr>
              <a:t>LISTOS GCAS/</a:t>
            </a:r>
            <a:r>
              <a:rPr lang="en-US" cap="none" dirty="0" err="1">
                <a:latin typeface="Arial" panose="020B0604020202020204" pitchFamily="34" charset="0"/>
                <a:cs typeface="Arial" panose="020B0604020202020204" pitchFamily="34" charset="0"/>
              </a:rPr>
              <a:t>GeoTASO</a:t>
            </a:r>
            <a:r>
              <a:rPr lang="en-US" cap="none" dirty="0">
                <a:latin typeface="Arial" panose="020B0604020202020204" pitchFamily="34" charset="0"/>
                <a:cs typeface="Arial" panose="020B0604020202020204" pitchFamily="34" charset="0"/>
              </a:rPr>
              <a:t> CH</a:t>
            </a:r>
            <a:r>
              <a:rPr lang="en-US" sz="2800" cap="none" baseline="-25000" dirty="0">
                <a:latin typeface="Arial" panose="020B0604020202020204" pitchFamily="34" charset="0"/>
                <a:cs typeface="Arial" panose="020B0604020202020204" pitchFamily="34" charset="0"/>
              </a:rPr>
              <a:t>2</a:t>
            </a:r>
            <a:r>
              <a:rPr lang="en-US" cap="none" dirty="0">
                <a:latin typeface="Arial" panose="020B0604020202020204" pitchFamily="34" charset="0"/>
                <a:cs typeface="Arial" panose="020B0604020202020204" pitchFamily="34" charset="0"/>
              </a:rPr>
              <a:t>O Product Status and example</a:t>
            </a:r>
          </a:p>
        </p:txBody>
      </p:sp>
      <p:sp>
        <p:nvSpPr>
          <p:cNvPr id="3" name="Content Placeholder 2">
            <a:extLst>
              <a:ext uri="{FF2B5EF4-FFF2-40B4-BE49-F238E27FC236}">
                <a16:creationId xmlns:a16="http://schemas.microsoft.com/office/drawing/2014/main" id="{6E5BA4AA-1AB8-AC49-8972-AF4B47EB5898}"/>
              </a:ext>
            </a:extLst>
          </p:cNvPr>
          <p:cNvSpPr>
            <a:spLocks noGrp="1"/>
          </p:cNvSpPr>
          <p:nvPr>
            <p:ph idx="1"/>
          </p:nvPr>
        </p:nvSpPr>
        <p:spPr>
          <a:xfrm>
            <a:off x="563523" y="1598330"/>
            <a:ext cx="7805259" cy="4267865"/>
          </a:xfrm>
          <a:ln w="12700">
            <a:solidFill>
              <a:srgbClr val="404040"/>
            </a:solidFill>
          </a:ln>
        </p:spPr>
        <p:txBody>
          <a:bodyPr>
            <a:normAutofit lnSpcReduction="10000"/>
          </a:bodyPr>
          <a:lstStyle/>
          <a:p>
            <a:pPr>
              <a:buClr>
                <a:schemeClr val="tx1"/>
              </a:buClr>
              <a:buFont typeface="Wingdings" pitchFamily="2" charset="2"/>
              <a:buChar char="v"/>
            </a:pPr>
            <a:r>
              <a:rPr lang="en-US" dirty="0">
                <a:latin typeface="Arial" panose="020B0604020202020204" pitchFamily="34" charset="0"/>
                <a:cs typeface="Arial" panose="020B0604020202020204" pitchFamily="34" charset="0"/>
              </a:rPr>
              <a:t>VCDs have been generated for all GCAS sorties on a 1.5 km grid over the LISTOS domain</a:t>
            </a:r>
          </a:p>
          <a:p>
            <a:pPr lvl="1">
              <a:buClr>
                <a:schemeClr val="tx1"/>
              </a:buClr>
              <a:buFont typeface="Wingdings" pitchFamily="2" charset="2"/>
              <a:buChar char="v"/>
            </a:pPr>
            <a:r>
              <a:rPr lang="en-US" dirty="0" err="1">
                <a:latin typeface="Arial" panose="020B0604020202020204" pitchFamily="34" charset="0"/>
                <a:cs typeface="Arial" panose="020B0604020202020204" pitchFamily="34" charset="0"/>
              </a:rPr>
              <a:t>GeoTASO</a:t>
            </a:r>
            <a:r>
              <a:rPr lang="en-US" dirty="0">
                <a:latin typeface="Arial" panose="020B0604020202020204" pitchFamily="34" charset="0"/>
                <a:cs typeface="Arial" panose="020B0604020202020204" pitchFamily="34" charset="0"/>
              </a:rPr>
              <a:t> in-progress and nearly finished</a:t>
            </a:r>
          </a:p>
          <a:p>
            <a:pPr>
              <a:buClr>
                <a:schemeClr val="tx1"/>
              </a:buClr>
              <a:buFont typeface="Wingdings" pitchFamily="2" charset="2"/>
              <a:buChar char="v"/>
            </a:pPr>
            <a:r>
              <a:rPr lang="en-US" dirty="0">
                <a:latin typeface="Arial" panose="020B0604020202020204" pitchFamily="34" charset="0"/>
                <a:cs typeface="Arial" panose="020B0604020202020204" pitchFamily="34" charset="0"/>
              </a:rPr>
              <a:t>VLIDORT inputs</a:t>
            </a:r>
          </a:p>
          <a:p>
            <a:pPr lvl="1">
              <a:buClr>
                <a:schemeClr val="tx1"/>
              </a:buClr>
              <a:buFont typeface="Wingdings" pitchFamily="2" charset="2"/>
              <a:buChar char="v"/>
            </a:pPr>
            <a:r>
              <a:rPr lang="en-US" dirty="0">
                <a:latin typeface="Arial" panose="020B0604020202020204" pitchFamily="34" charset="0"/>
                <a:cs typeface="Arial" panose="020B0604020202020204" pitchFamily="34" charset="0"/>
              </a:rPr>
              <a:t>TM5 1 degree chemical profile information</a:t>
            </a:r>
          </a:p>
          <a:p>
            <a:pPr lvl="1">
              <a:buClr>
                <a:schemeClr val="tx1"/>
              </a:buClr>
              <a:buFont typeface="Wingdings" pitchFamily="2" charset="2"/>
              <a:buChar char="v"/>
            </a:pPr>
            <a:r>
              <a:rPr lang="en-US" dirty="0">
                <a:latin typeface="Arial" panose="020B0604020202020204" pitchFamily="34" charset="0"/>
                <a:cs typeface="Arial" panose="020B0604020202020204" pitchFamily="34" charset="0"/>
              </a:rPr>
              <a:t>Both OMI LER based surface albedo and MODIS 500 m BRDF parameterization (shifted to 340 nm via OMI 0.5 degree LER) are available</a:t>
            </a:r>
          </a:p>
          <a:p>
            <a:pPr>
              <a:buClr>
                <a:schemeClr val="tx1"/>
              </a:buClr>
              <a:buFont typeface="Wingdings" pitchFamily="2" charset="2"/>
              <a:buChar char="v"/>
            </a:pPr>
            <a:r>
              <a:rPr lang="en-US" dirty="0">
                <a:latin typeface="Arial" panose="020B0604020202020204" pitchFamily="34" charset="0"/>
                <a:cs typeface="Arial" panose="020B0604020202020204" pitchFamily="34" charset="0"/>
              </a:rPr>
              <a:t>Comparisons with TROPOMI are encouraging</a:t>
            </a:r>
          </a:p>
          <a:p>
            <a:pPr lvl="1">
              <a:buClr>
                <a:schemeClr val="tx1"/>
              </a:buClr>
              <a:buFont typeface="Wingdings" pitchFamily="2" charset="2"/>
              <a:buChar char="v"/>
            </a:pPr>
            <a:r>
              <a:rPr lang="en-US" dirty="0">
                <a:latin typeface="Arial" panose="020B0604020202020204" pitchFamily="34" charset="0"/>
                <a:cs typeface="Arial" panose="020B0604020202020204" pitchFamily="34" charset="0"/>
              </a:rPr>
              <a:t>Some systematic offsets are seen</a:t>
            </a:r>
          </a:p>
          <a:p>
            <a:pPr lvl="1">
              <a:buClr>
                <a:schemeClr val="tx1"/>
              </a:buClr>
              <a:buFont typeface="Wingdings" pitchFamily="2" charset="2"/>
              <a:buChar char="v"/>
            </a:pPr>
            <a:r>
              <a:rPr lang="en-US" dirty="0">
                <a:latin typeface="Arial" panose="020B0604020202020204" pitchFamily="34" charset="0"/>
                <a:cs typeface="Arial" panose="020B0604020202020204" pitchFamily="34" charset="0"/>
              </a:rPr>
              <a:t>Working with TROPOMI retrieval team to identify sources</a:t>
            </a:r>
          </a:p>
          <a:p>
            <a:pPr>
              <a:buClr>
                <a:schemeClr val="tx1"/>
              </a:buClr>
              <a:buFont typeface="Wingdings" pitchFamily="2" charset="2"/>
              <a:buChar char="v"/>
            </a:pPr>
            <a:r>
              <a:rPr lang="en-US" dirty="0">
                <a:latin typeface="Arial" panose="020B0604020202020204" pitchFamily="34" charset="0"/>
                <a:cs typeface="Arial" panose="020B0604020202020204" pitchFamily="34" charset="0"/>
              </a:rPr>
              <a:t>Current data set will be available on the archive by end of June.</a:t>
            </a:r>
          </a:p>
          <a:p>
            <a:pPr lvl="1">
              <a:buClr>
                <a:schemeClr val="tx1"/>
              </a:buClr>
              <a:buFont typeface="Wingdings" pitchFamily="2" charset="2"/>
              <a:buChar char="v"/>
            </a:pPr>
            <a:r>
              <a:rPr lang="en-US" dirty="0">
                <a:latin typeface="Arial" panose="020B0604020202020204" pitchFamily="34" charset="0"/>
                <a:cs typeface="Arial" panose="020B0604020202020204" pitchFamily="34" charset="0"/>
              </a:rPr>
              <a:t>Plan will be to update revision once finer grid chemical profiles are available</a:t>
            </a:r>
          </a:p>
        </p:txBody>
      </p:sp>
      <p:sp>
        <p:nvSpPr>
          <p:cNvPr id="13" name="Date Placeholder 12">
            <a:extLst>
              <a:ext uri="{FF2B5EF4-FFF2-40B4-BE49-F238E27FC236}">
                <a16:creationId xmlns:a16="http://schemas.microsoft.com/office/drawing/2014/main" id="{DA053628-8B64-D448-9EC5-62D6BCB34934}"/>
              </a:ext>
            </a:extLst>
          </p:cNvPr>
          <p:cNvSpPr>
            <a:spLocks noGrp="1"/>
          </p:cNvSpPr>
          <p:nvPr>
            <p:ph type="dt" sz="half" idx="10"/>
          </p:nvPr>
        </p:nvSpPr>
        <p:spPr/>
        <p:txBody>
          <a:bodyPr/>
          <a:lstStyle/>
          <a:p>
            <a:r>
              <a:rPr lang="en-US"/>
              <a:t>June 5th  - 6th 2019</a:t>
            </a:r>
            <a:endParaRPr lang="en-US" dirty="0"/>
          </a:p>
        </p:txBody>
      </p:sp>
      <p:sp>
        <p:nvSpPr>
          <p:cNvPr id="14" name="Footer Placeholder 13">
            <a:extLst>
              <a:ext uri="{FF2B5EF4-FFF2-40B4-BE49-F238E27FC236}">
                <a16:creationId xmlns:a16="http://schemas.microsoft.com/office/drawing/2014/main" id="{0A8A27DB-EB7D-5940-BFC2-DB495B6C1412}"/>
              </a:ext>
            </a:extLst>
          </p:cNvPr>
          <p:cNvSpPr>
            <a:spLocks noGrp="1"/>
          </p:cNvSpPr>
          <p:nvPr>
            <p:ph type="ftr" sz="quarter" idx="11"/>
          </p:nvPr>
        </p:nvSpPr>
        <p:spPr/>
        <p:txBody>
          <a:bodyPr/>
          <a:lstStyle/>
          <a:p>
            <a:r>
              <a:rPr lang="en-US"/>
              <a:t>TEMPO Science Team meeting</a:t>
            </a:r>
            <a:endParaRPr lang="en-US" dirty="0"/>
          </a:p>
        </p:txBody>
      </p:sp>
      <p:sp>
        <p:nvSpPr>
          <p:cNvPr id="15" name="Slide Number Placeholder 14">
            <a:extLst>
              <a:ext uri="{FF2B5EF4-FFF2-40B4-BE49-F238E27FC236}">
                <a16:creationId xmlns:a16="http://schemas.microsoft.com/office/drawing/2014/main" id="{F32913F8-EA20-E34B-AAA5-F8B3BFB85186}"/>
              </a:ext>
            </a:extLst>
          </p:cNvPr>
          <p:cNvSpPr>
            <a:spLocks noGrp="1"/>
          </p:cNvSpPr>
          <p:nvPr>
            <p:ph type="sldNum" sz="quarter" idx="12"/>
          </p:nvPr>
        </p:nvSpPr>
        <p:spPr/>
        <p:txBody>
          <a:bodyPr/>
          <a:lstStyle/>
          <a:p>
            <a:fld id="{D57F1E4F-1CFF-5643-939E-02111984F565}" type="slidenum">
              <a:rPr lang="en-US" smtClean="0"/>
              <a:t>1</a:t>
            </a:fld>
            <a:endParaRPr lang="en-US" dirty="0"/>
          </a:p>
        </p:txBody>
      </p:sp>
    </p:spTree>
    <p:extLst>
      <p:ext uri="{BB962C8B-B14F-4D97-AF65-F5344CB8AC3E}">
        <p14:creationId xmlns:p14="http://schemas.microsoft.com/office/powerpoint/2010/main" val="2614074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186F7-9565-3A40-84EF-5472B5947C7B}"/>
              </a:ext>
            </a:extLst>
          </p:cNvPr>
          <p:cNvSpPr>
            <a:spLocks noGrp="1"/>
          </p:cNvSpPr>
          <p:nvPr>
            <p:ph type="title"/>
          </p:nvPr>
        </p:nvSpPr>
        <p:spPr>
          <a:xfrm>
            <a:off x="63991" y="183768"/>
            <a:ext cx="8794989" cy="1188720"/>
          </a:xfrm>
          <a:solidFill>
            <a:schemeClr val="bg1">
              <a:lumMod val="95000"/>
              <a:alpha val="50000"/>
            </a:schemeClr>
          </a:solidFill>
        </p:spPr>
        <p:txBody>
          <a:bodyPr>
            <a:normAutofit/>
          </a:bodyPr>
          <a:lstStyle/>
          <a:p>
            <a:pPr algn="l"/>
            <a:r>
              <a:rPr lang="en-US" sz="2000" cap="none" dirty="0">
                <a:latin typeface="Arial" panose="020B0604020202020204" pitchFamily="34" charset="0"/>
                <a:cs typeface="Arial" panose="020B0604020202020204" pitchFamily="34" charset="0"/>
              </a:rPr>
              <a:t>LIS Moderate Ozone Event CH</a:t>
            </a:r>
            <a:r>
              <a:rPr lang="en-US" sz="2000" cap="none" baseline="-25000" dirty="0">
                <a:latin typeface="Arial" panose="020B0604020202020204" pitchFamily="34" charset="0"/>
                <a:cs typeface="Arial" panose="020B0604020202020204" pitchFamily="34" charset="0"/>
              </a:rPr>
              <a:t>2</a:t>
            </a:r>
            <a:r>
              <a:rPr lang="en-US" sz="2000" cap="none" dirty="0">
                <a:latin typeface="Arial" panose="020B0604020202020204" pitchFamily="34" charset="0"/>
                <a:cs typeface="Arial" panose="020B0604020202020204" pitchFamily="34" charset="0"/>
              </a:rPr>
              <a:t>O Time Evolution</a:t>
            </a:r>
          </a:p>
        </p:txBody>
      </p:sp>
      <p:pic>
        <p:nvPicPr>
          <p:cNvPr id="10" name="Content Placeholder 9">
            <a:extLst>
              <a:ext uri="{FF2B5EF4-FFF2-40B4-BE49-F238E27FC236}">
                <a16:creationId xmlns:a16="http://schemas.microsoft.com/office/drawing/2014/main" id="{2037AD92-4902-224E-B8D8-74C6AABCB4F2}"/>
              </a:ext>
            </a:extLst>
          </p:cNvPr>
          <p:cNvPicPr>
            <a:picLocks noGrp="1" noChangeAspect="1"/>
          </p:cNvPicPr>
          <p:nvPr>
            <p:ph idx="1"/>
          </p:nvPr>
        </p:nvPicPr>
        <p:blipFill>
          <a:blip r:embed="rId5"/>
          <a:stretch>
            <a:fillRect/>
          </a:stretch>
        </p:blipFill>
        <p:spPr>
          <a:xfrm>
            <a:off x="6910087" y="262473"/>
            <a:ext cx="1842390" cy="1034815"/>
          </a:xfrm>
        </p:spPr>
      </p:pic>
      <p:sp>
        <p:nvSpPr>
          <p:cNvPr id="23" name="Date Placeholder 22">
            <a:extLst>
              <a:ext uri="{FF2B5EF4-FFF2-40B4-BE49-F238E27FC236}">
                <a16:creationId xmlns:a16="http://schemas.microsoft.com/office/drawing/2014/main" id="{3805EEE6-77A2-0840-AC69-76C6771F662F}"/>
              </a:ext>
            </a:extLst>
          </p:cNvPr>
          <p:cNvSpPr>
            <a:spLocks noGrp="1"/>
          </p:cNvSpPr>
          <p:nvPr>
            <p:ph type="dt" sz="half" idx="10"/>
          </p:nvPr>
        </p:nvSpPr>
        <p:spPr/>
        <p:txBody>
          <a:bodyPr/>
          <a:lstStyle/>
          <a:p>
            <a:r>
              <a:rPr lang="en-US"/>
              <a:t>June 5th  - 6th 2019</a:t>
            </a:r>
            <a:endParaRPr lang="en-US" dirty="0"/>
          </a:p>
        </p:txBody>
      </p:sp>
      <p:sp>
        <p:nvSpPr>
          <p:cNvPr id="25" name="Footer Placeholder 24">
            <a:extLst>
              <a:ext uri="{FF2B5EF4-FFF2-40B4-BE49-F238E27FC236}">
                <a16:creationId xmlns:a16="http://schemas.microsoft.com/office/drawing/2014/main" id="{9026C69B-8D86-BF43-AEF5-50D469B898E0}"/>
              </a:ext>
            </a:extLst>
          </p:cNvPr>
          <p:cNvSpPr>
            <a:spLocks noGrp="1"/>
          </p:cNvSpPr>
          <p:nvPr>
            <p:ph type="ftr" sz="quarter" idx="11"/>
          </p:nvPr>
        </p:nvSpPr>
        <p:spPr/>
        <p:txBody>
          <a:bodyPr/>
          <a:lstStyle/>
          <a:p>
            <a:r>
              <a:rPr lang="en-US"/>
              <a:t>TEMPO Science Team meeting</a:t>
            </a:r>
            <a:endParaRPr lang="en-US" dirty="0"/>
          </a:p>
        </p:txBody>
      </p:sp>
      <p:sp>
        <p:nvSpPr>
          <p:cNvPr id="31" name="TextBox 30">
            <a:extLst>
              <a:ext uri="{FF2B5EF4-FFF2-40B4-BE49-F238E27FC236}">
                <a16:creationId xmlns:a16="http://schemas.microsoft.com/office/drawing/2014/main" id="{BCEB0997-6B2E-144A-A300-AD9B43E559F2}"/>
              </a:ext>
            </a:extLst>
          </p:cNvPr>
          <p:cNvSpPr txBox="1"/>
          <p:nvPr/>
        </p:nvSpPr>
        <p:spPr>
          <a:xfrm>
            <a:off x="5420949" y="4514311"/>
            <a:ext cx="3438032" cy="1815882"/>
          </a:xfrm>
          <a:prstGeom prst="rect">
            <a:avLst/>
          </a:prstGeom>
          <a:noFill/>
          <a:ln>
            <a:solidFill>
              <a:schemeClr val="tx1"/>
            </a:solidFill>
          </a:ln>
        </p:spPr>
        <p:txBody>
          <a:bodyPr wrap="square" rtlCol="0">
            <a:spAutoFit/>
          </a:bodyPr>
          <a:lstStyle/>
          <a:p>
            <a:pPr marL="285750" indent="-285750">
              <a:buFont typeface="Wingdings" pitchFamily="2" charset="2"/>
              <a:buChar char="Ø"/>
            </a:pPr>
            <a:r>
              <a:rPr lang="en-US" sz="1400" dirty="0"/>
              <a:t>August 5</a:t>
            </a:r>
            <a:r>
              <a:rPr lang="en-US" sz="1400" baseline="30000" dirty="0"/>
              <a:t>th</a:t>
            </a:r>
            <a:r>
              <a:rPr lang="en-US" sz="1400" dirty="0"/>
              <a:t> moderate ozone event</a:t>
            </a:r>
          </a:p>
          <a:p>
            <a:pPr marL="285750" indent="-285750">
              <a:buFont typeface="Wingdings" pitchFamily="2" charset="2"/>
              <a:buChar char="Ø"/>
            </a:pPr>
            <a:r>
              <a:rPr lang="en-US" sz="1400" dirty="0"/>
              <a:t>Winds onshore from southwest</a:t>
            </a:r>
          </a:p>
          <a:p>
            <a:pPr marL="285750" indent="-285750">
              <a:buFont typeface="Wingdings" pitchFamily="2" charset="2"/>
              <a:buChar char="Ø"/>
            </a:pPr>
            <a:r>
              <a:rPr lang="en-US" sz="1400" dirty="0"/>
              <a:t>Buildup morning-&gt;afternoon over LI sound evident</a:t>
            </a:r>
          </a:p>
          <a:p>
            <a:pPr marL="285750" indent="-285750">
              <a:buFont typeface="Wingdings" pitchFamily="2" charset="2"/>
              <a:buChar char="Ø"/>
            </a:pPr>
            <a:r>
              <a:rPr lang="en-US" sz="1400" dirty="0"/>
              <a:t>1-2E16 </a:t>
            </a:r>
            <a:r>
              <a:rPr lang="en-US" sz="1400" dirty="0" err="1"/>
              <a:t>molec</a:t>
            </a:r>
            <a:r>
              <a:rPr lang="en-US" sz="1400" dirty="0"/>
              <a:t>./cm</a:t>
            </a:r>
            <a:r>
              <a:rPr lang="en-US" sz="1400" baseline="30000" dirty="0"/>
              <a:t>2</a:t>
            </a:r>
            <a:r>
              <a:rPr lang="en-US" sz="1400" dirty="0"/>
              <a:t> morning </a:t>
            </a:r>
          </a:p>
          <a:p>
            <a:pPr marL="285750" indent="-285750">
              <a:buFont typeface="Wingdings" pitchFamily="2" charset="2"/>
              <a:buChar char="Ø"/>
            </a:pPr>
            <a:r>
              <a:rPr lang="en-US" sz="1400" dirty="0"/>
              <a:t>3-4E16 </a:t>
            </a:r>
            <a:r>
              <a:rPr lang="en-US" sz="1400" dirty="0" err="1"/>
              <a:t>molec</a:t>
            </a:r>
            <a:r>
              <a:rPr lang="en-US" sz="1400" dirty="0"/>
              <a:t>./cm</a:t>
            </a:r>
            <a:r>
              <a:rPr lang="en-US" sz="1400" baseline="30000" dirty="0"/>
              <a:t>2</a:t>
            </a:r>
            <a:r>
              <a:rPr lang="en-US" sz="1400" dirty="0"/>
              <a:t> afternoon</a:t>
            </a:r>
          </a:p>
          <a:p>
            <a:pPr marL="285750" indent="-285750">
              <a:buFont typeface="Wingdings" pitchFamily="2" charset="2"/>
              <a:buChar char="Ø"/>
            </a:pPr>
            <a:r>
              <a:rPr lang="en-US" sz="1400" dirty="0"/>
              <a:t>Westport monitor measured a peak </a:t>
            </a:r>
            <a:r>
              <a:rPr lang="en-US" sz="1400" dirty="0" err="1"/>
              <a:t>vmr</a:t>
            </a:r>
            <a:r>
              <a:rPr lang="en-US" sz="1400" dirty="0"/>
              <a:t> of 8 ppb at surface 16-18 EDT</a:t>
            </a:r>
          </a:p>
        </p:txBody>
      </p:sp>
      <p:pic>
        <p:nvPicPr>
          <p:cNvPr id="3" name="Online Media 2" descr="ezgif.com-gif-maker (3).mov">
            <a:hlinkClick r:id="" action="ppaction://media"/>
            <a:extLst>
              <a:ext uri="{FF2B5EF4-FFF2-40B4-BE49-F238E27FC236}">
                <a16:creationId xmlns:a16="http://schemas.microsoft.com/office/drawing/2014/main" id="{EC96F540-6299-8745-A1AD-667FBDB2A46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576" y="2541804"/>
            <a:ext cx="5344139" cy="3945014"/>
          </a:xfrm>
          <a:prstGeom prst="rect">
            <a:avLst/>
          </a:prstGeom>
        </p:spPr>
      </p:pic>
      <p:pic>
        <p:nvPicPr>
          <p:cNvPr id="12" name="Picture 11">
            <a:extLst>
              <a:ext uri="{FF2B5EF4-FFF2-40B4-BE49-F238E27FC236}">
                <a16:creationId xmlns:a16="http://schemas.microsoft.com/office/drawing/2014/main" id="{5EB7CEDF-72F4-6243-873B-A2DC6E9CC565}"/>
              </a:ext>
            </a:extLst>
          </p:cNvPr>
          <p:cNvPicPr>
            <a:picLocks noChangeAspect="1"/>
          </p:cNvPicPr>
          <p:nvPr/>
        </p:nvPicPr>
        <p:blipFill>
          <a:blip r:embed="rId7"/>
          <a:stretch>
            <a:fillRect/>
          </a:stretch>
        </p:blipFill>
        <p:spPr>
          <a:xfrm>
            <a:off x="24576" y="1422457"/>
            <a:ext cx="1503680" cy="1109980"/>
          </a:xfrm>
          <a:prstGeom prst="rect">
            <a:avLst/>
          </a:prstGeom>
        </p:spPr>
      </p:pic>
      <p:pic>
        <p:nvPicPr>
          <p:cNvPr id="14" name="Picture 13">
            <a:extLst>
              <a:ext uri="{FF2B5EF4-FFF2-40B4-BE49-F238E27FC236}">
                <a16:creationId xmlns:a16="http://schemas.microsoft.com/office/drawing/2014/main" id="{6EB85D79-5BF9-D14F-804E-9C4E1822AEA3}"/>
              </a:ext>
            </a:extLst>
          </p:cNvPr>
          <p:cNvPicPr>
            <a:picLocks noChangeAspect="1"/>
          </p:cNvPicPr>
          <p:nvPr/>
        </p:nvPicPr>
        <p:blipFill>
          <a:blip r:embed="rId8"/>
          <a:stretch>
            <a:fillRect/>
          </a:stretch>
        </p:blipFill>
        <p:spPr>
          <a:xfrm>
            <a:off x="1526161" y="1422457"/>
            <a:ext cx="1503680" cy="1109980"/>
          </a:xfrm>
          <a:prstGeom prst="rect">
            <a:avLst/>
          </a:prstGeom>
        </p:spPr>
      </p:pic>
      <p:pic>
        <p:nvPicPr>
          <p:cNvPr id="16" name="Picture 15">
            <a:extLst>
              <a:ext uri="{FF2B5EF4-FFF2-40B4-BE49-F238E27FC236}">
                <a16:creationId xmlns:a16="http://schemas.microsoft.com/office/drawing/2014/main" id="{2A5E96FC-0C63-6A48-A9B8-238823CB61DD}"/>
              </a:ext>
            </a:extLst>
          </p:cNvPr>
          <p:cNvPicPr>
            <a:picLocks noChangeAspect="1"/>
          </p:cNvPicPr>
          <p:nvPr/>
        </p:nvPicPr>
        <p:blipFill>
          <a:blip r:embed="rId9"/>
          <a:stretch>
            <a:fillRect/>
          </a:stretch>
        </p:blipFill>
        <p:spPr>
          <a:xfrm>
            <a:off x="3033595" y="1422457"/>
            <a:ext cx="1503680" cy="1109980"/>
          </a:xfrm>
          <a:prstGeom prst="rect">
            <a:avLst/>
          </a:prstGeom>
        </p:spPr>
      </p:pic>
      <p:pic>
        <p:nvPicPr>
          <p:cNvPr id="19" name="Picture 18">
            <a:extLst>
              <a:ext uri="{FF2B5EF4-FFF2-40B4-BE49-F238E27FC236}">
                <a16:creationId xmlns:a16="http://schemas.microsoft.com/office/drawing/2014/main" id="{3F3A72E1-47AD-CA4F-A11B-0A3C741683A7}"/>
              </a:ext>
            </a:extLst>
          </p:cNvPr>
          <p:cNvPicPr>
            <a:picLocks noChangeAspect="1"/>
          </p:cNvPicPr>
          <p:nvPr/>
        </p:nvPicPr>
        <p:blipFill>
          <a:blip r:embed="rId10"/>
          <a:stretch>
            <a:fillRect/>
          </a:stretch>
        </p:blipFill>
        <p:spPr>
          <a:xfrm>
            <a:off x="4531426" y="1422457"/>
            <a:ext cx="1503680" cy="1109980"/>
          </a:xfrm>
          <a:prstGeom prst="rect">
            <a:avLst/>
          </a:prstGeom>
        </p:spPr>
      </p:pic>
      <p:pic>
        <p:nvPicPr>
          <p:cNvPr id="22" name="Picture 21">
            <a:extLst>
              <a:ext uri="{FF2B5EF4-FFF2-40B4-BE49-F238E27FC236}">
                <a16:creationId xmlns:a16="http://schemas.microsoft.com/office/drawing/2014/main" id="{A001A38A-A9E0-BB43-8AE3-A03F5E6A015C}"/>
              </a:ext>
            </a:extLst>
          </p:cNvPr>
          <p:cNvPicPr>
            <a:picLocks noChangeAspect="1"/>
          </p:cNvPicPr>
          <p:nvPr/>
        </p:nvPicPr>
        <p:blipFill>
          <a:blip r:embed="rId11"/>
          <a:stretch>
            <a:fillRect/>
          </a:stretch>
        </p:blipFill>
        <p:spPr>
          <a:xfrm>
            <a:off x="6994400" y="1469681"/>
            <a:ext cx="1673764" cy="1130922"/>
          </a:xfrm>
          <a:prstGeom prst="rect">
            <a:avLst/>
          </a:prstGeom>
        </p:spPr>
      </p:pic>
      <p:sp>
        <p:nvSpPr>
          <p:cNvPr id="34" name="Slide Number Placeholder 33">
            <a:extLst>
              <a:ext uri="{FF2B5EF4-FFF2-40B4-BE49-F238E27FC236}">
                <a16:creationId xmlns:a16="http://schemas.microsoft.com/office/drawing/2014/main" id="{D6DBCE8F-BEE7-1745-9F23-68BE4A232A64}"/>
              </a:ext>
            </a:extLst>
          </p:cNvPr>
          <p:cNvSpPr>
            <a:spLocks noGrp="1"/>
          </p:cNvSpPr>
          <p:nvPr>
            <p:ph type="sldNum" sz="quarter" idx="12"/>
          </p:nvPr>
        </p:nvSpPr>
        <p:spPr/>
        <p:txBody>
          <a:bodyPr/>
          <a:lstStyle/>
          <a:p>
            <a:fld id="{D57F1E4F-1CFF-5643-939E-02111984F565}" type="slidenum">
              <a:rPr lang="en-US" smtClean="0"/>
              <a:t>2</a:t>
            </a:fld>
            <a:endParaRPr lang="en-US" dirty="0"/>
          </a:p>
        </p:txBody>
      </p:sp>
      <p:pic>
        <p:nvPicPr>
          <p:cNvPr id="38" name="Picture 37">
            <a:extLst>
              <a:ext uri="{FF2B5EF4-FFF2-40B4-BE49-F238E27FC236}">
                <a16:creationId xmlns:a16="http://schemas.microsoft.com/office/drawing/2014/main" id="{AF9B7F90-2F50-A44B-B60B-C2603DE2C90E}"/>
              </a:ext>
            </a:extLst>
          </p:cNvPr>
          <p:cNvPicPr>
            <a:picLocks noChangeAspect="1"/>
          </p:cNvPicPr>
          <p:nvPr/>
        </p:nvPicPr>
        <p:blipFill>
          <a:blip r:embed="rId12"/>
          <a:stretch>
            <a:fillRect/>
          </a:stretch>
        </p:blipFill>
        <p:spPr>
          <a:xfrm>
            <a:off x="5643261" y="2730892"/>
            <a:ext cx="3008805" cy="1709592"/>
          </a:xfrm>
          <a:prstGeom prst="rect">
            <a:avLst/>
          </a:prstGeom>
        </p:spPr>
      </p:pic>
      <p:cxnSp>
        <p:nvCxnSpPr>
          <p:cNvPr id="41" name="Straight Arrow Connector 40">
            <a:extLst>
              <a:ext uri="{FF2B5EF4-FFF2-40B4-BE49-F238E27FC236}">
                <a16:creationId xmlns:a16="http://schemas.microsoft.com/office/drawing/2014/main" id="{9F565D9E-0FFD-1A49-94AF-3A108135B71B}"/>
              </a:ext>
            </a:extLst>
          </p:cNvPr>
          <p:cNvCxnSpPr>
            <a:cxnSpLocks/>
          </p:cNvCxnSpPr>
          <p:nvPr/>
        </p:nvCxnSpPr>
        <p:spPr>
          <a:xfrm>
            <a:off x="5697415" y="1559625"/>
            <a:ext cx="1698808" cy="1646562"/>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89BEBD2-466D-2748-97BD-BD07F9F18817}"/>
              </a:ext>
            </a:extLst>
          </p:cNvPr>
          <p:cNvCxnSpPr>
            <a:cxnSpLocks/>
          </p:cNvCxnSpPr>
          <p:nvPr/>
        </p:nvCxnSpPr>
        <p:spPr>
          <a:xfrm>
            <a:off x="4224759" y="1559625"/>
            <a:ext cx="3049498" cy="194330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53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{35ABA064-DA6D-4E47-8D38-7507101C5CA2}tf10001120</Template>
  <TotalTime>12561</TotalTime>
  <Words>235</Words>
  <Application>Microsoft Macintosh PowerPoint</Application>
  <PresentationFormat>On-screen Show (4:3)</PresentationFormat>
  <Paragraphs>28</Paragraphs>
  <Slides>2</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Gill Sans MT</vt:lpstr>
      <vt:lpstr>Wingdings</vt:lpstr>
      <vt:lpstr>Parcel</vt:lpstr>
      <vt:lpstr>LISTOS GCAS/GeoTASO CH2O Product Status and example</vt:lpstr>
      <vt:lpstr>LIS Moderate Ozone Event CH2O Time Evolution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GCAS Measurements of Slant-Column Formaldehyde: First Results     </dc:title>
  <dc:creator>Scott</dc:creator>
  <cp:lastModifiedBy>Al-saadi, Jassim A. (LARC-E303)</cp:lastModifiedBy>
  <cp:revision>113</cp:revision>
  <dcterms:created xsi:type="dcterms:W3CDTF">2019-04-08T14:56:40Z</dcterms:created>
  <dcterms:modified xsi:type="dcterms:W3CDTF">2019-06-04T11:30:51Z</dcterms:modified>
</cp:coreProperties>
</file>