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1" r:id="rId3"/>
    <p:sldId id="328" r:id="rId4"/>
    <p:sldId id="327" r:id="rId5"/>
    <p:sldId id="329" r:id="rId6"/>
    <p:sldId id="347" r:id="rId7"/>
    <p:sldId id="375" r:id="rId8"/>
    <p:sldId id="367" r:id="rId9"/>
    <p:sldId id="366" r:id="rId10"/>
    <p:sldId id="376" r:id="rId11"/>
    <p:sldId id="352" r:id="rId12"/>
    <p:sldId id="368" r:id="rId13"/>
    <p:sldId id="372" r:id="rId14"/>
    <p:sldId id="369" r:id="rId15"/>
    <p:sldId id="378" r:id="rId16"/>
    <p:sldId id="377" r:id="rId17"/>
    <p:sldId id="362" r:id="rId18"/>
    <p:sldId id="370" r:id="rId19"/>
    <p:sldId id="371" r:id="rId20"/>
    <p:sldId id="340" r:id="rId21"/>
    <p:sldId id="344" r:id="rId22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on Rudokas" initials="JR" lastIdx="2" clrIdx="0"/>
  <p:cmAuthor id="1" name="Jesse Way" initials="JW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70AD47"/>
    <a:srgbClr val="FFC000"/>
    <a:srgbClr val="A5A5A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56" autoAdjust="0"/>
    <p:restoredTop sz="88988" autoAdjust="0"/>
  </p:normalViewPr>
  <p:slideViewPr>
    <p:cSldViewPr snapToGrid="0">
      <p:cViewPr varScale="1">
        <p:scale>
          <a:sx n="64" d="100"/>
          <a:sy n="64" d="100"/>
        </p:scale>
        <p:origin x="9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320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122" y="0"/>
            <a:ext cx="2972320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D3052-51D9-4AA3-B592-B579BE0F1CAC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27"/>
            <a:ext cx="2972320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122" y="8830627"/>
            <a:ext cx="2972320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9AB3B-3384-4421-B003-6BD1E5F6D5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6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8278278-998B-4352-B437-A3B176359489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7C7B4227-4A55-432D-AE88-9748452D23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B4227-4A55-432D-AE88-9748452D23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9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B4227-4A55-432D-AE88-9748452D23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0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B4227-4A55-432D-AE88-9748452D23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0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2EB-DC07-435C-B8DD-6DD50C554CE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2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AAA9-6C38-48BA-A15A-0DB71A914727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5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EA14-7C54-42A1-8FDE-F9B690B17978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44C-A214-47E4-87D3-B905A71ECA91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9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1E6F-32F1-4FF9-9005-23752410277E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17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2DAE-F52A-464C-9F69-FCE8082F5BE0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1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B32B-2742-495B-BF8D-12A1C024AA7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5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3F23-9649-43EC-8A61-B4A53F9F04C2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97A8-5FF0-40F4-828D-7F48B2758400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04E9E3-4FF7-4F6A-96A1-944F56D4F2C1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0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47CB-44E5-4DCA-AB2E-8DD83445457B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553CE84-6AC4-4169-A51A-F07E7FB3892D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63096E-521C-43F7-8CF2-63C3CA4292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75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ir.larc.nasa.gov/missions/listos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escaum.org/documents/listo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454" y="1466875"/>
            <a:ext cx="10688320" cy="2835505"/>
          </a:xfrm>
        </p:spPr>
        <p:txBody>
          <a:bodyPr>
            <a:normAutofit/>
          </a:bodyPr>
          <a:lstStyle/>
          <a:p>
            <a:r>
              <a:rPr lang="en-US" sz="6600" dirty="0"/>
              <a:t>Long Island Sound Tropospheric Ozone Study (LISTOS) </a:t>
            </a:r>
            <a:endParaRPr lang="en-US" sz="5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405553"/>
            <a:ext cx="10757652" cy="16558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Paul J. Miller</a:t>
            </a:r>
          </a:p>
          <a:p>
            <a:r>
              <a:rPr lang="en-US" dirty="0"/>
              <a:t>Northeast States for Coordinated Air Use Management (NESCAUM)</a:t>
            </a:r>
          </a:p>
          <a:p>
            <a:r>
              <a:rPr lang="en-US" dirty="0"/>
              <a:t>June 4,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1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2DF404-916B-4645-A958-1A2704C3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- NOx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D7EB9-9939-427E-9A9A-45424F1AE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F599ED-D3C7-499F-B9E0-0E19644E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3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97753-1151-447A-8F27-71BE324E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NYC Bad Air Day: July 2,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68B4B-62A5-4ADB-868A-E006B475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A01458-5E7D-4474-B875-0D807FB8C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Highest ozone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since 2006: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8 hr: 115 ppb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1 hr: 143 ppb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/>
          </a:p>
        </p:txBody>
      </p:sp>
      <p:pic>
        <p:nvPicPr>
          <p:cNvPr id="6" name="Picture 7" descr="Description: Peak Ozone (8-hour) - https://files.airnowtech.org/airnow/2018/20180702/peak_o3_ny_pa_nj.jpg">
            <a:extLst>
              <a:ext uri="{FF2B5EF4-FFF2-40B4-BE49-F238E27FC236}">
                <a16:creationId xmlns:a16="http://schemas.microsoft.com/office/drawing/2014/main" id="{94B677A6-01E8-4E24-A3D9-1F195395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11" y="1757549"/>
            <a:ext cx="60007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1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DB591-8457-4BFD-BD43-17335A67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0A4B453-94EE-4647-99A8-43CE442C3A54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Content Placeholder 20">
            <a:extLst>
              <a:ext uri="{FF2B5EF4-FFF2-40B4-BE49-F238E27FC236}">
                <a16:creationId xmlns:a16="http://schemas.microsoft.com/office/drawing/2014/main" id="{4DD03B10-149F-4E66-AF8D-157A3737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2" y="1845456"/>
            <a:ext cx="5565793" cy="392048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FAC336E-9075-4673-A8CF-50C003AF6278}"/>
              </a:ext>
            </a:extLst>
          </p:cNvPr>
          <p:cNvSpPr txBox="1"/>
          <p:nvPr/>
        </p:nvSpPr>
        <p:spPr>
          <a:xfrm>
            <a:off x="321809" y="1845456"/>
            <a:ext cx="3615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GCAS NO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Differential Slant Columns</a:t>
            </a:r>
          </a:p>
          <a:p>
            <a:r>
              <a:rPr lang="en-US" dirty="0">
                <a:solidFill>
                  <a:schemeClr val="bg1"/>
                </a:solidFill>
              </a:rPr>
              <a:t>~18:00-21:00 UTC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565E2B-59C6-4DA8-ADDC-CDECB4C59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846" y="182811"/>
            <a:ext cx="3067049" cy="23367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8A2089-5D42-49D1-B85C-71ED400B9908}"/>
              </a:ext>
            </a:extLst>
          </p:cNvPr>
          <p:cNvGrpSpPr/>
          <p:nvPr/>
        </p:nvGrpSpPr>
        <p:grpSpPr>
          <a:xfrm>
            <a:off x="6167941" y="2567115"/>
            <a:ext cx="5440364" cy="3892670"/>
            <a:chOff x="6323217" y="2567115"/>
            <a:chExt cx="5440364" cy="38926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11525A-FDCA-4BCA-B3AE-82390FA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4331" y="2567115"/>
              <a:ext cx="5429250" cy="3892670"/>
            </a:xfrm>
            <a:prstGeom prst="rect">
              <a:avLst/>
            </a:prstGeom>
          </p:spPr>
        </p:pic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4E4193D0-40A6-40F5-A7D3-F71A7618FE92}"/>
                </a:ext>
              </a:extLst>
            </p:cNvPr>
            <p:cNvSpPr txBox="1"/>
            <p:nvPr/>
          </p:nvSpPr>
          <p:spPr>
            <a:xfrm>
              <a:off x="6323217" y="2569264"/>
              <a:ext cx="39068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TROPOMI Tropospheric Vertical Column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~18:30 UTC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E4DB7A-BADC-44DB-BE99-A29FA4C70669}"/>
                </a:ext>
              </a:extLst>
            </p:cNvPr>
            <p:cNvSpPr/>
            <p:nvPr/>
          </p:nvSpPr>
          <p:spPr>
            <a:xfrm>
              <a:off x="7889356" y="5975432"/>
              <a:ext cx="34551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Source: https://s5phub.copernicus.eu/dhus/#/home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46C101-0003-4189-88A8-E1CD6F3EB7C9}"/>
                </a:ext>
              </a:extLst>
            </p:cNvPr>
            <p:cNvSpPr/>
            <p:nvPr/>
          </p:nvSpPr>
          <p:spPr>
            <a:xfrm rot="20022109">
              <a:off x="8122513" y="4283825"/>
              <a:ext cx="1059880" cy="5399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A27AF019-55E9-438C-8C33-692D7B5D9BFF}"/>
              </a:ext>
            </a:extLst>
          </p:cNvPr>
          <p:cNvSpPr txBox="1"/>
          <p:nvPr/>
        </p:nvSpPr>
        <p:spPr>
          <a:xfrm>
            <a:off x="287792" y="21983"/>
            <a:ext cx="6694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3. NASA </a:t>
            </a:r>
            <a:r>
              <a:rPr lang="en-US" sz="3200" dirty="0" err="1"/>
              <a:t>GeoTASO</a:t>
            </a:r>
            <a:r>
              <a:rPr lang="en-US" sz="3200" dirty="0"/>
              <a:t>/GCAS</a:t>
            </a:r>
          </a:p>
          <a:p>
            <a:r>
              <a:rPr lang="en-US" sz="3200" i="1" dirty="0"/>
              <a:t>NYC July Heat Wave Day 3: July 2,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68C2E7-45E6-483F-A831-90FE89FD5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789" y="5118226"/>
            <a:ext cx="4127500" cy="876300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A40D899A-6A4C-440B-A09E-667FE1E9D466}"/>
              </a:ext>
            </a:extLst>
          </p:cNvPr>
          <p:cNvSpPr txBox="1"/>
          <p:nvPr/>
        </p:nvSpPr>
        <p:spPr>
          <a:xfrm>
            <a:off x="3116788" y="5071196"/>
            <a:ext cx="2212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NO</a:t>
            </a:r>
            <a:r>
              <a:rPr lang="en-US" sz="1200" baseline="-25000" dirty="0"/>
              <a:t>2</a:t>
            </a:r>
            <a:r>
              <a:rPr lang="en-US" sz="1200" dirty="0"/>
              <a:t> DSC </a:t>
            </a:r>
            <a:r>
              <a:rPr lang="en-US" sz="1000" dirty="0"/>
              <a:t>X</a:t>
            </a:r>
            <a:r>
              <a:rPr lang="en-US" sz="1200" dirty="0"/>
              <a:t>10</a:t>
            </a:r>
            <a:r>
              <a:rPr lang="en-US" sz="1200" baseline="30000" dirty="0"/>
              <a:t>15 </a:t>
            </a:r>
            <a:r>
              <a:rPr lang="en-US" sz="1200" dirty="0"/>
              <a:t>molecules cm</a:t>
            </a:r>
            <a:r>
              <a:rPr lang="en-US" sz="1200" baseline="30000" dirty="0"/>
              <a:t>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DFECD-A019-42E9-AA5F-54E3FE399951}"/>
              </a:ext>
            </a:extLst>
          </p:cNvPr>
          <p:cNvSpPr txBox="1"/>
          <p:nvPr/>
        </p:nvSpPr>
        <p:spPr>
          <a:xfrm>
            <a:off x="287792" y="1213440"/>
            <a:ext cx="448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NASA Langley, NOT FOR DISTRIBUTION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6C5D8-62F6-4742-BF5E-5C2035813D45}"/>
              </a:ext>
            </a:extLst>
          </p:cNvPr>
          <p:cNvSpPr txBox="1"/>
          <p:nvPr/>
        </p:nvSpPr>
        <p:spPr>
          <a:xfrm rot="19985275">
            <a:off x="1306735" y="2534332"/>
            <a:ext cx="92927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>
                <a:solidFill>
                  <a:schemeClr val="tx1">
                    <a:lumMod val="85000"/>
                    <a:lumOff val="15000"/>
                    <a:alpha val="58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7979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5782FB8-2D59-4F81-96BC-18EA06E5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20" y="108635"/>
            <a:ext cx="11026226" cy="1450757"/>
          </a:xfrm>
        </p:spPr>
        <p:txBody>
          <a:bodyPr/>
          <a:lstStyle/>
          <a:p>
            <a:r>
              <a:rPr lang="en-US" dirty="0"/>
              <a:t>NOx Weekend / Weekday + Power Plant(s)?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972BD-DDA8-465C-87E1-10C58CBC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561A0-F590-4DFF-B95E-9290DC134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75" y="1488526"/>
            <a:ext cx="6662425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BAD85-C663-4ADA-9A43-676E6087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0444"/>
            <a:ext cx="5727471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22769-D61B-4015-B292-FB83D9D5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33450"/>
            <a:ext cx="5727471" cy="11251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0324F2-8203-440B-90B0-7558434E5498}"/>
              </a:ext>
            </a:extLst>
          </p:cNvPr>
          <p:cNvSpPr/>
          <p:nvPr/>
        </p:nvSpPr>
        <p:spPr>
          <a:xfrm>
            <a:off x="89042" y="2143310"/>
            <a:ext cx="15342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-Bold"/>
              </a:rPr>
              <a:t>Ports,</a:t>
            </a:r>
          </a:p>
          <a:p>
            <a:r>
              <a:rPr lang="en-US" sz="2000" b="1" dirty="0">
                <a:solidFill>
                  <a:srgbClr val="FFFF00"/>
                </a:solidFill>
                <a:latin typeface="Calibri-Bold"/>
              </a:rPr>
              <a:t>railyards,</a:t>
            </a:r>
          </a:p>
          <a:p>
            <a:r>
              <a:rPr lang="en-US" sz="2000" b="1" dirty="0">
                <a:solidFill>
                  <a:srgbClr val="FFFF00"/>
                </a:solidFill>
                <a:latin typeface="Calibri-Bold"/>
              </a:rPr>
              <a:t>highways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-Bold"/>
              </a:rPr>
              <a:t>Newark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-Bold"/>
              </a:rPr>
              <a:t>Airport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1E200-CCB4-4582-8D1F-78085E8F5810}"/>
              </a:ext>
            </a:extLst>
          </p:cNvPr>
          <p:cNvSpPr/>
          <p:nvPr/>
        </p:nvSpPr>
        <p:spPr>
          <a:xfrm>
            <a:off x="89042" y="6457681"/>
            <a:ext cx="9811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Data courtesy of Laura Judd, Jay Al‐Saadi (NASA LaRC) and Scott Janz (NASA GSFC)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21F28B-81D3-4A02-A3E3-487B0885BB38}"/>
              </a:ext>
            </a:extLst>
          </p:cNvPr>
          <p:cNvSpPr/>
          <p:nvPr/>
        </p:nvSpPr>
        <p:spPr>
          <a:xfrm>
            <a:off x="6548772" y="2958918"/>
            <a:ext cx="1387642" cy="123119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297607-C24A-4C68-A67D-0CB95FEA9805}"/>
              </a:ext>
            </a:extLst>
          </p:cNvPr>
          <p:cNvSpPr/>
          <p:nvPr/>
        </p:nvSpPr>
        <p:spPr>
          <a:xfrm>
            <a:off x="985058" y="3014221"/>
            <a:ext cx="1387642" cy="123119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56BBB6-4046-4239-B197-EF587B012457}"/>
              </a:ext>
            </a:extLst>
          </p:cNvPr>
          <p:cNvSpPr/>
          <p:nvPr/>
        </p:nvSpPr>
        <p:spPr>
          <a:xfrm>
            <a:off x="440414" y="3698697"/>
            <a:ext cx="544644" cy="96532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57AE68-E945-4360-9831-669AE7D0E916}"/>
              </a:ext>
            </a:extLst>
          </p:cNvPr>
          <p:cNvSpPr/>
          <p:nvPr/>
        </p:nvSpPr>
        <p:spPr>
          <a:xfrm>
            <a:off x="5958697" y="3656789"/>
            <a:ext cx="544644" cy="96532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2D4766-6841-457F-97EA-19931BD36FC4}"/>
              </a:ext>
            </a:extLst>
          </p:cNvPr>
          <p:cNvCxnSpPr/>
          <p:nvPr/>
        </p:nvCxnSpPr>
        <p:spPr>
          <a:xfrm flipH="1">
            <a:off x="9008693" y="1559392"/>
            <a:ext cx="1214094" cy="139952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869E63-381A-4366-A918-760D807C8402}"/>
              </a:ext>
            </a:extLst>
          </p:cNvPr>
          <p:cNvSpPr txBox="1"/>
          <p:nvPr/>
        </p:nvSpPr>
        <p:spPr>
          <a:xfrm rot="19985275">
            <a:off x="1306735" y="2534332"/>
            <a:ext cx="92927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>
                <a:solidFill>
                  <a:schemeClr val="tx1">
                    <a:lumMod val="85000"/>
                    <a:lumOff val="15000"/>
                    <a:alpha val="58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644997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234E15-48EF-4524-8DF0-1BAF42F8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EF9F7CD-FCB3-46C0-A606-14EE62761A02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NYC PPs summer 2017.pdf - Adobe Acrobat Reader DC">
            <a:extLst>
              <a:ext uri="{FF2B5EF4-FFF2-40B4-BE49-F238E27FC236}">
                <a16:creationId xmlns:a16="http://schemas.microsoft.com/office/drawing/2014/main" id="{C18B6B6F-944D-4048-BBCA-A80F411F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4" y="119354"/>
            <a:ext cx="10974332" cy="61730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29526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80408-491B-4B26-B138-A9687939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CA30E69-8C36-424A-B1B5-64034ED34B7B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F81E5D3-F02A-4093-B5CE-0E8F2324A06E}"/>
              </a:ext>
            </a:extLst>
          </p:cNvPr>
          <p:cNvSpPr txBox="1">
            <a:spLocks/>
          </p:cNvSpPr>
          <p:nvPr/>
        </p:nvSpPr>
        <p:spPr>
          <a:xfrm>
            <a:off x="59634" y="251089"/>
            <a:ext cx="11012556" cy="2085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– Wildfire Plume &amp; Ozone</a:t>
            </a:r>
          </a:p>
          <a:p>
            <a:r>
              <a:rPr lang="en-US" sz="3200" dirty="0"/>
              <a:t>O3 LIDAR + HALO</a:t>
            </a:r>
          </a:p>
          <a:p>
            <a:r>
              <a:rPr lang="en-US" sz="3200" dirty="0"/>
              <a:t>Westport, CT</a:t>
            </a:r>
            <a:br>
              <a:rPr lang="en-US" sz="3200" dirty="0"/>
            </a:br>
            <a:br>
              <a:rPr lang="en-US" sz="1050" dirty="0"/>
            </a:br>
            <a:r>
              <a:rPr lang="en-US" sz="3200" i="1" dirty="0"/>
              <a:t>Aug. 24-25, 2018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D45E2-9C45-4154-B94B-270F37EF697D}"/>
              </a:ext>
            </a:extLst>
          </p:cNvPr>
          <p:cNvSpPr txBox="1"/>
          <p:nvPr/>
        </p:nvSpPr>
        <p:spPr>
          <a:xfrm>
            <a:off x="664234" y="6459785"/>
            <a:ext cx="332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Tim Berkoff, NASA Langley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A4F98-D8E1-4372-8219-A8748F1A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3675411"/>
            <a:ext cx="3832344" cy="2614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638B8-666B-4734-95FB-AFE7197C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701" y="3672903"/>
            <a:ext cx="7617259" cy="3151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4B649-7881-4F15-B53A-6820B90BB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52" y="888330"/>
            <a:ext cx="8802218" cy="2784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8DCA6D-C3C4-40B1-A87A-EA41355A35C8}"/>
              </a:ext>
            </a:extLst>
          </p:cNvPr>
          <p:cNvSpPr txBox="1"/>
          <p:nvPr/>
        </p:nvSpPr>
        <p:spPr>
          <a:xfrm rot="19985275">
            <a:off x="1306735" y="2534332"/>
            <a:ext cx="92927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>
                <a:solidFill>
                  <a:schemeClr val="tx1">
                    <a:lumMod val="50000"/>
                    <a:lumOff val="50000"/>
                    <a:alpha val="58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2544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BD2E-23D5-448C-98E7-7496DCDA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9E91E-A9F2-4328-9D66-7EDA6088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7525" indent="-457200">
              <a:buFont typeface="Arial" panose="020B0604020202020204" pitchFamily="34" charset="0"/>
              <a:buChar char="•"/>
            </a:pPr>
            <a:r>
              <a:rPr lang="en-US" sz="2800" dirty="0"/>
              <a:t>NASA LISTOS archive site to make all data sets easily accessible</a:t>
            </a:r>
          </a:p>
          <a:p>
            <a:pPr marL="517525" indent="-457200">
              <a:buFont typeface="Arial" panose="020B0604020202020204" pitchFamily="34" charset="0"/>
              <a:buChar char="•"/>
            </a:pPr>
            <a:r>
              <a:rPr lang="en-US" sz="2800" dirty="0"/>
              <a:t>Modeling analysis of 2018 results (UMD, EPA-RTP, NOAA-Boulder)</a:t>
            </a:r>
          </a:p>
          <a:p>
            <a:pPr marL="517525" indent="-457200">
              <a:buFont typeface="Arial" panose="020B0604020202020204" pitchFamily="34" charset="0"/>
              <a:buChar char="•"/>
            </a:pPr>
            <a:r>
              <a:rPr lang="en-US" sz="2800" dirty="0"/>
              <a:t>Policy-relevant synthesis paper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71A28-D9D4-4EEE-86B8-0AF4EF35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8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8799-C0CB-469F-9C10-DE44E5D0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LISTOS Data Archive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B1683-7BA2-4D1B-91C1-DC763234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E53AF-403C-41E1-BD08-DB3F26BAE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1" y="1813439"/>
            <a:ext cx="6227695" cy="48463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3D501-A2C9-4715-8DDA-BBF1127C50B9}"/>
              </a:ext>
            </a:extLst>
          </p:cNvPr>
          <p:cNvSpPr txBox="1"/>
          <p:nvPr/>
        </p:nvSpPr>
        <p:spPr>
          <a:xfrm>
            <a:off x="6435266" y="2487561"/>
            <a:ext cx="557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website is located at:</a:t>
            </a:r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https://www-air.larc.nasa.gov/missions/listos/index.html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2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CF16A-983C-4A1F-8CFE-BBA7D9565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9B2C09-738E-4088-8D54-1BA1C4E4B009}"/>
              </a:ext>
            </a:extLst>
          </p:cNvPr>
          <p:cNvSpPr txBox="1">
            <a:spLocks/>
          </p:cNvSpPr>
          <p:nvPr/>
        </p:nvSpPr>
        <p:spPr>
          <a:xfrm>
            <a:off x="1249679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2019 Field Campaign Plans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82E048-E2A0-4F14-94F8-7D727497BC1E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10273085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7525" indent="-457200">
              <a:buFont typeface="+mj-lt"/>
              <a:buAutoNum type="arabicPeriod"/>
            </a:pPr>
            <a:r>
              <a:rPr lang="en-US" sz="2400" dirty="0"/>
              <a:t>2 formaldehyde analyzers at PAMS in the Bronx and Flax Pond (NYS DEC)</a:t>
            </a:r>
          </a:p>
          <a:p>
            <a:pPr marL="517525" indent="-457200">
              <a:buFont typeface="+mj-lt"/>
              <a:buAutoNum type="arabicPeriod"/>
            </a:pPr>
            <a:r>
              <a:rPr lang="en-US" sz="2400" dirty="0"/>
              <a:t>Mobile ozone LIDAR based in NYC (CCNY)</a:t>
            </a:r>
          </a:p>
          <a:p>
            <a:pPr marL="517525" indent="-457200">
              <a:buFont typeface="+mj-lt"/>
              <a:buAutoNum type="arabicPeriod"/>
            </a:pPr>
            <a:r>
              <a:rPr lang="en-US" sz="2400" dirty="0"/>
              <a:t>Longer-term speciated VOC measurements in NYC (Yale &amp; Stony Brook)</a:t>
            </a:r>
          </a:p>
          <a:p>
            <a:pPr marL="517525" indent="-457200">
              <a:buFont typeface="+mj-lt"/>
              <a:buAutoNum type="arabicPeriod"/>
            </a:pPr>
            <a:r>
              <a:rPr lang="en-US" sz="2400" dirty="0"/>
              <a:t>Additional ozonesonde launches on Long Island (</a:t>
            </a:r>
            <a:r>
              <a:rPr lang="en-US" sz="2400" dirty="0" err="1"/>
              <a:t>UAlbany</a:t>
            </a:r>
            <a:r>
              <a:rPr lang="en-US" sz="2400" dirty="0"/>
              <a:t>)</a:t>
            </a:r>
          </a:p>
          <a:p>
            <a:pPr marL="517525" indent="-457200">
              <a:buFont typeface="+mj-lt"/>
              <a:buAutoNum type="arabicPeriod"/>
            </a:pPr>
            <a:r>
              <a:rPr lang="en-US" sz="2400" dirty="0"/>
              <a:t>Mobile lab on Long Island (</a:t>
            </a:r>
            <a:r>
              <a:rPr lang="en-US" sz="2400" dirty="0" err="1"/>
              <a:t>UAlbany</a:t>
            </a:r>
            <a:r>
              <a:rPr lang="en-US" sz="2400" dirty="0"/>
              <a:t>)</a:t>
            </a:r>
          </a:p>
          <a:p>
            <a:pPr marL="517525" indent="-457200">
              <a:buFont typeface="+mj-lt"/>
              <a:buAutoNum type="arabicPeriod"/>
            </a:pPr>
            <a:r>
              <a:rPr lang="en-US" sz="2400" dirty="0"/>
              <a:t>Additional </a:t>
            </a:r>
            <a:r>
              <a:rPr lang="en-US" sz="2400" i="1" dirty="0"/>
              <a:t>in situ </a:t>
            </a:r>
            <a:r>
              <a:rPr lang="en-US" sz="2400" dirty="0"/>
              <a:t>aircraft sampling in NYC-LIS region with 2 planes (UMD &amp; Stony Brook)</a:t>
            </a:r>
          </a:p>
          <a:p>
            <a:pPr marL="457200" indent="-396875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665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E0EA0-0341-466E-B722-E7D8F1BD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D91209-CF70-4B32-9003-AE68A91E8F7D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D0B1F-8574-4921-8A9D-7DDFB110D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78" y="818984"/>
            <a:ext cx="853821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82A15B-6B80-4401-A999-04725D397CEF}"/>
              </a:ext>
            </a:extLst>
          </p:cNvPr>
          <p:cNvSpPr/>
          <p:nvPr/>
        </p:nvSpPr>
        <p:spPr>
          <a:xfrm>
            <a:off x="264499" y="111098"/>
            <a:ext cx="11663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 Tentative Flight Plan for LISTOS 2019: Aircraft #1 &amp; 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2BC03-BE97-45EC-B800-62F9762E8B69}"/>
              </a:ext>
            </a:extLst>
          </p:cNvPr>
          <p:cNvSpPr txBox="1"/>
          <p:nvPr/>
        </p:nvSpPr>
        <p:spPr>
          <a:xfrm>
            <a:off x="7513983" y="4731026"/>
            <a:ext cx="207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Brookhaven Airport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03E03A-A0AB-42EA-A0E4-E357328286A0}"/>
              </a:ext>
            </a:extLst>
          </p:cNvPr>
          <p:cNvCxnSpPr/>
          <p:nvPr/>
        </p:nvCxnSpPr>
        <p:spPr>
          <a:xfrm flipH="1" flipV="1">
            <a:off x="7513983" y="4383157"/>
            <a:ext cx="874643" cy="34786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2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264-771D-4249-8479-0FAB4738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LISTOS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9448-934B-48E6-BDD1-F1732F9DB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4400" dirty="0"/>
              <a:t>General overview and objectives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4400" dirty="0"/>
              <a:t>Measurements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4400" dirty="0"/>
              <a:t>Highlights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4400" dirty="0"/>
              <a:t>Analysis status &amp; next steps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FA54-C26D-44BC-8323-83EB55C9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9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54380" lvl="2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</a:pPr>
            <a:r>
              <a:rPr lang="en-US" sz="2400" dirty="0"/>
              <a:t>Funders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NY State Energy Research &amp; Development Authority (NYSERDA)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CT DEEP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NJ DEP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NYS DEC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National Fish &amp; Wildlife Foundation</a:t>
            </a:r>
          </a:p>
          <a:p>
            <a:pPr marL="754380" lvl="2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</a:pPr>
            <a:r>
              <a:rPr lang="en-US" sz="2400" dirty="0"/>
              <a:t>Federal collaborators with own funding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NOAA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NASA</a:t>
            </a:r>
          </a:p>
          <a:p>
            <a:pPr marL="937260" lvl="3" indent="-571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-US" sz="2400" dirty="0"/>
              <a:t>EPA</a:t>
            </a:r>
          </a:p>
          <a:p>
            <a:pPr marL="182880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7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68275" lvl="2"/>
            <a:r>
              <a:rPr lang="en-US" sz="4800" dirty="0">
                <a:latin typeface="+mj-lt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5918"/>
          </a:xfrm>
        </p:spPr>
        <p:txBody>
          <a:bodyPr>
            <a:normAutofit fontScale="92500" lnSpcReduction="10000"/>
          </a:bodyPr>
          <a:lstStyle/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>
              <a:buNone/>
            </a:pPr>
            <a:endParaRPr lang="en-US" sz="3600" dirty="0">
              <a:hlinkClick r:id="rId2"/>
            </a:endParaRPr>
          </a:p>
          <a:p>
            <a:pPr marL="168275" lvl="2" indent="0" algn="ctr">
              <a:buNone/>
            </a:pPr>
            <a:endParaRPr lang="en-US" sz="3600" dirty="0">
              <a:hlinkClick r:id="rId2"/>
            </a:endParaRPr>
          </a:p>
          <a:p>
            <a:pPr marL="168275" lvl="2" indent="0" algn="ctr">
              <a:buNone/>
            </a:pPr>
            <a:endParaRPr lang="en-US" sz="3600" dirty="0">
              <a:hlinkClick r:id="rId2"/>
            </a:endParaRPr>
          </a:p>
          <a:p>
            <a:pPr marL="168275" lvl="2" indent="0" algn="ctr">
              <a:buNone/>
            </a:pPr>
            <a:r>
              <a:rPr lang="en-US" sz="3600" dirty="0">
                <a:hlinkClick r:id="rId2"/>
              </a:rPr>
              <a:t>http://www.nescaum.org/documents/listos</a:t>
            </a:r>
            <a:r>
              <a:rPr lang="en-US" sz="36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70" y="1845734"/>
            <a:ext cx="91552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6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</a:rPr>
              <a:t>AIRNow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9F262-BBAF-4C43-9324-B67B5CE0A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843" y="596348"/>
            <a:ext cx="3647661" cy="5132386"/>
          </a:xfrm>
        </p:spPr>
        <p:txBody>
          <a:bodyPr>
            <a:noAutofit/>
          </a:bodyPr>
          <a:lstStyle/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NYC metro area/Long Island Sound region is complicated</a:t>
            </a: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Chronic regional ground-level ozone (smog) problem</a:t>
            </a: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Multiple pollution transport pathways affecting area</a:t>
            </a: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Complicated, varied, and dense pollution source region</a:t>
            </a: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Land-water interactions downwind of NYC</a:t>
            </a:r>
          </a:p>
          <a:p>
            <a:pPr>
              <a:buClr>
                <a:srgbClr val="FFFFFF"/>
              </a:buClr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17" y="366782"/>
            <a:ext cx="8041005" cy="6126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249E77-E3B4-4A28-B54B-3B628C8771C9}"/>
              </a:ext>
            </a:extLst>
          </p:cNvPr>
          <p:cNvSpPr txBox="1"/>
          <p:nvPr/>
        </p:nvSpPr>
        <p:spPr>
          <a:xfrm>
            <a:off x="4631635" y="6497885"/>
            <a:ext cx="17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AirNOW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5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LISTOS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8" y="1845734"/>
            <a:ext cx="11569146" cy="4023360"/>
          </a:xfrm>
        </p:spPr>
        <p:txBody>
          <a:bodyPr>
            <a:normAutofit fontScale="77500" lnSpcReduction="20000"/>
          </a:bodyPr>
          <a:lstStyle/>
          <a:p>
            <a:pPr marL="806958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Investigate impact of air quality programs and shifting electricity generation patterns on NYC air quality</a:t>
            </a:r>
          </a:p>
          <a:p>
            <a:pPr marL="806958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Improve understanding of urban pollution plume upwind and downwind of NYC metro area</a:t>
            </a:r>
          </a:p>
          <a:p>
            <a:pPr marL="989838" lvl="2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Key VOC sources and species (</a:t>
            </a:r>
            <a:r>
              <a:rPr lang="en-US" sz="2400" i="1" dirty="0"/>
              <a:t>e.g.,</a:t>
            </a:r>
            <a:r>
              <a:rPr lang="en-US" sz="2400" dirty="0"/>
              <a:t> consumer products, transportation, industrial)</a:t>
            </a:r>
          </a:p>
          <a:p>
            <a:pPr marL="989838" lvl="2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Temporal and spatial resolution of NOx emissions</a:t>
            </a:r>
          </a:p>
          <a:p>
            <a:pPr marL="989838" lvl="2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Met measurements of Long Island Sound pollutant flows/marine mixing layer</a:t>
            </a:r>
          </a:p>
          <a:p>
            <a:pPr marL="806958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Develop new case study of air pollution in NYC region to complement studies elsewhere (e.g., OWLETS, LMOS, DISCOVER-AQ, etc.)</a:t>
            </a:r>
          </a:p>
          <a:p>
            <a:pPr marL="806958" lvl="1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Probe future implications of distant wildfire plumes on NYC air quality</a:t>
            </a:r>
          </a:p>
          <a:p>
            <a:pPr marL="292608" lvl="1" indent="0">
              <a:buNone/>
            </a:pPr>
            <a:endParaRPr lang="en-US" sz="2600" dirty="0"/>
          </a:p>
          <a:p>
            <a:pPr marL="292608" lvl="1" indent="0">
              <a:buNone/>
            </a:pPr>
            <a:r>
              <a:rPr lang="en-US" sz="2600" dirty="0"/>
              <a:t>LISTOS draft White Paper: </a:t>
            </a:r>
            <a:r>
              <a:rPr lang="en-US" sz="2600" i="1" dirty="0"/>
              <a:t>Retrospective and Future Analysis of Air Quality In and Downwind of New York City (2017), </a:t>
            </a:r>
            <a:r>
              <a:rPr lang="en-US" sz="2600" dirty="0"/>
              <a:t>http://www.nescaum.org/documents/nyc-metro-lis-ozone-whitepaper-draft-v5.pdf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8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5313" y="434975"/>
            <a:ext cx="10058400" cy="701675"/>
          </a:xfrm>
        </p:spPr>
        <p:txBody>
          <a:bodyPr>
            <a:normAutofit fontScale="90000"/>
          </a:bodyPr>
          <a:lstStyle/>
          <a:p>
            <a:r>
              <a:rPr lang="en-US" dirty="0"/>
              <a:t>LISTOS Participants &amp;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84238" y="1136650"/>
            <a:ext cx="11307762" cy="4022725"/>
          </a:xfrm>
        </p:spPr>
        <p:txBody>
          <a:bodyPr>
            <a:noAutofit/>
          </a:bodyPr>
          <a:lstStyle/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State AQI forecasters predicting ozone episodes to launch activities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NOAA-ESRL oxygenated/consumer product VOC mobile van measurements in NYC during March and July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Univ. Maryland 8-12 flights (depends on episodes, flight durations)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Maine DEP and NYS DEC labs VOC canister analysis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NASA GeoTASO/GCAS 20-30 high altitude flights; </a:t>
            </a:r>
            <a:r>
              <a:rPr lang="en-US" sz="1700" dirty="0" err="1"/>
              <a:t>ozonesondes</a:t>
            </a:r>
            <a:r>
              <a:rPr lang="en-US" sz="1700" dirty="0"/>
              <a:t> at Rutgers, NJ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EPA Pandoras Long Island Sound (LIS) coastline, Rutgers PAMS, NYC; </a:t>
            </a:r>
            <a:r>
              <a:rPr lang="en-US" sz="1700" dirty="0" err="1"/>
              <a:t>ozonesondes</a:t>
            </a:r>
            <a:r>
              <a:rPr lang="en-US" sz="1700" dirty="0"/>
              <a:t> &amp; continuous HCHO at Westport, CT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CCNY boat-based air pollution measurements in LIS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CCNY aerosol LIDAR in northern Manhattan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Stony Brook Univ. oxygenated VOC measurements at Flax Pond PAMS site (Long Island north shore) during summer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Stony Brook Univ. aircraft fine resolution wind field measurements over LIS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Univ. at Albany O</a:t>
            </a:r>
            <a:r>
              <a:rPr lang="en-US" sz="1700" baseline="-25000" dirty="0"/>
              <a:t>3</a:t>
            </a:r>
            <a:r>
              <a:rPr lang="en-US" sz="1700" dirty="0"/>
              <a:t>, NOx, VOC mobile measurements across Long Island south to north shore transects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Univ. at Albany </a:t>
            </a:r>
            <a:r>
              <a:rPr lang="en-US" sz="1700" dirty="0" err="1"/>
              <a:t>ozonesondes</a:t>
            </a:r>
            <a:r>
              <a:rPr lang="en-US" sz="1700" dirty="0"/>
              <a:t> at Flax Pond, Long Island, NY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NASA ozone LIDARs upwind at Rutgers Univ., NJ, and downwind on CT’s LIS shoreline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CT DEEP ozone monitor on LIS ferry between Bridgeport, CT and Port Jefferson, NY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PAMS VOC measurements at Rutgers, NJ &amp; the Bronx, with new NYS DEC PAMS site at Flax Pond, Long Island</a:t>
            </a:r>
          </a:p>
          <a:p>
            <a:pPr marL="806958" lvl="1" indent="-514350">
              <a:buFont typeface="+mj-lt"/>
              <a:buAutoNum type="arabicPeriod"/>
            </a:pPr>
            <a:r>
              <a:rPr lang="en-US" sz="1700" dirty="0"/>
              <a:t>Yale Univ. Coastal Field Station – VOCs on CT coast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268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ADAD2-D8F0-46B4-99BA-69CB2003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LISTOS in One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AB69C-6653-4810-9FB9-FD1A8493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D887A-D3CD-4293-B157-6B30B9FB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791236"/>
            <a:ext cx="8973312" cy="4486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3F7D6-9907-4818-B75A-38DAC31CB34C}"/>
              </a:ext>
            </a:extLst>
          </p:cNvPr>
          <p:cNvSpPr txBox="1"/>
          <p:nvPr/>
        </p:nvSpPr>
        <p:spPr>
          <a:xfrm>
            <a:off x="887151" y="6381962"/>
            <a:ext cx="347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Langley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428183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09E48-2F4B-4AEA-A684-22292569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- VOCs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70166-EEC7-4484-8DC0-4D4E639A9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E42D7C-7557-4A85-A27C-FF186657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6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98C0DB-A274-4A14-B4A7-43BFF36A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CBE503-2926-4AD2-B890-4DE7CF5EC9AA}"/>
              </a:ext>
            </a:extLst>
          </p:cNvPr>
          <p:cNvSpPr txBox="1">
            <a:spLocks/>
          </p:cNvSpPr>
          <p:nvPr/>
        </p:nvSpPr>
        <p:spPr>
          <a:xfrm>
            <a:off x="1154083" y="473143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rgbClr val="000000"/>
                </a:solidFill>
              </a:rPr>
              <a:t>UMD May 18, 2017 Afternoon Flight</a:t>
            </a:r>
            <a:endParaRPr lang="en-US" sz="4400" b="1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00550F1-4CA7-4C9A-82B2-85F3CA769EC9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F7B97A-2819-4FE1-A96E-4C1D650DFF2B}"/>
              </a:ext>
            </a:extLst>
          </p:cNvPr>
          <p:cNvGrpSpPr>
            <a:grpSpLocks noChangeAspect="1"/>
          </p:cNvGrpSpPr>
          <p:nvPr/>
        </p:nvGrpSpPr>
        <p:grpSpPr>
          <a:xfrm>
            <a:off x="1156118" y="1142111"/>
            <a:ext cx="9648827" cy="5303520"/>
            <a:chOff x="192947" y="1332653"/>
            <a:chExt cx="9114264" cy="500969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E2CFD29-62C9-4A1D-AEAF-6E1FA0F1740C}"/>
                </a:ext>
              </a:extLst>
            </p:cNvPr>
            <p:cNvSpPr txBox="1">
              <a:spLocks/>
            </p:cNvSpPr>
            <p:nvPr/>
          </p:nvSpPr>
          <p:spPr>
            <a:xfrm>
              <a:off x="192947" y="1332653"/>
              <a:ext cx="4570214" cy="4352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Ozone forecast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111AA8-9C36-48DA-990E-97E6EF5B8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47" y="1843349"/>
              <a:ext cx="4293849" cy="4037334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C58C2ED-5978-445D-95F8-48E56D03F4F3}"/>
                </a:ext>
              </a:extLst>
            </p:cNvPr>
            <p:cNvSpPr txBox="1">
              <a:spLocks/>
            </p:cNvSpPr>
            <p:nvPr/>
          </p:nvSpPr>
          <p:spPr>
            <a:xfrm>
              <a:off x="4412608" y="1332653"/>
              <a:ext cx="4570214" cy="4352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 O</a:t>
              </a:r>
              <a:r>
                <a:rPr lang="en-US" sz="24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flight track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90037A-DFA3-46EB-B777-D6FD36A57D68}"/>
                </a:ext>
              </a:extLst>
            </p:cNvPr>
            <p:cNvSpPr/>
            <p:nvPr/>
          </p:nvSpPr>
          <p:spPr>
            <a:xfrm>
              <a:off x="2573137" y="4739780"/>
              <a:ext cx="922789" cy="71529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scene3d>
              <a:camera prst="orthographicFront">
                <a:rot lat="0" lon="0" rev="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0FDF0C7-C974-4A33-9CF2-D3E294E0B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763" y="2424419"/>
              <a:ext cx="1518408" cy="223986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E68559-2C1F-4B04-A12D-4F51ADD4073A}"/>
                </a:ext>
              </a:extLst>
            </p:cNvPr>
            <p:cNvCxnSpPr>
              <a:cxnSpLocks/>
            </p:cNvCxnSpPr>
            <p:nvPr/>
          </p:nvCxnSpPr>
          <p:spPr>
            <a:xfrm>
              <a:off x="3573710" y="5327009"/>
              <a:ext cx="1325461" cy="20972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810BA5-B7F2-4FC4-93F7-B8DBCBE5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9396" y="2150752"/>
              <a:ext cx="5057815" cy="38054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A6B7FD-6425-4610-92C1-301DA2AFA5F3}"/>
                </a:ext>
              </a:extLst>
            </p:cNvPr>
            <p:cNvSpPr txBox="1"/>
            <p:nvPr/>
          </p:nvSpPr>
          <p:spPr>
            <a:xfrm>
              <a:off x="1188589" y="5880683"/>
              <a:ext cx="69004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ozone episode was well forecast by the model!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ECE948E-7597-4819-977E-B94B49A4E23E}"/>
              </a:ext>
            </a:extLst>
          </p:cNvPr>
          <p:cNvSpPr txBox="1"/>
          <p:nvPr/>
        </p:nvSpPr>
        <p:spPr>
          <a:xfrm>
            <a:off x="147579" y="6445631"/>
            <a:ext cx="478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Xinrong Ren, NOAA; Russ Dickerson, UMD</a:t>
            </a:r>
          </a:p>
        </p:txBody>
      </p:sp>
    </p:spTree>
    <p:extLst>
      <p:ext uri="{BB962C8B-B14F-4D97-AF65-F5344CB8AC3E}">
        <p14:creationId xmlns:p14="http://schemas.microsoft.com/office/powerpoint/2010/main" val="262149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8AC74-A8D3-43D2-B548-28324633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3096E-521C-43F7-8CF2-63C3CA42924E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73453EB-6D5B-47D3-B421-9E1C3DE4F0B0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3096E-521C-43F7-8CF2-63C3CA42924E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79ED4-3ED2-4AD7-8B6E-0338E6B7F9F0}"/>
              </a:ext>
            </a:extLst>
          </p:cNvPr>
          <p:cNvGrpSpPr/>
          <p:nvPr/>
        </p:nvGrpSpPr>
        <p:grpSpPr>
          <a:xfrm>
            <a:off x="1631816" y="1435184"/>
            <a:ext cx="1244600" cy="3781657"/>
            <a:chOff x="-2749" y="1601533"/>
            <a:chExt cx="1244600" cy="3781657"/>
          </a:xfrm>
        </p:grpSpPr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8C9C571A-4208-4CDE-ADD4-8CF87DD6AF5D}"/>
                </a:ext>
              </a:extLst>
            </p:cNvPr>
            <p:cNvSpPr txBox="1"/>
            <p:nvPr/>
          </p:nvSpPr>
          <p:spPr>
            <a:xfrm>
              <a:off x="-2749" y="4798415"/>
              <a:ext cx="124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Most Influential</a:t>
              </a:r>
            </a:p>
          </p:txBody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CB86E002-AC21-4E50-82C3-F1F744826F0C}"/>
                </a:ext>
              </a:extLst>
            </p:cNvPr>
            <p:cNvSpPr txBox="1"/>
            <p:nvPr/>
          </p:nvSpPr>
          <p:spPr>
            <a:xfrm>
              <a:off x="-2749" y="1601533"/>
              <a:ext cx="124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Least Influential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AABA6F-6220-466B-A407-118561B727C3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flipV="1">
              <a:off x="619551" y="2186308"/>
              <a:ext cx="0" cy="26121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23">
            <a:extLst>
              <a:ext uri="{FF2B5EF4-FFF2-40B4-BE49-F238E27FC236}">
                <a16:creationId xmlns:a16="http://schemas.microsoft.com/office/drawing/2014/main" id="{794B1A87-C3D2-4309-BE84-85E2B813ECAE}"/>
              </a:ext>
            </a:extLst>
          </p:cNvPr>
          <p:cNvSpPr txBox="1"/>
          <p:nvPr/>
        </p:nvSpPr>
        <p:spPr>
          <a:xfrm>
            <a:off x="1241851" y="229528"/>
            <a:ext cx="10117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VOCs Measured May 17 and 18, 2017</a:t>
            </a:r>
          </a:p>
          <a:p>
            <a:pPr algn="ctr"/>
            <a:r>
              <a:rPr lang="en-US" sz="2800" dirty="0"/>
              <a:t>Ranked by Reactivity with OH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DBE96110-2129-40DB-9F59-AFA4D1A0E501}"/>
              </a:ext>
            </a:extLst>
          </p:cNvPr>
          <p:cNvSpPr txBox="1"/>
          <p:nvPr/>
        </p:nvSpPr>
        <p:spPr>
          <a:xfrm>
            <a:off x="606288" y="5468392"/>
            <a:ext cx="10753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</a:rPr>
              <a:t>Isoprene is not dominant</a:t>
            </a:r>
          </a:p>
          <a:p>
            <a:pPr algn="ctr"/>
            <a:r>
              <a:rPr lang="en-US" dirty="0"/>
              <a:t>Based on the 50 VOCs measured – does not include oxygenates, consumer products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39F6A2-86CC-4F79-89EA-36C39A476F20}"/>
              </a:ext>
            </a:extLst>
          </p:cNvPr>
          <p:cNvGrpSpPr/>
          <p:nvPr/>
        </p:nvGrpSpPr>
        <p:grpSpPr>
          <a:xfrm>
            <a:off x="3075880" y="1324534"/>
            <a:ext cx="5424853" cy="4058656"/>
            <a:chOff x="4138525" y="1120722"/>
            <a:chExt cx="5424853" cy="40586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7E9624-13AB-4A79-8B2A-74BB819C1C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38525" y="1120722"/>
              <a:ext cx="5424853" cy="4058656"/>
              <a:chOff x="3190020" y="7692042"/>
              <a:chExt cx="2989110" cy="223633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1295BAA-CA7F-415A-9CB5-B340FB93D5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90020" y="7692042"/>
                <a:ext cx="2989110" cy="2205644"/>
              </a:xfrm>
              <a:prstGeom prst="rect">
                <a:avLst/>
              </a:prstGeom>
            </p:spPr>
          </p:pic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103A3DED-8EB0-406E-B27B-523CCBF92471}"/>
                  </a:ext>
                </a:extLst>
              </p:cNvPr>
              <p:cNvSpPr txBox="1"/>
              <p:nvPr/>
            </p:nvSpPr>
            <p:spPr>
              <a:xfrm>
                <a:off x="5150675" y="9775748"/>
                <a:ext cx="681643" cy="15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(s</a:t>
                </a:r>
                <a:r>
                  <a:rPr lang="en-US" sz="1200" baseline="30000" dirty="0"/>
                  <a:t>-1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14" name="Donut 26">
              <a:extLst>
                <a:ext uri="{FF2B5EF4-FFF2-40B4-BE49-F238E27FC236}">
                  <a16:creationId xmlns:a16="http://schemas.microsoft.com/office/drawing/2014/main" id="{5FB28C03-E7A7-4979-BA8E-6AEC2A1EA4D8}"/>
                </a:ext>
              </a:extLst>
            </p:cNvPr>
            <p:cNvSpPr/>
            <p:nvPr/>
          </p:nvSpPr>
          <p:spPr>
            <a:xfrm>
              <a:off x="4480849" y="4455515"/>
              <a:ext cx="1000883" cy="342900"/>
            </a:xfrm>
            <a:prstGeom prst="donut">
              <a:avLst>
                <a:gd name="adj" fmla="val 1373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28">
            <a:extLst>
              <a:ext uri="{FF2B5EF4-FFF2-40B4-BE49-F238E27FC236}">
                <a16:creationId xmlns:a16="http://schemas.microsoft.com/office/drawing/2014/main" id="{8B7722F0-CC63-429A-A704-2C87AB8CCB0B}"/>
              </a:ext>
            </a:extLst>
          </p:cNvPr>
          <p:cNvSpPr txBox="1"/>
          <p:nvPr/>
        </p:nvSpPr>
        <p:spPr>
          <a:xfrm>
            <a:off x="8899661" y="1893920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Ranked by </a:t>
            </a:r>
            <a:r>
              <a:rPr lang="en-US" sz="2800" i="1" dirty="0"/>
              <a:t>Average</a:t>
            </a:r>
            <a:r>
              <a:rPr lang="en-US" sz="2800" dirty="0"/>
              <a:t> of All VOC Cans (Purple)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2F126F-56B7-42C7-93AD-378028E1C739}"/>
              </a:ext>
            </a:extLst>
          </p:cNvPr>
          <p:cNvSpPr txBox="1"/>
          <p:nvPr/>
        </p:nvSpPr>
        <p:spPr>
          <a:xfrm>
            <a:off x="422466" y="6458851"/>
            <a:ext cx="613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A. Ring, UMD, et al., in prep.; VOC can analysis by ME DEP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D45EA-9DBD-473D-B261-2F88FC28FE5B}"/>
              </a:ext>
            </a:extLst>
          </p:cNvPr>
          <p:cNvSpPr txBox="1"/>
          <p:nvPr/>
        </p:nvSpPr>
        <p:spPr>
          <a:xfrm rot="19985275">
            <a:off x="1306735" y="2534332"/>
            <a:ext cx="92927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00" dirty="0">
                <a:solidFill>
                  <a:schemeClr val="tx1">
                    <a:lumMod val="85000"/>
                    <a:lumOff val="15000"/>
                    <a:alpha val="14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388545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15090</TotalTime>
  <Words>929</Words>
  <Application>Microsoft Office PowerPoint</Application>
  <PresentationFormat>Widescreen</PresentationFormat>
  <Paragraphs>158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Calibri-Bold</vt:lpstr>
      <vt:lpstr>Courier New</vt:lpstr>
      <vt:lpstr>Wingdings</vt:lpstr>
      <vt:lpstr>Retrospect</vt:lpstr>
      <vt:lpstr>Long Island Sound Tropospheric Ozone Study (LISTOS) </vt:lpstr>
      <vt:lpstr>LISTOS</vt:lpstr>
      <vt:lpstr>PowerPoint Presentation</vt:lpstr>
      <vt:lpstr>LISTOS Objectives</vt:lpstr>
      <vt:lpstr>LISTOS Participants &amp; Activities</vt:lpstr>
      <vt:lpstr>LISTOS in One Picture</vt:lpstr>
      <vt:lpstr>Highlights - VOCs</vt:lpstr>
      <vt:lpstr>PowerPoint Presentation</vt:lpstr>
      <vt:lpstr>PowerPoint Presentation</vt:lpstr>
      <vt:lpstr>Highlights - NOx</vt:lpstr>
      <vt:lpstr>NYC Bad Air Day: July 2, 2018</vt:lpstr>
      <vt:lpstr>PowerPoint Presentation</vt:lpstr>
      <vt:lpstr>NOx Weekend / Weekday + Power Plant(s)?</vt:lpstr>
      <vt:lpstr>PowerPoint Presentation</vt:lpstr>
      <vt:lpstr>PowerPoint Presentation</vt:lpstr>
      <vt:lpstr>Analysis Plans</vt:lpstr>
      <vt:lpstr>LISTOS Data Archive</vt:lpstr>
      <vt:lpstr>PowerPoint Presentation</vt:lpstr>
      <vt:lpstr>PowerPoint Presentation</vt:lpstr>
      <vt:lpstr>Supporters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Way</dc:creator>
  <cp:lastModifiedBy>Paul Miller</cp:lastModifiedBy>
  <cp:revision>414</cp:revision>
  <cp:lastPrinted>2018-04-16T19:00:47Z</cp:lastPrinted>
  <dcterms:created xsi:type="dcterms:W3CDTF">2017-08-17T12:52:05Z</dcterms:created>
  <dcterms:modified xsi:type="dcterms:W3CDTF">2019-06-04T04:10:00Z</dcterms:modified>
</cp:coreProperties>
</file>