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30"/>
  </p:notesMasterIdLst>
  <p:sldIdLst>
    <p:sldId id="256" r:id="rId3"/>
    <p:sldId id="277" r:id="rId4"/>
    <p:sldId id="258" r:id="rId5"/>
    <p:sldId id="257" r:id="rId6"/>
    <p:sldId id="279" r:id="rId7"/>
    <p:sldId id="349" r:id="rId8"/>
    <p:sldId id="370" r:id="rId9"/>
    <p:sldId id="330" r:id="rId10"/>
    <p:sldId id="361" r:id="rId11"/>
    <p:sldId id="391" r:id="rId12"/>
    <p:sldId id="364" r:id="rId13"/>
    <p:sldId id="363" r:id="rId14"/>
    <p:sldId id="336" r:id="rId15"/>
    <p:sldId id="338" r:id="rId16"/>
    <p:sldId id="339" r:id="rId17"/>
    <p:sldId id="365" r:id="rId18"/>
    <p:sldId id="389" r:id="rId19"/>
    <p:sldId id="344" r:id="rId20"/>
    <p:sldId id="367" r:id="rId21"/>
    <p:sldId id="280" r:id="rId22"/>
    <p:sldId id="390" r:id="rId23"/>
    <p:sldId id="315" r:id="rId24"/>
    <p:sldId id="317" r:id="rId25"/>
    <p:sldId id="331" r:id="rId26"/>
    <p:sldId id="337" r:id="rId27"/>
    <p:sldId id="357" r:id="rId28"/>
    <p:sldId id="356" r:id="rId29"/>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86"/>
    <p:restoredTop sz="94663"/>
  </p:normalViewPr>
  <p:slideViewPr>
    <p:cSldViewPr snapToGrid="0" snapToObjects="1">
      <p:cViewPr varScale="1">
        <p:scale>
          <a:sx n="144" d="100"/>
          <a:sy n="144" d="100"/>
        </p:scale>
        <p:origin x="288" y="176"/>
      </p:cViewPr>
      <p:guideLst/>
    </p:cSldViewPr>
  </p:slideViewPr>
  <p:notesTextViewPr>
    <p:cViewPr>
      <p:scale>
        <a:sx n="1" d="1"/>
        <a:sy n="1" d="1"/>
      </p:scale>
      <p:origin x="0" y="0"/>
    </p:cViewPr>
  </p:notesTextViewPr>
  <p:sorterViewPr>
    <p:cViewPr>
      <p:scale>
        <a:sx n="170" d="100"/>
        <a:sy n="1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2039DC-2113-6540-B3CE-1B68A322F325}" type="datetimeFigureOut">
              <a:rPr lang="en-US" smtClean="0"/>
              <a:t>6/6/19</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C64D7C-964D-B945-82FB-B99D3055EE18}" type="slidenum">
              <a:rPr lang="en-US" smtClean="0"/>
              <a:t>‹#›</a:t>
            </a:fld>
            <a:endParaRPr lang="en-US"/>
          </a:p>
        </p:txBody>
      </p:sp>
    </p:spTree>
    <p:extLst>
      <p:ext uri="{BB962C8B-B14F-4D97-AF65-F5344CB8AC3E}">
        <p14:creationId xmlns:p14="http://schemas.microsoft.com/office/powerpoint/2010/main" val="169922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369119-BAFB-474C-8133-5D2F5A1FFB9E}" type="slidenum">
              <a:rPr lang="en-US" smtClean="0"/>
              <a:t>2</a:t>
            </a:fld>
            <a:endParaRPr lang="en-US"/>
          </a:p>
        </p:txBody>
      </p:sp>
    </p:spTree>
    <p:extLst>
      <p:ext uri="{BB962C8B-B14F-4D97-AF65-F5344CB8AC3E}">
        <p14:creationId xmlns:p14="http://schemas.microsoft.com/office/powerpoint/2010/main" val="250557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tLang="x-none" dirty="0">
                <a:latin typeface="Times New Roman" charset="0"/>
              </a:rPr>
              <a:t>All the</a:t>
            </a:r>
            <a:r>
              <a:rPr lang="en-US" altLang="x-none" baseline="0" dirty="0">
                <a:latin typeface="Times New Roman" charset="0"/>
              </a:rPr>
              <a:t> emissions are used to simulate SO2, which is validated with OMPS and OMI observations. </a:t>
            </a:r>
          </a:p>
          <a:p>
            <a:endParaRPr lang="en-US" altLang="x-none" baseline="0" dirty="0">
              <a:latin typeface="Times New Roman" charset="0"/>
            </a:endParaRPr>
          </a:p>
          <a:p>
            <a:r>
              <a:rPr lang="en-US" altLang="x-none" baseline="0" dirty="0">
                <a:latin typeface="Times New Roman" charset="0"/>
              </a:rPr>
              <a:t>The left Taylor diagram shows validation with OMPS observations, and the right Taylor diagram shows validation with OMI observations.</a:t>
            </a:r>
          </a:p>
          <a:p>
            <a:endParaRPr lang="en-US" altLang="x-none" baseline="0" dirty="0">
              <a:latin typeface="Times New Roman" charset="0"/>
            </a:endParaRPr>
          </a:p>
          <a:p>
            <a:r>
              <a:rPr lang="en-US" altLang="x-none" baseline="0" dirty="0">
                <a:latin typeface="Times New Roman" charset="0"/>
              </a:rPr>
              <a:t>All posterior simulations show better result than prior simulation. When s is in range of 200-2000, simulations from using joint posterior emissions are close to that from using separate posterior emissions. </a:t>
            </a:r>
            <a:endParaRPr lang="en-US" altLang="x-none" dirty="0">
              <a:latin typeface="Times New Roman" charset="0"/>
            </a:endParaRPr>
          </a:p>
        </p:txBody>
      </p:sp>
      <p:sp>
        <p:nvSpPr>
          <p:cNvPr id="18435"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marL="742950" indent="-28575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marL="11430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marL="16002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marL="20574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eaLnBrk="1"/>
            <a:fld id="{9A2540A5-64CC-A243-9071-A8BCE9E2D8FC}" type="slidenum">
              <a:rPr lang="en-GB" altLang="x-none" sz="1400">
                <a:solidFill>
                  <a:srgbClr val="000000"/>
                </a:solidFill>
                <a:latin typeface="Times New Roman" charset="0"/>
              </a:rPr>
              <a:pPr eaLnBrk="1"/>
              <a:t>15</a:t>
            </a:fld>
            <a:endParaRPr lang="en-GB" altLang="x-none" sz="1400">
              <a:solidFill>
                <a:srgbClr val="000000"/>
              </a:solidFill>
              <a:latin typeface="Times New Roman" charset="0"/>
            </a:endParaRPr>
          </a:p>
        </p:txBody>
      </p:sp>
    </p:spTree>
    <p:extLst>
      <p:ext uri="{BB962C8B-B14F-4D97-AF65-F5344CB8AC3E}">
        <p14:creationId xmlns:p14="http://schemas.microsoft.com/office/powerpoint/2010/main" val="190897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tLang="x-none" dirty="0">
                <a:latin typeface="Times New Roman" charset="0"/>
              </a:rPr>
              <a:t>Similarly, here shows the validation</a:t>
            </a:r>
            <a:r>
              <a:rPr lang="en-US" altLang="x-none" baseline="0" dirty="0">
                <a:latin typeface="Times New Roman" charset="0"/>
              </a:rPr>
              <a:t> for NO2. Let zoom in on the red boxes.</a:t>
            </a:r>
            <a:endParaRPr lang="en-US" altLang="x-none" dirty="0">
              <a:latin typeface="Times New Roman" charset="0"/>
            </a:endParaRPr>
          </a:p>
          <a:p>
            <a:endParaRPr lang="en-US" altLang="x-none" dirty="0">
              <a:latin typeface="Times New Roman" charset="0"/>
            </a:endParaRPr>
          </a:p>
          <a:p>
            <a:r>
              <a:rPr lang="en-US" altLang="x-none" dirty="0">
                <a:latin typeface="Times New Roman" charset="0"/>
              </a:rPr>
              <a:t>When comparing</a:t>
            </a:r>
            <a:r>
              <a:rPr lang="en-US" altLang="x-none" baseline="0" dirty="0">
                <a:latin typeface="Times New Roman" charset="0"/>
              </a:rPr>
              <a:t> with OMPS observations, no matter what s value is used, posterior simulations have much smaller de-biased root mean squared error than prior simulation, and the results are close to that using NO2 only.</a:t>
            </a:r>
            <a:endParaRPr lang="en-US" altLang="x-none" dirty="0">
              <a:latin typeface="Times New Roman" charset="0"/>
            </a:endParaRPr>
          </a:p>
          <a:p>
            <a:endParaRPr lang="en-US" altLang="x-none" dirty="0">
              <a:latin typeface="Times New Roman" charset="0"/>
            </a:endParaRPr>
          </a:p>
          <a:p>
            <a:r>
              <a:rPr lang="en-US" altLang="x-none" dirty="0">
                <a:latin typeface="Times New Roman" charset="0"/>
              </a:rPr>
              <a:t>When comparing with OMI</a:t>
            </a:r>
            <a:r>
              <a:rPr lang="en-US" altLang="x-none" baseline="0" dirty="0">
                <a:latin typeface="Times New Roman" charset="0"/>
              </a:rPr>
              <a:t> observations, all posterior simulations have larger linear correlation coefficient than prior simulation. When s is in the range of 200 to 2000, de-biased root mean squared error  of posterior simulations is larger than prior simulation, which could partly ascribe to the fact the standard deviation of OMPS observations is smaller than that of OMI.</a:t>
            </a:r>
          </a:p>
          <a:p>
            <a:endParaRPr lang="en-US" altLang="x-none" baseline="0" dirty="0">
              <a:latin typeface="Times New Roman" charset="0"/>
            </a:endParaRPr>
          </a:p>
          <a:p>
            <a:r>
              <a:rPr lang="en-US" altLang="x-none" baseline="0" dirty="0">
                <a:latin typeface="Times New Roman" charset="0"/>
              </a:rPr>
              <a:t>To sum up, separate emission estimate shows better result than joint emission estimate when SO2 and NO2 simulations are validated with satellite observations. When s is in the range of 200 to 2000, joint emission estimate results are close to separate emissions estimate result, but save about ~50% computational time. For separate emission estimate, we need to run model twice, while for joint emission estimate, we only need to run model once.</a:t>
            </a:r>
            <a:endParaRPr lang="en-US" altLang="x-none" dirty="0">
              <a:latin typeface="Times New Roman" charset="0"/>
            </a:endParaRPr>
          </a:p>
          <a:p>
            <a:endParaRPr lang="en-US" altLang="x-none" dirty="0">
              <a:latin typeface="Times New Roman" charset="0"/>
            </a:endParaRPr>
          </a:p>
        </p:txBody>
      </p:sp>
      <p:sp>
        <p:nvSpPr>
          <p:cNvPr id="18435"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marL="742950" indent="-28575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marL="11430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marL="16002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marL="20574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eaLnBrk="1"/>
            <a:fld id="{9A2540A5-64CC-A243-9071-A8BCE9E2D8FC}" type="slidenum">
              <a:rPr lang="en-GB" altLang="x-none" sz="1400">
                <a:solidFill>
                  <a:srgbClr val="000000"/>
                </a:solidFill>
                <a:latin typeface="Times New Roman" charset="0"/>
              </a:rPr>
              <a:pPr eaLnBrk="1"/>
              <a:t>16</a:t>
            </a:fld>
            <a:endParaRPr lang="en-GB" altLang="x-none" sz="1400">
              <a:solidFill>
                <a:srgbClr val="000000"/>
              </a:solidFill>
              <a:latin typeface="Times New Roman" charset="0"/>
            </a:endParaRPr>
          </a:p>
        </p:txBody>
      </p:sp>
    </p:spTree>
    <p:extLst>
      <p:ext uri="{BB962C8B-B14F-4D97-AF65-F5344CB8AC3E}">
        <p14:creationId xmlns:p14="http://schemas.microsoft.com/office/powerpoint/2010/main" val="3342787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x-none" dirty="0">
              <a:latin typeface="Times New Roman" charset="0"/>
            </a:endParaRPr>
          </a:p>
        </p:txBody>
      </p:sp>
      <p:sp>
        <p:nvSpPr>
          <p:cNvPr id="18435"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marL="742950" indent="-28575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marL="11430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marL="16002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marL="20574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eaLnBrk="1"/>
            <a:fld id="{9A2540A5-64CC-A243-9071-A8BCE9E2D8FC}" type="slidenum">
              <a:rPr lang="en-GB" altLang="x-none" sz="1400">
                <a:solidFill>
                  <a:srgbClr val="000000"/>
                </a:solidFill>
                <a:latin typeface="Times New Roman" charset="0"/>
              </a:rPr>
              <a:pPr eaLnBrk="1"/>
              <a:t>18</a:t>
            </a:fld>
            <a:endParaRPr lang="en-GB" altLang="x-none" sz="1400">
              <a:solidFill>
                <a:srgbClr val="000000"/>
              </a:solidFill>
              <a:latin typeface="Times New Roman" charset="0"/>
            </a:endParaRPr>
          </a:p>
        </p:txBody>
      </p:sp>
    </p:spTree>
    <p:extLst>
      <p:ext uri="{BB962C8B-B14F-4D97-AF65-F5344CB8AC3E}">
        <p14:creationId xmlns:p14="http://schemas.microsoft.com/office/powerpoint/2010/main" val="3250171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x-none" dirty="0">
              <a:latin typeface="Times New Roman" charset="0"/>
            </a:endParaRPr>
          </a:p>
        </p:txBody>
      </p:sp>
      <p:sp>
        <p:nvSpPr>
          <p:cNvPr id="18435"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marL="742950" indent="-28575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marL="11430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marL="16002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marL="20574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marL="0" marR="0" lvl="0" indent="0" algn="r" defTabSz="455613"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9A2540A5-64CC-A243-9071-A8BCE9E2D8FC}" type="slidenum">
              <a:rPr kumimoji="0" lang="en-GB" altLang="x-none" sz="14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455613"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19</a:t>
            </a:fld>
            <a:endParaRPr kumimoji="0" lang="en-GB" altLang="x-none" sz="14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3702607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tLang="zh-CN" baseline="0" dirty="0"/>
              <a:t>The models I</a:t>
            </a:r>
            <a:r>
              <a:rPr lang="zh-CN" altLang="en-US" baseline="0" dirty="0"/>
              <a:t> </a:t>
            </a:r>
            <a:r>
              <a:rPr lang="en-US" altLang="zh-CN" baseline="0" dirty="0"/>
              <a:t>shall</a:t>
            </a:r>
            <a:r>
              <a:rPr lang="zh-CN" altLang="en-US" baseline="0" dirty="0"/>
              <a:t> </a:t>
            </a:r>
            <a:r>
              <a:rPr lang="en-US" altLang="zh-CN" baseline="0" dirty="0"/>
              <a:t>use</a:t>
            </a:r>
            <a:r>
              <a:rPr lang="zh-CN" altLang="en-US" baseline="0" dirty="0"/>
              <a:t> </a:t>
            </a:r>
            <a:r>
              <a:rPr lang="en-US" altLang="zh-CN" baseline="0" dirty="0"/>
              <a:t>are GEOS-</a:t>
            </a:r>
            <a:r>
              <a:rPr lang="en-US" altLang="zh-CN" baseline="0" dirty="0" err="1"/>
              <a:t>Chem</a:t>
            </a:r>
            <a:r>
              <a:rPr lang="zh-CN" altLang="en-US" baseline="0" dirty="0"/>
              <a:t> </a:t>
            </a:r>
            <a:r>
              <a:rPr lang="en-US" altLang="zh-CN" baseline="0" dirty="0"/>
              <a:t>and</a:t>
            </a:r>
            <a:r>
              <a:rPr lang="zh-CN" altLang="en-US" baseline="0" dirty="0"/>
              <a:t> </a:t>
            </a:r>
            <a:r>
              <a:rPr lang="en-US" altLang="zh-CN" baseline="0" dirty="0"/>
              <a:t>its</a:t>
            </a:r>
            <a:r>
              <a:rPr lang="zh-CN" altLang="en-US" baseline="0" dirty="0"/>
              <a:t> </a:t>
            </a:r>
            <a:r>
              <a:rPr lang="en-US" altLang="zh-CN" baseline="0" dirty="0" err="1"/>
              <a:t>adjoint</a:t>
            </a:r>
            <a:endParaRPr lang="en-US" altLang="zh-CN" dirty="0"/>
          </a:p>
          <a:p>
            <a:endParaRPr lang="en-US" altLang="zh-CN" dirty="0"/>
          </a:p>
          <a:p>
            <a:r>
              <a:rPr lang="en-US" altLang="zh-CN" dirty="0"/>
              <a:t>GEOS-</a:t>
            </a:r>
            <a:r>
              <a:rPr lang="en-US" altLang="zh-CN" dirty="0" err="1"/>
              <a:t>Chem</a:t>
            </a:r>
            <a:r>
              <a:rPr lang="zh-CN" altLang="en-US" baseline="0" dirty="0"/>
              <a:t> </a:t>
            </a:r>
            <a:r>
              <a:rPr lang="en-US" altLang="zh-CN" baseline="0" dirty="0"/>
              <a:t>is a</a:t>
            </a:r>
            <a:r>
              <a:rPr lang="zh-CN" altLang="en-US" baseline="0" dirty="0"/>
              <a:t> </a:t>
            </a:r>
            <a:r>
              <a:rPr lang="en-US" altLang="zh-CN" baseline="0" dirty="0"/>
              <a:t>three</a:t>
            </a:r>
            <a:r>
              <a:rPr lang="zh-CN" altLang="en-US" baseline="0" dirty="0"/>
              <a:t> </a:t>
            </a:r>
            <a:r>
              <a:rPr lang="en-US" altLang="zh-CN" baseline="0" dirty="0"/>
              <a:t>dimensional</a:t>
            </a:r>
            <a:r>
              <a:rPr lang="zh-CN" altLang="en-US" baseline="0" dirty="0"/>
              <a:t> </a:t>
            </a:r>
            <a:r>
              <a:rPr lang="en-US" altLang="zh-CN" baseline="0" dirty="0"/>
              <a:t>chemistry</a:t>
            </a:r>
            <a:r>
              <a:rPr lang="zh-CN" altLang="en-US" baseline="0" dirty="0"/>
              <a:t> </a:t>
            </a:r>
            <a:r>
              <a:rPr lang="en-US" altLang="zh-CN" baseline="0" dirty="0"/>
              <a:t>transport</a:t>
            </a:r>
            <a:r>
              <a:rPr lang="zh-CN" altLang="en-US" baseline="0" dirty="0"/>
              <a:t> </a:t>
            </a:r>
            <a:r>
              <a:rPr lang="en-US" altLang="zh-CN" baseline="0" dirty="0"/>
              <a:t>model driven by Meteorological</a:t>
            </a:r>
            <a:r>
              <a:rPr lang="zh-CN" altLang="en-US" baseline="0" dirty="0"/>
              <a:t> </a:t>
            </a:r>
            <a:r>
              <a:rPr lang="en-US" altLang="zh-CN" baseline="0" dirty="0"/>
              <a:t>field</a:t>
            </a:r>
            <a:r>
              <a:rPr lang="zh-CN" altLang="en-US" baseline="0" dirty="0"/>
              <a:t> </a:t>
            </a:r>
            <a:r>
              <a:rPr lang="en-US" altLang="zh-CN" baseline="0" dirty="0"/>
              <a:t>and</a:t>
            </a:r>
            <a:r>
              <a:rPr lang="zh-CN" altLang="en-US" baseline="0" dirty="0"/>
              <a:t> </a:t>
            </a:r>
            <a:r>
              <a:rPr lang="en-US" altLang="zh-CN" baseline="0" dirty="0"/>
              <a:t>emission</a:t>
            </a:r>
            <a:r>
              <a:rPr lang="zh-CN" altLang="en-US" baseline="0" dirty="0"/>
              <a:t> </a:t>
            </a:r>
            <a:r>
              <a:rPr lang="en-US" altLang="zh-CN" baseline="0" dirty="0"/>
              <a:t>inventory.</a:t>
            </a:r>
            <a:r>
              <a:rPr lang="zh-CN" altLang="en-US" baseline="0" dirty="0"/>
              <a:t> </a:t>
            </a:r>
            <a:r>
              <a:rPr lang="en-US" altLang="zh-CN" baseline="0" dirty="0"/>
              <a:t>The</a:t>
            </a:r>
            <a:r>
              <a:rPr lang="zh-CN" altLang="en-US" baseline="0" dirty="0"/>
              <a:t> </a:t>
            </a:r>
            <a:r>
              <a:rPr lang="en-US" altLang="zh-CN" baseline="0" dirty="0"/>
              <a:t>model</a:t>
            </a:r>
            <a:r>
              <a:rPr lang="zh-CN" altLang="en-US" baseline="0" dirty="0"/>
              <a:t> </a:t>
            </a:r>
            <a:r>
              <a:rPr lang="en-US" altLang="zh-CN" baseline="0" dirty="0"/>
              <a:t>consists of</a:t>
            </a:r>
            <a:r>
              <a:rPr lang="zh-CN" altLang="en-US" baseline="0" dirty="0"/>
              <a:t> </a:t>
            </a:r>
            <a:r>
              <a:rPr lang="en-US" altLang="zh-CN" baseline="0" dirty="0"/>
              <a:t>transport,</a:t>
            </a:r>
            <a:r>
              <a:rPr lang="zh-CN" altLang="en-US" baseline="0" dirty="0"/>
              <a:t> </a:t>
            </a:r>
            <a:r>
              <a:rPr lang="en-US" altLang="zh-CN" baseline="0" dirty="0"/>
              <a:t>chemistry,</a:t>
            </a:r>
            <a:r>
              <a:rPr lang="zh-CN" altLang="en-US" baseline="0" dirty="0"/>
              <a:t> </a:t>
            </a:r>
            <a:r>
              <a:rPr lang="en-US" altLang="zh-CN" baseline="0" dirty="0"/>
              <a:t>and</a:t>
            </a:r>
            <a:r>
              <a:rPr lang="zh-CN" altLang="en-US" baseline="0" dirty="0"/>
              <a:t> </a:t>
            </a:r>
            <a:r>
              <a:rPr lang="en-US" altLang="zh-CN" baseline="0" dirty="0"/>
              <a:t>deposition</a:t>
            </a:r>
            <a:r>
              <a:rPr lang="zh-CN" altLang="en-US" baseline="0" dirty="0"/>
              <a:t> </a:t>
            </a:r>
            <a:r>
              <a:rPr lang="en-US" altLang="zh-CN" baseline="0" dirty="0"/>
              <a:t>process</a:t>
            </a:r>
            <a:r>
              <a:rPr lang="zh-CN" altLang="en-US" baseline="0" dirty="0"/>
              <a:t> </a:t>
            </a:r>
            <a:r>
              <a:rPr lang="en-US" altLang="zh-CN" baseline="0" dirty="0"/>
              <a:t>and</a:t>
            </a:r>
            <a:r>
              <a:rPr lang="zh-CN" altLang="en-US" baseline="0" dirty="0"/>
              <a:t> </a:t>
            </a:r>
            <a:r>
              <a:rPr lang="en-US" altLang="zh-CN" baseline="0" dirty="0"/>
              <a:t>output</a:t>
            </a:r>
            <a:r>
              <a:rPr lang="zh-CN" altLang="en-US" baseline="0" dirty="0"/>
              <a:t> </a:t>
            </a:r>
            <a:r>
              <a:rPr lang="en-US" altLang="zh-CN" baseline="0" dirty="0"/>
              <a:t>species</a:t>
            </a:r>
            <a:r>
              <a:rPr lang="zh-CN" altLang="en-US" baseline="0" dirty="0"/>
              <a:t> </a:t>
            </a:r>
            <a:r>
              <a:rPr lang="en-US" altLang="zh-CN" baseline="0" dirty="0"/>
              <a:t>concentration</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atmosphere.</a:t>
            </a:r>
          </a:p>
          <a:p>
            <a:endParaRPr lang="en-US" altLang="zh-CN"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a:t>GEOS-</a:t>
            </a:r>
            <a:r>
              <a:rPr lang="en-US" altLang="zh-CN" baseline="0" dirty="0" err="1"/>
              <a:t>Chem</a:t>
            </a:r>
            <a:r>
              <a:rPr lang="zh-CN" altLang="en-US" baseline="0" dirty="0"/>
              <a:t> </a:t>
            </a:r>
            <a:r>
              <a:rPr lang="en-US" altLang="zh-CN" baseline="0" dirty="0" err="1"/>
              <a:t>adjont</a:t>
            </a:r>
            <a:r>
              <a:rPr lang="zh-CN" altLang="en-US" baseline="0" dirty="0"/>
              <a:t> </a:t>
            </a:r>
            <a:r>
              <a:rPr lang="en-US" altLang="zh-CN" baseline="0" dirty="0"/>
              <a:t>is</a:t>
            </a:r>
            <a:r>
              <a:rPr lang="zh-CN" altLang="en-US" baseline="0" dirty="0"/>
              <a:t> </a:t>
            </a:r>
            <a:r>
              <a:rPr lang="en-US" altLang="zh-CN" baseline="0" dirty="0"/>
              <a:t>a</a:t>
            </a:r>
            <a:r>
              <a:rPr lang="zh-CN" altLang="en-US" baseline="0" dirty="0"/>
              <a:t> </a:t>
            </a:r>
            <a:r>
              <a:rPr lang="en-US" altLang="zh-CN" baseline="0" dirty="0"/>
              <a:t>useful</a:t>
            </a:r>
            <a:r>
              <a:rPr lang="zh-CN" altLang="en-US" baseline="0" dirty="0"/>
              <a:t> </a:t>
            </a:r>
            <a:r>
              <a:rPr lang="en-US" altLang="zh-CN" baseline="0" dirty="0"/>
              <a:t>tool</a:t>
            </a:r>
            <a:r>
              <a:rPr lang="zh-CN" altLang="en-US" baseline="0" dirty="0"/>
              <a:t> </a:t>
            </a:r>
            <a:r>
              <a:rPr lang="en-US" altLang="zh-CN" baseline="0" dirty="0"/>
              <a:t>to</a:t>
            </a:r>
            <a:r>
              <a:rPr lang="zh-CN" altLang="en-US" baseline="0" dirty="0"/>
              <a:t> </a:t>
            </a:r>
            <a:r>
              <a:rPr lang="en-US" altLang="zh-CN" baseline="0" dirty="0"/>
              <a:t>calculate</a:t>
            </a:r>
            <a:r>
              <a:rPr lang="zh-CN" altLang="en-US" baseline="0" dirty="0"/>
              <a:t> </a:t>
            </a:r>
            <a:r>
              <a:rPr lang="en-US" altLang="zh-CN" baseline="0" dirty="0"/>
              <a:t>the</a:t>
            </a:r>
            <a:r>
              <a:rPr lang="zh-CN" altLang="en-US" baseline="0" dirty="0"/>
              <a:t> </a:t>
            </a:r>
            <a:r>
              <a:rPr lang="en-US" altLang="zh-CN" baseline="0" dirty="0"/>
              <a:t>sensitivity</a:t>
            </a:r>
            <a:r>
              <a:rPr lang="zh-CN" altLang="en-US" baseline="0" dirty="0"/>
              <a:t> </a:t>
            </a:r>
            <a:r>
              <a:rPr lang="en-US" altLang="zh-CN" baseline="0" dirty="0"/>
              <a:t>of</a:t>
            </a:r>
            <a:r>
              <a:rPr lang="zh-CN" altLang="en-US" baseline="0" dirty="0"/>
              <a:t> </a:t>
            </a:r>
            <a:r>
              <a:rPr lang="en-US" altLang="zh-CN" baseline="0" dirty="0"/>
              <a:t>scalar</a:t>
            </a:r>
            <a:r>
              <a:rPr lang="zh-CN" altLang="en-US" baseline="0" dirty="0"/>
              <a:t> </a:t>
            </a:r>
            <a:r>
              <a:rPr lang="en-US" altLang="zh-CN" baseline="0" dirty="0"/>
              <a:t>valued</a:t>
            </a:r>
            <a:r>
              <a:rPr lang="zh-CN" altLang="en-US" baseline="0" dirty="0"/>
              <a:t> </a:t>
            </a:r>
            <a:r>
              <a:rPr lang="en-US" altLang="zh-CN" baseline="0" dirty="0"/>
              <a:t>cost</a:t>
            </a:r>
            <a:r>
              <a:rPr lang="zh-CN" altLang="en-US" baseline="0" dirty="0"/>
              <a:t> </a:t>
            </a:r>
            <a:r>
              <a:rPr lang="en-US" altLang="zh-CN" baseline="0" dirty="0"/>
              <a:t>function</a:t>
            </a:r>
            <a:r>
              <a:rPr lang="zh-CN" altLang="en-US" baseline="0" dirty="0"/>
              <a:t> </a:t>
            </a:r>
            <a:r>
              <a:rPr lang="en-US" altLang="zh-CN" baseline="0" dirty="0"/>
              <a:t>with</a:t>
            </a:r>
            <a:r>
              <a:rPr lang="zh-CN" altLang="en-US" baseline="0" dirty="0"/>
              <a:t> </a:t>
            </a:r>
            <a:r>
              <a:rPr lang="en-US" altLang="zh-CN" baseline="0" dirty="0"/>
              <a:t>respect</a:t>
            </a:r>
            <a:r>
              <a:rPr lang="zh-CN" altLang="en-US" baseline="0" dirty="0"/>
              <a:t> </a:t>
            </a:r>
            <a:r>
              <a:rPr lang="en-US" altLang="zh-CN" baseline="0" dirty="0"/>
              <a:t>to massive</a:t>
            </a:r>
            <a:r>
              <a:rPr lang="zh-CN" altLang="en-US" baseline="0" dirty="0"/>
              <a:t> </a:t>
            </a:r>
            <a:r>
              <a:rPr lang="en-US" altLang="zh-CN" baseline="0" dirty="0"/>
              <a:t>model</a:t>
            </a:r>
            <a:r>
              <a:rPr lang="zh-CN" altLang="en-US" baseline="0" dirty="0"/>
              <a:t> </a:t>
            </a:r>
            <a:r>
              <a:rPr lang="en-US" altLang="zh-CN" baseline="0" dirty="0"/>
              <a:t>parameters</a:t>
            </a:r>
            <a:r>
              <a:rPr lang="zh-CN" altLang="en-US" baseline="0" dirty="0"/>
              <a:t> </a:t>
            </a:r>
            <a:r>
              <a:rPr lang="en-US" altLang="zh-CN" baseline="0" dirty="0"/>
              <a:t>efficiently. With GEOS-</a:t>
            </a:r>
            <a:r>
              <a:rPr lang="en-US" altLang="zh-CN" baseline="0" dirty="0" err="1"/>
              <a:t>Chem</a:t>
            </a:r>
            <a:r>
              <a:rPr lang="en-US" altLang="zh-CN" baseline="0" dirty="0"/>
              <a:t> simulations and satellite observations, we calculate a term called </a:t>
            </a:r>
            <a:r>
              <a:rPr lang="en-US" altLang="zh-CN" baseline="0" dirty="0" err="1"/>
              <a:t>adjoint</a:t>
            </a:r>
            <a:r>
              <a:rPr lang="en-US" altLang="zh-CN" baseline="0" dirty="0"/>
              <a:t> forcing, which further</a:t>
            </a:r>
            <a:r>
              <a:rPr lang="zh-CN" altLang="en-US" baseline="0" dirty="0"/>
              <a:t> </a:t>
            </a:r>
            <a:r>
              <a:rPr lang="en-US" altLang="zh-CN" baseline="0" dirty="0"/>
              <a:t>is</a:t>
            </a:r>
            <a:r>
              <a:rPr lang="zh-CN" altLang="en-US" baseline="0" dirty="0"/>
              <a:t> </a:t>
            </a:r>
            <a:r>
              <a:rPr lang="en-US" altLang="zh-CN" baseline="0" dirty="0"/>
              <a:t>inputted</a:t>
            </a:r>
            <a:r>
              <a:rPr lang="zh-CN" altLang="en-US" baseline="0" dirty="0"/>
              <a:t> </a:t>
            </a:r>
            <a:r>
              <a:rPr lang="en-US" altLang="zh-CN" baseline="0" dirty="0"/>
              <a:t>into</a:t>
            </a:r>
            <a:r>
              <a:rPr lang="zh-CN" altLang="en-US" baseline="0" dirty="0"/>
              <a:t> </a:t>
            </a:r>
            <a:r>
              <a:rPr lang="en-US" altLang="zh-CN" baseline="0" dirty="0"/>
              <a:t>GEOS-</a:t>
            </a:r>
            <a:r>
              <a:rPr lang="en-US" altLang="zh-CN" baseline="0" dirty="0" err="1"/>
              <a:t>Chem</a:t>
            </a:r>
            <a:r>
              <a:rPr lang="zh-CN" altLang="en-US" baseline="0" dirty="0"/>
              <a:t> </a:t>
            </a:r>
            <a:r>
              <a:rPr lang="en-US" altLang="zh-CN" baseline="0" dirty="0" err="1"/>
              <a:t>adjoint</a:t>
            </a:r>
            <a:r>
              <a:rPr lang="en-US" altLang="zh-CN" baseline="0" dirty="0"/>
              <a:t> model.</a:t>
            </a:r>
            <a:r>
              <a:rPr lang="zh-CN" altLang="en-US" baseline="0" dirty="0"/>
              <a:t> </a:t>
            </a:r>
            <a:r>
              <a:rPr lang="en-US" altLang="zh-CN" baseline="0" dirty="0"/>
              <a:t>The</a:t>
            </a:r>
            <a:r>
              <a:rPr lang="zh-CN" altLang="en-US" baseline="0" dirty="0"/>
              <a:t> </a:t>
            </a:r>
            <a:r>
              <a:rPr lang="en-US" altLang="zh-CN" baseline="0" dirty="0"/>
              <a:t>GEOS-</a:t>
            </a:r>
            <a:r>
              <a:rPr lang="en-US" altLang="zh-CN" baseline="0" dirty="0" err="1"/>
              <a:t>Chem</a:t>
            </a:r>
            <a:r>
              <a:rPr lang="en-US" altLang="zh-CN" baseline="0" dirty="0"/>
              <a:t> </a:t>
            </a:r>
            <a:r>
              <a:rPr lang="en-US" altLang="zh-CN" baseline="0" dirty="0" err="1"/>
              <a:t>adjoint</a:t>
            </a:r>
            <a:r>
              <a:rPr lang="en-US" altLang="zh-CN" baseline="0" dirty="0"/>
              <a:t> model</a:t>
            </a:r>
            <a:r>
              <a:rPr lang="zh-CN" altLang="en-US" baseline="0" dirty="0"/>
              <a:t> </a:t>
            </a:r>
            <a:r>
              <a:rPr lang="en-US" altLang="zh-CN" baseline="0" dirty="0"/>
              <a:t>consists of </a:t>
            </a:r>
            <a:r>
              <a:rPr lang="zh-CN" altLang="en-US" baseline="0" dirty="0"/>
              <a:t> </a:t>
            </a:r>
            <a:r>
              <a:rPr lang="en-US" altLang="zh-CN" baseline="0" dirty="0" err="1"/>
              <a:t>adjoint</a:t>
            </a:r>
            <a:r>
              <a:rPr lang="zh-CN" altLang="en-US" baseline="0" dirty="0"/>
              <a:t> </a:t>
            </a:r>
            <a:r>
              <a:rPr lang="en-US" altLang="zh-CN" baseline="0" dirty="0"/>
              <a:t>of</a:t>
            </a:r>
            <a:r>
              <a:rPr lang="zh-CN" altLang="en-US" baseline="0" dirty="0"/>
              <a:t> </a:t>
            </a:r>
            <a:r>
              <a:rPr lang="en-US" altLang="zh-CN" baseline="0" dirty="0"/>
              <a:t>transport,</a:t>
            </a:r>
            <a:r>
              <a:rPr lang="zh-CN" altLang="en-US" baseline="0" dirty="0"/>
              <a:t> </a:t>
            </a:r>
            <a:r>
              <a:rPr lang="en-US" altLang="zh-CN" baseline="0" dirty="0" err="1"/>
              <a:t>adjoint</a:t>
            </a:r>
            <a:r>
              <a:rPr lang="zh-CN" altLang="en-US" baseline="0" dirty="0"/>
              <a:t> </a:t>
            </a:r>
            <a:r>
              <a:rPr lang="en-US" altLang="zh-CN" baseline="0" dirty="0"/>
              <a:t>of</a:t>
            </a:r>
            <a:r>
              <a:rPr lang="zh-CN" altLang="en-US" baseline="0" dirty="0"/>
              <a:t> </a:t>
            </a:r>
            <a:r>
              <a:rPr lang="en-US" altLang="zh-CN" baseline="0" dirty="0"/>
              <a:t>chemistry,</a:t>
            </a:r>
            <a:r>
              <a:rPr lang="zh-CN" altLang="en-US" baseline="0" dirty="0"/>
              <a:t> </a:t>
            </a:r>
            <a:r>
              <a:rPr lang="en-US" altLang="zh-CN" baseline="0" dirty="0"/>
              <a:t>and</a:t>
            </a:r>
            <a:r>
              <a:rPr lang="zh-CN" altLang="en-US" baseline="0" dirty="0"/>
              <a:t> </a:t>
            </a:r>
            <a:r>
              <a:rPr lang="en-US" altLang="zh-CN" baseline="0" dirty="0" err="1"/>
              <a:t>adjoint</a:t>
            </a:r>
            <a:r>
              <a:rPr lang="zh-CN" altLang="en-US" baseline="0" dirty="0"/>
              <a:t> </a:t>
            </a:r>
            <a:r>
              <a:rPr lang="en-US" altLang="zh-CN" baseline="0" dirty="0"/>
              <a:t>of</a:t>
            </a:r>
            <a:r>
              <a:rPr lang="zh-CN" altLang="en-US" baseline="0" dirty="0"/>
              <a:t> </a:t>
            </a:r>
            <a:r>
              <a:rPr lang="en-US" altLang="zh-CN" baseline="0" dirty="0" err="1"/>
              <a:t>depostion</a:t>
            </a:r>
            <a:r>
              <a:rPr lang="en-US" altLang="zh-CN" baseline="0" dirty="0"/>
              <a:t>,</a:t>
            </a:r>
            <a:r>
              <a:rPr lang="zh-CN" altLang="en-US" baseline="0" dirty="0"/>
              <a:t>  </a:t>
            </a:r>
            <a:r>
              <a:rPr lang="en-US" altLang="zh-CN" baseline="0" dirty="0"/>
              <a:t>and</a:t>
            </a:r>
            <a:r>
              <a:rPr lang="zh-CN" altLang="en-US" baseline="0" dirty="0"/>
              <a:t> </a:t>
            </a:r>
            <a:r>
              <a:rPr lang="en-US" altLang="zh-CN" baseline="0" dirty="0"/>
              <a:t>output</a:t>
            </a:r>
            <a:r>
              <a:rPr lang="zh-CN" altLang="en-US" baseline="0" dirty="0"/>
              <a:t> </a:t>
            </a:r>
            <a:r>
              <a:rPr lang="en-US" altLang="zh-CN" baseline="0" dirty="0"/>
              <a:t>the</a:t>
            </a:r>
            <a:r>
              <a:rPr lang="zh-CN" altLang="en-US" baseline="0" dirty="0"/>
              <a:t> </a:t>
            </a:r>
            <a:r>
              <a:rPr lang="en-US" altLang="zh-CN" baseline="0" dirty="0"/>
              <a:t>sensitivity</a:t>
            </a:r>
            <a:r>
              <a:rPr lang="zh-CN" altLang="en-US" baseline="0" dirty="0"/>
              <a:t> </a:t>
            </a:r>
            <a:r>
              <a:rPr lang="en-US" altLang="zh-CN" baseline="0" dirty="0"/>
              <a:t>of</a:t>
            </a:r>
            <a:r>
              <a:rPr lang="zh-CN" altLang="en-US" baseline="0" dirty="0"/>
              <a:t> </a:t>
            </a:r>
            <a:r>
              <a:rPr lang="en-US" altLang="zh-CN" sz="1200" dirty="0"/>
              <a:t>of</a:t>
            </a:r>
            <a:r>
              <a:rPr lang="zh-CN" altLang="en-US" sz="1200" dirty="0"/>
              <a:t> </a:t>
            </a:r>
            <a:r>
              <a:rPr lang="en-US" altLang="zh-CN" sz="1200" dirty="0"/>
              <a:t>cost</a:t>
            </a:r>
            <a:r>
              <a:rPr lang="zh-CN" altLang="en-US" sz="1200" dirty="0"/>
              <a:t> </a:t>
            </a:r>
            <a:r>
              <a:rPr lang="en-US" altLang="zh-CN" sz="1200" dirty="0"/>
              <a:t>function</a:t>
            </a:r>
            <a:r>
              <a:rPr lang="zh-CN" altLang="en-US" sz="1200" dirty="0"/>
              <a:t> </a:t>
            </a:r>
            <a:r>
              <a:rPr lang="en-US" altLang="zh-CN" sz="1200" dirty="0" err="1"/>
              <a:t>w.r.t</a:t>
            </a:r>
            <a:r>
              <a:rPr lang="en-US" altLang="zh-CN" sz="1200" dirty="0"/>
              <a:t>.</a:t>
            </a:r>
            <a:r>
              <a:rPr lang="zh-CN" altLang="en-US" sz="1200" dirty="0"/>
              <a:t> </a:t>
            </a:r>
            <a:r>
              <a:rPr lang="en-US" altLang="zh-CN" sz="1200" dirty="0"/>
              <a:t>emissions</a:t>
            </a:r>
            <a:endParaRPr lang="en-US" sz="1200" dirty="0"/>
          </a:p>
          <a:p>
            <a:endParaRPr lang="en-US" altLang="x-none" dirty="0">
              <a:latin typeface="Times New Roman" charset="0"/>
            </a:endParaRPr>
          </a:p>
        </p:txBody>
      </p:sp>
      <p:sp>
        <p:nvSpPr>
          <p:cNvPr id="18435"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marL="742950" indent="-28575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marL="11430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marL="16002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marL="20574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marL="0" marR="0" lvl="0" indent="0" algn="r" defTabSz="455613"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9A2540A5-64CC-A243-9071-A8BCE9E2D8FC}" type="slidenum">
              <a:rPr kumimoji="0" lang="en-GB" altLang="x-none" sz="14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455613"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22</a:t>
            </a:fld>
            <a:endParaRPr kumimoji="0" lang="en-GB" altLang="x-none" sz="14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1699299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tLang="x-none" dirty="0">
                <a:latin typeface="Times New Roman" charset="0"/>
              </a:rPr>
              <a:t>Here</a:t>
            </a:r>
            <a:r>
              <a:rPr lang="en-US" altLang="x-none" baseline="0" dirty="0">
                <a:latin typeface="Times New Roman" charset="0"/>
              </a:rPr>
              <a:t> shows the flowchart of 4D-Var approach.</a:t>
            </a:r>
            <a:endParaRPr lang="en-US" altLang="x-none" dirty="0">
              <a:latin typeface="Times New Roman" charset="0"/>
            </a:endParaRPr>
          </a:p>
          <a:p>
            <a:endParaRPr lang="en-US" altLang="x-none" dirty="0">
              <a:latin typeface="Times New Roman" charset="0"/>
            </a:endParaRPr>
          </a:p>
          <a:p>
            <a:r>
              <a:rPr lang="en-US" altLang="x-none" dirty="0">
                <a:latin typeface="Times New Roman" charset="0"/>
              </a:rPr>
              <a:t>Prior bottom</a:t>
            </a:r>
            <a:r>
              <a:rPr lang="en-US" altLang="x-none" baseline="0" dirty="0">
                <a:latin typeface="Times New Roman" charset="0"/>
              </a:rPr>
              <a:t>-up emission inventory is used to simulate SO2 loadings in the atmosphere through GEOS-</a:t>
            </a:r>
            <a:r>
              <a:rPr lang="en-US" altLang="x-none" baseline="0" dirty="0" err="1">
                <a:latin typeface="Times New Roman" charset="0"/>
              </a:rPr>
              <a:t>Chem</a:t>
            </a:r>
            <a:r>
              <a:rPr lang="en-US" altLang="x-none" baseline="0" dirty="0">
                <a:latin typeface="Times New Roman" charset="0"/>
              </a:rPr>
              <a:t> model. Due the uncertainty of bottom-up emission inventory, there are inconsistencies between OMI observations and GEOS-</a:t>
            </a:r>
            <a:r>
              <a:rPr lang="en-US" altLang="x-none" baseline="0" dirty="0" err="1">
                <a:latin typeface="Times New Roman" charset="0"/>
              </a:rPr>
              <a:t>Chem</a:t>
            </a:r>
            <a:r>
              <a:rPr lang="en-US" altLang="x-none" baseline="0" dirty="0">
                <a:latin typeface="Times New Roman" charset="0"/>
              </a:rPr>
              <a:t> simulations. The inconsistencies are measured through cost function, which will be briefly introduced later. We use GEOS-</a:t>
            </a:r>
            <a:r>
              <a:rPr lang="en-US" altLang="x-none" baseline="0" dirty="0" err="1">
                <a:latin typeface="Times New Roman" charset="0"/>
              </a:rPr>
              <a:t>Chem</a:t>
            </a:r>
            <a:r>
              <a:rPr lang="en-US" altLang="x-none" baseline="0" dirty="0">
                <a:latin typeface="Times New Roman" charset="0"/>
              </a:rPr>
              <a:t> </a:t>
            </a:r>
            <a:r>
              <a:rPr lang="en-US" altLang="x-none" baseline="0" dirty="0" err="1">
                <a:latin typeface="Times New Roman" charset="0"/>
              </a:rPr>
              <a:t>adjoint</a:t>
            </a:r>
            <a:r>
              <a:rPr lang="en-US" altLang="x-none" baseline="0" dirty="0">
                <a:latin typeface="Times New Roman" charset="0"/>
              </a:rPr>
              <a:t> model to calculate the sensitivity of cost function with respect to emissions. The sensitivity is used adjust emission inventory according to inverse theory. This is an iterative process, and we obtain the optimized posterior emission inventory when the cost function value is small enough.</a:t>
            </a:r>
          </a:p>
          <a:p>
            <a:endParaRPr lang="en-US" altLang="x-none" baseline="0" dirty="0">
              <a:latin typeface="Times New Roman" charset="0"/>
            </a:endParaRPr>
          </a:p>
          <a:p>
            <a:r>
              <a:rPr lang="en-US" altLang="x-none" baseline="0" dirty="0">
                <a:latin typeface="Times New Roman" charset="0"/>
              </a:rPr>
              <a:t>The cost function consists of two parts.</a:t>
            </a:r>
          </a:p>
          <a:p>
            <a:endParaRPr lang="en-US" altLang="x-none" baseline="0" dirty="0">
              <a:latin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a:t>The</a:t>
            </a:r>
            <a:r>
              <a:rPr lang="zh-CN" altLang="en-US" baseline="0" dirty="0"/>
              <a:t> </a:t>
            </a:r>
            <a:r>
              <a:rPr lang="en-US" altLang="zh-CN" baseline="0" dirty="0"/>
              <a:t>first</a:t>
            </a:r>
            <a:r>
              <a:rPr lang="zh-CN" altLang="en-US" baseline="0" dirty="0"/>
              <a:t> </a:t>
            </a:r>
            <a:r>
              <a:rPr lang="en-US" altLang="zh-CN" baseline="0" dirty="0"/>
              <a:t>part</a:t>
            </a:r>
            <a:r>
              <a:rPr lang="zh-CN" altLang="en-US" baseline="0" dirty="0"/>
              <a:t> </a:t>
            </a:r>
            <a:r>
              <a:rPr lang="en-US" altLang="zh-CN" baseline="0" dirty="0"/>
              <a:t>is</a:t>
            </a:r>
            <a:r>
              <a:rPr lang="zh-CN" altLang="en-US" baseline="0" dirty="0"/>
              <a:t> </a:t>
            </a:r>
            <a:r>
              <a:rPr lang="en-US" altLang="zh-CN" baseline="0" dirty="0"/>
              <a:t>related</a:t>
            </a:r>
            <a:r>
              <a:rPr lang="zh-CN" altLang="en-US" baseline="0" dirty="0"/>
              <a:t> </a:t>
            </a:r>
            <a:r>
              <a:rPr lang="en-US" altLang="zh-CN" baseline="0" dirty="0"/>
              <a:t>to OMI</a:t>
            </a:r>
            <a:r>
              <a:rPr lang="zh-CN" altLang="en-US" baseline="0" dirty="0"/>
              <a:t> </a:t>
            </a:r>
            <a:r>
              <a:rPr lang="en-US" altLang="zh-CN" baseline="0" dirty="0"/>
              <a:t>SO2</a:t>
            </a:r>
            <a:r>
              <a:rPr lang="zh-CN" altLang="en-US" baseline="0" dirty="0"/>
              <a:t> </a:t>
            </a:r>
            <a:r>
              <a:rPr lang="en-US" altLang="zh-CN" baseline="0" dirty="0"/>
              <a:t>observations.</a:t>
            </a:r>
            <a:r>
              <a:rPr lang="zh-CN" altLang="en-US" baseline="0" dirty="0"/>
              <a:t>  </a:t>
            </a:r>
            <a:r>
              <a:rPr lang="en-US" altLang="zh-CN" baseline="0" dirty="0"/>
              <a:t>Sigma</a:t>
            </a:r>
            <a:r>
              <a:rPr lang="zh-CN" altLang="en-US" baseline="0" dirty="0"/>
              <a:t> </a:t>
            </a:r>
            <a:r>
              <a:rPr lang="en-US" altLang="zh-CN" baseline="0" dirty="0"/>
              <a:t>is</a:t>
            </a:r>
            <a:r>
              <a:rPr lang="zh-CN" altLang="en-US" baseline="0" dirty="0"/>
              <a:t> </a:t>
            </a:r>
            <a:r>
              <a:rPr lang="en-US" altLang="zh-CN" baseline="0" dirty="0"/>
              <a:t>emission</a:t>
            </a:r>
            <a:r>
              <a:rPr lang="zh-CN" altLang="en-US" baseline="0" dirty="0"/>
              <a:t> </a:t>
            </a:r>
            <a:r>
              <a:rPr lang="en-US" altLang="zh-CN" baseline="0" dirty="0"/>
              <a:t>inventory</a:t>
            </a:r>
            <a:r>
              <a:rPr lang="zh-CN" altLang="en-US" baseline="0" dirty="0"/>
              <a:t> </a:t>
            </a:r>
            <a:r>
              <a:rPr lang="en-US" altLang="zh-CN" baseline="0" dirty="0"/>
              <a:t>to</a:t>
            </a:r>
            <a:r>
              <a:rPr lang="zh-CN" altLang="en-US" baseline="0" dirty="0"/>
              <a:t> </a:t>
            </a:r>
            <a:r>
              <a:rPr lang="en-US" altLang="zh-CN" baseline="0" dirty="0"/>
              <a:t>be</a:t>
            </a:r>
            <a:r>
              <a:rPr lang="zh-CN" altLang="en-US" baseline="0" dirty="0"/>
              <a:t> </a:t>
            </a:r>
            <a:r>
              <a:rPr lang="en-US" altLang="zh-CN" baseline="0" dirty="0"/>
              <a:t>adjusted,</a:t>
            </a:r>
            <a:r>
              <a:rPr lang="zh-CN" altLang="en-US" baseline="0" dirty="0"/>
              <a:t> </a:t>
            </a:r>
            <a:r>
              <a:rPr lang="en-US" altLang="zh-CN" baseline="0" dirty="0"/>
              <a:t>M</a:t>
            </a:r>
            <a:r>
              <a:rPr lang="zh-CN" altLang="en-US" baseline="0" dirty="0"/>
              <a:t> </a:t>
            </a:r>
            <a:r>
              <a:rPr lang="en-US" altLang="zh-CN" baseline="0" dirty="0"/>
              <a:t>is</a:t>
            </a:r>
            <a:r>
              <a:rPr lang="zh-CN" altLang="en-US" baseline="0" dirty="0"/>
              <a:t> </a:t>
            </a:r>
            <a:r>
              <a:rPr lang="en-US" altLang="zh-CN" baseline="0" dirty="0"/>
              <a:t>GEOS-</a:t>
            </a:r>
            <a:r>
              <a:rPr lang="en-US" altLang="zh-CN" baseline="0" dirty="0" err="1"/>
              <a:t>Chem</a:t>
            </a:r>
            <a:r>
              <a:rPr lang="zh-CN" altLang="en-US" baseline="0" dirty="0"/>
              <a:t> </a:t>
            </a:r>
            <a:r>
              <a:rPr lang="en-US" altLang="zh-CN" baseline="0" dirty="0"/>
              <a:t>chemistry</a:t>
            </a:r>
            <a:r>
              <a:rPr lang="zh-CN" altLang="en-US" baseline="0" dirty="0"/>
              <a:t> </a:t>
            </a:r>
            <a:r>
              <a:rPr lang="en-US" altLang="zh-CN" baseline="0" dirty="0"/>
              <a:t>transport</a:t>
            </a:r>
            <a:r>
              <a:rPr lang="zh-CN" altLang="en-US" baseline="0" dirty="0"/>
              <a:t> </a:t>
            </a:r>
            <a:r>
              <a:rPr lang="en-US" altLang="zh-CN" baseline="0" dirty="0"/>
              <a:t>model.</a:t>
            </a:r>
            <a:r>
              <a:rPr lang="zh-CN" altLang="en-US" baseline="0" dirty="0"/>
              <a:t> </a:t>
            </a:r>
            <a:r>
              <a:rPr lang="en-US" altLang="zh-CN" baseline="0" dirty="0"/>
              <a:t>It</a:t>
            </a:r>
            <a:r>
              <a:rPr lang="zh-CN" altLang="en-US" baseline="0" dirty="0"/>
              <a:t> </a:t>
            </a:r>
            <a:r>
              <a:rPr lang="en-US" altLang="zh-CN" baseline="0" dirty="0"/>
              <a:t>simulate</a:t>
            </a:r>
            <a:r>
              <a:rPr lang="zh-CN" altLang="en-US" baseline="0" dirty="0"/>
              <a:t> </a:t>
            </a:r>
            <a:r>
              <a:rPr lang="en-US" altLang="zh-CN" baseline="0" dirty="0"/>
              <a:t>SO2</a:t>
            </a:r>
            <a:r>
              <a:rPr lang="zh-CN" altLang="en-US" baseline="0" dirty="0"/>
              <a:t> </a:t>
            </a:r>
            <a:r>
              <a:rPr lang="en-US" altLang="zh-CN" baseline="0" dirty="0"/>
              <a:t>concentration</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atmosphere.</a:t>
            </a:r>
            <a:r>
              <a:rPr lang="zh-CN" altLang="en-US" baseline="0" dirty="0"/>
              <a:t> </a:t>
            </a:r>
            <a:r>
              <a:rPr lang="en-US" altLang="zh-CN" baseline="0" dirty="0"/>
              <a:t>H</a:t>
            </a:r>
            <a:r>
              <a:rPr lang="zh-CN" altLang="en-US" baseline="0" dirty="0"/>
              <a:t> </a:t>
            </a:r>
            <a:r>
              <a:rPr lang="en-US" altLang="zh-CN" baseline="0" dirty="0"/>
              <a:t>is</a:t>
            </a:r>
            <a:r>
              <a:rPr lang="zh-CN" altLang="en-US" baseline="0" dirty="0"/>
              <a:t> </a:t>
            </a:r>
            <a:r>
              <a:rPr lang="en-US" altLang="zh-CN" baseline="0" dirty="0"/>
              <a:t>observation</a:t>
            </a:r>
            <a:r>
              <a:rPr lang="zh-CN" altLang="en-US" baseline="0" dirty="0"/>
              <a:t> </a:t>
            </a:r>
            <a:r>
              <a:rPr lang="en-US" altLang="zh-CN" baseline="0" dirty="0"/>
              <a:t>operator,</a:t>
            </a:r>
            <a:r>
              <a:rPr lang="zh-CN" altLang="en-US" baseline="0" dirty="0"/>
              <a:t> </a:t>
            </a:r>
            <a:r>
              <a:rPr lang="en-US" altLang="zh-CN" baseline="0" dirty="0"/>
              <a:t>which</a:t>
            </a:r>
            <a:r>
              <a:rPr lang="zh-CN" altLang="en-US" baseline="0" dirty="0"/>
              <a:t> </a:t>
            </a:r>
            <a:r>
              <a:rPr lang="en-US" altLang="zh-CN" baseline="0" dirty="0"/>
              <a:t>maps</a:t>
            </a:r>
            <a:r>
              <a:rPr lang="zh-CN" altLang="en-US" baseline="0" dirty="0"/>
              <a:t> </a:t>
            </a:r>
            <a:r>
              <a:rPr lang="en-US" altLang="zh-CN" baseline="0" dirty="0"/>
              <a:t>SO2</a:t>
            </a:r>
            <a:r>
              <a:rPr lang="zh-CN" altLang="en-US" baseline="0" dirty="0"/>
              <a:t> </a:t>
            </a:r>
            <a:r>
              <a:rPr lang="en-US" altLang="zh-CN" baseline="0" dirty="0"/>
              <a:t>concentration</a:t>
            </a:r>
            <a:r>
              <a:rPr lang="zh-CN" altLang="en-US" baseline="0" dirty="0"/>
              <a:t> </a:t>
            </a:r>
            <a:r>
              <a:rPr lang="en-US" altLang="zh-CN" baseline="0" dirty="0"/>
              <a:t>from</a:t>
            </a:r>
            <a:r>
              <a:rPr lang="zh-CN" altLang="en-US" baseline="0" dirty="0"/>
              <a:t> </a:t>
            </a:r>
            <a:r>
              <a:rPr lang="en-US" altLang="zh-CN" baseline="0" dirty="0"/>
              <a:t>model</a:t>
            </a:r>
            <a:r>
              <a:rPr lang="zh-CN" altLang="en-US" baseline="0" dirty="0"/>
              <a:t> </a:t>
            </a:r>
            <a:r>
              <a:rPr lang="en-US" altLang="zh-CN" baseline="0" dirty="0"/>
              <a:t>space</a:t>
            </a:r>
            <a:r>
              <a:rPr lang="zh-CN" altLang="en-US" baseline="0" dirty="0"/>
              <a:t> </a:t>
            </a:r>
            <a:r>
              <a:rPr lang="en-US" altLang="zh-CN" baseline="0" dirty="0"/>
              <a:t>to</a:t>
            </a:r>
            <a:r>
              <a:rPr lang="zh-CN" altLang="en-US" baseline="0" dirty="0"/>
              <a:t> </a:t>
            </a:r>
            <a:r>
              <a:rPr lang="en-US" altLang="zh-CN" baseline="0" dirty="0"/>
              <a:t>observational</a:t>
            </a:r>
            <a:r>
              <a:rPr lang="zh-CN" altLang="en-US" baseline="0" dirty="0"/>
              <a:t> </a:t>
            </a:r>
            <a:r>
              <a:rPr lang="en-US" altLang="zh-CN" baseline="0" dirty="0"/>
              <a:t>space.</a:t>
            </a:r>
            <a:r>
              <a:rPr lang="zh-CN" altLang="en-US" baseline="0" dirty="0"/>
              <a:t> </a:t>
            </a:r>
            <a:r>
              <a:rPr lang="en-US" altLang="zh-CN" baseline="0" dirty="0" err="1"/>
              <a:t>C_obs</a:t>
            </a:r>
            <a:r>
              <a:rPr lang="zh-CN" altLang="en-US" baseline="0" dirty="0"/>
              <a:t> </a:t>
            </a:r>
            <a:r>
              <a:rPr lang="en-US" altLang="zh-CN" baseline="0" dirty="0"/>
              <a:t>is</a:t>
            </a:r>
            <a:r>
              <a:rPr lang="zh-CN" altLang="en-US" baseline="0" dirty="0"/>
              <a:t> </a:t>
            </a:r>
            <a:r>
              <a:rPr lang="en-US" altLang="zh-CN" baseline="0" dirty="0"/>
              <a:t>OMI</a:t>
            </a:r>
            <a:r>
              <a:rPr lang="zh-CN" altLang="en-US" baseline="0" dirty="0"/>
              <a:t> </a:t>
            </a:r>
            <a:r>
              <a:rPr lang="en-US" altLang="zh-CN" baseline="0" dirty="0"/>
              <a:t>SO2</a:t>
            </a:r>
            <a:r>
              <a:rPr lang="zh-CN" altLang="en-US" baseline="0" dirty="0"/>
              <a:t> </a:t>
            </a:r>
            <a:r>
              <a:rPr lang="en-US" altLang="zh-CN" baseline="0" dirty="0"/>
              <a:t>observation,</a:t>
            </a:r>
            <a:r>
              <a:rPr lang="zh-CN" altLang="en-US" baseline="0" dirty="0"/>
              <a:t> </a:t>
            </a:r>
            <a:r>
              <a:rPr lang="en-US" altLang="zh-CN" baseline="0" dirty="0" err="1"/>
              <a:t>S_obs</a:t>
            </a:r>
            <a:r>
              <a:rPr lang="zh-CN" altLang="en-US" baseline="0" dirty="0"/>
              <a:t> </a:t>
            </a:r>
            <a:r>
              <a:rPr lang="en-US" altLang="zh-CN" baseline="0" dirty="0"/>
              <a:t>is</a:t>
            </a:r>
            <a:r>
              <a:rPr lang="zh-CN" altLang="en-US" baseline="0" dirty="0"/>
              <a:t> </a:t>
            </a:r>
            <a:r>
              <a:rPr lang="en-US" altLang="zh-CN" baseline="0" dirty="0"/>
              <a:t>OMI</a:t>
            </a:r>
            <a:r>
              <a:rPr lang="zh-CN" altLang="en-US" baseline="0" dirty="0"/>
              <a:t> </a:t>
            </a:r>
            <a:r>
              <a:rPr lang="en-US" altLang="zh-CN" baseline="0" dirty="0"/>
              <a:t>SO2</a:t>
            </a:r>
            <a:r>
              <a:rPr lang="zh-CN" altLang="en-US" baseline="0" dirty="0"/>
              <a:t> </a:t>
            </a:r>
            <a:r>
              <a:rPr lang="en-US" altLang="zh-CN" baseline="0" dirty="0"/>
              <a:t>observational</a:t>
            </a:r>
            <a:r>
              <a:rPr lang="zh-CN" altLang="en-US" baseline="0" dirty="0"/>
              <a:t> </a:t>
            </a:r>
            <a:r>
              <a:rPr lang="en-US" altLang="zh-CN" baseline="0" dirty="0"/>
              <a:t>error</a:t>
            </a:r>
            <a:r>
              <a:rPr lang="zh-CN" altLang="en-US" baseline="0" dirty="0"/>
              <a:t> </a:t>
            </a:r>
            <a:r>
              <a:rPr lang="en-US" altLang="zh-CN" baseline="0" dirty="0"/>
              <a:t>covariance matrix.</a:t>
            </a:r>
            <a:r>
              <a:rPr lang="zh-CN" altLang="en-US" baseline="0" dirty="0"/>
              <a:t> </a:t>
            </a:r>
            <a:r>
              <a:rPr lang="en-US" altLang="zh-CN" baseline="0" dirty="0"/>
              <a:t>Thus,</a:t>
            </a:r>
            <a:r>
              <a:rPr lang="zh-CN" altLang="en-US" baseline="0" dirty="0"/>
              <a:t> </a:t>
            </a:r>
            <a:r>
              <a:rPr lang="en-US" altLang="zh-CN" baseline="0" dirty="0"/>
              <a:t>the</a:t>
            </a:r>
            <a:r>
              <a:rPr lang="zh-CN" altLang="en-US" baseline="0" dirty="0"/>
              <a:t> </a:t>
            </a:r>
            <a:r>
              <a:rPr lang="en-US" altLang="zh-CN" baseline="0" dirty="0"/>
              <a:t>terms</a:t>
            </a:r>
            <a:r>
              <a:rPr lang="zh-CN" altLang="en-US" baseline="0" dirty="0"/>
              <a:t> </a:t>
            </a:r>
            <a:r>
              <a:rPr lang="en-US" altLang="zh-CN" baseline="0" dirty="0"/>
              <a:t>underscored</a:t>
            </a:r>
            <a:r>
              <a:rPr lang="zh-CN" altLang="en-US" baseline="0" dirty="0"/>
              <a:t> </a:t>
            </a:r>
            <a:r>
              <a:rPr lang="en-US" altLang="zh-CN" baseline="0" dirty="0"/>
              <a:t>by</a:t>
            </a:r>
            <a:r>
              <a:rPr lang="zh-CN" altLang="en-US" baseline="0" dirty="0"/>
              <a:t> </a:t>
            </a:r>
            <a:r>
              <a:rPr lang="en-US" altLang="zh-CN" baseline="0" dirty="0"/>
              <a:t>purple</a:t>
            </a:r>
            <a:r>
              <a:rPr lang="zh-CN" altLang="en-US" baseline="0" dirty="0"/>
              <a:t> </a:t>
            </a:r>
            <a:r>
              <a:rPr lang="en-US" altLang="zh-CN" baseline="0" dirty="0"/>
              <a:t>lines</a:t>
            </a:r>
            <a:r>
              <a:rPr lang="zh-CN" altLang="en-US" baseline="0" dirty="0"/>
              <a:t> </a:t>
            </a:r>
            <a:r>
              <a:rPr lang="en-US" altLang="zh-CN" baseline="0" dirty="0"/>
              <a:t>are</a:t>
            </a:r>
            <a:r>
              <a:rPr lang="zh-CN" altLang="en-US" baseline="0" dirty="0"/>
              <a:t> </a:t>
            </a:r>
            <a:r>
              <a:rPr lang="en-US" altLang="zh-CN" baseline="0" dirty="0"/>
              <a:t>the</a:t>
            </a:r>
            <a:r>
              <a:rPr lang="zh-CN" altLang="en-US" baseline="0" dirty="0"/>
              <a:t> </a:t>
            </a:r>
            <a:r>
              <a:rPr lang="en-US" altLang="zh-CN" baseline="0" dirty="0"/>
              <a:t>differences</a:t>
            </a:r>
            <a:r>
              <a:rPr lang="zh-CN" altLang="en-US" baseline="0" dirty="0"/>
              <a:t> </a:t>
            </a:r>
            <a:r>
              <a:rPr lang="en-US" altLang="zh-CN" baseline="0" dirty="0"/>
              <a:t>between</a:t>
            </a:r>
            <a:r>
              <a:rPr lang="zh-CN" altLang="en-US" baseline="0" dirty="0"/>
              <a:t> </a:t>
            </a:r>
            <a:r>
              <a:rPr lang="en-US" altLang="zh-CN" baseline="0" dirty="0"/>
              <a:t>simulations</a:t>
            </a:r>
            <a:r>
              <a:rPr lang="zh-CN" altLang="en-US" baseline="0" dirty="0"/>
              <a:t> </a:t>
            </a:r>
            <a:r>
              <a:rPr lang="en-US" altLang="zh-CN" baseline="0" dirty="0"/>
              <a:t>and</a:t>
            </a:r>
            <a:r>
              <a:rPr lang="zh-CN" altLang="en-US" baseline="0" dirty="0"/>
              <a:t> </a:t>
            </a:r>
            <a:r>
              <a:rPr lang="en-US" altLang="zh-CN" baseline="0" dirty="0"/>
              <a:t>observations.</a:t>
            </a:r>
            <a:r>
              <a:rPr lang="zh-CN" altLang="en-US" baseline="0" dirty="0"/>
              <a:t> </a:t>
            </a:r>
            <a:r>
              <a:rPr lang="en-US" altLang="zh-CN" baseline="0" dirty="0"/>
              <a:t>The</a:t>
            </a:r>
            <a:r>
              <a:rPr lang="zh-CN" altLang="en-US" baseline="0" dirty="0"/>
              <a:t> </a:t>
            </a:r>
            <a:r>
              <a:rPr lang="en-US" altLang="zh-CN" baseline="0" dirty="0"/>
              <a:t>term</a:t>
            </a:r>
            <a:r>
              <a:rPr lang="zh-CN" altLang="en-US" baseline="0" dirty="0"/>
              <a:t> </a:t>
            </a:r>
            <a:r>
              <a:rPr lang="en-US" altLang="zh-CN" baseline="0" dirty="0"/>
              <a:t>underscored</a:t>
            </a:r>
            <a:r>
              <a:rPr lang="zh-CN" altLang="en-US" baseline="0" dirty="0"/>
              <a:t> </a:t>
            </a:r>
            <a:r>
              <a:rPr lang="en-US" altLang="zh-CN" baseline="0" dirty="0"/>
              <a:t>by</a:t>
            </a:r>
            <a:r>
              <a:rPr lang="zh-CN" altLang="en-US" baseline="0" dirty="0"/>
              <a:t> </a:t>
            </a:r>
            <a:r>
              <a:rPr lang="en-US" altLang="zh-CN" baseline="0" dirty="0"/>
              <a:t>green</a:t>
            </a:r>
            <a:r>
              <a:rPr lang="zh-CN" altLang="en-US" baseline="0" dirty="0"/>
              <a:t> </a:t>
            </a:r>
            <a:r>
              <a:rPr lang="en-US" altLang="zh-CN" baseline="0" dirty="0"/>
              <a:t>line</a:t>
            </a:r>
            <a:r>
              <a:rPr lang="zh-CN" altLang="en-US" baseline="0" dirty="0"/>
              <a:t> </a:t>
            </a:r>
            <a:r>
              <a:rPr lang="en-US" altLang="zh-CN" baseline="0" dirty="0"/>
              <a:t>is</a:t>
            </a:r>
            <a:r>
              <a:rPr lang="zh-CN" altLang="en-US" baseline="0" dirty="0"/>
              <a:t> </a:t>
            </a:r>
            <a:r>
              <a:rPr lang="en-US" altLang="zh-CN" baseline="0" dirty="0"/>
              <a:t>the</a:t>
            </a:r>
            <a:r>
              <a:rPr lang="zh-CN" altLang="en-US" baseline="0" dirty="0"/>
              <a:t> </a:t>
            </a:r>
            <a:r>
              <a:rPr lang="en-US" altLang="zh-CN" baseline="0" dirty="0"/>
              <a:t>inverse</a:t>
            </a:r>
            <a:r>
              <a:rPr lang="zh-CN" altLang="en-US" baseline="0" dirty="0"/>
              <a:t> </a:t>
            </a:r>
            <a:r>
              <a:rPr lang="en-US" altLang="zh-CN" baseline="0" dirty="0"/>
              <a:t>of</a:t>
            </a:r>
            <a:r>
              <a:rPr lang="zh-CN" altLang="en-US" baseline="0" dirty="0"/>
              <a:t> </a:t>
            </a:r>
            <a:r>
              <a:rPr lang="en-US" altLang="zh-CN" baseline="0" dirty="0"/>
              <a:t>OMI</a:t>
            </a:r>
            <a:r>
              <a:rPr lang="zh-CN" altLang="en-US" baseline="0" dirty="0"/>
              <a:t> </a:t>
            </a:r>
            <a:r>
              <a:rPr lang="en-US" altLang="zh-CN" baseline="0" dirty="0"/>
              <a:t>SO2</a:t>
            </a:r>
            <a:r>
              <a:rPr lang="zh-CN" altLang="en-US" baseline="0" dirty="0"/>
              <a:t> </a:t>
            </a:r>
            <a:r>
              <a:rPr lang="en-US" altLang="zh-CN" baseline="0" dirty="0"/>
              <a:t>observational</a:t>
            </a:r>
            <a:r>
              <a:rPr lang="zh-CN" altLang="en-US" baseline="0" dirty="0"/>
              <a:t> </a:t>
            </a:r>
            <a:r>
              <a:rPr lang="en-US" altLang="zh-CN" baseline="0" dirty="0"/>
              <a:t>error</a:t>
            </a:r>
            <a:r>
              <a:rPr lang="zh-CN" altLang="en-US" baseline="0" dirty="0"/>
              <a:t> </a:t>
            </a:r>
            <a:r>
              <a:rPr lang="en-US" altLang="zh-CN" baseline="0" dirty="0"/>
              <a:t>covariance</a:t>
            </a:r>
            <a:r>
              <a:rPr lang="zh-CN" altLang="en-US" baseline="0" dirty="0"/>
              <a:t> </a:t>
            </a:r>
            <a:r>
              <a:rPr lang="en-US" altLang="zh-CN" baseline="0" dirty="0"/>
              <a:t>matrix.</a:t>
            </a:r>
            <a:r>
              <a:rPr lang="zh-CN" altLang="en-US" baseline="0" dirty="0"/>
              <a:t> </a:t>
            </a:r>
            <a:r>
              <a:rPr lang="en-US" altLang="zh-CN" baseline="0" dirty="0"/>
              <a:t>Therefore,</a:t>
            </a:r>
            <a:r>
              <a:rPr lang="zh-CN" altLang="en-US" baseline="0" dirty="0"/>
              <a:t> </a:t>
            </a:r>
            <a:r>
              <a:rPr lang="en-US" altLang="zh-CN" baseline="0" dirty="0"/>
              <a:t>the first</a:t>
            </a:r>
            <a:r>
              <a:rPr lang="zh-CN" altLang="en-US" baseline="0" dirty="0"/>
              <a:t> </a:t>
            </a:r>
            <a:r>
              <a:rPr lang="en-US" altLang="zh-CN" baseline="0" dirty="0"/>
              <a:t>part</a:t>
            </a:r>
            <a:r>
              <a:rPr lang="zh-CN" altLang="en-US" baseline="0" dirty="0"/>
              <a:t> </a:t>
            </a:r>
            <a:r>
              <a:rPr lang="en-US" altLang="zh-CN" baseline="0" dirty="0"/>
              <a:t>of</a:t>
            </a:r>
            <a:r>
              <a:rPr lang="zh-CN" altLang="en-US" baseline="0" dirty="0"/>
              <a:t> </a:t>
            </a:r>
            <a:r>
              <a:rPr lang="en-US" altLang="zh-CN" baseline="0" dirty="0"/>
              <a:t>cost</a:t>
            </a:r>
            <a:r>
              <a:rPr lang="zh-CN" altLang="en-US" baseline="0" dirty="0"/>
              <a:t> </a:t>
            </a:r>
            <a:r>
              <a:rPr lang="en-US" altLang="zh-CN" baseline="0" dirty="0"/>
              <a:t>function</a:t>
            </a:r>
            <a:r>
              <a:rPr lang="zh-CN" altLang="en-US" baseline="0" dirty="0"/>
              <a:t> </a:t>
            </a:r>
            <a:r>
              <a:rPr lang="en-US" altLang="zh-CN" baseline="0" dirty="0"/>
              <a:t>is</a:t>
            </a:r>
            <a:r>
              <a:rPr lang="zh-CN" altLang="en-US" baseline="0" dirty="0"/>
              <a:t> </a:t>
            </a:r>
            <a:r>
              <a:rPr lang="en-US" altLang="zh-CN" baseline="0" dirty="0"/>
              <a:t>the</a:t>
            </a:r>
            <a:r>
              <a:rPr lang="zh-CN" altLang="en-US" baseline="0" dirty="0"/>
              <a:t> </a:t>
            </a:r>
            <a:r>
              <a:rPr lang="en-US" altLang="zh-CN" baseline="0" dirty="0"/>
              <a:t>weighted</a:t>
            </a:r>
            <a:r>
              <a:rPr lang="zh-CN" altLang="en-US" baseline="0" dirty="0"/>
              <a:t> </a:t>
            </a:r>
            <a:r>
              <a:rPr lang="en-US" altLang="zh-CN" baseline="0" dirty="0"/>
              <a:t>sum</a:t>
            </a:r>
            <a:r>
              <a:rPr lang="zh-CN" altLang="en-US" baseline="0" dirty="0"/>
              <a:t> </a:t>
            </a:r>
            <a:r>
              <a:rPr lang="en-US" altLang="zh-CN" baseline="0" dirty="0"/>
              <a:t>of</a:t>
            </a:r>
            <a:r>
              <a:rPr lang="zh-CN" altLang="en-US" baseline="0" dirty="0"/>
              <a:t> </a:t>
            </a:r>
            <a:r>
              <a:rPr lang="en-US" altLang="zh-CN" baseline="0" dirty="0"/>
              <a:t>squared</a:t>
            </a:r>
            <a:r>
              <a:rPr lang="zh-CN" altLang="en-US" baseline="0" dirty="0"/>
              <a:t> </a:t>
            </a:r>
            <a:r>
              <a:rPr lang="en-US" altLang="zh-CN" baseline="0" dirty="0"/>
              <a:t>differences</a:t>
            </a:r>
            <a:r>
              <a:rPr lang="zh-CN" altLang="en-US" baseline="0" dirty="0"/>
              <a:t> </a:t>
            </a:r>
            <a:r>
              <a:rPr lang="en-US" altLang="zh-CN" baseline="0" dirty="0"/>
              <a:t>between</a:t>
            </a:r>
            <a:r>
              <a:rPr lang="zh-CN" altLang="en-US" baseline="0" dirty="0"/>
              <a:t> </a:t>
            </a:r>
            <a:r>
              <a:rPr lang="en-US" altLang="zh-CN" baseline="0" dirty="0"/>
              <a:t>simulations</a:t>
            </a:r>
            <a:r>
              <a:rPr lang="zh-CN" altLang="en-US" baseline="0" dirty="0"/>
              <a:t> </a:t>
            </a:r>
            <a:r>
              <a:rPr lang="en-US" altLang="zh-CN" baseline="0" dirty="0"/>
              <a:t>and</a:t>
            </a:r>
            <a:r>
              <a:rPr lang="zh-CN" altLang="en-US" baseline="0" dirty="0"/>
              <a:t> </a:t>
            </a:r>
            <a:r>
              <a:rPr lang="en-US" altLang="zh-CN" baseline="0" dirty="0"/>
              <a:t>observations.</a:t>
            </a:r>
            <a:r>
              <a:rPr lang="zh-CN" altLang="en-US" baseline="0" dirty="0"/>
              <a:t> </a:t>
            </a:r>
            <a:endParaRPr lang="en-US" altLang="zh-CN"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a:t>Similarly, the second part measures the inconsistency between prior and posterior simulations.</a:t>
            </a:r>
          </a:p>
          <a:p>
            <a:endParaRPr lang="en-US" altLang="x-none" baseline="0" dirty="0">
              <a:latin typeface="Times New Roman" charset="0"/>
            </a:endParaRPr>
          </a:p>
          <a:p>
            <a:endParaRPr lang="en-US" altLang="x-none" baseline="0" dirty="0">
              <a:latin typeface="Times New Roman" charset="0"/>
            </a:endParaRPr>
          </a:p>
          <a:p>
            <a:endParaRPr lang="en-US" altLang="x-none" dirty="0">
              <a:latin typeface="Times New Roman" charset="0"/>
            </a:endParaRPr>
          </a:p>
        </p:txBody>
      </p:sp>
      <p:sp>
        <p:nvSpPr>
          <p:cNvPr id="18435"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marL="742950" indent="-28575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marL="11430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marL="16002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marL="20574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marL="0" marR="0" lvl="0" indent="0" algn="r" defTabSz="455613"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9A2540A5-64CC-A243-9071-A8BCE9E2D8FC}" type="slidenum">
              <a:rPr kumimoji="0" lang="en-GB" altLang="x-none" sz="14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455613"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23</a:t>
            </a:fld>
            <a:endParaRPr kumimoji="0" lang="en-GB" altLang="x-none" sz="14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20052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tLang="x-none" dirty="0">
                <a:latin typeface="Times New Roman" charset="0"/>
              </a:rPr>
              <a:t>The</a:t>
            </a:r>
            <a:r>
              <a:rPr lang="en-US" altLang="x-none" baseline="0" dirty="0">
                <a:latin typeface="Times New Roman" charset="0"/>
              </a:rPr>
              <a:t> SO2 validation is summarized in the Taylor diagram.</a:t>
            </a:r>
          </a:p>
          <a:p>
            <a:endParaRPr lang="en-US" altLang="x-none" baseline="0" dirty="0">
              <a:latin typeface="Times New Roman" charset="0"/>
            </a:endParaRPr>
          </a:p>
          <a:p>
            <a:r>
              <a:rPr lang="en-US" altLang="x-none" dirty="0">
                <a:latin typeface="Times New Roman" charset="0"/>
              </a:rPr>
              <a:t>When</a:t>
            </a:r>
            <a:r>
              <a:rPr lang="en-US" altLang="x-none" baseline="0" dirty="0">
                <a:latin typeface="Times New Roman" charset="0"/>
              </a:rPr>
              <a:t> comparing with OMI NASA L3 SO2 product, bias reduces from 300% in prior simulation to 100% in posterior simulation. Considering that OMPS observation is ~100% larger than OMI observations, the validation result is </a:t>
            </a:r>
            <a:r>
              <a:rPr lang="en-US" altLang="x-none" baseline="0" dirty="0" err="1">
                <a:latin typeface="Times New Roman" charset="0"/>
              </a:rPr>
              <a:t>reasoanable</a:t>
            </a:r>
            <a:r>
              <a:rPr lang="en-US" altLang="x-none" baseline="0" dirty="0">
                <a:latin typeface="Times New Roman" charset="0"/>
              </a:rPr>
              <a:t>.</a:t>
            </a:r>
            <a:endParaRPr lang="en-US" altLang="x-none" dirty="0">
              <a:latin typeface="Times New Roman" charset="0"/>
            </a:endParaRPr>
          </a:p>
        </p:txBody>
      </p:sp>
      <p:sp>
        <p:nvSpPr>
          <p:cNvPr id="18435"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marL="742950" indent="-28575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marL="11430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marL="16002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marL="20574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marL="0" marR="0" lvl="0" indent="0" algn="r" defTabSz="455613"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9A2540A5-64CC-A243-9071-A8BCE9E2D8FC}" type="slidenum">
              <a:rPr kumimoji="0" lang="en-GB" altLang="x-none" sz="14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455613"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24</a:t>
            </a:fld>
            <a:endParaRPr kumimoji="0" lang="en-GB" altLang="x-none" sz="14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3955135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t>The</a:t>
            </a:r>
            <a:r>
              <a:rPr lang="en-US" altLang="zh-CN" sz="1200" baseline="0" dirty="0"/>
              <a:t> top-down emission estimates are conducted at coarse resolution to save computational time.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aseline="0" dirty="0"/>
              <a:t>The top row shows simulations of surface SO2 concentrations using prior and posterior emission inventories, respectively, and they are validated with in situ observations.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aseline="0" dirty="0"/>
              <a:t>Both prior and posterior simulations smear at coarse resolution, and they cannot capture observational hot spots. Thus, when comparing with in situ observations, coarse resolution simulations should be downscaled to fine resolution. </a:t>
            </a:r>
            <a:endParaRPr lang="en-US" altLang="zh-CN"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t>Here I introduce</a:t>
            </a:r>
            <a:r>
              <a:rPr lang="en-US" altLang="zh-CN" sz="1200" baseline="0" dirty="0"/>
              <a:t> dynamic downscale approach. We have fine resolution prior bottom-up emission inventory, which can be used to simulate surface SO2 concentrations at fine-resolution. Large bias exists in the prior fine resolution simulation due to the uncertainty of prior emission inventory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t>However, we assume the</a:t>
            </a:r>
            <a:r>
              <a:rPr lang="en-US" altLang="zh-CN" sz="1200" baseline="0" dirty="0"/>
              <a:t> </a:t>
            </a:r>
            <a:r>
              <a:rPr lang="en-US" altLang="zh-CN" sz="1200" dirty="0"/>
              <a:t>prior fine resolution simulation has correct spatial distribution, we downscale</a:t>
            </a:r>
            <a:r>
              <a:rPr lang="en-US" altLang="zh-CN" sz="1200" baseline="0" dirty="0"/>
              <a:t> coarse resolution </a:t>
            </a:r>
            <a:r>
              <a:rPr lang="en-US" altLang="zh-CN" sz="1200" baseline="0" dirty="0" err="1"/>
              <a:t>simuations</a:t>
            </a:r>
            <a:r>
              <a:rPr lang="en-US" altLang="zh-CN" sz="1200" baseline="0" dirty="0"/>
              <a:t> to fine resolution, as shown at bottom row.</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aseline="0" dirty="0"/>
              <a:t>Apparently, the downscaled prior simulation show overestimation, and the downscaled posterior simulation can better capture SO2 hot spot.</a:t>
            </a:r>
            <a:endParaRPr lang="en-US" altLang="zh-CN" sz="1200" dirty="0"/>
          </a:p>
          <a:p>
            <a:endParaRPr lang="en-US" altLang="x-none" dirty="0">
              <a:latin typeface="Times New Roman" charset="0"/>
            </a:endParaRPr>
          </a:p>
        </p:txBody>
      </p:sp>
      <p:sp>
        <p:nvSpPr>
          <p:cNvPr id="18435"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marL="742950" indent="-28575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marL="11430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marL="16002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marL="20574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marL="0" marR="0" lvl="0" indent="0" algn="r" defTabSz="455613"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9A2540A5-64CC-A243-9071-A8BCE9E2D8FC}" type="slidenum">
              <a:rPr kumimoji="0" lang="en-GB" altLang="x-none" sz="14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455613"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25</a:t>
            </a:fld>
            <a:endParaRPr kumimoji="0" lang="en-GB" altLang="x-none" sz="14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3687710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tLang="x-none" dirty="0">
                <a:latin typeface="Times New Roman" charset="0"/>
              </a:rPr>
              <a:t>No</a:t>
            </a:r>
            <a:r>
              <a:rPr lang="en-US" altLang="x-none" baseline="0" dirty="0">
                <a:latin typeface="Times New Roman" charset="0"/>
              </a:rPr>
              <a:t> matter it is separate emission estimate or joint emission estimate, </a:t>
            </a:r>
            <a:r>
              <a:rPr lang="en-US" altLang="x-none" dirty="0">
                <a:latin typeface="Times New Roman" charset="0"/>
              </a:rPr>
              <a:t>Posterior</a:t>
            </a:r>
            <a:r>
              <a:rPr lang="en-US" altLang="x-none" baseline="0" dirty="0">
                <a:latin typeface="Times New Roman" charset="0"/>
              </a:rPr>
              <a:t> NOx emissions decrease as NH3 emissions decrease. And the reduction is more significant in joint emission estimate than in separate emission estimate.</a:t>
            </a:r>
            <a:endParaRPr lang="en-US" altLang="x-none" dirty="0">
              <a:latin typeface="Times New Roman" charset="0"/>
            </a:endParaRPr>
          </a:p>
        </p:txBody>
      </p:sp>
      <p:sp>
        <p:nvSpPr>
          <p:cNvPr id="18435"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marL="742950" indent="-28575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marL="11430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marL="16002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marL="20574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marL="0" marR="0" lvl="0" indent="0" algn="r" defTabSz="455613"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9A2540A5-64CC-A243-9071-A8BCE9E2D8FC}" type="slidenum">
              <a:rPr kumimoji="0" lang="en-GB" altLang="x-none" sz="14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455613"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26</a:t>
            </a:fld>
            <a:endParaRPr kumimoji="0" lang="en-GB" altLang="x-none" sz="14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1526600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tLang="x-none" dirty="0">
                <a:latin typeface="Times New Roman" charset="0"/>
              </a:rPr>
              <a:t>For</a:t>
            </a:r>
            <a:r>
              <a:rPr lang="en-US" altLang="x-none" baseline="0" dirty="0">
                <a:latin typeface="Times New Roman" charset="0"/>
              </a:rPr>
              <a:t> separate emission estimate, reduction of NH3 has negligible impact on posterior SO2 emissions. For joint emissions estimate, when s is 500, as NH3 emission reduce, posterior SO2 emissions reduce</a:t>
            </a:r>
            <a:endParaRPr lang="en-US" altLang="x-none" dirty="0">
              <a:latin typeface="Times New Roman" charset="0"/>
            </a:endParaRPr>
          </a:p>
        </p:txBody>
      </p:sp>
      <p:sp>
        <p:nvSpPr>
          <p:cNvPr id="18435"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marL="742950" indent="-28575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marL="11430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marL="16002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marL="20574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marL="0" marR="0" lvl="0" indent="0" algn="r" defTabSz="455613"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9A2540A5-64CC-A243-9071-A8BCE9E2D8FC}" type="slidenum">
              <a:rPr kumimoji="0" lang="en-GB" altLang="x-none" sz="14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455613"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27</a:t>
            </a:fld>
            <a:endParaRPr kumimoji="0" lang="en-GB" altLang="x-none" sz="14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3914000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tLang="zh-CN" dirty="0">
                <a:latin typeface="Times New Roman" charset="0"/>
              </a:rPr>
              <a:t>Here</a:t>
            </a:r>
            <a:r>
              <a:rPr lang="zh-CN" altLang="en-US" dirty="0">
                <a:latin typeface="Times New Roman" charset="0"/>
              </a:rPr>
              <a:t> </a:t>
            </a:r>
            <a:r>
              <a:rPr lang="en-US" altLang="zh-CN" dirty="0">
                <a:latin typeface="Times New Roman" charset="0"/>
              </a:rPr>
              <a:t>shows</a:t>
            </a:r>
            <a:r>
              <a:rPr lang="zh-CN" altLang="en-US" dirty="0">
                <a:latin typeface="Times New Roman" charset="0"/>
              </a:rPr>
              <a:t> </a:t>
            </a:r>
            <a:r>
              <a:rPr lang="en-US" altLang="zh-CN" dirty="0">
                <a:latin typeface="Times New Roman" charset="0"/>
              </a:rPr>
              <a:t>the</a:t>
            </a:r>
            <a:r>
              <a:rPr lang="zh-CN" altLang="en-US" dirty="0">
                <a:latin typeface="Times New Roman" charset="0"/>
              </a:rPr>
              <a:t> </a:t>
            </a:r>
            <a:r>
              <a:rPr lang="en-US" altLang="zh-CN" dirty="0">
                <a:latin typeface="Times New Roman" charset="0"/>
              </a:rPr>
              <a:t>cost</a:t>
            </a:r>
            <a:r>
              <a:rPr lang="zh-CN" altLang="en-US" baseline="0" dirty="0">
                <a:latin typeface="Times New Roman" charset="0"/>
              </a:rPr>
              <a:t> </a:t>
            </a:r>
            <a:r>
              <a:rPr lang="en-US" altLang="zh-CN" baseline="0" dirty="0">
                <a:latin typeface="Times New Roman" charset="0"/>
              </a:rPr>
              <a:t>function</a:t>
            </a:r>
            <a:r>
              <a:rPr lang="zh-CN" altLang="en-US" baseline="0" dirty="0">
                <a:latin typeface="Times New Roman" charset="0"/>
              </a:rPr>
              <a:t> </a:t>
            </a:r>
            <a:r>
              <a:rPr lang="en-US" altLang="zh-CN" baseline="0" dirty="0">
                <a:latin typeface="Times New Roman" charset="0"/>
              </a:rPr>
              <a:t>to</a:t>
            </a:r>
            <a:r>
              <a:rPr lang="zh-CN" altLang="en-US" baseline="0" dirty="0">
                <a:latin typeface="Times New Roman" charset="0"/>
              </a:rPr>
              <a:t> </a:t>
            </a:r>
            <a:r>
              <a:rPr lang="en-US" altLang="zh-CN" baseline="0" dirty="0">
                <a:latin typeface="Times New Roman" charset="0"/>
              </a:rPr>
              <a:t>be</a:t>
            </a:r>
            <a:r>
              <a:rPr lang="zh-CN" altLang="en-US" baseline="0" dirty="0">
                <a:latin typeface="Times New Roman" charset="0"/>
              </a:rPr>
              <a:t> </a:t>
            </a:r>
            <a:r>
              <a:rPr lang="en-US" altLang="zh-CN" baseline="0" dirty="0">
                <a:latin typeface="Times New Roman" charset="0"/>
              </a:rPr>
              <a:t>used.</a:t>
            </a:r>
            <a:r>
              <a:rPr lang="zh-CN" altLang="en-US" baseline="0" dirty="0">
                <a:latin typeface="Times New Roman" charset="0"/>
              </a:rPr>
              <a:t> </a:t>
            </a:r>
            <a:r>
              <a:rPr lang="en-US" altLang="zh-CN" baseline="0" dirty="0">
                <a:latin typeface="Times New Roman" charset="0"/>
              </a:rPr>
              <a:t>There are two observational terms. The first term measures the inconsistency between simulation and observations for SO2, and the second term is for NO2.</a:t>
            </a:r>
            <a:endParaRPr lang="en-US" altLang="x-none" dirty="0">
              <a:latin typeface="Times New Roman" charset="0"/>
            </a:endParaRPr>
          </a:p>
          <a:p>
            <a:endParaRPr lang="en-US" altLang="x-none" dirty="0">
              <a:latin typeface="Times New Roman" charset="0"/>
            </a:endParaRPr>
          </a:p>
          <a:p>
            <a:r>
              <a:rPr lang="en-US" altLang="x-none" dirty="0">
                <a:latin typeface="Times New Roman" charset="0"/>
              </a:rPr>
              <a:t>To jointly assimilate OMPS SO2 and NO2, it is</a:t>
            </a:r>
            <a:r>
              <a:rPr lang="en-US" altLang="x-none" baseline="0" dirty="0">
                <a:latin typeface="Times New Roman" charset="0"/>
              </a:rPr>
              <a:t> significant to balance the observational SO2 term and observational NO2 term. In the prior simulation, the value of NO2 observational term is a factor of 200 larger than the value of SO2 observational term. If the two terms are not well balanced, SO2 observations will have negligible impacts on the joint emission estimate. Here I use parameter s to balance them.</a:t>
            </a:r>
            <a:endParaRPr lang="en-US" altLang="x-none" dirty="0">
              <a:latin typeface="Times New Roman" charset="0"/>
            </a:endParaRPr>
          </a:p>
        </p:txBody>
      </p:sp>
      <p:sp>
        <p:nvSpPr>
          <p:cNvPr id="18435"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marL="742950" indent="-28575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marL="11430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marL="16002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marL="20574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eaLnBrk="1"/>
            <a:fld id="{9A2540A5-64CC-A243-9071-A8BCE9E2D8FC}" type="slidenum">
              <a:rPr lang="en-GB" altLang="x-none" sz="1400">
                <a:solidFill>
                  <a:srgbClr val="000000"/>
                </a:solidFill>
                <a:latin typeface="Times New Roman" charset="0"/>
              </a:rPr>
              <a:pPr eaLnBrk="1"/>
              <a:t>6</a:t>
            </a:fld>
            <a:endParaRPr lang="en-GB" altLang="x-none" sz="1400">
              <a:solidFill>
                <a:srgbClr val="000000"/>
              </a:solidFill>
              <a:latin typeface="Times New Roman" charset="0"/>
            </a:endParaRPr>
          </a:p>
        </p:txBody>
      </p:sp>
    </p:spTree>
    <p:extLst>
      <p:ext uri="{BB962C8B-B14F-4D97-AF65-F5344CB8AC3E}">
        <p14:creationId xmlns:p14="http://schemas.microsoft.com/office/powerpoint/2010/main" val="2738971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dirty="0"/>
              <a:t>A</a:t>
            </a:r>
            <a:r>
              <a:rPr lang="en-US" baseline="0" dirty="0"/>
              <a:t> case study is conducted for October 2013. The prior emission inventory used is MIX. The latest MIX emission inventory available is for year 2010, as it takes much time to collect data needed for constructing MIX emission inventory. </a:t>
            </a:r>
          </a:p>
          <a:p>
            <a:endParaRPr lang="en-US" baseline="0" dirty="0"/>
          </a:p>
          <a:p>
            <a:r>
              <a:rPr lang="en-US" baseline="0" dirty="0"/>
              <a:t>SO2 emission is mainly over North China Plain and Southwest China. Emission reduction exist over both north China and south China, although increase exist over some regions. In sum, posterior SO2 emission is ~3</a:t>
            </a:r>
            <a:r>
              <a:rPr lang="en-US" altLang="zh-CN" baseline="0" dirty="0"/>
              <a:t>6</a:t>
            </a:r>
            <a:r>
              <a:rPr lang="en-US" baseline="0" dirty="0"/>
              <a:t>% smaller than prior emission</a:t>
            </a:r>
          </a:p>
          <a:p>
            <a:endParaRPr lang="en-US" baseline="0" dirty="0"/>
          </a:p>
          <a:p>
            <a:r>
              <a:rPr lang="en-US" baseline="0" dirty="0"/>
              <a:t>NOx emission is mainly over North China Plain and east China. Both increase and decrease exist over North China Plain. Totally, posterior NOx emission is ~6% smaller than prior emission. </a:t>
            </a:r>
          </a:p>
          <a:p>
            <a:endParaRPr lang="en-US" baseline="0" dirty="0"/>
          </a:p>
          <a:p>
            <a:r>
              <a:rPr lang="en-US" baseline="0" dirty="0"/>
              <a:t>50’’ ?</a:t>
            </a:r>
            <a:endParaRPr lang="en-US" dirty="0"/>
          </a:p>
          <a:p>
            <a:endParaRPr lang="en-US" altLang="x-none" dirty="0">
              <a:latin typeface="Times New Roman" charset="0"/>
            </a:endParaRPr>
          </a:p>
        </p:txBody>
      </p:sp>
      <p:sp>
        <p:nvSpPr>
          <p:cNvPr id="18435"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marL="742950" indent="-28575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marL="11430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marL="16002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marL="20574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marL="0" marR="0" lvl="0" indent="0" algn="r" defTabSz="455613"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9A2540A5-64CC-A243-9071-A8BCE9E2D8FC}" type="slidenum">
              <a:rPr kumimoji="0" lang="en-GB" altLang="x-none" sz="14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455613"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7</a:t>
            </a:fld>
            <a:endParaRPr kumimoji="0" lang="en-GB" altLang="x-none" sz="14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1611565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dirty="0"/>
              <a:t>Prior</a:t>
            </a:r>
            <a:r>
              <a:rPr lang="en-US" baseline="0" dirty="0"/>
              <a:t> and posterior emission inventories are used to simulate SO2 and NO2 in the atmosphere through GEOS-</a:t>
            </a:r>
            <a:r>
              <a:rPr lang="en-US" baseline="0" dirty="0" err="1"/>
              <a:t>Chem</a:t>
            </a:r>
            <a:r>
              <a:rPr lang="en-US" baseline="0" dirty="0"/>
              <a:t> model and results are validated with</a:t>
            </a:r>
            <a:r>
              <a:rPr lang="zh-CN" altLang="en-US" baseline="0" dirty="0"/>
              <a:t> </a:t>
            </a:r>
            <a:r>
              <a:rPr lang="en-US" baseline="0" dirty="0"/>
              <a:t>OMI NASA L3 observations</a:t>
            </a:r>
          </a:p>
          <a:p>
            <a:endParaRPr lang="en-US" baseline="0" dirty="0"/>
          </a:p>
          <a:p>
            <a:r>
              <a:rPr lang="en-US" dirty="0"/>
              <a:t>Prior </a:t>
            </a:r>
            <a:r>
              <a:rPr lang="en-US" baseline="0" dirty="0"/>
              <a:t>SO2 simulation is much larger than OMI observation, and posterior</a:t>
            </a:r>
            <a:r>
              <a:rPr lang="en-US" dirty="0"/>
              <a:t> simulation</a:t>
            </a:r>
            <a:r>
              <a:rPr lang="en-US" baseline="0" dirty="0"/>
              <a:t> is in</a:t>
            </a:r>
            <a:r>
              <a:rPr lang="en-US" dirty="0"/>
              <a:t> more</a:t>
            </a:r>
            <a:r>
              <a:rPr lang="en-US" baseline="0" dirty="0"/>
              <a:t> agreement with OMI.</a:t>
            </a:r>
          </a:p>
          <a:p>
            <a:endParaRPr lang="en-US" baseline="0" dirty="0"/>
          </a:p>
          <a:p>
            <a:r>
              <a:rPr lang="en-US" dirty="0"/>
              <a:t>For</a:t>
            </a:r>
            <a:r>
              <a:rPr lang="en-US" baseline="0" dirty="0"/>
              <a:t> NO2, Posterior simulation show improvements in terms of spatial distribution.</a:t>
            </a:r>
            <a:endParaRPr lang="en-US" altLang="x-none" dirty="0">
              <a:latin typeface="Times New Roman" charset="0"/>
            </a:endParaRPr>
          </a:p>
        </p:txBody>
      </p:sp>
      <p:sp>
        <p:nvSpPr>
          <p:cNvPr id="18435"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marL="742950" indent="-28575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marL="11430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marL="16002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marL="20574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marL="0" marR="0" lvl="0" indent="0" algn="r" defTabSz="455613"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9A2540A5-64CC-A243-9071-A8BCE9E2D8FC}" type="slidenum">
              <a:rPr kumimoji="0" lang="en-GB" altLang="x-none" sz="14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455613"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8</a:t>
            </a:fld>
            <a:endParaRPr kumimoji="0" lang="en-GB" altLang="x-none" sz="14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1697013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tLang="x-none" dirty="0">
                <a:latin typeface="Times New Roman" charset="0"/>
              </a:rPr>
              <a:t>NASA</a:t>
            </a:r>
            <a:r>
              <a:rPr lang="en-US" altLang="x-none" baseline="0" dirty="0">
                <a:latin typeface="Times New Roman" charset="0"/>
              </a:rPr>
              <a:t> L3 SO2 and NO2 are not the only OMI product. There are other OMI SO2 and NO2 products, which are also used for validation here.</a:t>
            </a:r>
          </a:p>
          <a:p>
            <a:endParaRPr lang="en-US" altLang="x-none" baseline="0" dirty="0">
              <a:latin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Posterior SO</a:t>
            </a:r>
            <a:r>
              <a:rPr lang="en-US" sz="1200" baseline="-25000" dirty="0"/>
              <a:t>2</a:t>
            </a:r>
            <a:r>
              <a:rPr lang="en-US" sz="1200" dirty="0"/>
              <a:t> and NO</a:t>
            </a:r>
            <a:r>
              <a:rPr lang="en-US" sz="1200" baseline="-25000" dirty="0"/>
              <a:t>2</a:t>
            </a:r>
            <a:r>
              <a:rPr lang="en-US" sz="1200" dirty="0"/>
              <a:t> simulations always show better spatial distributions than prior simulations when validating with corresponding OMI products retrieved through various algorithms.   </a:t>
            </a:r>
          </a:p>
          <a:p>
            <a:endParaRPr lang="en-US" altLang="x-none" dirty="0">
              <a:latin typeface="Times New Roman" charset="0"/>
            </a:endParaRPr>
          </a:p>
        </p:txBody>
      </p:sp>
      <p:sp>
        <p:nvSpPr>
          <p:cNvPr id="18435"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marL="742950" indent="-28575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marL="11430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marL="16002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marL="20574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marL="0" marR="0" lvl="0" indent="0" algn="r" defTabSz="455613"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9A2540A5-64CC-A243-9071-A8BCE9E2D8FC}" type="slidenum">
              <a:rPr kumimoji="0" lang="en-GB" altLang="x-none" sz="14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455613"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9</a:t>
            </a:fld>
            <a:endParaRPr kumimoji="0" lang="en-GB" altLang="x-none" sz="14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858851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a:t>I have already</a:t>
            </a:r>
            <a:r>
              <a:rPr lang="zh-CN" altLang="en-US" baseline="0" dirty="0"/>
              <a:t> </a:t>
            </a:r>
            <a:r>
              <a:rPr lang="en-US" altLang="zh-CN" baseline="0" dirty="0"/>
              <a:t>shown downscale posterior SO2 emission inventory and apply it to improve surface SO2 simulation. The emission downscale approach can also be applied for posterior NOx emissions inventory.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a:t>But here I will introduce another approach for downscaling NOx emission inventory.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a:t>Here shows NO2 columns observed by TROPOMI and nighttime light observed by VIIRS.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a:t>D</a:t>
            </a:r>
            <a:r>
              <a:rPr lang="en-US" baseline="0" dirty="0"/>
              <a:t>ue to good correlation between </a:t>
            </a:r>
            <a:r>
              <a:rPr lang="en-US" altLang="zh-CN" baseline="0" dirty="0"/>
              <a:t>VIIRS</a:t>
            </a:r>
            <a:r>
              <a:rPr lang="zh-CN" altLang="en-US" baseline="0" dirty="0"/>
              <a:t> </a:t>
            </a:r>
            <a:r>
              <a:rPr lang="en-US" baseline="0" dirty="0"/>
              <a:t>nighttime light and </a:t>
            </a:r>
            <a:r>
              <a:rPr lang="en-US" altLang="zh-CN" baseline="0" dirty="0"/>
              <a:t>TROPOMI</a:t>
            </a:r>
            <a:r>
              <a:rPr lang="zh-CN" altLang="en-US" baseline="0" dirty="0"/>
              <a:t> </a:t>
            </a:r>
            <a:r>
              <a:rPr lang="en-US" baseline="0" dirty="0"/>
              <a:t>NO2 vertical column density</a:t>
            </a:r>
            <a:r>
              <a:rPr lang="en-US" altLang="zh-CN" baseline="0" dirty="0"/>
              <a:t>.</a:t>
            </a:r>
            <a:r>
              <a:rPr lang="zh-CN" altLang="en-US" baseline="0" dirty="0"/>
              <a:t> </a:t>
            </a:r>
            <a:r>
              <a:rPr lang="en-US" baseline="0" dirty="0"/>
              <a:t>Another approach is using VIIRS nighttime light to downscale NOx emissions, </a:t>
            </a:r>
          </a:p>
          <a:p>
            <a:endParaRPr lang="en-US" altLang="x-none" dirty="0">
              <a:latin typeface="Times New Roman" charset="0"/>
            </a:endParaRPr>
          </a:p>
        </p:txBody>
      </p:sp>
      <p:sp>
        <p:nvSpPr>
          <p:cNvPr id="18435"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marL="742950" indent="-28575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marL="11430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marL="16002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marL="20574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marL="0" marR="0" lvl="0" indent="0" algn="r" defTabSz="455613"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9A2540A5-64CC-A243-9071-A8BCE9E2D8FC}" type="slidenum">
              <a:rPr kumimoji="0" lang="en-GB" altLang="x-none" sz="14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455613"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11</a:t>
            </a:fld>
            <a:endParaRPr kumimoji="0" lang="en-GB" altLang="x-none" sz="14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1083824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Thus, for NOx emissions,</a:t>
            </a:r>
            <a:r>
              <a:rPr lang="en-US" baseline="0" dirty="0"/>
              <a:t> we designs two approaches to downscale posterior NOx emission inventory.</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first</a:t>
            </a:r>
            <a:r>
              <a:rPr lang="en-US" baseline="0" dirty="0"/>
              <a:t> one is s</a:t>
            </a:r>
            <a:r>
              <a:rPr lang="en-US" dirty="0"/>
              <a:t>imilar</a:t>
            </a:r>
            <a:r>
              <a:rPr lang="en-US" baseline="0" dirty="0"/>
              <a:t> to SO2 emission downscale </a:t>
            </a:r>
            <a:r>
              <a:rPr lang="en-US" baseline="0" dirty="0" err="1"/>
              <a:t>appraoch</a:t>
            </a:r>
            <a:r>
              <a:rPr lang="en-US" baseline="0" dirty="0"/>
              <a:t>, posterior coarse resolution NOx emission is also downscaled according to prior emission.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second is use VIIRS nighttime light to downscale NOx emissions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altLang="x-none" dirty="0">
              <a:latin typeface="Times New Roman" charset="0"/>
            </a:endParaRPr>
          </a:p>
        </p:txBody>
      </p:sp>
      <p:sp>
        <p:nvSpPr>
          <p:cNvPr id="18435"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marL="742950" indent="-28575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marL="11430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marL="16002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marL="20574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marL="0" marR="0" lvl="0" indent="0" algn="r" defTabSz="455613"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9A2540A5-64CC-A243-9071-A8BCE9E2D8FC}" type="slidenum">
              <a:rPr kumimoji="0" lang="en-GB" altLang="x-none" sz="14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455613"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12</a:t>
            </a:fld>
            <a:endParaRPr kumimoji="0" lang="en-GB" altLang="x-none" sz="14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340154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tLang="zh-CN" dirty="0"/>
              <a:t>All</a:t>
            </a:r>
            <a:r>
              <a:rPr lang="zh-CN" altLang="en-US" dirty="0"/>
              <a:t> </a:t>
            </a:r>
            <a:r>
              <a:rPr lang="en-US" altLang="zh-CN" dirty="0"/>
              <a:t>the</a:t>
            </a:r>
            <a:r>
              <a:rPr lang="zh-CN" altLang="en-US" dirty="0"/>
              <a:t> </a:t>
            </a:r>
            <a:r>
              <a:rPr lang="en-US" altLang="zh-CN" dirty="0"/>
              <a:t>fine</a:t>
            </a:r>
            <a:r>
              <a:rPr lang="zh-CN" altLang="en-US" dirty="0"/>
              <a:t> </a:t>
            </a:r>
            <a:r>
              <a:rPr lang="en-US" altLang="zh-CN" dirty="0"/>
              <a:t>resolution</a:t>
            </a:r>
            <a:r>
              <a:rPr lang="zh-CN" altLang="en-US" baseline="0" dirty="0"/>
              <a:t> </a:t>
            </a:r>
            <a:r>
              <a:rPr lang="en-US" altLang="zh-CN" baseline="0" dirty="0"/>
              <a:t>NOx</a:t>
            </a:r>
            <a:r>
              <a:rPr lang="zh-CN" altLang="en-US" baseline="0" dirty="0"/>
              <a:t> </a:t>
            </a:r>
            <a:r>
              <a:rPr lang="en-US" altLang="zh-CN" baseline="0" dirty="0"/>
              <a:t>emission</a:t>
            </a:r>
            <a:r>
              <a:rPr lang="zh-CN" altLang="en-US" baseline="0" dirty="0"/>
              <a:t> </a:t>
            </a:r>
            <a:r>
              <a:rPr lang="en-US" altLang="zh-CN" baseline="0" dirty="0"/>
              <a:t>inventories</a:t>
            </a:r>
            <a:r>
              <a:rPr lang="zh-CN" altLang="en-US" baseline="0" dirty="0"/>
              <a:t> </a:t>
            </a:r>
            <a:r>
              <a:rPr lang="en-US" altLang="zh-CN" baseline="0" dirty="0"/>
              <a:t>are</a:t>
            </a:r>
            <a:r>
              <a:rPr lang="zh-CN" altLang="en-US" baseline="0" dirty="0"/>
              <a:t> </a:t>
            </a:r>
            <a:r>
              <a:rPr lang="en-US" altLang="zh-CN" baseline="0" dirty="0"/>
              <a:t>used</a:t>
            </a:r>
            <a:r>
              <a:rPr lang="zh-CN" altLang="en-US" baseline="0" dirty="0"/>
              <a:t> </a:t>
            </a:r>
            <a:r>
              <a:rPr lang="en-US" altLang="zh-CN" baseline="0" dirty="0"/>
              <a:t>to</a:t>
            </a:r>
            <a:r>
              <a:rPr lang="zh-CN" altLang="en-US" baseline="0" dirty="0"/>
              <a:t> </a:t>
            </a:r>
            <a:r>
              <a:rPr lang="en-US" altLang="zh-CN" baseline="0" dirty="0"/>
              <a:t>simulate</a:t>
            </a:r>
            <a:r>
              <a:rPr lang="zh-CN" altLang="en-US" baseline="0" dirty="0"/>
              <a:t> </a:t>
            </a:r>
            <a:r>
              <a:rPr lang="en-US" altLang="zh-CN" baseline="0" dirty="0"/>
              <a:t>surface</a:t>
            </a:r>
            <a:r>
              <a:rPr lang="zh-CN" altLang="en-US" baseline="0" dirty="0"/>
              <a:t> </a:t>
            </a:r>
            <a:r>
              <a:rPr lang="en-US" altLang="zh-CN" baseline="0" dirty="0"/>
              <a:t>NO2.</a:t>
            </a:r>
            <a:r>
              <a:rPr lang="zh-CN" altLang="en-US" baseline="0" dirty="0"/>
              <a:t> </a:t>
            </a:r>
            <a:r>
              <a:rPr lang="en-US" altLang="zh-CN" baseline="0" dirty="0"/>
              <a:t>When</a:t>
            </a:r>
            <a:r>
              <a:rPr lang="zh-CN" altLang="en-US" baseline="0" dirty="0"/>
              <a:t> </a:t>
            </a:r>
            <a:r>
              <a:rPr lang="en-US" altLang="zh-CN" baseline="0" dirty="0"/>
              <a:t>validating</a:t>
            </a:r>
            <a:r>
              <a:rPr lang="zh-CN" altLang="en-US" baseline="0" dirty="0"/>
              <a:t> </a:t>
            </a:r>
            <a:r>
              <a:rPr lang="en-US" altLang="zh-CN" baseline="0" dirty="0"/>
              <a:t>with</a:t>
            </a:r>
            <a:r>
              <a:rPr lang="zh-CN" altLang="en-US" baseline="0" dirty="0"/>
              <a:t> </a:t>
            </a:r>
            <a:r>
              <a:rPr lang="en-US" altLang="zh-CN" baseline="0" dirty="0"/>
              <a:t>in</a:t>
            </a:r>
            <a:r>
              <a:rPr lang="zh-CN" altLang="en-US" baseline="0" dirty="0"/>
              <a:t> </a:t>
            </a:r>
            <a:r>
              <a:rPr lang="en-US" altLang="zh-CN" baseline="0" dirty="0"/>
              <a:t>situ</a:t>
            </a:r>
            <a:r>
              <a:rPr lang="zh-CN" altLang="en-US" baseline="0" dirty="0"/>
              <a:t> </a:t>
            </a:r>
            <a:r>
              <a:rPr lang="en-US" altLang="zh-CN" baseline="0" dirty="0"/>
              <a:t>observations,</a:t>
            </a:r>
            <a:r>
              <a:rPr lang="zh-CN" altLang="en-US" baseline="0" dirty="0"/>
              <a:t> </a:t>
            </a:r>
            <a:r>
              <a:rPr lang="en-US" altLang="zh-CN" baseline="0" dirty="0"/>
              <a:t>the</a:t>
            </a:r>
            <a:r>
              <a:rPr lang="zh-CN" altLang="en-US" baseline="0" dirty="0"/>
              <a:t> </a:t>
            </a:r>
            <a:r>
              <a:rPr lang="en-US" altLang="zh-CN" baseline="0" dirty="0"/>
              <a:t>two</a:t>
            </a:r>
            <a:r>
              <a:rPr lang="zh-CN" altLang="en-US" baseline="0" dirty="0"/>
              <a:t> </a:t>
            </a:r>
            <a:r>
              <a:rPr lang="en-US" altLang="zh-CN" baseline="0" dirty="0"/>
              <a:t>posterior</a:t>
            </a:r>
            <a:r>
              <a:rPr lang="zh-CN" altLang="en-US" baseline="0" dirty="0"/>
              <a:t> </a:t>
            </a:r>
            <a:r>
              <a:rPr lang="en-US" altLang="zh-CN" baseline="0" dirty="0"/>
              <a:t>simulations</a:t>
            </a:r>
            <a:r>
              <a:rPr lang="zh-CN" altLang="en-US" baseline="0" dirty="0"/>
              <a:t> </a:t>
            </a:r>
            <a:r>
              <a:rPr lang="en-US" altLang="zh-CN" baseline="0" dirty="0"/>
              <a:t>show</a:t>
            </a:r>
            <a:r>
              <a:rPr lang="zh-CN" altLang="en-US" baseline="0" dirty="0"/>
              <a:t> </a:t>
            </a:r>
            <a:r>
              <a:rPr lang="en-US" altLang="zh-CN" baseline="0" dirty="0"/>
              <a:t>larger</a:t>
            </a:r>
            <a:r>
              <a:rPr lang="zh-CN" altLang="en-US" baseline="0" dirty="0"/>
              <a:t> </a:t>
            </a:r>
            <a:r>
              <a:rPr lang="en-US" altLang="zh-CN" baseline="0" dirty="0"/>
              <a:t>linear</a:t>
            </a:r>
            <a:r>
              <a:rPr lang="zh-CN" altLang="en-US" baseline="0" dirty="0"/>
              <a:t> </a:t>
            </a:r>
            <a:r>
              <a:rPr lang="en-US" altLang="zh-CN" baseline="0" dirty="0"/>
              <a:t>correlation</a:t>
            </a:r>
            <a:r>
              <a:rPr lang="zh-CN" altLang="en-US" baseline="0" dirty="0"/>
              <a:t> </a:t>
            </a:r>
            <a:r>
              <a:rPr lang="en-US" altLang="zh-CN" baseline="0" dirty="0"/>
              <a:t>and</a:t>
            </a:r>
            <a:r>
              <a:rPr lang="zh-CN" altLang="en-US" baseline="0" dirty="0"/>
              <a:t> </a:t>
            </a:r>
            <a:r>
              <a:rPr lang="en-US" altLang="zh-CN" baseline="0" dirty="0"/>
              <a:t>smaller</a:t>
            </a:r>
            <a:r>
              <a:rPr lang="zh-CN" altLang="en-US" baseline="0" dirty="0"/>
              <a:t> </a:t>
            </a:r>
            <a:r>
              <a:rPr lang="en-US" altLang="zh-CN" baseline="0" dirty="0"/>
              <a:t>root</a:t>
            </a:r>
            <a:r>
              <a:rPr lang="zh-CN" altLang="en-US" baseline="0" dirty="0"/>
              <a:t> </a:t>
            </a:r>
            <a:r>
              <a:rPr lang="en-US" altLang="zh-CN" baseline="0" dirty="0"/>
              <a:t>mean</a:t>
            </a:r>
            <a:r>
              <a:rPr lang="zh-CN" altLang="en-US" baseline="0" dirty="0"/>
              <a:t> </a:t>
            </a:r>
            <a:r>
              <a:rPr lang="en-US" altLang="zh-CN" baseline="0" dirty="0"/>
              <a:t>square</a:t>
            </a:r>
            <a:r>
              <a:rPr lang="zh-CN" altLang="en-US" baseline="0" dirty="0"/>
              <a:t> </a:t>
            </a:r>
            <a:r>
              <a:rPr lang="en-US" altLang="zh-CN" baseline="0" dirty="0"/>
              <a:t>error</a:t>
            </a:r>
            <a:r>
              <a:rPr lang="zh-CN" altLang="en-US" baseline="0" dirty="0"/>
              <a:t> </a:t>
            </a:r>
            <a:r>
              <a:rPr lang="en-US" altLang="zh-CN" baseline="0" dirty="0"/>
              <a:t>than</a:t>
            </a:r>
            <a:r>
              <a:rPr lang="zh-CN" altLang="en-US" baseline="0" dirty="0"/>
              <a:t> </a:t>
            </a:r>
            <a:r>
              <a:rPr lang="en-US" altLang="zh-CN" baseline="0" dirty="0"/>
              <a:t>prior</a:t>
            </a:r>
            <a:r>
              <a:rPr lang="zh-CN" altLang="en-US" baseline="0" dirty="0"/>
              <a:t> </a:t>
            </a:r>
            <a:r>
              <a:rPr lang="en-US" altLang="zh-CN" baseline="0" dirty="0"/>
              <a:t>simulation.</a:t>
            </a:r>
          </a:p>
          <a:p>
            <a:endParaRPr lang="en-US" altLang="zh-CN" baseline="0" dirty="0"/>
          </a:p>
          <a:p>
            <a:r>
              <a:rPr lang="en-US" altLang="zh-CN" baseline="0" dirty="0"/>
              <a:t>Here, using prior MIX emission inventory to downscale show better result than using VIIRS nighttime light. Exact location information of point source is used to construct MIX emission inventory, while we treat all sources as area sources when using VIIRS nighttime light to downscale emission inventory. </a:t>
            </a:r>
          </a:p>
          <a:p>
            <a:endParaRPr lang="en-US" altLang="zh-CN" baseline="0" dirty="0"/>
          </a:p>
          <a:p>
            <a:r>
              <a:rPr lang="en-US" altLang="zh-CN" baseline="0" dirty="0"/>
              <a:t>15’’</a:t>
            </a:r>
            <a:r>
              <a:rPr lang="zh-CN" altLang="en-US" baseline="0" dirty="0"/>
              <a:t> </a:t>
            </a:r>
            <a:endParaRPr lang="en-US" dirty="0"/>
          </a:p>
          <a:p>
            <a:endParaRPr lang="en-US" altLang="x-none" dirty="0">
              <a:latin typeface="Times New Roman" charset="0"/>
            </a:endParaRPr>
          </a:p>
        </p:txBody>
      </p:sp>
      <p:sp>
        <p:nvSpPr>
          <p:cNvPr id="18435"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marL="742950" indent="-28575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marL="11430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marL="16002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marL="20574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marL="0" marR="0" lvl="0" indent="0" algn="r" defTabSz="455613"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9A2540A5-64CC-A243-9071-A8BCE9E2D8FC}" type="slidenum">
              <a:rPr kumimoji="0" lang="en-GB" altLang="x-none" sz="14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455613"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a:t>
            </a:fld>
            <a:endParaRPr kumimoji="0" lang="en-GB" altLang="x-none" sz="14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2785047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tLang="zh-CN" dirty="0"/>
              <a:t>The</a:t>
            </a:r>
            <a:r>
              <a:rPr lang="zh-CN" altLang="en-US" baseline="0" dirty="0"/>
              <a:t> </a:t>
            </a:r>
            <a:r>
              <a:rPr lang="en-US" altLang="zh-CN" baseline="0" dirty="0"/>
              <a:t>posterior</a:t>
            </a:r>
            <a:r>
              <a:rPr lang="zh-CN" altLang="en-US" baseline="0" dirty="0"/>
              <a:t> </a:t>
            </a:r>
            <a:r>
              <a:rPr lang="en-US" altLang="zh-CN" baseline="0" dirty="0"/>
              <a:t>fine-resolution</a:t>
            </a:r>
            <a:r>
              <a:rPr lang="zh-CN" altLang="en-US" baseline="0" dirty="0"/>
              <a:t> </a:t>
            </a:r>
            <a:r>
              <a:rPr lang="en-US" altLang="zh-CN" baseline="0" dirty="0"/>
              <a:t>emissions</a:t>
            </a:r>
            <a:r>
              <a:rPr lang="zh-CN" altLang="en-US" baseline="0" dirty="0"/>
              <a:t> </a:t>
            </a:r>
            <a:r>
              <a:rPr lang="en-US" altLang="zh-CN" baseline="0" dirty="0"/>
              <a:t>inventories</a:t>
            </a:r>
            <a:r>
              <a:rPr lang="zh-CN" altLang="en-US" baseline="0" dirty="0"/>
              <a:t> </a:t>
            </a:r>
            <a:r>
              <a:rPr lang="en-US" altLang="zh-CN" baseline="0" dirty="0"/>
              <a:t>are</a:t>
            </a:r>
            <a:r>
              <a:rPr lang="zh-CN" altLang="en-US" baseline="0" dirty="0"/>
              <a:t> </a:t>
            </a:r>
            <a:r>
              <a:rPr lang="en-US" altLang="zh-CN" baseline="0" dirty="0"/>
              <a:t>applied</a:t>
            </a:r>
            <a:r>
              <a:rPr lang="zh-CN" altLang="en-US" baseline="0" dirty="0"/>
              <a:t> </a:t>
            </a:r>
            <a:r>
              <a:rPr lang="en-US" altLang="zh-CN" baseline="0" dirty="0"/>
              <a:t>for</a:t>
            </a:r>
            <a:r>
              <a:rPr lang="zh-CN" altLang="en-US" baseline="0" dirty="0"/>
              <a:t> </a:t>
            </a:r>
            <a:r>
              <a:rPr lang="en-US" altLang="zh-CN" baseline="0" dirty="0"/>
              <a:t>air</a:t>
            </a:r>
            <a:r>
              <a:rPr lang="zh-CN" altLang="en-US" baseline="0" dirty="0"/>
              <a:t> </a:t>
            </a:r>
            <a:r>
              <a:rPr lang="en-US" altLang="zh-CN" baseline="0" dirty="0"/>
              <a:t>quality</a:t>
            </a:r>
            <a:r>
              <a:rPr lang="zh-CN" altLang="en-US" baseline="0" dirty="0"/>
              <a:t> </a:t>
            </a:r>
            <a:r>
              <a:rPr lang="en-US" altLang="zh-CN" baseline="0" dirty="0"/>
              <a:t>forecast.</a:t>
            </a:r>
            <a:r>
              <a:rPr lang="zh-CN" altLang="en-US" baseline="0" dirty="0"/>
              <a:t> </a:t>
            </a:r>
            <a:r>
              <a:rPr lang="en-US" altLang="zh-CN" baseline="0" dirty="0"/>
              <a:t>And we assume prior emission inventory has correct temporal profile.</a:t>
            </a:r>
            <a:endParaRPr lang="en-US" dirty="0"/>
          </a:p>
          <a:p>
            <a:endParaRPr lang="en-US" dirty="0"/>
          </a:p>
          <a:p>
            <a:r>
              <a:rPr lang="en-US" altLang="zh-CN" baseline="0" dirty="0"/>
              <a:t>Here</a:t>
            </a:r>
            <a:r>
              <a:rPr lang="zh-CN" altLang="en-US" baseline="0" dirty="0"/>
              <a:t> </a:t>
            </a:r>
            <a:r>
              <a:rPr lang="en-US" altLang="zh-CN" baseline="0" dirty="0"/>
              <a:t>the</a:t>
            </a:r>
            <a:r>
              <a:rPr lang="zh-CN" altLang="en-US" baseline="0" dirty="0"/>
              <a:t> </a:t>
            </a:r>
            <a:r>
              <a:rPr lang="en-US" altLang="zh-CN" baseline="0" dirty="0"/>
              <a:t>emission</a:t>
            </a:r>
            <a:r>
              <a:rPr lang="zh-CN" altLang="en-US" baseline="0" dirty="0"/>
              <a:t> </a:t>
            </a:r>
            <a:r>
              <a:rPr lang="en-US" altLang="zh-CN" baseline="0" dirty="0"/>
              <a:t>estimate</a:t>
            </a:r>
            <a:r>
              <a:rPr lang="en-US" baseline="0" dirty="0"/>
              <a:t> is conduct for October</a:t>
            </a:r>
            <a:r>
              <a:rPr lang="zh-CN" altLang="en-US" baseline="0" dirty="0"/>
              <a:t> </a:t>
            </a:r>
            <a:r>
              <a:rPr lang="en-US" altLang="zh-CN" baseline="0" dirty="0"/>
              <a:t>2013</a:t>
            </a:r>
            <a:r>
              <a:rPr lang="en-US" baseline="0" dirty="0"/>
              <a:t>,</a:t>
            </a:r>
            <a:r>
              <a:rPr lang="zh-CN" altLang="en-US" baseline="0" dirty="0"/>
              <a:t> </a:t>
            </a:r>
            <a:r>
              <a:rPr lang="en-US" altLang="zh-CN" baseline="0" dirty="0"/>
              <a:t>and we scale the posterior emission inventory for </a:t>
            </a:r>
            <a:r>
              <a:rPr lang="en-US" baseline="0" dirty="0"/>
              <a:t>October</a:t>
            </a:r>
            <a:r>
              <a:rPr lang="zh-CN" altLang="en-US" baseline="0" dirty="0"/>
              <a:t> </a:t>
            </a:r>
            <a:r>
              <a:rPr lang="en-US" altLang="zh-CN" baseline="0" dirty="0"/>
              <a:t>2013 to November 2013 according to the temporal variation information from prior emission inventory</a:t>
            </a:r>
            <a:r>
              <a:rPr lang="en-US" baseline="0" dirty="0"/>
              <a:t>. </a:t>
            </a:r>
            <a:r>
              <a:rPr lang="zh-CN" altLang="en-US" baseline="0" dirty="0"/>
              <a:t> </a:t>
            </a:r>
            <a:r>
              <a:rPr lang="en-US" altLang="zh-CN" baseline="0" dirty="0"/>
              <a:t>Due</a:t>
            </a:r>
            <a:r>
              <a:rPr lang="zh-CN" altLang="en-US" baseline="0" dirty="0"/>
              <a:t> </a:t>
            </a:r>
            <a:r>
              <a:rPr lang="en-US" altLang="zh-CN" baseline="0" dirty="0"/>
              <a:t>to</a:t>
            </a:r>
            <a:r>
              <a:rPr lang="zh-CN" altLang="en-US" baseline="0" dirty="0"/>
              <a:t> </a:t>
            </a:r>
            <a:r>
              <a:rPr lang="en-US" altLang="zh-CN" baseline="0" dirty="0"/>
              <a:t>the</a:t>
            </a:r>
            <a:r>
              <a:rPr lang="zh-CN" altLang="en-US" baseline="0" dirty="0"/>
              <a:t> </a:t>
            </a:r>
            <a:r>
              <a:rPr lang="en-US" altLang="zh-CN" baseline="0" dirty="0"/>
              <a:t>time</a:t>
            </a:r>
            <a:r>
              <a:rPr lang="zh-CN" altLang="en-US" baseline="0" dirty="0"/>
              <a:t> </a:t>
            </a:r>
            <a:r>
              <a:rPr lang="en-US" altLang="zh-CN" baseline="0" dirty="0"/>
              <a:t>lag</a:t>
            </a:r>
            <a:r>
              <a:rPr lang="zh-CN" altLang="en-US" baseline="0" dirty="0"/>
              <a:t> </a:t>
            </a:r>
            <a:r>
              <a:rPr lang="en-US" altLang="zh-CN" baseline="0" dirty="0"/>
              <a:t>of</a:t>
            </a:r>
            <a:r>
              <a:rPr lang="zh-CN" altLang="en-US" baseline="0" dirty="0"/>
              <a:t> </a:t>
            </a:r>
            <a:r>
              <a:rPr lang="en-US" altLang="zh-CN" baseline="0" dirty="0"/>
              <a:t>bottom-up</a:t>
            </a:r>
            <a:r>
              <a:rPr lang="zh-CN" altLang="en-US" baseline="0" dirty="0"/>
              <a:t> </a:t>
            </a:r>
            <a:r>
              <a:rPr lang="en-US" altLang="zh-CN" baseline="0" dirty="0"/>
              <a:t>emission</a:t>
            </a:r>
            <a:r>
              <a:rPr lang="zh-CN" altLang="en-US" baseline="0" dirty="0"/>
              <a:t> </a:t>
            </a:r>
            <a:r>
              <a:rPr lang="en-US" altLang="zh-CN" baseline="0" dirty="0"/>
              <a:t>inventory,</a:t>
            </a:r>
            <a:r>
              <a:rPr lang="zh-CN" altLang="en-US" baseline="0" dirty="0"/>
              <a:t> </a:t>
            </a:r>
            <a:r>
              <a:rPr lang="en-US" altLang="zh-CN" baseline="0" dirty="0"/>
              <a:t>prior MIX</a:t>
            </a:r>
            <a:r>
              <a:rPr lang="zh-CN" altLang="en-US" baseline="0" dirty="0"/>
              <a:t> </a:t>
            </a:r>
            <a:r>
              <a:rPr lang="en-US" altLang="zh-CN" baseline="0" dirty="0"/>
              <a:t>emission</a:t>
            </a:r>
            <a:r>
              <a:rPr lang="zh-CN" altLang="en-US" baseline="0" dirty="0"/>
              <a:t> </a:t>
            </a:r>
            <a:r>
              <a:rPr lang="en-US" altLang="zh-CN" baseline="0" dirty="0"/>
              <a:t>for</a:t>
            </a:r>
            <a:r>
              <a:rPr lang="zh-CN" altLang="en-US" baseline="0" dirty="0"/>
              <a:t> </a:t>
            </a:r>
            <a:r>
              <a:rPr lang="en-US" altLang="zh-CN" baseline="0" dirty="0"/>
              <a:t>November</a:t>
            </a:r>
            <a:r>
              <a:rPr lang="zh-CN" altLang="en-US" baseline="0" dirty="0"/>
              <a:t> </a:t>
            </a:r>
            <a:r>
              <a:rPr lang="en-US" altLang="zh-CN" baseline="0" dirty="0"/>
              <a:t>2010</a:t>
            </a:r>
            <a:r>
              <a:rPr lang="zh-CN" altLang="en-US" baseline="0" dirty="0"/>
              <a:t> </a:t>
            </a:r>
            <a:r>
              <a:rPr lang="en-US" altLang="zh-CN" baseline="0" dirty="0"/>
              <a:t>is</a:t>
            </a:r>
            <a:r>
              <a:rPr lang="zh-CN" altLang="en-US" baseline="0" dirty="0"/>
              <a:t> </a:t>
            </a:r>
            <a:r>
              <a:rPr lang="en-US" altLang="zh-CN" baseline="0" dirty="0"/>
              <a:t>used</a:t>
            </a:r>
            <a:r>
              <a:rPr lang="zh-CN" altLang="en-US" baseline="0" dirty="0"/>
              <a:t> </a:t>
            </a:r>
            <a:r>
              <a:rPr lang="en-US" altLang="zh-CN" baseline="0" dirty="0"/>
              <a:t>as</a:t>
            </a:r>
            <a:r>
              <a:rPr lang="zh-CN" altLang="en-US" baseline="0" dirty="0"/>
              <a:t> </a:t>
            </a:r>
            <a:r>
              <a:rPr lang="en-US" altLang="zh-CN" baseline="0" dirty="0"/>
              <a:t>prior</a:t>
            </a:r>
            <a:r>
              <a:rPr lang="zh-CN" altLang="en-US" baseline="0" dirty="0"/>
              <a:t> </a:t>
            </a:r>
            <a:r>
              <a:rPr lang="en-US" altLang="zh-CN" baseline="0" dirty="0"/>
              <a:t>forecast.</a:t>
            </a:r>
          </a:p>
          <a:p>
            <a:endParaRPr lang="en-US" baseline="0" dirty="0"/>
          </a:p>
          <a:p>
            <a:r>
              <a:rPr lang="en-US" altLang="zh-CN" baseline="0" dirty="0"/>
              <a:t>For</a:t>
            </a:r>
            <a:r>
              <a:rPr lang="zh-CN" altLang="en-US" baseline="0" dirty="0"/>
              <a:t> </a:t>
            </a:r>
            <a:r>
              <a:rPr lang="en-US" altLang="zh-CN" baseline="0" dirty="0"/>
              <a:t>SO2,</a:t>
            </a:r>
            <a:r>
              <a:rPr lang="zh-CN" altLang="en-US" baseline="0" dirty="0"/>
              <a:t> </a:t>
            </a:r>
            <a:r>
              <a:rPr lang="en-US" altLang="zh-CN" baseline="0" dirty="0"/>
              <a:t>posterior</a:t>
            </a:r>
            <a:r>
              <a:rPr lang="zh-CN" altLang="en-US" baseline="0" dirty="0"/>
              <a:t> </a:t>
            </a:r>
            <a:r>
              <a:rPr lang="en-US" altLang="zh-CN" baseline="0" dirty="0"/>
              <a:t>forecast</a:t>
            </a:r>
            <a:r>
              <a:rPr lang="zh-CN" altLang="en-US" baseline="0" dirty="0"/>
              <a:t> </a:t>
            </a:r>
            <a:r>
              <a:rPr lang="en-US" altLang="zh-CN" baseline="0" dirty="0"/>
              <a:t>has</a:t>
            </a:r>
            <a:r>
              <a:rPr lang="zh-CN" altLang="en-US" baseline="0" dirty="0"/>
              <a:t> </a:t>
            </a:r>
            <a:r>
              <a:rPr lang="en-US" altLang="zh-CN" baseline="0" dirty="0"/>
              <a:t>much</a:t>
            </a:r>
            <a:r>
              <a:rPr lang="zh-CN" altLang="en-US" baseline="0" dirty="0"/>
              <a:t> </a:t>
            </a:r>
            <a:r>
              <a:rPr lang="en-US" altLang="zh-CN" baseline="0" dirty="0"/>
              <a:t>smaller</a:t>
            </a:r>
            <a:r>
              <a:rPr lang="zh-CN" altLang="en-US" baseline="0" dirty="0"/>
              <a:t> </a:t>
            </a:r>
            <a:r>
              <a:rPr lang="en-US" altLang="zh-CN" baseline="0" dirty="0"/>
              <a:t>bias</a:t>
            </a:r>
            <a:r>
              <a:rPr lang="zh-CN" altLang="en-US" baseline="0" dirty="0"/>
              <a:t> </a:t>
            </a:r>
            <a:r>
              <a:rPr lang="en-US" altLang="zh-CN" baseline="0" dirty="0"/>
              <a:t>and</a:t>
            </a:r>
            <a:r>
              <a:rPr lang="zh-CN" altLang="en-US" baseline="0" dirty="0"/>
              <a:t> </a:t>
            </a:r>
            <a:r>
              <a:rPr lang="en-US" altLang="zh-CN" baseline="0" dirty="0"/>
              <a:t>root</a:t>
            </a:r>
            <a:r>
              <a:rPr lang="zh-CN" altLang="en-US" baseline="0" dirty="0"/>
              <a:t> </a:t>
            </a:r>
            <a:r>
              <a:rPr lang="en-US" altLang="zh-CN" baseline="0" dirty="0"/>
              <a:t>mean</a:t>
            </a:r>
            <a:r>
              <a:rPr lang="zh-CN" altLang="en-US" baseline="0" dirty="0"/>
              <a:t> </a:t>
            </a:r>
            <a:r>
              <a:rPr lang="en-US" altLang="zh-CN" baseline="0" dirty="0"/>
              <a:t>square</a:t>
            </a:r>
            <a:r>
              <a:rPr lang="zh-CN" altLang="en-US" baseline="0" dirty="0"/>
              <a:t> </a:t>
            </a:r>
            <a:r>
              <a:rPr lang="en-US" altLang="zh-CN" baseline="0" dirty="0"/>
              <a:t>error</a:t>
            </a:r>
            <a:r>
              <a:rPr lang="zh-CN" altLang="en-US" baseline="0" dirty="0"/>
              <a:t> </a:t>
            </a:r>
            <a:r>
              <a:rPr lang="en-US" altLang="zh-CN" baseline="0" dirty="0"/>
              <a:t>than</a:t>
            </a:r>
            <a:r>
              <a:rPr lang="zh-CN" altLang="en-US" baseline="0" dirty="0"/>
              <a:t> </a:t>
            </a:r>
            <a:r>
              <a:rPr lang="en-US" altLang="zh-CN" baseline="0" dirty="0"/>
              <a:t>prior</a:t>
            </a:r>
            <a:r>
              <a:rPr lang="zh-CN" altLang="en-US" baseline="0" dirty="0"/>
              <a:t> </a:t>
            </a:r>
            <a:r>
              <a:rPr lang="en-US" altLang="zh-CN" baseline="0" dirty="0"/>
              <a:t>forecast.</a:t>
            </a:r>
          </a:p>
          <a:p>
            <a:endParaRPr lang="en-US" baseline="0" dirty="0"/>
          </a:p>
          <a:p>
            <a:r>
              <a:rPr lang="en-US" altLang="zh-CN" baseline="0" dirty="0"/>
              <a:t>For</a:t>
            </a:r>
            <a:r>
              <a:rPr lang="zh-CN" altLang="en-US" baseline="0" dirty="0"/>
              <a:t> </a:t>
            </a:r>
            <a:r>
              <a:rPr lang="en-US" altLang="zh-CN" baseline="0" dirty="0"/>
              <a:t>NO2,</a:t>
            </a:r>
            <a:r>
              <a:rPr lang="zh-CN" altLang="en-US" baseline="0" dirty="0"/>
              <a:t> </a:t>
            </a:r>
            <a:r>
              <a:rPr lang="en-US" altLang="zh-CN" baseline="0" dirty="0"/>
              <a:t>posterior</a:t>
            </a:r>
            <a:r>
              <a:rPr lang="zh-CN" altLang="en-US" baseline="0" dirty="0"/>
              <a:t> </a:t>
            </a:r>
            <a:r>
              <a:rPr lang="en-US" altLang="zh-CN" baseline="0" dirty="0"/>
              <a:t>forecast</a:t>
            </a:r>
            <a:r>
              <a:rPr lang="zh-CN" altLang="en-US" baseline="0" dirty="0"/>
              <a:t> </a:t>
            </a:r>
            <a:r>
              <a:rPr lang="en-US" altLang="zh-CN" baseline="0" dirty="0"/>
              <a:t>also</a:t>
            </a:r>
            <a:r>
              <a:rPr lang="zh-CN" altLang="en-US" baseline="0" dirty="0"/>
              <a:t> </a:t>
            </a:r>
            <a:r>
              <a:rPr lang="en-US" altLang="zh-CN" baseline="0" dirty="0"/>
              <a:t>show</a:t>
            </a:r>
            <a:r>
              <a:rPr lang="zh-CN" altLang="en-US" baseline="0" dirty="0"/>
              <a:t> </a:t>
            </a:r>
            <a:r>
              <a:rPr lang="en-US" altLang="zh-CN" baseline="0" dirty="0"/>
              <a:t>improvement</a:t>
            </a:r>
            <a:r>
              <a:rPr lang="zh-CN" altLang="en-US" baseline="0" dirty="0"/>
              <a:t> </a:t>
            </a:r>
            <a:r>
              <a:rPr lang="en-US" altLang="zh-CN" baseline="0" dirty="0"/>
              <a:t>in</a:t>
            </a:r>
            <a:r>
              <a:rPr lang="zh-CN" altLang="en-US" baseline="0" dirty="0"/>
              <a:t> </a:t>
            </a:r>
            <a:r>
              <a:rPr lang="en-US" altLang="zh-CN" baseline="0" dirty="0"/>
              <a:t>terms</a:t>
            </a:r>
            <a:r>
              <a:rPr lang="zh-CN" altLang="en-US" baseline="0" dirty="0"/>
              <a:t> </a:t>
            </a:r>
            <a:r>
              <a:rPr lang="en-US" altLang="zh-CN" baseline="0" dirty="0"/>
              <a:t>of</a:t>
            </a:r>
            <a:r>
              <a:rPr lang="zh-CN" altLang="en-US" baseline="0" dirty="0"/>
              <a:t> </a:t>
            </a:r>
            <a:r>
              <a:rPr lang="en-US" altLang="zh-CN" baseline="0" dirty="0"/>
              <a:t>linear</a:t>
            </a:r>
            <a:r>
              <a:rPr lang="zh-CN" altLang="en-US" baseline="0" dirty="0"/>
              <a:t> </a:t>
            </a:r>
            <a:r>
              <a:rPr lang="en-US" altLang="zh-CN" baseline="0" dirty="0"/>
              <a:t>correlation.</a:t>
            </a:r>
          </a:p>
          <a:p>
            <a:endParaRPr lang="en-US" altLang="zh-CN" baseline="0" dirty="0"/>
          </a:p>
          <a:p>
            <a:endParaRPr lang="en-US" baseline="0" dirty="0"/>
          </a:p>
          <a:p>
            <a:endParaRPr lang="en-US" altLang="x-none" dirty="0">
              <a:latin typeface="Times New Roman" charset="0"/>
            </a:endParaRPr>
          </a:p>
        </p:txBody>
      </p:sp>
      <p:sp>
        <p:nvSpPr>
          <p:cNvPr id="18435"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marL="742950" indent="-28575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marL="11430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marL="16002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marL="2057400" indent="-228600" defTabSz="455613"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5613" eaLnBrk="0" fontAlgn="base" hangingPunct="0">
              <a:lnSpc>
                <a:spcPct val="62000"/>
              </a:lnSpc>
              <a:spcBef>
                <a:spcPct val="0"/>
              </a:spcBef>
              <a:spcAft>
                <a:spcPct val="0"/>
              </a:spcAft>
              <a:buClr>
                <a:srgbClr val="000000"/>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marL="0" marR="0" lvl="0" indent="0" algn="r" defTabSz="455613"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9A2540A5-64CC-A243-9071-A8BCE9E2D8FC}" type="slidenum">
              <a:rPr kumimoji="0" lang="en-GB" altLang="x-none" sz="14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455613"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14</a:t>
            </a:fld>
            <a:endParaRPr kumimoji="0" lang="en-GB" altLang="x-none" sz="14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3996788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380996" indent="0" algn="ctr">
              <a:buNone/>
              <a:defRPr/>
            </a:lvl2pPr>
            <a:lvl3pPr marL="761992" indent="0" algn="ctr">
              <a:buNone/>
              <a:defRPr/>
            </a:lvl3pPr>
            <a:lvl4pPr marL="1142989" indent="0" algn="ctr">
              <a:buNone/>
              <a:defRPr/>
            </a:lvl4pPr>
            <a:lvl5pPr marL="1523985" indent="0" algn="ctr">
              <a:buNone/>
              <a:defRPr/>
            </a:lvl5pPr>
            <a:lvl6pPr marL="1904981" indent="0" algn="ctr">
              <a:buNone/>
              <a:defRPr/>
            </a:lvl6pPr>
            <a:lvl7pPr marL="2285977" indent="0" algn="ctr">
              <a:buNone/>
              <a:defRPr/>
            </a:lvl7pPr>
            <a:lvl8pPr marL="2666973" indent="0" algn="ctr">
              <a:buNone/>
              <a:defRPr/>
            </a:lvl8pPr>
            <a:lvl9pPr marL="304797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1B3A1E5-858C-F24D-B29E-102AAB8D4A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0293980"/>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7ACD67E-BB1B-8248-966E-AC3F4F0920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205859"/>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444500"/>
            <a:ext cx="2019300" cy="4635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444500"/>
            <a:ext cx="5905500" cy="4635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FFD37F2-DBD2-6848-81A8-4D229887A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3863947"/>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346A5DF-363D-6544-BE1D-DC3E29473DDF}" type="datetime1">
              <a:rPr lang="en-US" smtClean="0"/>
              <a:t>6/6/19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A93E9-AC47-5149-9904-96489F23E567}" type="slidenum">
              <a:rPr lang="en-US" smtClean="0"/>
              <a:t>‹#›</a:t>
            </a:fld>
            <a:endParaRPr lang="en-US"/>
          </a:p>
        </p:txBody>
      </p:sp>
    </p:spTree>
    <p:extLst>
      <p:ext uri="{BB962C8B-B14F-4D97-AF65-F5344CB8AC3E}">
        <p14:creationId xmlns:p14="http://schemas.microsoft.com/office/powerpoint/2010/main" val="616161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EA6750-7241-2343-9291-708F6D5EF52A}" type="datetime1">
              <a:rPr lang="en-US" smtClean="0"/>
              <a:t>6/6/19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A93E9-AC47-5149-9904-96489F23E567}" type="slidenum">
              <a:rPr lang="en-US" smtClean="0"/>
              <a:t>‹#›</a:t>
            </a:fld>
            <a:endParaRPr lang="en-US"/>
          </a:p>
        </p:txBody>
      </p:sp>
    </p:spTree>
    <p:extLst>
      <p:ext uri="{BB962C8B-B14F-4D97-AF65-F5344CB8AC3E}">
        <p14:creationId xmlns:p14="http://schemas.microsoft.com/office/powerpoint/2010/main" val="3709284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11CA56-C21D-8048-B031-61A546F0BA12}" type="datetime1">
              <a:rPr lang="en-US" smtClean="0"/>
              <a:t>6/6/19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A93E9-AC47-5149-9904-96489F23E567}" type="slidenum">
              <a:rPr lang="en-US" smtClean="0"/>
              <a:t>‹#›</a:t>
            </a:fld>
            <a:endParaRPr lang="en-US"/>
          </a:p>
        </p:txBody>
      </p:sp>
    </p:spTree>
    <p:extLst>
      <p:ext uri="{BB962C8B-B14F-4D97-AF65-F5344CB8AC3E}">
        <p14:creationId xmlns:p14="http://schemas.microsoft.com/office/powerpoint/2010/main" val="800091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68DF13-3568-C443-857F-C964E4731070}" type="datetime1">
              <a:rPr lang="en-US" smtClean="0"/>
              <a:t>6/6/19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FA93E9-AC47-5149-9904-96489F23E567}" type="slidenum">
              <a:rPr lang="en-US" smtClean="0"/>
              <a:t>‹#›</a:t>
            </a:fld>
            <a:endParaRPr lang="en-US"/>
          </a:p>
        </p:txBody>
      </p:sp>
    </p:spTree>
    <p:extLst>
      <p:ext uri="{BB962C8B-B14F-4D97-AF65-F5344CB8AC3E}">
        <p14:creationId xmlns:p14="http://schemas.microsoft.com/office/powerpoint/2010/main" val="2765297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5F27E2-ADB7-D244-B3B4-9390F4370194}" type="datetime1">
              <a:rPr lang="en-US" smtClean="0"/>
              <a:t>6/6/19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FA93E9-AC47-5149-9904-96489F23E567}" type="slidenum">
              <a:rPr lang="en-US" smtClean="0"/>
              <a:t>‹#›</a:t>
            </a:fld>
            <a:endParaRPr lang="en-US"/>
          </a:p>
        </p:txBody>
      </p:sp>
    </p:spTree>
    <p:extLst>
      <p:ext uri="{BB962C8B-B14F-4D97-AF65-F5344CB8AC3E}">
        <p14:creationId xmlns:p14="http://schemas.microsoft.com/office/powerpoint/2010/main" val="1423937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0C87D2-652B-444B-ABC5-7FC9DE0485B3}" type="datetime1">
              <a:rPr lang="en-US" smtClean="0"/>
              <a:t>6/6/19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FA93E9-AC47-5149-9904-96489F23E567}" type="slidenum">
              <a:rPr lang="en-US" smtClean="0"/>
              <a:t>‹#›</a:t>
            </a:fld>
            <a:endParaRPr lang="en-US"/>
          </a:p>
        </p:txBody>
      </p:sp>
    </p:spTree>
    <p:extLst>
      <p:ext uri="{BB962C8B-B14F-4D97-AF65-F5344CB8AC3E}">
        <p14:creationId xmlns:p14="http://schemas.microsoft.com/office/powerpoint/2010/main" val="1530044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BA72A3-38AF-1447-AD06-6D83A7F7EA31}" type="datetime1">
              <a:rPr lang="en-US" smtClean="0"/>
              <a:t>6/6/19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FA93E9-AC47-5149-9904-96489F23E567}" type="slidenum">
              <a:rPr lang="en-US" smtClean="0"/>
              <a:t>‹#›</a:t>
            </a:fld>
            <a:endParaRPr lang="en-US"/>
          </a:p>
        </p:txBody>
      </p:sp>
    </p:spTree>
    <p:extLst>
      <p:ext uri="{BB962C8B-B14F-4D97-AF65-F5344CB8AC3E}">
        <p14:creationId xmlns:p14="http://schemas.microsoft.com/office/powerpoint/2010/main" val="617365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35847AF-1F98-EA45-A324-088A6F9B1903}" type="datetime1">
              <a:rPr lang="en-US" smtClean="0"/>
              <a:t>6/6/19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FA93E9-AC47-5149-9904-96489F23E567}" type="slidenum">
              <a:rPr lang="en-US" smtClean="0"/>
              <a:t>‹#›</a:t>
            </a:fld>
            <a:endParaRPr lang="en-US"/>
          </a:p>
        </p:txBody>
      </p:sp>
    </p:spTree>
    <p:extLst>
      <p:ext uri="{BB962C8B-B14F-4D97-AF65-F5344CB8AC3E}">
        <p14:creationId xmlns:p14="http://schemas.microsoft.com/office/powerpoint/2010/main" val="3206825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94FB708-FC12-3C46-8A5F-D9A09CB52F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8685387"/>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822855"/>
            <a:ext cx="4629150" cy="406135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DE9442C-10D2-7F42-8B83-6833BF4DB20A}" type="datetime1">
              <a:rPr lang="en-US" smtClean="0"/>
              <a:t>6/6/19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FA93E9-AC47-5149-9904-96489F23E567}" type="slidenum">
              <a:rPr lang="en-US" smtClean="0"/>
              <a:t>‹#›</a:t>
            </a:fld>
            <a:endParaRPr lang="en-US"/>
          </a:p>
        </p:txBody>
      </p:sp>
    </p:spTree>
    <p:extLst>
      <p:ext uri="{BB962C8B-B14F-4D97-AF65-F5344CB8AC3E}">
        <p14:creationId xmlns:p14="http://schemas.microsoft.com/office/powerpoint/2010/main" val="4256553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F1BD12-19D3-D44A-8CE5-88199973FD4B}" type="datetime1">
              <a:rPr lang="en-US" smtClean="0"/>
              <a:t>6/6/19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A93E9-AC47-5149-9904-96489F23E567}" type="slidenum">
              <a:rPr lang="en-US" smtClean="0"/>
              <a:t>‹#›</a:t>
            </a:fld>
            <a:endParaRPr lang="en-US"/>
          </a:p>
        </p:txBody>
      </p:sp>
    </p:spTree>
    <p:extLst>
      <p:ext uri="{BB962C8B-B14F-4D97-AF65-F5344CB8AC3E}">
        <p14:creationId xmlns:p14="http://schemas.microsoft.com/office/powerpoint/2010/main" val="453645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D8BE8F-1B58-9B49-904C-58FAA58F641D}" type="datetime1">
              <a:rPr lang="en-US" smtClean="0"/>
              <a:t>6/6/19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A93E9-AC47-5149-9904-96489F23E567}" type="slidenum">
              <a:rPr lang="en-US" smtClean="0"/>
              <a:t>‹#›</a:t>
            </a:fld>
            <a:endParaRPr lang="en-US"/>
          </a:p>
        </p:txBody>
      </p:sp>
    </p:spTree>
    <p:extLst>
      <p:ext uri="{BB962C8B-B14F-4D97-AF65-F5344CB8AC3E}">
        <p14:creationId xmlns:p14="http://schemas.microsoft.com/office/powerpoint/2010/main" val="3166873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2"/>
          </a:xfrm>
        </p:spPr>
        <p:txBody>
          <a:bodyPr anchor="t"/>
          <a:lstStyle>
            <a:lvl1pPr algn="l">
              <a:defRPr sz="3333"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67"/>
            </a:lvl1pPr>
            <a:lvl2pPr marL="380996" indent="0">
              <a:buNone/>
              <a:defRPr sz="1500"/>
            </a:lvl2pPr>
            <a:lvl3pPr marL="761992" indent="0">
              <a:buNone/>
              <a:defRPr sz="1333"/>
            </a:lvl3pPr>
            <a:lvl4pPr marL="1142989" indent="0">
              <a:buNone/>
              <a:defRPr sz="1167"/>
            </a:lvl4pPr>
            <a:lvl5pPr marL="1523985" indent="0">
              <a:buNone/>
              <a:defRPr sz="1167"/>
            </a:lvl5pPr>
            <a:lvl6pPr marL="1904981" indent="0">
              <a:buNone/>
              <a:defRPr sz="1167"/>
            </a:lvl6pPr>
            <a:lvl7pPr marL="2285977" indent="0">
              <a:buNone/>
              <a:defRPr sz="1167"/>
            </a:lvl7pPr>
            <a:lvl8pPr marL="2666973" indent="0">
              <a:buNone/>
              <a:defRPr sz="1167"/>
            </a:lvl8pPr>
            <a:lvl9pPr marL="3047970" indent="0">
              <a:buNone/>
              <a:defRPr sz="1167"/>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2133149-3357-DB44-9FC8-6C8D19A122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2162517"/>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51000"/>
            <a:ext cx="3810000" cy="3429000"/>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51000"/>
            <a:ext cx="3810000" cy="3429000"/>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33841A2-400B-CB4E-B885-30F42F24EC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6045616"/>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6"/>
            <a:ext cx="8229600" cy="952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6"/>
          </a:xfrm>
        </p:spPr>
        <p:txBody>
          <a:bodyPr anchor="b"/>
          <a:lstStyle>
            <a:lvl1pPr marL="0" indent="0">
              <a:buNone/>
              <a:defRPr sz="2000" b="1"/>
            </a:lvl1pPr>
            <a:lvl2pPr marL="380996" indent="0">
              <a:buNone/>
              <a:defRPr sz="1667" b="1"/>
            </a:lvl2pPr>
            <a:lvl3pPr marL="761992" indent="0">
              <a:buNone/>
              <a:defRPr sz="1500" b="1"/>
            </a:lvl3pPr>
            <a:lvl4pPr marL="1142989" indent="0">
              <a:buNone/>
              <a:defRPr sz="1333" b="1"/>
            </a:lvl4pPr>
            <a:lvl5pPr marL="1523985" indent="0">
              <a:buNone/>
              <a:defRPr sz="1333" b="1"/>
            </a:lvl5pPr>
            <a:lvl6pPr marL="1904981" indent="0">
              <a:buNone/>
              <a:defRPr sz="1333" b="1"/>
            </a:lvl6pPr>
            <a:lvl7pPr marL="2285977" indent="0">
              <a:buNone/>
              <a:defRPr sz="1333" b="1"/>
            </a:lvl7pPr>
            <a:lvl8pPr marL="2666973" indent="0">
              <a:buNone/>
              <a:defRPr sz="1333" b="1"/>
            </a:lvl8pPr>
            <a:lvl9pPr marL="3047970"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279261"/>
            <a:ext cx="4041775" cy="533136"/>
          </a:xfrm>
        </p:spPr>
        <p:txBody>
          <a:bodyPr anchor="b"/>
          <a:lstStyle>
            <a:lvl1pPr marL="0" indent="0">
              <a:buNone/>
              <a:defRPr sz="2000" b="1"/>
            </a:lvl1pPr>
            <a:lvl2pPr marL="380996" indent="0">
              <a:buNone/>
              <a:defRPr sz="1667" b="1"/>
            </a:lvl2pPr>
            <a:lvl3pPr marL="761992" indent="0">
              <a:buNone/>
              <a:defRPr sz="1500" b="1"/>
            </a:lvl3pPr>
            <a:lvl4pPr marL="1142989" indent="0">
              <a:buNone/>
              <a:defRPr sz="1333" b="1"/>
            </a:lvl4pPr>
            <a:lvl5pPr marL="1523985" indent="0">
              <a:buNone/>
              <a:defRPr sz="1333" b="1"/>
            </a:lvl5pPr>
            <a:lvl6pPr marL="1904981" indent="0">
              <a:buNone/>
              <a:defRPr sz="1333" b="1"/>
            </a:lvl6pPr>
            <a:lvl7pPr marL="2285977" indent="0">
              <a:buNone/>
              <a:defRPr sz="1333" b="1"/>
            </a:lvl7pPr>
            <a:lvl8pPr marL="2666973" indent="0">
              <a:buNone/>
              <a:defRPr sz="1333" b="1"/>
            </a:lvl8pPr>
            <a:lvl9pPr marL="3047970"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27" y="1812396"/>
            <a:ext cx="4041775"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AE22320F-906A-E843-9C28-4AC8EEE4CC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5965797"/>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4739F421-22C2-FF40-9AB7-1D73853F27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7258514"/>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D1505993-02A8-4447-8FA1-48598B7871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3079683"/>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27541"/>
            <a:ext cx="3008313" cy="968376"/>
          </a:xfrm>
        </p:spPr>
        <p:txBody>
          <a:bodyPr anchor="b"/>
          <a:lstStyle>
            <a:lvl1pPr algn="l">
              <a:defRPr sz="1667" b="1"/>
            </a:lvl1pPr>
          </a:lstStyle>
          <a:p>
            <a:r>
              <a:rPr lang="en-US"/>
              <a:t>Click to edit Master title style</a:t>
            </a:r>
          </a:p>
        </p:txBody>
      </p:sp>
      <p:sp>
        <p:nvSpPr>
          <p:cNvPr id="3" name="Content Placeholder 2"/>
          <p:cNvSpPr>
            <a:spLocks noGrp="1"/>
          </p:cNvSpPr>
          <p:nvPr>
            <p:ph idx="1"/>
          </p:nvPr>
        </p:nvSpPr>
        <p:spPr>
          <a:xfrm>
            <a:off x="3575050" y="227543"/>
            <a:ext cx="5111750" cy="487759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195918"/>
            <a:ext cx="3008313" cy="3909219"/>
          </a:xfrm>
        </p:spPr>
        <p:txBody>
          <a:bodyPr/>
          <a:lstStyle>
            <a:lvl1pPr marL="0" indent="0">
              <a:buNone/>
              <a:defRPr sz="1167"/>
            </a:lvl1pPr>
            <a:lvl2pPr marL="380996" indent="0">
              <a:buNone/>
              <a:defRPr sz="1000"/>
            </a:lvl2pPr>
            <a:lvl3pPr marL="761992" indent="0">
              <a:buNone/>
              <a:defRPr sz="833"/>
            </a:lvl3pPr>
            <a:lvl4pPr marL="1142989" indent="0">
              <a:buNone/>
              <a:defRPr sz="750"/>
            </a:lvl4pPr>
            <a:lvl5pPr marL="1523985" indent="0">
              <a:buNone/>
              <a:defRPr sz="750"/>
            </a:lvl5pPr>
            <a:lvl6pPr marL="1904981" indent="0">
              <a:buNone/>
              <a:defRPr sz="750"/>
            </a:lvl6pPr>
            <a:lvl7pPr marL="2285977" indent="0">
              <a:buNone/>
              <a:defRPr sz="750"/>
            </a:lvl7pPr>
            <a:lvl8pPr marL="2666973" indent="0">
              <a:buNone/>
              <a:defRPr sz="750"/>
            </a:lvl8pPr>
            <a:lvl9pPr marL="3047970" indent="0">
              <a:buNone/>
              <a:defRPr sz="75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0358E07-7438-A343-B397-5B434252C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4582556"/>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67"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667"/>
            </a:lvl1pPr>
            <a:lvl2pPr marL="380996" indent="0">
              <a:buNone/>
              <a:defRPr sz="2333"/>
            </a:lvl2pPr>
            <a:lvl3pPr marL="761992" indent="0">
              <a:buNone/>
              <a:defRPr sz="2000"/>
            </a:lvl3pPr>
            <a:lvl4pPr marL="1142989" indent="0">
              <a:buNone/>
              <a:defRPr sz="1667"/>
            </a:lvl4pPr>
            <a:lvl5pPr marL="1523985" indent="0">
              <a:buNone/>
              <a:defRPr sz="1667"/>
            </a:lvl5pPr>
            <a:lvl6pPr marL="1904981" indent="0">
              <a:buNone/>
              <a:defRPr sz="1667"/>
            </a:lvl6pPr>
            <a:lvl7pPr marL="2285977" indent="0">
              <a:buNone/>
              <a:defRPr sz="1667"/>
            </a:lvl7pPr>
            <a:lvl8pPr marL="2666973" indent="0">
              <a:buNone/>
              <a:defRPr sz="1667"/>
            </a:lvl8pPr>
            <a:lvl9pPr marL="3047970" indent="0">
              <a:buNone/>
              <a:defRPr sz="1667"/>
            </a:lvl9pPr>
          </a:lstStyle>
          <a:p>
            <a:pPr lvl="0"/>
            <a:r>
              <a:rPr lang="en-US" noProof="0"/>
              <a:t>Click icon to add picture</a:t>
            </a:r>
          </a:p>
        </p:txBody>
      </p:sp>
      <p:sp>
        <p:nvSpPr>
          <p:cNvPr id="4" name="Text Placeholder 3"/>
          <p:cNvSpPr>
            <a:spLocks noGrp="1"/>
          </p:cNvSpPr>
          <p:nvPr>
            <p:ph type="body" sz="half" idx="2"/>
          </p:nvPr>
        </p:nvSpPr>
        <p:spPr>
          <a:xfrm>
            <a:off x="1792288" y="4472782"/>
            <a:ext cx="5486400" cy="670719"/>
          </a:xfrm>
        </p:spPr>
        <p:txBody>
          <a:bodyPr/>
          <a:lstStyle>
            <a:lvl1pPr marL="0" indent="0">
              <a:buNone/>
              <a:defRPr sz="1167"/>
            </a:lvl1pPr>
            <a:lvl2pPr marL="380996" indent="0">
              <a:buNone/>
              <a:defRPr sz="1000"/>
            </a:lvl2pPr>
            <a:lvl3pPr marL="761992" indent="0">
              <a:buNone/>
              <a:defRPr sz="833"/>
            </a:lvl3pPr>
            <a:lvl4pPr marL="1142989" indent="0">
              <a:buNone/>
              <a:defRPr sz="750"/>
            </a:lvl4pPr>
            <a:lvl5pPr marL="1523985" indent="0">
              <a:buNone/>
              <a:defRPr sz="750"/>
            </a:lvl5pPr>
            <a:lvl6pPr marL="1904981" indent="0">
              <a:buNone/>
              <a:defRPr sz="750"/>
            </a:lvl6pPr>
            <a:lvl7pPr marL="2285977" indent="0">
              <a:buNone/>
              <a:defRPr sz="750"/>
            </a:lvl7pPr>
            <a:lvl8pPr marL="2666973" indent="0">
              <a:buNone/>
              <a:defRPr sz="750"/>
            </a:lvl8pPr>
            <a:lvl9pPr marL="3047970" indent="0">
              <a:buNone/>
              <a:defRPr sz="75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53EA5E-D33B-5448-8BBA-B435945A50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919060"/>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444500"/>
            <a:ext cx="7772400" cy="9525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t24itle style</a:t>
            </a:r>
          </a:p>
        </p:txBody>
      </p:sp>
      <p:sp>
        <p:nvSpPr>
          <p:cNvPr id="1027" name="Rectangle 3"/>
          <p:cNvSpPr>
            <a:spLocks noGrp="1" noChangeArrowheads="1"/>
          </p:cNvSpPr>
          <p:nvPr>
            <p:ph type="body" idx="1"/>
          </p:nvPr>
        </p:nvSpPr>
        <p:spPr bwMode="auto">
          <a:xfrm>
            <a:off x="685800" y="1651000"/>
            <a:ext cx="7772400" cy="3429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8"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67" b="0">
                <a:latin typeface="Times New Roman" charset="0"/>
              </a:defRPr>
            </a:lvl1pPr>
          </a:lstStyle>
          <a:p>
            <a:pPr defTabSz="761992"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67" b="0">
                <a:latin typeface="Times New Roman" charset="0"/>
              </a:defRPr>
            </a:lvl1pPr>
          </a:lstStyle>
          <a:p>
            <a:pPr defTabSz="761992"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67" b="0">
                <a:latin typeface="Times New Roman" charset="0"/>
              </a:defRPr>
            </a:lvl1pPr>
          </a:lstStyle>
          <a:p>
            <a:pPr defTabSz="761992" fontAlgn="base">
              <a:spcBef>
                <a:spcPct val="0"/>
              </a:spcBef>
              <a:spcAft>
                <a:spcPct val="0"/>
              </a:spcAft>
              <a:defRPr/>
            </a:pPr>
            <a:fld id="{B288D412-57B1-4049-A134-E3FB489FF5F4}" type="slidenum">
              <a:rPr lang="en-US" smtClean="0">
                <a:solidFill>
                  <a:srgbClr val="000000"/>
                </a:solidFill>
                <a:ea typeface="ＭＳ Ｐゴシック" charset="0"/>
                <a:cs typeface="ＭＳ Ｐゴシック" charset="0"/>
              </a:rPr>
              <a:pPr defTabSz="761992"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8349579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txStyles>
    <p:titleStyle>
      <a:lvl1pPr algn="ctr" rtl="0" eaLnBrk="1" fontAlgn="base" hangingPunct="1">
        <a:spcBef>
          <a:spcPct val="0"/>
        </a:spcBef>
        <a:spcAft>
          <a:spcPct val="0"/>
        </a:spcAft>
        <a:defRPr sz="2167" b="1">
          <a:solidFill>
            <a:schemeClr val="accent2"/>
          </a:solidFill>
          <a:effectLst>
            <a:outerShdw blurRad="38100" dist="38100" dir="2700000" algn="tl">
              <a:srgbClr val="C0C0C0"/>
            </a:outerShdw>
          </a:effectLst>
          <a:latin typeface="+mj-lt"/>
          <a:ea typeface="ＭＳ Ｐゴシック" charset="-128"/>
          <a:cs typeface="ＭＳ Ｐゴシック" charset="-128"/>
        </a:defRPr>
      </a:lvl1pPr>
      <a:lvl2pPr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2pPr>
      <a:lvl3pPr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3pPr>
      <a:lvl4pPr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4pPr>
      <a:lvl5pPr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5pPr>
      <a:lvl6pPr marL="380996"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defRPr>
      </a:lvl6pPr>
      <a:lvl7pPr marL="761992"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defRPr>
      </a:lvl7pPr>
      <a:lvl8pPr marL="1142989"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defRPr>
      </a:lvl8pPr>
      <a:lvl9pPr marL="1523985"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defRPr>
      </a:lvl9pPr>
    </p:titleStyle>
    <p:bodyStyle>
      <a:lvl1pPr marL="285747" indent="-285747" algn="l" rtl="0" eaLnBrk="1" fontAlgn="base" hangingPunct="1">
        <a:spcBef>
          <a:spcPct val="20000"/>
        </a:spcBef>
        <a:spcAft>
          <a:spcPct val="0"/>
        </a:spcAft>
        <a:buChar char="•"/>
        <a:defRPr b="1">
          <a:solidFill>
            <a:srgbClr val="000000"/>
          </a:solidFill>
          <a:latin typeface="+mn-lt"/>
          <a:ea typeface="ＭＳ Ｐゴシック" charset="-128"/>
          <a:cs typeface="ＭＳ Ｐゴシック" charset="-128"/>
        </a:defRPr>
      </a:lvl1pPr>
      <a:lvl2pPr marL="619119" indent="-238123" algn="l" rtl="0" eaLnBrk="1" fontAlgn="base" hangingPunct="1">
        <a:spcBef>
          <a:spcPct val="20000"/>
        </a:spcBef>
        <a:spcAft>
          <a:spcPct val="0"/>
        </a:spcAft>
        <a:buChar char="–"/>
        <a:defRPr b="1">
          <a:solidFill>
            <a:srgbClr val="000000"/>
          </a:solidFill>
          <a:latin typeface="+mn-lt"/>
          <a:ea typeface="ＭＳ Ｐゴシック" charset="-128"/>
        </a:defRPr>
      </a:lvl2pPr>
      <a:lvl3pPr marL="952490" indent="-190498" algn="l" rtl="0" eaLnBrk="1" fontAlgn="base" hangingPunct="1">
        <a:spcBef>
          <a:spcPct val="20000"/>
        </a:spcBef>
        <a:spcAft>
          <a:spcPct val="0"/>
        </a:spcAft>
        <a:buChar char="•"/>
        <a:defRPr b="1">
          <a:solidFill>
            <a:srgbClr val="000000"/>
          </a:solidFill>
          <a:latin typeface="+mn-lt"/>
          <a:ea typeface="ＭＳ Ｐゴシック" charset="-128"/>
        </a:defRPr>
      </a:lvl3pPr>
      <a:lvl4pPr marL="1333487" indent="-190498" algn="l" rtl="0" eaLnBrk="1" fontAlgn="base" hangingPunct="1">
        <a:spcBef>
          <a:spcPct val="20000"/>
        </a:spcBef>
        <a:spcAft>
          <a:spcPct val="0"/>
        </a:spcAft>
        <a:buChar char="–"/>
        <a:defRPr b="1">
          <a:solidFill>
            <a:srgbClr val="000000"/>
          </a:solidFill>
          <a:latin typeface="+mn-lt"/>
          <a:ea typeface="ＭＳ Ｐゴシック" charset="-128"/>
        </a:defRPr>
      </a:lvl4pPr>
      <a:lvl5pPr marL="1714483" indent="-190498" algn="l" rtl="0" eaLnBrk="1" fontAlgn="base" hangingPunct="1">
        <a:spcBef>
          <a:spcPct val="20000"/>
        </a:spcBef>
        <a:spcAft>
          <a:spcPct val="0"/>
        </a:spcAft>
        <a:buChar char="»"/>
        <a:defRPr b="1">
          <a:solidFill>
            <a:srgbClr val="000000"/>
          </a:solidFill>
          <a:latin typeface="+mn-lt"/>
          <a:ea typeface="ＭＳ Ｐゴシック" charset="-128"/>
        </a:defRPr>
      </a:lvl5pPr>
      <a:lvl6pPr marL="2095479" indent="-190498" algn="l" rtl="0" eaLnBrk="1" fontAlgn="base" hangingPunct="1">
        <a:spcBef>
          <a:spcPct val="20000"/>
        </a:spcBef>
        <a:spcAft>
          <a:spcPct val="0"/>
        </a:spcAft>
        <a:buChar char="»"/>
        <a:defRPr b="1">
          <a:solidFill>
            <a:schemeClr val="accent2"/>
          </a:solidFill>
          <a:latin typeface="+mn-lt"/>
        </a:defRPr>
      </a:lvl6pPr>
      <a:lvl7pPr marL="2476475" indent="-190498" algn="l" rtl="0" eaLnBrk="1" fontAlgn="base" hangingPunct="1">
        <a:spcBef>
          <a:spcPct val="20000"/>
        </a:spcBef>
        <a:spcAft>
          <a:spcPct val="0"/>
        </a:spcAft>
        <a:buChar char="»"/>
        <a:defRPr b="1">
          <a:solidFill>
            <a:schemeClr val="accent2"/>
          </a:solidFill>
          <a:latin typeface="+mn-lt"/>
        </a:defRPr>
      </a:lvl7pPr>
      <a:lvl8pPr marL="2857471" indent="-190498" algn="l" rtl="0" eaLnBrk="1" fontAlgn="base" hangingPunct="1">
        <a:spcBef>
          <a:spcPct val="20000"/>
        </a:spcBef>
        <a:spcAft>
          <a:spcPct val="0"/>
        </a:spcAft>
        <a:buChar char="»"/>
        <a:defRPr b="1">
          <a:solidFill>
            <a:schemeClr val="accent2"/>
          </a:solidFill>
          <a:latin typeface="+mn-lt"/>
        </a:defRPr>
      </a:lvl8pPr>
      <a:lvl9pPr marL="3238468" indent="-190498" algn="l" rtl="0" eaLnBrk="1" fontAlgn="base" hangingPunct="1">
        <a:spcBef>
          <a:spcPct val="20000"/>
        </a:spcBef>
        <a:spcAft>
          <a:spcPct val="0"/>
        </a:spcAft>
        <a:buChar char="»"/>
        <a:defRPr b="1">
          <a:solidFill>
            <a:schemeClr val="accent2"/>
          </a:solidFill>
          <a:latin typeface="+mn-lt"/>
        </a:defRPr>
      </a:lvl9pPr>
    </p:bodyStyle>
    <p:otherStyle>
      <a:defPPr>
        <a:defRPr lang="en-US"/>
      </a:defPPr>
      <a:lvl1pPr marL="0" algn="l" defTabSz="761992" rtl="0" eaLnBrk="1" latinLnBrk="0" hangingPunct="1">
        <a:defRPr sz="1500" kern="1200">
          <a:solidFill>
            <a:schemeClr val="tx1"/>
          </a:solidFill>
          <a:latin typeface="+mn-lt"/>
          <a:ea typeface="+mn-ea"/>
          <a:cs typeface="+mn-cs"/>
        </a:defRPr>
      </a:lvl1pPr>
      <a:lvl2pPr marL="380996" algn="l" defTabSz="761992" rtl="0" eaLnBrk="1" latinLnBrk="0" hangingPunct="1">
        <a:defRPr sz="1500" kern="1200">
          <a:solidFill>
            <a:schemeClr val="tx1"/>
          </a:solidFill>
          <a:latin typeface="+mn-lt"/>
          <a:ea typeface="+mn-ea"/>
          <a:cs typeface="+mn-cs"/>
        </a:defRPr>
      </a:lvl2pPr>
      <a:lvl3pPr marL="761992" algn="l" defTabSz="761992" rtl="0" eaLnBrk="1" latinLnBrk="0" hangingPunct="1">
        <a:defRPr sz="1500" kern="1200">
          <a:solidFill>
            <a:schemeClr val="tx1"/>
          </a:solidFill>
          <a:latin typeface="+mn-lt"/>
          <a:ea typeface="+mn-ea"/>
          <a:cs typeface="+mn-cs"/>
        </a:defRPr>
      </a:lvl3pPr>
      <a:lvl4pPr marL="1142989" algn="l" defTabSz="761992" rtl="0" eaLnBrk="1" latinLnBrk="0" hangingPunct="1">
        <a:defRPr sz="1500" kern="1200">
          <a:solidFill>
            <a:schemeClr val="tx1"/>
          </a:solidFill>
          <a:latin typeface="+mn-lt"/>
          <a:ea typeface="+mn-ea"/>
          <a:cs typeface="+mn-cs"/>
        </a:defRPr>
      </a:lvl4pPr>
      <a:lvl5pPr marL="1523985" algn="l" defTabSz="761992" rtl="0" eaLnBrk="1" latinLnBrk="0" hangingPunct="1">
        <a:defRPr sz="1500" kern="1200">
          <a:solidFill>
            <a:schemeClr val="tx1"/>
          </a:solidFill>
          <a:latin typeface="+mn-lt"/>
          <a:ea typeface="+mn-ea"/>
          <a:cs typeface="+mn-cs"/>
        </a:defRPr>
      </a:lvl5pPr>
      <a:lvl6pPr marL="1904981" algn="l" defTabSz="761992" rtl="0" eaLnBrk="1" latinLnBrk="0" hangingPunct="1">
        <a:defRPr sz="1500" kern="1200">
          <a:solidFill>
            <a:schemeClr val="tx1"/>
          </a:solidFill>
          <a:latin typeface="+mn-lt"/>
          <a:ea typeface="+mn-ea"/>
          <a:cs typeface="+mn-cs"/>
        </a:defRPr>
      </a:lvl6pPr>
      <a:lvl7pPr marL="2285977" algn="l" defTabSz="761992" rtl="0" eaLnBrk="1" latinLnBrk="0" hangingPunct="1">
        <a:defRPr sz="1500" kern="1200">
          <a:solidFill>
            <a:schemeClr val="tx1"/>
          </a:solidFill>
          <a:latin typeface="+mn-lt"/>
          <a:ea typeface="+mn-ea"/>
          <a:cs typeface="+mn-cs"/>
        </a:defRPr>
      </a:lvl7pPr>
      <a:lvl8pPr marL="2666973" algn="l" defTabSz="761992" rtl="0" eaLnBrk="1" latinLnBrk="0" hangingPunct="1">
        <a:defRPr sz="1500" kern="1200">
          <a:solidFill>
            <a:schemeClr val="tx1"/>
          </a:solidFill>
          <a:latin typeface="+mn-lt"/>
          <a:ea typeface="+mn-ea"/>
          <a:cs typeface="+mn-cs"/>
        </a:defRPr>
      </a:lvl8pPr>
      <a:lvl9pPr marL="3047970" algn="l" defTabSz="761992"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E245E39B-4344-B04C-BE80-A58C2C4BFED1}" type="datetime1">
              <a:rPr lang="en-US" smtClean="0"/>
              <a:t>6/6/19</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02FA93E9-AC47-5149-9904-96489F23E567}" type="slidenum">
              <a:rPr lang="en-US" smtClean="0"/>
              <a:t>‹#›</a:t>
            </a:fld>
            <a:endParaRPr lang="en-US"/>
          </a:p>
        </p:txBody>
      </p:sp>
    </p:spTree>
    <p:extLst>
      <p:ext uri="{BB962C8B-B14F-4D97-AF65-F5344CB8AC3E}">
        <p14:creationId xmlns:p14="http://schemas.microsoft.com/office/powerpoint/2010/main" val="34955810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58.png"/><Relationship Id="rId9"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55.png"/><Relationship Id="rId11" Type="http://schemas.openxmlformats.org/officeDocument/2006/relationships/image" Target="../media/image61.png"/><Relationship Id="rId5" Type="http://schemas.openxmlformats.org/officeDocument/2006/relationships/image" Target="../media/image54.png"/><Relationship Id="rId10" Type="http://schemas.openxmlformats.org/officeDocument/2006/relationships/image" Target="../media/image60.png"/><Relationship Id="rId4" Type="http://schemas.openxmlformats.org/officeDocument/2006/relationships/image" Target="../media/image53.png"/><Relationship Id="rId9"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63.emf"/></Relationships>
</file>

<file path=ppt/slides/_rels/slide16.xml.rels><?xml version="1.0" encoding="UTF-8" standalone="yes"?>
<Relationships xmlns="http://schemas.openxmlformats.org/package/2006/relationships"><Relationship Id="rId3" Type="http://schemas.openxmlformats.org/officeDocument/2006/relationships/image" Target="../media/image510.png"/><Relationship Id="rId7"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image" Target="../media/image64.emf"/></Relationships>
</file>

<file path=ppt/slides/_rels/slide17.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tiff"/><Relationship Id="rId4" Type="http://schemas.openxmlformats.org/officeDocument/2006/relationships/image" Target="../media/image6.tiff"/></Relationships>
</file>

<file path=ppt/slides/_rels/slide20.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71.tiff"/><Relationship Id="rId1" Type="http://schemas.openxmlformats.org/officeDocument/2006/relationships/slideLayout" Target="../slideLayouts/slideLayout2.xml"/><Relationship Id="rId4" Type="http://schemas.openxmlformats.org/officeDocument/2006/relationships/hyperlink" Target="https://arroma.uiowa.edu/all_datasets.php"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NULL"/><Relationship Id="rId4" Type="http://schemas.openxmlformats.org/officeDocument/2006/relationships/image" Target="../media/image74.jpeg"/></Relationships>
</file>

<file path=ppt/slides/_rels/slide2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75.jpeg"/><Relationship Id="rId7" Type="http://schemas.openxmlformats.org/officeDocument/2006/relationships/image" Target="NULL"/><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NULL"/><Relationship Id="rId5" Type="http://schemas.openxmlformats.org/officeDocument/2006/relationships/image" Target="../media/image73.png"/><Relationship Id="rId4" Type="http://schemas.openxmlformats.org/officeDocument/2006/relationships/image" Target="../media/image76.jpeg"/></Relationships>
</file>

<file path=ppt/slides/_rels/slide24.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79.pn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NULL"/><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26.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27.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3.png"/><Relationship Id="rId7" Type="http://schemas.openxmlformats.org/officeDocument/2006/relationships/image" Target="../media/image92.png"/><Relationship Id="rId12" Type="http://schemas.openxmlformats.org/officeDocument/2006/relationships/image" Target="../media/image111.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106.png"/><Relationship Id="rId11" Type="http://schemas.openxmlformats.org/officeDocument/2006/relationships/image" Target="../media/image110.png"/><Relationship Id="rId5" Type="http://schemas.openxmlformats.org/officeDocument/2006/relationships/image" Target="../media/image105.png"/><Relationship Id="rId10" Type="http://schemas.openxmlformats.org/officeDocument/2006/relationships/image" Target="../media/image109.png"/><Relationship Id="rId4" Type="http://schemas.openxmlformats.org/officeDocument/2006/relationships/image" Target="../media/image104.png"/><Relationship Id="rId9" Type="http://schemas.openxmlformats.org/officeDocument/2006/relationships/image" Target="../media/image10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82.png"/><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2933" y="-56448"/>
            <a:ext cx="7772400" cy="1225021"/>
          </a:xfrm>
        </p:spPr>
        <p:txBody>
          <a:bodyPr/>
          <a:lstStyle/>
          <a:p>
            <a:r>
              <a:rPr lang="en-US" dirty="0">
                <a:effectLst/>
              </a:rPr>
              <a:t>Multi-sensor (OMPS, OMI, VIIRS, TROPOMI) inversion of aerosol emissions: Implication for TEMPO and GEMS</a:t>
            </a:r>
            <a:endParaRPr lang="en-US" dirty="0"/>
          </a:p>
        </p:txBody>
      </p:sp>
      <p:pic>
        <p:nvPicPr>
          <p:cNvPr id="4" name="Picture 3">
            <a:extLst>
              <a:ext uri="{FF2B5EF4-FFF2-40B4-BE49-F238E27FC236}">
                <a16:creationId xmlns:a16="http://schemas.microsoft.com/office/drawing/2014/main" id="{0C41CD2C-94CF-E246-9130-EC9FD47F311D}"/>
              </a:ext>
            </a:extLst>
          </p:cNvPr>
          <p:cNvPicPr>
            <a:picLocks noChangeAspect="1"/>
          </p:cNvPicPr>
          <p:nvPr/>
        </p:nvPicPr>
        <p:blipFill>
          <a:blip r:embed="rId2"/>
          <a:stretch>
            <a:fillRect/>
          </a:stretch>
        </p:blipFill>
        <p:spPr>
          <a:xfrm>
            <a:off x="6348086" y="856980"/>
            <a:ext cx="1906591" cy="1799294"/>
          </a:xfrm>
          <a:prstGeom prst="rect">
            <a:avLst/>
          </a:prstGeom>
        </p:spPr>
      </p:pic>
      <p:pic>
        <p:nvPicPr>
          <p:cNvPr id="5" name="Picture 4">
            <a:extLst>
              <a:ext uri="{FF2B5EF4-FFF2-40B4-BE49-F238E27FC236}">
                <a16:creationId xmlns:a16="http://schemas.microsoft.com/office/drawing/2014/main" id="{F58B7581-4145-6541-A1C9-D71329914AD1}"/>
              </a:ext>
            </a:extLst>
          </p:cNvPr>
          <p:cNvPicPr>
            <a:picLocks noChangeAspect="1"/>
          </p:cNvPicPr>
          <p:nvPr/>
        </p:nvPicPr>
        <p:blipFill>
          <a:blip r:embed="rId3"/>
          <a:stretch>
            <a:fillRect/>
          </a:stretch>
        </p:blipFill>
        <p:spPr>
          <a:xfrm>
            <a:off x="6766215" y="3254669"/>
            <a:ext cx="1379326" cy="1331140"/>
          </a:xfrm>
          <a:prstGeom prst="rect">
            <a:avLst/>
          </a:prstGeom>
        </p:spPr>
      </p:pic>
      <p:sp>
        <p:nvSpPr>
          <p:cNvPr id="6" name="Subtitle 2">
            <a:extLst>
              <a:ext uri="{FF2B5EF4-FFF2-40B4-BE49-F238E27FC236}">
                <a16:creationId xmlns:a16="http://schemas.microsoft.com/office/drawing/2014/main" id="{BF7C28BB-296D-4F46-9D06-3002E38EF8F1}"/>
              </a:ext>
            </a:extLst>
          </p:cNvPr>
          <p:cNvSpPr txBox="1">
            <a:spLocks/>
          </p:cNvSpPr>
          <p:nvPr/>
        </p:nvSpPr>
        <p:spPr bwMode="auto">
          <a:xfrm>
            <a:off x="1775885" y="1632777"/>
            <a:ext cx="6400800" cy="131445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b="1">
                <a:solidFill>
                  <a:srgbClr val="000000"/>
                </a:solidFill>
                <a:latin typeface="+mn-lt"/>
                <a:ea typeface="ＭＳ Ｐゴシック" charset="-128"/>
                <a:cs typeface="ＭＳ Ｐゴシック" charset="-128"/>
              </a:defRPr>
            </a:lvl1pPr>
            <a:lvl2pPr marL="380996" indent="0" algn="ctr" rtl="0" eaLnBrk="1" fontAlgn="base" hangingPunct="1">
              <a:spcBef>
                <a:spcPct val="20000"/>
              </a:spcBef>
              <a:spcAft>
                <a:spcPct val="0"/>
              </a:spcAft>
              <a:buNone/>
              <a:defRPr b="1">
                <a:solidFill>
                  <a:srgbClr val="000000"/>
                </a:solidFill>
                <a:latin typeface="+mn-lt"/>
                <a:ea typeface="ＭＳ Ｐゴシック" charset="-128"/>
              </a:defRPr>
            </a:lvl2pPr>
            <a:lvl3pPr marL="761992" indent="0" algn="ctr" rtl="0" eaLnBrk="1" fontAlgn="base" hangingPunct="1">
              <a:spcBef>
                <a:spcPct val="20000"/>
              </a:spcBef>
              <a:spcAft>
                <a:spcPct val="0"/>
              </a:spcAft>
              <a:buNone/>
              <a:defRPr b="1">
                <a:solidFill>
                  <a:srgbClr val="000000"/>
                </a:solidFill>
                <a:latin typeface="+mn-lt"/>
                <a:ea typeface="ＭＳ Ｐゴシック" charset="-128"/>
              </a:defRPr>
            </a:lvl3pPr>
            <a:lvl4pPr marL="1142989" indent="0" algn="ctr" rtl="0" eaLnBrk="1" fontAlgn="base" hangingPunct="1">
              <a:spcBef>
                <a:spcPct val="20000"/>
              </a:spcBef>
              <a:spcAft>
                <a:spcPct val="0"/>
              </a:spcAft>
              <a:buNone/>
              <a:defRPr b="1">
                <a:solidFill>
                  <a:srgbClr val="000000"/>
                </a:solidFill>
                <a:latin typeface="+mn-lt"/>
                <a:ea typeface="ＭＳ Ｐゴシック" charset="-128"/>
              </a:defRPr>
            </a:lvl4pPr>
            <a:lvl5pPr marL="1523985" indent="0" algn="ctr" rtl="0" eaLnBrk="1" fontAlgn="base" hangingPunct="1">
              <a:spcBef>
                <a:spcPct val="20000"/>
              </a:spcBef>
              <a:spcAft>
                <a:spcPct val="0"/>
              </a:spcAft>
              <a:buNone/>
              <a:defRPr b="1">
                <a:solidFill>
                  <a:srgbClr val="000000"/>
                </a:solidFill>
                <a:latin typeface="+mn-lt"/>
                <a:ea typeface="ＭＳ Ｐゴシック" charset="-128"/>
              </a:defRPr>
            </a:lvl5pPr>
            <a:lvl6pPr marL="1904981" indent="0" algn="ctr" rtl="0" eaLnBrk="1" fontAlgn="base" hangingPunct="1">
              <a:spcBef>
                <a:spcPct val="20000"/>
              </a:spcBef>
              <a:spcAft>
                <a:spcPct val="0"/>
              </a:spcAft>
              <a:buNone/>
              <a:defRPr b="1">
                <a:solidFill>
                  <a:schemeClr val="accent2"/>
                </a:solidFill>
                <a:latin typeface="+mn-lt"/>
              </a:defRPr>
            </a:lvl6pPr>
            <a:lvl7pPr marL="2285977" indent="0" algn="ctr" rtl="0" eaLnBrk="1" fontAlgn="base" hangingPunct="1">
              <a:spcBef>
                <a:spcPct val="20000"/>
              </a:spcBef>
              <a:spcAft>
                <a:spcPct val="0"/>
              </a:spcAft>
              <a:buNone/>
              <a:defRPr b="1">
                <a:solidFill>
                  <a:schemeClr val="accent2"/>
                </a:solidFill>
                <a:latin typeface="+mn-lt"/>
              </a:defRPr>
            </a:lvl7pPr>
            <a:lvl8pPr marL="2666973" indent="0" algn="ctr" rtl="0" eaLnBrk="1" fontAlgn="base" hangingPunct="1">
              <a:spcBef>
                <a:spcPct val="20000"/>
              </a:spcBef>
              <a:spcAft>
                <a:spcPct val="0"/>
              </a:spcAft>
              <a:buNone/>
              <a:defRPr b="1">
                <a:solidFill>
                  <a:schemeClr val="accent2"/>
                </a:solidFill>
                <a:latin typeface="+mn-lt"/>
              </a:defRPr>
            </a:lvl8pPr>
            <a:lvl9pPr marL="3047970" indent="0" algn="ctr" rtl="0" eaLnBrk="1" fontAlgn="base" hangingPunct="1">
              <a:spcBef>
                <a:spcPct val="20000"/>
              </a:spcBef>
              <a:spcAft>
                <a:spcPct val="0"/>
              </a:spcAft>
              <a:buNone/>
              <a:defRPr b="1">
                <a:solidFill>
                  <a:schemeClr val="accent2"/>
                </a:solidFill>
                <a:latin typeface="+mn-lt"/>
              </a:defRPr>
            </a:lvl9pPr>
          </a:lstStyle>
          <a:p>
            <a:pPr defTabSz="914400"/>
            <a:r>
              <a:rPr lang="en-US" sz="2000" kern="0" dirty="0"/>
              <a:t>Yi Wang, Jun Wang</a:t>
            </a:r>
          </a:p>
          <a:p>
            <a:pPr defTabSz="914400"/>
            <a:endParaRPr lang="en-US" sz="2000" kern="0" dirty="0"/>
          </a:p>
          <a:p>
            <a:pPr defTabSz="914400"/>
            <a:endParaRPr lang="en-US" sz="2000" kern="0" dirty="0"/>
          </a:p>
          <a:p>
            <a:pPr defTabSz="914400"/>
            <a:endParaRPr lang="en-US" sz="2000" kern="0" dirty="0"/>
          </a:p>
          <a:p>
            <a:pPr defTabSz="914400"/>
            <a:endParaRPr lang="en-US" sz="2000" kern="0" dirty="0"/>
          </a:p>
          <a:p>
            <a:pPr defTabSz="914400"/>
            <a:r>
              <a:rPr lang="en-US" sz="2000" kern="0" dirty="0"/>
              <a:t>Daven </a:t>
            </a:r>
            <a:r>
              <a:rPr lang="en-US" sz="2000" kern="0" dirty="0" err="1"/>
              <a:t>Henze</a:t>
            </a:r>
            <a:endParaRPr lang="en-US" sz="2000" kern="0" dirty="0"/>
          </a:p>
          <a:p>
            <a:pPr defTabSz="914400"/>
            <a:r>
              <a:rPr lang="en-US" sz="2000" kern="0" dirty="0"/>
              <a:t>Zhen Qu</a:t>
            </a:r>
          </a:p>
        </p:txBody>
      </p:sp>
      <p:pic>
        <p:nvPicPr>
          <p:cNvPr id="9" name="Picture 8" descr="A group of people posing for a photo&#10;&#10;Description automatically generated">
            <a:extLst>
              <a:ext uri="{FF2B5EF4-FFF2-40B4-BE49-F238E27FC236}">
                <a16:creationId xmlns:a16="http://schemas.microsoft.com/office/drawing/2014/main" id="{3B55C8CD-4D26-714B-8ACF-10DBCDBB8C10}"/>
              </a:ext>
            </a:extLst>
          </p:cNvPr>
          <p:cNvPicPr>
            <a:picLocks noChangeAspect="1"/>
          </p:cNvPicPr>
          <p:nvPr/>
        </p:nvPicPr>
        <p:blipFill>
          <a:blip r:embed="rId4"/>
          <a:stretch>
            <a:fillRect/>
          </a:stretch>
        </p:blipFill>
        <p:spPr>
          <a:xfrm>
            <a:off x="320842" y="2589612"/>
            <a:ext cx="3320144" cy="2490108"/>
          </a:xfrm>
          <a:prstGeom prst="rect">
            <a:avLst/>
          </a:prstGeom>
        </p:spPr>
      </p:pic>
      <p:sp>
        <p:nvSpPr>
          <p:cNvPr id="10" name="TextBox 9">
            <a:extLst>
              <a:ext uri="{FF2B5EF4-FFF2-40B4-BE49-F238E27FC236}">
                <a16:creationId xmlns:a16="http://schemas.microsoft.com/office/drawing/2014/main" id="{92551EBE-E06C-1742-850E-2F6BE832C08D}"/>
              </a:ext>
            </a:extLst>
          </p:cNvPr>
          <p:cNvSpPr txBox="1"/>
          <p:nvPr/>
        </p:nvSpPr>
        <p:spPr>
          <a:xfrm>
            <a:off x="117070" y="5156069"/>
            <a:ext cx="5486400" cy="307777"/>
          </a:xfrm>
          <a:prstGeom prst="rect">
            <a:avLst/>
          </a:prstGeom>
          <a:noFill/>
        </p:spPr>
        <p:txBody>
          <a:bodyPr wrap="square" rtlCol="0">
            <a:spAutoFit/>
          </a:bodyPr>
          <a:lstStyle/>
          <a:p>
            <a:r>
              <a:rPr lang="en-US" sz="1400" dirty="0"/>
              <a:t>Yi Wang defended his Ph.D. on 5 June 2019</a:t>
            </a:r>
          </a:p>
        </p:txBody>
      </p:sp>
      <p:pic>
        <p:nvPicPr>
          <p:cNvPr id="11" name="Picture 10">
            <a:extLst>
              <a:ext uri="{FF2B5EF4-FFF2-40B4-BE49-F238E27FC236}">
                <a16:creationId xmlns:a16="http://schemas.microsoft.com/office/drawing/2014/main" id="{56DD126B-5172-9845-AC07-D719D3B9B7DC}"/>
              </a:ext>
            </a:extLst>
          </p:cNvPr>
          <p:cNvPicPr>
            <a:picLocks noChangeAspect="1"/>
          </p:cNvPicPr>
          <p:nvPr/>
        </p:nvPicPr>
        <p:blipFill>
          <a:blip r:embed="rId5"/>
          <a:stretch>
            <a:fillRect/>
          </a:stretch>
        </p:blipFill>
        <p:spPr>
          <a:xfrm>
            <a:off x="1623519" y="959837"/>
            <a:ext cx="1172397" cy="1553426"/>
          </a:xfrm>
          <a:prstGeom prst="rect">
            <a:avLst/>
          </a:prstGeom>
        </p:spPr>
      </p:pic>
      <p:sp>
        <p:nvSpPr>
          <p:cNvPr id="12" name="TextBox 11">
            <a:extLst>
              <a:ext uri="{FF2B5EF4-FFF2-40B4-BE49-F238E27FC236}">
                <a16:creationId xmlns:a16="http://schemas.microsoft.com/office/drawing/2014/main" id="{2E552C55-14B3-EB4E-B454-DD7B30EF3B5B}"/>
              </a:ext>
            </a:extLst>
          </p:cNvPr>
          <p:cNvSpPr txBox="1"/>
          <p:nvPr/>
        </p:nvSpPr>
        <p:spPr>
          <a:xfrm>
            <a:off x="0" y="2064390"/>
            <a:ext cx="2114501" cy="307777"/>
          </a:xfrm>
          <a:prstGeom prst="rect">
            <a:avLst/>
          </a:prstGeom>
          <a:noFill/>
        </p:spPr>
        <p:txBody>
          <a:bodyPr wrap="square" rtlCol="0">
            <a:spAutoFit/>
          </a:bodyPr>
          <a:lstStyle/>
          <a:p>
            <a:r>
              <a:rPr lang="en-US" sz="1400" dirty="0"/>
              <a:t>Yi Wang in 2014</a:t>
            </a:r>
          </a:p>
        </p:txBody>
      </p:sp>
    </p:spTree>
    <p:extLst>
      <p:ext uri="{BB962C8B-B14F-4D97-AF65-F5344CB8AC3E}">
        <p14:creationId xmlns:p14="http://schemas.microsoft.com/office/powerpoint/2010/main" val="1719616160"/>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2FA93E9-AC47-5149-9904-96489F23E567}" type="slidenum">
              <a:rPr lang="en-US" smtClean="0"/>
              <a:t>10</a:t>
            </a:fld>
            <a:endParaRPr lang="en-US"/>
          </a:p>
        </p:txBody>
      </p:sp>
      <p:pic>
        <p:nvPicPr>
          <p:cNvPr id="3" name="Picture 2"/>
          <p:cNvPicPr>
            <a:picLocks noChangeAspect="1"/>
          </p:cNvPicPr>
          <p:nvPr/>
        </p:nvPicPr>
        <p:blipFill rotWithShape="1">
          <a:blip r:embed="rId2"/>
          <a:srcRect l="37533" t="43594" r="17099" b="18450"/>
          <a:stretch/>
        </p:blipFill>
        <p:spPr>
          <a:xfrm>
            <a:off x="0" y="775855"/>
            <a:ext cx="8915006" cy="4661665"/>
          </a:xfrm>
          <a:prstGeom prst="rect">
            <a:avLst/>
          </a:prstGeom>
        </p:spPr>
      </p:pic>
      <p:sp>
        <p:nvSpPr>
          <p:cNvPr id="5" name="Title 1">
            <a:extLst>
              <a:ext uri="{FF2B5EF4-FFF2-40B4-BE49-F238E27FC236}">
                <a16:creationId xmlns:a16="http://schemas.microsoft.com/office/drawing/2014/main" id="{6C44B0D9-9AF6-054A-A008-AD0B3AAA17F1}"/>
              </a:ext>
            </a:extLst>
          </p:cNvPr>
          <p:cNvSpPr txBox="1">
            <a:spLocks/>
          </p:cNvSpPr>
          <p:nvPr/>
        </p:nvSpPr>
        <p:spPr bwMode="auto">
          <a:xfrm>
            <a:off x="570570" y="158749"/>
            <a:ext cx="7772400" cy="5402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167" b="1">
                <a:solidFill>
                  <a:schemeClr val="accent2"/>
                </a:solidFill>
                <a:effectLst>
                  <a:outerShdw blurRad="38100" dist="38100" dir="2700000" algn="tl">
                    <a:srgbClr val="C0C0C0"/>
                  </a:outerShdw>
                </a:effectLst>
                <a:latin typeface="+mj-lt"/>
                <a:ea typeface="ＭＳ Ｐゴシック" charset="-128"/>
                <a:cs typeface="ＭＳ Ｐゴシック" charset="-128"/>
              </a:defRPr>
            </a:lvl1pPr>
            <a:lvl2pPr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2pPr>
            <a:lvl3pPr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3pPr>
            <a:lvl4pPr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4pPr>
            <a:lvl5pPr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5pPr>
            <a:lvl6pPr marL="380996"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defRPr>
            </a:lvl6pPr>
            <a:lvl7pPr marL="761992"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defRPr>
            </a:lvl7pPr>
            <a:lvl8pPr marL="1142989"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defRPr>
            </a:lvl8pPr>
            <a:lvl9pPr marL="1523985"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167" b="1" i="0" u="none" strike="noStrike" kern="0" cap="none" spc="0" normalizeH="0" baseline="0" noProof="0">
                <a:ln>
                  <a:noFill/>
                </a:ln>
                <a:solidFill>
                  <a:srgbClr val="3333CC"/>
                </a:solidFill>
                <a:effectLst>
                  <a:outerShdw blurRad="38100" dist="38100" dir="2700000" algn="tl">
                    <a:srgbClr val="C0C0C0"/>
                  </a:outerShdw>
                </a:effectLst>
                <a:uLnTx/>
                <a:uFillTx/>
                <a:latin typeface="Helvetica"/>
                <a:ea typeface="ＭＳ Ｐゴシック" charset="-128"/>
              </a:rPr>
              <a:t>Artificial lights vs. NOx emissions</a:t>
            </a:r>
            <a:endParaRPr kumimoji="0" lang="en-US" sz="2167" b="1" i="0" u="none" strike="noStrike" kern="0" cap="none" spc="0" normalizeH="0" baseline="0" noProof="0" dirty="0">
              <a:ln>
                <a:noFill/>
              </a:ln>
              <a:solidFill>
                <a:srgbClr val="3333CC"/>
              </a:solidFill>
              <a:effectLst>
                <a:outerShdw blurRad="38100" dist="38100" dir="2700000" algn="tl">
                  <a:srgbClr val="C0C0C0"/>
                </a:outerShdw>
              </a:effectLst>
              <a:uLnTx/>
              <a:uFillTx/>
              <a:latin typeface="Helvetica"/>
              <a:ea typeface="ＭＳ Ｐゴシック" charset="-128"/>
            </a:endParaRPr>
          </a:p>
        </p:txBody>
      </p:sp>
    </p:spTree>
    <p:extLst>
      <p:ext uri="{BB962C8B-B14F-4D97-AF65-F5344CB8AC3E}">
        <p14:creationId xmlns:p14="http://schemas.microsoft.com/office/powerpoint/2010/main" val="1280382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 y="545153"/>
            <a:ext cx="9141714" cy="12956"/>
          </a:xfrm>
          <a:prstGeom prst="rect">
            <a:avLst/>
          </a:prstGeom>
          <a:solidFill>
            <a:srgbClr val="FFFF00"/>
          </a:solidFill>
          <a:ln w="28575" cmpd="sng">
            <a:gradFill flip="none" rotWithShape="1">
              <a:gsLst>
                <a:gs pos="8000">
                  <a:srgbClr val="FF0000"/>
                </a:gs>
                <a:gs pos="100000">
                  <a:srgbClr val="FFF5F5"/>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tIns="0" bIns="373130" anchor="ctr"/>
          <a:lstStyle/>
          <a:p>
            <a:pPr marL="0" marR="0" lvl="0" indent="0" algn="ctr" defTabSz="685800" rtl="0" eaLnBrk="1" fontAlgn="auto" latinLnBrk="0" hangingPunct="1">
              <a:lnSpc>
                <a:spcPct val="93000"/>
              </a:lnSpc>
              <a:spcBef>
                <a:spcPts val="0"/>
              </a:spcBef>
              <a:spcAft>
                <a:spcPts val="0"/>
              </a:spcAft>
              <a:buClr>
                <a:srgbClr val="FFFFFF"/>
              </a:buClr>
              <a:buSzTx/>
              <a:buFontTx/>
              <a:buNone/>
              <a:tabLst/>
              <a:defRPr/>
            </a:pPr>
            <a:r>
              <a:rPr kumimoji="0" lang="en-GB" sz="2250" b="1" i="0" u="none" strike="noStrike" kern="1200" cap="none" spc="0" normalizeH="0" baseline="0" noProof="0" dirty="0">
                <a:ln>
                  <a:noFill/>
                </a:ln>
                <a:solidFill>
                  <a:prstClr val="black"/>
                </a:solidFill>
                <a:effectLst/>
                <a:uLnTx/>
                <a:uFillTx/>
                <a:latin typeface="Calibri" charset="0"/>
                <a:ea typeface="Calibri" charset="0"/>
                <a:cs typeface="Calibri" charset="0"/>
              </a:rPr>
              <a:t>The relationship between TROPOMI NO</a:t>
            </a:r>
            <a:r>
              <a:rPr kumimoji="0" lang="en-GB" sz="2250" b="1" i="0" u="none" strike="noStrike" kern="1200" cap="none" spc="0" normalizeH="0" baseline="-25000" noProof="0" dirty="0">
                <a:ln>
                  <a:noFill/>
                </a:ln>
                <a:solidFill>
                  <a:prstClr val="black"/>
                </a:solidFill>
                <a:effectLst/>
                <a:uLnTx/>
                <a:uFillTx/>
                <a:latin typeface="Calibri" charset="0"/>
                <a:ea typeface="Calibri" charset="0"/>
                <a:cs typeface="Calibri" charset="0"/>
              </a:rPr>
              <a:t>2</a:t>
            </a:r>
            <a:r>
              <a:rPr kumimoji="0" lang="en-GB" sz="2250" b="1" i="0" u="none" strike="noStrike" kern="1200" cap="none" spc="0" normalizeH="0" baseline="0" noProof="0" dirty="0">
                <a:ln>
                  <a:noFill/>
                </a:ln>
                <a:solidFill>
                  <a:prstClr val="black"/>
                </a:solidFill>
                <a:effectLst/>
                <a:uLnTx/>
                <a:uFillTx/>
                <a:latin typeface="Calibri" charset="0"/>
                <a:ea typeface="Calibri" charset="0"/>
                <a:cs typeface="Calibri" charset="0"/>
              </a:rPr>
              <a:t> and VIIRS </a:t>
            </a:r>
            <a:r>
              <a:rPr kumimoji="0" lang="en-GB" sz="2250" b="1" i="0" u="none" strike="noStrike" kern="1200" cap="none" spc="0" normalizeH="0" baseline="0" noProof="0" dirty="0" err="1">
                <a:ln>
                  <a:noFill/>
                </a:ln>
                <a:solidFill>
                  <a:prstClr val="black"/>
                </a:solidFill>
                <a:effectLst/>
                <a:uLnTx/>
                <a:uFillTx/>
                <a:latin typeface="Calibri" charset="0"/>
                <a:ea typeface="Calibri" charset="0"/>
                <a:cs typeface="Calibri" charset="0"/>
              </a:rPr>
              <a:t>nighttime</a:t>
            </a:r>
            <a:r>
              <a:rPr kumimoji="0" lang="en-GB" sz="2250" b="1" i="0" u="none" strike="noStrike" kern="1200" cap="none" spc="0" normalizeH="0" baseline="0" noProof="0" dirty="0">
                <a:ln>
                  <a:noFill/>
                </a:ln>
                <a:solidFill>
                  <a:prstClr val="black"/>
                </a:solidFill>
                <a:effectLst/>
                <a:uLnTx/>
                <a:uFillTx/>
                <a:latin typeface="Calibri" charset="0"/>
                <a:ea typeface="Calibri" charset="0"/>
                <a:cs typeface="Calibri" charset="0"/>
              </a:rPr>
              <a:t> light </a:t>
            </a:r>
          </a:p>
        </p:txBody>
      </p:sp>
      <p:sp>
        <p:nvSpPr>
          <p:cNvPr id="2" name="Slide Number Placeholder 1"/>
          <p:cNvSpPr>
            <a:spLocks noGrp="1"/>
          </p:cNvSpPr>
          <p:nvPr>
            <p:ph type="sldNum" sz="quarter" idx="12"/>
          </p:nvPr>
        </p:nvSpPr>
        <p:spPr>
          <a:xfrm>
            <a:off x="6268379" y="4865576"/>
            <a:ext cx="2057400" cy="304271"/>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2FA93E9-AC47-5149-9904-96489F23E567}"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19996" t="22821" r="28262" b="18523"/>
          <a:stretch/>
        </p:blipFill>
        <p:spPr>
          <a:xfrm>
            <a:off x="5706814" y="1270935"/>
            <a:ext cx="2866869" cy="2437476"/>
          </a:xfrm>
          <a:prstGeom prst="rect">
            <a:avLst/>
          </a:prstGeom>
        </p:spPr>
      </p:pic>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28187" t="17276" r="28524" b="21932"/>
          <a:stretch/>
        </p:blipFill>
        <p:spPr>
          <a:xfrm>
            <a:off x="3184627" y="1237207"/>
            <a:ext cx="2398520" cy="2526251"/>
          </a:xfrm>
          <a:prstGeom prst="rect">
            <a:avLst/>
          </a:prstGeom>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23796" t="17338" r="28817" b="22894"/>
          <a:stretch/>
        </p:blipFill>
        <p:spPr>
          <a:xfrm>
            <a:off x="397187" y="1252841"/>
            <a:ext cx="2625599" cy="2483674"/>
          </a:xfrm>
          <a:prstGeom prst="rect">
            <a:avLst/>
          </a:prstGeom>
        </p:spPr>
      </p:pic>
      <p:sp>
        <p:nvSpPr>
          <p:cNvPr id="27" name="TextBox 26"/>
          <p:cNvSpPr txBox="1"/>
          <p:nvPr/>
        </p:nvSpPr>
        <p:spPr>
          <a:xfrm>
            <a:off x="1061106" y="882213"/>
            <a:ext cx="1551482" cy="34624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TROPOMI NO</a:t>
            </a:r>
            <a:r>
              <a:rPr kumimoji="0" lang="en-US" sz="1650" b="0" i="0" u="none" strike="noStrike" kern="1200" cap="none" spc="0" normalizeH="0" baseline="-25000" noProof="0" dirty="0">
                <a:ln>
                  <a:noFill/>
                </a:ln>
                <a:solidFill>
                  <a:prstClr val="black"/>
                </a:solidFill>
                <a:effectLst/>
                <a:uLnTx/>
                <a:uFillTx/>
                <a:latin typeface="Calibri" panose="020F0502020204030204"/>
                <a:ea typeface="+mn-ea"/>
                <a:cs typeface="+mn-cs"/>
              </a:rPr>
              <a:t>2</a:t>
            </a:r>
          </a:p>
        </p:txBody>
      </p:sp>
      <p:sp>
        <p:nvSpPr>
          <p:cNvPr id="28" name="TextBox 27"/>
          <p:cNvSpPr txBox="1"/>
          <p:nvPr/>
        </p:nvSpPr>
        <p:spPr>
          <a:xfrm>
            <a:off x="3374341" y="882250"/>
            <a:ext cx="2023671" cy="34624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a:ln>
                  <a:noFill/>
                </a:ln>
                <a:solidFill>
                  <a:prstClr val="black"/>
                </a:solidFill>
                <a:effectLst/>
                <a:uLnTx/>
                <a:uFillTx/>
                <a:latin typeface="Calibri" panose="020F0502020204030204"/>
                <a:ea typeface="+mn-ea"/>
                <a:cs typeface="+mn-cs"/>
              </a:rPr>
              <a:t>VIIRS nighttime light</a:t>
            </a:r>
            <a:endParaRPr kumimoji="0" lang="en-US" sz="165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29" name="TextBox 28"/>
          <p:cNvSpPr txBox="1"/>
          <p:nvPr/>
        </p:nvSpPr>
        <p:spPr>
          <a:xfrm>
            <a:off x="6132701" y="898064"/>
            <a:ext cx="2154667" cy="34624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a:ln>
                  <a:noFill/>
                </a:ln>
                <a:solidFill>
                  <a:prstClr val="black"/>
                </a:solidFill>
                <a:effectLst/>
                <a:uLnTx/>
                <a:uFillTx/>
                <a:latin typeface="Calibri" panose="020F0502020204030204"/>
                <a:ea typeface="+mn-ea"/>
                <a:cs typeface="+mn-cs"/>
              </a:rPr>
              <a:t>NO</a:t>
            </a:r>
            <a:r>
              <a:rPr kumimoji="0" lang="en-US" sz="1650" b="0" i="0" u="none" strike="noStrike" kern="1200" cap="none" spc="0" normalizeH="0" baseline="-25000" noProof="0">
                <a:ln>
                  <a:noFill/>
                </a:ln>
                <a:solidFill>
                  <a:prstClr val="black"/>
                </a:solidFill>
                <a:effectLst/>
                <a:uLnTx/>
                <a:uFillTx/>
                <a:latin typeface="Calibri" panose="020F0502020204030204"/>
                <a:ea typeface="+mn-ea"/>
                <a:cs typeface="+mn-cs"/>
              </a:rPr>
              <a:t>2</a:t>
            </a:r>
            <a:r>
              <a:rPr kumimoji="0" lang="en-US" sz="1650" b="0" i="0" u="none" strike="noStrike" kern="1200" cap="none" spc="0" normalizeH="0" baseline="0" noProof="0">
                <a:ln>
                  <a:noFill/>
                </a:ln>
                <a:solidFill>
                  <a:prstClr val="black"/>
                </a:solidFill>
                <a:effectLst/>
                <a:uLnTx/>
                <a:uFillTx/>
                <a:latin typeface="Calibri" panose="020F0502020204030204"/>
                <a:ea typeface="+mn-ea"/>
                <a:cs typeface="+mn-cs"/>
              </a:rPr>
              <a:t> VS nighttime </a:t>
            </a: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light</a:t>
            </a:r>
            <a:endParaRPr kumimoji="0" lang="en-US" sz="165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30" name="TextBox 29"/>
          <p:cNvSpPr txBox="1"/>
          <p:nvPr/>
        </p:nvSpPr>
        <p:spPr>
          <a:xfrm>
            <a:off x="8084999" y="1132435"/>
            <a:ext cx="258581"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31" name="TextBox 30"/>
          <p:cNvSpPr txBox="1"/>
          <p:nvPr/>
        </p:nvSpPr>
        <p:spPr>
          <a:xfrm>
            <a:off x="754809" y="4036623"/>
            <a:ext cx="7532558" cy="85408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There is good correlation between TROPOMI NO</a:t>
            </a:r>
            <a:r>
              <a:rPr kumimoji="0" lang="en-US" sz="1650" b="0" i="0" u="none" strike="noStrike" kern="1200" cap="none" spc="0" normalizeH="0" baseline="-25000" noProof="0" dirty="0">
                <a:ln>
                  <a:noFill/>
                </a:ln>
                <a:solidFill>
                  <a:prstClr val="black"/>
                </a:solidFill>
                <a:effectLst/>
                <a:uLnTx/>
                <a:uFillTx/>
                <a:latin typeface="Calibri" panose="020F0502020204030204"/>
                <a:ea typeface="+mn-ea"/>
                <a:cs typeface="+mn-cs"/>
              </a:rPr>
              <a:t>2 </a:t>
            </a: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vertical column density and VIIRS nighttime light, thus VIIRS nighttime light should be good proxy for downscaling NO</a:t>
            </a:r>
            <a:r>
              <a:rPr kumimoji="0" lang="en-US" sz="1650" b="0" i="0" u="none" strike="noStrike" kern="1200" cap="none" spc="0" normalizeH="0" baseline="-25000" noProof="0" dirty="0">
                <a:ln>
                  <a:noFill/>
                </a:ln>
                <a:solidFill>
                  <a:prstClr val="black"/>
                </a:solidFill>
                <a:effectLst/>
                <a:uLnTx/>
                <a:uFillTx/>
                <a:latin typeface="Calibri" panose="020F0502020204030204"/>
                <a:ea typeface="+mn-ea"/>
                <a:cs typeface="+mn-cs"/>
              </a:rPr>
              <a:t>x</a:t>
            </a: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 emissions.</a:t>
            </a:r>
          </a:p>
        </p:txBody>
      </p:sp>
    </p:spTree>
    <p:extLst>
      <p:ext uri="{BB962C8B-B14F-4D97-AF65-F5344CB8AC3E}">
        <p14:creationId xmlns:p14="http://schemas.microsoft.com/office/powerpoint/2010/main" val="556956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 y="693268"/>
            <a:ext cx="9141714" cy="12956"/>
          </a:xfrm>
          <a:prstGeom prst="rect">
            <a:avLst/>
          </a:prstGeom>
          <a:solidFill>
            <a:srgbClr val="FFFF00"/>
          </a:solidFill>
          <a:ln w="28575" cmpd="sng">
            <a:gradFill flip="none" rotWithShape="1">
              <a:gsLst>
                <a:gs pos="8000">
                  <a:srgbClr val="FF0000"/>
                </a:gs>
                <a:gs pos="100000">
                  <a:srgbClr val="FFF5F5"/>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tIns="0" bIns="373130" anchor="ctr"/>
          <a:lstStyle/>
          <a:p>
            <a:pPr algn="ctr" defTabSz="685800">
              <a:lnSpc>
                <a:spcPct val="93000"/>
              </a:lnSpc>
              <a:buClr>
                <a:srgbClr val="FFFFFF"/>
              </a:buClr>
              <a:defRPr/>
            </a:pPr>
            <a:r>
              <a:rPr lang="en-GB" sz="2250" b="1" dirty="0">
                <a:solidFill>
                  <a:prstClr val="black"/>
                </a:solidFill>
                <a:latin typeface="Calibri" charset="0"/>
                <a:ea typeface="Calibri" charset="0"/>
                <a:cs typeface="Calibri" charset="0"/>
              </a:rPr>
              <a:t>Two methods to downscale posterior NO</a:t>
            </a:r>
            <a:r>
              <a:rPr lang="en-GB" sz="2250" b="1" baseline="-25000" dirty="0">
                <a:solidFill>
                  <a:prstClr val="black"/>
                </a:solidFill>
                <a:latin typeface="Calibri" charset="0"/>
                <a:ea typeface="Calibri" charset="0"/>
                <a:cs typeface="Calibri" charset="0"/>
              </a:rPr>
              <a:t>x</a:t>
            </a:r>
            <a:r>
              <a:rPr lang="en-GB" sz="2250" b="1" dirty="0">
                <a:solidFill>
                  <a:prstClr val="black"/>
                </a:solidFill>
                <a:latin typeface="Calibri" charset="0"/>
                <a:ea typeface="Calibri" charset="0"/>
                <a:cs typeface="Calibri" charset="0"/>
              </a:rPr>
              <a:t> emissions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2956" t="18093" r="29688" b="34558"/>
          <a:stretch/>
        </p:blipFill>
        <p:spPr>
          <a:xfrm>
            <a:off x="6862406" y="1473367"/>
            <a:ext cx="2078547" cy="1558637"/>
          </a:xfrm>
          <a:prstGeom prst="rect">
            <a:avLst/>
          </a:prstGeom>
        </p:spPr>
      </p:pic>
      <p:sp>
        <p:nvSpPr>
          <p:cNvPr id="6" name="TextBox 5"/>
          <p:cNvSpPr txBox="1"/>
          <p:nvPr/>
        </p:nvSpPr>
        <p:spPr>
          <a:xfrm>
            <a:off x="306161" y="1977277"/>
            <a:ext cx="1813583" cy="346249"/>
          </a:xfrm>
          <a:prstGeom prst="rect">
            <a:avLst/>
          </a:prstGeom>
          <a:noFill/>
        </p:spPr>
        <p:txBody>
          <a:bodyPr wrap="square" rtlCol="0">
            <a:spAutoFit/>
          </a:bodyPr>
          <a:lstStyle/>
          <a:p>
            <a:pPr algn="ctr" defTabSz="685800"/>
            <a:r>
              <a:rPr lang="en-US" sz="1650" dirty="0">
                <a:solidFill>
                  <a:prstClr val="black"/>
                </a:solidFill>
                <a:latin typeface="Calibri" panose="020F0502020204030204"/>
              </a:rPr>
              <a:t>Posterior coarse</a:t>
            </a:r>
          </a:p>
        </p:txBody>
      </p:sp>
      <p:sp>
        <p:nvSpPr>
          <p:cNvPr id="8" name="TextBox 7"/>
          <p:cNvSpPr txBox="1"/>
          <p:nvPr/>
        </p:nvSpPr>
        <p:spPr>
          <a:xfrm>
            <a:off x="3218415" y="1102281"/>
            <a:ext cx="1267691" cy="346249"/>
          </a:xfrm>
          <a:prstGeom prst="rect">
            <a:avLst/>
          </a:prstGeom>
          <a:noFill/>
        </p:spPr>
        <p:txBody>
          <a:bodyPr wrap="square" rtlCol="0">
            <a:spAutoFit/>
          </a:bodyPr>
          <a:lstStyle/>
          <a:p>
            <a:pPr algn="ctr" defTabSz="685800"/>
            <a:r>
              <a:rPr lang="en-US" sz="1650" dirty="0">
                <a:solidFill>
                  <a:prstClr val="black"/>
                </a:solidFill>
                <a:latin typeface="Calibri" panose="020F0502020204030204"/>
              </a:rPr>
              <a:t>Prior fine</a:t>
            </a:r>
          </a:p>
        </p:txBody>
      </p:sp>
      <p:sp>
        <p:nvSpPr>
          <p:cNvPr id="9" name="TextBox 8"/>
          <p:cNvSpPr txBox="1"/>
          <p:nvPr/>
        </p:nvSpPr>
        <p:spPr>
          <a:xfrm>
            <a:off x="6745573" y="1096630"/>
            <a:ext cx="2433368" cy="346249"/>
          </a:xfrm>
          <a:prstGeom prst="rect">
            <a:avLst/>
          </a:prstGeom>
          <a:noFill/>
        </p:spPr>
        <p:txBody>
          <a:bodyPr wrap="square" rtlCol="0">
            <a:spAutoFit/>
          </a:bodyPr>
          <a:lstStyle/>
          <a:p>
            <a:pPr algn="ctr" defTabSz="685800"/>
            <a:r>
              <a:rPr lang="en-US" sz="1650" dirty="0">
                <a:solidFill>
                  <a:prstClr val="black"/>
                </a:solidFill>
                <a:latin typeface="Calibri" panose="020F0502020204030204"/>
              </a:rPr>
              <a:t>MIX emission downscaled</a:t>
            </a:r>
          </a:p>
        </p:txBody>
      </p:sp>
      <p:sp>
        <p:nvSpPr>
          <p:cNvPr id="10" name="TextBox 9"/>
          <p:cNvSpPr txBox="1"/>
          <p:nvPr/>
        </p:nvSpPr>
        <p:spPr>
          <a:xfrm>
            <a:off x="2312287" y="1998947"/>
            <a:ext cx="228600" cy="438582"/>
          </a:xfrm>
          <a:prstGeom prst="rect">
            <a:avLst/>
          </a:prstGeom>
          <a:noFill/>
        </p:spPr>
        <p:txBody>
          <a:bodyPr wrap="square" rtlCol="0">
            <a:spAutoFit/>
          </a:bodyPr>
          <a:lstStyle/>
          <a:p>
            <a:pPr algn="ctr" defTabSz="685800"/>
            <a:r>
              <a:rPr lang="en-US" sz="2250" dirty="0">
                <a:solidFill>
                  <a:prstClr val="black"/>
                </a:solidFill>
                <a:latin typeface="Calibri" panose="020F0502020204030204"/>
              </a:rPr>
              <a:t>+</a:t>
            </a:r>
          </a:p>
        </p:txBody>
      </p:sp>
      <mc:AlternateContent xmlns:mc="http://schemas.openxmlformats.org/markup-compatibility/2006" xmlns:a14="http://schemas.microsoft.com/office/drawing/2010/main">
        <mc:Choice Requires="a14">
          <p:sp>
            <p:nvSpPr>
              <p:cNvPr id="11" name="Rectangle 10"/>
              <p:cNvSpPr/>
              <p:nvPr/>
            </p:nvSpPr>
            <p:spPr>
              <a:xfrm>
                <a:off x="4808918" y="1406324"/>
                <a:ext cx="2052165" cy="688009"/>
              </a:xfrm>
              <a:prstGeom prst="rect">
                <a:avLst/>
              </a:prstGeom>
            </p:spPr>
            <p:txBody>
              <a:bodyPr wrap="none">
                <a:spAutoFit/>
              </a:bodyPr>
              <a:lstStyle/>
              <a:p>
                <a:pPr defTabSz="685800"/>
                <a14:m>
                  <m:oMathPara xmlns:m="http://schemas.openxmlformats.org/officeDocument/2006/math">
                    <m:oMathParaPr>
                      <m:jc m:val="centerGroup"/>
                    </m:oMathParaPr>
                    <m:oMath xmlns:m="http://schemas.openxmlformats.org/officeDocument/2006/math">
                      <m:sSubSup>
                        <m:sSubSupPr>
                          <m:ctrlPr>
                            <a:rPr lang="en-US" sz="1350" i="1">
                              <a:solidFill>
                                <a:prstClr val="black"/>
                              </a:solidFill>
                              <a:latin typeface="Cambria Math" panose="02040503050406030204" pitchFamily="18" charset="0"/>
                            </a:rPr>
                          </m:ctrlPr>
                        </m:sSubSupPr>
                        <m:e>
                          <m:r>
                            <a:rPr lang="en-US" sz="1350" i="1">
                              <a:solidFill>
                                <a:prstClr val="black"/>
                              </a:solidFill>
                              <a:latin typeface="Cambria Math" charset="0"/>
                            </a:rPr>
                            <m:t>𝐸</m:t>
                          </m:r>
                        </m:e>
                        <m:sub>
                          <m:r>
                            <a:rPr lang="en-US" sz="1350" i="1">
                              <a:solidFill>
                                <a:prstClr val="black"/>
                              </a:solidFill>
                              <a:latin typeface="Cambria Math" charset="0"/>
                            </a:rPr>
                            <m:t>𝑓</m:t>
                          </m:r>
                          <m:r>
                            <a:rPr lang="en-US" sz="1350" i="1">
                              <a:solidFill>
                                <a:prstClr val="black"/>
                              </a:solidFill>
                              <a:latin typeface="Cambria Math" charset="0"/>
                            </a:rPr>
                            <m:t>,</m:t>
                          </m:r>
                          <m:r>
                            <a:rPr lang="en-US" sz="1350" i="1">
                              <a:solidFill>
                                <a:prstClr val="black"/>
                              </a:solidFill>
                              <a:latin typeface="Cambria Math" charset="0"/>
                            </a:rPr>
                            <m:t>𝑖</m:t>
                          </m:r>
                        </m:sub>
                        <m:sup>
                          <m:r>
                            <a:rPr lang="en-US" sz="1350" i="1">
                              <a:solidFill>
                                <a:prstClr val="black"/>
                              </a:solidFill>
                              <a:latin typeface="Cambria Math" charset="0"/>
                            </a:rPr>
                            <m:t>𝑝𝑜𝑠𝑡</m:t>
                          </m:r>
                        </m:sup>
                      </m:sSubSup>
                      <m:r>
                        <a:rPr lang="en-US" sz="1350">
                          <a:solidFill>
                            <a:prstClr val="black"/>
                          </a:solidFill>
                          <a:latin typeface="Cambria Math" charset="0"/>
                        </a:rPr>
                        <m:t>=</m:t>
                      </m:r>
                      <m:sSubSup>
                        <m:sSubSupPr>
                          <m:ctrlPr>
                            <a:rPr lang="en-US" sz="1350" i="1">
                              <a:solidFill>
                                <a:prstClr val="black"/>
                              </a:solidFill>
                              <a:latin typeface="Cambria Math" panose="02040503050406030204" pitchFamily="18" charset="0"/>
                            </a:rPr>
                          </m:ctrlPr>
                        </m:sSubSupPr>
                        <m:e>
                          <m:r>
                            <a:rPr lang="en-US" sz="1350" i="1">
                              <a:solidFill>
                                <a:prstClr val="black"/>
                              </a:solidFill>
                              <a:latin typeface="Cambria Math" charset="0"/>
                            </a:rPr>
                            <m:t>𝐸</m:t>
                          </m:r>
                        </m:e>
                        <m:sub>
                          <m:r>
                            <a:rPr lang="en-US" sz="1350" i="1">
                              <a:solidFill>
                                <a:prstClr val="black"/>
                              </a:solidFill>
                              <a:latin typeface="Cambria Math" charset="0"/>
                            </a:rPr>
                            <m:t>𝑐</m:t>
                          </m:r>
                        </m:sub>
                        <m:sup>
                          <m:r>
                            <a:rPr lang="en-US" sz="1350" i="1">
                              <a:solidFill>
                                <a:prstClr val="black"/>
                              </a:solidFill>
                              <a:latin typeface="Cambria Math" charset="0"/>
                            </a:rPr>
                            <m:t>𝑝𝑜𝑠𝑡</m:t>
                          </m:r>
                        </m:sup>
                      </m:sSubSup>
                      <m:r>
                        <a:rPr lang="en-US" sz="1350">
                          <a:solidFill>
                            <a:prstClr val="black"/>
                          </a:solidFill>
                          <a:latin typeface="Cambria Math" charset="0"/>
                        </a:rPr>
                        <m:t>×</m:t>
                      </m:r>
                      <m:f>
                        <m:fPr>
                          <m:ctrlPr>
                            <a:rPr lang="en-US" sz="1350" i="1">
                              <a:solidFill>
                                <a:prstClr val="black"/>
                              </a:solidFill>
                              <a:latin typeface="Cambria Math" panose="02040503050406030204" pitchFamily="18" charset="0"/>
                            </a:rPr>
                          </m:ctrlPr>
                        </m:fPr>
                        <m:num>
                          <m:sSubSup>
                            <m:sSubSupPr>
                              <m:ctrlPr>
                                <a:rPr lang="en-US" sz="1350" i="1">
                                  <a:solidFill>
                                    <a:prstClr val="black"/>
                                  </a:solidFill>
                                  <a:latin typeface="Cambria Math" panose="02040503050406030204" pitchFamily="18" charset="0"/>
                                </a:rPr>
                              </m:ctrlPr>
                            </m:sSubSupPr>
                            <m:e>
                              <m:r>
                                <a:rPr lang="en-US" sz="1350" i="1">
                                  <a:solidFill>
                                    <a:prstClr val="black"/>
                                  </a:solidFill>
                                  <a:latin typeface="Cambria Math" charset="0"/>
                                </a:rPr>
                                <m:t>𝐸</m:t>
                              </m:r>
                            </m:e>
                            <m:sub>
                              <m:r>
                                <a:rPr lang="en-US" sz="1350" i="1">
                                  <a:solidFill>
                                    <a:prstClr val="black"/>
                                  </a:solidFill>
                                  <a:latin typeface="Cambria Math" charset="0"/>
                                </a:rPr>
                                <m:t>𝑓</m:t>
                              </m:r>
                              <m:r>
                                <a:rPr lang="en-US" sz="1350" i="1">
                                  <a:solidFill>
                                    <a:prstClr val="black"/>
                                  </a:solidFill>
                                  <a:latin typeface="Cambria Math" charset="0"/>
                                </a:rPr>
                                <m:t>,</m:t>
                              </m:r>
                              <m:r>
                                <a:rPr lang="en-US" sz="1350" i="1">
                                  <a:solidFill>
                                    <a:prstClr val="black"/>
                                  </a:solidFill>
                                  <a:latin typeface="Cambria Math" charset="0"/>
                                </a:rPr>
                                <m:t>𝑖</m:t>
                              </m:r>
                            </m:sub>
                            <m:sup>
                              <m:r>
                                <a:rPr lang="en-US" sz="1350" i="1">
                                  <a:solidFill>
                                    <a:prstClr val="black"/>
                                  </a:solidFill>
                                  <a:latin typeface="Cambria Math" charset="0"/>
                                </a:rPr>
                                <m:t>𝑝𝑟𝑖𝑜𝑟</m:t>
                              </m:r>
                            </m:sup>
                          </m:sSubSup>
                        </m:num>
                        <m:den>
                          <m:nary>
                            <m:naryPr>
                              <m:chr m:val="∑"/>
                              <m:supHide m:val="on"/>
                              <m:ctrlPr>
                                <a:rPr lang="en-US" sz="1350" i="1">
                                  <a:solidFill>
                                    <a:prstClr val="black"/>
                                  </a:solidFill>
                                  <a:latin typeface="Cambria Math" panose="02040503050406030204" pitchFamily="18" charset="0"/>
                                </a:rPr>
                              </m:ctrlPr>
                            </m:naryPr>
                            <m:sub>
                              <m:r>
                                <m:rPr>
                                  <m:brk m:alnAt="7"/>
                                </m:rPr>
                                <a:rPr lang="en-US" sz="1350" i="1">
                                  <a:solidFill>
                                    <a:prstClr val="black"/>
                                  </a:solidFill>
                                  <a:latin typeface="Cambria Math" charset="0"/>
                                </a:rPr>
                                <m:t>𝑖</m:t>
                              </m:r>
                            </m:sub>
                            <m:sup/>
                            <m:e>
                              <m:sSubSup>
                                <m:sSubSupPr>
                                  <m:ctrlPr>
                                    <a:rPr lang="en-US" sz="1350" i="1">
                                      <a:solidFill>
                                        <a:prstClr val="black"/>
                                      </a:solidFill>
                                      <a:latin typeface="Cambria Math" panose="02040503050406030204" pitchFamily="18" charset="0"/>
                                    </a:rPr>
                                  </m:ctrlPr>
                                </m:sSubSupPr>
                                <m:e>
                                  <m:r>
                                    <a:rPr lang="en-US" sz="1350" i="1">
                                      <a:solidFill>
                                        <a:prstClr val="black"/>
                                      </a:solidFill>
                                      <a:latin typeface="Cambria Math" charset="0"/>
                                    </a:rPr>
                                    <m:t>𝐸</m:t>
                                  </m:r>
                                </m:e>
                                <m:sub>
                                  <m:r>
                                    <a:rPr lang="en-US" sz="1350" i="1">
                                      <a:solidFill>
                                        <a:prstClr val="black"/>
                                      </a:solidFill>
                                      <a:latin typeface="Cambria Math" charset="0"/>
                                    </a:rPr>
                                    <m:t>𝑓</m:t>
                                  </m:r>
                                  <m:r>
                                    <a:rPr lang="en-US" sz="1350" i="1">
                                      <a:solidFill>
                                        <a:prstClr val="black"/>
                                      </a:solidFill>
                                      <a:latin typeface="Cambria Math" charset="0"/>
                                    </a:rPr>
                                    <m:t>,</m:t>
                                  </m:r>
                                  <m:r>
                                    <a:rPr lang="en-US" sz="1350" i="1">
                                      <a:solidFill>
                                        <a:prstClr val="black"/>
                                      </a:solidFill>
                                      <a:latin typeface="Cambria Math" charset="0"/>
                                    </a:rPr>
                                    <m:t>𝑖</m:t>
                                  </m:r>
                                </m:sub>
                                <m:sup>
                                  <m:r>
                                    <a:rPr lang="en-US" sz="1350" i="1">
                                      <a:solidFill>
                                        <a:prstClr val="black"/>
                                      </a:solidFill>
                                      <a:latin typeface="Cambria Math" charset="0"/>
                                    </a:rPr>
                                    <m:t>𝑝𝑟𝑖𝑜𝑟</m:t>
                                  </m:r>
                                </m:sup>
                              </m:sSubSup>
                            </m:e>
                          </m:nary>
                        </m:den>
                      </m:f>
                    </m:oMath>
                  </m:oMathPara>
                </a14:m>
                <a:endParaRPr lang="en-US" sz="1350" dirty="0">
                  <a:solidFill>
                    <a:prstClr val="black"/>
                  </a:solidFill>
                  <a:latin typeface="Calibri" panose="020F0502020204030204"/>
                </a:endParaRPr>
              </a:p>
            </p:txBody>
          </p:sp>
        </mc:Choice>
        <mc:Fallback xmlns="">
          <p:sp>
            <p:nvSpPr>
              <p:cNvPr id="11" name="Rectangle 10"/>
              <p:cNvSpPr>
                <a:spLocks noRot="1" noChangeAspect="1" noMove="1" noResize="1" noEditPoints="1" noAdjustHandles="1" noChangeArrowheads="1" noChangeShapeType="1" noTextEdit="1"/>
              </p:cNvSpPr>
              <p:nvPr/>
            </p:nvSpPr>
            <p:spPr>
              <a:xfrm>
                <a:off x="4808918" y="1406324"/>
                <a:ext cx="2052165" cy="688009"/>
              </a:xfrm>
              <a:prstGeom prst="rect">
                <a:avLst/>
              </a:prstGeom>
              <a:blipFill>
                <a:blip r:embed="rId4"/>
                <a:stretch>
                  <a:fillRect b="-69091"/>
                </a:stretch>
              </a:blipFill>
            </p:spPr>
            <p:txBody>
              <a:bodyPr/>
              <a:lstStyle/>
              <a:p>
                <a:r>
                  <a:rPr lang="en-US">
                    <a:noFill/>
                  </a:rPr>
                  <a:t> </a:t>
                </a:r>
              </a:p>
            </p:txBody>
          </p:sp>
        </mc:Fallback>
      </mc:AlternateContent>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3667" t="17924" r="29221" b="35044"/>
          <a:stretch/>
        </p:blipFill>
        <p:spPr>
          <a:xfrm>
            <a:off x="51954" y="2278203"/>
            <a:ext cx="2067791" cy="1548247"/>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23412" t="17727" r="29478" b="35037"/>
          <a:stretch/>
        </p:blipFill>
        <p:spPr>
          <a:xfrm>
            <a:off x="2600713" y="3500162"/>
            <a:ext cx="2067791" cy="1554921"/>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23412" t="68178" r="15983" b="22513"/>
          <a:stretch/>
        </p:blipFill>
        <p:spPr>
          <a:xfrm>
            <a:off x="2608121" y="5065251"/>
            <a:ext cx="2660073" cy="306454"/>
          </a:xfrm>
          <a:prstGeom prst="rect">
            <a:avLst/>
          </a:prstGeom>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23822" t="17418" r="29066" b="34249"/>
          <a:stretch/>
        </p:blipFill>
        <p:spPr>
          <a:xfrm>
            <a:off x="2603264" y="1451889"/>
            <a:ext cx="2067792" cy="1591035"/>
          </a:xfrm>
          <a:prstGeom prst="rect">
            <a:avLst/>
          </a:prstGeom>
        </p:spPr>
      </p:pic>
      <p:sp>
        <p:nvSpPr>
          <p:cNvPr id="16" name="Right Arrow 15"/>
          <p:cNvSpPr/>
          <p:nvPr/>
        </p:nvSpPr>
        <p:spPr>
          <a:xfrm>
            <a:off x="4641273" y="2059980"/>
            <a:ext cx="2190236" cy="113621"/>
          </a:xfrm>
          <a:prstGeom prst="rightArrow">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endParaRPr lang="en-US" sz="1350">
              <a:ln w="0"/>
              <a:solidFill>
                <a:prstClr val="black"/>
              </a:solidFill>
              <a:effectLst>
                <a:outerShdw blurRad="38100" dist="19050" dir="2700000" algn="tl" rotWithShape="0">
                  <a:prstClr val="black">
                    <a:alpha val="40000"/>
                  </a:prstClr>
                </a:outerShdw>
              </a:effectLst>
              <a:latin typeface="Calibri" panose="020F0502020204030204"/>
            </a:endParaRPr>
          </a:p>
        </p:txBody>
      </p:sp>
      <p:sp>
        <p:nvSpPr>
          <p:cNvPr id="17" name="TextBox 16"/>
          <p:cNvSpPr txBox="1"/>
          <p:nvPr/>
        </p:nvSpPr>
        <p:spPr>
          <a:xfrm>
            <a:off x="2779573" y="3189081"/>
            <a:ext cx="2067791" cy="346249"/>
          </a:xfrm>
          <a:prstGeom prst="rect">
            <a:avLst/>
          </a:prstGeom>
          <a:noFill/>
        </p:spPr>
        <p:txBody>
          <a:bodyPr wrap="square" rtlCol="0">
            <a:spAutoFit/>
          </a:bodyPr>
          <a:lstStyle/>
          <a:p>
            <a:pPr algn="ctr" defTabSz="685800"/>
            <a:r>
              <a:rPr lang="en-US" sz="1650" dirty="0">
                <a:solidFill>
                  <a:prstClr val="black"/>
                </a:solidFill>
                <a:latin typeface="Calibri" panose="020F0502020204030204"/>
              </a:rPr>
              <a:t>VIIRS nighttime light</a:t>
            </a:r>
          </a:p>
        </p:txBody>
      </p:sp>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l="23375" t="17659" r="29442" b="35327"/>
          <a:stretch/>
        </p:blipFill>
        <p:spPr>
          <a:xfrm>
            <a:off x="6870055" y="3516264"/>
            <a:ext cx="2070899" cy="1547643"/>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4731415" y="3576910"/>
                <a:ext cx="2093778" cy="644022"/>
              </a:xfrm>
              <a:prstGeom prst="rect">
                <a:avLst/>
              </a:prstGeom>
            </p:spPr>
            <p:txBody>
              <a:bodyPr wrap="none">
                <a:spAutoFit/>
              </a:bodyPr>
              <a:lstStyle/>
              <a:p>
                <a:pPr defTabSz="685800"/>
                <a14:m>
                  <m:oMathPara xmlns:m="http://schemas.openxmlformats.org/officeDocument/2006/math">
                    <m:oMathParaPr>
                      <m:jc m:val="centerGroup"/>
                    </m:oMathParaPr>
                    <m:oMath xmlns:m="http://schemas.openxmlformats.org/officeDocument/2006/math">
                      <m:sSubSup>
                        <m:sSubSupPr>
                          <m:ctrlPr>
                            <a:rPr lang="en-US" sz="1350" i="1">
                              <a:solidFill>
                                <a:prstClr val="black"/>
                              </a:solidFill>
                              <a:latin typeface="Cambria Math" panose="02040503050406030204" pitchFamily="18" charset="0"/>
                            </a:rPr>
                          </m:ctrlPr>
                        </m:sSubSupPr>
                        <m:e>
                          <m:r>
                            <a:rPr lang="en-US" sz="1350" i="1">
                              <a:solidFill>
                                <a:prstClr val="black"/>
                              </a:solidFill>
                              <a:latin typeface="Cambria Math" charset="0"/>
                            </a:rPr>
                            <m:t>𝐸</m:t>
                          </m:r>
                        </m:e>
                        <m:sub>
                          <m:r>
                            <a:rPr lang="en-US" sz="1350" i="1">
                              <a:solidFill>
                                <a:prstClr val="black"/>
                              </a:solidFill>
                              <a:latin typeface="Cambria Math" charset="0"/>
                            </a:rPr>
                            <m:t>𝑓</m:t>
                          </m:r>
                          <m:r>
                            <a:rPr lang="en-US" sz="1350" i="1">
                              <a:solidFill>
                                <a:prstClr val="black"/>
                              </a:solidFill>
                              <a:latin typeface="Cambria Math" charset="0"/>
                            </a:rPr>
                            <m:t>,</m:t>
                          </m:r>
                          <m:r>
                            <a:rPr lang="en-US" sz="1350" i="1">
                              <a:solidFill>
                                <a:prstClr val="black"/>
                              </a:solidFill>
                              <a:latin typeface="Cambria Math" charset="0"/>
                            </a:rPr>
                            <m:t>𝑖</m:t>
                          </m:r>
                        </m:sub>
                        <m:sup>
                          <m:r>
                            <a:rPr lang="en-US" sz="1350" i="1">
                              <a:solidFill>
                                <a:prstClr val="black"/>
                              </a:solidFill>
                              <a:latin typeface="Cambria Math" charset="0"/>
                            </a:rPr>
                            <m:t>𝑝𝑜𝑠𝑡</m:t>
                          </m:r>
                        </m:sup>
                      </m:sSubSup>
                      <m:r>
                        <a:rPr lang="en-US" sz="1350">
                          <a:solidFill>
                            <a:prstClr val="black"/>
                          </a:solidFill>
                          <a:latin typeface="Cambria Math" charset="0"/>
                        </a:rPr>
                        <m:t>=</m:t>
                      </m:r>
                      <m:sSubSup>
                        <m:sSubSupPr>
                          <m:ctrlPr>
                            <a:rPr lang="en-US" sz="1350" i="1">
                              <a:solidFill>
                                <a:prstClr val="black"/>
                              </a:solidFill>
                              <a:latin typeface="Cambria Math" panose="02040503050406030204" pitchFamily="18" charset="0"/>
                            </a:rPr>
                          </m:ctrlPr>
                        </m:sSubSupPr>
                        <m:e>
                          <m:r>
                            <a:rPr lang="en-US" sz="1350" i="1">
                              <a:solidFill>
                                <a:prstClr val="black"/>
                              </a:solidFill>
                              <a:latin typeface="Cambria Math" charset="0"/>
                            </a:rPr>
                            <m:t>𝐸</m:t>
                          </m:r>
                        </m:e>
                        <m:sub>
                          <m:r>
                            <a:rPr lang="en-US" sz="1350" i="1">
                              <a:solidFill>
                                <a:prstClr val="black"/>
                              </a:solidFill>
                              <a:latin typeface="Cambria Math" charset="0"/>
                            </a:rPr>
                            <m:t>𝑐</m:t>
                          </m:r>
                        </m:sub>
                        <m:sup>
                          <m:r>
                            <a:rPr lang="en-US" sz="1350" i="1">
                              <a:solidFill>
                                <a:prstClr val="black"/>
                              </a:solidFill>
                              <a:latin typeface="Cambria Math" charset="0"/>
                            </a:rPr>
                            <m:t>𝑝𝑜𝑠𝑡</m:t>
                          </m:r>
                        </m:sup>
                      </m:sSubSup>
                      <m:r>
                        <a:rPr lang="en-US" sz="1350">
                          <a:solidFill>
                            <a:prstClr val="black"/>
                          </a:solidFill>
                          <a:latin typeface="Cambria Math" charset="0"/>
                        </a:rPr>
                        <m:t>×</m:t>
                      </m:r>
                      <m:f>
                        <m:fPr>
                          <m:ctrlPr>
                            <a:rPr lang="en-US" sz="1350" i="1">
                              <a:solidFill>
                                <a:prstClr val="black"/>
                              </a:solidFill>
                              <a:latin typeface="Cambria Math" panose="02040503050406030204" pitchFamily="18" charset="0"/>
                            </a:rPr>
                          </m:ctrlPr>
                        </m:fPr>
                        <m:num>
                          <m:sSubSup>
                            <m:sSubSupPr>
                              <m:ctrlPr>
                                <a:rPr lang="en-US" sz="1350" i="1">
                                  <a:solidFill>
                                    <a:prstClr val="black"/>
                                  </a:solidFill>
                                  <a:latin typeface="Cambria Math" panose="02040503050406030204" pitchFamily="18" charset="0"/>
                                </a:rPr>
                              </m:ctrlPr>
                            </m:sSubSupPr>
                            <m:e>
                              <m:r>
                                <a:rPr lang="en-US" sz="1350" i="1">
                                  <a:solidFill>
                                    <a:prstClr val="black"/>
                                  </a:solidFill>
                                  <a:latin typeface="Cambria Math" charset="0"/>
                                </a:rPr>
                                <m:t>𝐴</m:t>
                              </m:r>
                            </m:e>
                            <m:sub>
                              <m:r>
                                <a:rPr lang="en-US" sz="1350" i="1">
                                  <a:solidFill>
                                    <a:prstClr val="black"/>
                                  </a:solidFill>
                                  <a:latin typeface="Cambria Math" charset="0"/>
                                </a:rPr>
                                <m:t>𝑓</m:t>
                              </m:r>
                              <m:r>
                                <a:rPr lang="en-US" sz="1350" i="1">
                                  <a:solidFill>
                                    <a:prstClr val="black"/>
                                  </a:solidFill>
                                  <a:latin typeface="Cambria Math" charset="0"/>
                                </a:rPr>
                                <m:t>,</m:t>
                              </m:r>
                              <m:r>
                                <a:rPr lang="en-US" sz="1350" i="1">
                                  <a:solidFill>
                                    <a:prstClr val="black"/>
                                  </a:solidFill>
                                  <a:latin typeface="Cambria Math" charset="0"/>
                                </a:rPr>
                                <m:t>𝑖</m:t>
                              </m:r>
                            </m:sub>
                            <m:sup/>
                          </m:sSubSup>
                          <m:sSubSup>
                            <m:sSubSupPr>
                              <m:ctrlPr>
                                <a:rPr lang="en-US" sz="1350" i="1">
                                  <a:solidFill>
                                    <a:prstClr val="black"/>
                                  </a:solidFill>
                                  <a:latin typeface="Cambria Math" panose="02040503050406030204" pitchFamily="18" charset="0"/>
                                </a:rPr>
                              </m:ctrlPr>
                            </m:sSubSupPr>
                            <m:e>
                              <m:r>
                                <a:rPr lang="en-US" sz="1350" i="1">
                                  <a:solidFill>
                                    <a:prstClr val="black"/>
                                  </a:solidFill>
                                  <a:latin typeface="Cambria Math" charset="0"/>
                                </a:rPr>
                                <m:t>𝑉</m:t>
                              </m:r>
                            </m:e>
                            <m:sub>
                              <m:r>
                                <a:rPr lang="en-US" sz="1350" i="1">
                                  <a:solidFill>
                                    <a:prstClr val="black"/>
                                  </a:solidFill>
                                  <a:latin typeface="Cambria Math" charset="0"/>
                                </a:rPr>
                                <m:t>𝑓</m:t>
                              </m:r>
                              <m:r>
                                <a:rPr lang="en-US" sz="1350" i="1">
                                  <a:solidFill>
                                    <a:prstClr val="black"/>
                                  </a:solidFill>
                                  <a:latin typeface="Cambria Math" charset="0"/>
                                </a:rPr>
                                <m:t>,</m:t>
                              </m:r>
                              <m:r>
                                <a:rPr lang="en-US" sz="1350" i="1">
                                  <a:solidFill>
                                    <a:prstClr val="black"/>
                                  </a:solidFill>
                                  <a:latin typeface="Cambria Math" charset="0"/>
                                </a:rPr>
                                <m:t>𝑖</m:t>
                              </m:r>
                            </m:sub>
                            <m:sup/>
                          </m:sSubSup>
                        </m:num>
                        <m:den>
                          <m:nary>
                            <m:naryPr>
                              <m:chr m:val="∑"/>
                              <m:supHide m:val="on"/>
                              <m:ctrlPr>
                                <a:rPr lang="en-US" sz="1350" i="1">
                                  <a:solidFill>
                                    <a:prstClr val="black"/>
                                  </a:solidFill>
                                  <a:latin typeface="Cambria Math" panose="02040503050406030204" pitchFamily="18" charset="0"/>
                                </a:rPr>
                              </m:ctrlPr>
                            </m:naryPr>
                            <m:sub>
                              <m:r>
                                <m:rPr>
                                  <m:brk m:alnAt="7"/>
                                </m:rPr>
                                <a:rPr lang="en-US" sz="1350" i="1">
                                  <a:solidFill>
                                    <a:prstClr val="black"/>
                                  </a:solidFill>
                                  <a:latin typeface="Cambria Math" charset="0"/>
                                </a:rPr>
                                <m:t>𝑖</m:t>
                              </m:r>
                            </m:sub>
                            <m:sup/>
                            <m:e>
                              <m:sSubSup>
                                <m:sSubSupPr>
                                  <m:ctrlPr>
                                    <a:rPr lang="en-US" sz="1350" i="1">
                                      <a:solidFill>
                                        <a:prstClr val="black"/>
                                      </a:solidFill>
                                      <a:latin typeface="Cambria Math" panose="02040503050406030204" pitchFamily="18" charset="0"/>
                                    </a:rPr>
                                  </m:ctrlPr>
                                </m:sSubSupPr>
                                <m:e>
                                  <m:r>
                                    <a:rPr lang="en-US" sz="1350" i="1">
                                      <a:solidFill>
                                        <a:prstClr val="black"/>
                                      </a:solidFill>
                                      <a:latin typeface="Cambria Math" charset="0"/>
                                    </a:rPr>
                                    <m:t>𝐴</m:t>
                                  </m:r>
                                </m:e>
                                <m:sub>
                                  <m:r>
                                    <a:rPr lang="en-US" sz="1350" i="1">
                                      <a:solidFill>
                                        <a:prstClr val="black"/>
                                      </a:solidFill>
                                      <a:latin typeface="Cambria Math" charset="0"/>
                                    </a:rPr>
                                    <m:t>𝑓</m:t>
                                  </m:r>
                                  <m:r>
                                    <a:rPr lang="en-US" sz="1350" i="1">
                                      <a:solidFill>
                                        <a:prstClr val="black"/>
                                      </a:solidFill>
                                      <a:latin typeface="Cambria Math" charset="0"/>
                                    </a:rPr>
                                    <m:t>,</m:t>
                                  </m:r>
                                  <m:r>
                                    <a:rPr lang="en-US" sz="1350" i="1">
                                      <a:solidFill>
                                        <a:prstClr val="black"/>
                                      </a:solidFill>
                                      <a:latin typeface="Cambria Math" charset="0"/>
                                    </a:rPr>
                                    <m:t>𝑖</m:t>
                                  </m:r>
                                </m:sub>
                                <m:sup/>
                              </m:sSubSup>
                              <m:sSubSup>
                                <m:sSubSupPr>
                                  <m:ctrlPr>
                                    <a:rPr lang="en-US" sz="1350" i="1">
                                      <a:solidFill>
                                        <a:prstClr val="black"/>
                                      </a:solidFill>
                                      <a:latin typeface="Cambria Math" panose="02040503050406030204" pitchFamily="18" charset="0"/>
                                    </a:rPr>
                                  </m:ctrlPr>
                                </m:sSubSupPr>
                                <m:e>
                                  <m:r>
                                    <a:rPr lang="en-US" sz="1350" i="1">
                                      <a:solidFill>
                                        <a:prstClr val="black"/>
                                      </a:solidFill>
                                      <a:latin typeface="Cambria Math" charset="0"/>
                                    </a:rPr>
                                    <m:t>𝑉</m:t>
                                  </m:r>
                                </m:e>
                                <m:sub>
                                  <m:r>
                                    <a:rPr lang="en-US" sz="1350" i="1">
                                      <a:solidFill>
                                        <a:prstClr val="black"/>
                                      </a:solidFill>
                                      <a:latin typeface="Cambria Math" charset="0"/>
                                    </a:rPr>
                                    <m:t>𝑓</m:t>
                                  </m:r>
                                  <m:r>
                                    <a:rPr lang="en-US" sz="1350" i="1">
                                      <a:solidFill>
                                        <a:prstClr val="black"/>
                                      </a:solidFill>
                                      <a:latin typeface="Cambria Math" charset="0"/>
                                    </a:rPr>
                                    <m:t>,</m:t>
                                  </m:r>
                                  <m:r>
                                    <a:rPr lang="en-US" sz="1350" i="1">
                                      <a:solidFill>
                                        <a:prstClr val="black"/>
                                      </a:solidFill>
                                      <a:latin typeface="Cambria Math" charset="0"/>
                                    </a:rPr>
                                    <m:t>𝑖</m:t>
                                  </m:r>
                                </m:sub>
                                <m:sup/>
                              </m:sSubSup>
                            </m:e>
                          </m:nary>
                        </m:den>
                      </m:f>
                    </m:oMath>
                  </m:oMathPara>
                </a14:m>
                <a:endParaRPr lang="en-US" sz="1350" dirty="0">
                  <a:solidFill>
                    <a:prstClr val="black"/>
                  </a:solidFill>
                  <a:latin typeface="Calibri" panose="020F0502020204030204"/>
                </a:endParaRPr>
              </a:p>
            </p:txBody>
          </p:sp>
        </mc:Choice>
        <mc:Fallback xmlns="">
          <p:sp>
            <p:nvSpPr>
              <p:cNvPr id="19" name="Rectangle 18"/>
              <p:cNvSpPr>
                <a:spLocks noRot="1" noChangeAspect="1" noMove="1" noResize="1" noEditPoints="1" noAdjustHandles="1" noChangeArrowheads="1" noChangeShapeType="1" noTextEdit="1"/>
              </p:cNvSpPr>
              <p:nvPr/>
            </p:nvSpPr>
            <p:spPr>
              <a:xfrm>
                <a:off x="4731415" y="3576910"/>
                <a:ext cx="2093778" cy="644022"/>
              </a:xfrm>
              <a:prstGeom prst="rect">
                <a:avLst/>
              </a:prstGeom>
              <a:blipFill>
                <a:blip r:embed="rId9"/>
                <a:stretch>
                  <a:fillRect t="-3922" b="-76471"/>
                </a:stretch>
              </a:blipFill>
            </p:spPr>
            <p:txBody>
              <a:bodyPr/>
              <a:lstStyle/>
              <a:p>
                <a:r>
                  <a:rPr lang="en-US">
                    <a:noFill/>
                  </a:rPr>
                  <a:t> </a:t>
                </a:r>
              </a:p>
            </p:txBody>
          </p:sp>
        </mc:Fallback>
      </mc:AlternateContent>
      <p:sp>
        <p:nvSpPr>
          <p:cNvPr id="20" name="Right Arrow 19"/>
          <p:cNvSpPr/>
          <p:nvPr/>
        </p:nvSpPr>
        <p:spPr>
          <a:xfrm>
            <a:off x="4655605" y="4161892"/>
            <a:ext cx="2190236" cy="113621"/>
          </a:xfrm>
          <a:prstGeom prst="rightArrow">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endParaRPr lang="en-US" sz="1350">
              <a:ln w="0"/>
              <a:solidFill>
                <a:prstClr val="black"/>
              </a:solidFill>
              <a:effectLst>
                <a:outerShdw blurRad="38100" dist="19050" dir="2700000" algn="tl" rotWithShape="0">
                  <a:prstClr val="black">
                    <a:alpha val="40000"/>
                  </a:prstClr>
                </a:outerShdw>
              </a:effectLst>
              <a:latin typeface="Calibri" panose="020F0502020204030204"/>
            </a:endParaRPr>
          </a:p>
        </p:txBody>
      </p:sp>
      <p:sp>
        <p:nvSpPr>
          <p:cNvPr id="21" name="TextBox 20"/>
          <p:cNvSpPr txBox="1"/>
          <p:nvPr/>
        </p:nvSpPr>
        <p:spPr>
          <a:xfrm>
            <a:off x="6763567" y="3141385"/>
            <a:ext cx="2415374" cy="346249"/>
          </a:xfrm>
          <a:prstGeom prst="rect">
            <a:avLst/>
          </a:prstGeom>
          <a:noFill/>
        </p:spPr>
        <p:txBody>
          <a:bodyPr wrap="square" rtlCol="0">
            <a:spAutoFit/>
          </a:bodyPr>
          <a:lstStyle/>
          <a:p>
            <a:pPr algn="ctr" defTabSz="685800"/>
            <a:r>
              <a:rPr lang="en-US" sz="1650" dirty="0">
                <a:solidFill>
                  <a:prstClr val="black"/>
                </a:solidFill>
                <a:latin typeface="Calibri" panose="020F0502020204030204"/>
              </a:rPr>
              <a:t>Nighttime light downscale</a:t>
            </a:r>
          </a:p>
        </p:txBody>
      </p:sp>
      <p:sp>
        <p:nvSpPr>
          <p:cNvPr id="22" name="TextBox 21"/>
          <p:cNvSpPr txBox="1"/>
          <p:nvPr/>
        </p:nvSpPr>
        <p:spPr>
          <a:xfrm>
            <a:off x="2327503" y="3850686"/>
            <a:ext cx="228600" cy="438582"/>
          </a:xfrm>
          <a:prstGeom prst="rect">
            <a:avLst/>
          </a:prstGeom>
          <a:noFill/>
        </p:spPr>
        <p:txBody>
          <a:bodyPr wrap="square" rtlCol="0">
            <a:spAutoFit/>
          </a:bodyPr>
          <a:lstStyle/>
          <a:p>
            <a:pPr algn="ctr" defTabSz="685800"/>
            <a:r>
              <a:rPr lang="en-US" sz="2250" dirty="0">
                <a:solidFill>
                  <a:prstClr val="black"/>
                </a:solidFill>
                <a:latin typeface="Calibri" panose="020F0502020204030204"/>
              </a:rPr>
              <a:t>+</a:t>
            </a:r>
          </a:p>
        </p:txBody>
      </p:sp>
      <p:pic>
        <p:nvPicPr>
          <p:cNvPr id="23" name="Picture 22"/>
          <p:cNvPicPr>
            <a:picLocks noChangeAspect="1"/>
          </p:cNvPicPr>
          <p:nvPr/>
        </p:nvPicPr>
        <p:blipFill rotWithShape="1">
          <a:blip r:embed="rId8">
            <a:extLst>
              <a:ext uri="{28A0092B-C50C-407E-A947-70E740481C1C}">
                <a14:useLocalDpi xmlns:a14="http://schemas.microsoft.com/office/drawing/2010/main" val="0"/>
              </a:ext>
            </a:extLst>
          </a:blip>
          <a:srcRect l="9285" t="80676" r="8127" b="10678"/>
          <a:stretch/>
        </p:blipFill>
        <p:spPr>
          <a:xfrm>
            <a:off x="5407912" y="5089119"/>
            <a:ext cx="3624875" cy="284617"/>
          </a:xfrm>
          <a:prstGeom prst="rect">
            <a:avLst/>
          </a:prstGeom>
        </p:spPr>
      </p:pic>
      <p:sp>
        <p:nvSpPr>
          <p:cNvPr id="2" name="Slide Number Placeholder 1"/>
          <p:cNvSpPr>
            <a:spLocks noGrp="1"/>
          </p:cNvSpPr>
          <p:nvPr>
            <p:ph type="sldNum" sz="quarter" idx="12"/>
          </p:nvPr>
        </p:nvSpPr>
        <p:spPr/>
        <p:txBody>
          <a:bodyPr/>
          <a:lstStyle/>
          <a:p>
            <a:pPr defTabSz="685800"/>
            <a:fld id="{02FA93E9-AC47-5149-9904-96489F23E567}" type="slidenum">
              <a:rPr lang="en-US">
                <a:solidFill>
                  <a:prstClr val="black">
                    <a:tint val="75000"/>
                  </a:prstClr>
                </a:solidFill>
                <a:latin typeface="Calibri" panose="020F0502020204030204"/>
              </a:rPr>
              <a:pPr defTabSz="685800"/>
              <a:t>12</a:t>
            </a:fld>
            <a:endParaRPr lang="en-US">
              <a:solidFill>
                <a:prstClr val="black">
                  <a:tint val="75000"/>
                </a:prstClr>
              </a:solidFill>
              <a:latin typeface="Calibri" panose="020F0502020204030204"/>
            </a:endParaRPr>
          </a:p>
        </p:txBody>
      </p:sp>
      <p:sp>
        <p:nvSpPr>
          <p:cNvPr id="3" name="TextBox 2">
            <a:extLst>
              <a:ext uri="{FF2B5EF4-FFF2-40B4-BE49-F238E27FC236}">
                <a16:creationId xmlns:a16="http://schemas.microsoft.com/office/drawing/2014/main" id="{6AB82A44-CC07-AE42-AC55-58CE451B3F45}"/>
              </a:ext>
            </a:extLst>
          </p:cNvPr>
          <p:cNvSpPr txBox="1"/>
          <p:nvPr/>
        </p:nvSpPr>
        <p:spPr>
          <a:xfrm>
            <a:off x="614662" y="821956"/>
            <a:ext cx="960006" cy="369332"/>
          </a:xfrm>
          <a:prstGeom prst="rect">
            <a:avLst/>
          </a:prstGeom>
          <a:noFill/>
        </p:spPr>
        <p:txBody>
          <a:bodyPr wrap="none" rtlCol="0">
            <a:spAutoFit/>
          </a:bodyPr>
          <a:lstStyle/>
          <a:p>
            <a:r>
              <a:rPr lang="en-US" b="1" dirty="0"/>
              <a:t>Amount</a:t>
            </a:r>
          </a:p>
        </p:txBody>
      </p:sp>
      <p:sp>
        <p:nvSpPr>
          <p:cNvPr id="24" name="TextBox 23">
            <a:extLst>
              <a:ext uri="{FF2B5EF4-FFF2-40B4-BE49-F238E27FC236}">
                <a16:creationId xmlns:a16="http://schemas.microsoft.com/office/drawing/2014/main" id="{C2154BB5-7DD9-2A4A-A133-7A77489E1000}"/>
              </a:ext>
            </a:extLst>
          </p:cNvPr>
          <p:cNvSpPr txBox="1"/>
          <p:nvPr/>
        </p:nvSpPr>
        <p:spPr>
          <a:xfrm>
            <a:off x="3033465" y="812060"/>
            <a:ext cx="2026645" cy="369332"/>
          </a:xfrm>
          <a:prstGeom prst="rect">
            <a:avLst/>
          </a:prstGeom>
          <a:noFill/>
        </p:spPr>
        <p:txBody>
          <a:bodyPr wrap="none" rtlCol="0">
            <a:spAutoFit/>
          </a:bodyPr>
          <a:lstStyle/>
          <a:p>
            <a:r>
              <a:rPr lang="en-US" b="1" dirty="0"/>
              <a:t>Spatial Distribution</a:t>
            </a:r>
          </a:p>
        </p:txBody>
      </p:sp>
      <p:sp>
        <p:nvSpPr>
          <p:cNvPr id="4" name="Rectangle 3">
            <a:extLst>
              <a:ext uri="{FF2B5EF4-FFF2-40B4-BE49-F238E27FC236}">
                <a16:creationId xmlns:a16="http://schemas.microsoft.com/office/drawing/2014/main" id="{ECFD5EB7-E768-174F-AF60-5C27E6522029}"/>
              </a:ext>
            </a:extLst>
          </p:cNvPr>
          <p:cNvSpPr/>
          <p:nvPr/>
        </p:nvSpPr>
        <p:spPr>
          <a:xfrm>
            <a:off x="7164682" y="783762"/>
            <a:ext cx="1473993" cy="369332"/>
          </a:xfrm>
          <a:prstGeom prst="rect">
            <a:avLst/>
          </a:prstGeom>
        </p:spPr>
        <p:txBody>
          <a:bodyPr wrap="none">
            <a:spAutoFit/>
          </a:bodyPr>
          <a:lstStyle/>
          <a:p>
            <a:pPr algn="ctr" defTabSz="685800"/>
            <a:r>
              <a:rPr lang="en-US" b="1" dirty="0">
                <a:solidFill>
                  <a:prstClr val="black"/>
                </a:solidFill>
              </a:rPr>
              <a:t>Posterior fine</a:t>
            </a:r>
          </a:p>
        </p:txBody>
      </p:sp>
    </p:spTree>
    <p:extLst>
      <p:ext uri="{BB962C8B-B14F-4D97-AF65-F5344CB8AC3E}">
        <p14:creationId xmlns:p14="http://schemas.microsoft.com/office/powerpoint/2010/main" val="1423932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47825"/>
            <a:ext cx="9141714" cy="12956"/>
          </a:xfrm>
          <a:prstGeom prst="rect">
            <a:avLst/>
          </a:prstGeom>
          <a:solidFill>
            <a:srgbClr val="FFFF00"/>
          </a:solidFill>
          <a:ln w="28575" cmpd="sng">
            <a:gradFill flip="none" rotWithShape="1">
              <a:gsLst>
                <a:gs pos="8000">
                  <a:srgbClr val="FF0000"/>
                </a:gs>
                <a:gs pos="100000">
                  <a:srgbClr val="FFF5F5"/>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tIns="0" bIns="373130" anchor="ctr"/>
          <a:lstStyle/>
          <a:p>
            <a:pPr algn="ctr" defTabSz="685800">
              <a:lnSpc>
                <a:spcPct val="93000"/>
              </a:lnSpc>
              <a:buClr>
                <a:srgbClr val="FFFFFF"/>
              </a:buClr>
              <a:defRPr/>
            </a:pPr>
            <a:r>
              <a:rPr lang="en-GB" sz="2250" b="1" dirty="0">
                <a:solidFill>
                  <a:prstClr val="black"/>
                </a:solidFill>
                <a:latin typeface="Calibri" charset="0"/>
                <a:ea typeface="Calibri" charset="0"/>
                <a:cs typeface="Calibri" charset="0"/>
              </a:rPr>
              <a:t>GC (v12) evaluation with in situ surface NO</a:t>
            </a:r>
            <a:r>
              <a:rPr lang="en-GB" sz="2250" b="1" baseline="-25000" dirty="0">
                <a:solidFill>
                  <a:prstClr val="black"/>
                </a:solidFill>
                <a:latin typeface="Calibri" charset="0"/>
                <a:ea typeface="Calibri" charset="0"/>
                <a:cs typeface="Calibri" charset="0"/>
              </a:rPr>
              <a:t>2</a:t>
            </a:r>
            <a:r>
              <a:rPr lang="en-GB" sz="2250" b="1" dirty="0">
                <a:solidFill>
                  <a:prstClr val="black"/>
                </a:solidFill>
                <a:latin typeface="Calibri" charset="0"/>
                <a:ea typeface="Calibri" charset="0"/>
                <a:cs typeface="Calibri" charset="0"/>
              </a:rPr>
              <a:t> observations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3934" t="17644" r="29191" b="35393"/>
          <a:stretch/>
        </p:blipFill>
        <p:spPr>
          <a:xfrm>
            <a:off x="450558" y="1359624"/>
            <a:ext cx="2057401" cy="154595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4088" t="23133" r="27448" b="15073"/>
          <a:stretch/>
        </p:blipFill>
        <p:spPr>
          <a:xfrm>
            <a:off x="393063" y="3225722"/>
            <a:ext cx="2127142" cy="2034153"/>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0117" t="67978" r="8644" b="22488"/>
          <a:stretch/>
        </p:blipFill>
        <p:spPr>
          <a:xfrm>
            <a:off x="2084754" y="2919536"/>
            <a:ext cx="3126784" cy="313841"/>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31185" t="22939" r="28317" b="14986"/>
          <a:stretch/>
        </p:blipFill>
        <p:spPr>
          <a:xfrm>
            <a:off x="2505659" y="3192393"/>
            <a:ext cx="1777482" cy="2043404"/>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29770" t="18510" r="29747" b="35206"/>
          <a:stretch/>
        </p:blipFill>
        <p:spPr>
          <a:xfrm>
            <a:off x="2504472" y="1383715"/>
            <a:ext cx="1776846" cy="1523618"/>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29770" t="18566" r="29604" b="34843"/>
          <a:stretch/>
        </p:blipFill>
        <p:spPr>
          <a:xfrm>
            <a:off x="4295282" y="1386098"/>
            <a:ext cx="1783081" cy="1533698"/>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31191" t="23729" r="28326" b="14654"/>
          <a:stretch/>
        </p:blipFill>
        <p:spPr>
          <a:xfrm>
            <a:off x="4313763" y="3217755"/>
            <a:ext cx="1776846" cy="2028342"/>
          </a:xfrm>
          <a:prstGeom prst="rect">
            <a:avLst/>
          </a:prstGeom>
        </p:spPr>
      </p:pic>
      <p:sp>
        <p:nvSpPr>
          <p:cNvPr id="13" name="TextBox 12"/>
          <p:cNvSpPr txBox="1"/>
          <p:nvPr/>
        </p:nvSpPr>
        <p:spPr>
          <a:xfrm>
            <a:off x="1310088" y="982902"/>
            <a:ext cx="601447" cy="346249"/>
          </a:xfrm>
          <a:prstGeom prst="rect">
            <a:avLst/>
          </a:prstGeom>
          <a:noFill/>
        </p:spPr>
        <p:txBody>
          <a:bodyPr wrap="none" rtlCol="0">
            <a:spAutoFit/>
          </a:bodyPr>
          <a:lstStyle/>
          <a:p>
            <a:pPr algn="ctr" defTabSz="685800"/>
            <a:r>
              <a:rPr lang="en-US" sz="1650" dirty="0">
                <a:solidFill>
                  <a:srgbClr val="00B0F0"/>
                </a:solidFill>
                <a:latin typeface="Calibri" panose="020F0502020204030204"/>
              </a:rPr>
              <a:t>Prior</a:t>
            </a:r>
          </a:p>
        </p:txBody>
      </p:sp>
      <p:sp>
        <p:nvSpPr>
          <p:cNvPr id="14" name="TextBox 13"/>
          <p:cNvSpPr txBox="1"/>
          <p:nvPr/>
        </p:nvSpPr>
        <p:spPr>
          <a:xfrm>
            <a:off x="2305423" y="987225"/>
            <a:ext cx="2057401" cy="600164"/>
          </a:xfrm>
          <a:prstGeom prst="rect">
            <a:avLst/>
          </a:prstGeom>
          <a:noFill/>
        </p:spPr>
        <p:txBody>
          <a:bodyPr wrap="square" rtlCol="0">
            <a:spAutoFit/>
          </a:bodyPr>
          <a:lstStyle/>
          <a:p>
            <a:pPr algn="ctr" defTabSz="685800"/>
            <a:r>
              <a:rPr lang="en-US" sz="1650" dirty="0">
                <a:solidFill>
                  <a:srgbClr val="ED7D31"/>
                </a:solidFill>
                <a:latin typeface="Calibri" panose="020F0502020204030204"/>
              </a:rPr>
              <a:t>MIX downscale</a:t>
            </a:r>
          </a:p>
          <a:p>
            <a:pPr algn="ctr" defTabSz="685800"/>
            <a:endParaRPr lang="en-US" sz="1650" dirty="0">
              <a:solidFill>
                <a:prstClr val="black"/>
              </a:solidFill>
              <a:latin typeface="Calibri" panose="020F0502020204030204"/>
            </a:endParaRPr>
          </a:p>
        </p:txBody>
      </p:sp>
      <p:sp>
        <p:nvSpPr>
          <p:cNvPr id="15" name="TextBox 14"/>
          <p:cNvSpPr txBox="1"/>
          <p:nvPr/>
        </p:nvSpPr>
        <p:spPr>
          <a:xfrm>
            <a:off x="4362183" y="842956"/>
            <a:ext cx="1716821" cy="600164"/>
          </a:xfrm>
          <a:prstGeom prst="rect">
            <a:avLst/>
          </a:prstGeom>
          <a:noFill/>
        </p:spPr>
        <p:txBody>
          <a:bodyPr wrap="square" rtlCol="0">
            <a:spAutoFit/>
          </a:bodyPr>
          <a:lstStyle/>
          <a:p>
            <a:pPr algn="ctr" defTabSz="685800"/>
            <a:r>
              <a:rPr lang="en-US" sz="1650" dirty="0">
                <a:solidFill>
                  <a:srgbClr val="ED7D31"/>
                </a:solidFill>
                <a:latin typeface="Calibri" panose="020F0502020204030204"/>
              </a:rPr>
              <a:t>Artificial light</a:t>
            </a:r>
          </a:p>
          <a:p>
            <a:pPr algn="ctr" defTabSz="685800"/>
            <a:r>
              <a:rPr lang="en-US" sz="1650" dirty="0">
                <a:solidFill>
                  <a:srgbClr val="ED7D31"/>
                </a:solidFill>
                <a:latin typeface="Calibri" panose="020F0502020204030204"/>
              </a:rPr>
              <a:t>downscale</a:t>
            </a:r>
          </a:p>
        </p:txBody>
      </p:sp>
      <p:sp>
        <p:nvSpPr>
          <p:cNvPr id="16" name="TextBox 15"/>
          <p:cNvSpPr txBox="1"/>
          <p:nvPr/>
        </p:nvSpPr>
        <p:spPr>
          <a:xfrm>
            <a:off x="3866342" y="2474820"/>
            <a:ext cx="427383" cy="300082"/>
          </a:xfrm>
          <a:prstGeom prst="rect">
            <a:avLst/>
          </a:prstGeom>
          <a:noFill/>
        </p:spPr>
        <p:txBody>
          <a:bodyPr wrap="square" rtlCol="0">
            <a:spAutoFit/>
          </a:bodyPr>
          <a:lstStyle/>
          <a:p>
            <a:pPr algn="ctr" defTabSz="685800"/>
            <a:r>
              <a:rPr lang="en-US" sz="1350" dirty="0">
                <a:solidFill>
                  <a:prstClr val="black"/>
                </a:solidFill>
                <a:latin typeface="Calibri" panose="020F0502020204030204"/>
              </a:rPr>
              <a:t>(b)</a:t>
            </a:r>
          </a:p>
        </p:txBody>
      </p:sp>
      <p:sp>
        <p:nvSpPr>
          <p:cNvPr id="17" name="TextBox 16"/>
          <p:cNvSpPr txBox="1"/>
          <p:nvPr/>
        </p:nvSpPr>
        <p:spPr>
          <a:xfrm>
            <a:off x="5671850" y="2464104"/>
            <a:ext cx="427383" cy="300082"/>
          </a:xfrm>
          <a:prstGeom prst="rect">
            <a:avLst/>
          </a:prstGeom>
          <a:noFill/>
        </p:spPr>
        <p:txBody>
          <a:bodyPr wrap="square" rtlCol="0">
            <a:spAutoFit/>
          </a:bodyPr>
          <a:lstStyle/>
          <a:p>
            <a:pPr algn="ctr" defTabSz="685800"/>
            <a:r>
              <a:rPr lang="en-US" sz="1350" dirty="0">
                <a:solidFill>
                  <a:prstClr val="black"/>
                </a:solidFill>
                <a:latin typeface="Calibri" panose="020F0502020204030204"/>
              </a:rPr>
              <a:t>(c)</a:t>
            </a:r>
          </a:p>
        </p:txBody>
      </p:sp>
      <p:sp>
        <p:nvSpPr>
          <p:cNvPr id="18" name="TextBox 17"/>
          <p:cNvSpPr txBox="1"/>
          <p:nvPr/>
        </p:nvSpPr>
        <p:spPr>
          <a:xfrm>
            <a:off x="1007044" y="4666752"/>
            <a:ext cx="1396139" cy="276999"/>
          </a:xfrm>
          <a:prstGeom prst="rect">
            <a:avLst/>
          </a:prstGeom>
          <a:solidFill>
            <a:schemeClr val="bg1"/>
          </a:solidFill>
        </p:spPr>
        <p:txBody>
          <a:bodyPr wrap="square" rtlCol="0">
            <a:spAutoFit/>
          </a:bodyPr>
          <a:lstStyle/>
          <a:p>
            <a:pPr defTabSz="685800"/>
            <a:r>
              <a:rPr lang="en-US" altLang="zh-CN" sz="1200">
                <a:solidFill>
                  <a:srgbClr val="0070C0"/>
                </a:solidFill>
                <a:latin typeface="Calibri" panose="020F0502020204030204"/>
                <a:ea typeface="DengXian" panose="02010600030101010101" pitchFamily="2" charset="-122"/>
              </a:rPr>
              <a:t>RMSE</a:t>
            </a:r>
            <a:r>
              <a:rPr lang="en-US" altLang="zh-CN" sz="1200" dirty="0">
                <a:solidFill>
                  <a:srgbClr val="0070C0"/>
                </a:solidFill>
                <a:latin typeface="Calibri" panose="020F0502020204030204"/>
                <a:ea typeface="DengXian" panose="02010600030101010101" pitchFamily="2" charset="-122"/>
              </a:rPr>
              <a:t>:</a:t>
            </a:r>
            <a:r>
              <a:rPr lang="zh-CN" altLang="en-US" sz="1200" dirty="0">
                <a:solidFill>
                  <a:srgbClr val="0070C0"/>
                </a:solidFill>
                <a:latin typeface="Calibri" panose="020F0502020204030204"/>
                <a:ea typeface="DengXian" panose="02010600030101010101" pitchFamily="2" charset="-122"/>
              </a:rPr>
              <a:t> </a:t>
            </a:r>
            <a:r>
              <a:rPr lang="en-US" altLang="zh-CN" sz="1200" dirty="0">
                <a:solidFill>
                  <a:srgbClr val="0070C0"/>
                </a:solidFill>
                <a:latin typeface="Calibri" panose="020F0502020204030204"/>
                <a:ea typeface="DengXian" panose="02010600030101010101" pitchFamily="2" charset="-122"/>
              </a:rPr>
              <a:t>12.37</a:t>
            </a:r>
            <a:r>
              <a:rPr lang="zh-CN" altLang="en-US" sz="1200" dirty="0">
                <a:solidFill>
                  <a:srgbClr val="0070C0"/>
                </a:solidFill>
                <a:latin typeface="Calibri" panose="020F0502020204030204"/>
                <a:ea typeface="DengXian" panose="02010600030101010101" pitchFamily="2" charset="-122"/>
              </a:rPr>
              <a:t> </a:t>
            </a:r>
            <a:r>
              <a:rPr lang="en-US" altLang="zh-CN" sz="1200" dirty="0" err="1">
                <a:solidFill>
                  <a:srgbClr val="0070C0"/>
                </a:solidFill>
                <a:latin typeface="Calibri" panose="020F0502020204030204"/>
                <a:ea typeface="DengXian" panose="02010600030101010101" pitchFamily="2" charset="-122"/>
              </a:rPr>
              <a:t>μg</a:t>
            </a:r>
            <a:r>
              <a:rPr lang="en-US" altLang="zh-CN" sz="1200" dirty="0">
                <a:solidFill>
                  <a:srgbClr val="0070C0"/>
                </a:solidFill>
                <a:latin typeface="Calibri" panose="020F0502020204030204"/>
                <a:ea typeface="DengXian" panose="02010600030101010101" pitchFamily="2" charset="-122"/>
              </a:rPr>
              <a:t>/m</a:t>
            </a:r>
            <a:r>
              <a:rPr lang="en-US" altLang="zh-CN" sz="1200" baseline="30000" dirty="0">
                <a:solidFill>
                  <a:srgbClr val="0070C0"/>
                </a:solidFill>
                <a:latin typeface="Calibri" panose="020F0502020204030204"/>
                <a:ea typeface="DengXian" panose="02010600030101010101" pitchFamily="2" charset="-122"/>
              </a:rPr>
              <a:t>3</a:t>
            </a:r>
            <a:endParaRPr lang="en-US" sz="1200" dirty="0">
              <a:solidFill>
                <a:srgbClr val="0070C0"/>
              </a:solidFill>
              <a:latin typeface="Calibri" panose="020F0502020204030204"/>
            </a:endParaRPr>
          </a:p>
        </p:txBody>
      </p:sp>
      <p:sp>
        <p:nvSpPr>
          <p:cNvPr id="19" name="TextBox 18"/>
          <p:cNvSpPr txBox="1"/>
          <p:nvPr/>
        </p:nvSpPr>
        <p:spPr>
          <a:xfrm>
            <a:off x="2704844" y="4649297"/>
            <a:ext cx="1494446" cy="276999"/>
          </a:xfrm>
          <a:prstGeom prst="rect">
            <a:avLst/>
          </a:prstGeom>
          <a:solidFill>
            <a:schemeClr val="bg1"/>
          </a:solidFill>
        </p:spPr>
        <p:txBody>
          <a:bodyPr wrap="square" rtlCol="0">
            <a:spAutoFit/>
          </a:bodyPr>
          <a:lstStyle/>
          <a:p>
            <a:pPr defTabSz="685800"/>
            <a:r>
              <a:rPr lang="en-US" altLang="zh-CN" sz="1200" dirty="0">
                <a:solidFill>
                  <a:srgbClr val="EE792F"/>
                </a:solidFill>
                <a:latin typeface="Calibri" panose="020F0502020204030204"/>
                <a:ea typeface="DengXian" panose="02010600030101010101" pitchFamily="2" charset="-122"/>
              </a:rPr>
              <a:t>RMSE:</a:t>
            </a:r>
            <a:r>
              <a:rPr lang="zh-CN" altLang="en-US" sz="1200" dirty="0">
                <a:solidFill>
                  <a:srgbClr val="EE792F"/>
                </a:solidFill>
                <a:latin typeface="Calibri" panose="020F0502020204030204"/>
                <a:ea typeface="DengXian" panose="02010600030101010101" pitchFamily="2" charset="-122"/>
              </a:rPr>
              <a:t> </a:t>
            </a:r>
            <a:r>
              <a:rPr lang="en-US" altLang="zh-CN" sz="1200" dirty="0">
                <a:solidFill>
                  <a:srgbClr val="EE792F"/>
                </a:solidFill>
                <a:latin typeface="Calibri" panose="020F0502020204030204"/>
                <a:ea typeface="DengXian" panose="02010600030101010101" pitchFamily="2" charset="-122"/>
              </a:rPr>
              <a:t>10.51</a:t>
            </a:r>
            <a:r>
              <a:rPr lang="zh-CN" altLang="en-US" sz="1200" dirty="0">
                <a:solidFill>
                  <a:srgbClr val="EE792F"/>
                </a:solidFill>
                <a:latin typeface="Calibri" panose="020F0502020204030204"/>
                <a:ea typeface="DengXian" panose="02010600030101010101" pitchFamily="2" charset="-122"/>
              </a:rPr>
              <a:t> </a:t>
            </a:r>
            <a:r>
              <a:rPr lang="en-US" altLang="zh-CN" sz="1200" dirty="0" err="1">
                <a:solidFill>
                  <a:srgbClr val="EE792F"/>
                </a:solidFill>
                <a:latin typeface="Calibri" panose="020F0502020204030204"/>
                <a:ea typeface="DengXian" panose="02010600030101010101" pitchFamily="2" charset="-122"/>
              </a:rPr>
              <a:t>μg</a:t>
            </a:r>
            <a:r>
              <a:rPr lang="en-US" altLang="zh-CN" sz="1200" dirty="0">
                <a:solidFill>
                  <a:srgbClr val="EE792F"/>
                </a:solidFill>
                <a:latin typeface="Calibri" panose="020F0502020204030204"/>
                <a:ea typeface="DengXian" panose="02010600030101010101" pitchFamily="2" charset="-122"/>
              </a:rPr>
              <a:t>/m</a:t>
            </a:r>
            <a:r>
              <a:rPr lang="en-US" altLang="zh-CN" sz="1200" baseline="30000" dirty="0">
                <a:solidFill>
                  <a:srgbClr val="EE792F"/>
                </a:solidFill>
                <a:latin typeface="Calibri" panose="020F0502020204030204"/>
                <a:ea typeface="DengXian" panose="02010600030101010101" pitchFamily="2" charset="-122"/>
              </a:rPr>
              <a:t>3</a:t>
            </a:r>
            <a:endParaRPr lang="en-US" sz="1200" dirty="0">
              <a:solidFill>
                <a:srgbClr val="EE792F"/>
              </a:solidFill>
              <a:latin typeface="Calibri" panose="020F0502020204030204"/>
            </a:endParaRPr>
          </a:p>
        </p:txBody>
      </p:sp>
      <p:sp>
        <p:nvSpPr>
          <p:cNvPr id="20" name="TextBox 19"/>
          <p:cNvSpPr txBox="1"/>
          <p:nvPr/>
        </p:nvSpPr>
        <p:spPr>
          <a:xfrm>
            <a:off x="5334753" y="3270914"/>
            <a:ext cx="719572" cy="276999"/>
          </a:xfrm>
          <a:prstGeom prst="rect">
            <a:avLst/>
          </a:prstGeom>
          <a:solidFill>
            <a:schemeClr val="bg1"/>
          </a:solidFill>
        </p:spPr>
        <p:txBody>
          <a:bodyPr wrap="square" rtlCol="0">
            <a:spAutoFit/>
          </a:bodyPr>
          <a:lstStyle/>
          <a:p>
            <a:pPr defTabSz="685800"/>
            <a:r>
              <a:rPr lang="en-US" sz="1200" dirty="0">
                <a:solidFill>
                  <a:srgbClr val="EE792F"/>
                </a:solidFill>
                <a:latin typeface="Calibri" panose="020F0502020204030204"/>
              </a:rPr>
              <a:t>R:</a:t>
            </a:r>
            <a:r>
              <a:rPr lang="zh-CN" altLang="en-US" sz="1200" dirty="0">
                <a:solidFill>
                  <a:srgbClr val="EE792F"/>
                </a:solidFill>
                <a:latin typeface="Calibri" panose="020F0502020204030204"/>
                <a:ea typeface="DengXian" panose="02010600030101010101" pitchFamily="2" charset="-122"/>
              </a:rPr>
              <a:t> </a:t>
            </a:r>
            <a:r>
              <a:rPr lang="en-US" altLang="zh-CN" sz="1200" dirty="0">
                <a:solidFill>
                  <a:srgbClr val="EE792F"/>
                </a:solidFill>
                <a:latin typeface="Calibri" panose="020F0502020204030204"/>
                <a:ea typeface="DengXian" panose="02010600030101010101" pitchFamily="2" charset="-122"/>
              </a:rPr>
              <a:t>0.58</a:t>
            </a:r>
            <a:endParaRPr lang="en-US" altLang="zh-CN" sz="1200" baseline="30000" dirty="0">
              <a:solidFill>
                <a:srgbClr val="EE792F"/>
              </a:solidFill>
              <a:latin typeface="Calibri" panose="020F0502020204030204"/>
              <a:ea typeface="DengXian" panose="02010600030101010101" pitchFamily="2" charset="-122"/>
            </a:endParaRPr>
          </a:p>
        </p:txBody>
      </p:sp>
      <p:sp>
        <p:nvSpPr>
          <p:cNvPr id="21" name="TextBox 20"/>
          <p:cNvSpPr txBox="1"/>
          <p:nvPr/>
        </p:nvSpPr>
        <p:spPr>
          <a:xfrm>
            <a:off x="6358049" y="1143123"/>
            <a:ext cx="2560382" cy="4616648"/>
          </a:xfrm>
          <a:prstGeom prst="rect">
            <a:avLst/>
          </a:prstGeom>
          <a:noFill/>
        </p:spPr>
        <p:txBody>
          <a:bodyPr wrap="square" rtlCol="0">
            <a:spAutoFit/>
          </a:bodyPr>
          <a:lstStyle/>
          <a:p>
            <a:pPr marL="214313" indent="-214313" defTabSz="685800">
              <a:buFont typeface="Arial" charset="0"/>
              <a:buChar char="•"/>
            </a:pPr>
            <a:r>
              <a:rPr lang="en-US" altLang="zh-CN" sz="1650" dirty="0">
                <a:solidFill>
                  <a:prstClr val="black"/>
                </a:solidFill>
                <a:latin typeface="Calibri" panose="020F0502020204030204"/>
                <a:ea typeface="DengXian" panose="02010600030101010101" pitchFamily="2" charset="-122"/>
              </a:rPr>
              <a:t>Linear correlation coefficient increases from 0.46 (prior) to 0.61 (MIX emission downscale) and 0.58 (nightlight emission downscale)</a:t>
            </a:r>
          </a:p>
          <a:p>
            <a:pPr marL="214313" indent="-214313" defTabSz="685800">
              <a:buFont typeface="Arial" charset="0"/>
              <a:buChar char="•"/>
            </a:pPr>
            <a:endParaRPr lang="en-US" altLang="zh-CN" sz="1650" dirty="0">
              <a:solidFill>
                <a:prstClr val="black"/>
              </a:solidFill>
              <a:latin typeface="Calibri" panose="020F0502020204030204"/>
              <a:ea typeface="DengXian" panose="02010600030101010101" pitchFamily="2" charset="-122"/>
            </a:endParaRPr>
          </a:p>
          <a:p>
            <a:pPr marL="214313" indent="-214313" defTabSz="685800">
              <a:buFont typeface="Arial" charset="0"/>
              <a:buChar char="•"/>
            </a:pPr>
            <a:endParaRPr lang="en-US" altLang="zh-CN" sz="1650" dirty="0">
              <a:solidFill>
                <a:prstClr val="black"/>
              </a:solidFill>
              <a:latin typeface="Calibri" panose="020F0502020204030204"/>
              <a:ea typeface="DengXian" panose="02010600030101010101" pitchFamily="2" charset="-122"/>
            </a:endParaRPr>
          </a:p>
          <a:p>
            <a:pPr marL="214313" indent="-214313" defTabSz="685800">
              <a:buFont typeface="Arial" charset="0"/>
              <a:buChar char="•"/>
            </a:pPr>
            <a:endParaRPr lang="en-US" altLang="zh-CN" sz="1650" dirty="0">
              <a:solidFill>
                <a:prstClr val="black"/>
              </a:solidFill>
              <a:latin typeface="Calibri" panose="020F0502020204030204"/>
              <a:ea typeface="DengXian" panose="02010600030101010101" pitchFamily="2" charset="-122"/>
            </a:endParaRPr>
          </a:p>
          <a:p>
            <a:pPr marL="214313" indent="-214313" defTabSz="685800">
              <a:buFont typeface="Arial" charset="0"/>
              <a:buChar char="•"/>
            </a:pPr>
            <a:r>
              <a:rPr lang="en-US" altLang="zh-CN" sz="1650" dirty="0">
                <a:solidFill>
                  <a:prstClr val="black"/>
                </a:solidFill>
                <a:latin typeface="Calibri" panose="020F0502020204030204"/>
                <a:ea typeface="DengXian" panose="02010600030101010101" pitchFamily="2" charset="-122"/>
              </a:rPr>
              <a:t>Root mean square error decreases from 12</a:t>
            </a:r>
            <a:r>
              <a:rPr lang="zh-CN" altLang="en-US" sz="1650" dirty="0">
                <a:solidFill>
                  <a:prstClr val="black"/>
                </a:solidFill>
                <a:latin typeface="Calibri" panose="020F0502020204030204"/>
                <a:ea typeface="DengXian" panose="02010600030101010101" pitchFamily="2" charset="-122"/>
              </a:rPr>
              <a:t> </a:t>
            </a:r>
            <a:r>
              <a:rPr lang="en-US" altLang="zh-CN" sz="1650" dirty="0" err="1">
                <a:solidFill>
                  <a:prstClr val="black"/>
                </a:solidFill>
                <a:latin typeface="Calibri" panose="020F0502020204030204"/>
                <a:ea typeface="DengXian" panose="02010600030101010101" pitchFamily="2" charset="-122"/>
              </a:rPr>
              <a:t>μg</a:t>
            </a:r>
            <a:r>
              <a:rPr lang="en-US" altLang="zh-CN" sz="1650" dirty="0">
                <a:solidFill>
                  <a:prstClr val="black"/>
                </a:solidFill>
                <a:latin typeface="Calibri" panose="020F0502020204030204"/>
                <a:ea typeface="DengXian" panose="02010600030101010101" pitchFamily="2" charset="-122"/>
              </a:rPr>
              <a:t>/m</a:t>
            </a:r>
            <a:r>
              <a:rPr lang="en-US" altLang="zh-CN" sz="1650" baseline="30000" dirty="0">
                <a:solidFill>
                  <a:prstClr val="black"/>
                </a:solidFill>
                <a:latin typeface="Calibri" panose="020F0502020204030204"/>
                <a:ea typeface="DengXian" panose="02010600030101010101" pitchFamily="2" charset="-122"/>
              </a:rPr>
              <a:t>3</a:t>
            </a:r>
            <a:r>
              <a:rPr lang="en-US" altLang="zh-CN" sz="1650" dirty="0">
                <a:solidFill>
                  <a:prstClr val="black"/>
                </a:solidFill>
                <a:latin typeface="Calibri" panose="020F0502020204030204"/>
                <a:ea typeface="DengXian" panose="02010600030101010101" pitchFamily="2" charset="-122"/>
              </a:rPr>
              <a:t> (prior) to 10 </a:t>
            </a:r>
            <a:r>
              <a:rPr lang="en-US" altLang="zh-CN" sz="1650" dirty="0" err="1">
                <a:solidFill>
                  <a:prstClr val="black"/>
                </a:solidFill>
                <a:latin typeface="Calibri" panose="020F0502020204030204"/>
                <a:ea typeface="DengXian" panose="02010600030101010101" pitchFamily="2" charset="-122"/>
              </a:rPr>
              <a:t>μg</a:t>
            </a:r>
            <a:r>
              <a:rPr lang="en-US" altLang="zh-CN" sz="1650" dirty="0">
                <a:solidFill>
                  <a:prstClr val="black"/>
                </a:solidFill>
                <a:latin typeface="Calibri" panose="020F0502020204030204"/>
                <a:ea typeface="DengXian" panose="02010600030101010101" pitchFamily="2" charset="-122"/>
              </a:rPr>
              <a:t>/m</a:t>
            </a:r>
            <a:r>
              <a:rPr lang="en-US" altLang="zh-CN" sz="1650" baseline="30000" dirty="0">
                <a:solidFill>
                  <a:prstClr val="black"/>
                </a:solidFill>
                <a:latin typeface="Calibri" panose="020F0502020204030204"/>
                <a:ea typeface="DengXian" panose="02010600030101010101" pitchFamily="2" charset="-122"/>
              </a:rPr>
              <a:t>3</a:t>
            </a:r>
            <a:r>
              <a:rPr lang="en-US" altLang="zh-CN" sz="1650" dirty="0">
                <a:solidFill>
                  <a:prstClr val="black"/>
                </a:solidFill>
                <a:latin typeface="Calibri" panose="020F0502020204030204"/>
                <a:ea typeface="DengXian" panose="02010600030101010101" pitchFamily="2" charset="-122"/>
              </a:rPr>
              <a:t> (MIX emission downscale) and 11 </a:t>
            </a:r>
            <a:r>
              <a:rPr lang="en-US" altLang="zh-CN" sz="1650" dirty="0" err="1">
                <a:solidFill>
                  <a:prstClr val="black"/>
                </a:solidFill>
                <a:latin typeface="Calibri" panose="020F0502020204030204"/>
                <a:ea typeface="DengXian" panose="02010600030101010101" pitchFamily="2" charset="-122"/>
              </a:rPr>
              <a:t>μg</a:t>
            </a:r>
            <a:r>
              <a:rPr lang="en-US" altLang="zh-CN" sz="1650" dirty="0">
                <a:solidFill>
                  <a:prstClr val="black"/>
                </a:solidFill>
                <a:latin typeface="Calibri" panose="020F0502020204030204"/>
                <a:ea typeface="DengXian" panose="02010600030101010101" pitchFamily="2" charset="-122"/>
              </a:rPr>
              <a:t>/m</a:t>
            </a:r>
            <a:r>
              <a:rPr lang="en-US" altLang="zh-CN" sz="1650" baseline="30000" dirty="0">
                <a:solidFill>
                  <a:prstClr val="black"/>
                </a:solidFill>
                <a:latin typeface="Calibri" panose="020F0502020204030204"/>
                <a:ea typeface="DengXian" panose="02010600030101010101" pitchFamily="2" charset="-122"/>
              </a:rPr>
              <a:t>3</a:t>
            </a:r>
            <a:r>
              <a:rPr lang="en-US" altLang="zh-CN" sz="1650" dirty="0">
                <a:solidFill>
                  <a:prstClr val="black"/>
                </a:solidFill>
                <a:latin typeface="Calibri" panose="020F0502020204030204"/>
                <a:ea typeface="DengXian" panose="02010600030101010101" pitchFamily="2" charset="-122"/>
              </a:rPr>
              <a:t> (nightlight emission downscale)</a:t>
            </a:r>
          </a:p>
          <a:p>
            <a:pPr marL="214313" indent="-214313" defTabSz="685800">
              <a:buFont typeface="Arial" charset="0"/>
              <a:buChar char="•"/>
            </a:pPr>
            <a:endParaRPr lang="en-US" altLang="zh-CN" sz="1650" dirty="0">
              <a:solidFill>
                <a:prstClr val="black"/>
              </a:solidFill>
              <a:latin typeface="Calibri" panose="020F0502020204030204"/>
              <a:ea typeface="DengXian" panose="02010600030101010101" pitchFamily="2" charset="-122"/>
            </a:endParaRPr>
          </a:p>
          <a:p>
            <a:pPr marL="214313" indent="-214313" defTabSz="685800">
              <a:buFont typeface="Arial" charset="0"/>
              <a:buChar char="•"/>
            </a:pPr>
            <a:endParaRPr lang="en-US" altLang="zh-CN" sz="1650" dirty="0">
              <a:solidFill>
                <a:prstClr val="black"/>
              </a:solidFill>
              <a:latin typeface="Calibri" panose="020F0502020204030204"/>
              <a:ea typeface="DengXian" panose="02010600030101010101" pitchFamily="2" charset="-122"/>
            </a:endParaRPr>
          </a:p>
          <a:p>
            <a:pPr defTabSz="685800"/>
            <a:r>
              <a:rPr lang="en-US" altLang="zh-CN" sz="1350" dirty="0">
                <a:solidFill>
                  <a:prstClr val="black"/>
                </a:solidFill>
                <a:latin typeface="Calibri" panose="020F0502020204030204"/>
                <a:ea typeface="DengXian" panose="02010600030101010101" pitchFamily="2" charset="-122"/>
              </a:rPr>
              <a:t> </a:t>
            </a:r>
            <a:endParaRPr lang="en-US" sz="1350" dirty="0">
              <a:solidFill>
                <a:prstClr val="black"/>
              </a:solidFill>
              <a:latin typeface="Calibri" panose="020F0502020204030204"/>
            </a:endParaRPr>
          </a:p>
        </p:txBody>
      </p:sp>
      <p:sp>
        <p:nvSpPr>
          <p:cNvPr id="22" name="TextBox 21"/>
          <p:cNvSpPr txBox="1"/>
          <p:nvPr/>
        </p:nvSpPr>
        <p:spPr>
          <a:xfrm>
            <a:off x="1715861" y="3299604"/>
            <a:ext cx="674092" cy="276999"/>
          </a:xfrm>
          <a:prstGeom prst="rect">
            <a:avLst/>
          </a:prstGeom>
          <a:solidFill>
            <a:schemeClr val="bg1"/>
          </a:solidFill>
        </p:spPr>
        <p:txBody>
          <a:bodyPr wrap="square" rtlCol="0">
            <a:spAutoFit/>
          </a:bodyPr>
          <a:lstStyle/>
          <a:p>
            <a:pPr defTabSz="685800"/>
            <a:r>
              <a:rPr lang="en-US" sz="1200" dirty="0">
                <a:solidFill>
                  <a:srgbClr val="0070C0"/>
                </a:solidFill>
                <a:latin typeface="Calibri" panose="020F0502020204030204"/>
              </a:rPr>
              <a:t>R:</a:t>
            </a:r>
            <a:r>
              <a:rPr lang="zh-CN" altLang="en-US" sz="1200" dirty="0">
                <a:solidFill>
                  <a:srgbClr val="0070C0"/>
                </a:solidFill>
                <a:latin typeface="Calibri" panose="020F0502020204030204"/>
                <a:ea typeface="DengXian" panose="02010600030101010101" pitchFamily="2" charset="-122"/>
              </a:rPr>
              <a:t> </a:t>
            </a:r>
            <a:r>
              <a:rPr lang="en-US" altLang="zh-CN" sz="1200" dirty="0">
                <a:solidFill>
                  <a:srgbClr val="0070C0"/>
                </a:solidFill>
                <a:latin typeface="Calibri" panose="020F0502020204030204"/>
                <a:ea typeface="DengXian" panose="02010600030101010101" pitchFamily="2" charset="-122"/>
              </a:rPr>
              <a:t>0.46</a:t>
            </a:r>
            <a:endParaRPr lang="en-US" altLang="zh-CN" sz="1200" baseline="30000" dirty="0">
              <a:solidFill>
                <a:srgbClr val="0070C0"/>
              </a:solidFill>
              <a:latin typeface="Calibri" panose="020F0502020204030204"/>
              <a:ea typeface="DengXian" panose="02010600030101010101" pitchFamily="2" charset="-122"/>
            </a:endParaRPr>
          </a:p>
        </p:txBody>
      </p:sp>
      <p:sp>
        <p:nvSpPr>
          <p:cNvPr id="23" name="TextBox 22"/>
          <p:cNvSpPr txBox="1"/>
          <p:nvPr/>
        </p:nvSpPr>
        <p:spPr>
          <a:xfrm>
            <a:off x="3571359" y="3270914"/>
            <a:ext cx="698296" cy="276999"/>
          </a:xfrm>
          <a:prstGeom prst="rect">
            <a:avLst/>
          </a:prstGeom>
          <a:solidFill>
            <a:schemeClr val="bg1"/>
          </a:solidFill>
        </p:spPr>
        <p:txBody>
          <a:bodyPr wrap="square" rtlCol="0">
            <a:spAutoFit/>
          </a:bodyPr>
          <a:lstStyle/>
          <a:p>
            <a:pPr defTabSz="685800"/>
            <a:r>
              <a:rPr lang="en-US" sz="1200" dirty="0">
                <a:solidFill>
                  <a:srgbClr val="EE792F"/>
                </a:solidFill>
                <a:latin typeface="Calibri" panose="020F0502020204030204"/>
              </a:rPr>
              <a:t>R:</a:t>
            </a:r>
            <a:r>
              <a:rPr lang="zh-CN" altLang="en-US" sz="1200" dirty="0">
                <a:solidFill>
                  <a:srgbClr val="EE792F"/>
                </a:solidFill>
                <a:latin typeface="Calibri" panose="020F0502020204030204"/>
                <a:ea typeface="DengXian" panose="02010600030101010101" pitchFamily="2" charset="-122"/>
              </a:rPr>
              <a:t> </a:t>
            </a:r>
            <a:r>
              <a:rPr lang="en-US" altLang="zh-CN" sz="1200" dirty="0">
                <a:solidFill>
                  <a:srgbClr val="EE792F"/>
                </a:solidFill>
                <a:latin typeface="Calibri" panose="020F0502020204030204"/>
                <a:ea typeface="DengXian" panose="02010600030101010101" pitchFamily="2" charset="-122"/>
              </a:rPr>
              <a:t>0.61</a:t>
            </a:r>
            <a:endParaRPr lang="en-US" altLang="zh-CN" sz="1200" baseline="30000" dirty="0">
              <a:solidFill>
                <a:srgbClr val="EE792F"/>
              </a:solidFill>
              <a:latin typeface="Calibri" panose="020F0502020204030204"/>
              <a:ea typeface="DengXian" panose="02010600030101010101" pitchFamily="2" charset="-122"/>
            </a:endParaRPr>
          </a:p>
        </p:txBody>
      </p:sp>
      <p:sp>
        <p:nvSpPr>
          <p:cNvPr id="24" name="TextBox 23"/>
          <p:cNvSpPr txBox="1"/>
          <p:nvPr/>
        </p:nvSpPr>
        <p:spPr>
          <a:xfrm>
            <a:off x="4507032" y="4653305"/>
            <a:ext cx="1494446" cy="276999"/>
          </a:xfrm>
          <a:prstGeom prst="rect">
            <a:avLst/>
          </a:prstGeom>
          <a:solidFill>
            <a:schemeClr val="bg1"/>
          </a:solidFill>
        </p:spPr>
        <p:txBody>
          <a:bodyPr wrap="square" rtlCol="0">
            <a:spAutoFit/>
          </a:bodyPr>
          <a:lstStyle/>
          <a:p>
            <a:pPr defTabSz="685800"/>
            <a:r>
              <a:rPr lang="en-US" altLang="zh-CN" sz="1200" dirty="0">
                <a:solidFill>
                  <a:srgbClr val="EE792F"/>
                </a:solidFill>
                <a:latin typeface="Calibri" panose="020F0502020204030204"/>
                <a:ea typeface="DengXian" panose="02010600030101010101" pitchFamily="2" charset="-122"/>
              </a:rPr>
              <a:t>RMSE:</a:t>
            </a:r>
            <a:r>
              <a:rPr lang="zh-CN" altLang="en-US" sz="1200" dirty="0">
                <a:solidFill>
                  <a:srgbClr val="EE792F"/>
                </a:solidFill>
                <a:latin typeface="Calibri" panose="020F0502020204030204"/>
                <a:ea typeface="DengXian" panose="02010600030101010101" pitchFamily="2" charset="-122"/>
              </a:rPr>
              <a:t> </a:t>
            </a:r>
            <a:r>
              <a:rPr lang="en-US" altLang="zh-CN" sz="1200" dirty="0">
                <a:solidFill>
                  <a:srgbClr val="EE792F"/>
                </a:solidFill>
                <a:latin typeface="Calibri" panose="020F0502020204030204"/>
                <a:ea typeface="DengXian" panose="02010600030101010101" pitchFamily="2" charset="-122"/>
              </a:rPr>
              <a:t>11.06</a:t>
            </a:r>
            <a:r>
              <a:rPr lang="zh-CN" altLang="en-US" sz="1200" dirty="0">
                <a:solidFill>
                  <a:srgbClr val="EE792F"/>
                </a:solidFill>
                <a:latin typeface="Calibri" panose="020F0502020204030204"/>
                <a:ea typeface="DengXian" panose="02010600030101010101" pitchFamily="2" charset="-122"/>
              </a:rPr>
              <a:t> </a:t>
            </a:r>
            <a:r>
              <a:rPr lang="en-US" altLang="zh-CN" sz="1200" dirty="0" err="1">
                <a:solidFill>
                  <a:srgbClr val="EE792F"/>
                </a:solidFill>
                <a:latin typeface="Calibri" panose="020F0502020204030204"/>
                <a:ea typeface="DengXian" panose="02010600030101010101" pitchFamily="2" charset="-122"/>
              </a:rPr>
              <a:t>μg</a:t>
            </a:r>
            <a:r>
              <a:rPr lang="en-US" altLang="zh-CN" sz="1200" dirty="0">
                <a:solidFill>
                  <a:srgbClr val="EE792F"/>
                </a:solidFill>
                <a:latin typeface="Calibri" panose="020F0502020204030204"/>
                <a:ea typeface="DengXian" panose="02010600030101010101" pitchFamily="2" charset="-122"/>
              </a:rPr>
              <a:t>/m</a:t>
            </a:r>
            <a:r>
              <a:rPr lang="en-US" altLang="zh-CN" sz="1200" baseline="30000" dirty="0">
                <a:solidFill>
                  <a:srgbClr val="EE792F"/>
                </a:solidFill>
                <a:latin typeface="Calibri" panose="020F0502020204030204"/>
                <a:ea typeface="DengXian" panose="02010600030101010101" pitchFamily="2" charset="-122"/>
              </a:rPr>
              <a:t>3</a:t>
            </a:r>
            <a:endParaRPr lang="en-US" sz="1200" dirty="0">
              <a:solidFill>
                <a:srgbClr val="EE792F"/>
              </a:solidFill>
              <a:latin typeface="Calibri" panose="020F0502020204030204"/>
            </a:endParaRPr>
          </a:p>
        </p:txBody>
      </p:sp>
      <p:sp>
        <p:nvSpPr>
          <p:cNvPr id="2" name="Slide Number Placeholder 1"/>
          <p:cNvSpPr>
            <a:spLocks noGrp="1"/>
          </p:cNvSpPr>
          <p:nvPr>
            <p:ph type="sldNum" sz="quarter" idx="12"/>
          </p:nvPr>
        </p:nvSpPr>
        <p:spPr>
          <a:xfrm>
            <a:off x="6457950" y="5140843"/>
            <a:ext cx="2057400" cy="304271"/>
          </a:xfrm>
        </p:spPr>
        <p:txBody>
          <a:bodyPr/>
          <a:lstStyle/>
          <a:p>
            <a:pPr defTabSz="685800"/>
            <a:fld id="{02FA93E9-AC47-5149-9904-96489F23E567}" type="slidenum">
              <a:rPr lang="en-US">
                <a:solidFill>
                  <a:prstClr val="black">
                    <a:tint val="75000"/>
                  </a:prstClr>
                </a:solidFill>
                <a:latin typeface="Calibri" panose="020F0502020204030204"/>
              </a:rPr>
              <a:pPr defTabSz="685800"/>
              <a:t>13</a:t>
            </a:fld>
            <a:endParaRPr lang="en-US">
              <a:solidFill>
                <a:prstClr val="black">
                  <a:tint val="75000"/>
                </a:prstClr>
              </a:solidFill>
              <a:latin typeface="Calibri" panose="020F0502020204030204"/>
            </a:endParaRPr>
          </a:p>
        </p:txBody>
      </p:sp>
      <p:sp>
        <p:nvSpPr>
          <p:cNvPr id="3" name="Rectangle 2">
            <a:extLst>
              <a:ext uri="{FF2B5EF4-FFF2-40B4-BE49-F238E27FC236}">
                <a16:creationId xmlns:a16="http://schemas.microsoft.com/office/drawing/2014/main" id="{949A1B8A-DA60-D54C-9981-EB29D29A2C1C}"/>
              </a:ext>
            </a:extLst>
          </p:cNvPr>
          <p:cNvSpPr/>
          <p:nvPr/>
        </p:nvSpPr>
        <p:spPr>
          <a:xfrm>
            <a:off x="3642691" y="554303"/>
            <a:ext cx="1473993" cy="369332"/>
          </a:xfrm>
          <a:prstGeom prst="rect">
            <a:avLst/>
          </a:prstGeom>
        </p:spPr>
        <p:txBody>
          <a:bodyPr wrap="none">
            <a:spAutoFit/>
          </a:bodyPr>
          <a:lstStyle/>
          <a:p>
            <a:pPr algn="ctr" defTabSz="685800"/>
            <a:r>
              <a:rPr lang="en-US" b="1" dirty="0">
                <a:solidFill>
                  <a:prstClr val="black"/>
                </a:solidFill>
              </a:rPr>
              <a:t>Posterior fine</a:t>
            </a:r>
          </a:p>
        </p:txBody>
      </p:sp>
    </p:spTree>
    <p:extLst>
      <p:ext uri="{BB962C8B-B14F-4D97-AF65-F5344CB8AC3E}">
        <p14:creationId xmlns:p14="http://schemas.microsoft.com/office/powerpoint/2010/main" val="2475681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 y="625736"/>
            <a:ext cx="9141714" cy="12956"/>
          </a:xfrm>
          <a:prstGeom prst="rect">
            <a:avLst/>
          </a:prstGeom>
          <a:solidFill>
            <a:srgbClr val="FFFF00"/>
          </a:solidFill>
          <a:ln w="28575" cmpd="sng">
            <a:gradFill flip="none" rotWithShape="1">
              <a:gsLst>
                <a:gs pos="8000">
                  <a:srgbClr val="FF0000"/>
                </a:gs>
                <a:gs pos="100000">
                  <a:srgbClr val="FFF5F5"/>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tIns="0" bIns="373130" anchor="ctr"/>
          <a:lstStyle/>
          <a:p>
            <a:pPr algn="ctr" defTabSz="685800">
              <a:lnSpc>
                <a:spcPct val="93000"/>
              </a:lnSpc>
              <a:buClr>
                <a:srgbClr val="FFFFFF"/>
              </a:buClr>
              <a:defRPr/>
            </a:pPr>
            <a:r>
              <a:rPr lang="en-GB" sz="2250" b="1" dirty="0">
                <a:solidFill>
                  <a:prstClr val="black"/>
                </a:solidFill>
                <a:latin typeface="Calibri" charset="0"/>
                <a:ea typeface="Calibri" charset="0"/>
                <a:cs typeface="Calibri" charset="0"/>
              </a:rPr>
              <a:t>Apply top-down emissions to next month for improving forecasts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1224" t="24649" r="27657" b="15357"/>
          <a:stretch/>
        </p:blipFill>
        <p:spPr>
          <a:xfrm>
            <a:off x="2632546" y="3064644"/>
            <a:ext cx="1804736" cy="197489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1619" t="22673" r="26273" b="14096"/>
          <a:stretch/>
        </p:blipFill>
        <p:spPr>
          <a:xfrm>
            <a:off x="345033" y="3005301"/>
            <a:ext cx="2287086" cy="2081464"/>
          </a:xfrm>
          <a:prstGeom prst="rect">
            <a:avLst/>
          </a:prstGeom>
        </p:spPr>
      </p:pic>
      <p:sp>
        <p:nvSpPr>
          <p:cNvPr id="8" name="TextBox 7"/>
          <p:cNvSpPr txBox="1"/>
          <p:nvPr/>
        </p:nvSpPr>
        <p:spPr>
          <a:xfrm>
            <a:off x="2351089" y="795564"/>
            <a:ext cx="696515" cy="346249"/>
          </a:xfrm>
          <a:prstGeom prst="rect">
            <a:avLst/>
          </a:prstGeom>
          <a:noFill/>
        </p:spPr>
        <p:txBody>
          <a:bodyPr wrap="square" rtlCol="0">
            <a:spAutoFit/>
          </a:bodyPr>
          <a:lstStyle/>
          <a:p>
            <a:pPr algn="ctr" defTabSz="685800"/>
            <a:r>
              <a:rPr lang="en-US" sz="1650" dirty="0">
                <a:solidFill>
                  <a:prstClr val="black"/>
                </a:solidFill>
                <a:latin typeface="Calibri" panose="020F0502020204030204"/>
              </a:rPr>
              <a:t>SO</a:t>
            </a:r>
            <a:r>
              <a:rPr lang="en-US" sz="1650" baseline="-25000" dirty="0">
                <a:solidFill>
                  <a:prstClr val="black"/>
                </a:solidFill>
                <a:latin typeface="Calibri" panose="020F0502020204030204"/>
              </a:rPr>
              <a:t>2</a:t>
            </a:r>
          </a:p>
        </p:txBody>
      </p:sp>
      <p:sp>
        <p:nvSpPr>
          <p:cNvPr id="9" name="TextBox 8"/>
          <p:cNvSpPr txBox="1"/>
          <p:nvPr/>
        </p:nvSpPr>
        <p:spPr>
          <a:xfrm>
            <a:off x="1218062" y="3121662"/>
            <a:ext cx="1243607" cy="461665"/>
          </a:xfrm>
          <a:prstGeom prst="rect">
            <a:avLst/>
          </a:prstGeom>
          <a:solidFill>
            <a:schemeClr val="bg1"/>
          </a:solidFill>
        </p:spPr>
        <p:txBody>
          <a:bodyPr wrap="square" rtlCol="0">
            <a:spAutoFit/>
          </a:bodyPr>
          <a:lstStyle/>
          <a:p>
            <a:pPr defTabSz="685800"/>
            <a:r>
              <a:rPr lang="en-US" sz="1200" dirty="0">
                <a:solidFill>
                  <a:srgbClr val="0070C0"/>
                </a:solidFill>
                <a:latin typeface="Calibri" panose="020F0502020204030204"/>
              </a:rPr>
              <a:t>Bias:</a:t>
            </a:r>
            <a:r>
              <a:rPr lang="zh-CN" altLang="en-US" sz="1200" dirty="0">
                <a:solidFill>
                  <a:srgbClr val="0070C0"/>
                </a:solidFill>
                <a:latin typeface="Calibri" panose="020F0502020204030204"/>
                <a:ea typeface="DengXian" panose="02010600030101010101" pitchFamily="2" charset="-122"/>
              </a:rPr>
              <a:t> </a:t>
            </a:r>
            <a:r>
              <a:rPr lang="en-US" altLang="zh-CN" sz="1200" dirty="0">
                <a:solidFill>
                  <a:srgbClr val="0070C0"/>
                </a:solidFill>
                <a:latin typeface="Calibri" panose="020F0502020204030204"/>
                <a:ea typeface="DengXian" panose="02010600030101010101" pitchFamily="2" charset="-122"/>
              </a:rPr>
              <a:t>44</a:t>
            </a:r>
            <a:r>
              <a:rPr lang="zh-CN" altLang="en-US" sz="1200" dirty="0">
                <a:solidFill>
                  <a:srgbClr val="0070C0"/>
                </a:solidFill>
                <a:latin typeface="Calibri" panose="020F0502020204030204"/>
                <a:ea typeface="DengXian" panose="02010600030101010101" pitchFamily="2" charset="-122"/>
              </a:rPr>
              <a:t> </a:t>
            </a:r>
            <a:r>
              <a:rPr lang="en-US" altLang="zh-CN" sz="1200" dirty="0" err="1">
                <a:solidFill>
                  <a:srgbClr val="0070C0"/>
                </a:solidFill>
                <a:latin typeface="Calibri" panose="020F0502020204030204"/>
                <a:ea typeface="DengXian" panose="02010600030101010101" pitchFamily="2" charset="-122"/>
              </a:rPr>
              <a:t>μg</a:t>
            </a:r>
            <a:r>
              <a:rPr lang="en-US" altLang="zh-CN" sz="1200" dirty="0">
                <a:solidFill>
                  <a:srgbClr val="0070C0"/>
                </a:solidFill>
                <a:latin typeface="Calibri" panose="020F0502020204030204"/>
                <a:ea typeface="DengXian" panose="02010600030101010101" pitchFamily="2" charset="-122"/>
              </a:rPr>
              <a:t>/m</a:t>
            </a:r>
            <a:r>
              <a:rPr lang="en-US" altLang="zh-CN" sz="1200" baseline="30000" dirty="0">
                <a:solidFill>
                  <a:srgbClr val="0070C0"/>
                </a:solidFill>
                <a:latin typeface="Calibri" panose="020F0502020204030204"/>
                <a:ea typeface="DengXian" panose="02010600030101010101" pitchFamily="2" charset="-122"/>
              </a:rPr>
              <a:t>3</a:t>
            </a:r>
          </a:p>
          <a:p>
            <a:pPr defTabSz="685800"/>
            <a:r>
              <a:rPr lang="en-US" altLang="zh-CN" sz="1200" dirty="0">
                <a:solidFill>
                  <a:srgbClr val="0070C0"/>
                </a:solidFill>
                <a:latin typeface="Calibri" panose="020F0502020204030204"/>
                <a:ea typeface="DengXian" panose="02010600030101010101" pitchFamily="2" charset="-122"/>
              </a:rPr>
              <a:t>RMSE:</a:t>
            </a:r>
            <a:r>
              <a:rPr lang="zh-CN" altLang="en-US" sz="1200" dirty="0">
                <a:solidFill>
                  <a:srgbClr val="0070C0"/>
                </a:solidFill>
                <a:latin typeface="Calibri" panose="020F0502020204030204"/>
                <a:ea typeface="DengXian" panose="02010600030101010101" pitchFamily="2" charset="-122"/>
              </a:rPr>
              <a:t> </a:t>
            </a:r>
            <a:r>
              <a:rPr lang="en-US" altLang="zh-CN" sz="1200" dirty="0">
                <a:solidFill>
                  <a:srgbClr val="0070C0"/>
                </a:solidFill>
                <a:latin typeface="Calibri" panose="020F0502020204030204"/>
                <a:ea typeface="DengXian" panose="02010600030101010101" pitchFamily="2" charset="-122"/>
              </a:rPr>
              <a:t>78</a:t>
            </a:r>
            <a:r>
              <a:rPr lang="zh-CN" altLang="en-US" sz="1200" dirty="0">
                <a:solidFill>
                  <a:srgbClr val="0070C0"/>
                </a:solidFill>
                <a:latin typeface="Calibri" panose="020F0502020204030204"/>
                <a:ea typeface="DengXian" panose="02010600030101010101" pitchFamily="2" charset="-122"/>
              </a:rPr>
              <a:t> </a:t>
            </a:r>
            <a:r>
              <a:rPr lang="en-US" altLang="zh-CN" sz="1200" dirty="0" err="1">
                <a:solidFill>
                  <a:srgbClr val="0070C0"/>
                </a:solidFill>
                <a:latin typeface="Calibri" panose="020F0502020204030204"/>
                <a:ea typeface="DengXian" panose="02010600030101010101" pitchFamily="2" charset="-122"/>
              </a:rPr>
              <a:t>μg</a:t>
            </a:r>
            <a:r>
              <a:rPr lang="en-US" altLang="zh-CN" sz="1200" dirty="0">
                <a:solidFill>
                  <a:srgbClr val="0070C0"/>
                </a:solidFill>
                <a:latin typeface="Calibri" panose="020F0502020204030204"/>
                <a:ea typeface="DengXian" panose="02010600030101010101" pitchFamily="2" charset="-122"/>
              </a:rPr>
              <a:t>/m</a:t>
            </a:r>
            <a:r>
              <a:rPr lang="en-US" altLang="zh-CN" sz="1200" baseline="30000" dirty="0">
                <a:solidFill>
                  <a:srgbClr val="0070C0"/>
                </a:solidFill>
                <a:latin typeface="Calibri" panose="020F0502020204030204"/>
                <a:ea typeface="DengXian" panose="02010600030101010101" pitchFamily="2" charset="-122"/>
              </a:rPr>
              <a:t>3</a:t>
            </a:r>
            <a:endParaRPr lang="en-US" sz="1200" dirty="0">
              <a:solidFill>
                <a:srgbClr val="0070C0"/>
              </a:solidFill>
              <a:latin typeface="Calibri" panose="020F0502020204030204"/>
            </a:endParaRPr>
          </a:p>
        </p:txBody>
      </p:sp>
      <p:sp>
        <p:nvSpPr>
          <p:cNvPr id="10" name="TextBox 9"/>
          <p:cNvSpPr txBox="1"/>
          <p:nvPr/>
        </p:nvSpPr>
        <p:spPr>
          <a:xfrm>
            <a:off x="3088165" y="3084341"/>
            <a:ext cx="1243607" cy="461665"/>
          </a:xfrm>
          <a:prstGeom prst="rect">
            <a:avLst/>
          </a:prstGeom>
          <a:solidFill>
            <a:schemeClr val="bg1"/>
          </a:solidFill>
        </p:spPr>
        <p:txBody>
          <a:bodyPr wrap="square" rtlCol="0">
            <a:spAutoFit/>
          </a:bodyPr>
          <a:lstStyle/>
          <a:p>
            <a:pPr defTabSz="685800"/>
            <a:r>
              <a:rPr lang="en-US" sz="1200" dirty="0">
                <a:solidFill>
                  <a:srgbClr val="EE792F"/>
                </a:solidFill>
                <a:latin typeface="Calibri" panose="020F0502020204030204"/>
              </a:rPr>
              <a:t>Bias:</a:t>
            </a:r>
            <a:r>
              <a:rPr lang="zh-CN" altLang="en-US" sz="1200" dirty="0">
                <a:solidFill>
                  <a:srgbClr val="EE792F"/>
                </a:solidFill>
                <a:latin typeface="Calibri" panose="020F0502020204030204"/>
                <a:ea typeface="DengXian" panose="02010600030101010101" pitchFamily="2" charset="-122"/>
              </a:rPr>
              <a:t> </a:t>
            </a:r>
            <a:r>
              <a:rPr lang="en-US" altLang="zh-CN" sz="1200" dirty="0">
                <a:solidFill>
                  <a:srgbClr val="EE792F"/>
                </a:solidFill>
                <a:latin typeface="Calibri" panose="020F0502020204030204"/>
                <a:ea typeface="DengXian" panose="02010600030101010101" pitchFamily="2" charset="-122"/>
              </a:rPr>
              <a:t>-7</a:t>
            </a:r>
            <a:r>
              <a:rPr lang="zh-CN" altLang="en-US" sz="1200" dirty="0">
                <a:solidFill>
                  <a:srgbClr val="EE792F"/>
                </a:solidFill>
                <a:latin typeface="Calibri" panose="020F0502020204030204"/>
                <a:ea typeface="DengXian" panose="02010600030101010101" pitchFamily="2" charset="-122"/>
              </a:rPr>
              <a:t> </a:t>
            </a:r>
            <a:r>
              <a:rPr lang="en-US" altLang="zh-CN" sz="1200" dirty="0" err="1">
                <a:solidFill>
                  <a:srgbClr val="EE792F"/>
                </a:solidFill>
                <a:latin typeface="Calibri" panose="020F0502020204030204"/>
                <a:ea typeface="DengXian" panose="02010600030101010101" pitchFamily="2" charset="-122"/>
              </a:rPr>
              <a:t>μg</a:t>
            </a:r>
            <a:r>
              <a:rPr lang="en-US" altLang="zh-CN" sz="1200" dirty="0">
                <a:solidFill>
                  <a:srgbClr val="EE792F"/>
                </a:solidFill>
                <a:latin typeface="Calibri" panose="020F0502020204030204"/>
                <a:ea typeface="DengXian" panose="02010600030101010101" pitchFamily="2" charset="-122"/>
              </a:rPr>
              <a:t>/m</a:t>
            </a:r>
            <a:r>
              <a:rPr lang="en-US" altLang="zh-CN" sz="1200" baseline="30000" dirty="0">
                <a:solidFill>
                  <a:srgbClr val="EE792F"/>
                </a:solidFill>
                <a:latin typeface="Calibri" panose="020F0502020204030204"/>
                <a:ea typeface="DengXian" panose="02010600030101010101" pitchFamily="2" charset="-122"/>
              </a:rPr>
              <a:t>3</a:t>
            </a:r>
          </a:p>
          <a:p>
            <a:pPr defTabSz="685800"/>
            <a:r>
              <a:rPr lang="en-US" altLang="zh-CN" sz="1200" dirty="0">
                <a:solidFill>
                  <a:srgbClr val="EE792F"/>
                </a:solidFill>
                <a:latin typeface="Calibri" panose="020F0502020204030204"/>
                <a:ea typeface="DengXian" panose="02010600030101010101" pitchFamily="2" charset="-122"/>
              </a:rPr>
              <a:t>RMSE:</a:t>
            </a:r>
            <a:r>
              <a:rPr lang="zh-CN" altLang="en-US" sz="1200" dirty="0">
                <a:solidFill>
                  <a:srgbClr val="EE792F"/>
                </a:solidFill>
                <a:latin typeface="Calibri" panose="020F0502020204030204"/>
                <a:ea typeface="DengXian" panose="02010600030101010101" pitchFamily="2" charset="-122"/>
              </a:rPr>
              <a:t> </a:t>
            </a:r>
            <a:r>
              <a:rPr lang="en-US" altLang="zh-CN" sz="1200" dirty="0">
                <a:solidFill>
                  <a:srgbClr val="EE792F"/>
                </a:solidFill>
                <a:latin typeface="Calibri" panose="020F0502020204030204"/>
                <a:ea typeface="DengXian" panose="02010600030101010101" pitchFamily="2" charset="-122"/>
              </a:rPr>
              <a:t>37</a:t>
            </a:r>
            <a:r>
              <a:rPr lang="zh-CN" altLang="en-US" sz="1200" dirty="0">
                <a:solidFill>
                  <a:srgbClr val="EE792F"/>
                </a:solidFill>
                <a:latin typeface="Calibri" panose="020F0502020204030204"/>
                <a:ea typeface="DengXian" panose="02010600030101010101" pitchFamily="2" charset="-122"/>
              </a:rPr>
              <a:t> </a:t>
            </a:r>
            <a:r>
              <a:rPr lang="en-US" altLang="zh-CN" sz="1200" dirty="0" err="1">
                <a:solidFill>
                  <a:srgbClr val="EE792F"/>
                </a:solidFill>
                <a:latin typeface="Calibri" panose="020F0502020204030204"/>
                <a:ea typeface="DengXian" panose="02010600030101010101" pitchFamily="2" charset="-122"/>
              </a:rPr>
              <a:t>μg</a:t>
            </a:r>
            <a:r>
              <a:rPr lang="en-US" altLang="zh-CN" sz="1200" dirty="0">
                <a:solidFill>
                  <a:srgbClr val="EE792F"/>
                </a:solidFill>
                <a:latin typeface="Calibri" panose="020F0502020204030204"/>
                <a:ea typeface="DengXian" panose="02010600030101010101" pitchFamily="2" charset="-122"/>
              </a:rPr>
              <a:t>/m</a:t>
            </a:r>
            <a:r>
              <a:rPr lang="en-US" altLang="zh-CN" sz="1200" baseline="30000" dirty="0">
                <a:solidFill>
                  <a:srgbClr val="EE792F"/>
                </a:solidFill>
                <a:latin typeface="Calibri" panose="020F0502020204030204"/>
                <a:ea typeface="DengXian" panose="02010600030101010101" pitchFamily="2" charset="-122"/>
              </a:rPr>
              <a:t>3</a:t>
            </a:r>
            <a:endParaRPr lang="en-US" sz="1200" dirty="0">
              <a:solidFill>
                <a:srgbClr val="EE792F"/>
              </a:solidFill>
              <a:latin typeface="Calibri" panose="020F0502020204030204"/>
            </a:endParaRPr>
          </a:p>
        </p:txBody>
      </p:sp>
      <p:sp>
        <p:nvSpPr>
          <p:cNvPr id="11" name="TextBox 10"/>
          <p:cNvSpPr txBox="1"/>
          <p:nvPr/>
        </p:nvSpPr>
        <p:spPr>
          <a:xfrm>
            <a:off x="2951901" y="864465"/>
            <a:ext cx="1137805" cy="346249"/>
          </a:xfrm>
          <a:prstGeom prst="rect">
            <a:avLst/>
          </a:prstGeom>
          <a:noFill/>
        </p:spPr>
        <p:txBody>
          <a:bodyPr wrap="square" rtlCol="0">
            <a:spAutoFit/>
          </a:bodyPr>
          <a:lstStyle/>
          <a:p>
            <a:pPr algn="ctr" defTabSz="685800"/>
            <a:r>
              <a:rPr lang="en-US" sz="1650" dirty="0">
                <a:solidFill>
                  <a:srgbClr val="ED7D31"/>
                </a:solidFill>
                <a:latin typeface="Calibri" panose="020F0502020204030204"/>
              </a:rPr>
              <a:t>Posterior</a:t>
            </a:r>
          </a:p>
        </p:txBody>
      </p:sp>
      <p:sp>
        <p:nvSpPr>
          <p:cNvPr id="12" name="TextBox 11"/>
          <p:cNvSpPr txBox="1"/>
          <p:nvPr/>
        </p:nvSpPr>
        <p:spPr>
          <a:xfrm>
            <a:off x="1383521" y="861813"/>
            <a:ext cx="748146" cy="346249"/>
          </a:xfrm>
          <a:prstGeom prst="rect">
            <a:avLst/>
          </a:prstGeom>
          <a:noFill/>
        </p:spPr>
        <p:txBody>
          <a:bodyPr wrap="square" rtlCol="0">
            <a:spAutoFit/>
          </a:bodyPr>
          <a:lstStyle/>
          <a:p>
            <a:pPr algn="ctr" defTabSz="685800"/>
            <a:r>
              <a:rPr lang="en-US" sz="1650" dirty="0">
                <a:solidFill>
                  <a:srgbClr val="00B0F0"/>
                </a:solidFill>
                <a:latin typeface="Calibri" panose="020F0502020204030204"/>
              </a:rPr>
              <a:t>Prior</a:t>
            </a:r>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3991" t="18204" r="29732" b="35080"/>
          <a:stretch/>
        </p:blipFill>
        <p:spPr>
          <a:xfrm>
            <a:off x="4729516" y="1158601"/>
            <a:ext cx="2031191" cy="1537813"/>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23395" t="22810" r="27676" b="14939"/>
          <a:stretch/>
        </p:blipFill>
        <p:spPr>
          <a:xfrm>
            <a:off x="4702828" y="2998945"/>
            <a:ext cx="2147519" cy="2049236"/>
          </a:xfrm>
          <a:prstGeom prst="rect">
            <a:avLst/>
          </a:prstGeom>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31284" t="23122" r="28002" b="15146"/>
          <a:stretch/>
        </p:blipFill>
        <p:spPr>
          <a:xfrm>
            <a:off x="6850347" y="3031585"/>
            <a:ext cx="1786982" cy="2032119"/>
          </a:xfrm>
          <a:prstGeom prst="rect">
            <a:avLst/>
          </a:prstGeom>
        </p:spPr>
      </p:pic>
      <p:pic>
        <p:nvPicPr>
          <p:cNvPr id="16" name="Picture 15"/>
          <p:cNvPicPr>
            <a:picLocks noChangeAspect="1"/>
          </p:cNvPicPr>
          <p:nvPr/>
        </p:nvPicPr>
        <p:blipFill rotWithShape="1">
          <a:blip r:embed="rId8">
            <a:extLst>
              <a:ext uri="{28A0092B-C50C-407E-A947-70E740481C1C}">
                <a14:useLocalDpi xmlns:a14="http://schemas.microsoft.com/office/drawing/2010/main" val="0"/>
              </a:ext>
            </a:extLst>
          </a:blip>
          <a:srcRect l="29727" t="18179" r="29332" b="35004"/>
          <a:stretch/>
        </p:blipFill>
        <p:spPr>
          <a:xfrm>
            <a:off x="6816264" y="1159030"/>
            <a:ext cx="1796959" cy="1541124"/>
          </a:xfrm>
          <a:prstGeom prst="rect">
            <a:avLst/>
          </a:prstGeom>
        </p:spPr>
      </p:pic>
      <p:pic>
        <p:nvPicPr>
          <p:cNvPr id="17" name="Picture 16"/>
          <p:cNvPicPr>
            <a:picLocks noChangeAspect="1"/>
          </p:cNvPicPr>
          <p:nvPr/>
        </p:nvPicPr>
        <p:blipFill rotWithShape="1">
          <a:blip r:embed="rId9">
            <a:extLst>
              <a:ext uri="{28A0092B-C50C-407E-A947-70E740481C1C}">
                <a14:useLocalDpi xmlns:a14="http://schemas.microsoft.com/office/drawing/2010/main" val="0"/>
              </a:ext>
            </a:extLst>
          </a:blip>
          <a:srcRect l="23033" t="17331" r="28830" b="33692"/>
          <a:stretch/>
        </p:blipFill>
        <p:spPr>
          <a:xfrm>
            <a:off x="530118" y="1148697"/>
            <a:ext cx="2112791" cy="1612232"/>
          </a:xfrm>
          <a:prstGeom prst="rect">
            <a:avLst/>
          </a:prstGeom>
        </p:spPr>
      </p:pic>
      <p:pic>
        <p:nvPicPr>
          <p:cNvPr id="18" name="Picture 17"/>
          <p:cNvPicPr>
            <a:picLocks noChangeAspect="1"/>
          </p:cNvPicPr>
          <p:nvPr/>
        </p:nvPicPr>
        <p:blipFill rotWithShape="1">
          <a:blip r:embed="rId10">
            <a:extLst>
              <a:ext uri="{28A0092B-C50C-407E-A947-70E740481C1C}">
                <a14:useLocalDpi xmlns:a14="http://schemas.microsoft.com/office/drawing/2010/main" val="0"/>
              </a:ext>
            </a:extLst>
          </a:blip>
          <a:srcRect l="29927" t="17797" r="28902" b="34880"/>
          <a:stretch/>
        </p:blipFill>
        <p:spPr>
          <a:xfrm>
            <a:off x="2667085" y="1166960"/>
            <a:ext cx="1807068" cy="1557793"/>
          </a:xfrm>
          <a:prstGeom prst="rect">
            <a:avLst/>
          </a:prstGeom>
        </p:spPr>
      </p:pic>
      <p:pic>
        <p:nvPicPr>
          <p:cNvPr id="19" name="Picture 18"/>
          <p:cNvPicPr>
            <a:picLocks noChangeAspect="1"/>
          </p:cNvPicPr>
          <p:nvPr/>
        </p:nvPicPr>
        <p:blipFill rotWithShape="1">
          <a:blip r:embed="rId11">
            <a:extLst>
              <a:ext uri="{28A0092B-C50C-407E-A947-70E740481C1C}">
                <a14:useLocalDpi xmlns:a14="http://schemas.microsoft.com/office/drawing/2010/main" val="0"/>
              </a:ext>
            </a:extLst>
          </a:blip>
          <a:srcRect l="28849" t="68686" r="19043" b="21296"/>
          <a:stretch/>
        </p:blipFill>
        <p:spPr>
          <a:xfrm>
            <a:off x="1908549" y="2733316"/>
            <a:ext cx="2287085" cy="329800"/>
          </a:xfrm>
          <a:prstGeom prst="rect">
            <a:avLst/>
          </a:prstGeom>
        </p:spPr>
      </p:pic>
      <p:pic>
        <p:nvPicPr>
          <p:cNvPr id="20" name="Picture 19"/>
          <p:cNvPicPr>
            <a:picLocks noChangeAspect="1"/>
          </p:cNvPicPr>
          <p:nvPr/>
        </p:nvPicPr>
        <p:blipFill rotWithShape="1">
          <a:blip r:embed="rId11">
            <a:extLst>
              <a:ext uri="{28A0092B-C50C-407E-A947-70E740481C1C}">
                <a14:useLocalDpi xmlns:a14="http://schemas.microsoft.com/office/drawing/2010/main" val="0"/>
              </a:ext>
            </a:extLst>
          </a:blip>
          <a:srcRect l="28849" t="68686" r="19043" b="21296"/>
          <a:stretch/>
        </p:blipFill>
        <p:spPr>
          <a:xfrm>
            <a:off x="6007963" y="2705857"/>
            <a:ext cx="2287085" cy="329800"/>
          </a:xfrm>
          <a:prstGeom prst="rect">
            <a:avLst/>
          </a:prstGeom>
        </p:spPr>
      </p:pic>
      <p:sp>
        <p:nvSpPr>
          <p:cNvPr id="21" name="TextBox 20"/>
          <p:cNvSpPr txBox="1"/>
          <p:nvPr/>
        </p:nvSpPr>
        <p:spPr>
          <a:xfrm>
            <a:off x="6529471" y="804348"/>
            <a:ext cx="696515" cy="346249"/>
          </a:xfrm>
          <a:prstGeom prst="rect">
            <a:avLst/>
          </a:prstGeom>
          <a:noFill/>
        </p:spPr>
        <p:txBody>
          <a:bodyPr wrap="square" rtlCol="0">
            <a:spAutoFit/>
          </a:bodyPr>
          <a:lstStyle/>
          <a:p>
            <a:pPr algn="ctr" defTabSz="685800"/>
            <a:r>
              <a:rPr lang="en-US" altLang="zh-CN" sz="1650" dirty="0">
                <a:solidFill>
                  <a:prstClr val="black"/>
                </a:solidFill>
                <a:latin typeface="Calibri" panose="020F0502020204030204"/>
                <a:ea typeface="DengXian" panose="02010600030101010101" pitchFamily="2" charset="-122"/>
              </a:rPr>
              <a:t>N</a:t>
            </a:r>
            <a:r>
              <a:rPr lang="en-US" sz="1650" dirty="0">
                <a:solidFill>
                  <a:prstClr val="black"/>
                </a:solidFill>
                <a:latin typeface="Calibri" panose="020F0502020204030204"/>
              </a:rPr>
              <a:t>O</a:t>
            </a:r>
            <a:r>
              <a:rPr lang="en-US" sz="1650" baseline="-25000" dirty="0">
                <a:solidFill>
                  <a:prstClr val="black"/>
                </a:solidFill>
                <a:latin typeface="Calibri" panose="020F0502020204030204"/>
              </a:rPr>
              <a:t>2</a:t>
            </a:r>
          </a:p>
        </p:txBody>
      </p:sp>
      <p:sp>
        <p:nvSpPr>
          <p:cNvPr id="22" name="TextBox 21"/>
          <p:cNvSpPr txBox="1"/>
          <p:nvPr/>
        </p:nvSpPr>
        <p:spPr>
          <a:xfrm>
            <a:off x="7130284" y="846356"/>
            <a:ext cx="1137805" cy="346249"/>
          </a:xfrm>
          <a:prstGeom prst="rect">
            <a:avLst/>
          </a:prstGeom>
          <a:noFill/>
        </p:spPr>
        <p:txBody>
          <a:bodyPr wrap="square" rtlCol="0">
            <a:spAutoFit/>
          </a:bodyPr>
          <a:lstStyle/>
          <a:p>
            <a:pPr algn="ctr" defTabSz="685800"/>
            <a:r>
              <a:rPr lang="en-US" sz="1650" dirty="0">
                <a:solidFill>
                  <a:srgbClr val="ED7D31"/>
                </a:solidFill>
                <a:latin typeface="Calibri" panose="020F0502020204030204"/>
              </a:rPr>
              <a:t>Posterior</a:t>
            </a:r>
          </a:p>
        </p:txBody>
      </p:sp>
      <p:sp>
        <p:nvSpPr>
          <p:cNvPr id="23" name="TextBox 22"/>
          <p:cNvSpPr txBox="1"/>
          <p:nvPr/>
        </p:nvSpPr>
        <p:spPr>
          <a:xfrm>
            <a:off x="5561903" y="843704"/>
            <a:ext cx="748146" cy="346249"/>
          </a:xfrm>
          <a:prstGeom prst="rect">
            <a:avLst/>
          </a:prstGeom>
          <a:noFill/>
        </p:spPr>
        <p:txBody>
          <a:bodyPr wrap="square" rtlCol="0">
            <a:spAutoFit/>
          </a:bodyPr>
          <a:lstStyle/>
          <a:p>
            <a:pPr algn="ctr" defTabSz="685800"/>
            <a:r>
              <a:rPr lang="en-US" sz="1650" dirty="0">
                <a:solidFill>
                  <a:srgbClr val="00B0F0"/>
                </a:solidFill>
                <a:latin typeface="Calibri" panose="020F0502020204030204"/>
              </a:rPr>
              <a:t>Prior</a:t>
            </a:r>
          </a:p>
        </p:txBody>
      </p:sp>
      <p:sp>
        <p:nvSpPr>
          <p:cNvPr id="2" name="Slide Number Placeholder 1"/>
          <p:cNvSpPr>
            <a:spLocks noGrp="1"/>
          </p:cNvSpPr>
          <p:nvPr>
            <p:ph type="sldNum" sz="quarter" idx="12"/>
          </p:nvPr>
        </p:nvSpPr>
        <p:spPr>
          <a:xfrm>
            <a:off x="6376770" y="5027993"/>
            <a:ext cx="2057400" cy="304271"/>
          </a:xfrm>
        </p:spPr>
        <p:txBody>
          <a:bodyPr/>
          <a:lstStyle/>
          <a:p>
            <a:pPr defTabSz="685800"/>
            <a:fld id="{02FA93E9-AC47-5149-9904-96489F23E567}" type="slidenum">
              <a:rPr lang="en-US">
                <a:solidFill>
                  <a:prstClr val="black">
                    <a:tint val="75000"/>
                  </a:prstClr>
                </a:solidFill>
                <a:latin typeface="Calibri" panose="020F0502020204030204"/>
              </a:rPr>
              <a:pPr defTabSz="685800"/>
              <a:t>14</a:t>
            </a:fld>
            <a:endParaRPr lang="en-US">
              <a:solidFill>
                <a:prstClr val="black">
                  <a:tint val="75000"/>
                </a:prstClr>
              </a:solidFill>
              <a:latin typeface="Calibri" panose="020F0502020204030204"/>
            </a:endParaRPr>
          </a:p>
        </p:txBody>
      </p:sp>
      <p:sp>
        <p:nvSpPr>
          <p:cNvPr id="24" name="TextBox 23">
            <a:extLst>
              <a:ext uri="{FF2B5EF4-FFF2-40B4-BE49-F238E27FC236}">
                <a16:creationId xmlns:a16="http://schemas.microsoft.com/office/drawing/2014/main" id="{1BF3297C-6346-884E-9CFA-3597C7025ABD}"/>
              </a:ext>
            </a:extLst>
          </p:cNvPr>
          <p:cNvSpPr txBox="1"/>
          <p:nvPr/>
        </p:nvSpPr>
        <p:spPr>
          <a:xfrm>
            <a:off x="4563745" y="4972138"/>
            <a:ext cx="1243607" cy="461665"/>
          </a:xfrm>
          <a:prstGeom prst="rect">
            <a:avLst/>
          </a:prstGeom>
          <a:solidFill>
            <a:schemeClr val="bg1"/>
          </a:solidFill>
        </p:spPr>
        <p:txBody>
          <a:bodyPr wrap="square" rtlCol="0">
            <a:spAutoFit/>
          </a:bodyPr>
          <a:lstStyle/>
          <a:p>
            <a:pPr defTabSz="685800"/>
            <a:r>
              <a:rPr lang="en-US" sz="1200" dirty="0">
                <a:solidFill>
                  <a:srgbClr val="0070C0"/>
                </a:solidFill>
                <a:latin typeface="Calibri" panose="020F0502020204030204"/>
              </a:rPr>
              <a:t>Bias:</a:t>
            </a:r>
            <a:r>
              <a:rPr lang="zh-CN" altLang="en-US" sz="1200" dirty="0">
                <a:solidFill>
                  <a:srgbClr val="0070C0"/>
                </a:solidFill>
                <a:latin typeface="Calibri" panose="020F0502020204030204"/>
                <a:ea typeface="DengXian" panose="02010600030101010101" pitchFamily="2" charset="-122"/>
              </a:rPr>
              <a:t> </a:t>
            </a:r>
            <a:r>
              <a:rPr lang="en-US" altLang="zh-CN" sz="1200" dirty="0">
                <a:solidFill>
                  <a:srgbClr val="0070C0"/>
                </a:solidFill>
                <a:latin typeface="Calibri" panose="020F0502020204030204"/>
                <a:ea typeface="DengXian" panose="02010600030101010101" pitchFamily="2" charset="-122"/>
              </a:rPr>
              <a:t>13</a:t>
            </a:r>
            <a:endParaRPr lang="en-US" altLang="zh-CN" sz="1200" baseline="30000" dirty="0">
              <a:solidFill>
                <a:srgbClr val="0070C0"/>
              </a:solidFill>
              <a:latin typeface="Calibri" panose="020F0502020204030204"/>
              <a:ea typeface="DengXian" panose="02010600030101010101" pitchFamily="2" charset="-122"/>
            </a:endParaRPr>
          </a:p>
          <a:p>
            <a:pPr defTabSz="685800"/>
            <a:r>
              <a:rPr lang="en-US" altLang="zh-CN" sz="1200" dirty="0">
                <a:solidFill>
                  <a:srgbClr val="0070C0"/>
                </a:solidFill>
                <a:latin typeface="Calibri" panose="020F0502020204030204"/>
                <a:ea typeface="DengXian" panose="02010600030101010101" pitchFamily="2" charset="-122"/>
              </a:rPr>
              <a:t>RMSE:</a:t>
            </a:r>
            <a:r>
              <a:rPr lang="zh-CN" altLang="en-US" sz="1200" dirty="0">
                <a:solidFill>
                  <a:srgbClr val="0070C0"/>
                </a:solidFill>
                <a:latin typeface="Calibri" panose="020F0502020204030204"/>
                <a:ea typeface="DengXian" panose="02010600030101010101" pitchFamily="2" charset="-122"/>
              </a:rPr>
              <a:t> </a:t>
            </a:r>
            <a:r>
              <a:rPr lang="en-US" altLang="zh-CN" sz="1200" dirty="0">
                <a:solidFill>
                  <a:srgbClr val="0070C0"/>
                </a:solidFill>
                <a:latin typeface="Calibri" panose="020F0502020204030204"/>
                <a:ea typeface="DengXian" panose="02010600030101010101" pitchFamily="2" charset="-122"/>
              </a:rPr>
              <a:t>10 </a:t>
            </a:r>
            <a:endParaRPr lang="en-US" sz="1200" dirty="0">
              <a:solidFill>
                <a:srgbClr val="0070C0"/>
              </a:solidFill>
              <a:latin typeface="Calibri" panose="020F0502020204030204"/>
            </a:endParaRPr>
          </a:p>
        </p:txBody>
      </p:sp>
      <p:sp>
        <p:nvSpPr>
          <p:cNvPr id="25" name="TextBox 24">
            <a:extLst>
              <a:ext uri="{FF2B5EF4-FFF2-40B4-BE49-F238E27FC236}">
                <a16:creationId xmlns:a16="http://schemas.microsoft.com/office/drawing/2014/main" id="{6FF0F6FC-0A41-C941-AAE0-C142CB95CDBC}"/>
              </a:ext>
            </a:extLst>
          </p:cNvPr>
          <p:cNvSpPr txBox="1"/>
          <p:nvPr/>
        </p:nvSpPr>
        <p:spPr>
          <a:xfrm>
            <a:off x="6878918" y="5027993"/>
            <a:ext cx="1243607" cy="461665"/>
          </a:xfrm>
          <a:prstGeom prst="rect">
            <a:avLst/>
          </a:prstGeom>
          <a:solidFill>
            <a:schemeClr val="bg1"/>
          </a:solidFill>
        </p:spPr>
        <p:txBody>
          <a:bodyPr wrap="square" rtlCol="0">
            <a:spAutoFit/>
          </a:bodyPr>
          <a:lstStyle/>
          <a:p>
            <a:pPr defTabSz="685800"/>
            <a:r>
              <a:rPr lang="en-US" sz="1200" dirty="0">
                <a:solidFill>
                  <a:schemeClr val="accent2"/>
                </a:solidFill>
                <a:latin typeface="Calibri" panose="020F0502020204030204"/>
              </a:rPr>
              <a:t>Bias:</a:t>
            </a:r>
            <a:r>
              <a:rPr lang="zh-CN" altLang="en-US" sz="1200" dirty="0">
                <a:solidFill>
                  <a:schemeClr val="accent2"/>
                </a:solidFill>
                <a:latin typeface="Calibri" panose="020F0502020204030204"/>
                <a:ea typeface="DengXian" panose="02010600030101010101" pitchFamily="2" charset="-122"/>
              </a:rPr>
              <a:t> </a:t>
            </a:r>
            <a:r>
              <a:rPr lang="en-US" altLang="zh-CN" sz="1200" dirty="0">
                <a:solidFill>
                  <a:schemeClr val="accent2"/>
                </a:solidFill>
                <a:latin typeface="Calibri" panose="020F0502020204030204"/>
                <a:ea typeface="DengXian" panose="02010600030101010101" pitchFamily="2" charset="-122"/>
              </a:rPr>
              <a:t>14</a:t>
            </a:r>
            <a:endParaRPr lang="en-US" altLang="zh-CN" sz="1200" baseline="30000" dirty="0">
              <a:solidFill>
                <a:schemeClr val="accent2"/>
              </a:solidFill>
              <a:latin typeface="Calibri" panose="020F0502020204030204"/>
              <a:ea typeface="DengXian" panose="02010600030101010101" pitchFamily="2" charset="-122"/>
            </a:endParaRPr>
          </a:p>
          <a:p>
            <a:pPr defTabSz="685800"/>
            <a:r>
              <a:rPr lang="en-US" altLang="zh-CN" sz="1200" dirty="0">
                <a:solidFill>
                  <a:schemeClr val="accent2"/>
                </a:solidFill>
                <a:latin typeface="Calibri" panose="020F0502020204030204"/>
                <a:ea typeface="DengXian" panose="02010600030101010101" pitchFamily="2" charset="-122"/>
              </a:rPr>
              <a:t>RMSE:</a:t>
            </a:r>
            <a:r>
              <a:rPr lang="zh-CN" altLang="en-US" sz="1200" dirty="0">
                <a:solidFill>
                  <a:schemeClr val="accent2"/>
                </a:solidFill>
                <a:latin typeface="Calibri" panose="020F0502020204030204"/>
                <a:ea typeface="DengXian" panose="02010600030101010101" pitchFamily="2" charset="-122"/>
              </a:rPr>
              <a:t> </a:t>
            </a:r>
            <a:r>
              <a:rPr lang="en-US" altLang="zh-CN" sz="1200" dirty="0">
                <a:solidFill>
                  <a:schemeClr val="accent2"/>
                </a:solidFill>
                <a:latin typeface="Calibri" panose="020F0502020204030204"/>
                <a:ea typeface="DengXian" panose="02010600030101010101" pitchFamily="2" charset="-122"/>
              </a:rPr>
              <a:t>10 </a:t>
            </a:r>
            <a:endParaRPr lang="en-US" sz="1200" dirty="0">
              <a:solidFill>
                <a:schemeClr val="accent2"/>
              </a:solidFill>
              <a:latin typeface="Calibri" panose="020F0502020204030204"/>
            </a:endParaRPr>
          </a:p>
        </p:txBody>
      </p:sp>
      <p:sp>
        <p:nvSpPr>
          <p:cNvPr id="3" name="TextBox 2">
            <a:extLst>
              <a:ext uri="{FF2B5EF4-FFF2-40B4-BE49-F238E27FC236}">
                <a16:creationId xmlns:a16="http://schemas.microsoft.com/office/drawing/2014/main" id="{66A095B2-7EB1-C943-B786-552E25ACE2F4}"/>
              </a:ext>
            </a:extLst>
          </p:cNvPr>
          <p:cNvSpPr txBox="1"/>
          <p:nvPr/>
        </p:nvSpPr>
        <p:spPr>
          <a:xfrm>
            <a:off x="345033" y="5202970"/>
            <a:ext cx="3874459" cy="369332"/>
          </a:xfrm>
          <a:prstGeom prst="rect">
            <a:avLst/>
          </a:prstGeom>
          <a:noFill/>
        </p:spPr>
        <p:txBody>
          <a:bodyPr wrap="none" rtlCol="0">
            <a:spAutoFit/>
          </a:bodyPr>
          <a:lstStyle/>
          <a:p>
            <a:r>
              <a:rPr lang="en-US" dirty="0"/>
              <a:t>Results for Nov. 2013 at fine resolution.</a:t>
            </a:r>
          </a:p>
        </p:txBody>
      </p:sp>
    </p:spTree>
    <p:extLst>
      <p:ext uri="{BB962C8B-B14F-4D97-AF65-F5344CB8AC3E}">
        <p14:creationId xmlns:p14="http://schemas.microsoft.com/office/powerpoint/2010/main" val="459722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 y="570243"/>
            <a:ext cx="9141714" cy="12956"/>
          </a:xfrm>
          <a:prstGeom prst="rect">
            <a:avLst/>
          </a:prstGeom>
          <a:solidFill>
            <a:srgbClr val="FFFF00"/>
          </a:solidFill>
          <a:ln w="28575" cmpd="sng">
            <a:gradFill flip="none" rotWithShape="1">
              <a:gsLst>
                <a:gs pos="8000">
                  <a:srgbClr val="FF0000"/>
                </a:gs>
                <a:gs pos="100000">
                  <a:srgbClr val="FFF5F5"/>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tIns="0" bIns="373130" anchor="ctr"/>
          <a:lstStyle/>
          <a:p>
            <a:pPr algn="ctr">
              <a:lnSpc>
                <a:spcPct val="93000"/>
              </a:lnSpc>
              <a:buClr>
                <a:srgbClr val="FFFFFF"/>
              </a:buClr>
              <a:defRPr/>
            </a:pPr>
            <a:r>
              <a:rPr lang="en-GB" sz="2250" b="1" dirty="0">
                <a:solidFill>
                  <a:schemeClr val="tx1"/>
                </a:solidFill>
                <a:latin typeface="Calibri" charset="0"/>
                <a:ea typeface="Calibri" charset="0"/>
                <a:cs typeface="Calibri" charset="0"/>
              </a:rPr>
              <a:t>Joint inversion assessment for SO2</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6146" t="8854" r="16146" b="13281"/>
          <a:stretch/>
        </p:blipFill>
        <p:spPr>
          <a:xfrm>
            <a:off x="329618" y="1008048"/>
            <a:ext cx="3194669" cy="3673907"/>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6421" t="9926" r="17157" b="13358"/>
          <a:stretch/>
        </p:blipFill>
        <p:spPr>
          <a:xfrm>
            <a:off x="3595568" y="1040829"/>
            <a:ext cx="3133992" cy="361969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847396400"/>
              </p:ext>
            </p:extLst>
          </p:nvPr>
        </p:nvGraphicFramePr>
        <p:xfrm>
          <a:off x="6788470" y="905560"/>
          <a:ext cx="1565670" cy="3585770"/>
        </p:xfrm>
        <a:graphic>
          <a:graphicData uri="http://schemas.openxmlformats.org/drawingml/2006/table">
            <a:tbl>
              <a:tblPr firstRow="1" bandRow="1">
                <a:tableStyleId>{5C22544A-7EE6-4342-B048-85BDC9FD1C3A}</a:tableStyleId>
              </a:tblPr>
              <a:tblGrid>
                <a:gridCol w="782835">
                  <a:extLst>
                    <a:ext uri="{9D8B030D-6E8A-4147-A177-3AD203B41FA5}">
                      <a16:colId xmlns:a16="http://schemas.microsoft.com/office/drawing/2014/main" val="20000"/>
                    </a:ext>
                  </a:extLst>
                </a:gridCol>
                <a:gridCol w="782835">
                  <a:extLst>
                    <a:ext uri="{9D8B030D-6E8A-4147-A177-3AD203B41FA5}">
                      <a16:colId xmlns:a16="http://schemas.microsoft.com/office/drawing/2014/main" val="20001"/>
                    </a:ext>
                  </a:extLst>
                </a:gridCol>
              </a:tblGrid>
              <a:tr h="358577">
                <a:tc>
                  <a:txBody>
                    <a:bodyPr/>
                    <a:lstStyle/>
                    <a:p>
                      <a:pPr algn="ctr"/>
                      <a:r>
                        <a:rPr lang="en-US" altLang="zh-CN" sz="1000" b="0" dirty="0"/>
                        <a:t>label</a:t>
                      </a:r>
                      <a:endParaRPr lang="en-US" sz="1000" b="0" dirty="0"/>
                    </a:p>
                  </a:txBody>
                  <a:tcPr marL="68580" marR="68580" marT="34290" marB="34290" anchor="ctr"/>
                </a:tc>
                <a:tc>
                  <a:txBody>
                    <a:bodyPr/>
                    <a:lstStyle/>
                    <a:p>
                      <a:pPr algn="ctr"/>
                      <a:r>
                        <a:rPr lang="en-US" sz="1000" b="0" dirty="0"/>
                        <a:t>s</a:t>
                      </a:r>
                    </a:p>
                  </a:txBody>
                  <a:tcPr marL="68580" marR="68580" marT="34290" marB="34290" anchor="ctr"/>
                </a:tc>
                <a:extLst>
                  <a:ext uri="{0D108BD9-81ED-4DB2-BD59-A6C34878D82A}">
                    <a16:rowId xmlns:a16="http://schemas.microsoft.com/office/drawing/2014/main" val="10000"/>
                  </a:ext>
                </a:extLst>
              </a:tr>
              <a:tr h="358577">
                <a:tc>
                  <a:txBody>
                    <a:bodyPr/>
                    <a:lstStyle/>
                    <a:p>
                      <a:pPr algn="ctr"/>
                      <a:r>
                        <a:rPr lang="en-US" altLang="zh-CN" sz="1000" dirty="0"/>
                        <a:t>1</a:t>
                      </a:r>
                      <a:endParaRPr lang="en-US" sz="1000" dirty="0"/>
                    </a:p>
                  </a:txBody>
                  <a:tcPr marL="68580" marR="68580" marT="34290" marB="34290" anchor="ctr"/>
                </a:tc>
                <a:tc>
                  <a:txBody>
                    <a:bodyPr/>
                    <a:lstStyle/>
                    <a:p>
                      <a:pPr algn="ctr"/>
                      <a:r>
                        <a:rPr lang="en-US" altLang="zh-CN" sz="1000" dirty="0"/>
                        <a:t>20</a:t>
                      </a:r>
                      <a:endParaRPr lang="en-US" sz="1000" dirty="0"/>
                    </a:p>
                  </a:txBody>
                  <a:tcPr marL="68580" marR="68580" marT="34290" marB="34290" anchor="ctr"/>
                </a:tc>
                <a:extLst>
                  <a:ext uri="{0D108BD9-81ED-4DB2-BD59-A6C34878D82A}">
                    <a16:rowId xmlns:a16="http://schemas.microsoft.com/office/drawing/2014/main" val="10001"/>
                  </a:ext>
                </a:extLst>
              </a:tr>
              <a:tr h="358577">
                <a:tc>
                  <a:txBody>
                    <a:bodyPr/>
                    <a:lstStyle/>
                    <a:p>
                      <a:pPr algn="ctr"/>
                      <a:r>
                        <a:rPr lang="en-US" altLang="zh-CN" sz="1000" dirty="0"/>
                        <a:t>2</a:t>
                      </a:r>
                      <a:endParaRPr lang="en-US" sz="1000" dirty="0"/>
                    </a:p>
                  </a:txBody>
                  <a:tcPr marL="68580" marR="68580" marT="34290" marB="34290" anchor="ctr"/>
                </a:tc>
                <a:tc>
                  <a:txBody>
                    <a:bodyPr/>
                    <a:lstStyle/>
                    <a:p>
                      <a:pPr algn="ctr"/>
                      <a:r>
                        <a:rPr lang="en-US" altLang="zh-CN" sz="1000" dirty="0"/>
                        <a:t>50</a:t>
                      </a:r>
                      <a:endParaRPr lang="en-US" sz="1000" dirty="0"/>
                    </a:p>
                  </a:txBody>
                  <a:tcPr marL="68580" marR="68580" marT="34290" marB="34290" anchor="ctr"/>
                </a:tc>
                <a:extLst>
                  <a:ext uri="{0D108BD9-81ED-4DB2-BD59-A6C34878D82A}">
                    <a16:rowId xmlns:a16="http://schemas.microsoft.com/office/drawing/2014/main" val="10002"/>
                  </a:ext>
                </a:extLst>
              </a:tr>
              <a:tr h="358577">
                <a:tc>
                  <a:txBody>
                    <a:bodyPr/>
                    <a:lstStyle/>
                    <a:p>
                      <a:pPr algn="ctr"/>
                      <a:r>
                        <a:rPr lang="en-US" altLang="zh-CN" sz="1000" dirty="0"/>
                        <a:t>3</a:t>
                      </a:r>
                      <a:endParaRPr lang="en-US" sz="1000" dirty="0"/>
                    </a:p>
                  </a:txBody>
                  <a:tcPr marL="68580" marR="68580" marT="34290" marB="34290" anchor="ctr"/>
                </a:tc>
                <a:tc>
                  <a:txBody>
                    <a:bodyPr/>
                    <a:lstStyle/>
                    <a:p>
                      <a:pPr algn="ctr"/>
                      <a:r>
                        <a:rPr lang="en-US" altLang="zh-CN" sz="1000" dirty="0"/>
                        <a:t>100</a:t>
                      </a:r>
                      <a:endParaRPr lang="en-US" sz="1000" dirty="0"/>
                    </a:p>
                  </a:txBody>
                  <a:tcPr marL="68580" marR="68580" marT="34290" marB="34290" anchor="ctr"/>
                </a:tc>
                <a:extLst>
                  <a:ext uri="{0D108BD9-81ED-4DB2-BD59-A6C34878D82A}">
                    <a16:rowId xmlns:a16="http://schemas.microsoft.com/office/drawing/2014/main" val="10003"/>
                  </a:ext>
                </a:extLst>
              </a:tr>
              <a:tr h="358577">
                <a:tc>
                  <a:txBody>
                    <a:bodyPr/>
                    <a:lstStyle/>
                    <a:p>
                      <a:pPr algn="ctr"/>
                      <a:r>
                        <a:rPr lang="en-US" altLang="zh-CN" sz="1000" dirty="0"/>
                        <a:t>4</a:t>
                      </a:r>
                      <a:endParaRPr lang="en-US" sz="1000" dirty="0"/>
                    </a:p>
                  </a:txBody>
                  <a:tcPr marL="68580" marR="68580" marT="34290" marB="34290" anchor="ctr"/>
                </a:tc>
                <a:tc>
                  <a:txBody>
                    <a:bodyPr/>
                    <a:lstStyle/>
                    <a:p>
                      <a:pPr algn="ctr"/>
                      <a:r>
                        <a:rPr lang="en-US" altLang="zh-CN" sz="1000" dirty="0"/>
                        <a:t>200</a:t>
                      </a:r>
                      <a:endParaRPr lang="en-US" sz="1000" dirty="0"/>
                    </a:p>
                  </a:txBody>
                  <a:tcPr marL="68580" marR="68580" marT="34290" marB="34290" anchor="ctr"/>
                </a:tc>
                <a:extLst>
                  <a:ext uri="{0D108BD9-81ED-4DB2-BD59-A6C34878D82A}">
                    <a16:rowId xmlns:a16="http://schemas.microsoft.com/office/drawing/2014/main" val="10004"/>
                  </a:ext>
                </a:extLst>
              </a:tr>
              <a:tr h="358577">
                <a:tc>
                  <a:txBody>
                    <a:bodyPr/>
                    <a:lstStyle/>
                    <a:p>
                      <a:pPr algn="ctr"/>
                      <a:r>
                        <a:rPr lang="en-US" altLang="zh-CN" sz="1000" dirty="0"/>
                        <a:t>5</a:t>
                      </a:r>
                      <a:endParaRPr lang="en-US" sz="1000" dirty="0"/>
                    </a:p>
                  </a:txBody>
                  <a:tcPr marL="68580" marR="68580" marT="34290" marB="34290" anchor="ctr"/>
                </a:tc>
                <a:tc>
                  <a:txBody>
                    <a:bodyPr/>
                    <a:lstStyle/>
                    <a:p>
                      <a:pPr algn="ctr"/>
                      <a:r>
                        <a:rPr lang="en-US" altLang="zh-CN" sz="1000" dirty="0"/>
                        <a:t>300</a:t>
                      </a:r>
                      <a:endParaRPr lang="en-US" sz="1000" dirty="0"/>
                    </a:p>
                  </a:txBody>
                  <a:tcPr marL="68580" marR="68580" marT="34290" marB="34290" anchor="ctr"/>
                </a:tc>
                <a:extLst>
                  <a:ext uri="{0D108BD9-81ED-4DB2-BD59-A6C34878D82A}">
                    <a16:rowId xmlns:a16="http://schemas.microsoft.com/office/drawing/2014/main" val="10005"/>
                  </a:ext>
                </a:extLst>
              </a:tr>
              <a:tr h="358577">
                <a:tc>
                  <a:txBody>
                    <a:bodyPr/>
                    <a:lstStyle/>
                    <a:p>
                      <a:pPr algn="ctr"/>
                      <a:r>
                        <a:rPr lang="en-US" altLang="zh-CN" sz="1000" dirty="0"/>
                        <a:t>6</a:t>
                      </a:r>
                      <a:endParaRPr lang="en-US" sz="1000" dirty="0"/>
                    </a:p>
                  </a:txBody>
                  <a:tcPr marL="68580" marR="68580" marT="34290" marB="34290" anchor="ctr"/>
                </a:tc>
                <a:tc>
                  <a:txBody>
                    <a:bodyPr/>
                    <a:lstStyle/>
                    <a:p>
                      <a:pPr algn="ctr"/>
                      <a:r>
                        <a:rPr lang="en-US" altLang="zh-CN" sz="1000" dirty="0"/>
                        <a:t>500</a:t>
                      </a:r>
                      <a:endParaRPr lang="en-US" sz="1000" dirty="0"/>
                    </a:p>
                  </a:txBody>
                  <a:tcPr marL="68580" marR="68580" marT="34290" marB="34290" anchor="ctr"/>
                </a:tc>
                <a:extLst>
                  <a:ext uri="{0D108BD9-81ED-4DB2-BD59-A6C34878D82A}">
                    <a16:rowId xmlns:a16="http://schemas.microsoft.com/office/drawing/2014/main" val="10006"/>
                  </a:ext>
                </a:extLst>
              </a:tr>
              <a:tr h="358577">
                <a:tc>
                  <a:txBody>
                    <a:bodyPr/>
                    <a:lstStyle/>
                    <a:p>
                      <a:pPr algn="ctr"/>
                      <a:r>
                        <a:rPr lang="en-US" altLang="zh-CN" sz="1000" dirty="0"/>
                        <a:t>7</a:t>
                      </a:r>
                      <a:endParaRPr lang="en-US" sz="1000" dirty="0"/>
                    </a:p>
                  </a:txBody>
                  <a:tcPr marL="68580" marR="68580" marT="34290" marB="34290" anchor="ctr"/>
                </a:tc>
                <a:tc>
                  <a:txBody>
                    <a:bodyPr/>
                    <a:lstStyle/>
                    <a:p>
                      <a:pPr algn="ctr"/>
                      <a:r>
                        <a:rPr lang="en-US" altLang="zh-CN" sz="1000" dirty="0"/>
                        <a:t>1000</a:t>
                      </a:r>
                      <a:endParaRPr lang="en-US" sz="1000" dirty="0"/>
                    </a:p>
                  </a:txBody>
                  <a:tcPr marL="68580" marR="68580" marT="34290" marB="34290" anchor="ctr"/>
                </a:tc>
                <a:extLst>
                  <a:ext uri="{0D108BD9-81ED-4DB2-BD59-A6C34878D82A}">
                    <a16:rowId xmlns:a16="http://schemas.microsoft.com/office/drawing/2014/main" val="10007"/>
                  </a:ext>
                </a:extLst>
              </a:tr>
              <a:tr h="358577">
                <a:tc>
                  <a:txBody>
                    <a:bodyPr/>
                    <a:lstStyle/>
                    <a:p>
                      <a:pPr algn="ctr"/>
                      <a:r>
                        <a:rPr lang="en-US" altLang="zh-CN" sz="1000" dirty="0"/>
                        <a:t>8</a:t>
                      </a:r>
                      <a:endParaRPr lang="en-US" sz="1000" dirty="0"/>
                    </a:p>
                  </a:txBody>
                  <a:tcPr marL="68580" marR="68580" marT="34290" marB="34290" anchor="ctr"/>
                </a:tc>
                <a:tc>
                  <a:txBody>
                    <a:bodyPr/>
                    <a:lstStyle/>
                    <a:p>
                      <a:pPr algn="ctr"/>
                      <a:r>
                        <a:rPr lang="en-US" altLang="zh-CN" sz="1000" dirty="0"/>
                        <a:t>1500</a:t>
                      </a:r>
                      <a:endParaRPr lang="en-US" sz="1000" dirty="0"/>
                    </a:p>
                  </a:txBody>
                  <a:tcPr marL="68580" marR="68580" marT="34290" marB="34290" anchor="ctr"/>
                </a:tc>
                <a:extLst>
                  <a:ext uri="{0D108BD9-81ED-4DB2-BD59-A6C34878D82A}">
                    <a16:rowId xmlns:a16="http://schemas.microsoft.com/office/drawing/2014/main" val="10008"/>
                  </a:ext>
                </a:extLst>
              </a:tr>
              <a:tr h="358577">
                <a:tc>
                  <a:txBody>
                    <a:bodyPr/>
                    <a:lstStyle/>
                    <a:p>
                      <a:pPr algn="ctr"/>
                      <a:r>
                        <a:rPr lang="en-US" altLang="zh-CN" sz="1000" dirty="0"/>
                        <a:t>9</a:t>
                      </a:r>
                      <a:endParaRPr lang="en-US" sz="1000" dirty="0"/>
                    </a:p>
                  </a:txBody>
                  <a:tcPr marL="68580" marR="68580" marT="34290" marB="34290" anchor="ctr"/>
                </a:tc>
                <a:tc>
                  <a:txBody>
                    <a:bodyPr/>
                    <a:lstStyle/>
                    <a:p>
                      <a:pPr algn="ctr"/>
                      <a:r>
                        <a:rPr lang="en-US" altLang="zh-CN" sz="1000" dirty="0"/>
                        <a:t>2000</a:t>
                      </a:r>
                      <a:endParaRPr lang="en-US" sz="1000" dirty="0"/>
                    </a:p>
                  </a:txBody>
                  <a:tcPr marL="68580" marR="68580" marT="34290" marB="34290" anchor="ctr"/>
                </a:tc>
                <a:extLst>
                  <a:ext uri="{0D108BD9-81ED-4DB2-BD59-A6C34878D82A}">
                    <a16:rowId xmlns:a16="http://schemas.microsoft.com/office/drawing/2014/main" val="10009"/>
                  </a:ext>
                </a:extLst>
              </a:tr>
            </a:tbl>
          </a:graphicData>
        </a:graphic>
      </p:graphicFrame>
      <p:sp>
        <p:nvSpPr>
          <p:cNvPr id="9" name="TextBox 8"/>
          <p:cNvSpPr txBox="1"/>
          <p:nvPr/>
        </p:nvSpPr>
        <p:spPr>
          <a:xfrm>
            <a:off x="2131103" y="3314178"/>
            <a:ext cx="621506" cy="300082"/>
          </a:xfrm>
          <a:prstGeom prst="rect">
            <a:avLst/>
          </a:prstGeom>
          <a:solidFill>
            <a:schemeClr val="bg1"/>
          </a:solidFill>
        </p:spPr>
        <p:txBody>
          <a:bodyPr wrap="square" rtlCol="0">
            <a:spAutoFit/>
          </a:bodyPr>
          <a:lstStyle/>
          <a:p>
            <a:r>
              <a:rPr lang="en-US" altLang="zh-CN" sz="1350"/>
              <a:t>OMPS</a:t>
            </a:r>
            <a:endParaRPr lang="en-US" sz="1350"/>
          </a:p>
        </p:txBody>
      </p:sp>
      <p:cxnSp>
        <p:nvCxnSpPr>
          <p:cNvPr id="10" name="Straight Arrow Connector 9"/>
          <p:cNvCxnSpPr/>
          <p:nvPr/>
        </p:nvCxnSpPr>
        <p:spPr>
          <a:xfrm flipH="1">
            <a:off x="1798920" y="3591177"/>
            <a:ext cx="332183" cy="3123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368634" y="3250690"/>
            <a:ext cx="621506" cy="300082"/>
          </a:xfrm>
          <a:prstGeom prst="rect">
            <a:avLst/>
          </a:prstGeom>
          <a:solidFill>
            <a:schemeClr val="bg1"/>
          </a:solidFill>
        </p:spPr>
        <p:txBody>
          <a:bodyPr wrap="square" rtlCol="0">
            <a:spAutoFit/>
          </a:bodyPr>
          <a:lstStyle/>
          <a:p>
            <a:r>
              <a:rPr lang="en-US" altLang="zh-CN" sz="1350" dirty="0"/>
              <a:t>OMI</a:t>
            </a:r>
            <a:endParaRPr lang="en-US" sz="1350" dirty="0"/>
          </a:p>
        </p:txBody>
      </p:sp>
      <p:cxnSp>
        <p:nvCxnSpPr>
          <p:cNvPr id="12" name="Straight Arrow Connector 11"/>
          <p:cNvCxnSpPr/>
          <p:nvPr/>
        </p:nvCxnSpPr>
        <p:spPr>
          <a:xfrm flipH="1">
            <a:off x="5047167" y="3506258"/>
            <a:ext cx="332183" cy="3123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59309" y="1485293"/>
            <a:ext cx="621506" cy="300082"/>
          </a:xfrm>
          <a:prstGeom prst="rect">
            <a:avLst/>
          </a:prstGeom>
          <a:solidFill>
            <a:schemeClr val="bg1"/>
          </a:solidFill>
        </p:spPr>
        <p:txBody>
          <a:bodyPr wrap="square" rtlCol="0">
            <a:spAutoFit/>
          </a:bodyPr>
          <a:lstStyle/>
          <a:p>
            <a:pPr algn="ctr"/>
            <a:r>
              <a:rPr lang="en-US" altLang="zh-CN" sz="1350" dirty="0"/>
              <a:t>prior</a:t>
            </a:r>
            <a:endParaRPr lang="en-US" sz="1350" dirty="0"/>
          </a:p>
        </p:txBody>
      </p:sp>
      <p:cxnSp>
        <p:nvCxnSpPr>
          <p:cNvPr id="14" name="Straight Arrow Connector 13"/>
          <p:cNvCxnSpPr/>
          <p:nvPr/>
        </p:nvCxnSpPr>
        <p:spPr>
          <a:xfrm>
            <a:off x="1969827" y="1709895"/>
            <a:ext cx="161276" cy="15249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828613" y="2790717"/>
            <a:ext cx="953690" cy="300082"/>
          </a:xfrm>
          <a:prstGeom prst="rect">
            <a:avLst/>
          </a:prstGeom>
          <a:solidFill>
            <a:schemeClr val="bg1"/>
          </a:solidFill>
        </p:spPr>
        <p:txBody>
          <a:bodyPr wrap="square" rtlCol="0">
            <a:spAutoFit/>
          </a:bodyPr>
          <a:lstStyle/>
          <a:p>
            <a:pPr algn="ctr"/>
            <a:r>
              <a:rPr lang="en-US" altLang="zh-CN" sz="1350" dirty="0"/>
              <a:t>SO</a:t>
            </a:r>
            <a:r>
              <a:rPr lang="en-US" altLang="zh-CN" sz="1350" baseline="-25000" dirty="0"/>
              <a:t>2</a:t>
            </a:r>
            <a:r>
              <a:rPr lang="zh-CN" altLang="en-US" sz="1350" dirty="0"/>
              <a:t> </a:t>
            </a:r>
            <a:r>
              <a:rPr lang="en-US" altLang="zh-CN" sz="1350" dirty="0"/>
              <a:t>only</a:t>
            </a:r>
            <a:endParaRPr lang="en-US" sz="1350" dirty="0"/>
          </a:p>
        </p:txBody>
      </p:sp>
      <p:cxnSp>
        <p:nvCxnSpPr>
          <p:cNvPr id="16" name="Straight Arrow Connector 15"/>
          <p:cNvCxnSpPr/>
          <p:nvPr/>
        </p:nvCxnSpPr>
        <p:spPr>
          <a:xfrm flipH="1">
            <a:off x="1397858" y="3067716"/>
            <a:ext cx="808968" cy="1559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059493" y="2813642"/>
            <a:ext cx="953690" cy="300082"/>
          </a:xfrm>
          <a:prstGeom prst="rect">
            <a:avLst/>
          </a:prstGeom>
          <a:solidFill>
            <a:schemeClr val="bg1"/>
          </a:solidFill>
        </p:spPr>
        <p:txBody>
          <a:bodyPr wrap="square" rtlCol="0">
            <a:spAutoFit/>
          </a:bodyPr>
          <a:lstStyle/>
          <a:p>
            <a:pPr algn="ctr"/>
            <a:r>
              <a:rPr lang="en-US" altLang="zh-CN" sz="1350" dirty="0"/>
              <a:t>SO</a:t>
            </a:r>
            <a:r>
              <a:rPr lang="en-US" altLang="zh-CN" sz="1350" baseline="-25000" dirty="0"/>
              <a:t>2</a:t>
            </a:r>
            <a:r>
              <a:rPr lang="zh-CN" altLang="en-US" sz="1350" dirty="0"/>
              <a:t> </a:t>
            </a:r>
            <a:r>
              <a:rPr lang="en-US" altLang="zh-CN" sz="1350" dirty="0"/>
              <a:t>only</a:t>
            </a:r>
            <a:endParaRPr lang="en-US" sz="1350" dirty="0"/>
          </a:p>
        </p:txBody>
      </p:sp>
      <p:cxnSp>
        <p:nvCxnSpPr>
          <p:cNvPr id="18" name="Straight Arrow Connector 17"/>
          <p:cNvCxnSpPr/>
          <p:nvPr/>
        </p:nvCxnSpPr>
        <p:spPr>
          <a:xfrm flipH="1">
            <a:off x="4628738" y="3090641"/>
            <a:ext cx="808968" cy="1559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756086" y="1572478"/>
            <a:ext cx="621506" cy="300082"/>
          </a:xfrm>
          <a:prstGeom prst="rect">
            <a:avLst/>
          </a:prstGeom>
          <a:solidFill>
            <a:schemeClr val="bg1"/>
          </a:solidFill>
        </p:spPr>
        <p:txBody>
          <a:bodyPr wrap="square" rtlCol="0">
            <a:spAutoFit/>
          </a:bodyPr>
          <a:lstStyle/>
          <a:p>
            <a:pPr algn="ctr"/>
            <a:r>
              <a:rPr lang="en-US" altLang="zh-CN" sz="1350" dirty="0"/>
              <a:t>prior</a:t>
            </a:r>
            <a:endParaRPr lang="en-US" sz="1350" dirty="0"/>
          </a:p>
        </p:txBody>
      </p:sp>
      <p:cxnSp>
        <p:nvCxnSpPr>
          <p:cNvPr id="20" name="Straight Arrow Connector 19"/>
          <p:cNvCxnSpPr/>
          <p:nvPr/>
        </p:nvCxnSpPr>
        <p:spPr>
          <a:xfrm>
            <a:off x="5216727" y="1788736"/>
            <a:ext cx="147575" cy="1496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02FA93E9-AC47-5149-9904-96489F23E567}" type="slidenum">
              <a:rPr lang="en-US" smtClean="0"/>
              <a:t>15</a:t>
            </a:fld>
            <a:endParaRPr lang="en-US"/>
          </a:p>
        </p:txBody>
      </p:sp>
      <p:cxnSp>
        <p:nvCxnSpPr>
          <p:cNvPr id="21" name="Straight Arrow Connector 20">
            <a:extLst>
              <a:ext uri="{FF2B5EF4-FFF2-40B4-BE49-F238E27FC236}">
                <a16:creationId xmlns:a16="http://schemas.microsoft.com/office/drawing/2014/main" id="{3F43B567-80F9-EC40-AFE7-0F8829AE4470}"/>
              </a:ext>
            </a:extLst>
          </p:cNvPr>
          <p:cNvCxnSpPr/>
          <p:nvPr/>
        </p:nvCxnSpPr>
        <p:spPr>
          <a:xfrm>
            <a:off x="8632381" y="2890265"/>
            <a:ext cx="0" cy="5949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9F1262B-469F-6A43-A033-D9842E2A2F89}"/>
              </a:ext>
            </a:extLst>
          </p:cNvPr>
          <p:cNvSpPr txBox="1"/>
          <p:nvPr/>
        </p:nvSpPr>
        <p:spPr>
          <a:xfrm>
            <a:off x="8325605" y="3591177"/>
            <a:ext cx="745733" cy="1200329"/>
          </a:xfrm>
          <a:prstGeom prst="rect">
            <a:avLst/>
          </a:prstGeom>
          <a:noFill/>
        </p:spPr>
        <p:txBody>
          <a:bodyPr wrap="square" rtlCol="0">
            <a:spAutoFit/>
          </a:bodyPr>
          <a:lstStyle/>
          <a:p>
            <a:r>
              <a:rPr lang="en-US" dirty="0"/>
              <a:t>more for</a:t>
            </a:r>
          </a:p>
          <a:p>
            <a:r>
              <a:rPr lang="en-US" dirty="0"/>
              <a:t>SO2</a:t>
            </a:r>
          </a:p>
          <a:p>
            <a:endParaRPr lang="en-US" dirty="0"/>
          </a:p>
        </p:txBody>
      </p:sp>
      <p:cxnSp>
        <p:nvCxnSpPr>
          <p:cNvPr id="23" name="Straight Arrow Connector 22">
            <a:extLst>
              <a:ext uri="{FF2B5EF4-FFF2-40B4-BE49-F238E27FC236}">
                <a16:creationId xmlns:a16="http://schemas.microsoft.com/office/drawing/2014/main" id="{D93B09EB-5D4D-1B41-BA90-3F179214D9F6}"/>
              </a:ext>
            </a:extLst>
          </p:cNvPr>
          <p:cNvCxnSpPr>
            <a:cxnSpLocks/>
          </p:cNvCxnSpPr>
          <p:nvPr/>
        </p:nvCxnSpPr>
        <p:spPr>
          <a:xfrm flipV="1">
            <a:off x="8620186" y="1589680"/>
            <a:ext cx="0" cy="5401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2895E64-EFBB-0D49-B293-CCD9C1DA8590}"/>
              </a:ext>
            </a:extLst>
          </p:cNvPr>
          <p:cNvSpPr txBox="1"/>
          <p:nvPr/>
        </p:nvSpPr>
        <p:spPr>
          <a:xfrm>
            <a:off x="8396911" y="656401"/>
            <a:ext cx="745733" cy="1200329"/>
          </a:xfrm>
          <a:prstGeom prst="rect">
            <a:avLst/>
          </a:prstGeom>
          <a:noFill/>
        </p:spPr>
        <p:txBody>
          <a:bodyPr wrap="square" rtlCol="0">
            <a:spAutoFit/>
          </a:bodyPr>
          <a:lstStyle/>
          <a:p>
            <a:r>
              <a:rPr lang="en-US" dirty="0"/>
              <a:t>more for</a:t>
            </a:r>
          </a:p>
          <a:p>
            <a:r>
              <a:rPr lang="en-US" dirty="0"/>
              <a:t>NO2</a:t>
            </a:r>
          </a:p>
          <a:p>
            <a:endParaRPr lang="en-US" dirty="0"/>
          </a:p>
        </p:txBody>
      </p:sp>
      <p:sp>
        <p:nvSpPr>
          <p:cNvPr id="3" name="Rectangle 2">
            <a:extLst>
              <a:ext uri="{FF2B5EF4-FFF2-40B4-BE49-F238E27FC236}">
                <a16:creationId xmlns:a16="http://schemas.microsoft.com/office/drawing/2014/main" id="{A1CB1C5E-4F6F-654B-84B2-6440DDFC56A5}"/>
              </a:ext>
            </a:extLst>
          </p:cNvPr>
          <p:cNvSpPr/>
          <p:nvPr/>
        </p:nvSpPr>
        <p:spPr>
          <a:xfrm>
            <a:off x="329618" y="4897721"/>
            <a:ext cx="3336554" cy="646331"/>
          </a:xfrm>
          <a:prstGeom prst="rect">
            <a:avLst/>
          </a:prstGeom>
        </p:spPr>
        <p:txBody>
          <a:bodyPr wrap="none">
            <a:spAutoFit/>
          </a:bodyPr>
          <a:lstStyle/>
          <a:p>
            <a:r>
              <a:rPr lang="en-GB" b="1" dirty="0">
                <a:latin typeface="Calibri" charset="0"/>
                <a:ea typeface="Calibri" charset="0"/>
                <a:cs typeface="Calibri" charset="0"/>
              </a:rPr>
              <a:t>OMPS &amp; NASA L3 of OMI is used.</a:t>
            </a:r>
          </a:p>
          <a:p>
            <a:r>
              <a:rPr lang="en-GB" b="1" dirty="0">
                <a:latin typeface="Calibri" charset="0"/>
                <a:cs typeface="Calibri" charset="0"/>
              </a:rPr>
              <a:t>Results are for Oct. 2013.</a:t>
            </a:r>
            <a:endParaRPr lang="en-US" dirty="0"/>
          </a:p>
        </p:txBody>
      </p:sp>
    </p:spTree>
    <p:extLst>
      <p:ext uri="{BB962C8B-B14F-4D97-AF65-F5344CB8AC3E}">
        <p14:creationId xmlns:p14="http://schemas.microsoft.com/office/powerpoint/2010/main" val="2394860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913" y="580641"/>
            <a:ext cx="9141714" cy="12956"/>
          </a:xfrm>
          <a:prstGeom prst="rect">
            <a:avLst/>
          </a:prstGeom>
          <a:solidFill>
            <a:srgbClr val="FFFF00"/>
          </a:solidFill>
          <a:ln w="28575" cmpd="sng">
            <a:gradFill flip="none" rotWithShape="1">
              <a:gsLst>
                <a:gs pos="8000">
                  <a:srgbClr val="FF0000"/>
                </a:gs>
                <a:gs pos="100000">
                  <a:srgbClr val="FFF5F5"/>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tIns="0" bIns="373130" anchor="ctr"/>
          <a:lstStyle/>
          <a:p>
            <a:pPr algn="ctr">
              <a:lnSpc>
                <a:spcPct val="93000"/>
              </a:lnSpc>
              <a:buClr>
                <a:srgbClr val="FFFFFF"/>
              </a:buClr>
              <a:defRPr/>
            </a:pPr>
            <a:r>
              <a:rPr lang="en-GB" sz="2250" b="1" dirty="0">
                <a:solidFill>
                  <a:schemeClr val="tx1"/>
                </a:solidFill>
                <a:latin typeface="Calibri" charset="0"/>
                <a:ea typeface="Calibri" charset="0"/>
                <a:cs typeface="Calibri" charset="0"/>
              </a:rPr>
              <a:t>Joint inversion assessment for NO2</a:t>
            </a:r>
          </a:p>
        </p:txBody>
      </p:sp>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1076085862"/>
                  </p:ext>
                </p:extLst>
              </p:nvPr>
            </p:nvGraphicFramePr>
            <p:xfrm>
              <a:off x="7038391" y="1012698"/>
              <a:ext cx="1565670" cy="3585770"/>
            </p:xfrm>
            <a:graphic>
              <a:graphicData uri="http://schemas.openxmlformats.org/drawingml/2006/table">
                <a:tbl>
                  <a:tblPr firstRow="1" bandRow="1">
                    <a:tableStyleId>{5C22544A-7EE6-4342-B048-85BDC9FD1C3A}</a:tableStyleId>
                  </a:tblPr>
                  <a:tblGrid>
                    <a:gridCol w="782835">
                      <a:extLst>
                        <a:ext uri="{9D8B030D-6E8A-4147-A177-3AD203B41FA5}">
                          <a16:colId xmlns:a16="http://schemas.microsoft.com/office/drawing/2014/main" val="20000"/>
                        </a:ext>
                      </a:extLst>
                    </a:gridCol>
                    <a:gridCol w="782835">
                      <a:extLst>
                        <a:ext uri="{9D8B030D-6E8A-4147-A177-3AD203B41FA5}">
                          <a16:colId xmlns:a16="http://schemas.microsoft.com/office/drawing/2014/main" val="20001"/>
                        </a:ext>
                      </a:extLst>
                    </a:gridCol>
                  </a:tblGrid>
                  <a:tr h="358577">
                    <a:tc>
                      <a:txBody>
                        <a:bodyPr/>
                        <a:lstStyle/>
                        <a:p>
                          <a:pPr algn="ctr"/>
                          <a:r>
                            <a:rPr lang="en-US" altLang="zh-CN" sz="1000" b="0" dirty="0"/>
                            <a:t>label</a:t>
                          </a:r>
                          <a:endParaRPr lang="en-US" sz="1000" b="0" dirty="0"/>
                        </a:p>
                      </a:txBody>
                      <a:tcPr marL="68580" marR="68580" marT="34290" marB="34290" anchor="ctr"/>
                    </a:tc>
                    <a:tc>
                      <a:txBody>
                        <a:bodyPr/>
                        <a:lstStyle/>
                        <a:p>
                          <a:pPr algn="ctr"/>
                          <a14:m>
                            <m:oMathPara xmlns:m="http://schemas.openxmlformats.org/officeDocument/2006/math">
                              <m:oMathParaPr>
                                <m:jc m:val="centerGroup"/>
                              </m:oMathParaPr>
                              <m:oMath xmlns:m="http://schemas.openxmlformats.org/officeDocument/2006/math">
                                <m:r>
                                  <m:rPr>
                                    <m:sty m:val="p"/>
                                  </m:rPr>
                                  <a:rPr lang="en-US" sz="1000" b="0" i="0" smtClean="0">
                                    <a:latin typeface="Cambria Math" charset="0"/>
                                    <a:ea typeface="Calibri" charset="0"/>
                                    <a:cs typeface="Calibri" charset="0"/>
                                  </a:rPr>
                                  <m:t>s</m:t>
                                </m:r>
                              </m:oMath>
                            </m:oMathPara>
                          </a14:m>
                          <a:endParaRPr lang="en-US" sz="1000" b="0" i="0" dirty="0">
                            <a:latin typeface="Calibri" charset="0"/>
                            <a:ea typeface="Calibri" charset="0"/>
                            <a:cs typeface="Calibri" charset="0"/>
                          </a:endParaRPr>
                        </a:p>
                      </a:txBody>
                      <a:tcPr marL="68580" marR="68580" marT="34290" marB="34290" anchor="ctr"/>
                    </a:tc>
                    <a:extLst>
                      <a:ext uri="{0D108BD9-81ED-4DB2-BD59-A6C34878D82A}">
                        <a16:rowId xmlns:a16="http://schemas.microsoft.com/office/drawing/2014/main" val="10000"/>
                      </a:ext>
                    </a:extLst>
                  </a:tr>
                  <a:tr h="358577">
                    <a:tc>
                      <a:txBody>
                        <a:bodyPr/>
                        <a:lstStyle/>
                        <a:p>
                          <a:pPr algn="ctr"/>
                          <a:r>
                            <a:rPr lang="en-US" altLang="zh-CN" sz="1000" dirty="0"/>
                            <a:t>1</a:t>
                          </a:r>
                          <a:endParaRPr lang="en-US" sz="1000" dirty="0"/>
                        </a:p>
                      </a:txBody>
                      <a:tcPr marL="68580" marR="68580" marT="34290" marB="34290" anchor="ctr"/>
                    </a:tc>
                    <a:tc>
                      <a:txBody>
                        <a:bodyPr/>
                        <a:lstStyle/>
                        <a:p>
                          <a:pPr algn="ctr"/>
                          <a:r>
                            <a:rPr lang="en-US" altLang="zh-CN" sz="1000" dirty="0"/>
                            <a:t>20</a:t>
                          </a:r>
                          <a:endParaRPr lang="en-US" sz="1000" dirty="0"/>
                        </a:p>
                      </a:txBody>
                      <a:tcPr marL="68580" marR="68580" marT="34290" marB="34290" anchor="ctr"/>
                    </a:tc>
                    <a:extLst>
                      <a:ext uri="{0D108BD9-81ED-4DB2-BD59-A6C34878D82A}">
                        <a16:rowId xmlns:a16="http://schemas.microsoft.com/office/drawing/2014/main" val="10001"/>
                      </a:ext>
                    </a:extLst>
                  </a:tr>
                  <a:tr h="358577">
                    <a:tc>
                      <a:txBody>
                        <a:bodyPr/>
                        <a:lstStyle/>
                        <a:p>
                          <a:pPr algn="ctr"/>
                          <a:r>
                            <a:rPr lang="en-US" altLang="zh-CN" sz="1000" dirty="0"/>
                            <a:t>2</a:t>
                          </a:r>
                          <a:endParaRPr lang="en-US" sz="1000" dirty="0"/>
                        </a:p>
                      </a:txBody>
                      <a:tcPr marL="68580" marR="68580" marT="34290" marB="34290" anchor="ctr"/>
                    </a:tc>
                    <a:tc>
                      <a:txBody>
                        <a:bodyPr/>
                        <a:lstStyle/>
                        <a:p>
                          <a:pPr algn="ctr"/>
                          <a:r>
                            <a:rPr lang="en-US" altLang="zh-CN" sz="1000" dirty="0"/>
                            <a:t>50</a:t>
                          </a:r>
                          <a:endParaRPr lang="en-US" sz="1000" dirty="0"/>
                        </a:p>
                      </a:txBody>
                      <a:tcPr marL="68580" marR="68580" marT="34290" marB="34290" anchor="ctr"/>
                    </a:tc>
                    <a:extLst>
                      <a:ext uri="{0D108BD9-81ED-4DB2-BD59-A6C34878D82A}">
                        <a16:rowId xmlns:a16="http://schemas.microsoft.com/office/drawing/2014/main" val="10002"/>
                      </a:ext>
                    </a:extLst>
                  </a:tr>
                  <a:tr h="358577">
                    <a:tc>
                      <a:txBody>
                        <a:bodyPr/>
                        <a:lstStyle/>
                        <a:p>
                          <a:pPr algn="ctr"/>
                          <a:r>
                            <a:rPr lang="en-US" altLang="zh-CN" sz="1000" dirty="0"/>
                            <a:t>3</a:t>
                          </a:r>
                          <a:endParaRPr lang="en-US" sz="1000" dirty="0"/>
                        </a:p>
                      </a:txBody>
                      <a:tcPr marL="68580" marR="68580" marT="34290" marB="34290" anchor="ctr"/>
                    </a:tc>
                    <a:tc>
                      <a:txBody>
                        <a:bodyPr/>
                        <a:lstStyle/>
                        <a:p>
                          <a:pPr algn="ctr"/>
                          <a:r>
                            <a:rPr lang="en-US" altLang="zh-CN" sz="1000" dirty="0"/>
                            <a:t>100</a:t>
                          </a:r>
                          <a:endParaRPr lang="en-US" sz="1000" dirty="0"/>
                        </a:p>
                      </a:txBody>
                      <a:tcPr marL="68580" marR="68580" marT="34290" marB="34290" anchor="ctr"/>
                    </a:tc>
                    <a:extLst>
                      <a:ext uri="{0D108BD9-81ED-4DB2-BD59-A6C34878D82A}">
                        <a16:rowId xmlns:a16="http://schemas.microsoft.com/office/drawing/2014/main" val="10003"/>
                      </a:ext>
                    </a:extLst>
                  </a:tr>
                  <a:tr h="358577">
                    <a:tc>
                      <a:txBody>
                        <a:bodyPr/>
                        <a:lstStyle/>
                        <a:p>
                          <a:pPr algn="ctr"/>
                          <a:r>
                            <a:rPr lang="en-US" altLang="zh-CN" sz="1000" dirty="0"/>
                            <a:t>4</a:t>
                          </a:r>
                          <a:endParaRPr lang="en-US" sz="1000" dirty="0"/>
                        </a:p>
                      </a:txBody>
                      <a:tcPr marL="68580" marR="68580" marT="34290" marB="34290" anchor="ctr"/>
                    </a:tc>
                    <a:tc>
                      <a:txBody>
                        <a:bodyPr/>
                        <a:lstStyle/>
                        <a:p>
                          <a:pPr algn="ctr"/>
                          <a:r>
                            <a:rPr lang="en-US" altLang="zh-CN" sz="1000" dirty="0"/>
                            <a:t>200</a:t>
                          </a:r>
                          <a:endParaRPr lang="en-US" sz="1000" dirty="0"/>
                        </a:p>
                      </a:txBody>
                      <a:tcPr marL="68580" marR="68580" marT="34290" marB="34290" anchor="ctr"/>
                    </a:tc>
                    <a:extLst>
                      <a:ext uri="{0D108BD9-81ED-4DB2-BD59-A6C34878D82A}">
                        <a16:rowId xmlns:a16="http://schemas.microsoft.com/office/drawing/2014/main" val="10004"/>
                      </a:ext>
                    </a:extLst>
                  </a:tr>
                  <a:tr h="358577">
                    <a:tc>
                      <a:txBody>
                        <a:bodyPr/>
                        <a:lstStyle/>
                        <a:p>
                          <a:pPr algn="ctr"/>
                          <a:r>
                            <a:rPr lang="en-US" altLang="zh-CN" sz="1000" dirty="0"/>
                            <a:t>5</a:t>
                          </a:r>
                          <a:endParaRPr lang="en-US" sz="1000" dirty="0"/>
                        </a:p>
                      </a:txBody>
                      <a:tcPr marL="68580" marR="68580" marT="34290" marB="34290" anchor="ctr"/>
                    </a:tc>
                    <a:tc>
                      <a:txBody>
                        <a:bodyPr/>
                        <a:lstStyle/>
                        <a:p>
                          <a:pPr algn="ctr"/>
                          <a:r>
                            <a:rPr lang="en-US" altLang="zh-CN" sz="1000" dirty="0"/>
                            <a:t>300</a:t>
                          </a:r>
                          <a:endParaRPr lang="en-US" sz="1000" dirty="0"/>
                        </a:p>
                      </a:txBody>
                      <a:tcPr marL="68580" marR="68580" marT="34290" marB="34290" anchor="ctr"/>
                    </a:tc>
                    <a:extLst>
                      <a:ext uri="{0D108BD9-81ED-4DB2-BD59-A6C34878D82A}">
                        <a16:rowId xmlns:a16="http://schemas.microsoft.com/office/drawing/2014/main" val="10005"/>
                      </a:ext>
                    </a:extLst>
                  </a:tr>
                  <a:tr h="358577">
                    <a:tc>
                      <a:txBody>
                        <a:bodyPr/>
                        <a:lstStyle/>
                        <a:p>
                          <a:pPr algn="ctr"/>
                          <a:r>
                            <a:rPr lang="en-US" altLang="zh-CN" sz="1000" dirty="0"/>
                            <a:t>6</a:t>
                          </a:r>
                          <a:endParaRPr lang="en-US" sz="1000" dirty="0"/>
                        </a:p>
                      </a:txBody>
                      <a:tcPr marL="68580" marR="68580" marT="34290" marB="34290" anchor="ctr"/>
                    </a:tc>
                    <a:tc>
                      <a:txBody>
                        <a:bodyPr/>
                        <a:lstStyle/>
                        <a:p>
                          <a:pPr algn="ctr"/>
                          <a:r>
                            <a:rPr lang="en-US" altLang="zh-CN" sz="1000" dirty="0"/>
                            <a:t>500</a:t>
                          </a:r>
                          <a:endParaRPr lang="en-US" sz="1000" dirty="0"/>
                        </a:p>
                      </a:txBody>
                      <a:tcPr marL="68580" marR="68580" marT="34290" marB="34290" anchor="ctr"/>
                    </a:tc>
                    <a:extLst>
                      <a:ext uri="{0D108BD9-81ED-4DB2-BD59-A6C34878D82A}">
                        <a16:rowId xmlns:a16="http://schemas.microsoft.com/office/drawing/2014/main" val="10006"/>
                      </a:ext>
                    </a:extLst>
                  </a:tr>
                  <a:tr h="358577">
                    <a:tc>
                      <a:txBody>
                        <a:bodyPr/>
                        <a:lstStyle/>
                        <a:p>
                          <a:pPr algn="ctr"/>
                          <a:r>
                            <a:rPr lang="en-US" altLang="zh-CN" sz="1000" dirty="0"/>
                            <a:t>7</a:t>
                          </a:r>
                          <a:endParaRPr lang="en-US" sz="1000" dirty="0"/>
                        </a:p>
                      </a:txBody>
                      <a:tcPr marL="68580" marR="68580" marT="34290" marB="34290" anchor="ctr"/>
                    </a:tc>
                    <a:tc>
                      <a:txBody>
                        <a:bodyPr/>
                        <a:lstStyle/>
                        <a:p>
                          <a:pPr algn="ctr"/>
                          <a:r>
                            <a:rPr lang="en-US" altLang="zh-CN" sz="1000" dirty="0"/>
                            <a:t>1000</a:t>
                          </a:r>
                          <a:endParaRPr lang="en-US" sz="1000" dirty="0"/>
                        </a:p>
                      </a:txBody>
                      <a:tcPr marL="68580" marR="68580" marT="34290" marB="34290" anchor="ctr"/>
                    </a:tc>
                    <a:extLst>
                      <a:ext uri="{0D108BD9-81ED-4DB2-BD59-A6C34878D82A}">
                        <a16:rowId xmlns:a16="http://schemas.microsoft.com/office/drawing/2014/main" val="10007"/>
                      </a:ext>
                    </a:extLst>
                  </a:tr>
                  <a:tr h="358577">
                    <a:tc>
                      <a:txBody>
                        <a:bodyPr/>
                        <a:lstStyle/>
                        <a:p>
                          <a:pPr algn="ctr"/>
                          <a:r>
                            <a:rPr lang="en-US" altLang="zh-CN" sz="1000" dirty="0"/>
                            <a:t>8</a:t>
                          </a:r>
                          <a:endParaRPr lang="en-US" sz="1000" dirty="0"/>
                        </a:p>
                      </a:txBody>
                      <a:tcPr marL="68580" marR="68580" marT="34290" marB="34290" anchor="ctr"/>
                    </a:tc>
                    <a:tc>
                      <a:txBody>
                        <a:bodyPr/>
                        <a:lstStyle/>
                        <a:p>
                          <a:pPr algn="ctr"/>
                          <a:r>
                            <a:rPr lang="en-US" altLang="zh-CN" sz="1000" dirty="0"/>
                            <a:t>1500</a:t>
                          </a:r>
                          <a:endParaRPr lang="en-US" sz="1000" dirty="0"/>
                        </a:p>
                      </a:txBody>
                      <a:tcPr marL="68580" marR="68580" marT="34290" marB="34290" anchor="ctr"/>
                    </a:tc>
                    <a:extLst>
                      <a:ext uri="{0D108BD9-81ED-4DB2-BD59-A6C34878D82A}">
                        <a16:rowId xmlns:a16="http://schemas.microsoft.com/office/drawing/2014/main" val="10008"/>
                      </a:ext>
                    </a:extLst>
                  </a:tr>
                  <a:tr h="358577">
                    <a:tc>
                      <a:txBody>
                        <a:bodyPr/>
                        <a:lstStyle/>
                        <a:p>
                          <a:pPr algn="ctr"/>
                          <a:r>
                            <a:rPr lang="en-US" altLang="zh-CN" sz="1000" dirty="0"/>
                            <a:t>9</a:t>
                          </a:r>
                          <a:endParaRPr lang="en-US" sz="1000" dirty="0"/>
                        </a:p>
                      </a:txBody>
                      <a:tcPr marL="68580" marR="68580" marT="34290" marB="34290" anchor="ctr"/>
                    </a:tc>
                    <a:tc>
                      <a:txBody>
                        <a:bodyPr/>
                        <a:lstStyle/>
                        <a:p>
                          <a:pPr algn="ctr"/>
                          <a:r>
                            <a:rPr lang="en-US" altLang="zh-CN" sz="1000" dirty="0"/>
                            <a:t>2000</a:t>
                          </a:r>
                          <a:endParaRPr lang="en-US" sz="1000" dirty="0"/>
                        </a:p>
                      </a:txBody>
                      <a:tcPr marL="68580" marR="68580" marT="34290" marB="34290" anchor="ctr"/>
                    </a:tc>
                    <a:extLst>
                      <a:ext uri="{0D108BD9-81ED-4DB2-BD59-A6C34878D82A}">
                        <a16:rowId xmlns:a16="http://schemas.microsoft.com/office/drawing/2014/main" val="10009"/>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1076085862"/>
                  </p:ext>
                </p:extLst>
              </p:nvPr>
            </p:nvGraphicFramePr>
            <p:xfrm>
              <a:off x="7038391" y="1012698"/>
              <a:ext cx="1565670" cy="3585770"/>
            </p:xfrm>
            <a:graphic>
              <a:graphicData uri="http://schemas.openxmlformats.org/drawingml/2006/table">
                <a:tbl>
                  <a:tblPr firstRow="1" bandRow="1">
                    <a:tableStyleId>{5C22544A-7EE6-4342-B048-85BDC9FD1C3A}</a:tableStyleId>
                  </a:tblPr>
                  <a:tblGrid>
                    <a:gridCol w="782835">
                      <a:extLst>
                        <a:ext uri="{9D8B030D-6E8A-4147-A177-3AD203B41FA5}">
                          <a16:colId xmlns:a16="http://schemas.microsoft.com/office/drawing/2014/main" val="20000"/>
                        </a:ext>
                      </a:extLst>
                    </a:gridCol>
                    <a:gridCol w="782835">
                      <a:extLst>
                        <a:ext uri="{9D8B030D-6E8A-4147-A177-3AD203B41FA5}">
                          <a16:colId xmlns:a16="http://schemas.microsoft.com/office/drawing/2014/main" val="20001"/>
                        </a:ext>
                      </a:extLst>
                    </a:gridCol>
                  </a:tblGrid>
                  <a:tr h="358577">
                    <a:tc>
                      <a:txBody>
                        <a:bodyPr/>
                        <a:lstStyle/>
                        <a:p>
                          <a:pPr algn="ctr"/>
                          <a:r>
                            <a:rPr lang="en-US" altLang="zh-CN" sz="1000" b="0" dirty="0"/>
                            <a:t>label</a:t>
                          </a:r>
                          <a:endParaRPr lang="en-US" sz="1000" b="0" dirty="0"/>
                        </a:p>
                      </a:txBody>
                      <a:tcPr marL="68580" marR="68580" marT="34290" marB="34290" anchor="ctr"/>
                    </a:tc>
                    <a:tc>
                      <a:txBody>
                        <a:bodyPr/>
                        <a:lstStyle/>
                        <a:p>
                          <a:endParaRPr lang="en-US"/>
                        </a:p>
                      </a:txBody>
                      <a:tcPr marL="68580" marR="68580" marT="34290" marB="34290" anchor="ctr">
                        <a:blipFill>
                          <a:blip r:embed="rId3"/>
                          <a:stretch>
                            <a:fillRect l="-101613" r="-1613" b="-914286"/>
                          </a:stretch>
                        </a:blipFill>
                      </a:tcPr>
                    </a:tc>
                    <a:extLst>
                      <a:ext uri="{0D108BD9-81ED-4DB2-BD59-A6C34878D82A}">
                        <a16:rowId xmlns:a16="http://schemas.microsoft.com/office/drawing/2014/main" val="10000"/>
                      </a:ext>
                    </a:extLst>
                  </a:tr>
                  <a:tr h="358577">
                    <a:tc>
                      <a:txBody>
                        <a:bodyPr/>
                        <a:lstStyle/>
                        <a:p>
                          <a:pPr algn="ctr"/>
                          <a:r>
                            <a:rPr lang="en-US" altLang="zh-CN" sz="1000" dirty="0"/>
                            <a:t>1</a:t>
                          </a:r>
                          <a:endParaRPr lang="en-US" sz="1000" dirty="0"/>
                        </a:p>
                      </a:txBody>
                      <a:tcPr marL="68580" marR="68580" marT="34290" marB="34290" anchor="ctr"/>
                    </a:tc>
                    <a:tc>
                      <a:txBody>
                        <a:bodyPr/>
                        <a:lstStyle/>
                        <a:p>
                          <a:pPr algn="ctr"/>
                          <a:r>
                            <a:rPr lang="en-US" altLang="zh-CN" sz="1000" dirty="0"/>
                            <a:t>20</a:t>
                          </a:r>
                          <a:endParaRPr lang="en-US" sz="1000" dirty="0"/>
                        </a:p>
                      </a:txBody>
                      <a:tcPr marL="68580" marR="68580" marT="34290" marB="34290" anchor="ctr"/>
                    </a:tc>
                    <a:extLst>
                      <a:ext uri="{0D108BD9-81ED-4DB2-BD59-A6C34878D82A}">
                        <a16:rowId xmlns:a16="http://schemas.microsoft.com/office/drawing/2014/main" val="10001"/>
                      </a:ext>
                    </a:extLst>
                  </a:tr>
                  <a:tr h="358577">
                    <a:tc>
                      <a:txBody>
                        <a:bodyPr/>
                        <a:lstStyle/>
                        <a:p>
                          <a:pPr algn="ctr"/>
                          <a:r>
                            <a:rPr lang="en-US" altLang="zh-CN" sz="1000" dirty="0"/>
                            <a:t>2</a:t>
                          </a:r>
                          <a:endParaRPr lang="en-US" sz="1000" dirty="0"/>
                        </a:p>
                      </a:txBody>
                      <a:tcPr marL="68580" marR="68580" marT="34290" marB="34290" anchor="ctr"/>
                    </a:tc>
                    <a:tc>
                      <a:txBody>
                        <a:bodyPr/>
                        <a:lstStyle/>
                        <a:p>
                          <a:pPr algn="ctr"/>
                          <a:r>
                            <a:rPr lang="en-US" altLang="zh-CN" sz="1000" dirty="0"/>
                            <a:t>50</a:t>
                          </a:r>
                          <a:endParaRPr lang="en-US" sz="1000" dirty="0"/>
                        </a:p>
                      </a:txBody>
                      <a:tcPr marL="68580" marR="68580" marT="34290" marB="34290" anchor="ctr"/>
                    </a:tc>
                    <a:extLst>
                      <a:ext uri="{0D108BD9-81ED-4DB2-BD59-A6C34878D82A}">
                        <a16:rowId xmlns:a16="http://schemas.microsoft.com/office/drawing/2014/main" val="10002"/>
                      </a:ext>
                    </a:extLst>
                  </a:tr>
                  <a:tr h="358577">
                    <a:tc>
                      <a:txBody>
                        <a:bodyPr/>
                        <a:lstStyle/>
                        <a:p>
                          <a:pPr algn="ctr"/>
                          <a:r>
                            <a:rPr lang="en-US" altLang="zh-CN" sz="1000" dirty="0"/>
                            <a:t>3</a:t>
                          </a:r>
                          <a:endParaRPr lang="en-US" sz="1000" dirty="0"/>
                        </a:p>
                      </a:txBody>
                      <a:tcPr marL="68580" marR="68580" marT="34290" marB="34290" anchor="ctr"/>
                    </a:tc>
                    <a:tc>
                      <a:txBody>
                        <a:bodyPr/>
                        <a:lstStyle/>
                        <a:p>
                          <a:pPr algn="ctr"/>
                          <a:r>
                            <a:rPr lang="en-US" altLang="zh-CN" sz="1000" dirty="0"/>
                            <a:t>100</a:t>
                          </a:r>
                          <a:endParaRPr lang="en-US" sz="1000" dirty="0"/>
                        </a:p>
                      </a:txBody>
                      <a:tcPr marL="68580" marR="68580" marT="34290" marB="34290" anchor="ctr"/>
                    </a:tc>
                    <a:extLst>
                      <a:ext uri="{0D108BD9-81ED-4DB2-BD59-A6C34878D82A}">
                        <a16:rowId xmlns:a16="http://schemas.microsoft.com/office/drawing/2014/main" val="10003"/>
                      </a:ext>
                    </a:extLst>
                  </a:tr>
                  <a:tr h="358577">
                    <a:tc>
                      <a:txBody>
                        <a:bodyPr/>
                        <a:lstStyle/>
                        <a:p>
                          <a:pPr algn="ctr"/>
                          <a:r>
                            <a:rPr lang="en-US" altLang="zh-CN" sz="1000" dirty="0"/>
                            <a:t>4</a:t>
                          </a:r>
                          <a:endParaRPr lang="en-US" sz="1000" dirty="0"/>
                        </a:p>
                      </a:txBody>
                      <a:tcPr marL="68580" marR="68580" marT="34290" marB="34290" anchor="ctr"/>
                    </a:tc>
                    <a:tc>
                      <a:txBody>
                        <a:bodyPr/>
                        <a:lstStyle/>
                        <a:p>
                          <a:pPr algn="ctr"/>
                          <a:r>
                            <a:rPr lang="en-US" altLang="zh-CN" sz="1000" dirty="0"/>
                            <a:t>200</a:t>
                          </a:r>
                          <a:endParaRPr lang="en-US" sz="1000" dirty="0"/>
                        </a:p>
                      </a:txBody>
                      <a:tcPr marL="68580" marR="68580" marT="34290" marB="34290" anchor="ctr"/>
                    </a:tc>
                    <a:extLst>
                      <a:ext uri="{0D108BD9-81ED-4DB2-BD59-A6C34878D82A}">
                        <a16:rowId xmlns:a16="http://schemas.microsoft.com/office/drawing/2014/main" val="10004"/>
                      </a:ext>
                    </a:extLst>
                  </a:tr>
                  <a:tr h="358577">
                    <a:tc>
                      <a:txBody>
                        <a:bodyPr/>
                        <a:lstStyle/>
                        <a:p>
                          <a:pPr algn="ctr"/>
                          <a:r>
                            <a:rPr lang="en-US" altLang="zh-CN" sz="1000" dirty="0"/>
                            <a:t>5</a:t>
                          </a:r>
                          <a:endParaRPr lang="en-US" sz="1000" dirty="0"/>
                        </a:p>
                      </a:txBody>
                      <a:tcPr marL="68580" marR="68580" marT="34290" marB="34290" anchor="ctr"/>
                    </a:tc>
                    <a:tc>
                      <a:txBody>
                        <a:bodyPr/>
                        <a:lstStyle/>
                        <a:p>
                          <a:pPr algn="ctr"/>
                          <a:r>
                            <a:rPr lang="en-US" altLang="zh-CN" sz="1000" dirty="0"/>
                            <a:t>300</a:t>
                          </a:r>
                          <a:endParaRPr lang="en-US" sz="1000" dirty="0"/>
                        </a:p>
                      </a:txBody>
                      <a:tcPr marL="68580" marR="68580" marT="34290" marB="34290" anchor="ctr"/>
                    </a:tc>
                    <a:extLst>
                      <a:ext uri="{0D108BD9-81ED-4DB2-BD59-A6C34878D82A}">
                        <a16:rowId xmlns:a16="http://schemas.microsoft.com/office/drawing/2014/main" val="10005"/>
                      </a:ext>
                    </a:extLst>
                  </a:tr>
                  <a:tr h="358577">
                    <a:tc>
                      <a:txBody>
                        <a:bodyPr/>
                        <a:lstStyle/>
                        <a:p>
                          <a:pPr algn="ctr"/>
                          <a:r>
                            <a:rPr lang="en-US" altLang="zh-CN" sz="1000" dirty="0"/>
                            <a:t>6</a:t>
                          </a:r>
                          <a:endParaRPr lang="en-US" sz="1000" dirty="0"/>
                        </a:p>
                      </a:txBody>
                      <a:tcPr marL="68580" marR="68580" marT="34290" marB="34290" anchor="ctr"/>
                    </a:tc>
                    <a:tc>
                      <a:txBody>
                        <a:bodyPr/>
                        <a:lstStyle/>
                        <a:p>
                          <a:pPr algn="ctr"/>
                          <a:r>
                            <a:rPr lang="en-US" altLang="zh-CN" sz="1000" dirty="0"/>
                            <a:t>500</a:t>
                          </a:r>
                          <a:endParaRPr lang="en-US" sz="1000" dirty="0"/>
                        </a:p>
                      </a:txBody>
                      <a:tcPr marL="68580" marR="68580" marT="34290" marB="34290" anchor="ctr"/>
                    </a:tc>
                    <a:extLst>
                      <a:ext uri="{0D108BD9-81ED-4DB2-BD59-A6C34878D82A}">
                        <a16:rowId xmlns:a16="http://schemas.microsoft.com/office/drawing/2014/main" val="10006"/>
                      </a:ext>
                    </a:extLst>
                  </a:tr>
                  <a:tr h="358577">
                    <a:tc>
                      <a:txBody>
                        <a:bodyPr/>
                        <a:lstStyle/>
                        <a:p>
                          <a:pPr algn="ctr"/>
                          <a:r>
                            <a:rPr lang="en-US" altLang="zh-CN" sz="1000" dirty="0"/>
                            <a:t>7</a:t>
                          </a:r>
                          <a:endParaRPr lang="en-US" sz="1000" dirty="0"/>
                        </a:p>
                      </a:txBody>
                      <a:tcPr marL="68580" marR="68580" marT="34290" marB="34290" anchor="ctr"/>
                    </a:tc>
                    <a:tc>
                      <a:txBody>
                        <a:bodyPr/>
                        <a:lstStyle/>
                        <a:p>
                          <a:pPr algn="ctr"/>
                          <a:r>
                            <a:rPr lang="en-US" altLang="zh-CN" sz="1000" dirty="0"/>
                            <a:t>1000</a:t>
                          </a:r>
                          <a:endParaRPr lang="en-US" sz="1000" dirty="0"/>
                        </a:p>
                      </a:txBody>
                      <a:tcPr marL="68580" marR="68580" marT="34290" marB="34290" anchor="ctr"/>
                    </a:tc>
                    <a:extLst>
                      <a:ext uri="{0D108BD9-81ED-4DB2-BD59-A6C34878D82A}">
                        <a16:rowId xmlns:a16="http://schemas.microsoft.com/office/drawing/2014/main" val="10007"/>
                      </a:ext>
                    </a:extLst>
                  </a:tr>
                  <a:tr h="358577">
                    <a:tc>
                      <a:txBody>
                        <a:bodyPr/>
                        <a:lstStyle/>
                        <a:p>
                          <a:pPr algn="ctr"/>
                          <a:r>
                            <a:rPr lang="en-US" altLang="zh-CN" sz="1000" dirty="0"/>
                            <a:t>8</a:t>
                          </a:r>
                          <a:endParaRPr lang="en-US" sz="1000" dirty="0"/>
                        </a:p>
                      </a:txBody>
                      <a:tcPr marL="68580" marR="68580" marT="34290" marB="34290" anchor="ctr"/>
                    </a:tc>
                    <a:tc>
                      <a:txBody>
                        <a:bodyPr/>
                        <a:lstStyle/>
                        <a:p>
                          <a:pPr algn="ctr"/>
                          <a:r>
                            <a:rPr lang="en-US" altLang="zh-CN" sz="1000" dirty="0"/>
                            <a:t>1500</a:t>
                          </a:r>
                          <a:endParaRPr lang="en-US" sz="1000" dirty="0"/>
                        </a:p>
                      </a:txBody>
                      <a:tcPr marL="68580" marR="68580" marT="34290" marB="34290" anchor="ctr"/>
                    </a:tc>
                    <a:extLst>
                      <a:ext uri="{0D108BD9-81ED-4DB2-BD59-A6C34878D82A}">
                        <a16:rowId xmlns:a16="http://schemas.microsoft.com/office/drawing/2014/main" val="10008"/>
                      </a:ext>
                    </a:extLst>
                  </a:tr>
                  <a:tr h="358577">
                    <a:tc>
                      <a:txBody>
                        <a:bodyPr/>
                        <a:lstStyle/>
                        <a:p>
                          <a:pPr algn="ctr"/>
                          <a:r>
                            <a:rPr lang="en-US" altLang="zh-CN" sz="1000" dirty="0"/>
                            <a:t>9</a:t>
                          </a:r>
                          <a:endParaRPr lang="en-US" sz="1000" dirty="0"/>
                        </a:p>
                      </a:txBody>
                      <a:tcPr marL="68580" marR="68580" marT="34290" marB="34290" anchor="ctr"/>
                    </a:tc>
                    <a:tc>
                      <a:txBody>
                        <a:bodyPr/>
                        <a:lstStyle/>
                        <a:p>
                          <a:pPr algn="ctr"/>
                          <a:r>
                            <a:rPr lang="en-US" altLang="zh-CN" sz="1000" dirty="0"/>
                            <a:t>2000</a:t>
                          </a:r>
                          <a:endParaRPr lang="en-US" sz="1000" dirty="0"/>
                        </a:p>
                      </a:txBody>
                      <a:tcPr marL="68580" marR="68580" marT="34290" marB="34290" anchor="ctr"/>
                    </a:tc>
                    <a:extLst>
                      <a:ext uri="{0D108BD9-81ED-4DB2-BD59-A6C34878D82A}">
                        <a16:rowId xmlns:a16="http://schemas.microsoft.com/office/drawing/2014/main" val="10009"/>
                      </a:ext>
                    </a:extLst>
                  </a:tr>
                </a:tbl>
              </a:graphicData>
            </a:graphic>
          </p:graphicFrame>
        </mc:Fallback>
      </mc:AlternateContent>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5938" t="9746" r="17187" b="13379"/>
          <a:stretch/>
        </p:blipFill>
        <p:spPr>
          <a:xfrm>
            <a:off x="311215" y="1404141"/>
            <a:ext cx="3155366" cy="3627197"/>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6441" t="9307" r="16486" b="13255"/>
          <a:stretch/>
        </p:blipFill>
        <p:spPr>
          <a:xfrm>
            <a:off x="3509445" y="1366861"/>
            <a:ext cx="3164708" cy="3653761"/>
          </a:xfrm>
          <a:prstGeom prst="rect">
            <a:avLst/>
          </a:prstGeom>
        </p:spPr>
      </p:pic>
      <p:sp>
        <p:nvSpPr>
          <p:cNvPr id="2" name="Slide Number Placeholder 1"/>
          <p:cNvSpPr>
            <a:spLocks noGrp="1"/>
          </p:cNvSpPr>
          <p:nvPr>
            <p:ph type="sldNum" sz="quarter" idx="12"/>
          </p:nvPr>
        </p:nvSpPr>
        <p:spPr/>
        <p:txBody>
          <a:bodyPr/>
          <a:lstStyle/>
          <a:p>
            <a:fld id="{02FA93E9-AC47-5149-9904-96489F23E567}" type="slidenum">
              <a:rPr lang="en-US" smtClean="0"/>
              <a:t>16</a:t>
            </a:fld>
            <a:endParaRPr lang="en-US"/>
          </a:p>
        </p:txBody>
      </p:sp>
      <p:sp>
        <p:nvSpPr>
          <p:cNvPr id="24" name="TextBox 23"/>
          <p:cNvSpPr txBox="1"/>
          <p:nvPr/>
        </p:nvSpPr>
        <p:spPr>
          <a:xfrm>
            <a:off x="5096340" y="3091490"/>
            <a:ext cx="1169855" cy="300082"/>
          </a:xfrm>
          <a:prstGeom prst="rect">
            <a:avLst/>
          </a:prstGeom>
          <a:noFill/>
          <a:ln w="28575">
            <a:solidFill>
              <a:srgbClr val="FF0000"/>
            </a:solidFill>
            <a:prstDash val="sysDot"/>
          </a:ln>
        </p:spPr>
        <p:txBody>
          <a:bodyPr wrap="square" rtlCol="0">
            <a:spAutoFit/>
          </a:bodyPr>
          <a:lstStyle/>
          <a:p>
            <a:endParaRPr lang="en-US" sz="1350"/>
          </a:p>
        </p:txBody>
      </p:sp>
      <p:sp>
        <p:nvSpPr>
          <p:cNvPr id="25" name="TextBox 24"/>
          <p:cNvSpPr txBox="1"/>
          <p:nvPr/>
        </p:nvSpPr>
        <p:spPr>
          <a:xfrm>
            <a:off x="2352821" y="3429115"/>
            <a:ext cx="857586" cy="300082"/>
          </a:xfrm>
          <a:prstGeom prst="rect">
            <a:avLst/>
          </a:prstGeom>
          <a:noFill/>
          <a:ln w="28575">
            <a:solidFill>
              <a:srgbClr val="FF0000"/>
            </a:solidFill>
            <a:prstDash val="sysDot"/>
          </a:ln>
        </p:spPr>
        <p:txBody>
          <a:bodyPr wrap="square" rtlCol="0">
            <a:spAutoFit/>
          </a:bodyPr>
          <a:lstStyle/>
          <a:p>
            <a:endParaRPr lang="en-US" sz="1350"/>
          </a:p>
        </p:txBody>
      </p:sp>
      <p:pic>
        <p:nvPicPr>
          <p:cNvPr id="21" name="Picture 20"/>
          <p:cNvPicPr>
            <a:picLocks noChangeAspect="1"/>
          </p:cNvPicPr>
          <p:nvPr/>
        </p:nvPicPr>
        <p:blipFill rotWithShape="1">
          <a:blip r:embed="rId6">
            <a:extLst>
              <a:ext uri="{28A0092B-C50C-407E-A947-70E740481C1C}">
                <a14:useLocalDpi xmlns:a14="http://schemas.microsoft.com/office/drawing/2010/main" val="0"/>
              </a:ext>
            </a:extLst>
          </a:blip>
          <a:srcRect l="13647" t="21929" r="25037" b="5940"/>
          <a:stretch/>
        </p:blipFill>
        <p:spPr>
          <a:xfrm>
            <a:off x="343292" y="1273335"/>
            <a:ext cx="3188970" cy="3126204"/>
          </a:xfrm>
          <a:prstGeom prst="rect">
            <a:avLst/>
          </a:prstGeom>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3307" t="23120" r="25297" b="6521"/>
          <a:stretch/>
        </p:blipFill>
        <p:spPr>
          <a:xfrm>
            <a:off x="3516285" y="1357739"/>
            <a:ext cx="3157868" cy="3015762"/>
          </a:xfrm>
          <a:prstGeom prst="rect">
            <a:avLst/>
          </a:prstGeom>
        </p:spPr>
      </p:pic>
      <p:sp>
        <p:nvSpPr>
          <p:cNvPr id="11" name="TextBox 10"/>
          <p:cNvSpPr txBox="1"/>
          <p:nvPr/>
        </p:nvSpPr>
        <p:spPr>
          <a:xfrm>
            <a:off x="1623667" y="1661735"/>
            <a:ext cx="677120" cy="346249"/>
          </a:xfrm>
          <a:prstGeom prst="rect">
            <a:avLst/>
          </a:prstGeom>
          <a:solidFill>
            <a:schemeClr val="bg1"/>
          </a:solidFill>
        </p:spPr>
        <p:txBody>
          <a:bodyPr wrap="square" rtlCol="0">
            <a:spAutoFit/>
          </a:bodyPr>
          <a:lstStyle/>
          <a:p>
            <a:pPr algn="ctr"/>
            <a:r>
              <a:rPr lang="en-US" altLang="zh-CN" sz="1650" dirty="0"/>
              <a:t>prior</a:t>
            </a:r>
            <a:endParaRPr lang="en-US" sz="1650" dirty="0"/>
          </a:p>
        </p:txBody>
      </p:sp>
      <p:cxnSp>
        <p:nvCxnSpPr>
          <p:cNvPr id="12" name="Straight Arrow Connector 11"/>
          <p:cNvCxnSpPr/>
          <p:nvPr/>
        </p:nvCxnSpPr>
        <p:spPr>
          <a:xfrm flipV="1">
            <a:off x="2259384" y="1526027"/>
            <a:ext cx="450399" cy="2447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235028" y="3267533"/>
            <a:ext cx="981118" cy="346249"/>
          </a:xfrm>
          <a:prstGeom prst="rect">
            <a:avLst/>
          </a:prstGeom>
          <a:solidFill>
            <a:schemeClr val="bg1"/>
          </a:solidFill>
        </p:spPr>
        <p:txBody>
          <a:bodyPr wrap="square" rtlCol="0">
            <a:spAutoFit/>
          </a:bodyPr>
          <a:lstStyle/>
          <a:p>
            <a:pPr algn="ctr"/>
            <a:r>
              <a:rPr lang="en-US" altLang="zh-CN" sz="1650" dirty="0"/>
              <a:t>NO</a:t>
            </a:r>
            <a:r>
              <a:rPr lang="en-US" altLang="zh-CN" sz="1650" baseline="-25000" dirty="0"/>
              <a:t>2</a:t>
            </a:r>
            <a:r>
              <a:rPr lang="zh-CN" altLang="en-US" sz="1650" dirty="0"/>
              <a:t> </a:t>
            </a:r>
            <a:r>
              <a:rPr lang="en-US" altLang="zh-CN" sz="1650" dirty="0"/>
              <a:t>only</a:t>
            </a:r>
            <a:endParaRPr lang="en-US" sz="1650" dirty="0"/>
          </a:p>
        </p:txBody>
      </p:sp>
      <p:cxnSp>
        <p:nvCxnSpPr>
          <p:cNvPr id="14" name="Straight Arrow Connector 13"/>
          <p:cNvCxnSpPr/>
          <p:nvPr/>
        </p:nvCxnSpPr>
        <p:spPr>
          <a:xfrm flipH="1" flipV="1">
            <a:off x="2352822" y="2946351"/>
            <a:ext cx="356962" cy="3695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23667" y="3797704"/>
            <a:ext cx="725122" cy="346249"/>
          </a:xfrm>
          <a:prstGeom prst="rect">
            <a:avLst/>
          </a:prstGeom>
          <a:solidFill>
            <a:schemeClr val="bg1"/>
          </a:solidFill>
        </p:spPr>
        <p:txBody>
          <a:bodyPr wrap="square" rtlCol="0">
            <a:spAutoFit/>
          </a:bodyPr>
          <a:lstStyle/>
          <a:p>
            <a:pPr algn="ctr"/>
            <a:r>
              <a:rPr lang="en-US" altLang="zh-CN" sz="1650" dirty="0"/>
              <a:t>OMPS</a:t>
            </a:r>
            <a:endParaRPr lang="en-US" sz="1650" dirty="0"/>
          </a:p>
        </p:txBody>
      </p:sp>
      <p:sp>
        <p:nvSpPr>
          <p:cNvPr id="29" name="Oval 28"/>
          <p:cNvSpPr>
            <a:spLocks noChangeAspect="1"/>
          </p:cNvSpPr>
          <p:nvPr/>
        </p:nvSpPr>
        <p:spPr>
          <a:xfrm>
            <a:off x="1897634" y="4087340"/>
            <a:ext cx="102870" cy="10287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0" name="TextBox 29"/>
          <p:cNvSpPr txBox="1"/>
          <p:nvPr/>
        </p:nvSpPr>
        <p:spPr>
          <a:xfrm>
            <a:off x="5570221" y="3797704"/>
            <a:ext cx="725122" cy="346249"/>
          </a:xfrm>
          <a:prstGeom prst="rect">
            <a:avLst/>
          </a:prstGeom>
          <a:solidFill>
            <a:schemeClr val="bg1"/>
          </a:solidFill>
        </p:spPr>
        <p:txBody>
          <a:bodyPr wrap="square" rtlCol="0">
            <a:spAutoFit/>
          </a:bodyPr>
          <a:lstStyle/>
          <a:p>
            <a:pPr algn="ctr"/>
            <a:r>
              <a:rPr lang="en-US" altLang="zh-CN" sz="1650"/>
              <a:t>OMI</a:t>
            </a:r>
            <a:endParaRPr lang="en-US" sz="1650" dirty="0"/>
          </a:p>
        </p:txBody>
      </p:sp>
      <p:sp>
        <p:nvSpPr>
          <p:cNvPr id="31" name="Oval 30"/>
          <p:cNvSpPr>
            <a:spLocks noChangeAspect="1"/>
          </p:cNvSpPr>
          <p:nvPr/>
        </p:nvSpPr>
        <p:spPr>
          <a:xfrm>
            <a:off x="5871620" y="4087340"/>
            <a:ext cx="102870" cy="10287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2" name="TextBox 31"/>
          <p:cNvSpPr txBox="1"/>
          <p:nvPr/>
        </p:nvSpPr>
        <p:spPr>
          <a:xfrm>
            <a:off x="4522350" y="1966715"/>
            <a:ext cx="683045" cy="346249"/>
          </a:xfrm>
          <a:prstGeom prst="rect">
            <a:avLst/>
          </a:prstGeom>
          <a:solidFill>
            <a:schemeClr val="bg1"/>
          </a:solidFill>
        </p:spPr>
        <p:txBody>
          <a:bodyPr wrap="square" rtlCol="0">
            <a:spAutoFit/>
          </a:bodyPr>
          <a:lstStyle/>
          <a:p>
            <a:pPr algn="ctr"/>
            <a:r>
              <a:rPr lang="en-US" altLang="zh-CN" sz="1650" dirty="0"/>
              <a:t>prior</a:t>
            </a:r>
            <a:endParaRPr lang="en-US" sz="1650" dirty="0"/>
          </a:p>
        </p:txBody>
      </p:sp>
      <p:cxnSp>
        <p:nvCxnSpPr>
          <p:cNvPr id="33" name="Straight Arrow Connector 32"/>
          <p:cNvCxnSpPr/>
          <p:nvPr/>
        </p:nvCxnSpPr>
        <p:spPr>
          <a:xfrm flipH="1">
            <a:off x="4616770" y="2289880"/>
            <a:ext cx="87818" cy="3744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224278" y="3673516"/>
            <a:ext cx="981118" cy="346249"/>
          </a:xfrm>
          <a:prstGeom prst="rect">
            <a:avLst/>
          </a:prstGeom>
          <a:solidFill>
            <a:schemeClr val="bg1"/>
          </a:solidFill>
        </p:spPr>
        <p:txBody>
          <a:bodyPr wrap="square" rtlCol="0">
            <a:spAutoFit/>
          </a:bodyPr>
          <a:lstStyle/>
          <a:p>
            <a:pPr algn="ctr"/>
            <a:r>
              <a:rPr lang="en-US" altLang="zh-CN" sz="1650" dirty="0"/>
              <a:t>NO</a:t>
            </a:r>
            <a:r>
              <a:rPr lang="en-US" altLang="zh-CN" sz="1650" baseline="-25000" dirty="0"/>
              <a:t>2</a:t>
            </a:r>
            <a:r>
              <a:rPr lang="zh-CN" altLang="en-US" sz="1650" dirty="0"/>
              <a:t> </a:t>
            </a:r>
            <a:r>
              <a:rPr lang="en-US" altLang="zh-CN" sz="1650" dirty="0"/>
              <a:t>only</a:t>
            </a:r>
            <a:endParaRPr lang="en-US" sz="1650" dirty="0"/>
          </a:p>
        </p:txBody>
      </p:sp>
      <p:cxnSp>
        <p:nvCxnSpPr>
          <p:cNvPr id="37" name="Straight Arrow Connector 36"/>
          <p:cNvCxnSpPr/>
          <p:nvPr/>
        </p:nvCxnSpPr>
        <p:spPr>
          <a:xfrm flipH="1" flipV="1">
            <a:off x="4342071" y="3352334"/>
            <a:ext cx="356962" cy="3695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p:cNvSpPr>
            <a:spLocks/>
          </p:cNvSpPr>
          <p:nvPr/>
        </p:nvSpPr>
        <p:spPr>
          <a:xfrm>
            <a:off x="1549907" y="1081278"/>
            <a:ext cx="171450" cy="17145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w="0"/>
              <a:solidFill>
                <a:schemeClr val="tx1"/>
              </a:solidFill>
              <a:effectLst>
                <a:outerShdw blurRad="38100" dist="19050" dir="2700000" algn="tl" rotWithShape="0">
                  <a:schemeClr val="dk1">
                    <a:alpha val="40000"/>
                  </a:schemeClr>
                </a:outerShdw>
              </a:effectLst>
            </a:endParaRPr>
          </a:p>
        </p:txBody>
      </p:sp>
      <p:sp>
        <p:nvSpPr>
          <p:cNvPr id="39" name="TextBox 38"/>
          <p:cNvSpPr txBox="1"/>
          <p:nvPr/>
        </p:nvSpPr>
        <p:spPr>
          <a:xfrm>
            <a:off x="1698571" y="1000679"/>
            <a:ext cx="862076" cy="346249"/>
          </a:xfrm>
          <a:prstGeom prst="rect">
            <a:avLst/>
          </a:prstGeom>
          <a:noFill/>
        </p:spPr>
        <p:txBody>
          <a:bodyPr wrap="square" rtlCol="0">
            <a:spAutoFit/>
          </a:bodyPr>
          <a:lstStyle/>
          <a:p>
            <a:r>
              <a:rPr lang="en-US" sz="1650" dirty="0"/>
              <a:t>:prior</a:t>
            </a:r>
          </a:p>
        </p:txBody>
      </p:sp>
      <p:sp>
        <p:nvSpPr>
          <p:cNvPr id="40" name="Rectangle 39"/>
          <p:cNvSpPr/>
          <p:nvPr/>
        </p:nvSpPr>
        <p:spPr>
          <a:xfrm>
            <a:off x="2545715" y="1093102"/>
            <a:ext cx="171450" cy="17145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TextBox 40"/>
          <p:cNvSpPr txBox="1"/>
          <p:nvPr/>
        </p:nvSpPr>
        <p:spPr>
          <a:xfrm>
            <a:off x="2712013" y="1000679"/>
            <a:ext cx="1250060" cy="346249"/>
          </a:xfrm>
          <a:prstGeom prst="rect">
            <a:avLst/>
          </a:prstGeom>
          <a:noFill/>
        </p:spPr>
        <p:txBody>
          <a:bodyPr wrap="square" rtlCol="0">
            <a:spAutoFit/>
          </a:bodyPr>
          <a:lstStyle/>
          <a:p>
            <a:r>
              <a:rPr lang="en-US" sz="1650" dirty="0"/>
              <a:t>: NO</a:t>
            </a:r>
            <a:r>
              <a:rPr lang="en-US" sz="1650" baseline="-25000" dirty="0"/>
              <a:t>2</a:t>
            </a:r>
            <a:r>
              <a:rPr lang="en-US" sz="1650" dirty="0"/>
              <a:t> only</a:t>
            </a:r>
          </a:p>
        </p:txBody>
      </p:sp>
      <p:sp>
        <p:nvSpPr>
          <p:cNvPr id="42" name="Triangle 41"/>
          <p:cNvSpPr>
            <a:spLocks noChangeAspect="1"/>
          </p:cNvSpPr>
          <p:nvPr/>
        </p:nvSpPr>
        <p:spPr>
          <a:xfrm>
            <a:off x="3932428" y="1092086"/>
            <a:ext cx="198882" cy="171450"/>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TextBox 42"/>
          <p:cNvSpPr txBox="1"/>
          <p:nvPr/>
        </p:nvSpPr>
        <p:spPr>
          <a:xfrm>
            <a:off x="4138663" y="1012698"/>
            <a:ext cx="1948058" cy="346249"/>
          </a:xfrm>
          <a:prstGeom prst="rect">
            <a:avLst/>
          </a:prstGeom>
          <a:noFill/>
        </p:spPr>
        <p:txBody>
          <a:bodyPr wrap="square" rtlCol="0">
            <a:spAutoFit/>
          </a:bodyPr>
          <a:lstStyle/>
          <a:p>
            <a:r>
              <a:rPr lang="en-US" sz="1650" dirty="0"/>
              <a:t>: joint (SO</a:t>
            </a:r>
            <a:r>
              <a:rPr lang="en-US" sz="1650" baseline="-25000" dirty="0"/>
              <a:t>2</a:t>
            </a:r>
            <a:r>
              <a:rPr lang="en-US" sz="1650" dirty="0"/>
              <a:t> + NO</a:t>
            </a:r>
            <a:r>
              <a:rPr lang="en-US" sz="1650" baseline="-25000" dirty="0"/>
              <a:t>2</a:t>
            </a:r>
            <a:r>
              <a:rPr lang="en-US" sz="1650" dirty="0"/>
              <a:t>)</a:t>
            </a:r>
          </a:p>
        </p:txBody>
      </p:sp>
    </p:spTree>
    <p:extLst>
      <p:ext uri="{BB962C8B-B14F-4D97-AF65-F5344CB8AC3E}">
        <p14:creationId xmlns:p14="http://schemas.microsoft.com/office/powerpoint/2010/main" val="252289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9" grpId="0" animBg="1"/>
      <p:bldP spid="29" grpId="0" animBg="1"/>
      <p:bldP spid="30" grpId="0" animBg="1"/>
      <p:bldP spid="31" grpId="0" animBg="1"/>
      <p:bldP spid="32" grpId="0" animBg="1"/>
      <p:bldP spid="36" grpId="0" animBg="1"/>
      <p:bldP spid="38" grpId="0" animBg="1"/>
      <p:bldP spid="39" grpId="0"/>
      <p:bldP spid="40" grpId="0" animBg="1"/>
      <p:bldP spid="41" grpId="0"/>
      <p:bldP spid="42" grpId="0" animBg="1"/>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DF145F-7C99-C945-8D49-D3E538017620}"/>
              </a:ext>
            </a:extLst>
          </p:cNvPr>
          <p:cNvSpPr>
            <a:spLocks noGrp="1"/>
          </p:cNvSpPr>
          <p:nvPr>
            <p:ph type="sldNum" sz="quarter" idx="12"/>
          </p:nvPr>
        </p:nvSpPr>
        <p:spPr/>
        <p:txBody>
          <a:bodyPr/>
          <a:lstStyle/>
          <a:p>
            <a:fld id="{02FA93E9-AC47-5149-9904-96489F23E567}" type="slidenum">
              <a:rPr lang="en-US" smtClean="0"/>
              <a:t>17</a:t>
            </a:fld>
            <a:endParaRPr lang="en-US"/>
          </a:p>
        </p:txBody>
      </p:sp>
      <p:pic>
        <p:nvPicPr>
          <p:cNvPr id="3" name="Picture 2">
            <a:extLst>
              <a:ext uri="{FF2B5EF4-FFF2-40B4-BE49-F238E27FC236}">
                <a16:creationId xmlns:a16="http://schemas.microsoft.com/office/drawing/2014/main" id="{C1D8A145-EEDE-DA4E-A724-B4BD65D492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2866"/>
            <a:ext cx="4783028" cy="3589865"/>
          </a:xfrm>
          <a:prstGeom prst="rect">
            <a:avLst/>
          </a:prstGeom>
        </p:spPr>
      </p:pic>
      <p:pic>
        <p:nvPicPr>
          <p:cNvPr id="4" name="Picture 3">
            <a:extLst>
              <a:ext uri="{FF2B5EF4-FFF2-40B4-BE49-F238E27FC236}">
                <a16:creationId xmlns:a16="http://schemas.microsoft.com/office/drawing/2014/main" id="{B12DED28-2A2B-294A-9AB1-112C4D8B1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0972" y="1022866"/>
            <a:ext cx="4783028" cy="3589865"/>
          </a:xfrm>
          <a:prstGeom prst="rect">
            <a:avLst/>
          </a:prstGeom>
        </p:spPr>
      </p:pic>
      <p:sp>
        <p:nvSpPr>
          <p:cNvPr id="5" name="TextBox 4">
            <a:extLst>
              <a:ext uri="{FF2B5EF4-FFF2-40B4-BE49-F238E27FC236}">
                <a16:creationId xmlns:a16="http://schemas.microsoft.com/office/drawing/2014/main" id="{69861F30-59B9-F14C-9445-DA56AA5897DB}"/>
              </a:ext>
            </a:extLst>
          </p:cNvPr>
          <p:cNvSpPr txBox="1"/>
          <p:nvPr/>
        </p:nvSpPr>
        <p:spPr>
          <a:xfrm>
            <a:off x="2246282" y="4428065"/>
            <a:ext cx="290464" cy="369332"/>
          </a:xfrm>
          <a:prstGeom prst="rect">
            <a:avLst/>
          </a:prstGeom>
          <a:solidFill>
            <a:schemeClr val="bg1"/>
          </a:solidFill>
        </p:spPr>
        <p:txBody>
          <a:bodyPr wrap="none" rtlCol="0">
            <a:spAutoFit/>
          </a:bodyPr>
          <a:lstStyle/>
          <a:p>
            <a:r>
              <a:rPr lang="en-US" dirty="0"/>
              <a:t>S</a:t>
            </a:r>
          </a:p>
        </p:txBody>
      </p:sp>
      <p:sp>
        <p:nvSpPr>
          <p:cNvPr id="7" name="TextBox 6">
            <a:extLst>
              <a:ext uri="{FF2B5EF4-FFF2-40B4-BE49-F238E27FC236}">
                <a16:creationId xmlns:a16="http://schemas.microsoft.com/office/drawing/2014/main" id="{44005E21-B72D-3A4A-9FDE-3428020D6D83}"/>
              </a:ext>
            </a:extLst>
          </p:cNvPr>
          <p:cNvSpPr txBox="1"/>
          <p:nvPr/>
        </p:nvSpPr>
        <p:spPr>
          <a:xfrm>
            <a:off x="6672943" y="4428065"/>
            <a:ext cx="290464" cy="369332"/>
          </a:xfrm>
          <a:prstGeom prst="rect">
            <a:avLst/>
          </a:prstGeom>
          <a:solidFill>
            <a:schemeClr val="bg1"/>
          </a:solidFill>
        </p:spPr>
        <p:txBody>
          <a:bodyPr wrap="none" rtlCol="0">
            <a:spAutoFit/>
          </a:bodyPr>
          <a:lstStyle/>
          <a:p>
            <a:r>
              <a:rPr lang="en-US" dirty="0"/>
              <a:t>S</a:t>
            </a:r>
          </a:p>
        </p:txBody>
      </p:sp>
      <p:sp>
        <p:nvSpPr>
          <p:cNvPr id="8" name="Title 1">
            <a:extLst>
              <a:ext uri="{FF2B5EF4-FFF2-40B4-BE49-F238E27FC236}">
                <a16:creationId xmlns:a16="http://schemas.microsoft.com/office/drawing/2014/main" id="{26345CA5-B12E-8547-A2A2-231E0358DC5B}"/>
              </a:ext>
            </a:extLst>
          </p:cNvPr>
          <p:cNvSpPr txBox="1">
            <a:spLocks/>
          </p:cNvSpPr>
          <p:nvPr/>
        </p:nvSpPr>
        <p:spPr>
          <a:xfrm>
            <a:off x="896828" y="196423"/>
            <a:ext cx="7772400" cy="9525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a:t>RMSE for posterior SO</a:t>
            </a:r>
            <a:r>
              <a:rPr lang="en-US" b="1" baseline="-25000" dirty="0"/>
              <a:t>2</a:t>
            </a:r>
            <a:r>
              <a:rPr lang="en-US" b="1" dirty="0"/>
              <a:t> and NO</a:t>
            </a:r>
            <a:r>
              <a:rPr lang="en-US" b="1" baseline="-25000" dirty="0"/>
              <a:t>2</a:t>
            </a:r>
            <a:r>
              <a:rPr lang="en-US" b="1" dirty="0"/>
              <a:t> simulation with respect to surface data</a:t>
            </a:r>
          </a:p>
        </p:txBody>
      </p:sp>
      <p:sp>
        <p:nvSpPr>
          <p:cNvPr id="9" name="TextBox 8">
            <a:extLst>
              <a:ext uri="{FF2B5EF4-FFF2-40B4-BE49-F238E27FC236}">
                <a16:creationId xmlns:a16="http://schemas.microsoft.com/office/drawing/2014/main" id="{B928ED38-C7D4-6844-B033-CA50986B7426}"/>
              </a:ext>
            </a:extLst>
          </p:cNvPr>
          <p:cNvSpPr txBox="1"/>
          <p:nvPr/>
        </p:nvSpPr>
        <p:spPr>
          <a:xfrm>
            <a:off x="363402" y="4690560"/>
            <a:ext cx="8417195" cy="646331"/>
          </a:xfrm>
          <a:prstGeom prst="rect">
            <a:avLst/>
          </a:prstGeom>
          <a:noFill/>
        </p:spPr>
        <p:txBody>
          <a:bodyPr wrap="square" rtlCol="0">
            <a:spAutoFit/>
          </a:bodyPr>
          <a:lstStyle/>
          <a:p>
            <a:r>
              <a:rPr lang="en-US" dirty="0"/>
              <a:t>When cost function is well balanced for SO2 and NO2, joint  assimilation gives over best performance and also minimal computation cost for assimilation of SO</a:t>
            </a:r>
            <a:r>
              <a:rPr lang="en-US" baseline="-25000" dirty="0"/>
              <a:t>2</a:t>
            </a:r>
            <a:r>
              <a:rPr lang="en-US" dirty="0"/>
              <a:t> and NO</a:t>
            </a:r>
            <a:r>
              <a:rPr lang="en-US" baseline="-25000" dirty="0"/>
              <a:t>2</a:t>
            </a:r>
          </a:p>
        </p:txBody>
      </p:sp>
      <p:sp>
        <p:nvSpPr>
          <p:cNvPr id="6" name="TextBox 5">
            <a:extLst>
              <a:ext uri="{FF2B5EF4-FFF2-40B4-BE49-F238E27FC236}">
                <a16:creationId xmlns:a16="http://schemas.microsoft.com/office/drawing/2014/main" id="{CC3D1031-73CE-AA47-883B-AEEC38D31EC7}"/>
              </a:ext>
            </a:extLst>
          </p:cNvPr>
          <p:cNvSpPr txBox="1"/>
          <p:nvPr/>
        </p:nvSpPr>
        <p:spPr>
          <a:xfrm>
            <a:off x="363402" y="5296959"/>
            <a:ext cx="3788601" cy="369332"/>
          </a:xfrm>
          <a:prstGeom prst="rect">
            <a:avLst/>
          </a:prstGeom>
          <a:noFill/>
        </p:spPr>
        <p:txBody>
          <a:bodyPr wrap="none" rtlCol="0">
            <a:spAutoFit/>
          </a:bodyPr>
          <a:lstStyle/>
          <a:p>
            <a:r>
              <a:rPr lang="en-US" dirty="0"/>
              <a:t>Results for Oct. 2013 at fine resolution</a:t>
            </a:r>
          </a:p>
        </p:txBody>
      </p:sp>
    </p:spTree>
    <p:extLst>
      <p:ext uri="{BB962C8B-B14F-4D97-AF65-F5344CB8AC3E}">
        <p14:creationId xmlns:p14="http://schemas.microsoft.com/office/powerpoint/2010/main" val="3076224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40797"/>
            <a:ext cx="9141714" cy="12956"/>
          </a:xfrm>
          <a:prstGeom prst="rect">
            <a:avLst/>
          </a:prstGeom>
          <a:solidFill>
            <a:srgbClr val="FFFF00"/>
          </a:solidFill>
          <a:ln w="28575" cmpd="sng">
            <a:gradFill flip="none" rotWithShape="1">
              <a:gsLst>
                <a:gs pos="8000">
                  <a:srgbClr val="FF0000"/>
                </a:gs>
                <a:gs pos="100000">
                  <a:srgbClr val="FFF5F5"/>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tIns="0" bIns="373130" anchor="ctr"/>
          <a:lstStyle/>
          <a:p>
            <a:pPr algn="ctr">
              <a:lnSpc>
                <a:spcPct val="93000"/>
              </a:lnSpc>
              <a:buClr>
                <a:srgbClr val="FFFFFF"/>
              </a:buClr>
              <a:defRPr/>
            </a:pPr>
            <a:r>
              <a:rPr lang="en-GB" sz="2250" b="1" dirty="0">
                <a:solidFill>
                  <a:schemeClr val="tx1"/>
                </a:solidFill>
                <a:latin typeface="Calibri" charset="0"/>
                <a:ea typeface="Calibri" charset="0"/>
                <a:cs typeface="Calibri" charset="0"/>
              </a:rPr>
              <a:t>Outlook</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9861" b="10988"/>
          <a:stretch/>
        </p:blipFill>
        <p:spPr>
          <a:xfrm>
            <a:off x="1355027" y="915588"/>
            <a:ext cx="6365081" cy="3157193"/>
          </a:xfrm>
          <a:prstGeom prst="rect">
            <a:avLst/>
          </a:prstGeom>
        </p:spPr>
      </p:pic>
      <p:sp>
        <p:nvSpPr>
          <p:cNvPr id="6" name="Slide Number Placeholder 3"/>
          <p:cNvSpPr txBox="1">
            <a:spLocks/>
          </p:cNvSpPr>
          <p:nvPr/>
        </p:nvSpPr>
        <p:spPr>
          <a:xfrm>
            <a:off x="5811647" y="3756073"/>
            <a:ext cx="1987170"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dirty="0"/>
              <a:t>(http://</a:t>
            </a:r>
            <a:r>
              <a:rPr lang="en-US" altLang="zh-CN" sz="900" dirty="0" err="1"/>
              <a:t>tempo.si.edu</a:t>
            </a:r>
            <a:r>
              <a:rPr lang="en-US" altLang="zh-CN" sz="900" dirty="0"/>
              <a:t>/</a:t>
            </a:r>
            <a:r>
              <a:rPr lang="en-US" altLang="zh-CN" sz="900" dirty="0" err="1"/>
              <a:t>overview.html</a:t>
            </a:r>
            <a:r>
              <a:rPr lang="en-US" altLang="zh-CN" sz="900" dirty="0"/>
              <a:t>)</a:t>
            </a:r>
            <a:endParaRPr lang="en-US" sz="900" dirty="0"/>
          </a:p>
        </p:txBody>
      </p:sp>
      <p:sp>
        <p:nvSpPr>
          <p:cNvPr id="8" name="TextBox 7"/>
          <p:cNvSpPr txBox="1"/>
          <p:nvPr/>
        </p:nvSpPr>
        <p:spPr>
          <a:xfrm>
            <a:off x="1355026" y="4145117"/>
            <a:ext cx="6365081" cy="1107996"/>
          </a:xfrm>
          <a:prstGeom prst="rect">
            <a:avLst/>
          </a:prstGeom>
          <a:noFill/>
        </p:spPr>
        <p:txBody>
          <a:bodyPr wrap="square" rtlCol="0">
            <a:spAutoFit/>
          </a:bodyPr>
          <a:lstStyle/>
          <a:p>
            <a:r>
              <a:rPr lang="en-US" altLang="zh-CN" sz="1650" dirty="0"/>
              <a:t>All</a:t>
            </a:r>
            <a:r>
              <a:rPr lang="zh-CN" altLang="en-US" sz="1650" dirty="0"/>
              <a:t> </a:t>
            </a:r>
            <a:r>
              <a:rPr lang="en-US" altLang="zh-CN" sz="1650" dirty="0"/>
              <a:t>the</a:t>
            </a:r>
            <a:r>
              <a:rPr lang="zh-CN" altLang="en-US" sz="1650" dirty="0"/>
              <a:t> </a:t>
            </a:r>
            <a:r>
              <a:rPr lang="en-US" altLang="zh-CN" sz="1650" dirty="0"/>
              <a:t>three</a:t>
            </a:r>
            <a:r>
              <a:rPr lang="zh-CN" altLang="en-US" sz="1650" dirty="0"/>
              <a:t> </a:t>
            </a:r>
            <a:r>
              <a:rPr lang="en-US" altLang="zh-CN" sz="1650" dirty="0"/>
              <a:t>future GEO</a:t>
            </a:r>
            <a:r>
              <a:rPr lang="zh-CN" altLang="en-US" sz="1650" dirty="0"/>
              <a:t> </a:t>
            </a:r>
            <a:r>
              <a:rPr lang="en-US" altLang="zh-CN" sz="1650" dirty="0"/>
              <a:t>satellite</a:t>
            </a:r>
            <a:r>
              <a:rPr lang="zh-CN" altLang="en-US" sz="1650" dirty="0"/>
              <a:t> </a:t>
            </a:r>
            <a:r>
              <a:rPr lang="en-US" altLang="zh-CN" sz="1650" dirty="0"/>
              <a:t>will</a:t>
            </a:r>
            <a:r>
              <a:rPr lang="zh-CN" altLang="en-US" sz="1650" dirty="0"/>
              <a:t> </a:t>
            </a:r>
            <a:r>
              <a:rPr lang="en-US" altLang="zh-CN" sz="1650" dirty="0"/>
              <a:t>provide</a:t>
            </a:r>
            <a:r>
              <a:rPr lang="zh-CN" altLang="en-US" sz="1650" dirty="0"/>
              <a:t> </a:t>
            </a:r>
            <a:r>
              <a:rPr lang="en-US" altLang="zh-CN" sz="1650" dirty="0"/>
              <a:t>hourly</a:t>
            </a:r>
            <a:r>
              <a:rPr lang="zh-CN" altLang="en-US" sz="1650" dirty="0"/>
              <a:t> </a:t>
            </a:r>
            <a:r>
              <a:rPr lang="en-US" altLang="zh-CN" sz="1650" dirty="0"/>
              <a:t>retrievals</a:t>
            </a:r>
            <a:r>
              <a:rPr lang="zh-CN" altLang="en-US" sz="1650" dirty="0"/>
              <a:t> </a:t>
            </a:r>
            <a:r>
              <a:rPr lang="en-US" altLang="zh-CN" sz="1650" dirty="0"/>
              <a:t>of</a:t>
            </a:r>
            <a:r>
              <a:rPr lang="zh-CN" altLang="en-US" sz="1650" dirty="0"/>
              <a:t> </a:t>
            </a:r>
            <a:r>
              <a:rPr lang="en-US" altLang="zh-CN" sz="1650" dirty="0"/>
              <a:t>SO</a:t>
            </a:r>
            <a:r>
              <a:rPr lang="en-US" altLang="zh-CN" sz="1650" baseline="-25000" dirty="0"/>
              <a:t>2</a:t>
            </a:r>
            <a:r>
              <a:rPr lang="zh-CN" altLang="en-US" sz="1650" dirty="0"/>
              <a:t> </a:t>
            </a:r>
            <a:r>
              <a:rPr lang="en-US" altLang="zh-CN" sz="1650" dirty="0"/>
              <a:t>and</a:t>
            </a:r>
            <a:r>
              <a:rPr lang="zh-CN" altLang="en-US" sz="1650" dirty="0"/>
              <a:t> </a:t>
            </a:r>
            <a:r>
              <a:rPr lang="en-US" altLang="zh-CN" sz="1650" dirty="0"/>
              <a:t>NO</a:t>
            </a:r>
            <a:r>
              <a:rPr lang="en-US" altLang="zh-CN" sz="1650" baseline="-25000" dirty="0"/>
              <a:t>2</a:t>
            </a:r>
            <a:r>
              <a:rPr lang="en-US" altLang="zh-CN" sz="1650" dirty="0"/>
              <a:t>,</a:t>
            </a:r>
            <a:r>
              <a:rPr lang="zh-CN" altLang="en-US" sz="1650" dirty="0"/>
              <a:t> </a:t>
            </a:r>
            <a:r>
              <a:rPr lang="en-US" altLang="zh-CN" sz="1650" dirty="0"/>
              <a:t>which</a:t>
            </a:r>
            <a:r>
              <a:rPr lang="zh-CN" altLang="en-US" sz="1650" dirty="0"/>
              <a:t> </a:t>
            </a:r>
            <a:r>
              <a:rPr lang="en-US" altLang="zh-CN" sz="1650" dirty="0"/>
              <a:t>will</a:t>
            </a:r>
            <a:r>
              <a:rPr lang="zh-CN" altLang="en-US" sz="1650" dirty="0"/>
              <a:t> </a:t>
            </a:r>
            <a:r>
              <a:rPr lang="en-US" altLang="zh-CN" sz="1650" dirty="0"/>
              <a:t>facilitate</a:t>
            </a:r>
            <a:r>
              <a:rPr lang="zh-CN" altLang="en-US" sz="1650" dirty="0"/>
              <a:t> </a:t>
            </a:r>
            <a:r>
              <a:rPr lang="en-US" altLang="zh-CN" sz="1650" dirty="0"/>
              <a:t>optimization</a:t>
            </a:r>
            <a:r>
              <a:rPr lang="zh-CN" altLang="en-US" sz="1650" dirty="0"/>
              <a:t> </a:t>
            </a:r>
            <a:r>
              <a:rPr lang="en-US" altLang="zh-CN" sz="1650" dirty="0"/>
              <a:t>of</a:t>
            </a:r>
            <a:r>
              <a:rPr lang="zh-CN" altLang="en-US" sz="1650" dirty="0"/>
              <a:t> </a:t>
            </a:r>
            <a:r>
              <a:rPr lang="en-US" altLang="zh-CN" sz="1650" dirty="0"/>
              <a:t>SO</a:t>
            </a:r>
            <a:r>
              <a:rPr lang="en-US" altLang="zh-CN" sz="1650" baseline="-25000" dirty="0"/>
              <a:t>2</a:t>
            </a:r>
            <a:r>
              <a:rPr lang="zh-CN" altLang="en-US" sz="1650" dirty="0"/>
              <a:t> </a:t>
            </a:r>
            <a:r>
              <a:rPr lang="en-US" altLang="zh-CN" sz="1650" dirty="0"/>
              <a:t>and</a:t>
            </a:r>
            <a:r>
              <a:rPr lang="zh-CN" altLang="en-US" sz="1650" dirty="0"/>
              <a:t> </a:t>
            </a:r>
            <a:r>
              <a:rPr lang="en-US" altLang="zh-CN" sz="1650" dirty="0"/>
              <a:t>NO</a:t>
            </a:r>
            <a:r>
              <a:rPr lang="en-US" altLang="zh-CN" sz="1650" baseline="-25000" dirty="0"/>
              <a:t>x</a:t>
            </a:r>
            <a:r>
              <a:rPr lang="zh-CN" altLang="en-US" sz="1650" dirty="0"/>
              <a:t> </a:t>
            </a:r>
            <a:r>
              <a:rPr lang="en-US" altLang="zh-CN" sz="1650" dirty="0"/>
              <a:t>emissions</a:t>
            </a:r>
            <a:r>
              <a:rPr lang="zh-CN" altLang="en-US" sz="1650" dirty="0"/>
              <a:t> </a:t>
            </a:r>
            <a:r>
              <a:rPr lang="en-US" altLang="zh-CN" sz="1650" dirty="0"/>
              <a:t>at</a:t>
            </a:r>
            <a:r>
              <a:rPr lang="zh-CN" altLang="en-US" sz="1650" dirty="0"/>
              <a:t> </a:t>
            </a:r>
            <a:r>
              <a:rPr lang="en-US" altLang="zh-CN" sz="1650" dirty="0"/>
              <a:t>high</a:t>
            </a:r>
            <a:r>
              <a:rPr lang="zh-CN" altLang="en-US" sz="1650" dirty="0"/>
              <a:t> </a:t>
            </a:r>
            <a:r>
              <a:rPr lang="en-US" altLang="zh-CN" sz="1650" dirty="0"/>
              <a:t>temporal</a:t>
            </a:r>
            <a:r>
              <a:rPr lang="zh-CN" altLang="en-US" sz="1650" dirty="0"/>
              <a:t> </a:t>
            </a:r>
            <a:r>
              <a:rPr lang="en-US" altLang="zh-CN" sz="1650" dirty="0"/>
              <a:t>resolution (and possibly spatial resolution as computational resource permits and with downscaling method applied).</a:t>
            </a:r>
            <a:r>
              <a:rPr lang="zh-CN" altLang="en-US" sz="1650" dirty="0"/>
              <a:t> </a:t>
            </a:r>
            <a:endParaRPr lang="en-US" sz="1650" dirty="0"/>
          </a:p>
        </p:txBody>
      </p:sp>
      <p:sp>
        <p:nvSpPr>
          <p:cNvPr id="2" name="Slide Number Placeholder 1"/>
          <p:cNvSpPr>
            <a:spLocks noGrp="1"/>
          </p:cNvSpPr>
          <p:nvPr>
            <p:ph type="sldNum" sz="quarter" idx="12"/>
          </p:nvPr>
        </p:nvSpPr>
        <p:spPr>
          <a:xfrm>
            <a:off x="6455032" y="4988349"/>
            <a:ext cx="2057400" cy="304271"/>
          </a:xfrm>
        </p:spPr>
        <p:txBody>
          <a:bodyPr/>
          <a:lstStyle/>
          <a:p>
            <a:fld id="{02FA93E9-AC47-5149-9904-96489F23E567}" type="slidenum">
              <a:rPr lang="en-US" smtClean="0"/>
              <a:t>18</a:t>
            </a:fld>
            <a:endParaRPr lang="en-US"/>
          </a:p>
        </p:txBody>
      </p:sp>
    </p:spTree>
    <p:extLst>
      <p:ext uri="{BB962C8B-B14F-4D97-AF65-F5344CB8AC3E}">
        <p14:creationId xmlns:p14="http://schemas.microsoft.com/office/powerpoint/2010/main" val="2973387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 y="628131"/>
            <a:ext cx="9141714" cy="12956"/>
          </a:xfrm>
          <a:prstGeom prst="rect">
            <a:avLst/>
          </a:prstGeom>
          <a:solidFill>
            <a:srgbClr val="FFFF00"/>
          </a:solidFill>
          <a:ln w="28575" cmpd="sng">
            <a:gradFill flip="none" rotWithShape="1">
              <a:gsLst>
                <a:gs pos="8000">
                  <a:srgbClr val="FF0000"/>
                </a:gs>
                <a:gs pos="100000">
                  <a:srgbClr val="FFF5F5"/>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tIns="0" bIns="373130" anchor="ctr"/>
          <a:lstStyle/>
          <a:p>
            <a:pPr algn="ctr" defTabSz="685800">
              <a:lnSpc>
                <a:spcPct val="93000"/>
              </a:lnSpc>
              <a:buClr>
                <a:srgbClr val="FFFFFF"/>
              </a:buClr>
              <a:defRPr/>
            </a:pPr>
            <a:r>
              <a:rPr lang="en-GB" sz="2250" b="1" dirty="0">
                <a:solidFill>
                  <a:prstClr val="black"/>
                </a:solidFill>
                <a:latin typeface="Calibri" charset="0"/>
                <a:ea typeface="Calibri" charset="0"/>
                <a:cs typeface="Calibri" charset="0"/>
              </a:rPr>
              <a:t>Summary &amp; Recommendations</a:t>
            </a:r>
          </a:p>
        </p:txBody>
      </p:sp>
      <p:sp>
        <p:nvSpPr>
          <p:cNvPr id="5" name="Content Placeholder 2"/>
          <p:cNvSpPr txBox="1">
            <a:spLocks/>
          </p:cNvSpPr>
          <p:nvPr/>
        </p:nvSpPr>
        <p:spPr>
          <a:xfrm>
            <a:off x="247135" y="832053"/>
            <a:ext cx="8736227" cy="464139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71450" indent="-171450" defTabSz="685800">
              <a:lnSpc>
                <a:spcPct val="110000"/>
              </a:lnSpc>
              <a:spcBef>
                <a:spcPts val="750"/>
              </a:spcBef>
            </a:pPr>
            <a:r>
              <a:rPr lang="en-US" sz="1800" dirty="0">
                <a:solidFill>
                  <a:prstClr val="black"/>
                </a:solidFill>
                <a:latin typeface="Calibri" panose="020F0502020204030204"/>
              </a:rPr>
              <a:t>Developed OMPS (polar-orbiting sensor for next 2-3 decades) SO</a:t>
            </a:r>
            <a:r>
              <a:rPr lang="en-US" sz="1800" baseline="-25000" dirty="0">
                <a:solidFill>
                  <a:prstClr val="black"/>
                </a:solidFill>
                <a:latin typeface="Calibri" panose="020F0502020204030204"/>
              </a:rPr>
              <a:t>2</a:t>
            </a:r>
            <a:r>
              <a:rPr lang="en-US" sz="1800" dirty="0">
                <a:solidFill>
                  <a:prstClr val="black"/>
                </a:solidFill>
                <a:latin typeface="Calibri" panose="020F0502020204030204"/>
              </a:rPr>
              <a:t> and NO</a:t>
            </a:r>
            <a:r>
              <a:rPr lang="en-US" sz="1800" baseline="-25000" dirty="0">
                <a:solidFill>
                  <a:prstClr val="black"/>
                </a:solidFill>
                <a:latin typeface="Calibri" panose="020F0502020204030204"/>
              </a:rPr>
              <a:t>2</a:t>
            </a:r>
            <a:r>
              <a:rPr lang="en-US" sz="1800" dirty="0">
                <a:solidFill>
                  <a:prstClr val="black"/>
                </a:solidFill>
                <a:latin typeface="Calibri" panose="020F0502020204030204"/>
              </a:rPr>
              <a:t> observation operators to separately constrain corresponding emissions at coarse resolution to save computational time,  and posterior simulation is in better agreement with OMI observations than prior simulation.</a:t>
            </a:r>
          </a:p>
          <a:p>
            <a:pPr marL="171450" indent="-171450" defTabSz="685800">
              <a:lnSpc>
                <a:spcPct val="110000"/>
              </a:lnSpc>
              <a:spcBef>
                <a:spcPts val="750"/>
              </a:spcBef>
            </a:pPr>
            <a:r>
              <a:rPr lang="en-US" sz="1800" dirty="0">
                <a:solidFill>
                  <a:prstClr val="black"/>
                </a:solidFill>
                <a:latin typeface="Calibri" panose="020F0502020204030204"/>
              </a:rPr>
              <a:t>Developed two downscaling (one with VIIRS) approaches for coarse-resolution posterior emission inventories to improve simulation and forecasts of surface SO</a:t>
            </a:r>
            <a:r>
              <a:rPr lang="en-US" sz="1800" baseline="-25000" dirty="0">
                <a:solidFill>
                  <a:prstClr val="black"/>
                </a:solidFill>
                <a:latin typeface="Calibri" panose="020F0502020204030204"/>
              </a:rPr>
              <a:t>2</a:t>
            </a:r>
            <a:r>
              <a:rPr lang="en-US" sz="1800" dirty="0">
                <a:solidFill>
                  <a:prstClr val="black"/>
                </a:solidFill>
                <a:latin typeface="Calibri" panose="020F0502020204030204"/>
              </a:rPr>
              <a:t> and NO</a:t>
            </a:r>
            <a:r>
              <a:rPr lang="en-US" sz="1800" baseline="-25000" dirty="0">
                <a:solidFill>
                  <a:prstClr val="black"/>
                </a:solidFill>
                <a:latin typeface="Calibri" panose="020F0502020204030204"/>
              </a:rPr>
              <a:t>2</a:t>
            </a:r>
            <a:r>
              <a:rPr lang="en-US" sz="1800" dirty="0">
                <a:solidFill>
                  <a:prstClr val="black"/>
                </a:solidFill>
                <a:latin typeface="Calibri" panose="020F0502020204030204"/>
              </a:rPr>
              <a:t> in urban areas.</a:t>
            </a:r>
            <a:endParaRPr lang="en-US" sz="1800" baseline="-25000" dirty="0">
              <a:solidFill>
                <a:prstClr val="black"/>
              </a:solidFill>
              <a:latin typeface="Calibri" panose="020F0502020204030204"/>
            </a:endParaRPr>
          </a:p>
          <a:p>
            <a:pPr marL="171450" indent="-171450" defTabSz="685800">
              <a:lnSpc>
                <a:spcPct val="110000"/>
              </a:lnSpc>
              <a:spcBef>
                <a:spcPts val="750"/>
              </a:spcBef>
            </a:pPr>
            <a:r>
              <a:rPr lang="en-US" sz="1800" dirty="0">
                <a:solidFill>
                  <a:prstClr val="black"/>
                </a:solidFill>
                <a:latin typeface="Calibri" panose="020F0502020204030204"/>
              </a:rPr>
              <a:t>Balancing SO</a:t>
            </a:r>
            <a:r>
              <a:rPr lang="en-US" sz="1800" baseline="-25000" dirty="0">
                <a:solidFill>
                  <a:prstClr val="black"/>
                </a:solidFill>
                <a:latin typeface="Calibri" panose="020F0502020204030204"/>
              </a:rPr>
              <a:t>2</a:t>
            </a:r>
            <a:r>
              <a:rPr lang="en-US" sz="1800" dirty="0">
                <a:solidFill>
                  <a:prstClr val="black"/>
                </a:solidFill>
                <a:latin typeface="Calibri" panose="020F0502020204030204"/>
              </a:rPr>
              <a:t> and NO</a:t>
            </a:r>
            <a:r>
              <a:rPr lang="en-US" sz="1800" baseline="-25000" dirty="0">
                <a:solidFill>
                  <a:prstClr val="black"/>
                </a:solidFill>
                <a:latin typeface="Calibri" panose="020F0502020204030204"/>
              </a:rPr>
              <a:t>2</a:t>
            </a:r>
            <a:r>
              <a:rPr lang="en-US" sz="1800" dirty="0">
                <a:solidFill>
                  <a:prstClr val="black"/>
                </a:solidFill>
                <a:latin typeface="Calibri" panose="020F0502020204030204"/>
              </a:rPr>
              <a:t> observational terms in cost function is significant for joint inversion. When the two terms are well balanced, posterior </a:t>
            </a:r>
            <a:r>
              <a:rPr lang="en-US" sz="1800" b="1" dirty="0">
                <a:solidFill>
                  <a:prstClr val="black"/>
                </a:solidFill>
                <a:latin typeface="Calibri" panose="020F0502020204030204"/>
              </a:rPr>
              <a:t>total </a:t>
            </a:r>
            <a:r>
              <a:rPr lang="en-US" sz="1800" dirty="0">
                <a:solidFill>
                  <a:prstClr val="black"/>
                </a:solidFill>
                <a:latin typeface="Calibri" panose="020F0502020204030204"/>
              </a:rPr>
              <a:t>emissions from joint inversion are similar to that from separately inversions, but joint assimilation gives overall better performance and lower (by ~50%) computational time.  </a:t>
            </a:r>
          </a:p>
          <a:p>
            <a:pPr marL="171450" indent="-171450" defTabSz="685800">
              <a:lnSpc>
                <a:spcPct val="110000"/>
              </a:lnSpc>
              <a:spcBef>
                <a:spcPts val="750"/>
              </a:spcBef>
            </a:pPr>
            <a:r>
              <a:rPr lang="en-US" sz="1800" dirty="0">
                <a:solidFill>
                  <a:prstClr val="black"/>
                </a:solidFill>
                <a:latin typeface="Calibri" panose="020F0502020204030204"/>
              </a:rPr>
              <a:t>Future use of TEMPO, GEMS, and others multi-sensor data toward rapid update of emissions for improving urban scale air quality forecast looks promising!</a:t>
            </a:r>
          </a:p>
          <a:p>
            <a:pPr marL="171450" indent="-171450" defTabSz="685800">
              <a:lnSpc>
                <a:spcPct val="110000"/>
              </a:lnSpc>
              <a:spcBef>
                <a:spcPts val="750"/>
              </a:spcBef>
            </a:pPr>
            <a:r>
              <a:rPr lang="en-US" sz="1800" dirty="0">
                <a:solidFill>
                  <a:prstClr val="black"/>
                </a:solidFill>
                <a:latin typeface="Calibri" panose="020F0502020204030204"/>
              </a:rPr>
              <a:t>Case studies are great; system thinking (such as RSIG/EPA-NSAA and IDEA/NOAA-NASA) is needed and can be greater regarding  the application of satellite data for air quality monitoring and forecast.</a:t>
            </a:r>
          </a:p>
          <a:p>
            <a:pPr marL="171450" indent="-171450" defTabSz="685800">
              <a:lnSpc>
                <a:spcPct val="110000"/>
              </a:lnSpc>
              <a:spcBef>
                <a:spcPts val="750"/>
              </a:spcBef>
            </a:pPr>
            <a:endParaRPr lang="en-US" sz="1650" dirty="0">
              <a:solidFill>
                <a:prstClr val="black"/>
              </a:solidFill>
              <a:latin typeface="Calibri" panose="020F0502020204030204"/>
            </a:endParaRPr>
          </a:p>
        </p:txBody>
      </p:sp>
      <p:sp>
        <p:nvSpPr>
          <p:cNvPr id="2" name="Slide Number Placeholder 1"/>
          <p:cNvSpPr>
            <a:spLocks noGrp="1"/>
          </p:cNvSpPr>
          <p:nvPr>
            <p:ph type="sldNum" sz="quarter" idx="12"/>
          </p:nvPr>
        </p:nvSpPr>
        <p:spPr/>
        <p:txBody>
          <a:bodyPr/>
          <a:lstStyle/>
          <a:p>
            <a:pPr defTabSz="685800"/>
            <a:fld id="{02FA93E9-AC47-5149-9904-96489F23E567}" type="slidenum">
              <a:rPr lang="en-US">
                <a:solidFill>
                  <a:prstClr val="black">
                    <a:tint val="75000"/>
                  </a:prstClr>
                </a:solidFill>
                <a:latin typeface="Calibri" panose="020F0502020204030204"/>
              </a:rPr>
              <a:pPr defTabSz="685800"/>
              <a:t>19</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124159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376" y="-95250"/>
            <a:ext cx="6477000" cy="952500"/>
          </a:xfrm>
        </p:spPr>
        <p:txBody>
          <a:bodyPr/>
          <a:lstStyle/>
          <a:p>
            <a:r>
              <a:rPr lang="en-US" sz="2000" dirty="0"/>
              <a:t>Importance of aerosol emissions</a:t>
            </a:r>
          </a:p>
        </p:txBody>
      </p:sp>
      <p:sp>
        <p:nvSpPr>
          <p:cNvPr id="3" name="Content Placeholder 2"/>
          <p:cNvSpPr>
            <a:spLocks noGrp="1"/>
          </p:cNvSpPr>
          <p:nvPr>
            <p:ph idx="1"/>
          </p:nvPr>
        </p:nvSpPr>
        <p:spPr>
          <a:xfrm>
            <a:off x="158044" y="518571"/>
            <a:ext cx="8816623" cy="1833563"/>
          </a:xfrm>
        </p:spPr>
        <p:txBody>
          <a:bodyPr/>
          <a:lstStyle/>
          <a:p>
            <a:r>
              <a:rPr lang="en-US" dirty="0">
                <a:solidFill>
                  <a:srgbClr val="FF0000"/>
                </a:solidFill>
              </a:rPr>
              <a:t>CTM model simulations can only be as good as the emissions.</a:t>
            </a:r>
            <a:r>
              <a:rPr lang="en-US" dirty="0"/>
              <a:t> </a:t>
            </a:r>
          </a:p>
          <a:p>
            <a:r>
              <a:rPr lang="en-US" dirty="0">
                <a:solidFill>
                  <a:srgbClr val="FF0000"/>
                </a:solidFill>
              </a:rPr>
              <a:t>Data assimilation for forward modeling only: </a:t>
            </a:r>
          </a:p>
          <a:p>
            <a:pPr lvl="1"/>
            <a:r>
              <a:rPr lang="en-US" dirty="0"/>
              <a:t>suffers from emission errors that are persistent. </a:t>
            </a:r>
          </a:p>
          <a:p>
            <a:pPr lvl="1"/>
            <a:r>
              <a:rPr lang="en-US" dirty="0"/>
              <a:t>may improve forecast when observation is available, but such improvement decay quickly with time once obs. are not available.</a:t>
            </a:r>
          </a:p>
          <a:p>
            <a:r>
              <a:rPr lang="en-US" dirty="0">
                <a:solidFill>
                  <a:srgbClr val="FF0000"/>
                </a:solidFill>
              </a:rPr>
              <a:t>For both climate studies and air quality forecast, there is a need to have a holistic interpretation from emissions to observations, and vice versa.</a:t>
            </a:r>
            <a:r>
              <a:rPr lang="en-US" dirty="0"/>
              <a:t> </a:t>
            </a:r>
          </a:p>
        </p:txBody>
      </p:sp>
      <p:sp>
        <p:nvSpPr>
          <p:cNvPr id="30" name="Arc 29"/>
          <p:cNvSpPr/>
          <p:nvPr/>
        </p:nvSpPr>
        <p:spPr bwMode="auto">
          <a:xfrm rot="10177186">
            <a:off x="2785621" y="2688122"/>
            <a:ext cx="3096510" cy="2780502"/>
          </a:xfrm>
          <a:prstGeom prst="arc">
            <a:avLst>
              <a:gd name="adj1" fmla="val 12033698"/>
              <a:gd name="adj2" fmla="val 0"/>
            </a:avLst>
          </a:prstGeom>
          <a:noFill/>
          <a:ln w="44450" cap="flat" cmpd="sng" algn="ctr">
            <a:solidFill>
              <a:srgbClr val="FF0000"/>
            </a:solidFill>
            <a:prstDash val="solid"/>
            <a:round/>
            <a:headEnd type="none" w="sm" len="med"/>
            <a:tailEnd type="triangle" w="lg" len="med"/>
          </a:ln>
          <a:effectLst/>
        </p:spPr>
        <p:txBody>
          <a:bodyPr vert="horz" wrap="square" lIns="76200" tIns="38100" rIns="76200" bIns="38100" numCol="1" rtlCol="0" anchor="t" anchorCtr="0" compatLnSpc="1">
            <a:prstTxWarp prst="textNoShape">
              <a:avLst/>
            </a:prstTxWarp>
          </a:bodyPr>
          <a:lstStyle/>
          <a:p>
            <a:pPr defTabSz="761970" fontAlgn="base">
              <a:spcBef>
                <a:spcPct val="0"/>
              </a:spcBef>
              <a:spcAft>
                <a:spcPct val="0"/>
              </a:spcAft>
            </a:pPr>
            <a:endParaRPr lang="en-US" sz="1500" b="1">
              <a:latin typeface="Helvetica" charset="0"/>
            </a:endParaRPr>
          </a:p>
        </p:txBody>
      </p:sp>
      <p:grpSp>
        <p:nvGrpSpPr>
          <p:cNvPr id="8" name="Group 7"/>
          <p:cNvGrpSpPr/>
          <p:nvPr/>
        </p:nvGrpSpPr>
        <p:grpSpPr>
          <a:xfrm>
            <a:off x="1095376" y="2809636"/>
            <a:ext cx="7186382" cy="2573677"/>
            <a:chOff x="400051" y="2798444"/>
            <a:chExt cx="8623658" cy="3088412"/>
          </a:xfrm>
        </p:grpSpPr>
        <p:pic>
          <p:nvPicPr>
            <p:cNvPr id="4" name="Picture 3"/>
            <p:cNvPicPr>
              <a:picLocks noChangeAspect="1"/>
            </p:cNvPicPr>
            <p:nvPr/>
          </p:nvPicPr>
          <p:blipFill rotWithShape="1">
            <a:blip r:embed="rId3"/>
            <a:srcRect l="25313" t="36000" r="29844" b="32750"/>
            <a:stretch/>
          </p:blipFill>
          <p:spPr>
            <a:xfrm>
              <a:off x="5257766" y="2798444"/>
              <a:ext cx="3765943" cy="1904195"/>
            </a:xfrm>
            <a:prstGeom prst="rect">
              <a:avLst/>
            </a:prstGeom>
          </p:spPr>
        </p:pic>
        <p:sp>
          <p:nvSpPr>
            <p:cNvPr id="5" name="TextBox 4"/>
            <p:cNvSpPr txBox="1"/>
            <p:nvPr/>
          </p:nvSpPr>
          <p:spPr>
            <a:xfrm>
              <a:off x="7275341" y="4424882"/>
              <a:ext cx="1021818" cy="326321"/>
            </a:xfrm>
            <a:prstGeom prst="rect">
              <a:avLst/>
            </a:prstGeom>
            <a:noFill/>
          </p:spPr>
          <p:txBody>
            <a:bodyPr wrap="none" rtlCol="0">
              <a:spAutoFit/>
            </a:bodyPr>
            <a:lstStyle/>
            <a:p>
              <a:r>
                <a:rPr lang="en-US" sz="1167" b="1" dirty="0"/>
                <a:t>1/22/2017</a:t>
              </a:r>
            </a:p>
          </p:txBody>
        </p:sp>
        <p:pic>
          <p:nvPicPr>
            <p:cNvPr id="6" name="Picture 5"/>
            <p:cNvPicPr>
              <a:picLocks noChangeAspect="1"/>
            </p:cNvPicPr>
            <p:nvPr/>
          </p:nvPicPr>
          <p:blipFill>
            <a:blip r:embed="rId4"/>
            <a:stretch>
              <a:fillRect/>
            </a:stretch>
          </p:blipFill>
          <p:spPr>
            <a:xfrm>
              <a:off x="400051" y="2971135"/>
              <a:ext cx="2551633" cy="1701088"/>
            </a:xfrm>
            <a:prstGeom prst="rect">
              <a:avLst/>
            </a:prstGeom>
          </p:spPr>
        </p:pic>
        <p:sp>
          <p:nvSpPr>
            <p:cNvPr id="7" name="TextBox 6"/>
            <p:cNvSpPr txBox="1"/>
            <p:nvPr/>
          </p:nvSpPr>
          <p:spPr>
            <a:xfrm>
              <a:off x="1185863" y="2871124"/>
              <a:ext cx="1473865" cy="418654"/>
            </a:xfrm>
            <a:prstGeom prst="rect">
              <a:avLst/>
            </a:prstGeom>
            <a:noFill/>
          </p:spPr>
          <p:txBody>
            <a:bodyPr wrap="none" rtlCol="0">
              <a:spAutoFit/>
            </a:bodyPr>
            <a:lstStyle/>
            <a:p>
              <a:r>
                <a:rPr lang="en-US" sz="1667" b="1" dirty="0"/>
                <a:t>emissions</a:t>
              </a:r>
            </a:p>
          </p:txBody>
        </p:sp>
        <p:pic>
          <p:nvPicPr>
            <p:cNvPr id="16" name="Picture 15"/>
            <p:cNvPicPr>
              <a:picLocks noChangeAspect="1"/>
            </p:cNvPicPr>
            <p:nvPr/>
          </p:nvPicPr>
          <p:blipFill>
            <a:blip r:embed="rId5"/>
            <a:stretch>
              <a:fillRect/>
            </a:stretch>
          </p:blipFill>
          <p:spPr>
            <a:xfrm>
              <a:off x="3482086" y="2932213"/>
              <a:ext cx="1407397" cy="1388715"/>
            </a:xfrm>
            <a:prstGeom prst="rect">
              <a:avLst/>
            </a:prstGeom>
          </p:spPr>
        </p:pic>
        <p:sp>
          <p:nvSpPr>
            <p:cNvPr id="21" name="TextBox 20"/>
            <p:cNvSpPr txBox="1"/>
            <p:nvPr/>
          </p:nvSpPr>
          <p:spPr>
            <a:xfrm>
              <a:off x="3593938" y="3092311"/>
              <a:ext cx="721736" cy="387798"/>
            </a:xfrm>
            <a:prstGeom prst="rect">
              <a:avLst/>
            </a:prstGeom>
            <a:noFill/>
          </p:spPr>
          <p:txBody>
            <a:bodyPr wrap="none" rtlCol="0">
              <a:spAutoFit/>
            </a:bodyPr>
            <a:lstStyle/>
            <a:p>
              <a:r>
                <a:rPr lang="en-US" sz="1500" b="1" dirty="0"/>
                <a:t>CTM</a:t>
              </a:r>
            </a:p>
          </p:txBody>
        </p:sp>
        <p:cxnSp>
          <p:nvCxnSpPr>
            <p:cNvPr id="28" name="Straight Arrow Connector 27"/>
            <p:cNvCxnSpPr/>
            <p:nvPr/>
          </p:nvCxnSpPr>
          <p:spPr bwMode="auto">
            <a:xfrm>
              <a:off x="2951684" y="3428146"/>
              <a:ext cx="474027" cy="0"/>
            </a:xfrm>
            <a:prstGeom prst="straightConnector1">
              <a:avLst/>
            </a:prstGeom>
            <a:solidFill>
              <a:schemeClr val="accent1"/>
            </a:solidFill>
            <a:ln w="57150" cap="flat" cmpd="sng" algn="ctr">
              <a:solidFill>
                <a:schemeClr val="accent2"/>
              </a:solidFill>
              <a:prstDash val="solid"/>
              <a:round/>
              <a:headEnd type="none" w="med" len="med"/>
              <a:tailEnd type="triangle"/>
            </a:ln>
            <a:effectLst/>
          </p:spPr>
        </p:cxnSp>
        <p:cxnSp>
          <p:nvCxnSpPr>
            <p:cNvPr id="34" name="Straight Arrow Connector 33"/>
            <p:cNvCxnSpPr/>
            <p:nvPr/>
          </p:nvCxnSpPr>
          <p:spPr bwMode="auto">
            <a:xfrm>
              <a:off x="4688525" y="3071179"/>
              <a:ext cx="569241" cy="21132"/>
            </a:xfrm>
            <a:prstGeom prst="straightConnector1">
              <a:avLst/>
            </a:prstGeom>
            <a:solidFill>
              <a:schemeClr val="accent1"/>
            </a:solidFill>
            <a:ln w="50800" cap="flat" cmpd="sng" algn="ctr">
              <a:solidFill>
                <a:schemeClr val="accent2"/>
              </a:solidFill>
              <a:prstDash val="solid"/>
              <a:round/>
              <a:headEnd type="none" w="med" len="med"/>
              <a:tailEnd type="triangle"/>
            </a:ln>
            <a:effectLst/>
          </p:spPr>
        </p:cxnSp>
        <p:pic>
          <p:nvPicPr>
            <p:cNvPr id="37" name="Picture 36"/>
            <p:cNvPicPr>
              <a:picLocks noChangeAspect="1"/>
            </p:cNvPicPr>
            <p:nvPr/>
          </p:nvPicPr>
          <p:blipFill>
            <a:blip r:embed="rId6"/>
            <a:stretch>
              <a:fillRect/>
            </a:stretch>
          </p:blipFill>
          <p:spPr>
            <a:xfrm rot="5400000">
              <a:off x="3629686" y="4646907"/>
              <a:ext cx="1333648" cy="539134"/>
            </a:xfrm>
            <a:prstGeom prst="rect">
              <a:avLst/>
            </a:prstGeom>
          </p:spPr>
        </p:pic>
        <p:sp>
          <p:nvSpPr>
            <p:cNvPr id="38" name="TextBox 37"/>
            <p:cNvSpPr txBox="1"/>
            <p:nvPr/>
          </p:nvSpPr>
          <p:spPr>
            <a:xfrm>
              <a:off x="3308610" y="5160350"/>
              <a:ext cx="1754347" cy="726506"/>
            </a:xfrm>
            <a:prstGeom prst="rect">
              <a:avLst/>
            </a:prstGeom>
            <a:noFill/>
          </p:spPr>
          <p:txBody>
            <a:bodyPr wrap="square" rtlCol="0">
              <a:spAutoFit/>
            </a:bodyPr>
            <a:lstStyle/>
            <a:p>
              <a:pPr algn="ctr"/>
              <a:r>
                <a:rPr lang="en-US" sz="1667" b="1" dirty="0"/>
                <a:t>forecast&amp; </a:t>
              </a:r>
            </a:p>
            <a:p>
              <a:pPr algn="ctr"/>
              <a:r>
                <a:rPr lang="en-US" sz="1667" b="1" dirty="0"/>
                <a:t>Validation</a:t>
              </a:r>
            </a:p>
          </p:txBody>
        </p:sp>
        <p:cxnSp>
          <p:nvCxnSpPr>
            <p:cNvPr id="39" name="Straight Arrow Connector 38"/>
            <p:cNvCxnSpPr/>
            <p:nvPr/>
          </p:nvCxnSpPr>
          <p:spPr bwMode="auto">
            <a:xfrm flipH="1">
              <a:off x="4688525" y="3466524"/>
              <a:ext cx="547648" cy="6054"/>
            </a:xfrm>
            <a:prstGeom prst="straightConnector1">
              <a:avLst/>
            </a:prstGeom>
            <a:solidFill>
              <a:schemeClr val="accent1"/>
            </a:solidFill>
            <a:ln w="50800" cap="flat" cmpd="sng" algn="ctr">
              <a:solidFill>
                <a:schemeClr val="accent2"/>
              </a:solidFill>
              <a:prstDash val="solid"/>
              <a:round/>
              <a:headEnd type="none" w="med" len="med"/>
              <a:tailEnd type="triangle"/>
            </a:ln>
            <a:effectLst/>
          </p:spPr>
        </p:cxnSp>
      </p:grpSp>
    </p:spTree>
    <p:extLst>
      <p:ext uri="{BB962C8B-B14F-4D97-AF65-F5344CB8AC3E}">
        <p14:creationId xmlns:p14="http://schemas.microsoft.com/office/powerpoint/2010/main" val="23871611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2CA8E-2F23-224E-B55E-10866AD9F2DB}"/>
              </a:ext>
            </a:extLst>
          </p:cNvPr>
          <p:cNvSpPr>
            <a:spLocks noGrp="1"/>
          </p:cNvSpPr>
          <p:nvPr>
            <p:ph type="title"/>
          </p:nvPr>
        </p:nvSpPr>
        <p:spPr>
          <a:xfrm>
            <a:off x="381000" y="-28457"/>
            <a:ext cx="7772400" cy="952500"/>
          </a:xfrm>
        </p:spPr>
        <p:txBody>
          <a:bodyPr/>
          <a:lstStyle/>
          <a:p>
            <a:r>
              <a:rPr lang="en-US" dirty="0"/>
              <a:t>Acknowledgement</a:t>
            </a:r>
          </a:p>
        </p:txBody>
      </p:sp>
      <p:pic>
        <p:nvPicPr>
          <p:cNvPr id="4" name="Content Placeholder 3">
            <a:extLst>
              <a:ext uri="{FF2B5EF4-FFF2-40B4-BE49-F238E27FC236}">
                <a16:creationId xmlns:a16="http://schemas.microsoft.com/office/drawing/2014/main" id="{E94F789B-CC85-8942-A447-275CF067FC8F}"/>
              </a:ext>
            </a:extLst>
          </p:cNvPr>
          <p:cNvPicPr>
            <a:picLocks noGrp="1" noChangeAspect="1"/>
          </p:cNvPicPr>
          <p:nvPr>
            <p:ph idx="1"/>
          </p:nvPr>
        </p:nvPicPr>
        <p:blipFill>
          <a:blip r:embed="rId2"/>
          <a:stretch>
            <a:fillRect/>
          </a:stretch>
        </p:blipFill>
        <p:spPr>
          <a:xfrm>
            <a:off x="1752366" y="924043"/>
            <a:ext cx="2208893" cy="2106944"/>
          </a:xfrm>
        </p:spPr>
      </p:pic>
      <p:pic>
        <p:nvPicPr>
          <p:cNvPr id="5" name="Picture 4">
            <a:extLst>
              <a:ext uri="{FF2B5EF4-FFF2-40B4-BE49-F238E27FC236}">
                <a16:creationId xmlns:a16="http://schemas.microsoft.com/office/drawing/2014/main" id="{F7397A12-9EA5-DF42-87CA-7F8E0B23167C}"/>
              </a:ext>
            </a:extLst>
          </p:cNvPr>
          <p:cNvPicPr>
            <a:picLocks noChangeAspect="1"/>
          </p:cNvPicPr>
          <p:nvPr/>
        </p:nvPicPr>
        <p:blipFill>
          <a:blip r:embed="rId3"/>
          <a:stretch>
            <a:fillRect/>
          </a:stretch>
        </p:blipFill>
        <p:spPr>
          <a:xfrm>
            <a:off x="4267200" y="816372"/>
            <a:ext cx="2322286" cy="2322286"/>
          </a:xfrm>
          <a:prstGeom prst="rect">
            <a:avLst/>
          </a:prstGeom>
        </p:spPr>
      </p:pic>
      <p:sp>
        <p:nvSpPr>
          <p:cNvPr id="6" name="TextBox 5">
            <a:extLst>
              <a:ext uri="{FF2B5EF4-FFF2-40B4-BE49-F238E27FC236}">
                <a16:creationId xmlns:a16="http://schemas.microsoft.com/office/drawing/2014/main" id="{220D3E0B-950A-2845-984F-4F206EEE7CDA}"/>
              </a:ext>
            </a:extLst>
          </p:cNvPr>
          <p:cNvSpPr txBox="1"/>
          <p:nvPr/>
        </p:nvSpPr>
        <p:spPr>
          <a:xfrm>
            <a:off x="6589486" y="2215328"/>
            <a:ext cx="2031390" cy="923330"/>
          </a:xfrm>
          <a:prstGeom prst="rect">
            <a:avLst/>
          </a:prstGeom>
          <a:noFill/>
        </p:spPr>
        <p:txBody>
          <a:bodyPr wrap="none" rtlCol="0">
            <a:spAutoFit/>
          </a:bodyPr>
          <a:lstStyle/>
          <a:p>
            <a:r>
              <a:rPr lang="en-US" dirty="0"/>
              <a:t>ACMAP</a:t>
            </a:r>
          </a:p>
          <a:p>
            <a:r>
              <a:rPr lang="en-US" dirty="0"/>
              <a:t>DAAC</a:t>
            </a:r>
          </a:p>
          <a:p>
            <a:r>
              <a:rPr lang="en-US" dirty="0"/>
              <a:t>SNPP-Terra-Aqua</a:t>
            </a:r>
          </a:p>
        </p:txBody>
      </p:sp>
      <p:sp>
        <p:nvSpPr>
          <p:cNvPr id="7" name="TextBox 6">
            <a:extLst>
              <a:ext uri="{FF2B5EF4-FFF2-40B4-BE49-F238E27FC236}">
                <a16:creationId xmlns:a16="http://schemas.microsoft.com/office/drawing/2014/main" id="{8627F8A5-812E-9F44-8696-ACF3C9B884F9}"/>
              </a:ext>
            </a:extLst>
          </p:cNvPr>
          <p:cNvSpPr txBox="1"/>
          <p:nvPr/>
        </p:nvSpPr>
        <p:spPr>
          <a:xfrm>
            <a:off x="825422" y="3983487"/>
            <a:ext cx="5352812" cy="923330"/>
          </a:xfrm>
          <a:prstGeom prst="rect">
            <a:avLst/>
          </a:prstGeom>
          <a:noFill/>
        </p:spPr>
        <p:txBody>
          <a:bodyPr wrap="none" rtlCol="0">
            <a:spAutoFit/>
          </a:bodyPr>
          <a:lstStyle/>
          <a:p>
            <a:r>
              <a:rPr lang="en-US" dirty="0"/>
              <a:t>Top—down emission data for China is available at </a:t>
            </a:r>
          </a:p>
          <a:p>
            <a:r>
              <a:rPr lang="en-US" dirty="0">
                <a:hlinkClick r:id="rId4"/>
              </a:rPr>
              <a:t>https://arroma.uiowa.edu/all_datasets.php</a:t>
            </a:r>
            <a:endParaRPr lang="en-US" dirty="0"/>
          </a:p>
          <a:p>
            <a:r>
              <a:rPr lang="en-US" dirty="0"/>
              <a:t> </a:t>
            </a:r>
          </a:p>
        </p:txBody>
      </p:sp>
    </p:spTree>
    <p:extLst>
      <p:ext uri="{BB962C8B-B14F-4D97-AF65-F5344CB8AC3E}">
        <p14:creationId xmlns:p14="http://schemas.microsoft.com/office/powerpoint/2010/main" val="2519091869"/>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40653-BA48-F24D-90BE-37DE935BD9D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3F139C9-A379-724A-867D-DE73E2F75E1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96939186"/>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57799"/>
            <a:ext cx="9141714" cy="12956"/>
          </a:xfrm>
          <a:prstGeom prst="rect">
            <a:avLst/>
          </a:prstGeom>
          <a:solidFill>
            <a:srgbClr val="FFFF00"/>
          </a:solidFill>
          <a:ln w="28575" cmpd="sng">
            <a:gradFill flip="none" rotWithShape="1">
              <a:gsLst>
                <a:gs pos="8000">
                  <a:srgbClr val="FF0000"/>
                </a:gs>
                <a:gs pos="100000">
                  <a:srgbClr val="FFF5F5"/>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tIns="0" bIns="373130" anchor="ctr"/>
          <a:lstStyle/>
          <a:p>
            <a:pPr marL="0" marR="0" lvl="0" indent="0" algn="ctr" defTabSz="685800" rtl="0" eaLnBrk="1" fontAlgn="auto" latinLnBrk="0" hangingPunct="1">
              <a:lnSpc>
                <a:spcPct val="93000"/>
              </a:lnSpc>
              <a:spcBef>
                <a:spcPts val="0"/>
              </a:spcBef>
              <a:spcAft>
                <a:spcPts val="0"/>
              </a:spcAft>
              <a:buClr>
                <a:srgbClr val="FFFFFF"/>
              </a:buClr>
              <a:buSzTx/>
              <a:buFontTx/>
              <a:buNone/>
              <a:tabLst/>
              <a:defRPr/>
            </a:pPr>
            <a:r>
              <a:rPr kumimoji="0" lang="en-GB" sz="2250" b="1" i="0" u="none" strike="noStrike" kern="1200" cap="none" spc="0" normalizeH="0" baseline="0" noProof="0" dirty="0">
                <a:ln>
                  <a:noFill/>
                </a:ln>
                <a:solidFill>
                  <a:prstClr val="black"/>
                </a:solidFill>
                <a:effectLst/>
                <a:uLnTx/>
                <a:uFillTx/>
                <a:latin typeface="Calibri" charset="0"/>
                <a:ea typeface="Calibri" charset="0"/>
                <a:cs typeface="Calibri" charset="0"/>
              </a:rPr>
              <a:t>GEOS-</a:t>
            </a:r>
            <a:r>
              <a:rPr kumimoji="0" lang="en-GB" sz="2250" b="1" i="0" u="none" strike="noStrike" kern="1200" cap="none" spc="0" normalizeH="0" baseline="0" noProof="0" dirty="0" err="1">
                <a:ln>
                  <a:noFill/>
                </a:ln>
                <a:solidFill>
                  <a:prstClr val="black"/>
                </a:solidFill>
                <a:effectLst/>
                <a:uLnTx/>
                <a:uFillTx/>
                <a:latin typeface="Calibri" charset="0"/>
                <a:ea typeface="Calibri" charset="0"/>
                <a:cs typeface="Calibri" charset="0"/>
              </a:rPr>
              <a:t>Chem</a:t>
            </a:r>
            <a:r>
              <a:rPr kumimoji="0" lang="en-GB" sz="2250" b="1" i="0" u="none" strike="noStrike" kern="1200" cap="none" spc="0" normalizeH="0" baseline="0" noProof="0" dirty="0">
                <a:ln>
                  <a:noFill/>
                </a:ln>
                <a:solidFill>
                  <a:prstClr val="black"/>
                </a:solidFill>
                <a:effectLst/>
                <a:uLnTx/>
                <a:uFillTx/>
                <a:latin typeface="Calibri" charset="0"/>
                <a:ea typeface="Calibri" charset="0"/>
                <a:cs typeface="Calibri" charset="0"/>
              </a:rPr>
              <a:t> model and its </a:t>
            </a:r>
            <a:r>
              <a:rPr kumimoji="0" lang="en-GB" sz="2250" b="1" i="0" u="none" strike="noStrike" kern="1200" cap="none" spc="0" normalizeH="0" baseline="0" noProof="0" dirty="0" err="1">
                <a:ln>
                  <a:noFill/>
                </a:ln>
                <a:solidFill>
                  <a:prstClr val="black"/>
                </a:solidFill>
                <a:effectLst/>
                <a:uLnTx/>
                <a:uFillTx/>
                <a:latin typeface="Calibri" charset="0"/>
                <a:ea typeface="Calibri" charset="0"/>
                <a:cs typeface="Calibri" charset="0"/>
              </a:rPr>
              <a:t>adjoint</a:t>
            </a:r>
            <a:endParaRPr kumimoji="0" lang="en-GB" sz="2250" b="1" i="0" u="none" strike="noStrike" kern="1200" cap="none" spc="0" normalizeH="0" baseline="0" noProof="0" dirty="0">
              <a:ln>
                <a:noFill/>
              </a:ln>
              <a:solidFill>
                <a:prstClr val="black"/>
              </a:solidFill>
              <a:effectLst/>
              <a:uLnTx/>
              <a:uFillTx/>
              <a:latin typeface="Calibri" charset="0"/>
              <a:ea typeface="Calibri" charset="0"/>
              <a:cs typeface="Calibri" charset="0"/>
            </a:endParaRPr>
          </a:p>
        </p:txBody>
      </p:sp>
      <p:sp>
        <p:nvSpPr>
          <p:cNvPr id="4" name="Rectangle 3"/>
          <p:cNvSpPr/>
          <p:nvPr/>
        </p:nvSpPr>
        <p:spPr>
          <a:xfrm>
            <a:off x="385909" y="1425219"/>
            <a:ext cx="1594787" cy="85365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GEOS</a:t>
            </a:r>
            <a:r>
              <a:rPr kumimoji="0" lang="zh-CN" altLang="en-US"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meteorological</a:t>
            </a:r>
            <a:r>
              <a:rPr kumimoji="0" lang="zh-CN" altLang="en-US"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fields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385909" y="2518413"/>
            <a:ext cx="1594787" cy="60365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Emissions</a:t>
            </a:r>
            <a:r>
              <a:rPr kumimoji="0" lang="zh-CN" altLang="en-US"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inventory</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2651388" y="1593858"/>
            <a:ext cx="2477242" cy="1325843"/>
            <a:chOff x="4566845" y="1889808"/>
            <a:chExt cx="3302991" cy="2082583"/>
          </a:xfrm>
        </p:grpSpPr>
        <p:sp>
          <p:nvSpPr>
            <p:cNvPr id="9" name="Rectangle 8"/>
            <p:cNvSpPr/>
            <p:nvPr/>
          </p:nvSpPr>
          <p:spPr>
            <a:xfrm>
              <a:off x="4566846" y="1889808"/>
              <a:ext cx="3302990" cy="208258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257175" marR="0" lvl="0" indent="-257175" algn="l" defTabSz="685800" rtl="0" eaLnBrk="1" fontAlgn="auto" latinLnBrk="0" hangingPunct="1">
                <a:lnSpc>
                  <a:spcPct val="100000"/>
                </a:lnSpc>
                <a:spcBef>
                  <a:spcPts val="0"/>
                </a:spcBef>
                <a:spcAft>
                  <a:spcPts val="0"/>
                </a:spcAft>
                <a:buClrTx/>
                <a:buSzTx/>
                <a:buFont typeface="Arial" charset="0"/>
                <a:buChar char="•"/>
                <a:tabLst/>
                <a:defRPr/>
              </a:pPr>
              <a:r>
                <a:rPr kumimoji="0" lang="en-US" altLang="zh-CN"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Transport</a:t>
              </a:r>
            </a:p>
            <a:p>
              <a:pPr marL="257175" marR="0" lvl="0" indent="-257175" algn="l" defTabSz="685800" rtl="0" eaLnBrk="1" fontAlgn="auto" latinLnBrk="0" hangingPunct="1">
                <a:lnSpc>
                  <a:spcPct val="100000"/>
                </a:lnSpc>
                <a:spcBef>
                  <a:spcPts val="0"/>
                </a:spcBef>
                <a:spcAft>
                  <a:spcPts val="0"/>
                </a:spcAft>
                <a:buClrTx/>
                <a:buSzTx/>
                <a:buFont typeface="Arial" charset="0"/>
                <a:buChar char="•"/>
                <a:tabLst/>
                <a:defRPr/>
              </a:pPr>
              <a:r>
                <a:rPr kumimoji="0" lang="en-US" altLang="zh-CN"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Chemistry</a:t>
              </a:r>
            </a:p>
            <a:p>
              <a:pPr marL="257175" marR="0" lvl="0" indent="-257175" algn="l" defTabSz="685800" rtl="0" eaLnBrk="1" fontAlgn="auto" latinLnBrk="0" hangingPunct="1">
                <a:lnSpc>
                  <a:spcPct val="100000"/>
                </a:lnSpc>
                <a:spcBef>
                  <a:spcPts val="0"/>
                </a:spcBef>
                <a:spcAft>
                  <a:spcPts val="0"/>
                </a:spcAft>
                <a:buClrTx/>
                <a:buSzTx/>
                <a:buFont typeface="Arial" charset="0"/>
                <a:buChar char="•"/>
                <a:tabLst/>
                <a:defRPr/>
              </a:pPr>
              <a:r>
                <a:rPr kumimoji="0" lang="en-US" altLang="zh-CN"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Deposition</a:t>
              </a:r>
            </a:p>
          </p:txBody>
        </p:sp>
        <p:sp>
          <p:nvSpPr>
            <p:cNvPr id="10" name="Rounded Rectangle 9"/>
            <p:cNvSpPr/>
            <p:nvPr/>
          </p:nvSpPr>
          <p:spPr>
            <a:xfrm>
              <a:off x="4566845" y="1896054"/>
              <a:ext cx="3302990" cy="4197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950" b="0" i="0" u="none" strike="noStrike" kern="1200" cap="none" spc="0" normalizeH="0" baseline="0" noProof="0" dirty="0">
                  <a:ln>
                    <a:noFill/>
                  </a:ln>
                  <a:solidFill>
                    <a:srgbClr val="FF0000"/>
                  </a:solidFill>
                  <a:effectLst/>
                  <a:uLnTx/>
                  <a:uFillTx/>
                  <a:latin typeface="Calibri" panose="020F0502020204030204"/>
                  <a:ea typeface="DengXian" panose="02010600030101010101" pitchFamily="2" charset="-122"/>
                  <a:cs typeface="+mn-cs"/>
                </a:rPr>
                <a:t>GEOS-</a:t>
              </a:r>
              <a:r>
                <a:rPr kumimoji="0" lang="en-US" altLang="zh-CN" sz="1950" b="0" i="0" u="none" strike="noStrike" kern="1200" cap="none" spc="0" normalizeH="0" baseline="0" noProof="0" dirty="0" err="1">
                  <a:ln>
                    <a:noFill/>
                  </a:ln>
                  <a:solidFill>
                    <a:srgbClr val="FF0000"/>
                  </a:solidFill>
                  <a:effectLst/>
                  <a:uLnTx/>
                  <a:uFillTx/>
                  <a:latin typeface="Calibri" panose="020F0502020204030204"/>
                  <a:ea typeface="DengXian" panose="02010600030101010101" pitchFamily="2" charset="-122"/>
                  <a:cs typeface="+mn-cs"/>
                </a:rPr>
                <a:t>Chem</a:t>
              </a:r>
              <a:endParaRPr kumimoji="0" lang="en-US" sz="195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1" name="Group 10"/>
          <p:cNvGrpSpPr/>
          <p:nvPr/>
        </p:nvGrpSpPr>
        <p:grpSpPr>
          <a:xfrm>
            <a:off x="2640143" y="3551947"/>
            <a:ext cx="2477242" cy="1245272"/>
            <a:chOff x="4566845" y="1889808"/>
            <a:chExt cx="3302991" cy="2082583"/>
          </a:xfrm>
        </p:grpSpPr>
        <p:sp>
          <p:nvSpPr>
            <p:cNvPr id="12" name="Rectangle 11"/>
            <p:cNvSpPr/>
            <p:nvPr/>
          </p:nvSpPr>
          <p:spPr>
            <a:xfrm>
              <a:off x="4566846" y="1889808"/>
              <a:ext cx="3302990" cy="208258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257175" marR="0" lvl="0" indent="-257175" algn="l" defTabSz="685800" rtl="0" eaLnBrk="1" fontAlgn="auto" latinLnBrk="0" hangingPunct="1">
                <a:lnSpc>
                  <a:spcPct val="100000"/>
                </a:lnSpc>
                <a:spcBef>
                  <a:spcPts val="0"/>
                </a:spcBef>
                <a:spcAft>
                  <a:spcPts val="0"/>
                </a:spcAft>
                <a:buClrTx/>
                <a:buSzTx/>
                <a:buFont typeface="Arial" charset="0"/>
                <a:buChar char="•"/>
                <a:tabLst/>
                <a:defRPr/>
              </a:pPr>
              <a:r>
                <a:rPr kumimoji="0" lang="en-US" altLang="zh-CN" sz="15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Adjoint</a:t>
              </a:r>
              <a:r>
                <a:rPr kumimoji="0" lang="zh-CN" altLang="en-US"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of</a:t>
              </a:r>
              <a:r>
                <a:rPr kumimoji="0" lang="zh-CN" altLang="en-US"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transport</a:t>
              </a:r>
            </a:p>
            <a:p>
              <a:pPr marL="257175" marR="0" lvl="0" indent="-257175" algn="l" defTabSz="685800" rtl="0" eaLnBrk="1" fontAlgn="auto" latinLnBrk="0" hangingPunct="1">
                <a:lnSpc>
                  <a:spcPct val="100000"/>
                </a:lnSpc>
                <a:spcBef>
                  <a:spcPts val="0"/>
                </a:spcBef>
                <a:spcAft>
                  <a:spcPts val="0"/>
                </a:spcAft>
                <a:buClrTx/>
                <a:buSzTx/>
                <a:buFont typeface="Arial" charset="0"/>
                <a:buChar char="•"/>
                <a:tabLst/>
                <a:defRPr/>
              </a:pPr>
              <a:r>
                <a:rPr kumimoji="0" lang="en-US" altLang="zh-CN" sz="15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Adjoint</a:t>
              </a:r>
              <a:r>
                <a:rPr kumimoji="0" lang="zh-CN" altLang="en-US"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of</a:t>
              </a:r>
              <a:r>
                <a:rPr kumimoji="0" lang="zh-CN" altLang="en-US"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chemistry</a:t>
              </a:r>
            </a:p>
            <a:p>
              <a:pPr marL="257175" marR="0" lvl="0" indent="-257175" algn="l" defTabSz="685800" rtl="0" eaLnBrk="1" fontAlgn="auto" latinLnBrk="0" hangingPunct="1">
                <a:lnSpc>
                  <a:spcPct val="100000"/>
                </a:lnSpc>
                <a:spcBef>
                  <a:spcPts val="0"/>
                </a:spcBef>
                <a:spcAft>
                  <a:spcPts val="0"/>
                </a:spcAft>
                <a:buClrTx/>
                <a:buSzTx/>
                <a:buFont typeface="Arial" charset="0"/>
                <a:buChar char="•"/>
                <a:tabLst/>
                <a:defRPr/>
              </a:pPr>
              <a:r>
                <a:rPr kumimoji="0" lang="en-US" altLang="zh-CN" sz="15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Adjoint</a:t>
              </a:r>
              <a:r>
                <a:rPr kumimoji="0" lang="zh-CN" altLang="en-US"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of</a:t>
              </a:r>
              <a:r>
                <a:rPr kumimoji="0" lang="zh-CN" altLang="en-US"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deposition</a:t>
              </a:r>
            </a:p>
          </p:txBody>
        </p:sp>
        <p:sp>
          <p:nvSpPr>
            <p:cNvPr id="13" name="Rounded Rectangle 12"/>
            <p:cNvSpPr/>
            <p:nvPr/>
          </p:nvSpPr>
          <p:spPr>
            <a:xfrm>
              <a:off x="4566845" y="1896054"/>
              <a:ext cx="3302990" cy="4197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950" b="0" i="0" u="none" strike="noStrike" kern="1200" cap="none" spc="0" normalizeH="0" baseline="0" noProof="0" dirty="0">
                  <a:ln>
                    <a:noFill/>
                  </a:ln>
                  <a:solidFill>
                    <a:srgbClr val="0432FF"/>
                  </a:solidFill>
                  <a:effectLst/>
                  <a:uLnTx/>
                  <a:uFillTx/>
                  <a:latin typeface="Calibri" panose="020F0502020204030204"/>
                  <a:ea typeface="DengXian" panose="02010600030101010101" pitchFamily="2" charset="-122"/>
                  <a:cs typeface="+mn-cs"/>
                </a:rPr>
                <a:t>GEOS-</a:t>
              </a:r>
              <a:r>
                <a:rPr kumimoji="0" lang="en-US" altLang="zh-CN" sz="1950" b="0" i="0" u="none" strike="noStrike" kern="1200" cap="none" spc="0" normalizeH="0" baseline="0" noProof="0" dirty="0" err="1">
                  <a:ln>
                    <a:noFill/>
                  </a:ln>
                  <a:solidFill>
                    <a:srgbClr val="0432FF"/>
                  </a:solidFill>
                  <a:effectLst/>
                  <a:uLnTx/>
                  <a:uFillTx/>
                  <a:latin typeface="Calibri" panose="020F0502020204030204"/>
                  <a:ea typeface="DengXian" panose="02010600030101010101" pitchFamily="2" charset="-122"/>
                  <a:cs typeface="+mn-cs"/>
                </a:rPr>
                <a:t>Chem</a:t>
              </a:r>
              <a:r>
                <a:rPr kumimoji="0" lang="zh-CN" altLang="en-US" sz="1950" b="0" i="0" u="none" strike="noStrike" kern="1200" cap="none" spc="0" normalizeH="0" baseline="0" noProof="0" dirty="0">
                  <a:ln>
                    <a:noFill/>
                  </a:ln>
                  <a:solidFill>
                    <a:srgbClr val="0432FF"/>
                  </a:solidFill>
                  <a:effectLst/>
                  <a:uLnTx/>
                  <a:uFillTx/>
                  <a:latin typeface="Calibri" panose="020F0502020204030204"/>
                  <a:ea typeface="DengXian" panose="02010600030101010101" pitchFamily="2" charset="-122"/>
                  <a:cs typeface="+mn-cs"/>
                </a:rPr>
                <a:t> </a:t>
              </a:r>
              <a:r>
                <a:rPr kumimoji="0" lang="en-US" altLang="zh-CN" sz="1950" b="0" i="0" u="none" strike="noStrike" kern="1200" cap="none" spc="0" normalizeH="0" baseline="0" noProof="0" dirty="0" err="1">
                  <a:ln>
                    <a:noFill/>
                  </a:ln>
                  <a:solidFill>
                    <a:srgbClr val="0432FF"/>
                  </a:solidFill>
                  <a:effectLst/>
                  <a:uLnTx/>
                  <a:uFillTx/>
                  <a:latin typeface="Calibri" panose="020F0502020204030204"/>
                  <a:ea typeface="DengXian" panose="02010600030101010101" pitchFamily="2" charset="-122"/>
                  <a:cs typeface="+mn-cs"/>
                </a:rPr>
                <a:t>adjoint</a:t>
              </a:r>
              <a:endParaRPr kumimoji="0" lang="en-US" sz="1950" b="0" i="0" u="none" strike="noStrike" kern="1200" cap="none" spc="0" normalizeH="0" baseline="0" noProof="0" dirty="0">
                <a:ln>
                  <a:noFill/>
                </a:ln>
                <a:solidFill>
                  <a:srgbClr val="0432FF"/>
                </a:solidFill>
                <a:effectLst/>
                <a:uLnTx/>
                <a:uFillTx/>
                <a:latin typeface="Calibri" panose="020F0502020204030204"/>
                <a:ea typeface="+mn-ea"/>
                <a:cs typeface="+mn-cs"/>
              </a:endParaRPr>
            </a:p>
          </p:txBody>
        </p:sp>
      </p:grpSp>
      <p:grpSp>
        <p:nvGrpSpPr>
          <p:cNvPr id="14" name="Group 13"/>
          <p:cNvGrpSpPr/>
          <p:nvPr/>
        </p:nvGrpSpPr>
        <p:grpSpPr>
          <a:xfrm>
            <a:off x="5981620" y="1290309"/>
            <a:ext cx="1395540" cy="1721053"/>
            <a:chOff x="8602416" y="1530048"/>
            <a:chExt cx="1860720" cy="2294737"/>
          </a:xfrm>
        </p:grpSpPr>
        <p:pic>
          <p:nvPicPr>
            <p:cNvPr id="15" name="Picture 8" descr="geos-chem-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02416" y="2233243"/>
              <a:ext cx="1785770" cy="1591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TextBox 15"/>
            <p:cNvSpPr txBox="1"/>
            <p:nvPr/>
          </p:nvSpPr>
          <p:spPr>
            <a:xfrm>
              <a:off x="8634336" y="1530048"/>
              <a:ext cx="1828800" cy="73866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Species</a:t>
              </a:r>
              <a:r>
                <a:rPr kumimoji="0" lang="zh-CN" altLang="en-US"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concentration</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7" name="Group 16"/>
          <p:cNvGrpSpPr/>
          <p:nvPr/>
        </p:nvGrpSpPr>
        <p:grpSpPr>
          <a:xfrm>
            <a:off x="7272365" y="3380649"/>
            <a:ext cx="1514475" cy="1427594"/>
            <a:chOff x="9858719" y="4317168"/>
            <a:chExt cx="2019300" cy="1903459"/>
          </a:xfrm>
        </p:grpSpPr>
        <p:pic>
          <p:nvPicPr>
            <p:cNvPr id="18" name="Picture 17" descr="aura_small.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8719" y="4950627"/>
              <a:ext cx="2019300" cy="1270000"/>
            </a:xfrm>
            <a:prstGeom prst="rect">
              <a:avLst/>
            </a:prstGeom>
          </p:spPr>
        </p:pic>
        <p:sp>
          <p:nvSpPr>
            <p:cNvPr id="19" name="TextBox 18"/>
            <p:cNvSpPr txBox="1"/>
            <p:nvPr/>
          </p:nvSpPr>
          <p:spPr>
            <a:xfrm>
              <a:off x="9923496" y="4317168"/>
              <a:ext cx="1655888" cy="73866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Satellite</a:t>
              </a:r>
              <a:r>
                <a:rPr kumimoji="0" lang="zh-CN" altLang="en-US"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observations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20" name="TextBox 19"/>
              <p:cNvSpPr txBox="1"/>
              <p:nvPr/>
            </p:nvSpPr>
            <p:spPr>
              <a:xfrm>
                <a:off x="1568665" y="3812910"/>
                <a:ext cx="475733" cy="790024"/>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mr-IN" sz="2700" b="0" i="1" u="none" strike="noStrike" kern="1200" cap="none" spc="0" normalizeH="0" baseline="0" noProof="0">
                              <a:ln>
                                <a:noFill/>
                              </a:ln>
                              <a:solidFill>
                                <a:prstClr val="black"/>
                              </a:solidFill>
                              <a:effectLst/>
                              <a:uLnTx/>
                              <a:uFillTx/>
                              <a:latin typeface="Cambria Math" panose="02040503050406030204" pitchFamily="18" charset="0"/>
                              <a:ea typeface="+mn-ea"/>
                            </a:rPr>
                          </m:ctrlPr>
                        </m:fPr>
                        <m:num>
                          <m:r>
                            <a:rPr kumimoji="0" lang="mr-IN" sz="2700" b="0" i="1" u="none" strike="noStrike" kern="1200" cap="none" spc="0" normalizeH="0" baseline="0" noProof="0">
                              <a:ln>
                                <a:noFill/>
                              </a:ln>
                              <a:solidFill>
                                <a:prstClr val="black"/>
                              </a:solidFill>
                              <a:effectLst/>
                              <a:uLnTx/>
                              <a:uFillTx/>
                              <a:latin typeface="Cambria Math" charset="0"/>
                              <a:ea typeface="+mn-ea"/>
                            </a:rPr>
                            <m:t>𝜕</m:t>
                          </m:r>
                          <m:r>
                            <a:rPr kumimoji="0" lang="en-US" altLang="zh-CN" sz="2700" b="0" i="1" u="none" strike="noStrike" kern="1200" cap="none" spc="0" normalizeH="0" baseline="0" noProof="0">
                              <a:ln>
                                <a:noFill/>
                              </a:ln>
                              <a:solidFill>
                                <a:prstClr val="black"/>
                              </a:solidFill>
                              <a:effectLst/>
                              <a:uLnTx/>
                              <a:uFillTx/>
                              <a:latin typeface="Cambria Math" charset="0"/>
                              <a:cs typeface="+mn-cs"/>
                            </a:rPr>
                            <m:t>𝐽</m:t>
                          </m:r>
                        </m:num>
                        <m:den>
                          <m:r>
                            <a:rPr kumimoji="0" lang="mr-IN" sz="2700" b="0" i="1" u="none" strike="noStrike" kern="1200" cap="none" spc="0" normalizeH="0" baseline="0" noProof="0">
                              <a:ln>
                                <a:noFill/>
                              </a:ln>
                              <a:solidFill>
                                <a:prstClr val="black"/>
                              </a:solidFill>
                              <a:effectLst/>
                              <a:uLnTx/>
                              <a:uFillTx/>
                              <a:latin typeface="Cambria Math" charset="0"/>
                              <a:ea typeface="+mn-ea"/>
                            </a:rPr>
                            <m:t>𝜕</m:t>
                          </m:r>
                          <m:r>
                            <a:rPr kumimoji="0" lang="mr-IN" sz="2700" b="0" i="1" u="none" strike="noStrike" kern="1200" cap="none" spc="0" normalizeH="0" baseline="0" noProof="0">
                              <a:ln>
                                <a:noFill/>
                              </a:ln>
                              <a:solidFill>
                                <a:prstClr val="black"/>
                              </a:solidFill>
                              <a:effectLst/>
                              <a:uLnTx/>
                              <a:uFillTx/>
                              <a:latin typeface="Cambria Math" charset="0"/>
                              <a:ea typeface="Cambria Math" charset="0"/>
                              <a:cs typeface="Cambria Math" charset="0"/>
                            </a:rPr>
                            <m:t>𝜎</m:t>
                          </m:r>
                        </m:den>
                      </m:f>
                    </m:oMath>
                  </m:oMathPara>
                </a14:m>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568665" y="3812910"/>
                <a:ext cx="475733" cy="790024"/>
              </a:xfrm>
              <a:prstGeom prst="rect">
                <a:avLst/>
              </a:prstGeom>
              <a:blipFill>
                <a:blip r:embed="rId5"/>
                <a:stretch>
                  <a:fillRect l="-18421" t="-3226" r="-15789" b="-14516"/>
                </a:stretch>
              </a:blipFill>
            </p:spPr>
            <p:txBody>
              <a:bodyPr/>
              <a:lstStyle/>
              <a:p>
                <a:r>
                  <a:rPr lang="en-US">
                    <a:noFill/>
                  </a:rPr>
                  <a:t> </a:t>
                </a:r>
              </a:p>
            </p:txBody>
          </p:sp>
        </mc:Fallback>
      </mc:AlternateContent>
      <p:sp>
        <p:nvSpPr>
          <p:cNvPr id="21" name="Rectangle 20"/>
          <p:cNvSpPr/>
          <p:nvPr/>
        </p:nvSpPr>
        <p:spPr>
          <a:xfrm>
            <a:off x="5593117" y="3869883"/>
            <a:ext cx="1300605" cy="60365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5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Adjoint</a:t>
            </a:r>
            <a:r>
              <a:rPr kumimoji="0" lang="zh-CN" altLang="en-US"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forcing</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p:cNvSpPr txBox="1"/>
          <p:nvPr/>
        </p:nvSpPr>
        <p:spPr>
          <a:xfrm>
            <a:off x="317904" y="3839970"/>
            <a:ext cx="1399700" cy="7848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The</a:t>
            </a:r>
            <a:r>
              <a:rPr kumimoji="0" lang="zh-CN" altLang="en-US"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sensitivity </a:t>
            </a:r>
            <a:r>
              <a:rPr kumimoji="0" lang="zh-CN" altLang="en-US"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of</a:t>
            </a:r>
            <a:r>
              <a:rPr kumimoji="0" lang="zh-CN" altLang="en-US"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cost</a:t>
            </a:r>
            <a:r>
              <a:rPr kumimoji="0" lang="zh-CN" altLang="en-US"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function</a:t>
            </a:r>
            <a:r>
              <a:rPr kumimoji="0" lang="zh-CN" altLang="en-US"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5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w.r.t</a:t>
            </a:r>
            <a:r>
              <a:rPr kumimoji="0" lang="en-US" altLang="zh-CN"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a:t>
            </a:r>
            <a:r>
              <a:rPr kumimoji="0" lang="zh-CN" altLang="en-US"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5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emission</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ight Arrow 22"/>
          <p:cNvSpPr/>
          <p:nvPr/>
        </p:nvSpPr>
        <p:spPr>
          <a:xfrm>
            <a:off x="1980696" y="1865045"/>
            <a:ext cx="659447" cy="132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ight Arrow 23"/>
          <p:cNvSpPr/>
          <p:nvPr/>
        </p:nvSpPr>
        <p:spPr>
          <a:xfrm>
            <a:off x="1991942" y="2692688"/>
            <a:ext cx="659447" cy="132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ight Arrow 24"/>
          <p:cNvSpPr/>
          <p:nvPr/>
        </p:nvSpPr>
        <p:spPr>
          <a:xfrm>
            <a:off x="5143556" y="2257460"/>
            <a:ext cx="862004" cy="1361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Down Arrow 25"/>
          <p:cNvSpPr/>
          <p:nvPr/>
        </p:nvSpPr>
        <p:spPr>
          <a:xfrm>
            <a:off x="6522715" y="3000119"/>
            <a:ext cx="157397" cy="8443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Left Arrow 26"/>
          <p:cNvSpPr/>
          <p:nvPr/>
        </p:nvSpPr>
        <p:spPr>
          <a:xfrm>
            <a:off x="6893722" y="4111419"/>
            <a:ext cx="378643" cy="1349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Left Arrow 27"/>
          <p:cNvSpPr/>
          <p:nvPr/>
        </p:nvSpPr>
        <p:spPr>
          <a:xfrm>
            <a:off x="5143556" y="4111419"/>
            <a:ext cx="449561" cy="1349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Left Arrow 28"/>
          <p:cNvSpPr/>
          <p:nvPr/>
        </p:nvSpPr>
        <p:spPr>
          <a:xfrm>
            <a:off x="2044398" y="4111419"/>
            <a:ext cx="595745" cy="1349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2FA93E9-AC47-5149-9904-96489F23E567}"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912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 y="530179"/>
            <a:ext cx="9141714" cy="12956"/>
          </a:xfrm>
          <a:prstGeom prst="rect">
            <a:avLst/>
          </a:prstGeom>
          <a:solidFill>
            <a:srgbClr val="FFFF00"/>
          </a:solidFill>
          <a:ln w="28575" cmpd="sng">
            <a:gradFill flip="none" rotWithShape="1">
              <a:gsLst>
                <a:gs pos="8000">
                  <a:srgbClr val="FF0000"/>
                </a:gs>
                <a:gs pos="100000">
                  <a:srgbClr val="FFF5F5"/>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tIns="0" bIns="373130" anchor="ctr"/>
          <a:lstStyle/>
          <a:p>
            <a:pPr marL="0" marR="0" lvl="0" indent="0" algn="ctr" defTabSz="685800" rtl="0" eaLnBrk="1" fontAlgn="auto" latinLnBrk="0" hangingPunct="1">
              <a:lnSpc>
                <a:spcPct val="93000"/>
              </a:lnSpc>
              <a:spcBef>
                <a:spcPts val="0"/>
              </a:spcBef>
              <a:spcAft>
                <a:spcPts val="0"/>
              </a:spcAft>
              <a:buClr>
                <a:srgbClr val="FFFFFF"/>
              </a:buClr>
              <a:buSzTx/>
              <a:buFontTx/>
              <a:buNone/>
              <a:tabLst/>
              <a:defRPr/>
            </a:pPr>
            <a:r>
              <a:rPr kumimoji="0" lang="en-GB" sz="2400" b="1" i="0" u="none" strike="noStrike" kern="1200" cap="none" spc="0" normalizeH="0" baseline="0" noProof="0" dirty="0">
                <a:ln>
                  <a:noFill/>
                </a:ln>
                <a:solidFill>
                  <a:prstClr val="black"/>
                </a:solidFill>
                <a:effectLst/>
                <a:uLnTx/>
                <a:uFillTx/>
                <a:latin typeface="Calibri" charset="0"/>
                <a:ea typeface="Calibri" charset="0"/>
                <a:cs typeface="Calibri" charset="0"/>
              </a:rPr>
              <a:t>Four-dimension </a:t>
            </a:r>
            <a:r>
              <a:rPr kumimoji="0" lang="en-GB" sz="2400" b="1" i="0" u="none" strike="noStrike" kern="1200" cap="none" spc="0" normalizeH="0" baseline="0" noProof="0" dirty="0" err="1">
                <a:ln>
                  <a:noFill/>
                </a:ln>
                <a:solidFill>
                  <a:prstClr val="black"/>
                </a:solidFill>
                <a:effectLst/>
                <a:uLnTx/>
                <a:uFillTx/>
                <a:latin typeface="Calibri" charset="0"/>
                <a:ea typeface="Calibri" charset="0"/>
                <a:cs typeface="Calibri" charset="0"/>
              </a:rPr>
              <a:t>variational</a:t>
            </a:r>
            <a:r>
              <a:rPr kumimoji="0" lang="en-GB" sz="2400" b="1" i="0" u="none" strike="noStrike" kern="1200" cap="none" spc="0" normalizeH="0" baseline="0" noProof="0" dirty="0">
                <a:ln>
                  <a:noFill/>
                </a:ln>
                <a:solidFill>
                  <a:prstClr val="black"/>
                </a:solidFill>
                <a:effectLst/>
                <a:uLnTx/>
                <a:uFillTx/>
                <a:latin typeface="Calibri" charset="0"/>
                <a:ea typeface="Calibri" charset="0"/>
                <a:cs typeface="Calibri" charset="0"/>
              </a:rPr>
              <a:t> (4D-Var) data assimilation approach</a:t>
            </a:r>
          </a:p>
        </p:txBody>
      </p:sp>
      <p:sp>
        <p:nvSpPr>
          <p:cNvPr id="4" name="TextBox 3"/>
          <p:cNvSpPr txBox="1"/>
          <p:nvPr/>
        </p:nvSpPr>
        <p:spPr>
          <a:xfrm>
            <a:off x="2054819" y="1182499"/>
            <a:ext cx="439301" cy="300082"/>
          </a:xfrm>
          <a:prstGeom prst="rect">
            <a:avLst/>
          </a:prstGeom>
          <a:solidFill>
            <a:schemeClr val="bg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3000144" y="2454435"/>
            <a:ext cx="1355819" cy="3000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B0F0"/>
                </a:solidFill>
                <a:effectLst/>
                <a:uLnTx/>
                <a:uFillTx/>
                <a:latin typeface="Calibri" panose="020F0502020204030204"/>
                <a:ea typeface="+mn-ea"/>
                <a:cs typeface="+mn-cs"/>
              </a:rPr>
              <a:t>Model</a:t>
            </a:r>
            <a:r>
              <a:rPr kumimoji="0" lang="zh-CN" altLang="en-US" sz="1350" b="1" i="0" u="none" strike="noStrike" kern="1200" cap="none" spc="0" normalizeH="0" baseline="0" noProof="0" dirty="0">
                <a:ln>
                  <a:noFill/>
                </a:ln>
                <a:solidFill>
                  <a:srgbClr val="00B0F0"/>
                </a:solidFill>
                <a:effectLst/>
                <a:uLnTx/>
                <a:uFillTx/>
                <a:latin typeface="Calibri" panose="020F0502020204030204"/>
                <a:ea typeface="DengXian" panose="02010600030101010101" pitchFamily="2" charset="-122"/>
                <a:cs typeface="+mn-cs"/>
              </a:rPr>
              <a:t> </a:t>
            </a:r>
            <a:r>
              <a:rPr kumimoji="0" lang="en-US" altLang="zh-CN" sz="1350" b="1" i="0" u="none" strike="noStrike" kern="1200" cap="none" spc="0" normalizeH="0" baseline="0" noProof="0" dirty="0">
                <a:ln>
                  <a:noFill/>
                </a:ln>
                <a:solidFill>
                  <a:srgbClr val="00B0F0"/>
                </a:solidFill>
                <a:effectLst/>
                <a:uLnTx/>
                <a:uFillTx/>
                <a:latin typeface="Calibri" panose="020F0502020204030204"/>
                <a:ea typeface="DengXian" panose="02010600030101010101" pitchFamily="2" charset="-122"/>
                <a:cs typeface="+mn-cs"/>
              </a:rPr>
              <a:t>SO</a:t>
            </a:r>
            <a:r>
              <a:rPr kumimoji="0" lang="en-US" altLang="zh-CN" sz="1350" b="1" i="0" u="none" strike="noStrike" kern="1200" cap="none" spc="0" normalizeH="0" baseline="-25000" noProof="0" dirty="0">
                <a:ln>
                  <a:noFill/>
                </a:ln>
                <a:solidFill>
                  <a:srgbClr val="00B0F0"/>
                </a:solidFill>
                <a:effectLst/>
                <a:uLnTx/>
                <a:uFillTx/>
                <a:latin typeface="Calibri" panose="020F0502020204030204"/>
                <a:ea typeface="DengXian" panose="02010600030101010101" pitchFamily="2" charset="-122"/>
                <a:cs typeface="+mn-cs"/>
              </a:rPr>
              <a:t>2</a:t>
            </a:r>
            <a:r>
              <a:rPr kumimoji="0" lang="en-US" altLang="zh-CN" sz="1350" b="1" i="0" u="none" strike="noStrike" kern="1200" cap="none" spc="0" normalizeH="0" baseline="0" noProof="0" dirty="0">
                <a:ln>
                  <a:noFill/>
                </a:ln>
                <a:solidFill>
                  <a:srgbClr val="00B0F0"/>
                </a:solidFill>
                <a:effectLst/>
                <a:uLnTx/>
                <a:uFillTx/>
                <a:latin typeface="Calibri" panose="020F0502020204030204"/>
                <a:ea typeface="DengXian" panose="02010600030101010101" pitchFamily="2" charset="-122"/>
                <a:cs typeface="+mn-cs"/>
              </a:rPr>
              <a:t> </a:t>
            </a:r>
            <a:endParaRPr kumimoji="0" lang="en-US" sz="1350" b="1" i="0" u="none" strike="noStrike" kern="1200" cap="none" spc="0" normalizeH="0" baseline="-25000" noProof="0" dirty="0">
              <a:ln>
                <a:noFill/>
              </a:ln>
              <a:solidFill>
                <a:srgbClr val="00B0F0"/>
              </a:solidFill>
              <a:effectLst/>
              <a:uLnTx/>
              <a:uFillTx/>
              <a:latin typeface="Calibri" panose="020F0502020204030204"/>
              <a:ea typeface="+mn-ea"/>
              <a:cs typeface="+mn-cs"/>
            </a:endParaRPr>
          </a:p>
        </p:txBody>
      </p:sp>
      <p:sp>
        <p:nvSpPr>
          <p:cNvPr id="9" name="TextBox 8"/>
          <p:cNvSpPr txBox="1"/>
          <p:nvPr/>
        </p:nvSpPr>
        <p:spPr>
          <a:xfrm>
            <a:off x="647263" y="2467403"/>
            <a:ext cx="1279208" cy="3000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EE792F"/>
                </a:solidFill>
                <a:effectLst/>
                <a:uLnTx/>
                <a:uFillTx/>
                <a:latin typeface="Calibri" panose="020F0502020204030204"/>
                <a:ea typeface="+mn-ea"/>
                <a:cs typeface="+mn-cs"/>
              </a:rPr>
              <a:t>OMI</a:t>
            </a:r>
            <a:r>
              <a:rPr kumimoji="0" lang="zh-CN" altLang="en-US" sz="1350" b="1" i="0" u="none" strike="noStrike" kern="1200" cap="none" spc="0" normalizeH="0" baseline="0" noProof="0" dirty="0">
                <a:ln>
                  <a:noFill/>
                </a:ln>
                <a:solidFill>
                  <a:srgbClr val="EE792F"/>
                </a:solidFill>
                <a:effectLst/>
                <a:uLnTx/>
                <a:uFillTx/>
                <a:latin typeface="Calibri" panose="020F0502020204030204"/>
                <a:ea typeface="DengXian" panose="02010600030101010101" pitchFamily="2" charset="-122"/>
                <a:cs typeface="+mn-cs"/>
              </a:rPr>
              <a:t> </a:t>
            </a:r>
            <a:r>
              <a:rPr kumimoji="0" lang="en-US" altLang="zh-CN" sz="1350" b="1" i="0" u="none" strike="noStrike" kern="1200" cap="none" spc="0" normalizeH="0" baseline="0" noProof="0" dirty="0">
                <a:ln>
                  <a:noFill/>
                </a:ln>
                <a:solidFill>
                  <a:srgbClr val="EE792F"/>
                </a:solidFill>
                <a:effectLst/>
                <a:uLnTx/>
                <a:uFillTx/>
                <a:latin typeface="Calibri" panose="020F0502020204030204"/>
                <a:ea typeface="DengXian" panose="02010600030101010101" pitchFamily="2" charset="-122"/>
                <a:cs typeface="+mn-cs"/>
              </a:rPr>
              <a:t>SO</a:t>
            </a:r>
            <a:r>
              <a:rPr kumimoji="0" lang="en-US" altLang="zh-CN" sz="1350" b="1" i="0" u="none" strike="noStrike" kern="1200" cap="none" spc="0" normalizeH="0" baseline="-25000" noProof="0" dirty="0">
                <a:ln>
                  <a:noFill/>
                </a:ln>
                <a:solidFill>
                  <a:srgbClr val="EE792F"/>
                </a:solidFill>
                <a:effectLst/>
                <a:uLnTx/>
                <a:uFillTx/>
                <a:latin typeface="Calibri" panose="020F0502020204030204"/>
                <a:ea typeface="DengXian" panose="02010600030101010101" pitchFamily="2" charset="-122"/>
                <a:cs typeface="+mn-cs"/>
              </a:rPr>
              <a:t>2</a:t>
            </a:r>
            <a:r>
              <a:rPr kumimoji="0" lang="en-US" altLang="zh-CN" sz="1350" b="1" i="0" u="none" strike="noStrike" kern="1200" cap="none" spc="0" normalizeH="0" baseline="0" noProof="0" dirty="0">
                <a:ln>
                  <a:noFill/>
                </a:ln>
                <a:solidFill>
                  <a:srgbClr val="EE792F"/>
                </a:solidFill>
                <a:effectLst/>
                <a:uLnTx/>
                <a:uFillTx/>
                <a:latin typeface="Calibri" panose="020F0502020204030204"/>
                <a:ea typeface="DengXian" panose="02010600030101010101" pitchFamily="2" charset="-122"/>
                <a:cs typeface="+mn-cs"/>
              </a:rPr>
              <a:t> </a:t>
            </a:r>
            <a:endParaRPr kumimoji="0" lang="en-US" sz="1350" b="1" i="0" u="none" strike="noStrike" kern="1200" cap="none" spc="0" normalizeH="0" baseline="0" noProof="0" dirty="0">
              <a:ln>
                <a:noFill/>
              </a:ln>
              <a:solidFill>
                <a:srgbClr val="EE792F"/>
              </a:solidFill>
              <a:effectLst/>
              <a:uLnTx/>
              <a:uFillTx/>
              <a:latin typeface="Calibri" panose="020F0502020204030204"/>
              <a:ea typeface="+mn-ea"/>
              <a:cs typeface="+mn-cs"/>
            </a:endParaRPr>
          </a:p>
        </p:txBody>
      </p:sp>
      <p:sp>
        <p:nvSpPr>
          <p:cNvPr id="10" name="Down Arrow 9"/>
          <p:cNvSpPr/>
          <p:nvPr/>
        </p:nvSpPr>
        <p:spPr>
          <a:xfrm>
            <a:off x="1268862" y="3171272"/>
            <a:ext cx="205740" cy="868933"/>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9720"/>
          <a:stretch/>
        </p:blipFill>
        <p:spPr>
          <a:xfrm>
            <a:off x="3146296" y="3842253"/>
            <a:ext cx="1265228" cy="990584"/>
          </a:xfrm>
          <a:prstGeom prst="rect">
            <a:avLst/>
          </a:prstGeom>
        </p:spPr>
      </p:pic>
      <p:cxnSp>
        <p:nvCxnSpPr>
          <p:cNvPr id="12" name="Straight Connector 11"/>
          <p:cNvCxnSpPr/>
          <p:nvPr/>
        </p:nvCxnSpPr>
        <p:spPr>
          <a:xfrm flipV="1">
            <a:off x="970018" y="3168800"/>
            <a:ext cx="2236055" cy="1536"/>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V="1">
            <a:off x="970018" y="2773002"/>
            <a:ext cx="0" cy="395798"/>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flipV="1">
            <a:off x="3206073" y="2776427"/>
            <a:ext cx="0" cy="395798"/>
          </a:xfrm>
          <a:prstGeom prst="line">
            <a:avLst/>
          </a:prstGeom>
        </p:spPr>
        <p:style>
          <a:lnRef idx="1">
            <a:schemeClr val="dk1"/>
          </a:lnRef>
          <a:fillRef idx="0">
            <a:schemeClr val="dk1"/>
          </a:fillRef>
          <a:effectRef idx="0">
            <a:schemeClr val="dk1"/>
          </a:effectRef>
          <a:fontRef idx="minor">
            <a:schemeClr val="tx1"/>
          </a:fontRef>
        </p:style>
      </p:cxnSp>
      <p:sp>
        <p:nvSpPr>
          <p:cNvPr id="15" name="Up Arrow 14"/>
          <p:cNvSpPr/>
          <p:nvPr/>
        </p:nvSpPr>
        <p:spPr>
          <a:xfrm>
            <a:off x="3606977" y="2765185"/>
            <a:ext cx="205740" cy="1054583"/>
          </a:xfrm>
          <a:prstGeom prs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3090084" y="4887522"/>
            <a:ext cx="1475003"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Calibri" panose="020F0502020204030204"/>
                <a:ea typeface="+mn-ea"/>
                <a:cs typeface="+mn-cs"/>
              </a:rPr>
              <a:t>Emission sources</a:t>
            </a:r>
            <a:endPar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p:cNvSpPr txBox="1"/>
          <p:nvPr/>
        </p:nvSpPr>
        <p:spPr>
          <a:xfrm>
            <a:off x="970017" y="2897750"/>
            <a:ext cx="2408232"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0000"/>
                </a:solidFill>
                <a:effectLst/>
                <a:uLnTx/>
                <a:uFillTx/>
                <a:latin typeface="Calibri" panose="020F0502020204030204"/>
                <a:ea typeface="+mn-ea"/>
                <a:cs typeface="+mn-cs"/>
              </a:rPr>
              <a:t>Inconsistencies </a:t>
            </a:r>
            <a:r>
              <a:rPr kumimoji="0" lang="en-US" sz="1350" b="1" i="0" u="none" strike="noStrike" kern="1200" cap="none" spc="0" normalizeH="0" baseline="0" noProof="0" dirty="0">
                <a:ln>
                  <a:noFill/>
                </a:ln>
                <a:solidFill>
                  <a:srgbClr val="FF0000"/>
                </a:solidFill>
                <a:effectLst/>
                <a:uLnTx/>
                <a:uFillTx/>
                <a:latin typeface="Calibri" panose="020F0502020204030204"/>
                <a:ea typeface="+mn-ea"/>
                <a:cs typeface="+mn-cs"/>
              </a:rPr>
              <a:t>(cost function)</a:t>
            </a:r>
          </a:p>
        </p:txBody>
      </p:sp>
      <p:sp>
        <p:nvSpPr>
          <p:cNvPr id="18" name="TextBox 17"/>
          <p:cNvSpPr txBox="1"/>
          <p:nvPr/>
        </p:nvSpPr>
        <p:spPr>
          <a:xfrm rot="16200000">
            <a:off x="3504708" y="3081151"/>
            <a:ext cx="1033640" cy="5078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B0F0"/>
                </a:solidFill>
                <a:effectLst/>
                <a:uLnTx/>
                <a:uFillTx/>
                <a:latin typeface="Calibri" panose="020F0502020204030204"/>
                <a:ea typeface="+mn-ea"/>
                <a:cs typeface="+mn-cs"/>
              </a:rPr>
              <a:t>GEOS-</a:t>
            </a:r>
            <a:r>
              <a:rPr kumimoji="0" lang="en-US" sz="1350" b="1" i="0" u="none" strike="noStrike" kern="1200" cap="none" spc="0" normalizeH="0" baseline="0" noProof="0" dirty="0" err="1">
                <a:ln>
                  <a:noFill/>
                </a:ln>
                <a:solidFill>
                  <a:srgbClr val="00B0F0"/>
                </a:solidFill>
                <a:effectLst/>
                <a:uLnTx/>
                <a:uFillTx/>
                <a:latin typeface="Calibri" panose="020F0502020204030204"/>
                <a:ea typeface="+mn-ea"/>
                <a:cs typeface="+mn-cs"/>
              </a:rPr>
              <a:t>Chem</a:t>
            </a:r>
            <a:endParaRPr kumimoji="0" lang="en-US" sz="1350" b="1"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B0F0"/>
                </a:solidFill>
                <a:effectLst/>
                <a:uLnTx/>
                <a:uFillTx/>
                <a:latin typeface="Calibri" panose="020F0502020204030204"/>
                <a:ea typeface="+mn-ea"/>
                <a:cs typeface="+mn-cs"/>
              </a:rPr>
              <a:t>Simulation</a:t>
            </a:r>
          </a:p>
        </p:txBody>
      </p:sp>
      <p:sp>
        <p:nvSpPr>
          <p:cNvPr id="19" name="TextBox 18"/>
          <p:cNvSpPr txBox="1"/>
          <p:nvPr/>
        </p:nvSpPr>
        <p:spPr>
          <a:xfrm>
            <a:off x="448155" y="4044618"/>
            <a:ext cx="1753847"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14313" marR="0" lvl="0" indent="-214313" algn="l" defTabSz="685800" rtl="0" eaLnBrk="1" fontAlgn="auto" latinLnBrk="0" hangingPunct="1">
              <a:lnSpc>
                <a:spcPct val="100000"/>
              </a:lnSpc>
              <a:spcBef>
                <a:spcPts val="0"/>
              </a:spcBef>
              <a:spcAft>
                <a:spcPts val="0"/>
              </a:spcAft>
              <a:buClrTx/>
              <a:buSzTx/>
              <a:buFont typeface="Arial" charset="0"/>
              <a:buChar char="•"/>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Satellite vs. model</a:t>
            </a:r>
          </a:p>
          <a:p>
            <a:pPr marL="214313" marR="0" lvl="0" indent="-214313" algn="l" defTabSz="685800" rtl="0" eaLnBrk="1" fontAlgn="auto" latinLnBrk="0" hangingPunct="1">
              <a:lnSpc>
                <a:spcPct val="100000"/>
              </a:lnSpc>
              <a:spcBef>
                <a:spcPts val="0"/>
              </a:spcBef>
              <a:spcAft>
                <a:spcPts val="0"/>
              </a:spcAft>
              <a:buClrTx/>
              <a:buSzTx/>
              <a:buFont typeface="Arial" charset="0"/>
              <a:buChar char="•"/>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GEOS-</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mn-cs"/>
              </a:rPr>
              <a:t>Chem</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mn-cs"/>
              </a:rPr>
              <a:t>adjoint</a:t>
            </a:r>
            <a:endPar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4313" marR="0" lvl="0" indent="-214313" algn="l" defTabSz="685800" rtl="0" eaLnBrk="1" fontAlgn="auto" latinLnBrk="0" hangingPunct="1">
              <a:lnSpc>
                <a:spcPct val="100000"/>
              </a:lnSpc>
              <a:spcBef>
                <a:spcPts val="0"/>
              </a:spcBef>
              <a:spcAft>
                <a:spcPts val="0"/>
              </a:spcAft>
              <a:buClrTx/>
              <a:buSzTx/>
              <a:buFont typeface="Arial" charset="0"/>
              <a:buChar char="•"/>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Inverse theory</a:t>
            </a:r>
          </a:p>
        </p:txBody>
      </p:sp>
      <p:sp>
        <p:nvSpPr>
          <p:cNvPr id="20" name="Right Arrow 19"/>
          <p:cNvSpPr/>
          <p:nvPr/>
        </p:nvSpPr>
        <p:spPr>
          <a:xfrm>
            <a:off x="2202000" y="4364953"/>
            <a:ext cx="944296" cy="20574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2164882" y="3950870"/>
            <a:ext cx="929061"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Adjust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emission</a:t>
            </a:r>
          </a:p>
        </p:txBody>
      </p:sp>
      <p:sp>
        <p:nvSpPr>
          <p:cNvPr id="22" name="TextBox 21"/>
          <p:cNvSpPr txBox="1"/>
          <p:nvPr/>
        </p:nvSpPr>
        <p:spPr>
          <a:xfrm>
            <a:off x="2718783" y="1193811"/>
            <a:ext cx="595862" cy="300082"/>
          </a:xfrm>
          <a:prstGeom prst="rect">
            <a:avLst/>
          </a:prstGeom>
          <a:solidFill>
            <a:schemeClr val="bg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22"/>
          <p:cNvSpPr/>
          <p:nvPr/>
        </p:nvSpPr>
        <p:spPr>
          <a:xfrm>
            <a:off x="153653" y="1182500"/>
            <a:ext cx="4411434" cy="39820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4" name="TextBox 23"/>
          <p:cNvSpPr txBox="1"/>
          <p:nvPr/>
        </p:nvSpPr>
        <p:spPr>
          <a:xfrm>
            <a:off x="1268862" y="807906"/>
            <a:ext cx="2045783" cy="34624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Flow chart</a:t>
            </a: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571" y="1482118"/>
            <a:ext cx="1255014" cy="996043"/>
          </a:xfrm>
          <a:prstGeom prst="rect">
            <a:avLst/>
          </a:prstGeom>
        </p:spPr>
      </p:pic>
      <p:pic>
        <p:nvPicPr>
          <p:cNvPr id="29" name="Picture 8" descr="geos-chem-0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84387" y="1516644"/>
            <a:ext cx="1085524" cy="967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1" name="Rectangle 30"/>
              <p:cNvSpPr/>
              <p:nvPr/>
            </p:nvSpPr>
            <p:spPr>
              <a:xfrm>
                <a:off x="6284690" y="822933"/>
                <a:ext cx="3394568" cy="316049"/>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charset="0"/>
                          <a:ea typeface="+mn-ea"/>
                          <a:cs typeface="+mn-cs"/>
                        </a:rPr>
                        <m:t>𝐽</m:t>
                      </m:r>
                      <m:d>
                        <m:dPr>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350" b="1" i="0" u="none" strike="noStrike" kern="1200" cap="none" spc="0" normalizeH="0" baseline="0" noProof="0">
                              <a:ln>
                                <a:noFill/>
                              </a:ln>
                              <a:solidFill>
                                <a:prstClr val="black"/>
                              </a:solidFill>
                              <a:effectLst/>
                              <a:uLnTx/>
                              <a:uFillTx/>
                              <a:latin typeface="Cambria Math" charset="0"/>
                              <a:ea typeface="+mn-ea"/>
                              <a:cs typeface="+mn-cs"/>
                            </a:rPr>
                            <m:t>𝛔</m:t>
                          </m:r>
                        </m:e>
                      </m:d>
                      <m:r>
                        <a:rPr kumimoji="0" lang="en-US" sz="1350" b="0" i="0" u="none" strike="noStrike" kern="1200" cap="none" spc="0" normalizeH="0" baseline="0" noProof="0">
                          <a:ln>
                            <a:noFill/>
                          </a:ln>
                          <a:solidFill>
                            <a:prstClr val="black"/>
                          </a:solidFill>
                          <a:effectLst/>
                          <a:uLnTx/>
                          <a:uFillTx/>
                          <a:latin typeface="Cambria Math" charset="0"/>
                          <a:ea typeface="+mn-ea"/>
                          <a:cs typeface="+mn-cs"/>
                        </a:rPr>
                        <m:t>=</m:t>
                      </m:r>
                      <m:sSub>
                        <m:sSubPr>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0" i="1" u="none" strike="noStrike" kern="1200" cap="none" spc="0" normalizeH="0" baseline="0" noProof="0">
                              <a:ln>
                                <a:noFill/>
                              </a:ln>
                              <a:solidFill>
                                <a:prstClr val="black"/>
                              </a:solidFill>
                              <a:effectLst/>
                              <a:uLnTx/>
                              <a:uFillTx/>
                              <a:latin typeface="Cambria Math" charset="0"/>
                              <a:ea typeface="+mn-ea"/>
                              <a:cs typeface="+mn-cs"/>
                            </a:rPr>
                            <m:t>𝐽</m:t>
                          </m:r>
                        </m:e>
                        <m:sub>
                          <m:r>
                            <a:rPr kumimoji="0" lang="en-US" sz="1350" b="0" i="1" u="none" strike="noStrike" kern="1200" cap="none" spc="0" normalizeH="0" baseline="0" noProof="0">
                              <a:ln>
                                <a:noFill/>
                              </a:ln>
                              <a:solidFill>
                                <a:prstClr val="black"/>
                              </a:solidFill>
                              <a:effectLst/>
                              <a:uLnTx/>
                              <a:uFillTx/>
                              <a:latin typeface="Cambria Math" charset="0"/>
                              <a:ea typeface="+mn-ea"/>
                              <a:cs typeface="+mn-cs"/>
                            </a:rPr>
                            <m:t>𝑜𝑏𝑠</m:t>
                          </m:r>
                        </m:sub>
                      </m:sSub>
                      <m:d>
                        <m:dPr>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350" b="1" i="0" u="none" strike="noStrike" kern="1200" cap="none" spc="0" normalizeH="0" baseline="0" noProof="0">
                              <a:ln>
                                <a:noFill/>
                              </a:ln>
                              <a:solidFill>
                                <a:prstClr val="black"/>
                              </a:solidFill>
                              <a:effectLst/>
                              <a:uLnTx/>
                              <a:uFillTx/>
                              <a:latin typeface="Cambria Math" charset="0"/>
                              <a:ea typeface="+mn-ea"/>
                              <a:cs typeface="+mn-cs"/>
                            </a:rPr>
                            <m:t>𝛔</m:t>
                          </m:r>
                        </m:e>
                      </m:d>
                      <m:r>
                        <a:rPr kumimoji="0" lang="en-US" sz="1350" b="0" i="1" u="none" strike="noStrike" kern="1200" cap="none" spc="0" normalizeH="0" baseline="0" noProof="0">
                          <a:ln>
                            <a:noFill/>
                          </a:ln>
                          <a:solidFill>
                            <a:prstClr val="black"/>
                          </a:solidFill>
                          <a:effectLst/>
                          <a:uLnTx/>
                          <a:uFillTx/>
                          <a:latin typeface="Cambria Math" charset="0"/>
                          <a:ea typeface="+mn-ea"/>
                          <a:cs typeface="+mn-cs"/>
                        </a:rPr>
                        <m:t>+</m:t>
                      </m:r>
                      <m:r>
                        <a:rPr kumimoji="0" lang="en-US" sz="1350" b="0" i="1" u="none" strike="noStrike" kern="1200" cap="none" spc="0" normalizeH="0" baseline="0" noProof="0">
                          <a:ln>
                            <a:noFill/>
                          </a:ln>
                          <a:solidFill>
                            <a:prstClr val="black"/>
                          </a:solidFill>
                          <a:effectLst/>
                          <a:uLnTx/>
                          <a:uFillTx/>
                          <a:latin typeface="Cambria Math" charset="0"/>
                          <a:ea typeface="+mn-ea"/>
                          <a:cs typeface="+mn-cs"/>
                        </a:rPr>
                        <m:t>𝛾</m:t>
                      </m:r>
                      <m:sSub>
                        <m:sSubPr>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0" i="1" u="none" strike="noStrike" kern="1200" cap="none" spc="0" normalizeH="0" baseline="0" noProof="0">
                              <a:ln>
                                <a:noFill/>
                              </a:ln>
                              <a:solidFill>
                                <a:prstClr val="black"/>
                              </a:solidFill>
                              <a:effectLst/>
                              <a:uLnTx/>
                              <a:uFillTx/>
                              <a:latin typeface="Cambria Math" charset="0"/>
                              <a:ea typeface="+mn-ea"/>
                              <a:cs typeface="+mn-cs"/>
                            </a:rPr>
                            <m:t>𝐽</m:t>
                          </m:r>
                        </m:e>
                        <m:sub>
                          <m:r>
                            <a:rPr kumimoji="0" lang="en-US" sz="1350" b="0" i="1" u="none" strike="noStrike" kern="1200" cap="none" spc="0" normalizeH="0" baseline="0" noProof="0">
                              <a:ln>
                                <a:noFill/>
                              </a:ln>
                              <a:solidFill>
                                <a:prstClr val="black"/>
                              </a:solidFill>
                              <a:effectLst/>
                              <a:uLnTx/>
                              <a:uFillTx/>
                              <a:latin typeface="Cambria Math" charset="0"/>
                              <a:ea typeface="+mn-ea"/>
                              <a:cs typeface="+mn-cs"/>
                            </a:rPr>
                            <m:t>𝑝</m:t>
                          </m:r>
                        </m:sub>
                      </m:sSub>
                      <m:d>
                        <m:dPr>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350" b="1" i="0" u="none" strike="noStrike" kern="1200" cap="none" spc="0" normalizeH="0" baseline="0" noProof="0">
                              <a:ln>
                                <a:noFill/>
                              </a:ln>
                              <a:solidFill>
                                <a:prstClr val="black"/>
                              </a:solidFill>
                              <a:effectLst/>
                              <a:uLnTx/>
                              <a:uFillTx/>
                              <a:latin typeface="Cambria Math" charset="0"/>
                              <a:ea typeface="+mn-ea"/>
                              <a:cs typeface="+mn-cs"/>
                            </a:rPr>
                            <m:t>𝛔</m:t>
                          </m:r>
                        </m:e>
                      </m:d>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1" name="Rectangle 30"/>
              <p:cNvSpPr>
                <a:spLocks noRot="1" noChangeAspect="1" noMove="1" noResize="1" noEditPoints="1" noAdjustHandles="1" noChangeArrowheads="1" noChangeShapeType="1" noTextEdit="1"/>
              </p:cNvSpPr>
              <p:nvPr/>
            </p:nvSpPr>
            <p:spPr>
              <a:xfrm>
                <a:off x="6284690" y="822933"/>
                <a:ext cx="3394568" cy="31604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4655869" y="1662446"/>
                <a:ext cx="4473186" cy="595419"/>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0" i="1" u="none" strike="noStrike" kern="1200" cap="none" spc="0" normalizeH="0" baseline="0" noProof="0">
                              <a:ln>
                                <a:noFill/>
                              </a:ln>
                              <a:solidFill>
                                <a:prstClr val="black"/>
                              </a:solidFill>
                              <a:effectLst/>
                              <a:uLnTx/>
                              <a:uFillTx/>
                              <a:latin typeface="Cambria Math" charset="0"/>
                              <a:ea typeface="+mn-ea"/>
                              <a:cs typeface="+mn-cs"/>
                            </a:rPr>
                            <m:t>𝐽</m:t>
                          </m:r>
                        </m:e>
                        <m:sub>
                          <m:r>
                            <a:rPr kumimoji="0" lang="en-US" sz="1350" b="0" i="1" u="none" strike="noStrike" kern="1200" cap="none" spc="0" normalizeH="0" baseline="0" noProof="0">
                              <a:ln>
                                <a:noFill/>
                              </a:ln>
                              <a:solidFill>
                                <a:prstClr val="black"/>
                              </a:solidFill>
                              <a:effectLst/>
                              <a:uLnTx/>
                              <a:uFillTx/>
                              <a:latin typeface="Cambria Math" charset="0"/>
                              <a:ea typeface="+mn-ea"/>
                              <a:cs typeface="+mn-cs"/>
                            </a:rPr>
                            <m:t>𝑜𝑏𝑠</m:t>
                          </m:r>
                        </m:sub>
                      </m:sSub>
                      <m:d>
                        <m:dPr>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350" b="1" i="0" u="none" strike="noStrike" kern="1200" cap="none" spc="0" normalizeH="0" baseline="0" noProof="0">
                              <a:ln>
                                <a:noFill/>
                              </a:ln>
                              <a:solidFill>
                                <a:prstClr val="black"/>
                              </a:solidFill>
                              <a:effectLst/>
                              <a:uLnTx/>
                              <a:uFillTx/>
                              <a:latin typeface="Cambria Math" charset="0"/>
                              <a:ea typeface="+mn-ea"/>
                              <a:cs typeface="+mn-cs"/>
                            </a:rPr>
                            <m:t>𝛔</m:t>
                          </m:r>
                        </m:e>
                      </m:d>
                      <m:r>
                        <a:rPr kumimoji="0" lang="en-US" sz="1350" b="0" i="0" u="none" strike="noStrike" kern="1200" cap="none" spc="0" normalizeH="0" baseline="0" noProof="0">
                          <a:ln>
                            <a:noFill/>
                          </a:ln>
                          <a:solidFill>
                            <a:prstClr val="black"/>
                          </a:solidFill>
                          <a:effectLst/>
                          <a:uLnTx/>
                          <a:uFillTx/>
                          <a:latin typeface="Cambria Math" charset="0"/>
                          <a:ea typeface="+mn-ea"/>
                          <a:cs typeface="+mn-cs"/>
                        </a:rPr>
                        <m:t>=</m:t>
                      </m:r>
                      <m:f>
                        <m:fPr>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350" b="0" i="0" u="none" strike="noStrike" kern="1200" cap="none" spc="0" normalizeH="0" baseline="0" noProof="0">
                              <a:ln>
                                <a:noFill/>
                              </a:ln>
                              <a:solidFill>
                                <a:prstClr val="black"/>
                              </a:solidFill>
                              <a:effectLst/>
                              <a:uLnTx/>
                              <a:uFillTx/>
                              <a:latin typeface="Cambria Math" charset="0"/>
                              <a:ea typeface="+mn-ea"/>
                              <a:cs typeface="+mn-cs"/>
                            </a:rPr>
                            <m:t>1</m:t>
                          </m:r>
                        </m:num>
                        <m:den>
                          <m:r>
                            <a:rPr kumimoji="0" lang="en-US" sz="1350" b="0" i="0" u="none" strike="noStrike" kern="1200" cap="none" spc="0" normalizeH="0" baseline="0" noProof="0">
                              <a:ln>
                                <a:noFill/>
                              </a:ln>
                              <a:solidFill>
                                <a:prstClr val="black"/>
                              </a:solidFill>
                              <a:effectLst/>
                              <a:uLnTx/>
                              <a:uFillTx/>
                              <a:latin typeface="Cambria Math" charset="0"/>
                              <a:ea typeface="+mn-ea"/>
                              <a:cs typeface="+mn-cs"/>
                            </a:rPr>
                            <m:t>2</m:t>
                          </m:r>
                        </m:den>
                      </m:f>
                      <m:nary>
                        <m:naryPr>
                          <m:chr m:val="∑"/>
                          <m:limLoc m:val="undOvr"/>
                          <m:supHide m:val="on"/>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r>
                            <m:rPr>
                              <m:sty m:val="p"/>
                            </m:rPr>
                            <a:rPr kumimoji="0" lang="en-US" sz="1350" b="0" i="0" u="none" strike="noStrike" kern="1200" cap="none" spc="0" normalizeH="0" baseline="0" noProof="0">
                              <a:ln>
                                <a:noFill/>
                              </a:ln>
                              <a:solidFill>
                                <a:prstClr val="black"/>
                              </a:solidFill>
                              <a:effectLst/>
                              <a:uLnTx/>
                              <a:uFillTx/>
                              <a:latin typeface="Cambria Math" charset="0"/>
                              <a:ea typeface="+mn-ea"/>
                              <a:cs typeface="+mn-cs"/>
                            </a:rPr>
                            <m:t>Ω</m:t>
                          </m:r>
                        </m:sub>
                        <m:sup/>
                        <m:e>
                          <m:sSup>
                            <m:sSupPr>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d>
                                <m:dPr>
                                  <m:begChr m:val="["/>
                                  <m:endChr m:val="]"/>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350" b="0" i="1" u="none" strike="noStrike" kern="1200" cap="none" spc="0" normalizeH="0" baseline="0" noProof="0">
                                      <a:ln>
                                        <a:noFill/>
                                      </a:ln>
                                      <a:solidFill>
                                        <a:prstClr val="black"/>
                                      </a:solidFill>
                                      <a:effectLst/>
                                      <a:uLnTx/>
                                      <a:uFillTx/>
                                      <a:latin typeface="Cambria Math" charset="0"/>
                                      <a:ea typeface="+mn-ea"/>
                                      <a:cs typeface="+mn-cs"/>
                                    </a:rPr>
                                    <m:t>𝐻</m:t>
                                  </m:r>
                                  <m:d>
                                    <m:dPr>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350" b="0" i="1" u="none" strike="noStrike" kern="1200" cap="none" spc="0" normalizeH="0" baseline="0" noProof="0">
                                          <a:ln>
                                            <a:noFill/>
                                          </a:ln>
                                          <a:solidFill>
                                            <a:prstClr val="black"/>
                                          </a:solidFill>
                                          <a:effectLst/>
                                          <a:uLnTx/>
                                          <a:uFillTx/>
                                          <a:latin typeface="Cambria Math" charset="0"/>
                                          <a:ea typeface="+mn-ea"/>
                                          <a:cs typeface="+mn-cs"/>
                                        </a:rPr>
                                        <m:t>𝑀</m:t>
                                      </m:r>
                                      <m:d>
                                        <m:dPr>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350" b="1" i="0" u="none" strike="noStrike" kern="1200" cap="none" spc="0" normalizeH="0" baseline="0" noProof="0">
                                              <a:ln>
                                                <a:noFill/>
                                              </a:ln>
                                              <a:solidFill>
                                                <a:prstClr val="black"/>
                                              </a:solidFill>
                                              <a:effectLst/>
                                              <a:uLnTx/>
                                              <a:uFillTx/>
                                              <a:latin typeface="Cambria Math" charset="0"/>
                                              <a:ea typeface="+mn-ea"/>
                                              <a:cs typeface="+mn-cs"/>
                                            </a:rPr>
                                            <m:t>𝛔</m:t>
                                          </m:r>
                                        </m:e>
                                      </m:d>
                                    </m:e>
                                  </m:d>
                                  <m:r>
                                    <a:rPr kumimoji="0" lang="en-US" sz="1350" b="0" i="0" u="none" strike="noStrike" kern="1200" cap="none" spc="0" normalizeH="0" baseline="0" noProof="0">
                                      <a:ln>
                                        <a:noFill/>
                                      </a:ln>
                                      <a:solidFill>
                                        <a:prstClr val="black"/>
                                      </a:solidFill>
                                      <a:effectLst/>
                                      <a:uLnTx/>
                                      <a:uFillTx/>
                                      <a:latin typeface="Cambria Math" charset="0"/>
                                      <a:ea typeface="+mn-ea"/>
                                      <a:cs typeface="+mn-cs"/>
                                    </a:rPr>
                                    <m:t>−</m:t>
                                  </m:r>
                                  <m:sSub>
                                    <m:sSubPr>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1200" cap="none" spc="0" normalizeH="0" baseline="0" noProof="0">
                                          <a:ln>
                                            <a:noFill/>
                                          </a:ln>
                                          <a:solidFill>
                                            <a:prstClr val="black"/>
                                          </a:solidFill>
                                          <a:effectLst/>
                                          <a:uLnTx/>
                                          <a:uFillTx/>
                                          <a:latin typeface="Cambria Math" charset="0"/>
                                          <a:ea typeface="+mn-ea"/>
                                          <a:cs typeface="+mn-cs"/>
                                        </a:rPr>
                                        <m:t>𝒄</m:t>
                                      </m:r>
                                    </m:e>
                                    <m:sub>
                                      <m:r>
                                        <a:rPr kumimoji="0" lang="en-US" sz="1350" b="0" i="1" u="none" strike="noStrike" kern="1200" cap="none" spc="0" normalizeH="0" baseline="0" noProof="0">
                                          <a:ln>
                                            <a:noFill/>
                                          </a:ln>
                                          <a:solidFill>
                                            <a:prstClr val="black"/>
                                          </a:solidFill>
                                          <a:effectLst/>
                                          <a:uLnTx/>
                                          <a:uFillTx/>
                                          <a:latin typeface="Cambria Math" charset="0"/>
                                          <a:ea typeface="+mn-ea"/>
                                          <a:cs typeface="+mn-cs"/>
                                        </a:rPr>
                                        <m:t>𝑜𝑏𝑠</m:t>
                                      </m:r>
                                    </m:sub>
                                  </m:sSub>
                                </m:e>
                              </m:d>
                            </m:e>
                            <m:sup>
                              <m:r>
                                <a:rPr kumimoji="0" lang="en-US" sz="1350" b="0" i="1" u="none" strike="noStrike" kern="1200" cap="none" spc="0" normalizeH="0" baseline="0" noProof="0">
                                  <a:ln>
                                    <a:noFill/>
                                  </a:ln>
                                  <a:solidFill>
                                    <a:prstClr val="black"/>
                                  </a:solidFill>
                                  <a:effectLst/>
                                  <a:uLnTx/>
                                  <a:uFillTx/>
                                  <a:latin typeface="Cambria Math" charset="0"/>
                                  <a:ea typeface="+mn-ea"/>
                                  <a:cs typeface="+mn-cs"/>
                                </a:rPr>
                                <m:t>𝑇</m:t>
                              </m:r>
                            </m:sup>
                          </m:sSup>
                          <m:sSubSup>
                            <m:sSubSupPr>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1" i="0" u="none" strike="noStrike" kern="1200" cap="none" spc="0" normalizeH="0" baseline="0" noProof="0">
                                  <a:ln>
                                    <a:noFill/>
                                  </a:ln>
                                  <a:solidFill>
                                    <a:prstClr val="black"/>
                                  </a:solidFill>
                                  <a:effectLst/>
                                  <a:uLnTx/>
                                  <a:uFillTx/>
                                  <a:latin typeface="Cambria Math" charset="0"/>
                                  <a:ea typeface="+mn-ea"/>
                                  <a:cs typeface="+mn-cs"/>
                                </a:rPr>
                                <m:t>𝐒</m:t>
                              </m:r>
                            </m:e>
                            <m:sub>
                              <m:r>
                                <a:rPr kumimoji="0" lang="en-US" sz="1350" b="0" i="1" u="none" strike="noStrike" kern="1200" cap="none" spc="0" normalizeH="0" baseline="0" noProof="0">
                                  <a:ln>
                                    <a:noFill/>
                                  </a:ln>
                                  <a:solidFill>
                                    <a:prstClr val="black"/>
                                  </a:solidFill>
                                  <a:effectLst/>
                                  <a:uLnTx/>
                                  <a:uFillTx/>
                                  <a:latin typeface="Cambria Math" charset="0"/>
                                  <a:ea typeface="+mn-ea"/>
                                  <a:cs typeface="+mn-cs"/>
                                </a:rPr>
                                <m:t>𝑜𝑏𝑠</m:t>
                              </m:r>
                            </m:sub>
                            <m:sup>
                              <m:r>
                                <a:rPr kumimoji="0" lang="en-US" sz="1350" b="0" i="0" u="none" strike="noStrike" kern="1200" cap="none" spc="0" normalizeH="0" baseline="0" noProof="0">
                                  <a:ln>
                                    <a:noFill/>
                                  </a:ln>
                                  <a:solidFill>
                                    <a:prstClr val="black"/>
                                  </a:solidFill>
                                  <a:effectLst/>
                                  <a:uLnTx/>
                                  <a:uFillTx/>
                                  <a:latin typeface="Cambria Math" charset="0"/>
                                  <a:ea typeface="+mn-ea"/>
                                  <a:cs typeface="+mn-cs"/>
                                </a:rPr>
                                <m:t>−1</m:t>
                              </m:r>
                            </m:sup>
                          </m:sSubSup>
                          <m:d>
                            <m:dPr>
                              <m:begChr m:val="["/>
                              <m:endChr m:val="]"/>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350" b="0" i="1" u="none" strike="noStrike" kern="1200" cap="none" spc="0" normalizeH="0" baseline="0" noProof="0">
                                  <a:ln>
                                    <a:noFill/>
                                  </a:ln>
                                  <a:solidFill>
                                    <a:prstClr val="black"/>
                                  </a:solidFill>
                                  <a:effectLst/>
                                  <a:uLnTx/>
                                  <a:uFillTx/>
                                  <a:latin typeface="Cambria Math" charset="0"/>
                                  <a:ea typeface="+mn-ea"/>
                                  <a:cs typeface="+mn-cs"/>
                                </a:rPr>
                                <m:t>𝐻</m:t>
                              </m:r>
                              <m:d>
                                <m:dPr>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350" b="0" i="1" u="none" strike="noStrike" kern="1200" cap="none" spc="0" normalizeH="0" baseline="0" noProof="0">
                                      <a:ln>
                                        <a:noFill/>
                                      </a:ln>
                                      <a:solidFill>
                                        <a:prstClr val="black"/>
                                      </a:solidFill>
                                      <a:effectLst/>
                                      <a:uLnTx/>
                                      <a:uFillTx/>
                                      <a:latin typeface="Cambria Math" charset="0"/>
                                      <a:ea typeface="+mn-ea"/>
                                      <a:cs typeface="+mn-cs"/>
                                    </a:rPr>
                                    <m:t>𝑀</m:t>
                                  </m:r>
                                  <m:d>
                                    <m:dPr>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350" b="1" i="0" u="none" strike="noStrike" kern="1200" cap="none" spc="0" normalizeH="0" baseline="0" noProof="0">
                                          <a:ln>
                                            <a:noFill/>
                                          </a:ln>
                                          <a:solidFill>
                                            <a:prstClr val="black"/>
                                          </a:solidFill>
                                          <a:effectLst/>
                                          <a:uLnTx/>
                                          <a:uFillTx/>
                                          <a:latin typeface="Cambria Math" charset="0"/>
                                          <a:ea typeface="+mn-ea"/>
                                          <a:cs typeface="+mn-cs"/>
                                        </a:rPr>
                                        <m:t>𝛔</m:t>
                                      </m:r>
                                    </m:e>
                                  </m:d>
                                </m:e>
                              </m:d>
                              <m:r>
                                <a:rPr kumimoji="0" lang="en-US" sz="1350" b="0" i="0" u="none" strike="noStrike" kern="1200" cap="none" spc="0" normalizeH="0" baseline="0" noProof="0">
                                  <a:ln>
                                    <a:noFill/>
                                  </a:ln>
                                  <a:solidFill>
                                    <a:prstClr val="black"/>
                                  </a:solidFill>
                                  <a:effectLst/>
                                  <a:uLnTx/>
                                  <a:uFillTx/>
                                  <a:latin typeface="Cambria Math" charset="0"/>
                                  <a:ea typeface="+mn-ea"/>
                                  <a:cs typeface="+mn-cs"/>
                                </a:rPr>
                                <m:t>−</m:t>
                              </m:r>
                              <m:sSub>
                                <m:sSubPr>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1200" cap="none" spc="0" normalizeH="0" baseline="0" noProof="0">
                                      <a:ln>
                                        <a:noFill/>
                                      </a:ln>
                                      <a:solidFill>
                                        <a:prstClr val="black"/>
                                      </a:solidFill>
                                      <a:effectLst/>
                                      <a:uLnTx/>
                                      <a:uFillTx/>
                                      <a:latin typeface="Cambria Math" charset="0"/>
                                      <a:ea typeface="+mn-ea"/>
                                      <a:cs typeface="+mn-cs"/>
                                    </a:rPr>
                                    <m:t>𝒄</m:t>
                                  </m:r>
                                </m:e>
                                <m:sub>
                                  <m:r>
                                    <a:rPr kumimoji="0" lang="en-US" sz="1350" b="0" i="1" u="none" strike="noStrike" kern="1200" cap="none" spc="0" normalizeH="0" baseline="0" noProof="0">
                                      <a:ln>
                                        <a:noFill/>
                                      </a:ln>
                                      <a:solidFill>
                                        <a:prstClr val="black"/>
                                      </a:solidFill>
                                      <a:effectLst/>
                                      <a:uLnTx/>
                                      <a:uFillTx/>
                                      <a:latin typeface="Cambria Math" charset="0"/>
                                      <a:ea typeface="+mn-ea"/>
                                      <a:cs typeface="+mn-cs"/>
                                    </a:rPr>
                                    <m:t>𝑜𝑏𝑠</m:t>
                                  </m:r>
                                </m:sub>
                              </m:sSub>
                            </m:e>
                          </m:d>
                        </m:e>
                      </m:nary>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 name="Rectangle 1"/>
              <p:cNvSpPr>
                <a:spLocks noRot="1" noChangeAspect="1" noMove="1" noResize="1" noEditPoints="1" noAdjustHandles="1" noChangeArrowheads="1" noChangeShapeType="1" noTextEdit="1"/>
              </p:cNvSpPr>
              <p:nvPr/>
            </p:nvSpPr>
            <p:spPr>
              <a:xfrm>
                <a:off x="4655869" y="1662446"/>
                <a:ext cx="4473186" cy="595419"/>
              </a:xfrm>
              <a:prstGeom prst="rect">
                <a:avLst/>
              </a:prstGeom>
              <a:blipFill>
                <a:blip r:embed="rId7"/>
                <a:stretch>
                  <a:fillRect t="-120833" b="-172917"/>
                </a:stretch>
              </a:blipFill>
            </p:spPr>
            <p:txBody>
              <a:bodyPr/>
              <a:lstStyle/>
              <a:p>
                <a:r>
                  <a:rPr lang="en-US">
                    <a:noFill/>
                  </a:rPr>
                  <a:t> </a:t>
                </a:r>
              </a:p>
            </p:txBody>
          </p:sp>
        </mc:Fallback>
      </mc:AlternateContent>
      <p:sp>
        <p:nvSpPr>
          <p:cNvPr id="3" name="TextBox 2"/>
          <p:cNvSpPr txBox="1"/>
          <p:nvPr/>
        </p:nvSpPr>
        <p:spPr>
          <a:xfrm>
            <a:off x="5013983" y="810272"/>
            <a:ext cx="1675088"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Cost function:</a:t>
            </a:r>
          </a:p>
        </p:txBody>
      </p:sp>
      <mc:AlternateContent xmlns:mc="http://schemas.openxmlformats.org/markup-compatibility/2006" xmlns:a14="http://schemas.microsoft.com/office/drawing/2010/main">
        <mc:Choice Requires="a14">
          <p:sp>
            <p:nvSpPr>
              <p:cNvPr id="32" name="Rectangle 31"/>
              <p:cNvSpPr/>
              <p:nvPr/>
            </p:nvSpPr>
            <p:spPr>
              <a:xfrm>
                <a:off x="4756736" y="4707130"/>
                <a:ext cx="3271814" cy="48128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0" i="1" u="none" strike="noStrike" kern="1200" cap="none" spc="0" normalizeH="0" baseline="0" noProof="0">
                              <a:ln>
                                <a:noFill/>
                              </a:ln>
                              <a:solidFill>
                                <a:prstClr val="black"/>
                              </a:solidFill>
                              <a:effectLst/>
                              <a:uLnTx/>
                              <a:uFillTx/>
                              <a:latin typeface="Cambria Math" charset="0"/>
                              <a:ea typeface="+mn-ea"/>
                              <a:cs typeface="+mn-cs"/>
                            </a:rPr>
                            <m:t>𝐽</m:t>
                          </m:r>
                        </m:e>
                        <m:sub>
                          <m:r>
                            <a:rPr kumimoji="0" lang="en-US" sz="1350" b="0" i="1" u="none" strike="noStrike" kern="1200" cap="none" spc="0" normalizeH="0" baseline="0" noProof="0">
                              <a:ln>
                                <a:noFill/>
                              </a:ln>
                              <a:solidFill>
                                <a:prstClr val="black"/>
                              </a:solidFill>
                              <a:effectLst/>
                              <a:uLnTx/>
                              <a:uFillTx/>
                              <a:latin typeface="Cambria Math" charset="0"/>
                              <a:ea typeface="+mn-ea"/>
                              <a:cs typeface="+mn-cs"/>
                            </a:rPr>
                            <m:t>𝑝</m:t>
                          </m:r>
                        </m:sub>
                      </m:sSub>
                      <m:d>
                        <m:dPr>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350" b="1" i="0" u="none" strike="noStrike" kern="1200" cap="none" spc="0" normalizeH="0" baseline="0" noProof="0">
                              <a:ln>
                                <a:noFill/>
                              </a:ln>
                              <a:solidFill>
                                <a:prstClr val="black"/>
                              </a:solidFill>
                              <a:effectLst/>
                              <a:uLnTx/>
                              <a:uFillTx/>
                              <a:latin typeface="Cambria Math" charset="0"/>
                              <a:ea typeface="+mn-ea"/>
                              <a:cs typeface="+mn-cs"/>
                            </a:rPr>
                            <m:t>𝛔</m:t>
                          </m:r>
                        </m:e>
                      </m:d>
                      <m:r>
                        <a:rPr kumimoji="0" lang="en-US" sz="1350" b="0" i="0" u="none" strike="noStrike" kern="1200" cap="none" spc="0" normalizeH="0" baseline="0" noProof="0">
                          <a:ln>
                            <a:noFill/>
                          </a:ln>
                          <a:solidFill>
                            <a:prstClr val="black"/>
                          </a:solidFill>
                          <a:effectLst/>
                          <a:uLnTx/>
                          <a:uFillTx/>
                          <a:latin typeface="Cambria Math" charset="0"/>
                          <a:ea typeface="+mn-ea"/>
                          <a:cs typeface="+mn-cs"/>
                        </a:rPr>
                        <m:t>=</m:t>
                      </m:r>
                      <m:f>
                        <m:fPr>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350" b="0" i="0" u="none" strike="noStrike" kern="1200" cap="none" spc="0" normalizeH="0" baseline="0" noProof="0">
                              <a:ln>
                                <a:noFill/>
                              </a:ln>
                              <a:solidFill>
                                <a:prstClr val="black"/>
                              </a:solidFill>
                              <a:effectLst/>
                              <a:uLnTx/>
                              <a:uFillTx/>
                              <a:latin typeface="Cambria Math" charset="0"/>
                              <a:ea typeface="+mn-ea"/>
                              <a:cs typeface="+mn-cs"/>
                            </a:rPr>
                            <m:t>1</m:t>
                          </m:r>
                        </m:num>
                        <m:den>
                          <m:r>
                            <a:rPr kumimoji="0" lang="en-US" sz="1350" b="0" i="0" u="none" strike="noStrike" kern="1200" cap="none" spc="0" normalizeH="0" baseline="0" noProof="0">
                              <a:ln>
                                <a:noFill/>
                              </a:ln>
                              <a:solidFill>
                                <a:prstClr val="black"/>
                              </a:solidFill>
                              <a:effectLst/>
                              <a:uLnTx/>
                              <a:uFillTx/>
                              <a:latin typeface="Cambria Math" charset="0"/>
                              <a:ea typeface="+mn-ea"/>
                              <a:cs typeface="+mn-cs"/>
                            </a:rPr>
                            <m:t>2</m:t>
                          </m:r>
                        </m:den>
                      </m:f>
                      <m:sSup>
                        <m:sSupPr>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d>
                            <m:dPr>
                              <m:begChr m:val="["/>
                              <m:endChr m:val="]"/>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350" b="1" i="0" u="none" strike="noStrike" kern="1200" cap="none" spc="0" normalizeH="0" baseline="0" noProof="0">
                                  <a:ln>
                                    <a:noFill/>
                                  </a:ln>
                                  <a:solidFill>
                                    <a:prstClr val="black"/>
                                  </a:solidFill>
                                  <a:effectLst/>
                                  <a:uLnTx/>
                                  <a:uFillTx/>
                                  <a:latin typeface="Cambria Math" charset="0"/>
                                  <a:ea typeface="+mn-ea"/>
                                  <a:cs typeface="+mn-cs"/>
                                </a:rPr>
                                <m:t>𝛔</m:t>
                              </m:r>
                              <m:r>
                                <a:rPr kumimoji="0" lang="en-US" sz="1350" b="0" i="0" u="none" strike="noStrike" kern="1200" cap="none" spc="0" normalizeH="0" baseline="0" noProof="0">
                                  <a:ln>
                                    <a:noFill/>
                                  </a:ln>
                                  <a:solidFill>
                                    <a:prstClr val="black"/>
                                  </a:solidFill>
                                  <a:effectLst/>
                                  <a:uLnTx/>
                                  <a:uFillTx/>
                                  <a:latin typeface="Cambria Math" charset="0"/>
                                  <a:ea typeface="+mn-ea"/>
                                  <a:cs typeface="+mn-cs"/>
                                </a:rPr>
                                <m:t>−</m:t>
                              </m:r>
                              <m:sSub>
                                <m:sSubPr>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0" u="none" strike="noStrike" kern="1200" cap="none" spc="0" normalizeH="0" baseline="0" noProof="0">
                                      <a:ln>
                                        <a:noFill/>
                                      </a:ln>
                                      <a:solidFill>
                                        <a:prstClr val="black"/>
                                      </a:solidFill>
                                      <a:effectLst/>
                                      <a:uLnTx/>
                                      <a:uFillTx/>
                                      <a:latin typeface="Cambria Math" charset="0"/>
                                      <a:ea typeface="+mn-ea"/>
                                      <a:cs typeface="+mn-cs"/>
                                    </a:rPr>
                                    <m:t>𝛔</m:t>
                                  </m:r>
                                </m:e>
                                <m:sub>
                                  <m:r>
                                    <a:rPr kumimoji="0" lang="en-US" sz="1350" b="0" i="1" u="none" strike="noStrike" kern="1200" cap="none" spc="0" normalizeH="0" baseline="0" noProof="0">
                                      <a:ln>
                                        <a:noFill/>
                                      </a:ln>
                                      <a:solidFill>
                                        <a:prstClr val="black"/>
                                      </a:solidFill>
                                      <a:effectLst/>
                                      <a:uLnTx/>
                                      <a:uFillTx/>
                                      <a:latin typeface="Cambria Math" charset="0"/>
                                      <a:ea typeface="+mn-ea"/>
                                      <a:cs typeface="+mn-cs"/>
                                    </a:rPr>
                                    <m:t>𝑎</m:t>
                                  </m:r>
                                </m:sub>
                              </m:sSub>
                            </m:e>
                          </m:d>
                        </m:e>
                        <m:sup>
                          <m:r>
                            <a:rPr kumimoji="0" lang="en-US" sz="1350" b="0" i="1" u="none" strike="noStrike" kern="1200" cap="none" spc="0" normalizeH="0" baseline="0" noProof="0">
                              <a:ln>
                                <a:noFill/>
                              </a:ln>
                              <a:solidFill>
                                <a:prstClr val="black"/>
                              </a:solidFill>
                              <a:effectLst/>
                              <a:uLnTx/>
                              <a:uFillTx/>
                              <a:latin typeface="Cambria Math" charset="0"/>
                              <a:ea typeface="+mn-ea"/>
                              <a:cs typeface="+mn-cs"/>
                            </a:rPr>
                            <m:t>𝑇</m:t>
                          </m:r>
                        </m:sup>
                      </m:sSup>
                      <m:sSubSup>
                        <m:sSubSupPr>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1" i="0" u="none" strike="noStrike" kern="1200" cap="none" spc="0" normalizeH="0" baseline="0" noProof="0">
                              <a:ln>
                                <a:noFill/>
                              </a:ln>
                              <a:solidFill>
                                <a:prstClr val="black"/>
                              </a:solidFill>
                              <a:effectLst/>
                              <a:uLnTx/>
                              <a:uFillTx/>
                              <a:latin typeface="Cambria Math" charset="0"/>
                              <a:ea typeface="+mn-ea"/>
                              <a:cs typeface="+mn-cs"/>
                            </a:rPr>
                            <m:t>𝐒</m:t>
                          </m:r>
                        </m:e>
                        <m:sub>
                          <m:r>
                            <a:rPr kumimoji="0" lang="en-US" sz="1350" b="0" i="1" u="none" strike="noStrike" kern="1200" cap="none" spc="0" normalizeH="0" baseline="0" noProof="0">
                              <a:ln>
                                <a:noFill/>
                              </a:ln>
                              <a:solidFill>
                                <a:prstClr val="black"/>
                              </a:solidFill>
                              <a:effectLst/>
                              <a:uLnTx/>
                              <a:uFillTx/>
                              <a:latin typeface="Cambria Math" charset="0"/>
                              <a:ea typeface="+mn-ea"/>
                              <a:cs typeface="+mn-cs"/>
                            </a:rPr>
                            <m:t>𝑎</m:t>
                          </m:r>
                        </m:sub>
                        <m:sup>
                          <m:r>
                            <a:rPr kumimoji="0" lang="en-US" sz="1350" b="0" i="0" u="none" strike="noStrike" kern="1200" cap="none" spc="0" normalizeH="0" baseline="0" noProof="0">
                              <a:ln>
                                <a:noFill/>
                              </a:ln>
                              <a:solidFill>
                                <a:prstClr val="black"/>
                              </a:solidFill>
                              <a:effectLst/>
                              <a:uLnTx/>
                              <a:uFillTx/>
                              <a:latin typeface="Cambria Math" charset="0"/>
                              <a:ea typeface="+mn-ea"/>
                              <a:cs typeface="+mn-cs"/>
                            </a:rPr>
                            <m:t>−1</m:t>
                          </m:r>
                        </m:sup>
                      </m:sSubSup>
                      <m:d>
                        <m:dPr>
                          <m:begChr m:val="["/>
                          <m:endChr m:val="]"/>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350" b="1" i="0" u="none" strike="noStrike" kern="1200" cap="none" spc="0" normalizeH="0" baseline="0" noProof="0">
                              <a:ln>
                                <a:noFill/>
                              </a:ln>
                              <a:solidFill>
                                <a:prstClr val="black"/>
                              </a:solidFill>
                              <a:effectLst/>
                              <a:uLnTx/>
                              <a:uFillTx/>
                              <a:latin typeface="Cambria Math" charset="0"/>
                              <a:ea typeface="+mn-ea"/>
                              <a:cs typeface="+mn-cs"/>
                            </a:rPr>
                            <m:t>𝛔</m:t>
                          </m:r>
                          <m:r>
                            <a:rPr kumimoji="0" lang="en-US" sz="1350" b="0" i="0" u="none" strike="noStrike" kern="1200" cap="none" spc="0" normalizeH="0" baseline="0" noProof="0">
                              <a:ln>
                                <a:noFill/>
                              </a:ln>
                              <a:solidFill>
                                <a:prstClr val="black"/>
                              </a:solidFill>
                              <a:effectLst/>
                              <a:uLnTx/>
                              <a:uFillTx/>
                              <a:latin typeface="Cambria Math" charset="0"/>
                              <a:ea typeface="+mn-ea"/>
                              <a:cs typeface="+mn-cs"/>
                            </a:rPr>
                            <m:t>−</m:t>
                          </m:r>
                          <m:sSub>
                            <m:sSubPr>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0" u="none" strike="noStrike" kern="1200" cap="none" spc="0" normalizeH="0" baseline="0" noProof="0">
                                  <a:ln>
                                    <a:noFill/>
                                  </a:ln>
                                  <a:solidFill>
                                    <a:prstClr val="black"/>
                                  </a:solidFill>
                                  <a:effectLst/>
                                  <a:uLnTx/>
                                  <a:uFillTx/>
                                  <a:latin typeface="Cambria Math" charset="0"/>
                                  <a:ea typeface="+mn-ea"/>
                                  <a:cs typeface="+mn-cs"/>
                                </a:rPr>
                                <m:t>𝛔</m:t>
                              </m:r>
                            </m:e>
                            <m:sub>
                              <m:r>
                                <a:rPr kumimoji="0" lang="en-US" sz="1350" b="0" i="1" u="none" strike="noStrike" kern="1200" cap="none" spc="0" normalizeH="0" baseline="0" noProof="0">
                                  <a:ln>
                                    <a:noFill/>
                                  </a:ln>
                                  <a:solidFill>
                                    <a:prstClr val="black"/>
                                  </a:solidFill>
                                  <a:effectLst/>
                                  <a:uLnTx/>
                                  <a:uFillTx/>
                                  <a:latin typeface="Cambria Math" charset="0"/>
                                  <a:ea typeface="+mn-ea"/>
                                  <a:cs typeface="+mn-cs"/>
                                </a:rPr>
                                <m:t>𝑎</m:t>
                              </m:r>
                            </m:sub>
                          </m:sSub>
                        </m:e>
                      </m:d>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2" name="Rectangle 31"/>
              <p:cNvSpPr>
                <a:spLocks noRot="1" noChangeAspect="1" noMove="1" noResize="1" noEditPoints="1" noAdjustHandles="1" noChangeArrowheads="1" noChangeShapeType="1" noTextEdit="1"/>
              </p:cNvSpPr>
              <p:nvPr/>
            </p:nvSpPr>
            <p:spPr>
              <a:xfrm>
                <a:off x="4756736" y="4707130"/>
                <a:ext cx="3271814" cy="481286"/>
              </a:xfrm>
              <a:prstGeom prst="rect">
                <a:avLst/>
              </a:prstGeom>
              <a:blipFill>
                <a:blip r:embed="rId8"/>
                <a:stretch>
                  <a:fillRect/>
                </a:stretch>
              </a:blipFill>
            </p:spPr>
            <p:txBody>
              <a:bodyPr/>
              <a:lstStyle/>
              <a:p>
                <a:r>
                  <a:rPr lang="en-US">
                    <a:noFill/>
                  </a:rPr>
                  <a:t> </a:t>
                </a:r>
              </a:p>
            </p:txBody>
          </p:sp>
        </mc:Fallback>
      </mc:AlternateContent>
      <p:sp>
        <p:nvSpPr>
          <p:cNvPr id="33" name="Rectangle 32"/>
          <p:cNvSpPr/>
          <p:nvPr/>
        </p:nvSpPr>
        <p:spPr>
          <a:xfrm>
            <a:off x="4638444" y="1183738"/>
            <a:ext cx="4400626" cy="32222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 name="TextBox 4"/>
          <p:cNvSpPr txBox="1"/>
          <p:nvPr/>
        </p:nvSpPr>
        <p:spPr>
          <a:xfrm>
            <a:off x="4648824" y="1194675"/>
            <a:ext cx="4019239"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0000"/>
                </a:solidFill>
                <a:effectLst/>
                <a:uLnTx/>
                <a:uFillTx/>
                <a:latin typeface="Calibri" panose="020F0502020204030204"/>
                <a:ea typeface="+mn-ea"/>
                <a:cs typeface="+mn-cs"/>
              </a:rPr>
              <a:t>The inconsistency between simulation and observation </a:t>
            </a:r>
          </a:p>
        </p:txBody>
      </p:sp>
      <p:sp>
        <p:nvSpPr>
          <p:cNvPr id="34" name="TextBox 33"/>
          <p:cNvSpPr txBox="1"/>
          <p:nvPr/>
        </p:nvSpPr>
        <p:spPr>
          <a:xfrm>
            <a:off x="4820625" y="2462072"/>
            <a:ext cx="3360893" cy="19620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𝛔</a:t>
            </a:r>
            <a:r>
              <a:rPr kumimoji="0" lang="en-US" altLang="zh-CN"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a:t>
            </a:r>
            <a:r>
              <a:rPr kumimoji="0" lang="zh-CN" altLang="en-US"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emission</a:t>
            </a:r>
            <a:r>
              <a:rPr kumimoji="0" lang="zh-CN" altLang="en-US"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inventory</a:t>
            </a:r>
            <a:r>
              <a:rPr kumimoji="0" lang="zh-CN" altLang="en-US"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to</a:t>
            </a:r>
            <a:r>
              <a:rPr kumimoji="0" lang="zh-CN" altLang="en-US"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be</a:t>
            </a:r>
            <a:r>
              <a:rPr kumimoji="0" lang="zh-CN" altLang="en-US"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adjusted</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zh-CN"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M:</a:t>
            </a:r>
            <a:r>
              <a:rPr kumimoji="0" lang="zh-CN" altLang="en-US"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GEOS-</a:t>
            </a:r>
            <a:r>
              <a:rPr kumimoji="0" lang="en-US" altLang="zh-CN" sz="135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Chem</a:t>
            </a:r>
            <a:r>
              <a:rPr kumimoji="0" lang="zh-CN" altLang="en-US"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model</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zh-CN"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H:OMI</a:t>
            </a:r>
            <a:r>
              <a:rPr kumimoji="0" lang="zh-CN" altLang="en-US"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SO</a:t>
            </a:r>
            <a:r>
              <a:rPr kumimoji="0" lang="en-US" altLang="zh-CN" sz="1350" b="0" i="0" u="none" strike="noStrike" kern="1200" cap="none" spc="0" normalizeH="0" baseline="-25000" noProof="0" dirty="0">
                <a:ln>
                  <a:noFill/>
                </a:ln>
                <a:solidFill>
                  <a:prstClr val="black"/>
                </a:solidFill>
                <a:effectLst/>
                <a:uLnTx/>
                <a:uFillTx/>
                <a:latin typeface="Calibri" panose="020F0502020204030204"/>
                <a:ea typeface="DengXian" panose="02010600030101010101" pitchFamily="2" charset="-122"/>
                <a:cs typeface="+mn-cs"/>
              </a:rPr>
              <a:t>2</a:t>
            </a:r>
            <a:r>
              <a:rPr kumimoji="0" lang="zh-CN" altLang="en-US"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observation</a:t>
            </a:r>
            <a:r>
              <a:rPr kumimoji="0" lang="zh-CN" altLang="en-US"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operator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zh-CN"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350"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C</a:t>
            </a:r>
            <a:r>
              <a:rPr kumimoji="0" lang="en-US" altLang="zh-CN" sz="1350" b="1" i="0" u="none" strike="noStrike" kern="1200" cap="none" spc="0" normalizeH="0" baseline="-25000" noProof="0" dirty="0">
                <a:ln>
                  <a:noFill/>
                </a:ln>
                <a:solidFill>
                  <a:prstClr val="black"/>
                </a:solidFill>
                <a:effectLst/>
                <a:uLnTx/>
                <a:uFillTx/>
                <a:latin typeface="Calibri" panose="020F0502020204030204"/>
                <a:ea typeface="DengXian" panose="02010600030101010101" pitchFamily="2" charset="-122"/>
                <a:cs typeface="+mn-cs"/>
              </a:rPr>
              <a:t>obs</a:t>
            </a:r>
            <a:r>
              <a:rPr kumimoji="0" lang="en-US" altLang="zh-CN"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a:t>
            </a:r>
            <a:r>
              <a:rPr kumimoji="0" lang="zh-CN" altLang="en-US"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OMI</a:t>
            </a:r>
            <a:r>
              <a:rPr kumimoji="0" lang="zh-CN" altLang="en-US"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SO</a:t>
            </a:r>
            <a:r>
              <a:rPr kumimoji="0" lang="en-US" altLang="zh-CN" sz="1350" b="0" i="0" u="none" strike="noStrike" kern="1200" cap="none" spc="0" normalizeH="0" baseline="-25000" noProof="0" dirty="0">
                <a:ln>
                  <a:noFill/>
                </a:ln>
                <a:solidFill>
                  <a:prstClr val="black"/>
                </a:solidFill>
                <a:effectLst/>
                <a:uLnTx/>
                <a:uFillTx/>
                <a:latin typeface="Calibri" panose="020F0502020204030204"/>
                <a:ea typeface="DengXian" panose="02010600030101010101" pitchFamily="2" charset="-122"/>
                <a:cs typeface="+mn-cs"/>
              </a:rPr>
              <a:t>2</a:t>
            </a:r>
            <a:r>
              <a:rPr kumimoji="0" lang="zh-CN" altLang="en-US"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observations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zh-CN"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350"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S</a:t>
            </a:r>
            <a:r>
              <a:rPr kumimoji="0" lang="en-US" altLang="zh-CN" sz="1350" b="0" i="0" u="none" strike="noStrike" kern="1200" cap="none" spc="0" normalizeH="0" baseline="-25000" noProof="0" dirty="0">
                <a:ln>
                  <a:noFill/>
                </a:ln>
                <a:solidFill>
                  <a:prstClr val="black"/>
                </a:solidFill>
                <a:effectLst/>
                <a:uLnTx/>
                <a:uFillTx/>
                <a:latin typeface="Calibri" panose="020F0502020204030204"/>
                <a:ea typeface="DengXian" panose="02010600030101010101" pitchFamily="2" charset="-122"/>
                <a:cs typeface="+mn-cs"/>
              </a:rPr>
              <a:t>obs</a:t>
            </a:r>
            <a:r>
              <a:rPr kumimoji="0" lang="en-US" altLang="zh-CN"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a:t>
            </a:r>
            <a:r>
              <a:rPr kumimoji="0" lang="zh-CN" altLang="en-US"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SO</a:t>
            </a:r>
            <a:r>
              <a:rPr kumimoji="0" lang="en-US" altLang="zh-CN" sz="1350" b="0" i="0" u="none" strike="noStrike" kern="1200" cap="none" spc="0" normalizeH="0" baseline="-25000" noProof="0" dirty="0">
                <a:ln>
                  <a:noFill/>
                </a:ln>
                <a:solidFill>
                  <a:prstClr val="black"/>
                </a:solidFill>
                <a:effectLst/>
                <a:uLnTx/>
                <a:uFillTx/>
                <a:latin typeface="Calibri" panose="020F0502020204030204"/>
                <a:ea typeface="DengXian" panose="02010600030101010101" pitchFamily="2" charset="-122"/>
                <a:cs typeface="+mn-cs"/>
              </a:rPr>
              <a:t>2</a:t>
            </a:r>
            <a:r>
              <a:rPr kumimoji="0" lang="zh-CN" altLang="en-US" sz="1350" b="0" i="0" u="none" strike="noStrike" kern="1200" cap="none" spc="0" normalizeH="0" baseline="-2500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observational</a:t>
            </a:r>
            <a:r>
              <a:rPr kumimoji="0" lang="zh-CN" altLang="en-US"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error</a:t>
            </a:r>
            <a:r>
              <a:rPr kumimoji="0" lang="zh-CN" altLang="en-US"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covariance</a:t>
            </a:r>
            <a:r>
              <a:rPr kumimoji="0" lang="zh-CN" altLang="en-US"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endParaRPr kumimoji="0" lang="en-US" altLang="zh-CN"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p:txBody>
      </p:sp>
      <p:sp>
        <p:nvSpPr>
          <p:cNvPr id="35" name="Rectangle 34"/>
          <p:cNvSpPr/>
          <p:nvPr/>
        </p:nvSpPr>
        <p:spPr>
          <a:xfrm>
            <a:off x="4640319" y="4468458"/>
            <a:ext cx="4400626" cy="6960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6" name="TextBox 35"/>
          <p:cNvSpPr txBox="1"/>
          <p:nvPr/>
        </p:nvSpPr>
        <p:spPr>
          <a:xfrm>
            <a:off x="4655554" y="4478752"/>
            <a:ext cx="438351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200FF"/>
                </a:solidFill>
                <a:effectLst/>
                <a:uLnTx/>
                <a:uFillTx/>
                <a:latin typeface="Calibri" panose="020F0502020204030204"/>
                <a:ea typeface="+mn-ea"/>
                <a:cs typeface="+mn-cs"/>
              </a:rPr>
              <a:t>The inconsistency between prior and posterior emissions </a:t>
            </a:r>
          </a:p>
        </p:txBody>
      </p:sp>
      <p:cxnSp>
        <p:nvCxnSpPr>
          <p:cNvPr id="37" name="Straight Connector 36"/>
          <p:cNvCxnSpPr/>
          <p:nvPr/>
        </p:nvCxnSpPr>
        <p:spPr>
          <a:xfrm>
            <a:off x="5860473" y="2088881"/>
            <a:ext cx="1233622" cy="2192"/>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560266" y="2088880"/>
            <a:ext cx="129614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820626" y="2213775"/>
            <a:ext cx="4160909" cy="300082"/>
          </a:xfrm>
          <a:prstGeom prst="rect">
            <a:avLst/>
          </a:prstGeom>
          <a:noFill/>
          <a:ln>
            <a:solidFill>
              <a:schemeClr val="tx1"/>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350" b="0" i="0" u="none" strike="noStrike" kern="1200" cap="none" spc="0" normalizeH="0" baseline="0" noProof="0" dirty="0">
                <a:ln>
                  <a:noFill/>
                </a:ln>
                <a:solidFill>
                  <a:srgbClr val="7030A0"/>
                </a:solidFill>
                <a:effectLst/>
                <a:uLnTx/>
                <a:uFillTx/>
                <a:latin typeface="Calibri" panose="020F0502020204030204"/>
                <a:ea typeface="DengXian" panose="02010600030101010101" pitchFamily="2" charset="-122"/>
                <a:cs typeface="+mn-cs"/>
              </a:rPr>
              <a:t>The</a:t>
            </a:r>
            <a:r>
              <a:rPr kumimoji="0" lang="zh-CN" altLang="en-US" sz="1350" b="0" i="0" u="none" strike="noStrike" kern="1200" cap="none" spc="0" normalizeH="0" baseline="0" noProof="0" dirty="0">
                <a:ln>
                  <a:noFill/>
                </a:ln>
                <a:solidFill>
                  <a:srgbClr val="7030A0"/>
                </a:solidFill>
                <a:effectLst/>
                <a:uLnTx/>
                <a:uFillTx/>
                <a:latin typeface="Calibri" panose="020F0502020204030204"/>
                <a:ea typeface="DengXian" panose="02010600030101010101" pitchFamily="2" charset="-122"/>
                <a:cs typeface="+mn-cs"/>
              </a:rPr>
              <a:t> </a:t>
            </a:r>
            <a:r>
              <a:rPr kumimoji="0" lang="en-US" altLang="zh-CN" sz="1350" b="0" i="0" u="none" strike="noStrike" kern="1200" cap="none" spc="0" normalizeH="0" baseline="0" noProof="0" dirty="0">
                <a:ln>
                  <a:noFill/>
                </a:ln>
                <a:solidFill>
                  <a:srgbClr val="7030A0"/>
                </a:solidFill>
                <a:effectLst/>
                <a:uLnTx/>
                <a:uFillTx/>
                <a:latin typeface="Calibri" panose="020F0502020204030204"/>
                <a:ea typeface="DengXian" panose="02010600030101010101" pitchFamily="2" charset="-122"/>
                <a:cs typeface="+mn-cs"/>
              </a:rPr>
              <a:t>difference</a:t>
            </a:r>
            <a:r>
              <a:rPr kumimoji="0" lang="zh-CN" altLang="en-US" sz="1350" b="0" i="0" u="none" strike="noStrike" kern="1200" cap="none" spc="0" normalizeH="0" baseline="0" noProof="0" dirty="0">
                <a:ln>
                  <a:noFill/>
                </a:ln>
                <a:solidFill>
                  <a:srgbClr val="7030A0"/>
                </a:solidFill>
                <a:effectLst/>
                <a:uLnTx/>
                <a:uFillTx/>
                <a:latin typeface="Calibri" panose="020F0502020204030204"/>
                <a:ea typeface="DengXian" panose="02010600030101010101" pitchFamily="2" charset="-122"/>
                <a:cs typeface="+mn-cs"/>
              </a:rPr>
              <a:t> </a:t>
            </a:r>
            <a:r>
              <a:rPr kumimoji="0" lang="en-US" altLang="zh-CN" sz="1350" b="0" i="0" u="none" strike="noStrike" kern="1200" cap="none" spc="0" normalizeH="0" baseline="0" noProof="0" dirty="0">
                <a:ln>
                  <a:noFill/>
                </a:ln>
                <a:solidFill>
                  <a:srgbClr val="7030A0"/>
                </a:solidFill>
                <a:effectLst/>
                <a:uLnTx/>
                <a:uFillTx/>
                <a:latin typeface="Calibri" panose="020F0502020204030204"/>
                <a:ea typeface="DengXian" panose="02010600030101010101" pitchFamily="2" charset="-122"/>
                <a:cs typeface="+mn-cs"/>
              </a:rPr>
              <a:t>between</a:t>
            </a:r>
            <a:r>
              <a:rPr kumimoji="0" lang="zh-CN" altLang="en-US" sz="1350" b="0" i="0" u="none" strike="noStrike" kern="1200" cap="none" spc="0" normalizeH="0" baseline="0" noProof="0" dirty="0">
                <a:ln>
                  <a:noFill/>
                </a:ln>
                <a:solidFill>
                  <a:srgbClr val="7030A0"/>
                </a:solidFill>
                <a:effectLst/>
                <a:uLnTx/>
                <a:uFillTx/>
                <a:latin typeface="Calibri" panose="020F0502020204030204"/>
                <a:ea typeface="DengXian" panose="02010600030101010101" pitchFamily="2" charset="-122"/>
                <a:cs typeface="+mn-cs"/>
              </a:rPr>
              <a:t> </a:t>
            </a:r>
            <a:r>
              <a:rPr kumimoji="0" lang="en-US" altLang="zh-CN" sz="1350" b="0" i="0" u="none" strike="noStrike" kern="1200" cap="none" spc="0" normalizeH="0" baseline="0" noProof="0" dirty="0">
                <a:ln>
                  <a:noFill/>
                </a:ln>
                <a:solidFill>
                  <a:srgbClr val="7030A0"/>
                </a:solidFill>
                <a:effectLst/>
                <a:uLnTx/>
                <a:uFillTx/>
                <a:latin typeface="Calibri" panose="020F0502020204030204"/>
                <a:ea typeface="DengXian" panose="02010600030101010101" pitchFamily="2" charset="-122"/>
                <a:cs typeface="+mn-cs"/>
              </a:rPr>
              <a:t>simulation</a:t>
            </a:r>
            <a:r>
              <a:rPr kumimoji="0" lang="zh-CN" altLang="en-US" sz="1350" b="0" i="0" u="none" strike="noStrike" kern="1200" cap="none" spc="0" normalizeH="0" baseline="0" noProof="0" dirty="0">
                <a:ln>
                  <a:noFill/>
                </a:ln>
                <a:solidFill>
                  <a:srgbClr val="7030A0"/>
                </a:solidFill>
                <a:effectLst/>
                <a:uLnTx/>
                <a:uFillTx/>
                <a:latin typeface="Calibri" panose="020F0502020204030204"/>
                <a:ea typeface="DengXian" panose="02010600030101010101" pitchFamily="2" charset="-122"/>
                <a:cs typeface="+mn-cs"/>
              </a:rPr>
              <a:t> </a:t>
            </a:r>
            <a:r>
              <a:rPr kumimoji="0" lang="en-US" altLang="zh-CN" sz="1350" b="0" i="0" u="none" strike="noStrike" kern="1200" cap="none" spc="0" normalizeH="0" baseline="0" noProof="0" dirty="0">
                <a:ln>
                  <a:noFill/>
                </a:ln>
                <a:solidFill>
                  <a:srgbClr val="7030A0"/>
                </a:solidFill>
                <a:effectLst/>
                <a:uLnTx/>
                <a:uFillTx/>
                <a:latin typeface="Calibri" panose="020F0502020204030204"/>
                <a:ea typeface="DengXian" panose="02010600030101010101" pitchFamily="2" charset="-122"/>
                <a:cs typeface="+mn-cs"/>
              </a:rPr>
              <a:t>and</a:t>
            </a:r>
            <a:r>
              <a:rPr kumimoji="0" lang="zh-CN" altLang="en-US" sz="1350" b="0" i="0" u="none" strike="noStrike" kern="1200" cap="none" spc="0" normalizeH="0" baseline="0" noProof="0" dirty="0">
                <a:ln>
                  <a:noFill/>
                </a:ln>
                <a:solidFill>
                  <a:srgbClr val="7030A0"/>
                </a:solidFill>
                <a:effectLst/>
                <a:uLnTx/>
                <a:uFillTx/>
                <a:latin typeface="Calibri" panose="020F0502020204030204"/>
                <a:ea typeface="DengXian" panose="02010600030101010101" pitchFamily="2" charset="-122"/>
                <a:cs typeface="+mn-cs"/>
              </a:rPr>
              <a:t> </a:t>
            </a:r>
            <a:r>
              <a:rPr kumimoji="0" lang="en-US" altLang="zh-CN" sz="1350" b="0" i="0" u="none" strike="noStrike" kern="1200" cap="none" spc="0" normalizeH="0" baseline="0" noProof="0" dirty="0">
                <a:ln>
                  <a:noFill/>
                </a:ln>
                <a:solidFill>
                  <a:srgbClr val="7030A0"/>
                </a:solidFill>
                <a:effectLst/>
                <a:uLnTx/>
                <a:uFillTx/>
                <a:latin typeface="Calibri" panose="020F0502020204030204"/>
                <a:ea typeface="DengXian" panose="02010600030101010101" pitchFamily="2" charset="-122"/>
                <a:cs typeface="+mn-cs"/>
              </a:rPr>
              <a:t>observation</a:t>
            </a:r>
            <a:endParaRPr kumimoji="0" lang="en-US" sz="135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cxnSp>
        <p:nvCxnSpPr>
          <p:cNvPr id="51" name="Straight Arrow Connector 50"/>
          <p:cNvCxnSpPr/>
          <p:nvPr/>
        </p:nvCxnSpPr>
        <p:spPr>
          <a:xfrm>
            <a:off x="6501072" y="2088880"/>
            <a:ext cx="157372" cy="124895"/>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7825468" y="2088881"/>
            <a:ext cx="203083" cy="14193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7138113" y="2090920"/>
            <a:ext cx="37804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5360510" y="1435174"/>
            <a:ext cx="3468188" cy="300082"/>
          </a:xfrm>
          <a:prstGeom prst="rect">
            <a:avLst/>
          </a:prstGeom>
          <a:solidFill>
            <a:schemeClr val="bg1"/>
          </a:solidFill>
          <a:ln>
            <a:solidFill>
              <a:schemeClr val="tx1"/>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350" b="0" i="0" u="none" strike="noStrike" kern="1200" cap="none" spc="0" normalizeH="0" baseline="0" noProof="0" dirty="0">
                <a:ln>
                  <a:noFill/>
                </a:ln>
                <a:solidFill>
                  <a:srgbClr val="00B050"/>
                </a:solidFill>
                <a:effectLst/>
                <a:uLnTx/>
                <a:uFillTx/>
                <a:latin typeface="Calibri" panose="020F0502020204030204"/>
                <a:ea typeface="DengXian" panose="02010600030101010101" pitchFamily="2" charset="-122"/>
                <a:cs typeface="+mn-cs"/>
              </a:rPr>
              <a:t>The</a:t>
            </a:r>
            <a:r>
              <a:rPr kumimoji="0" lang="zh-CN" altLang="en-US" sz="1350" b="0" i="0" u="none" strike="noStrike" kern="1200" cap="none" spc="0" normalizeH="0" baseline="0" noProof="0" dirty="0">
                <a:ln>
                  <a:noFill/>
                </a:ln>
                <a:solidFill>
                  <a:srgbClr val="00B050"/>
                </a:solidFill>
                <a:effectLst/>
                <a:uLnTx/>
                <a:uFillTx/>
                <a:latin typeface="Calibri" panose="020F0502020204030204"/>
                <a:ea typeface="DengXian" panose="02010600030101010101" pitchFamily="2" charset="-122"/>
                <a:cs typeface="+mn-cs"/>
              </a:rPr>
              <a:t> </a:t>
            </a:r>
            <a:r>
              <a:rPr kumimoji="0" lang="en-US" altLang="zh-CN" sz="1350" b="0" i="0" u="none" strike="noStrike" kern="1200" cap="none" spc="0" normalizeH="0" baseline="0" noProof="0" dirty="0">
                <a:ln>
                  <a:noFill/>
                </a:ln>
                <a:solidFill>
                  <a:srgbClr val="00B050"/>
                </a:solidFill>
                <a:effectLst/>
                <a:uLnTx/>
                <a:uFillTx/>
                <a:latin typeface="Calibri" panose="020F0502020204030204"/>
                <a:ea typeface="DengXian" panose="02010600030101010101" pitchFamily="2" charset="-122"/>
                <a:cs typeface="+mn-cs"/>
              </a:rPr>
              <a:t>inverse</a:t>
            </a:r>
            <a:r>
              <a:rPr kumimoji="0" lang="zh-CN" altLang="en-US" sz="1350" b="0" i="0" u="none" strike="noStrike" kern="1200" cap="none" spc="0" normalizeH="0" baseline="0" noProof="0" dirty="0">
                <a:ln>
                  <a:noFill/>
                </a:ln>
                <a:solidFill>
                  <a:srgbClr val="00B050"/>
                </a:solidFill>
                <a:effectLst/>
                <a:uLnTx/>
                <a:uFillTx/>
                <a:latin typeface="Calibri" panose="020F0502020204030204"/>
                <a:ea typeface="DengXian" panose="02010600030101010101" pitchFamily="2" charset="-122"/>
                <a:cs typeface="+mn-cs"/>
              </a:rPr>
              <a:t> </a:t>
            </a:r>
            <a:r>
              <a:rPr kumimoji="0" lang="en-US" altLang="zh-CN" sz="1350" b="0" i="0" u="none" strike="noStrike" kern="1200" cap="none" spc="0" normalizeH="0" baseline="0" noProof="0" dirty="0">
                <a:ln>
                  <a:noFill/>
                </a:ln>
                <a:solidFill>
                  <a:srgbClr val="00B050"/>
                </a:solidFill>
                <a:effectLst/>
                <a:uLnTx/>
                <a:uFillTx/>
                <a:latin typeface="Calibri" panose="020F0502020204030204"/>
                <a:ea typeface="DengXian" panose="02010600030101010101" pitchFamily="2" charset="-122"/>
                <a:cs typeface="+mn-cs"/>
              </a:rPr>
              <a:t>of</a:t>
            </a:r>
            <a:r>
              <a:rPr kumimoji="0" lang="zh-CN" altLang="en-US" sz="1350" b="0" i="0" u="none" strike="noStrike" kern="1200" cap="none" spc="0" normalizeH="0" baseline="0" noProof="0" dirty="0">
                <a:ln>
                  <a:noFill/>
                </a:ln>
                <a:solidFill>
                  <a:srgbClr val="00B050"/>
                </a:solidFill>
                <a:effectLst/>
                <a:uLnTx/>
                <a:uFillTx/>
                <a:latin typeface="Calibri" panose="020F0502020204030204"/>
                <a:ea typeface="DengXian" panose="02010600030101010101" pitchFamily="2" charset="-122"/>
                <a:cs typeface="+mn-cs"/>
              </a:rPr>
              <a:t> </a:t>
            </a:r>
            <a:r>
              <a:rPr kumimoji="0" lang="en-US" altLang="zh-CN" sz="1350" b="0" i="0" u="none" strike="noStrike" kern="1200" cap="none" spc="0" normalizeH="0" baseline="0" noProof="0" dirty="0">
                <a:ln>
                  <a:noFill/>
                </a:ln>
                <a:solidFill>
                  <a:srgbClr val="00B050"/>
                </a:solidFill>
                <a:effectLst/>
                <a:uLnTx/>
                <a:uFillTx/>
                <a:latin typeface="Calibri" panose="020F0502020204030204"/>
                <a:ea typeface="DengXian" panose="02010600030101010101" pitchFamily="2" charset="-122"/>
                <a:cs typeface="+mn-cs"/>
              </a:rPr>
              <a:t>observational</a:t>
            </a:r>
            <a:r>
              <a:rPr kumimoji="0" lang="zh-CN" altLang="en-US" sz="1350" b="0" i="0" u="none" strike="noStrike" kern="1200" cap="none" spc="0" normalizeH="0" baseline="0" noProof="0" dirty="0">
                <a:ln>
                  <a:noFill/>
                </a:ln>
                <a:solidFill>
                  <a:srgbClr val="00B050"/>
                </a:solidFill>
                <a:effectLst/>
                <a:uLnTx/>
                <a:uFillTx/>
                <a:latin typeface="Calibri" panose="020F0502020204030204"/>
                <a:ea typeface="DengXian" panose="02010600030101010101" pitchFamily="2" charset="-122"/>
                <a:cs typeface="+mn-cs"/>
              </a:rPr>
              <a:t> </a:t>
            </a:r>
            <a:r>
              <a:rPr kumimoji="0" lang="en-US" altLang="zh-CN" sz="1350" b="0" i="0" u="none" strike="noStrike" kern="1200" cap="none" spc="0" normalizeH="0" baseline="0" noProof="0" dirty="0">
                <a:ln>
                  <a:noFill/>
                </a:ln>
                <a:solidFill>
                  <a:srgbClr val="00B050"/>
                </a:solidFill>
                <a:effectLst/>
                <a:uLnTx/>
                <a:uFillTx/>
                <a:latin typeface="Calibri" panose="020F0502020204030204"/>
                <a:ea typeface="DengXian" panose="02010600030101010101" pitchFamily="2" charset="-122"/>
                <a:cs typeface="+mn-cs"/>
              </a:rPr>
              <a:t>error</a:t>
            </a:r>
            <a:r>
              <a:rPr kumimoji="0" lang="zh-CN" altLang="en-US" sz="1350" b="0" i="0" u="none" strike="noStrike" kern="1200" cap="none" spc="0" normalizeH="0" baseline="0" noProof="0" dirty="0">
                <a:ln>
                  <a:noFill/>
                </a:ln>
                <a:solidFill>
                  <a:srgbClr val="00B050"/>
                </a:solidFill>
                <a:effectLst/>
                <a:uLnTx/>
                <a:uFillTx/>
                <a:latin typeface="Calibri" panose="020F0502020204030204"/>
                <a:ea typeface="DengXian" panose="02010600030101010101" pitchFamily="2" charset="-122"/>
                <a:cs typeface="+mn-cs"/>
              </a:rPr>
              <a:t> </a:t>
            </a:r>
            <a:r>
              <a:rPr kumimoji="0" lang="en-US" altLang="zh-CN" sz="1350" b="0" i="0" u="none" strike="noStrike" kern="1200" cap="none" spc="0" normalizeH="0" baseline="0" noProof="0" dirty="0">
                <a:ln>
                  <a:noFill/>
                </a:ln>
                <a:solidFill>
                  <a:srgbClr val="00B050"/>
                </a:solidFill>
                <a:effectLst/>
                <a:uLnTx/>
                <a:uFillTx/>
                <a:latin typeface="Calibri" panose="020F0502020204030204"/>
                <a:ea typeface="DengXian" panose="02010600030101010101" pitchFamily="2" charset="-122"/>
                <a:cs typeface="+mn-cs"/>
              </a:rPr>
              <a:t>covariance</a:t>
            </a:r>
            <a:endParaRPr kumimoji="0" lang="en-US" sz="135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cxnSp>
        <p:nvCxnSpPr>
          <p:cNvPr id="57" name="Straight Arrow Connector 56"/>
          <p:cNvCxnSpPr/>
          <p:nvPr/>
        </p:nvCxnSpPr>
        <p:spPr>
          <a:xfrm flipV="1">
            <a:off x="7346467" y="1705542"/>
            <a:ext cx="167792" cy="9896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a:xfrm>
            <a:off x="6457950" y="5131859"/>
            <a:ext cx="2057400" cy="304271"/>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2FA93E9-AC47-5149-9904-96489F23E567}"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00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 grpId="0"/>
      <p:bldP spid="33" grpId="0" animBg="1"/>
      <p:bldP spid="5" grpId="0"/>
      <p:bldP spid="34" grpId="0"/>
      <p:bldP spid="35" grpId="0" animBg="1"/>
      <p:bldP spid="36" grpId="0"/>
      <p:bldP spid="39" grpId="0" animBg="1"/>
      <p:bldP spid="5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3686" y="616974"/>
            <a:ext cx="9141714" cy="12956"/>
          </a:xfrm>
          <a:prstGeom prst="rect">
            <a:avLst/>
          </a:prstGeom>
          <a:solidFill>
            <a:srgbClr val="FFFF00"/>
          </a:solidFill>
          <a:ln w="28575" cmpd="sng">
            <a:gradFill flip="none" rotWithShape="1">
              <a:gsLst>
                <a:gs pos="8000">
                  <a:srgbClr val="FF0000"/>
                </a:gs>
                <a:gs pos="100000">
                  <a:srgbClr val="FFF5F5"/>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tIns="0" bIns="373130" anchor="ctr"/>
          <a:lstStyle/>
          <a:p>
            <a:pPr marL="0" marR="0" lvl="0" indent="0" algn="ctr" defTabSz="685800" rtl="0" eaLnBrk="1" fontAlgn="auto" latinLnBrk="0" hangingPunct="1">
              <a:lnSpc>
                <a:spcPct val="93000"/>
              </a:lnSpc>
              <a:spcBef>
                <a:spcPts val="0"/>
              </a:spcBef>
              <a:spcAft>
                <a:spcPts val="0"/>
              </a:spcAft>
              <a:buClr>
                <a:srgbClr val="FFFFFF"/>
              </a:buClr>
              <a:buSzTx/>
              <a:buFontTx/>
              <a:buNone/>
              <a:tabLst/>
              <a:defRPr/>
            </a:pPr>
            <a:r>
              <a:rPr kumimoji="0" lang="en-GB" sz="2250" b="1" i="0" u="none" strike="noStrike" kern="1200" cap="none" spc="0" normalizeH="0" baseline="0" noProof="0" dirty="0">
                <a:ln>
                  <a:noFill/>
                </a:ln>
                <a:solidFill>
                  <a:prstClr val="black"/>
                </a:solidFill>
                <a:effectLst/>
                <a:uLnTx/>
                <a:uFillTx/>
                <a:latin typeface="Calibri" charset="0"/>
                <a:ea typeface="Calibri" charset="0"/>
                <a:cs typeface="Calibri" charset="0"/>
              </a:rPr>
              <a:t>Comparison of SO</a:t>
            </a:r>
            <a:r>
              <a:rPr kumimoji="0" lang="en-GB" sz="2250" b="1" i="0" u="none" strike="noStrike" kern="1200" cap="none" spc="0" normalizeH="0" baseline="-25000" noProof="0" dirty="0">
                <a:ln>
                  <a:noFill/>
                </a:ln>
                <a:solidFill>
                  <a:prstClr val="black"/>
                </a:solidFill>
                <a:effectLst/>
                <a:uLnTx/>
                <a:uFillTx/>
                <a:latin typeface="Calibri" charset="0"/>
                <a:ea typeface="Calibri" charset="0"/>
                <a:cs typeface="Calibri" charset="0"/>
              </a:rPr>
              <a:t>2</a:t>
            </a:r>
            <a:r>
              <a:rPr kumimoji="0" lang="en-GB" sz="2250" b="1" i="0" u="none" strike="noStrike" kern="1200" cap="none" spc="0" normalizeH="0" baseline="0" noProof="0" dirty="0">
                <a:ln>
                  <a:noFill/>
                </a:ln>
                <a:solidFill>
                  <a:prstClr val="black"/>
                </a:solidFill>
                <a:effectLst/>
                <a:uLnTx/>
                <a:uFillTx/>
                <a:latin typeface="Calibri" charset="0"/>
                <a:ea typeface="Calibri" charset="0"/>
                <a:cs typeface="Calibri" charset="0"/>
              </a:rPr>
              <a:t> from GC and OMPS with OMI (NASA L3)</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609" t="8411" r="15079" b="13051"/>
          <a:stretch/>
        </p:blipFill>
        <p:spPr>
          <a:xfrm>
            <a:off x="628650" y="894459"/>
            <a:ext cx="3911229" cy="4431841"/>
          </a:xfrm>
          <a:prstGeom prst="rect">
            <a:avLst/>
          </a:prstGeom>
        </p:spPr>
      </p:pic>
      <p:sp>
        <p:nvSpPr>
          <p:cNvPr id="6" name="TextBox 5"/>
          <p:cNvSpPr txBox="1"/>
          <p:nvPr/>
        </p:nvSpPr>
        <p:spPr>
          <a:xfrm>
            <a:off x="1186651" y="2813894"/>
            <a:ext cx="952507" cy="507831"/>
          </a:xfrm>
          <a:prstGeom prst="rect">
            <a:avLst/>
          </a:prstGeom>
          <a:solidFill>
            <a:schemeClr val="bg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EE792F"/>
                </a:solidFill>
                <a:effectLst/>
                <a:uLnTx/>
                <a:uFillTx/>
                <a:latin typeface="Calibri" panose="020F0502020204030204"/>
                <a:ea typeface="+mn-ea"/>
                <a:cs typeface="+mn-cs"/>
              </a:rPr>
              <a:t>Posterior GC</a:t>
            </a:r>
          </a:p>
        </p:txBody>
      </p:sp>
      <p:sp>
        <p:nvSpPr>
          <p:cNvPr id="8" name="TextBox 7"/>
          <p:cNvSpPr txBox="1"/>
          <p:nvPr/>
        </p:nvSpPr>
        <p:spPr>
          <a:xfrm>
            <a:off x="2378618" y="3931776"/>
            <a:ext cx="744452" cy="300082"/>
          </a:xfrm>
          <a:prstGeom prst="rect">
            <a:avLst/>
          </a:prstGeom>
          <a:solidFill>
            <a:schemeClr val="bg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OMI</a:t>
            </a:r>
          </a:p>
        </p:txBody>
      </p:sp>
      <p:cxnSp>
        <p:nvCxnSpPr>
          <p:cNvPr id="9" name="Straight Arrow Connector 8"/>
          <p:cNvCxnSpPr>
            <a:cxnSpLocks/>
          </p:cNvCxnSpPr>
          <p:nvPr/>
        </p:nvCxnSpPr>
        <p:spPr>
          <a:xfrm>
            <a:off x="2306839" y="4101245"/>
            <a:ext cx="79600" cy="2151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58999" y="3148923"/>
            <a:ext cx="850530"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B050"/>
                </a:solidFill>
                <a:effectLst/>
                <a:uLnTx/>
                <a:uFillTx/>
                <a:latin typeface="Calibri" panose="020F0502020204030204"/>
                <a:ea typeface="+mn-ea"/>
                <a:cs typeface="+mn-cs"/>
              </a:rPr>
              <a:t>OMPS</a:t>
            </a:r>
          </a:p>
        </p:txBody>
      </p:sp>
      <p:cxnSp>
        <p:nvCxnSpPr>
          <p:cNvPr id="11" name="Straight Arrow Connector 10"/>
          <p:cNvCxnSpPr>
            <a:cxnSpLocks/>
          </p:cNvCxnSpPr>
          <p:nvPr/>
        </p:nvCxnSpPr>
        <p:spPr>
          <a:xfrm flipH="1">
            <a:off x="2160177" y="3449005"/>
            <a:ext cx="146662" cy="19883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018955" y="1696013"/>
            <a:ext cx="616217" cy="507831"/>
          </a:xfrm>
          <a:prstGeom prst="rect">
            <a:avLst/>
          </a:prstGeom>
          <a:solidFill>
            <a:schemeClr val="bg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B0F0"/>
                </a:solidFill>
                <a:effectLst/>
                <a:uLnTx/>
                <a:uFillTx/>
                <a:latin typeface="Calibri" panose="020F0502020204030204"/>
                <a:ea typeface="+mn-ea"/>
                <a:cs typeface="+mn-cs"/>
              </a:rPr>
              <a:t>Prior GC</a:t>
            </a:r>
          </a:p>
        </p:txBody>
      </p:sp>
      <p:cxnSp>
        <p:nvCxnSpPr>
          <p:cNvPr id="13" name="Straight Arrow Connector 12"/>
          <p:cNvCxnSpPr>
            <a:cxnSpLocks/>
          </p:cNvCxnSpPr>
          <p:nvPr/>
        </p:nvCxnSpPr>
        <p:spPr>
          <a:xfrm>
            <a:off x="2510991" y="1946841"/>
            <a:ext cx="146546" cy="21885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p:cNvCxnSpPr>
          <p:nvPr/>
        </p:nvCxnSpPr>
        <p:spPr>
          <a:xfrm>
            <a:off x="1564954" y="3151178"/>
            <a:ext cx="306432" cy="341094"/>
          </a:xfrm>
          <a:prstGeom prst="straightConnector1">
            <a:avLst/>
          </a:prstGeom>
          <a:ln w="38100">
            <a:solidFill>
              <a:srgbClr val="EE792F"/>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366827" y="721334"/>
            <a:ext cx="2946337" cy="34624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Comparison with OMI</a:t>
            </a:r>
          </a:p>
        </p:txBody>
      </p:sp>
      <p:sp>
        <p:nvSpPr>
          <p:cNvPr id="16" name="TextBox 15"/>
          <p:cNvSpPr txBox="1"/>
          <p:nvPr/>
        </p:nvSpPr>
        <p:spPr>
          <a:xfrm>
            <a:off x="6777591" y="1206768"/>
            <a:ext cx="2946337" cy="34624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OMPS minus OMI</a:t>
            </a:r>
          </a:p>
        </p:txBody>
      </p:sp>
      <p:sp>
        <p:nvSpPr>
          <p:cNvPr id="17" name="TextBox 16"/>
          <p:cNvSpPr txBox="1"/>
          <p:nvPr/>
        </p:nvSpPr>
        <p:spPr>
          <a:xfrm>
            <a:off x="6826359" y="3617196"/>
            <a:ext cx="2946337" cy="34624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OMPS versus OMI</a:t>
            </a:r>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3854" t="18202" r="29314" b="33681"/>
          <a:stretch/>
        </p:blipFill>
        <p:spPr>
          <a:xfrm>
            <a:off x="5004977" y="754660"/>
            <a:ext cx="2360427" cy="1818883"/>
          </a:xfrm>
          <a:prstGeom prst="rect">
            <a:avLst/>
          </a:prstGeom>
        </p:spPr>
      </p:pic>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28106" t="68620" r="29690" b="23218"/>
          <a:stretch/>
        </p:blipFill>
        <p:spPr>
          <a:xfrm>
            <a:off x="5353954" y="2554887"/>
            <a:ext cx="2127141" cy="308517"/>
          </a:xfrm>
          <a:prstGeom prst="rect">
            <a:avLst/>
          </a:prstGeom>
        </p:spPr>
      </p:pic>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23632" t="23780" r="28818" b="15181"/>
          <a:stretch/>
        </p:blipFill>
        <p:spPr>
          <a:xfrm>
            <a:off x="5029200" y="3018976"/>
            <a:ext cx="2396630" cy="2307324"/>
          </a:xfrm>
          <a:prstGeom prst="rect">
            <a:avLst/>
          </a:prstGeom>
        </p:spPr>
      </p:pic>
      <p:sp>
        <p:nvSpPr>
          <p:cNvPr id="2" name="Slide Number Placeholder 1"/>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2FA93E9-AC47-5149-9904-96489F23E567}"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243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893" y="570820"/>
            <a:ext cx="9141714" cy="12956"/>
          </a:xfrm>
          <a:prstGeom prst="rect">
            <a:avLst/>
          </a:prstGeom>
          <a:solidFill>
            <a:srgbClr val="FFFF00"/>
          </a:solidFill>
          <a:ln w="28575" cmpd="sng">
            <a:gradFill flip="none" rotWithShape="1">
              <a:gsLst>
                <a:gs pos="8000">
                  <a:srgbClr val="FF0000"/>
                </a:gs>
                <a:gs pos="100000">
                  <a:srgbClr val="FFF5F5"/>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tIns="0" bIns="373130" anchor="ctr"/>
          <a:lstStyle/>
          <a:p>
            <a:pPr marL="0" marR="0" lvl="0" indent="0" algn="ctr" defTabSz="685800" rtl="0" eaLnBrk="1" fontAlgn="auto" latinLnBrk="0" hangingPunct="1">
              <a:lnSpc>
                <a:spcPct val="93000"/>
              </a:lnSpc>
              <a:spcBef>
                <a:spcPts val="0"/>
              </a:spcBef>
              <a:spcAft>
                <a:spcPts val="0"/>
              </a:spcAft>
              <a:buClr>
                <a:srgbClr val="FFFFFF"/>
              </a:buClr>
              <a:buSzTx/>
              <a:buFontTx/>
              <a:buNone/>
              <a:tabLst/>
              <a:defRPr/>
            </a:pPr>
            <a:r>
              <a:rPr kumimoji="0" lang="en-GB" sz="2250" b="1" i="0" u="none" strike="noStrike" kern="1200" cap="none" spc="0" normalizeH="0" baseline="0" noProof="0" dirty="0">
                <a:ln>
                  <a:noFill/>
                </a:ln>
                <a:solidFill>
                  <a:prstClr val="black"/>
                </a:solidFill>
                <a:effectLst/>
                <a:uLnTx/>
                <a:uFillTx/>
                <a:latin typeface="Calibri" charset="0"/>
                <a:ea typeface="Calibri" charset="0"/>
                <a:cs typeface="Calibri" charset="0"/>
              </a:rPr>
              <a:t>Dynamic Downscaling (DD) of posterior simulation for AQ applications</a:t>
            </a:r>
          </a:p>
        </p:txBody>
      </p:sp>
      <p:sp>
        <p:nvSpPr>
          <p:cNvPr id="5" name="TextBox 4"/>
          <p:cNvSpPr txBox="1"/>
          <p:nvPr/>
        </p:nvSpPr>
        <p:spPr>
          <a:xfrm>
            <a:off x="-40699" y="2114376"/>
            <a:ext cx="941294" cy="60016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6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Coarse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US" altLang="zh-CN" sz="16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a:t>
            </a: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x2.5</a:t>
            </a:r>
            <a:r>
              <a:rPr kumimoji="0" lang="en-US" altLang="zh-CN" sz="16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a:t>
            </a: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9540" t="18251" r="29399" b="38467"/>
          <a:stretch/>
        </p:blipFill>
        <p:spPr>
          <a:xfrm>
            <a:off x="2945918" y="1564864"/>
            <a:ext cx="1912397" cy="1723315"/>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3941" t="17672" r="29184" b="38441"/>
          <a:stretch/>
        </p:blipFill>
        <p:spPr>
          <a:xfrm>
            <a:off x="774062" y="1540738"/>
            <a:ext cx="2174342" cy="1747441"/>
          </a:xfrm>
          <a:prstGeom prst="rect">
            <a:avLst/>
          </a:prstGeom>
        </p:spPr>
      </p:pic>
      <p:sp>
        <p:nvSpPr>
          <p:cNvPr id="9" name="TextBox 8"/>
          <p:cNvSpPr txBox="1"/>
          <p:nvPr/>
        </p:nvSpPr>
        <p:spPr>
          <a:xfrm>
            <a:off x="1755735" y="1310537"/>
            <a:ext cx="1110996" cy="34624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srgbClr val="00B0F0"/>
                </a:solidFill>
                <a:effectLst/>
                <a:uLnTx/>
                <a:uFillTx/>
                <a:latin typeface="Calibri" panose="020F0502020204030204"/>
                <a:ea typeface="+mn-ea"/>
                <a:cs typeface="+mn-cs"/>
              </a:rPr>
              <a:t>Prior</a:t>
            </a:r>
          </a:p>
        </p:txBody>
      </p:sp>
      <p:sp>
        <p:nvSpPr>
          <p:cNvPr id="10" name="TextBox 9"/>
          <p:cNvSpPr txBox="1"/>
          <p:nvPr/>
        </p:nvSpPr>
        <p:spPr>
          <a:xfrm>
            <a:off x="3231132" y="1295791"/>
            <a:ext cx="1340868" cy="34624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srgbClr val="ED7D31"/>
                </a:solidFill>
                <a:effectLst/>
                <a:uLnTx/>
                <a:uFillTx/>
                <a:latin typeface="Calibri" panose="020F0502020204030204"/>
                <a:ea typeface="+mn-ea"/>
                <a:cs typeface="+mn-cs"/>
              </a:rPr>
              <a:t>Posterior</a:t>
            </a:r>
          </a:p>
        </p:txBody>
      </p:sp>
      <p:sp>
        <p:nvSpPr>
          <p:cNvPr id="12" name="TextBox 11"/>
          <p:cNvSpPr txBox="1"/>
          <p:nvPr/>
        </p:nvSpPr>
        <p:spPr>
          <a:xfrm>
            <a:off x="5733059" y="1198989"/>
            <a:ext cx="941294" cy="34624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srgbClr val="00B0F0"/>
                </a:solidFill>
                <a:effectLst/>
                <a:uLnTx/>
                <a:uFillTx/>
                <a:latin typeface="Calibri" panose="020F0502020204030204"/>
                <a:ea typeface="+mn-ea"/>
                <a:cs typeface="+mn-cs"/>
              </a:rPr>
              <a:t>Prior</a:t>
            </a:r>
          </a:p>
        </p:txBody>
      </p:sp>
      <p:sp>
        <p:nvSpPr>
          <p:cNvPr id="13" name="TextBox 12"/>
          <p:cNvSpPr txBox="1"/>
          <p:nvPr/>
        </p:nvSpPr>
        <p:spPr>
          <a:xfrm>
            <a:off x="7327305" y="1196442"/>
            <a:ext cx="1119169" cy="34624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srgbClr val="ED7D31"/>
                </a:solidFill>
                <a:effectLst/>
                <a:uLnTx/>
                <a:uFillTx/>
                <a:latin typeface="Calibri" panose="020F0502020204030204"/>
                <a:ea typeface="+mn-ea"/>
                <a:cs typeface="+mn-cs"/>
              </a:rPr>
              <a:t>Posterior</a:t>
            </a: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23226" t="17523" r="29318" b="34600"/>
          <a:stretch/>
        </p:blipFill>
        <p:spPr>
          <a:xfrm>
            <a:off x="706258" y="3319507"/>
            <a:ext cx="2239660" cy="1906317"/>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29407" t="17776" r="29637" b="35559"/>
          <a:stretch/>
        </p:blipFill>
        <p:spPr>
          <a:xfrm>
            <a:off x="2941917" y="3333583"/>
            <a:ext cx="1912397" cy="1858038"/>
          </a:xfrm>
          <a:prstGeom prst="rect">
            <a:avLst/>
          </a:prstGeom>
        </p:spPr>
      </p:pic>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l="34040" t="27065" r="30684" b="19755"/>
          <a:stretch/>
        </p:blipFill>
        <p:spPr>
          <a:xfrm>
            <a:off x="7284008" y="3441604"/>
            <a:ext cx="1872817" cy="2117452"/>
          </a:xfrm>
          <a:prstGeom prst="rect">
            <a:avLst/>
          </a:prstGeom>
        </p:spPr>
      </p:pic>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l="28897" t="68506" r="19715" b="22235"/>
          <a:stretch/>
        </p:blipFill>
        <p:spPr>
          <a:xfrm>
            <a:off x="2046146" y="5230224"/>
            <a:ext cx="2728197" cy="368674"/>
          </a:xfrm>
          <a:prstGeom prst="rect">
            <a:avLst/>
          </a:prstGeom>
        </p:spPr>
      </p:pic>
      <p:pic>
        <p:nvPicPr>
          <p:cNvPr id="18" name="Picture 17"/>
          <p:cNvPicPr>
            <a:picLocks noChangeAspect="1"/>
          </p:cNvPicPr>
          <p:nvPr/>
        </p:nvPicPr>
        <p:blipFill rotWithShape="1">
          <a:blip r:embed="rId9">
            <a:extLst>
              <a:ext uri="{28A0092B-C50C-407E-A947-70E740481C1C}">
                <a14:useLocalDpi xmlns:a14="http://schemas.microsoft.com/office/drawing/2010/main" val="0"/>
              </a:ext>
            </a:extLst>
          </a:blip>
          <a:srcRect l="25670" t="25284" r="30398" b="25073"/>
          <a:stretch/>
        </p:blipFill>
        <p:spPr>
          <a:xfrm>
            <a:off x="5002952" y="1429456"/>
            <a:ext cx="2332269" cy="1976630"/>
          </a:xfrm>
          <a:prstGeom prst="rect">
            <a:avLst/>
          </a:prstGeom>
        </p:spPr>
      </p:pic>
      <p:pic>
        <p:nvPicPr>
          <p:cNvPr id="19" name="Picture 18"/>
          <p:cNvPicPr>
            <a:picLocks noChangeAspect="1"/>
          </p:cNvPicPr>
          <p:nvPr/>
        </p:nvPicPr>
        <p:blipFill rotWithShape="1">
          <a:blip r:embed="rId10">
            <a:extLst>
              <a:ext uri="{28A0092B-C50C-407E-A947-70E740481C1C}">
                <a14:useLocalDpi xmlns:a14="http://schemas.microsoft.com/office/drawing/2010/main" val="0"/>
              </a:ext>
            </a:extLst>
          </a:blip>
          <a:srcRect l="25196" t="25931" r="30704" b="20321"/>
          <a:stretch/>
        </p:blipFill>
        <p:spPr>
          <a:xfrm>
            <a:off x="4933052" y="3406086"/>
            <a:ext cx="2341270" cy="2140077"/>
          </a:xfrm>
          <a:prstGeom prst="rect">
            <a:avLst/>
          </a:prstGeom>
        </p:spPr>
      </p:pic>
      <p:pic>
        <p:nvPicPr>
          <p:cNvPr id="20" name="Picture 19"/>
          <p:cNvPicPr>
            <a:picLocks noChangeAspect="1"/>
          </p:cNvPicPr>
          <p:nvPr/>
        </p:nvPicPr>
        <p:blipFill rotWithShape="1">
          <a:blip r:embed="rId11">
            <a:extLst>
              <a:ext uri="{28A0092B-C50C-407E-A947-70E740481C1C}">
                <a14:useLocalDpi xmlns:a14="http://schemas.microsoft.com/office/drawing/2010/main" val="0"/>
              </a:ext>
            </a:extLst>
          </a:blip>
          <a:srcRect l="33984" t="25694" r="30550" b="24725"/>
          <a:stretch/>
        </p:blipFill>
        <p:spPr>
          <a:xfrm>
            <a:off x="7260959" y="1462492"/>
            <a:ext cx="1882888" cy="1974159"/>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6073015" y="622528"/>
                <a:ext cx="2442335" cy="688009"/>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1200" cap="none" spc="0" normalizeH="0" baseline="0" noProof="0">
                              <a:ln>
                                <a:noFill/>
                              </a:ln>
                              <a:solidFill>
                                <a:prstClr val="black"/>
                              </a:solidFill>
                              <a:effectLst/>
                              <a:uLnTx/>
                              <a:uFillTx/>
                              <a:latin typeface="Cambria Math" charset="0"/>
                              <a:ea typeface="+mn-ea"/>
                              <a:cs typeface="+mn-cs"/>
                            </a:rPr>
                            <m:t>𝐶</m:t>
                          </m:r>
                        </m:e>
                        <m:sub>
                          <m:r>
                            <a:rPr kumimoji="0" lang="en-US" sz="1350" b="0" i="1" u="none" strike="noStrike" kern="1200" cap="none" spc="0" normalizeH="0" baseline="0" noProof="0">
                              <a:ln>
                                <a:noFill/>
                              </a:ln>
                              <a:solidFill>
                                <a:prstClr val="black"/>
                              </a:solidFill>
                              <a:effectLst/>
                              <a:uLnTx/>
                              <a:uFillTx/>
                              <a:latin typeface="Cambria Math" charset="0"/>
                              <a:ea typeface="+mn-ea"/>
                              <a:cs typeface="+mn-cs"/>
                            </a:rPr>
                            <m:t>𝑓</m:t>
                          </m:r>
                          <m:r>
                            <a:rPr kumimoji="0" lang="en-US" sz="1350" b="0" i="0" u="none" strike="noStrike" kern="1200" cap="none" spc="0" normalizeH="0" baseline="0" noProof="0">
                              <a:ln>
                                <a:noFill/>
                              </a:ln>
                              <a:solidFill>
                                <a:prstClr val="black"/>
                              </a:solidFill>
                              <a:effectLst/>
                              <a:uLnTx/>
                              <a:uFillTx/>
                              <a:latin typeface="Cambria Math" charset="0"/>
                              <a:ea typeface="+mn-ea"/>
                              <a:cs typeface="+mn-cs"/>
                            </a:rPr>
                            <m:t>,</m:t>
                          </m:r>
                          <m:r>
                            <a:rPr kumimoji="0" lang="en-US" sz="1350" b="0" i="1" u="none" strike="noStrike" kern="1200" cap="none" spc="0" normalizeH="0" baseline="0" noProof="0">
                              <a:ln>
                                <a:noFill/>
                              </a:ln>
                              <a:solidFill>
                                <a:prstClr val="black"/>
                              </a:solidFill>
                              <a:effectLst/>
                              <a:uLnTx/>
                              <a:uFillTx/>
                              <a:latin typeface="Cambria Math" charset="0"/>
                              <a:ea typeface="+mn-ea"/>
                              <a:cs typeface="+mn-cs"/>
                            </a:rPr>
                            <m:t>𝑖</m:t>
                          </m:r>
                        </m:sub>
                        <m:sup>
                          <m:r>
                            <a:rPr kumimoji="0" lang="en-US" sz="1350" b="0" i="1" u="none" strike="noStrike" kern="1200" cap="none" spc="0" normalizeH="0" baseline="0" noProof="0">
                              <a:ln>
                                <a:noFill/>
                              </a:ln>
                              <a:solidFill>
                                <a:prstClr val="black"/>
                              </a:solidFill>
                              <a:effectLst/>
                              <a:uLnTx/>
                              <a:uFillTx/>
                              <a:latin typeface="Cambria Math" charset="0"/>
                              <a:ea typeface="+mn-ea"/>
                              <a:cs typeface="+mn-cs"/>
                            </a:rPr>
                            <m:t>𝑑𝑑</m:t>
                          </m:r>
                        </m:sup>
                      </m:sSubSup>
                      <m:r>
                        <a:rPr kumimoji="0" lang="en-US" sz="1350" b="0" i="0" u="none" strike="noStrike" kern="1200" cap="none" spc="0" normalizeH="0" baseline="0" noProof="0">
                          <a:ln>
                            <a:noFill/>
                          </a:ln>
                          <a:solidFill>
                            <a:prstClr val="black"/>
                          </a:solidFill>
                          <a:effectLst/>
                          <a:uLnTx/>
                          <a:uFillTx/>
                          <a:latin typeface="Cambria Math" charset="0"/>
                          <a:ea typeface="+mn-ea"/>
                          <a:cs typeface="+mn-cs"/>
                        </a:rPr>
                        <m:t>=</m:t>
                      </m:r>
                      <m:sSub>
                        <m:sSubPr>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0" i="1" u="none" strike="noStrike" kern="1200" cap="none" spc="0" normalizeH="0" baseline="0" noProof="0">
                              <a:ln>
                                <a:noFill/>
                              </a:ln>
                              <a:solidFill>
                                <a:prstClr val="black"/>
                              </a:solidFill>
                              <a:effectLst/>
                              <a:uLnTx/>
                              <a:uFillTx/>
                              <a:latin typeface="Cambria Math" charset="0"/>
                              <a:ea typeface="+mn-ea"/>
                              <a:cs typeface="+mn-cs"/>
                            </a:rPr>
                            <m:t>𝐶</m:t>
                          </m:r>
                        </m:e>
                        <m:sub>
                          <m:r>
                            <a:rPr kumimoji="0" lang="en-US" sz="1350" b="0" i="1" u="none" strike="noStrike" kern="1200" cap="none" spc="0" normalizeH="0" baseline="0" noProof="0">
                              <a:ln>
                                <a:noFill/>
                              </a:ln>
                              <a:solidFill>
                                <a:prstClr val="black"/>
                              </a:solidFill>
                              <a:effectLst/>
                              <a:uLnTx/>
                              <a:uFillTx/>
                              <a:latin typeface="Cambria Math" charset="0"/>
                              <a:ea typeface="+mn-ea"/>
                              <a:cs typeface="+mn-cs"/>
                            </a:rPr>
                            <m:t>𝑐</m:t>
                          </m:r>
                        </m:sub>
                      </m:sSub>
                      <m:r>
                        <a:rPr kumimoji="0" lang="en-US" sz="1350" b="0" i="0" u="none" strike="noStrike" kern="1200" cap="none" spc="0" normalizeH="0" baseline="0" noProof="0">
                          <a:ln>
                            <a:noFill/>
                          </a:ln>
                          <a:solidFill>
                            <a:prstClr val="black"/>
                          </a:solidFill>
                          <a:effectLst/>
                          <a:uLnTx/>
                          <a:uFillTx/>
                          <a:latin typeface="Cambria Math" charset="0"/>
                          <a:ea typeface="+mn-ea"/>
                          <a:cs typeface="+mn-cs"/>
                        </a:rPr>
                        <m:t>×</m:t>
                      </m:r>
                      <m:f>
                        <m:fPr>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Sup>
                            <m:sSubSupPr>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1200" cap="none" spc="0" normalizeH="0" baseline="0" noProof="0">
                                  <a:ln>
                                    <a:noFill/>
                                  </a:ln>
                                  <a:solidFill>
                                    <a:prstClr val="black"/>
                                  </a:solidFill>
                                  <a:effectLst/>
                                  <a:uLnTx/>
                                  <a:uFillTx/>
                                  <a:latin typeface="Cambria Math" charset="0"/>
                                  <a:ea typeface="+mn-ea"/>
                                  <a:cs typeface="+mn-cs"/>
                                </a:rPr>
                                <m:t>𝐶</m:t>
                              </m:r>
                            </m:e>
                            <m:sub>
                              <m:r>
                                <a:rPr kumimoji="0" lang="en-US" sz="1350" b="0" i="1" u="none" strike="noStrike" kern="1200" cap="none" spc="0" normalizeH="0" baseline="0" noProof="0">
                                  <a:ln>
                                    <a:noFill/>
                                  </a:ln>
                                  <a:solidFill>
                                    <a:prstClr val="black"/>
                                  </a:solidFill>
                                  <a:effectLst/>
                                  <a:uLnTx/>
                                  <a:uFillTx/>
                                  <a:latin typeface="Cambria Math" charset="0"/>
                                  <a:ea typeface="+mn-ea"/>
                                  <a:cs typeface="+mn-cs"/>
                                </a:rPr>
                                <m:t>𝑓</m:t>
                              </m:r>
                              <m:r>
                                <a:rPr kumimoji="0" lang="en-US" sz="1350" b="0" i="0" u="none" strike="noStrike" kern="1200" cap="none" spc="0" normalizeH="0" baseline="0" noProof="0">
                                  <a:ln>
                                    <a:noFill/>
                                  </a:ln>
                                  <a:solidFill>
                                    <a:prstClr val="black"/>
                                  </a:solidFill>
                                  <a:effectLst/>
                                  <a:uLnTx/>
                                  <a:uFillTx/>
                                  <a:latin typeface="Cambria Math" charset="0"/>
                                  <a:ea typeface="+mn-ea"/>
                                  <a:cs typeface="+mn-cs"/>
                                </a:rPr>
                                <m:t>,</m:t>
                              </m:r>
                              <m:r>
                                <a:rPr kumimoji="0" lang="en-US" sz="1350" b="0" i="1" u="none" strike="noStrike" kern="1200" cap="none" spc="0" normalizeH="0" baseline="0" noProof="0">
                                  <a:ln>
                                    <a:noFill/>
                                  </a:ln>
                                  <a:solidFill>
                                    <a:prstClr val="black"/>
                                  </a:solidFill>
                                  <a:effectLst/>
                                  <a:uLnTx/>
                                  <a:uFillTx/>
                                  <a:latin typeface="Cambria Math" charset="0"/>
                                  <a:ea typeface="+mn-ea"/>
                                  <a:cs typeface="+mn-cs"/>
                                </a:rPr>
                                <m:t>𝑖</m:t>
                              </m:r>
                            </m:sub>
                            <m:sup>
                              <m:r>
                                <a:rPr kumimoji="0" lang="en-US" sz="1350" b="0" i="1" u="none" strike="noStrike" kern="1200" cap="none" spc="0" normalizeH="0" baseline="0" noProof="0">
                                  <a:ln>
                                    <a:noFill/>
                                  </a:ln>
                                  <a:solidFill>
                                    <a:prstClr val="black"/>
                                  </a:solidFill>
                                  <a:effectLst/>
                                  <a:uLnTx/>
                                  <a:uFillTx/>
                                  <a:latin typeface="Cambria Math" charset="0"/>
                                  <a:ea typeface="+mn-ea"/>
                                  <a:cs typeface="+mn-cs"/>
                                </a:rPr>
                                <m:t>𝑝𝑟𝑖𝑜𝑟</m:t>
                              </m:r>
                            </m:sup>
                          </m:sSubSup>
                        </m:num>
                        <m:den>
                          <m:f>
                            <m:fPr>
                              <m:type m:val="lin"/>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350" b="0" i="0" u="none" strike="noStrike" kern="1200" cap="none" spc="0" normalizeH="0" baseline="0" noProof="0">
                                  <a:ln>
                                    <a:noFill/>
                                  </a:ln>
                                  <a:solidFill>
                                    <a:prstClr val="black"/>
                                  </a:solidFill>
                                  <a:effectLst/>
                                  <a:uLnTx/>
                                  <a:uFillTx/>
                                  <a:latin typeface="Cambria Math" charset="0"/>
                                  <a:ea typeface="+mn-ea"/>
                                  <a:cs typeface="+mn-cs"/>
                                </a:rPr>
                                <m:t>1</m:t>
                              </m:r>
                            </m:num>
                            <m:den>
                              <m:r>
                                <a:rPr kumimoji="0" lang="en-US" sz="1350" b="0" i="0" u="none" strike="noStrike" kern="1200" cap="none" spc="0" normalizeH="0" baseline="0" noProof="0">
                                  <a:ln>
                                    <a:noFill/>
                                  </a:ln>
                                  <a:solidFill>
                                    <a:prstClr val="black"/>
                                  </a:solidFill>
                                  <a:effectLst/>
                                  <a:uLnTx/>
                                  <a:uFillTx/>
                                  <a:latin typeface="Cambria Math" charset="0"/>
                                  <a:ea typeface="+mn-ea"/>
                                  <a:cs typeface="+mn-cs"/>
                                </a:rPr>
                                <m:t>64</m:t>
                              </m:r>
                            </m:den>
                          </m:f>
                          <m:r>
                            <a:rPr kumimoji="0" lang="en-US" sz="1350" b="0" i="0" u="none" strike="noStrike" kern="1200" cap="none" spc="0" normalizeH="0" baseline="0" noProof="0">
                              <a:ln>
                                <a:noFill/>
                              </a:ln>
                              <a:solidFill>
                                <a:prstClr val="black"/>
                              </a:solidFill>
                              <a:effectLst/>
                              <a:uLnTx/>
                              <a:uFillTx/>
                              <a:latin typeface="Cambria Math" charset="0"/>
                              <a:ea typeface="+mn-ea"/>
                              <a:cs typeface="+mn-cs"/>
                            </a:rPr>
                            <m:t>×</m:t>
                          </m:r>
                          <m:nary>
                            <m:naryPr>
                              <m:chr m:val="∑"/>
                              <m:limLoc m:val="subSup"/>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r>
                                <a:rPr kumimoji="0" lang="en-US" sz="1350" b="0" i="1" u="none" strike="noStrike" kern="1200" cap="none" spc="0" normalizeH="0" baseline="0" noProof="0">
                                  <a:ln>
                                    <a:noFill/>
                                  </a:ln>
                                  <a:solidFill>
                                    <a:prstClr val="black"/>
                                  </a:solidFill>
                                  <a:effectLst/>
                                  <a:uLnTx/>
                                  <a:uFillTx/>
                                  <a:latin typeface="Cambria Math" charset="0"/>
                                  <a:ea typeface="+mn-ea"/>
                                  <a:cs typeface="+mn-cs"/>
                                </a:rPr>
                                <m:t>𝑖</m:t>
                              </m:r>
                              <m:r>
                                <a:rPr kumimoji="0" lang="en-US" sz="1350" b="0" i="0" u="none" strike="noStrike" kern="1200" cap="none" spc="0" normalizeH="0" baseline="0" noProof="0">
                                  <a:ln>
                                    <a:noFill/>
                                  </a:ln>
                                  <a:solidFill>
                                    <a:prstClr val="black"/>
                                  </a:solidFill>
                                  <a:effectLst/>
                                  <a:uLnTx/>
                                  <a:uFillTx/>
                                  <a:latin typeface="Cambria Math" charset="0"/>
                                  <a:ea typeface="+mn-ea"/>
                                  <a:cs typeface="+mn-cs"/>
                                </a:rPr>
                                <m:t>=1</m:t>
                              </m:r>
                            </m:sub>
                            <m:sup>
                              <m:r>
                                <a:rPr kumimoji="0" lang="en-US" sz="1350" b="0" i="0" u="none" strike="noStrike" kern="1200" cap="none" spc="0" normalizeH="0" baseline="0" noProof="0">
                                  <a:ln>
                                    <a:noFill/>
                                  </a:ln>
                                  <a:solidFill>
                                    <a:prstClr val="black"/>
                                  </a:solidFill>
                                  <a:effectLst/>
                                  <a:uLnTx/>
                                  <a:uFillTx/>
                                  <a:latin typeface="Cambria Math" charset="0"/>
                                  <a:ea typeface="+mn-ea"/>
                                  <a:cs typeface="+mn-cs"/>
                                </a:rPr>
                                <m:t>64</m:t>
                              </m:r>
                            </m:sup>
                            <m:e>
                              <m:sSubSup>
                                <m:sSubSupPr>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1200" cap="none" spc="0" normalizeH="0" baseline="0" noProof="0">
                                      <a:ln>
                                        <a:noFill/>
                                      </a:ln>
                                      <a:solidFill>
                                        <a:prstClr val="black"/>
                                      </a:solidFill>
                                      <a:effectLst/>
                                      <a:uLnTx/>
                                      <a:uFillTx/>
                                      <a:latin typeface="Cambria Math" charset="0"/>
                                      <a:ea typeface="+mn-ea"/>
                                      <a:cs typeface="+mn-cs"/>
                                    </a:rPr>
                                    <m:t>𝐶</m:t>
                                  </m:r>
                                </m:e>
                                <m:sub>
                                  <m:r>
                                    <a:rPr kumimoji="0" lang="en-US" sz="1350" b="0" i="1" u="none" strike="noStrike" kern="1200" cap="none" spc="0" normalizeH="0" baseline="0" noProof="0">
                                      <a:ln>
                                        <a:noFill/>
                                      </a:ln>
                                      <a:solidFill>
                                        <a:prstClr val="black"/>
                                      </a:solidFill>
                                      <a:effectLst/>
                                      <a:uLnTx/>
                                      <a:uFillTx/>
                                      <a:latin typeface="Cambria Math" charset="0"/>
                                      <a:ea typeface="+mn-ea"/>
                                      <a:cs typeface="+mn-cs"/>
                                    </a:rPr>
                                    <m:t>𝑓</m:t>
                                  </m:r>
                                  <m:r>
                                    <a:rPr kumimoji="0" lang="en-US" sz="1350" b="0" i="0" u="none" strike="noStrike" kern="1200" cap="none" spc="0" normalizeH="0" baseline="0" noProof="0">
                                      <a:ln>
                                        <a:noFill/>
                                      </a:ln>
                                      <a:solidFill>
                                        <a:prstClr val="black"/>
                                      </a:solidFill>
                                      <a:effectLst/>
                                      <a:uLnTx/>
                                      <a:uFillTx/>
                                      <a:latin typeface="Cambria Math" charset="0"/>
                                      <a:ea typeface="+mn-ea"/>
                                      <a:cs typeface="+mn-cs"/>
                                    </a:rPr>
                                    <m:t>,</m:t>
                                  </m:r>
                                  <m:r>
                                    <a:rPr kumimoji="0" lang="en-US" sz="1350" b="0" i="1" u="none" strike="noStrike" kern="1200" cap="none" spc="0" normalizeH="0" baseline="0" noProof="0">
                                      <a:ln>
                                        <a:noFill/>
                                      </a:ln>
                                      <a:solidFill>
                                        <a:prstClr val="black"/>
                                      </a:solidFill>
                                      <a:effectLst/>
                                      <a:uLnTx/>
                                      <a:uFillTx/>
                                      <a:latin typeface="Cambria Math" charset="0"/>
                                      <a:ea typeface="+mn-ea"/>
                                      <a:cs typeface="+mn-cs"/>
                                    </a:rPr>
                                    <m:t>𝑖</m:t>
                                  </m:r>
                                </m:sub>
                                <m:sup>
                                  <m:r>
                                    <a:rPr kumimoji="0" lang="en-US" sz="1350" b="0" i="1" u="none" strike="noStrike" kern="1200" cap="none" spc="0" normalizeH="0" baseline="0" noProof="0">
                                      <a:ln>
                                        <a:noFill/>
                                      </a:ln>
                                      <a:solidFill>
                                        <a:prstClr val="black"/>
                                      </a:solidFill>
                                      <a:effectLst/>
                                      <a:uLnTx/>
                                      <a:uFillTx/>
                                      <a:latin typeface="Cambria Math" charset="0"/>
                                      <a:ea typeface="+mn-ea"/>
                                      <a:cs typeface="+mn-cs"/>
                                    </a:rPr>
                                    <m:t>𝑝𝑟𝑖𝑜𝑟</m:t>
                                  </m:r>
                                </m:sup>
                              </m:sSubSup>
                            </m:e>
                          </m:nary>
                        </m:den>
                      </m:f>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6073015" y="622528"/>
                <a:ext cx="2442335" cy="688009"/>
              </a:xfrm>
              <a:prstGeom prst="rect">
                <a:avLst/>
              </a:prstGeom>
              <a:blipFill>
                <a:blip r:embed="rId12"/>
                <a:stretch>
                  <a:fillRect b="-69091"/>
                </a:stretch>
              </a:blipFill>
            </p:spPr>
            <p:txBody>
              <a:bodyPr/>
              <a:lstStyle/>
              <a:p>
                <a:r>
                  <a:rPr lang="en-US">
                    <a:noFill/>
                  </a:rPr>
                  <a:t> </a:t>
                </a:r>
              </a:p>
            </p:txBody>
          </p:sp>
        </mc:Fallback>
      </mc:AlternateContent>
      <p:sp>
        <p:nvSpPr>
          <p:cNvPr id="30" name="TextBox 29"/>
          <p:cNvSpPr txBox="1"/>
          <p:nvPr/>
        </p:nvSpPr>
        <p:spPr>
          <a:xfrm>
            <a:off x="326826" y="680775"/>
            <a:ext cx="5512573" cy="61555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7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Use spatial distribution from fine-resolution prior simulation to downscale coarse-resolution posterior simulation</a:t>
            </a:r>
          </a:p>
        </p:txBody>
      </p:sp>
      <p:sp>
        <p:nvSpPr>
          <p:cNvPr id="2" name="Slide Number Placeholder 1"/>
          <p:cNvSpPr>
            <a:spLocks noGrp="1"/>
          </p:cNvSpPr>
          <p:nvPr>
            <p:ph type="sldNum" sz="quarter" idx="12"/>
          </p:nvPr>
        </p:nvSpPr>
        <p:spPr>
          <a:xfrm>
            <a:off x="6396990" y="5150655"/>
            <a:ext cx="2057400" cy="304271"/>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2FA93E9-AC47-5149-9904-96489F23E567}"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TextBox 10"/>
          <p:cNvSpPr txBox="1"/>
          <p:nvPr/>
        </p:nvSpPr>
        <p:spPr>
          <a:xfrm>
            <a:off x="-426105" y="3438685"/>
            <a:ext cx="1631573" cy="85408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6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Fine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altLang="zh-CN" sz="16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0.25°</a:t>
            </a: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x</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6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0.312</a:t>
            </a: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5</a:t>
            </a:r>
            <a:r>
              <a:rPr kumimoji="0" lang="en-US" altLang="zh-CN" sz="16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a:t>
            </a: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altLang="zh-CN" sz="16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p:txBody>
      </p:sp>
      <p:sp>
        <p:nvSpPr>
          <p:cNvPr id="23" name="TextBox 22">
            <a:extLst>
              <a:ext uri="{FF2B5EF4-FFF2-40B4-BE49-F238E27FC236}">
                <a16:creationId xmlns:a16="http://schemas.microsoft.com/office/drawing/2014/main" id="{7B7ECF03-D8D7-2D44-9ECE-DD7F0EB13B4C}"/>
              </a:ext>
            </a:extLst>
          </p:cNvPr>
          <p:cNvSpPr txBox="1"/>
          <p:nvPr/>
        </p:nvSpPr>
        <p:spPr>
          <a:xfrm>
            <a:off x="1242414" y="1797209"/>
            <a:ext cx="37499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26" name="TextBox 25">
            <a:extLst>
              <a:ext uri="{FF2B5EF4-FFF2-40B4-BE49-F238E27FC236}">
                <a16:creationId xmlns:a16="http://schemas.microsoft.com/office/drawing/2014/main" id="{B03A7A3D-FC31-6948-8F1B-B11B535E632A}"/>
              </a:ext>
            </a:extLst>
          </p:cNvPr>
          <p:cNvSpPr txBox="1"/>
          <p:nvPr/>
        </p:nvSpPr>
        <p:spPr>
          <a:xfrm>
            <a:off x="3106826" y="1797209"/>
            <a:ext cx="39720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27" name="TextBox 26">
            <a:extLst>
              <a:ext uri="{FF2B5EF4-FFF2-40B4-BE49-F238E27FC236}">
                <a16:creationId xmlns:a16="http://schemas.microsoft.com/office/drawing/2014/main" id="{0B18EEA2-90F6-FB40-902D-112AC731026F}"/>
              </a:ext>
            </a:extLst>
          </p:cNvPr>
          <p:cNvSpPr txBox="1"/>
          <p:nvPr/>
        </p:nvSpPr>
        <p:spPr>
          <a:xfrm>
            <a:off x="1242414" y="3479666"/>
            <a:ext cx="37499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t>
            </a:r>
          </a:p>
        </p:txBody>
      </p:sp>
      <p:sp>
        <p:nvSpPr>
          <p:cNvPr id="28" name="TextBox 27">
            <a:extLst>
              <a:ext uri="{FF2B5EF4-FFF2-40B4-BE49-F238E27FC236}">
                <a16:creationId xmlns:a16="http://schemas.microsoft.com/office/drawing/2014/main" id="{A348D1A7-4EC5-C144-86FC-95A0048FCC69}"/>
              </a:ext>
            </a:extLst>
          </p:cNvPr>
          <p:cNvSpPr txBox="1"/>
          <p:nvPr/>
        </p:nvSpPr>
        <p:spPr>
          <a:xfrm>
            <a:off x="2988152" y="3464763"/>
            <a:ext cx="13437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DD = B &amp; C </a:t>
            </a:r>
          </a:p>
        </p:txBody>
      </p:sp>
    </p:spTree>
    <p:extLst>
      <p:ext uri="{BB962C8B-B14F-4D97-AF65-F5344CB8AC3E}">
        <p14:creationId xmlns:p14="http://schemas.microsoft.com/office/powerpoint/2010/main" val="119638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918" y="949407"/>
            <a:ext cx="9141714" cy="12956"/>
          </a:xfrm>
          <a:prstGeom prst="rect">
            <a:avLst/>
          </a:prstGeom>
          <a:solidFill>
            <a:srgbClr val="FFFF00"/>
          </a:solidFill>
          <a:ln w="28575" cmpd="sng">
            <a:gradFill flip="none" rotWithShape="1">
              <a:gsLst>
                <a:gs pos="8000">
                  <a:srgbClr val="FF0000"/>
                </a:gs>
                <a:gs pos="100000">
                  <a:srgbClr val="FFF5F5"/>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tIns="0" bIns="373130" anchor="ctr"/>
          <a:lstStyle/>
          <a:p>
            <a:pPr marL="0" marR="0" lvl="0" indent="0" algn="ctr" defTabSz="685800" rtl="0" eaLnBrk="1" fontAlgn="auto" latinLnBrk="0" hangingPunct="1">
              <a:lnSpc>
                <a:spcPct val="93000"/>
              </a:lnSpc>
              <a:spcBef>
                <a:spcPts val="0"/>
              </a:spcBef>
              <a:spcAft>
                <a:spcPts val="0"/>
              </a:spcAft>
              <a:buClr>
                <a:srgbClr val="FFFFFF"/>
              </a:buClr>
              <a:buSzTx/>
              <a:buFontTx/>
              <a:buNone/>
              <a:tabLst/>
              <a:defRPr/>
            </a:pPr>
            <a:r>
              <a:rPr kumimoji="0" lang="en-GB" sz="2250" b="0" i="0" u="none" strike="noStrike" kern="1200" cap="none" spc="0" normalizeH="0" baseline="0" noProof="0" dirty="0">
                <a:ln>
                  <a:noFill/>
                </a:ln>
                <a:solidFill>
                  <a:prstClr val="black"/>
                </a:solidFill>
                <a:effectLst/>
                <a:uLnTx/>
                <a:uFillTx/>
                <a:latin typeface="Calibri" charset="0"/>
                <a:ea typeface="Calibri" charset="0"/>
                <a:cs typeface="Calibri" charset="0"/>
              </a:rPr>
              <a:t>Posterior anthropogenic NO</a:t>
            </a:r>
            <a:r>
              <a:rPr kumimoji="0" lang="en-GB" sz="2250" b="0" i="0" u="none" strike="noStrike" kern="1200" cap="none" spc="0" normalizeH="0" baseline="-25000" noProof="0" dirty="0">
                <a:ln>
                  <a:noFill/>
                </a:ln>
                <a:solidFill>
                  <a:prstClr val="black"/>
                </a:solidFill>
                <a:effectLst/>
                <a:uLnTx/>
                <a:uFillTx/>
                <a:latin typeface="Calibri" charset="0"/>
                <a:ea typeface="Calibri" charset="0"/>
                <a:cs typeface="Calibri" charset="0"/>
              </a:rPr>
              <a:t>x</a:t>
            </a:r>
            <a:r>
              <a:rPr kumimoji="0" lang="en-GB" sz="2250" b="0" i="0" u="none" strike="noStrike" kern="1200" cap="none" spc="0" normalizeH="0" baseline="0" noProof="0" dirty="0">
                <a:ln>
                  <a:noFill/>
                </a:ln>
                <a:solidFill>
                  <a:prstClr val="black"/>
                </a:solidFill>
                <a:effectLst/>
                <a:uLnTx/>
                <a:uFillTx/>
                <a:latin typeface="Calibri" charset="0"/>
                <a:ea typeface="Calibri" charset="0"/>
                <a:cs typeface="Calibri" charset="0"/>
              </a:rPr>
              <a:t> emissions in different NH</a:t>
            </a:r>
            <a:r>
              <a:rPr kumimoji="0" lang="en-GB" sz="2250" b="0" i="0" u="none" strike="noStrike" kern="1200" cap="none" spc="0" normalizeH="0" baseline="-25000" noProof="0" dirty="0">
                <a:ln>
                  <a:noFill/>
                </a:ln>
                <a:solidFill>
                  <a:prstClr val="black"/>
                </a:solidFill>
                <a:effectLst/>
                <a:uLnTx/>
                <a:uFillTx/>
                <a:latin typeface="Calibri" charset="0"/>
                <a:ea typeface="Calibri" charset="0"/>
                <a:cs typeface="Calibri" charset="0"/>
              </a:rPr>
              <a:t>3</a:t>
            </a:r>
            <a:r>
              <a:rPr kumimoji="0" lang="en-GB" sz="2250" b="0" i="0" u="none" strike="noStrike" kern="1200" cap="none" spc="0" normalizeH="0" baseline="0" noProof="0" dirty="0">
                <a:ln>
                  <a:noFill/>
                </a:ln>
                <a:solidFill>
                  <a:prstClr val="black"/>
                </a:solidFill>
                <a:effectLst/>
                <a:uLnTx/>
                <a:uFillTx/>
                <a:latin typeface="Calibri" charset="0"/>
                <a:ea typeface="Calibri" charset="0"/>
                <a:cs typeface="Calibri" charset="0"/>
              </a:rPr>
              <a:t> emission scenarios</a:t>
            </a:r>
          </a:p>
        </p:txBody>
      </p:sp>
      <p:sp>
        <p:nvSpPr>
          <p:cNvPr id="4" name="Text Box 1"/>
          <p:cNvSpPr txBox="1">
            <a:spLocks noChangeArrowheads="1"/>
          </p:cNvSpPr>
          <p:nvPr/>
        </p:nvSpPr>
        <p:spPr bwMode="auto">
          <a:xfrm>
            <a:off x="2918" y="285750"/>
            <a:ext cx="9141082" cy="285750"/>
          </a:xfrm>
          <a:prstGeom prst="rect">
            <a:avLst/>
          </a:prstGeom>
          <a:solidFill>
            <a:schemeClr val="bg1">
              <a:lumMod val="85000"/>
            </a:schemeClr>
          </a:solidFill>
          <a:ln w="9525">
            <a:noFill/>
            <a:round/>
            <a:headEnd/>
            <a:tailEnd/>
          </a:ln>
        </p:spPr>
        <p:txBody>
          <a:bodyPr lIns="67376" rIns="67376" bIns="33688" anchor="ctr"/>
          <a:lstStyle>
            <a:lvl1pPr eaLnBrk="0">
              <a:tabLst>
                <a:tab pos="0"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6038" algn="l"/>
                <a:tab pos="6853238" algn="l"/>
                <a:tab pos="7310438" algn="l"/>
                <a:tab pos="7767638" algn="l"/>
                <a:tab pos="8224838" algn="l"/>
                <a:tab pos="8682038" algn="l"/>
                <a:tab pos="9139238" algn="l"/>
                <a:tab pos="9405938" algn="l"/>
              </a:tabLst>
              <a:defRPr sz="2400">
                <a:solidFill>
                  <a:schemeClr val="bg1"/>
                </a:solidFill>
                <a:latin typeface="Arial" charset="0"/>
                <a:ea typeface="ＭＳ Ｐゴシック" charset="0"/>
                <a:cs typeface="ＭＳ Ｐゴシック" charset="0"/>
              </a:defRPr>
            </a:lvl1pPr>
            <a:lvl2pPr marL="742950" indent="-285750" eaLnBrk="0">
              <a:tabLst>
                <a:tab pos="0"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6038" algn="l"/>
                <a:tab pos="6853238" algn="l"/>
                <a:tab pos="7310438" algn="l"/>
                <a:tab pos="7767638" algn="l"/>
                <a:tab pos="8224838" algn="l"/>
                <a:tab pos="8682038" algn="l"/>
                <a:tab pos="9139238" algn="l"/>
                <a:tab pos="9405938" algn="l"/>
              </a:tabLst>
              <a:defRPr sz="2400">
                <a:solidFill>
                  <a:schemeClr val="bg1"/>
                </a:solidFill>
                <a:latin typeface="Arial" charset="0"/>
                <a:ea typeface="ＭＳ Ｐゴシック" charset="0"/>
              </a:defRPr>
            </a:lvl2pPr>
            <a:lvl3pPr marL="1143000" indent="-228600" eaLnBrk="0">
              <a:tabLst>
                <a:tab pos="0"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6038" algn="l"/>
                <a:tab pos="6853238" algn="l"/>
                <a:tab pos="7310438" algn="l"/>
                <a:tab pos="7767638" algn="l"/>
                <a:tab pos="8224838" algn="l"/>
                <a:tab pos="8682038" algn="l"/>
                <a:tab pos="9139238" algn="l"/>
                <a:tab pos="9405938" algn="l"/>
              </a:tabLst>
              <a:defRPr sz="2400">
                <a:solidFill>
                  <a:schemeClr val="bg1"/>
                </a:solidFill>
                <a:latin typeface="Arial" charset="0"/>
                <a:ea typeface="ＭＳ Ｐゴシック" charset="0"/>
              </a:defRPr>
            </a:lvl3pPr>
            <a:lvl4pPr marL="1600200" indent="-228600" eaLnBrk="0">
              <a:tabLst>
                <a:tab pos="0"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6038" algn="l"/>
                <a:tab pos="6853238" algn="l"/>
                <a:tab pos="7310438" algn="l"/>
                <a:tab pos="7767638" algn="l"/>
                <a:tab pos="8224838" algn="l"/>
                <a:tab pos="8682038" algn="l"/>
                <a:tab pos="9139238" algn="l"/>
                <a:tab pos="9405938" algn="l"/>
              </a:tabLst>
              <a:defRPr sz="2400">
                <a:solidFill>
                  <a:schemeClr val="bg1"/>
                </a:solidFill>
                <a:latin typeface="Arial" charset="0"/>
                <a:ea typeface="ＭＳ Ｐゴシック" charset="0"/>
              </a:defRPr>
            </a:lvl4pPr>
            <a:lvl5pPr marL="2057400" indent="-228600" eaLnBrk="0">
              <a:tabLst>
                <a:tab pos="0"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6038" algn="l"/>
                <a:tab pos="6853238" algn="l"/>
                <a:tab pos="7310438" algn="l"/>
                <a:tab pos="7767638" algn="l"/>
                <a:tab pos="8224838" algn="l"/>
                <a:tab pos="8682038" algn="l"/>
                <a:tab pos="9139238" algn="l"/>
                <a:tab pos="9405938" algn="l"/>
              </a:tabLst>
              <a:defRPr sz="2400">
                <a:solidFill>
                  <a:schemeClr val="bg1"/>
                </a:solidFill>
                <a:latin typeface="Arial" charset="0"/>
                <a:ea typeface="ＭＳ Ｐゴシック" charset="0"/>
              </a:defRPr>
            </a:lvl5pPr>
            <a:lvl6pPr marL="2514600" indent="-228600" defTabSz="452438" eaLnBrk="0" fontAlgn="base" hangingPunct="0">
              <a:lnSpc>
                <a:spcPct val="62000"/>
              </a:lnSpc>
              <a:spcBef>
                <a:spcPct val="0"/>
              </a:spcBef>
              <a:spcAft>
                <a:spcPct val="0"/>
              </a:spcAft>
              <a:buClr>
                <a:srgbClr val="000000"/>
              </a:buClr>
              <a:buSzPct val="45000"/>
              <a:buFont typeface="Wingdings" charset="0"/>
              <a:tabLst>
                <a:tab pos="0"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6038" algn="l"/>
                <a:tab pos="6853238" algn="l"/>
                <a:tab pos="7310438" algn="l"/>
                <a:tab pos="7767638" algn="l"/>
                <a:tab pos="8224838" algn="l"/>
                <a:tab pos="8682038" algn="l"/>
                <a:tab pos="9139238" algn="l"/>
                <a:tab pos="9405938" algn="l"/>
              </a:tabLst>
              <a:defRPr sz="2400">
                <a:solidFill>
                  <a:schemeClr val="bg1"/>
                </a:solidFill>
                <a:latin typeface="Arial" charset="0"/>
                <a:ea typeface="ＭＳ Ｐゴシック" charset="0"/>
              </a:defRPr>
            </a:lvl6pPr>
            <a:lvl7pPr marL="2971800" indent="-228600" defTabSz="452438" eaLnBrk="0" fontAlgn="base" hangingPunct="0">
              <a:lnSpc>
                <a:spcPct val="62000"/>
              </a:lnSpc>
              <a:spcBef>
                <a:spcPct val="0"/>
              </a:spcBef>
              <a:spcAft>
                <a:spcPct val="0"/>
              </a:spcAft>
              <a:buClr>
                <a:srgbClr val="000000"/>
              </a:buClr>
              <a:buSzPct val="45000"/>
              <a:buFont typeface="Wingdings" charset="0"/>
              <a:tabLst>
                <a:tab pos="0"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6038" algn="l"/>
                <a:tab pos="6853238" algn="l"/>
                <a:tab pos="7310438" algn="l"/>
                <a:tab pos="7767638" algn="l"/>
                <a:tab pos="8224838" algn="l"/>
                <a:tab pos="8682038" algn="l"/>
                <a:tab pos="9139238" algn="l"/>
                <a:tab pos="9405938" algn="l"/>
              </a:tabLst>
              <a:defRPr sz="2400">
                <a:solidFill>
                  <a:schemeClr val="bg1"/>
                </a:solidFill>
                <a:latin typeface="Arial" charset="0"/>
                <a:ea typeface="ＭＳ Ｐゴシック" charset="0"/>
              </a:defRPr>
            </a:lvl7pPr>
            <a:lvl8pPr marL="3429000" indent="-228600" defTabSz="452438" eaLnBrk="0" fontAlgn="base" hangingPunct="0">
              <a:lnSpc>
                <a:spcPct val="62000"/>
              </a:lnSpc>
              <a:spcBef>
                <a:spcPct val="0"/>
              </a:spcBef>
              <a:spcAft>
                <a:spcPct val="0"/>
              </a:spcAft>
              <a:buClr>
                <a:srgbClr val="000000"/>
              </a:buClr>
              <a:buSzPct val="45000"/>
              <a:buFont typeface="Wingdings" charset="0"/>
              <a:tabLst>
                <a:tab pos="0"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6038" algn="l"/>
                <a:tab pos="6853238" algn="l"/>
                <a:tab pos="7310438" algn="l"/>
                <a:tab pos="7767638" algn="l"/>
                <a:tab pos="8224838" algn="l"/>
                <a:tab pos="8682038" algn="l"/>
                <a:tab pos="9139238" algn="l"/>
                <a:tab pos="9405938" algn="l"/>
              </a:tabLst>
              <a:defRPr sz="2400">
                <a:solidFill>
                  <a:schemeClr val="bg1"/>
                </a:solidFill>
                <a:latin typeface="Arial" charset="0"/>
                <a:ea typeface="ＭＳ Ｐゴシック" charset="0"/>
              </a:defRPr>
            </a:lvl8pPr>
            <a:lvl9pPr marL="3886200" indent="-228600" defTabSz="452438" eaLnBrk="0" fontAlgn="base" hangingPunct="0">
              <a:lnSpc>
                <a:spcPct val="62000"/>
              </a:lnSpc>
              <a:spcBef>
                <a:spcPct val="0"/>
              </a:spcBef>
              <a:spcAft>
                <a:spcPct val="0"/>
              </a:spcAft>
              <a:buClr>
                <a:srgbClr val="000000"/>
              </a:buClr>
              <a:buSzPct val="45000"/>
              <a:buFont typeface="Wingdings" charset="0"/>
              <a:tabLst>
                <a:tab pos="0"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6038" algn="l"/>
                <a:tab pos="6853238" algn="l"/>
                <a:tab pos="7310438" algn="l"/>
                <a:tab pos="7767638" algn="l"/>
                <a:tab pos="8224838" algn="l"/>
                <a:tab pos="8682038" algn="l"/>
                <a:tab pos="9139238" algn="l"/>
                <a:tab pos="9405938" algn="l"/>
              </a:tabLst>
              <a:defRPr sz="2400">
                <a:solidFill>
                  <a:schemeClr val="bg1"/>
                </a:solidFill>
                <a:latin typeface="Arial" charset="0"/>
                <a:ea typeface="ＭＳ Ｐゴシック" charset="0"/>
              </a:defRPr>
            </a:lvl9pPr>
          </a:lstStyle>
          <a:p>
            <a:pPr marL="0" marR="0" lvl="0" indent="0" algn="ctr" defTabSz="685800" rtl="0" eaLnBrk="1" fontAlgn="auto" latinLnBrk="0" hangingPunct="1">
              <a:lnSpc>
                <a:spcPct val="93000"/>
              </a:lnSpc>
              <a:spcBef>
                <a:spcPts val="0"/>
              </a:spcBef>
              <a:spcAft>
                <a:spcPts val="0"/>
              </a:spcAft>
              <a:buClr>
                <a:srgbClr val="FFFFFF"/>
              </a:buClr>
              <a:buSzTx/>
              <a:buFontTx/>
              <a:buNone/>
              <a:tabLst>
                <a:tab pos="0" algn="l"/>
                <a:tab pos="340519" algn="l"/>
                <a:tab pos="683419" algn="l"/>
                <a:tab pos="1026319" algn="l"/>
                <a:tab pos="1369219" algn="l"/>
                <a:tab pos="1712119" algn="l"/>
                <a:tab pos="2055019" algn="l"/>
                <a:tab pos="2397919" algn="l"/>
                <a:tab pos="2740819" algn="l"/>
                <a:tab pos="3083719" algn="l"/>
                <a:tab pos="3426619" algn="l"/>
                <a:tab pos="3769519" algn="l"/>
                <a:tab pos="4112419" algn="l"/>
                <a:tab pos="4455319" algn="l"/>
                <a:tab pos="4797029" algn="l"/>
                <a:tab pos="5139929" algn="l"/>
                <a:tab pos="5482829" algn="l"/>
                <a:tab pos="5825729" algn="l"/>
                <a:tab pos="6168629" algn="l"/>
                <a:tab pos="6511529" algn="l"/>
                <a:tab pos="6854429" algn="l"/>
                <a:tab pos="7054454" algn="l"/>
              </a:tabLst>
              <a:defRPr/>
            </a:pPr>
            <a:r>
              <a:rPr kumimoji="0" lang="en-US" sz="1200" b="0" i="0" u="none" strike="noStrike" kern="1200" cap="none" spc="0" normalizeH="0" baseline="0" noProof="0" dirty="0">
                <a:ln>
                  <a:noFill/>
                </a:ln>
                <a:solidFill>
                  <a:prstClr val="white">
                    <a:lumMod val="75000"/>
                  </a:prstClr>
                </a:solidFill>
                <a:effectLst/>
                <a:uLnTx/>
                <a:uFillTx/>
                <a:latin typeface="Calibri" charset="0"/>
                <a:ea typeface="ＭＳ Ｐゴシック" charset="0"/>
              </a:rPr>
              <a:t>Introduction      OMI  inverse modeling          OMPS inverse modeling and downscale        </a:t>
            </a:r>
            <a:r>
              <a:rPr kumimoji="0" lang="en-US" sz="1200" b="0" i="0" u="none" strike="noStrike" kern="1200" cap="none" spc="0" normalizeH="0" baseline="0" noProof="0" dirty="0">
                <a:ln>
                  <a:noFill/>
                </a:ln>
                <a:solidFill>
                  <a:prstClr val="black"/>
                </a:solidFill>
                <a:effectLst/>
                <a:uLnTx/>
                <a:uFillTx/>
                <a:latin typeface="Calibri" charset="0"/>
                <a:ea typeface="ＭＳ Ｐゴシック" charset="0"/>
              </a:rPr>
              <a:t>Joint inverse modeling     </a:t>
            </a:r>
            <a:r>
              <a:rPr kumimoji="0" lang="en-US" sz="1200" b="0" i="0" u="none" strike="noStrike" kern="1200" cap="none" spc="0" normalizeH="0" baseline="0" noProof="0" dirty="0">
                <a:ln>
                  <a:noFill/>
                </a:ln>
                <a:solidFill>
                  <a:prstClr val="white">
                    <a:lumMod val="75000"/>
                  </a:prstClr>
                </a:solidFill>
                <a:effectLst/>
                <a:uLnTx/>
                <a:uFillTx/>
                <a:latin typeface="Calibri" charset="0"/>
                <a:ea typeface="ＭＳ Ｐゴシック" charset="0"/>
              </a:rPr>
              <a:t>Summary  </a:t>
            </a:r>
            <a:endParaRPr kumimoji="0" lang="en-GB" sz="1200" b="0" i="0" u="none" strike="noStrike" kern="1200" cap="none" spc="0" normalizeH="0" baseline="0" noProof="0" dirty="0">
              <a:ln>
                <a:noFill/>
              </a:ln>
              <a:solidFill>
                <a:prstClr val="white">
                  <a:lumMod val="75000"/>
                </a:prstClr>
              </a:solidFill>
              <a:effectLst/>
              <a:uLnTx/>
              <a:uFillTx/>
              <a:latin typeface="Calibri" charset="0"/>
              <a:ea typeface="ＭＳ Ｐゴシック" charset="0"/>
            </a:endParaRPr>
          </a:p>
        </p:txBody>
      </p:sp>
      <p:sp>
        <p:nvSpPr>
          <p:cNvPr id="16" name="TextBox 15"/>
          <p:cNvSpPr txBox="1"/>
          <p:nvPr/>
        </p:nvSpPr>
        <p:spPr>
          <a:xfrm>
            <a:off x="2730887" y="979885"/>
            <a:ext cx="1460501" cy="34624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NO</a:t>
            </a:r>
            <a:r>
              <a:rPr kumimoji="0" lang="en-US" sz="165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 only</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861" t="88221" r="14547" b="2309"/>
          <a:stretch/>
        </p:blipFill>
        <p:spPr>
          <a:xfrm>
            <a:off x="4350556" y="5161948"/>
            <a:ext cx="2513807" cy="249390"/>
          </a:xfrm>
          <a:prstGeom prst="rect">
            <a:avLst/>
          </a:prstGeom>
        </p:spPr>
      </p:pic>
      <p:sp>
        <p:nvSpPr>
          <p:cNvPr id="10" name="TextBox 9"/>
          <p:cNvSpPr txBox="1"/>
          <p:nvPr/>
        </p:nvSpPr>
        <p:spPr>
          <a:xfrm>
            <a:off x="429638" y="1665863"/>
            <a:ext cx="1842871"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100% NH</a:t>
            </a:r>
            <a:r>
              <a:rPr kumimoji="0" lang="en-US" sz="1650" b="0" i="0" u="none" strike="noStrike" kern="1200" cap="none" spc="0" normalizeH="0" baseline="-25000" noProof="0" dirty="0">
                <a:ln>
                  <a:noFill/>
                </a:ln>
                <a:solidFill>
                  <a:prstClr val="black"/>
                </a:solidFill>
                <a:effectLst/>
                <a:uLnTx/>
                <a:uFillTx/>
                <a:latin typeface="Calibri" panose="020F0502020204030204"/>
                <a:ea typeface="+mn-ea"/>
                <a:cs typeface="+mn-cs"/>
              </a:rPr>
              <a:t>3 </a:t>
            </a: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scenario</a:t>
            </a:r>
          </a:p>
        </p:txBody>
      </p:sp>
      <p:sp>
        <p:nvSpPr>
          <p:cNvPr id="19" name="TextBox 18"/>
          <p:cNvSpPr txBox="1"/>
          <p:nvPr/>
        </p:nvSpPr>
        <p:spPr>
          <a:xfrm>
            <a:off x="400363" y="3006589"/>
            <a:ext cx="2068088" cy="60016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Relative change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50% NH</a:t>
            </a:r>
            <a:r>
              <a:rPr kumimoji="0" lang="en-US" sz="1650" b="0" i="0" u="none" strike="noStrike" kern="1200" cap="none" spc="0" normalizeH="0" baseline="-25000" noProof="0" dirty="0">
                <a:ln>
                  <a:noFill/>
                </a:ln>
                <a:solidFill>
                  <a:prstClr val="black"/>
                </a:solidFill>
                <a:effectLst/>
                <a:uLnTx/>
                <a:uFillTx/>
                <a:latin typeface="Calibri" panose="020F0502020204030204"/>
                <a:ea typeface="+mn-ea"/>
                <a:cs typeface="+mn-cs"/>
              </a:rPr>
              <a:t>3 </a:t>
            </a: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scenario</a:t>
            </a:r>
          </a:p>
        </p:txBody>
      </p:sp>
      <p:sp>
        <p:nvSpPr>
          <p:cNvPr id="36" name="TextBox 35"/>
          <p:cNvSpPr txBox="1"/>
          <p:nvPr/>
        </p:nvSpPr>
        <p:spPr>
          <a:xfrm>
            <a:off x="4932093" y="966466"/>
            <a:ext cx="1460501" cy="34624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Joint(S=200)</a:t>
            </a:r>
          </a:p>
        </p:txBody>
      </p:sp>
      <p:sp>
        <p:nvSpPr>
          <p:cNvPr id="37" name="TextBox 36"/>
          <p:cNvSpPr txBox="1"/>
          <p:nvPr/>
        </p:nvSpPr>
        <p:spPr>
          <a:xfrm>
            <a:off x="7061593" y="957067"/>
            <a:ext cx="1460501" cy="34624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Joint(S=500)</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8976" t="22469" r="24261" b="35485"/>
          <a:stretch/>
        </p:blipFill>
        <p:spPr>
          <a:xfrm>
            <a:off x="2320514" y="1324681"/>
            <a:ext cx="1993107" cy="1107281"/>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24545" t="22423" r="24426" b="35668"/>
          <a:stretch/>
        </p:blipFill>
        <p:spPr>
          <a:xfrm>
            <a:off x="4677835" y="1339887"/>
            <a:ext cx="1791779" cy="1103662"/>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24787" t="22422" r="24655" b="35955"/>
          <a:stretch/>
        </p:blipFill>
        <p:spPr>
          <a:xfrm>
            <a:off x="6943183" y="1334067"/>
            <a:ext cx="1775241" cy="1096130"/>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19456" t="22519" r="24019" b="35626"/>
          <a:stretch/>
        </p:blipFill>
        <p:spPr>
          <a:xfrm>
            <a:off x="2344333" y="2814578"/>
            <a:ext cx="1984760" cy="1102240"/>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19181" t="22371" r="24537" b="32610"/>
          <a:stretch/>
        </p:blipFill>
        <p:spPr>
          <a:xfrm>
            <a:off x="2330452" y="3930665"/>
            <a:ext cx="1976228" cy="1185563"/>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24704" t="22651" r="24603" b="32580"/>
          <a:stretch/>
        </p:blipFill>
        <p:spPr>
          <a:xfrm>
            <a:off x="4676438" y="3938485"/>
            <a:ext cx="1779981" cy="1178979"/>
          </a:xfrm>
          <a:prstGeom prst="rect">
            <a:avLst/>
          </a:prstGeom>
        </p:spPr>
      </p:pic>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l="24547" t="22212" r="23476" b="35579"/>
          <a:stretch/>
        </p:blipFill>
        <p:spPr>
          <a:xfrm>
            <a:off x="4671619" y="2810832"/>
            <a:ext cx="1825067" cy="1111562"/>
          </a:xfrm>
          <a:prstGeom prst="rect">
            <a:avLst/>
          </a:prstGeom>
        </p:spPr>
      </p:pic>
      <p:pic>
        <p:nvPicPr>
          <p:cNvPr id="18" name="Picture 17"/>
          <p:cNvPicPr>
            <a:picLocks noChangeAspect="1"/>
          </p:cNvPicPr>
          <p:nvPr/>
        </p:nvPicPr>
        <p:blipFill rotWithShape="1">
          <a:blip r:embed="rId11">
            <a:extLst>
              <a:ext uri="{28A0092B-C50C-407E-A947-70E740481C1C}">
                <a14:useLocalDpi xmlns:a14="http://schemas.microsoft.com/office/drawing/2010/main" val="0"/>
              </a:ext>
            </a:extLst>
          </a:blip>
          <a:srcRect l="24576" t="21509" r="24456" b="31996"/>
          <a:stretch/>
        </p:blipFill>
        <p:spPr>
          <a:xfrm>
            <a:off x="6895158" y="3898530"/>
            <a:ext cx="1789637" cy="1224433"/>
          </a:xfrm>
          <a:prstGeom prst="rect">
            <a:avLst/>
          </a:prstGeom>
        </p:spPr>
      </p:pic>
      <p:pic>
        <p:nvPicPr>
          <p:cNvPr id="20" name="Picture 19"/>
          <p:cNvPicPr>
            <a:picLocks noChangeAspect="1"/>
          </p:cNvPicPr>
          <p:nvPr/>
        </p:nvPicPr>
        <p:blipFill rotWithShape="1">
          <a:blip r:embed="rId12">
            <a:extLst>
              <a:ext uri="{28A0092B-C50C-407E-A947-70E740481C1C}">
                <a14:useLocalDpi xmlns:a14="http://schemas.microsoft.com/office/drawing/2010/main" val="0"/>
              </a:ext>
            </a:extLst>
          </a:blip>
          <a:srcRect l="24578" t="21744" r="23477" b="35302"/>
          <a:stretch/>
        </p:blipFill>
        <p:spPr>
          <a:xfrm>
            <a:off x="6895158" y="2781647"/>
            <a:ext cx="1823963" cy="1131182"/>
          </a:xfrm>
          <a:prstGeom prst="rect">
            <a:avLst/>
          </a:prstGeom>
        </p:spPr>
      </p:pic>
      <p:pic>
        <p:nvPicPr>
          <p:cNvPr id="21" name="Picture 20"/>
          <p:cNvPicPr>
            <a:picLocks noChangeAspect="1"/>
          </p:cNvPicPr>
          <p:nvPr/>
        </p:nvPicPr>
        <p:blipFill rotWithShape="1">
          <a:blip r:embed="rId13">
            <a:extLst>
              <a:ext uri="{28A0092B-C50C-407E-A947-70E740481C1C}">
                <a14:useLocalDpi xmlns:a14="http://schemas.microsoft.com/office/drawing/2010/main" val="0"/>
              </a:ext>
            </a:extLst>
          </a:blip>
          <a:srcRect l="2686" t="88531" r="6862" b="1747"/>
          <a:stretch/>
        </p:blipFill>
        <p:spPr>
          <a:xfrm>
            <a:off x="4296000" y="2482180"/>
            <a:ext cx="3176038" cy="256026"/>
          </a:xfrm>
          <a:prstGeom prst="rect">
            <a:avLst/>
          </a:prstGeom>
        </p:spPr>
      </p:pic>
      <p:sp>
        <p:nvSpPr>
          <p:cNvPr id="3" name="Slide Number Placeholder 2"/>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2FA93E9-AC47-5149-9904-96489F23E567}"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6" name="TextBox 25"/>
          <p:cNvSpPr txBox="1"/>
          <p:nvPr/>
        </p:nvSpPr>
        <p:spPr>
          <a:xfrm>
            <a:off x="400363" y="4194536"/>
            <a:ext cx="2068088" cy="60016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Relative change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20% NH</a:t>
            </a:r>
            <a:r>
              <a:rPr kumimoji="0" lang="en-US" sz="1650" b="0" i="0" u="none" strike="noStrike" kern="1200" cap="none" spc="0" normalizeH="0" baseline="-25000" noProof="0" dirty="0">
                <a:ln>
                  <a:noFill/>
                </a:ln>
                <a:solidFill>
                  <a:prstClr val="black"/>
                </a:solidFill>
                <a:effectLst/>
                <a:uLnTx/>
                <a:uFillTx/>
                <a:latin typeface="Calibri" panose="020F0502020204030204"/>
                <a:ea typeface="+mn-ea"/>
                <a:cs typeface="+mn-cs"/>
              </a:rPr>
              <a:t>3 </a:t>
            </a: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scenario</a:t>
            </a:r>
          </a:p>
        </p:txBody>
      </p:sp>
    </p:spTree>
    <p:extLst>
      <p:ext uri="{BB962C8B-B14F-4D97-AF65-F5344CB8AC3E}">
        <p14:creationId xmlns:p14="http://schemas.microsoft.com/office/powerpoint/2010/main" val="755026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918" y="949407"/>
            <a:ext cx="9141714" cy="12956"/>
          </a:xfrm>
          <a:prstGeom prst="rect">
            <a:avLst/>
          </a:prstGeom>
          <a:solidFill>
            <a:srgbClr val="FFFF00"/>
          </a:solidFill>
          <a:ln w="28575" cmpd="sng">
            <a:gradFill flip="none" rotWithShape="1">
              <a:gsLst>
                <a:gs pos="8000">
                  <a:srgbClr val="FF0000"/>
                </a:gs>
                <a:gs pos="100000">
                  <a:srgbClr val="FFF5F5"/>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tIns="0" bIns="373130" anchor="ctr"/>
          <a:lstStyle/>
          <a:p>
            <a:pPr marL="0" marR="0" lvl="0" indent="0" algn="ctr" defTabSz="685800" rtl="0" eaLnBrk="1" fontAlgn="auto" latinLnBrk="0" hangingPunct="1">
              <a:lnSpc>
                <a:spcPct val="93000"/>
              </a:lnSpc>
              <a:spcBef>
                <a:spcPts val="0"/>
              </a:spcBef>
              <a:spcAft>
                <a:spcPts val="0"/>
              </a:spcAft>
              <a:buClr>
                <a:srgbClr val="FFFFFF"/>
              </a:buClr>
              <a:buSzTx/>
              <a:buFontTx/>
              <a:buNone/>
              <a:tabLst/>
              <a:defRPr/>
            </a:pPr>
            <a:r>
              <a:rPr kumimoji="0" lang="en-GB" sz="2250" b="0" i="0" u="none" strike="noStrike" kern="1200" cap="none" spc="0" normalizeH="0" baseline="0" noProof="0" dirty="0">
                <a:ln>
                  <a:noFill/>
                </a:ln>
                <a:solidFill>
                  <a:prstClr val="black"/>
                </a:solidFill>
                <a:effectLst/>
                <a:uLnTx/>
                <a:uFillTx/>
                <a:latin typeface="Calibri" charset="0"/>
                <a:ea typeface="Calibri" charset="0"/>
                <a:cs typeface="Calibri" charset="0"/>
              </a:rPr>
              <a:t>Posterior anthropogenic SO</a:t>
            </a:r>
            <a:r>
              <a:rPr kumimoji="0" lang="en-GB" sz="2250" b="0" i="0" u="none" strike="noStrike" kern="1200" cap="none" spc="0" normalizeH="0" baseline="-25000" noProof="0" dirty="0">
                <a:ln>
                  <a:noFill/>
                </a:ln>
                <a:solidFill>
                  <a:prstClr val="black"/>
                </a:solidFill>
                <a:effectLst/>
                <a:uLnTx/>
                <a:uFillTx/>
                <a:latin typeface="Calibri" charset="0"/>
                <a:ea typeface="Calibri" charset="0"/>
                <a:cs typeface="Calibri" charset="0"/>
              </a:rPr>
              <a:t>2</a:t>
            </a:r>
            <a:r>
              <a:rPr kumimoji="0" lang="en-GB" sz="2250" b="0" i="0" u="none" strike="noStrike" kern="1200" cap="none" spc="0" normalizeH="0" baseline="0" noProof="0" dirty="0">
                <a:ln>
                  <a:noFill/>
                </a:ln>
                <a:solidFill>
                  <a:prstClr val="black"/>
                </a:solidFill>
                <a:effectLst/>
                <a:uLnTx/>
                <a:uFillTx/>
                <a:latin typeface="Calibri" charset="0"/>
                <a:ea typeface="Calibri" charset="0"/>
                <a:cs typeface="Calibri" charset="0"/>
              </a:rPr>
              <a:t> emissions in different NH</a:t>
            </a:r>
            <a:r>
              <a:rPr kumimoji="0" lang="en-GB" sz="2250" b="0" i="0" u="none" strike="noStrike" kern="1200" cap="none" spc="0" normalizeH="0" baseline="-25000" noProof="0" dirty="0">
                <a:ln>
                  <a:noFill/>
                </a:ln>
                <a:solidFill>
                  <a:prstClr val="black"/>
                </a:solidFill>
                <a:effectLst/>
                <a:uLnTx/>
                <a:uFillTx/>
                <a:latin typeface="Calibri" charset="0"/>
                <a:ea typeface="Calibri" charset="0"/>
                <a:cs typeface="Calibri" charset="0"/>
              </a:rPr>
              <a:t>3</a:t>
            </a:r>
            <a:r>
              <a:rPr kumimoji="0" lang="en-GB" sz="2250" b="0" i="0" u="none" strike="noStrike" kern="1200" cap="none" spc="0" normalizeH="0" baseline="0" noProof="0" dirty="0">
                <a:ln>
                  <a:noFill/>
                </a:ln>
                <a:solidFill>
                  <a:prstClr val="black"/>
                </a:solidFill>
                <a:effectLst/>
                <a:uLnTx/>
                <a:uFillTx/>
                <a:latin typeface="Calibri" charset="0"/>
                <a:ea typeface="Calibri" charset="0"/>
                <a:cs typeface="Calibri" charset="0"/>
              </a:rPr>
              <a:t> emission scenarios</a:t>
            </a:r>
          </a:p>
        </p:txBody>
      </p:sp>
      <p:sp>
        <p:nvSpPr>
          <p:cNvPr id="4" name="Text Box 1"/>
          <p:cNvSpPr txBox="1">
            <a:spLocks noChangeArrowheads="1"/>
          </p:cNvSpPr>
          <p:nvPr/>
        </p:nvSpPr>
        <p:spPr bwMode="auto">
          <a:xfrm>
            <a:off x="2918" y="285750"/>
            <a:ext cx="9141082" cy="285750"/>
          </a:xfrm>
          <a:prstGeom prst="rect">
            <a:avLst/>
          </a:prstGeom>
          <a:solidFill>
            <a:schemeClr val="bg1">
              <a:lumMod val="85000"/>
            </a:schemeClr>
          </a:solidFill>
          <a:ln w="9525">
            <a:noFill/>
            <a:round/>
            <a:headEnd/>
            <a:tailEnd/>
          </a:ln>
        </p:spPr>
        <p:txBody>
          <a:bodyPr lIns="67376" rIns="67376" bIns="33688" anchor="ctr"/>
          <a:lstStyle>
            <a:lvl1pPr eaLnBrk="0">
              <a:tabLst>
                <a:tab pos="0"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6038" algn="l"/>
                <a:tab pos="6853238" algn="l"/>
                <a:tab pos="7310438" algn="l"/>
                <a:tab pos="7767638" algn="l"/>
                <a:tab pos="8224838" algn="l"/>
                <a:tab pos="8682038" algn="l"/>
                <a:tab pos="9139238" algn="l"/>
                <a:tab pos="9405938" algn="l"/>
              </a:tabLst>
              <a:defRPr sz="2400">
                <a:solidFill>
                  <a:schemeClr val="bg1"/>
                </a:solidFill>
                <a:latin typeface="Arial" charset="0"/>
                <a:ea typeface="ＭＳ Ｐゴシック" charset="0"/>
                <a:cs typeface="ＭＳ Ｐゴシック" charset="0"/>
              </a:defRPr>
            </a:lvl1pPr>
            <a:lvl2pPr marL="742950" indent="-285750" eaLnBrk="0">
              <a:tabLst>
                <a:tab pos="0"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6038" algn="l"/>
                <a:tab pos="6853238" algn="l"/>
                <a:tab pos="7310438" algn="l"/>
                <a:tab pos="7767638" algn="l"/>
                <a:tab pos="8224838" algn="l"/>
                <a:tab pos="8682038" algn="l"/>
                <a:tab pos="9139238" algn="l"/>
                <a:tab pos="9405938" algn="l"/>
              </a:tabLst>
              <a:defRPr sz="2400">
                <a:solidFill>
                  <a:schemeClr val="bg1"/>
                </a:solidFill>
                <a:latin typeface="Arial" charset="0"/>
                <a:ea typeface="ＭＳ Ｐゴシック" charset="0"/>
              </a:defRPr>
            </a:lvl2pPr>
            <a:lvl3pPr marL="1143000" indent="-228600" eaLnBrk="0">
              <a:tabLst>
                <a:tab pos="0"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6038" algn="l"/>
                <a:tab pos="6853238" algn="l"/>
                <a:tab pos="7310438" algn="l"/>
                <a:tab pos="7767638" algn="l"/>
                <a:tab pos="8224838" algn="l"/>
                <a:tab pos="8682038" algn="l"/>
                <a:tab pos="9139238" algn="l"/>
                <a:tab pos="9405938" algn="l"/>
              </a:tabLst>
              <a:defRPr sz="2400">
                <a:solidFill>
                  <a:schemeClr val="bg1"/>
                </a:solidFill>
                <a:latin typeface="Arial" charset="0"/>
                <a:ea typeface="ＭＳ Ｐゴシック" charset="0"/>
              </a:defRPr>
            </a:lvl3pPr>
            <a:lvl4pPr marL="1600200" indent="-228600" eaLnBrk="0">
              <a:tabLst>
                <a:tab pos="0"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6038" algn="l"/>
                <a:tab pos="6853238" algn="l"/>
                <a:tab pos="7310438" algn="l"/>
                <a:tab pos="7767638" algn="l"/>
                <a:tab pos="8224838" algn="l"/>
                <a:tab pos="8682038" algn="l"/>
                <a:tab pos="9139238" algn="l"/>
                <a:tab pos="9405938" algn="l"/>
              </a:tabLst>
              <a:defRPr sz="2400">
                <a:solidFill>
                  <a:schemeClr val="bg1"/>
                </a:solidFill>
                <a:latin typeface="Arial" charset="0"/>
                <a:ea typeface="ＭＳ Ｐゴシック" charset="0"/>
              </a:defRPr>
            </a:lvl4pPr>
            <a:lvl5pPr marL="2057400" indent="-228600" eaLnBrk="0">
              <a:tabLst>
                <a:tab pos="0"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6038" algn="l"/>
                <a:tab pos="6853238" algn="l"/>
                <a:tab pos="7310438" algn="l"/>
                <a:tab pos="7767638" algn="l"/>
                <a:tab pos="8224838" algn="l"/>
                <a:tab pos="8682038" algn="l"/>
                <a:tab pos="9139238" algn="l"/>
                <a:tab pos="9405938" algn="l"/>
              </a:tabLst>
              <a:defRPr sz="2400">
                <a:solidFill>
                  <a:schemeClr val="bg1"/>
                </a:solidFill>
                <a:latin typeface="Arial" charset="0"/>
                <a:ea typeface="ＭＳ Ｐゴシック" charset="0"/>
              </a:defRPr>
            </a:lvl5pPr>
            <a:lvl6pPr marL="2514600" indent="-228600" defTabSz="452438" eaLnBrk="0" fontAlgn="base" hangingPunct="0">
              <a:lnSpc>
                <a:spcPct val="62000"/>
              </a:lnSpc>
              <a:spcBef>
                <a:spcPct val="0"/>
              </a:spcBef>
              <a:spcAft>
                <a:spcPct val="0"/>
              </a:spcAft>
              <a:buClr>
                <a:srgbClr val="000000"/>
              </a:buClr>
              <a:buSzPct val="45000"/>
              <a:buFont typeface="Wingdings" charset="0"/>
              <a:tabLst>
                <a:tab pos="0"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6038" algn="l"/>
                <a:tab pos="6853238" algn="l"/>
                <a:tab pos="7310438" algn="l"/>
                <a:tab pos="7767638" algn="l"/>
                <a:tab pos="8224838" algn="l"/>
                <a:tab pos="8682038" algn="l"/>
                <a:tab pos="9139238" algn="l"/>
                <a:tab pos="9405938" algn="l"/>
              </a:tabLst>
              <a:defRPr sz="2400">
                <a:solidFill>
                  <a:schemeClr val="bg1"/>
                </a:solidFill>
                <a:latin typeface="Arial" charset="0"/>
                <a:ea typeface="ＭＳ Ｐゴシック" charset="0"/>
              </a:defRPr>
            </a:lvl6pPr>
            <a:lvl7pPr marL="2971800" indent="-228600" defTabSz="452438" eaLnBrk="0" fontAlgn="base" hangingPunct="0">
              <a:lnSpc>
                <a:spcPct val="62000"/>
              </a:lnSpc>
              <a:spcBef>
                <a:spcPct val="0"/>
              </a:spcBef>
              <a:spcAft>
                <a:spcPct val="0"/>
              </a:spcAft>
              <a:buClr>
                <a:srgbClr val="000000"/>
              </a:buClr>
              <a:buSzPct val="45000"/>
              <a:buFont typeface="Wingdings" charset="0"/>
              <a:tabLst>
                <a:tab pos="0"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6038" algn="l"/>
                <a:tab pos="6853238" algn="l"/>
                <a:tab pos="7310438" algn="l"/>
                <a:tab pos="7767638" algn="l"/>
                <a:tab pos="8224838" algn="l"/>
                <a:tab pos="8682038" algn="l"/>
                <a:tab pos="9139238" algn="l"/>
                <a:tab pos="9405938" algn="l"/>
              </a:tabLst>
              <a:defRPr sz="2400">
                <a:solidFill>
                  <a:schemeClr val="bg1"/>
                </a:solidFill>
                <a:latin typeface="Arial" charset="0"/>
                <a:ea typeface="ＭＳ Ｐゴシック" charset="0"/>
              </a:defRPr>
            </a:lvl7pPr>
            <a:lvl8pPr marL="3429000" indent="-228600" defTabSz="452438" eaLnBrk="0" fontAlgn="base" hangingPunct="0">
              <a:lnSpc>
                <a:spcPct val="62000"/>
              </a:lnSpc>
              <a:spcBef>
                <a:spcPct val="0"/>
              </a:spcBef>
              <a:spcAft>
                <a:spcPct val="0"/>
              </a:spcAft>
              <a:buClr>
                <a:srgbClr val="000000"/>
              </a:buClr>
              <a:buSzPct val="45000"/>
              <a:buFont typeface="Wingdings" charset="0"/>
              <a:tabLst>
                <a:tab pos="0"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6038" algn="l"/>
                <a:tab pos="6853238" algn="l"/>
                <a:tab pos="7310438" algn="l"/>
                <a:tab pos="7767638" algn="l"/>
                <a:tab pos="8224838" algn="l"/>
                <a:tab pos="8682038" algn="l"/>
                <a:tab pos="9139238" algn="l"/>
                <a:tab pos="9405938" algn="l"/>
              </a:tabLst>
              <a:defRPr sz="2400">
                <a:solidFill>
                  <a:schemeClr val="bg1"/>
                </a:solidFill>
                <a:latin typeface="Arial" charset="0"/>
                <a:ea typeface="ＭＳ Ｐゴシック" charset="0"/>
              </a:defRPr>
            </a:lvl8pPr>
            <a:lvl9pPr marL="3886200" indent="-228600" defTabSz="452438" eaLnBrk="0" fontAlgn="base" hangingPunct="0">
              <a:lnSpc>
                <a:spcPct val="62000"/>
              </a:lnSpc>
              <a:spcBef>
                <a:spcPct val="0"/>
              </a:spcBef>
              <a:spcAft>
                <a:spcPct val="0"/>
              </a:spcAft>
              <a:buClr>
                <a:srgbClr val="000000"/>
              </a:buClr>
              <a:buSzPct val="45000"/>
              <a:buFont typeface="Wingdings" charset="0"/>
              <a:tabLst>
                <a:tab pos="0"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6038" algn="l"/>
                <a:tab pos="6853238" algn="l"/>
                <a:tab pos="7310438" algn="l"/>
                <a:tab pos="7767638" algn="l"/>
                <a:tab pos="8224838" algn="l"/>
                <a:tab pos="8682038" algn="l"/>
                <a:tab pos="9139238" algn="l"/>
                <a:tab pos="9405938" algn="l"/>
              </a:tabLst>
              <a:defRPr sz="2400">
                <a:solidFill>
                  <a:schemeClr val="bg1"/>
                </a:solidFill>
                <a:latin typeface="Arial" charset="0"/>
                <a:ea typeface="ＭＳ Ｐゴシック" charset="0"/>
              </a:defRPr>
            </a:lvl9pPr>
          </a:lstStyle>
          <a:p>
            <a:pPr marL="0" marR="0" lvl="0" indent="0" algn="ctr" defTabSz="685800" rtl="0" eaLnBrk="1" fontAlgn="auto" latinLnBrk="0" hangingPunct="1">
              <a:lnSpc>
                <a:spcPct val="93000"/>
              </a:lnSpc>
              <a:spcBef>
                <a:spcPts val="0"/>
              </a:spcBef>
              <a:spcAft>
                <a:spcPts val="0"/>
              </a:spcAft>
              <a:buClr>
                <a:srgbClr val="FFFFFF"/>
              </a:buClr>
              <a:buSzTx/>
              <a:buFontTx/>
              <a:buNone/>
              <a:tabLst>
                <a:tab pos="0" algn="l"/>
                <a:tab pos="340519" algn="l"/>
                <a:tab pos="683419" algn="l"/>
                <a:tab pos="1026319" algn="l"/>
                <a:tab pos="1369219" algn="l"/>
                <a:tab pos="1712119" algn="l"/>
                <a:tab pos="2055019" algn="l"/>
                <a:tab pos="2397919" algn="l"/>
                <a:tab pos="2740819" algn="l"/>
                <a:tab pos="3083719" algn="l"/>
                <a:tab pos="3426619" algn="l"/>
                <a:tab pos="3769519" algn="l"/>
                <a:tab pos="4112419" algn="l"/>
                <a:tab pos="4455319" algn="l"/>
                <a:tab pos="4797029" algn="l"/>
                <a:tab pos="5139929" algn="l"/>
                <a:tab pos="5482829" algn="l"/>
                <a:tab pos="5825729" algn="l"/>
                <a:tab pos="6168629" algn="l"/>
                <a:tab pos="6511529" algn="l"/>
                <a:tab pos="6854429" algn="l"/>
                <a:tab pos="7054454" algn="l"/>
              </a:tabLst>
              <a:defRPr/>
            </a:pPr>
            <a:r>
              <a:rPr kumimoji="0" lang="en-US" sz="1200" b="0" i="0" u="none" strike="noStrike" kern="1200" cap="none" spc="0" normalizeH="0" baseline="0" noProof="0" dirty="0">
                <a:ln>
                  <a:noFill/>
                </a:ln>
                <a:solidFill>
                  <a:prstClr val="white">
                    <a:lumMod val="75000"/>
                  </a:prstClr>
                </a:solidFill>
                <a:effectLst/>
                <a:uLnTx/>
                <a:uFillTx/>
                <a:latin typeface="Calibri" charset="0"/>
                <a:ea typeface="ＭＳ Ｐゴシック" charset="0"/>
              </a:rPr>
              <a:t>Introduction      OMI  inverse modeling          OMPS inverse modeling and downscale        </a:t>
            </a:r>
            <a:r>
              <a:rPr kumimoji="0" lang="en-US" sz="1200" b="0" i="0" u="none" strike="noStrike" kern="1200" cap="none" spc="0" normalizeH="0" baseline="0" noProof="0" dirty="0">
                <a:ln>
                  <a:noFill/>
                </a:ln>
                <a:solidFill>
                  <a:prstClr val="black"/>
                </a:solidFill>
                <a:effectLst/>
                <a:uLnTx/>
                <a:uFillTx/>
                <a:latin typeface="Calibri" charset="0"/>
                <a:ea typeface="ＭＳ Ｐゴシック" charset="0"/>
              </a:rPr>
              <a:t>Joint inverse modeling     </a:t>
            </a:r>
            <a:r>
              <a:rPr kumimoji="0" lang="en-US" sz="1200" b="0" i="0" u="none" strike="noStrike" kern="1200" cap="none" spc="0" normalizeH="0" baseline="0" noProof="0" dirty="0">
                <a:ln>
                  <a:noFill/>
                </a:ln>
                <a:solidFill>
                  <a:prstClr val="white">
                    <a:lumMod val="75000"/>
                  </a:prstClr>
                </a:solidFill>
                <a:effectLst/>
                <a:uLnTx/>
                <a:uFillTx/>
                <a:latin typeface="Calibri" charset="0"/>
                <a:ea typeface="ＭＳ Ｐゴシック" charset="0"/>
              </a:rPr>
              <a:t>Summary  </a:t>
            </a:r>
            <a:endParaRPr kumimoji="0" lang="en-GB" sz="1200" b="0" i="0" u="none" strike="noStrike" kern="1200" cap="none" spc="0" normalizeH="0" baseline="0" noProof="0" dirty="0">
              <a:ln>
                <a:noFill/>
              </a:ln>
              <a:solidFill>
                <a:prstClr val="white">
                  <a:lumMod val="75000"/>
                </a:prstClr>
              </a:solidFill>
              <a:effectLst/>
              <a:uLnTx/>
              <a:uFillTx/>
              <a:latin typeface="Calibri" charset="0"/>
              <a:ea typeface="ＭＳ Ｐゴシック"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8880" t="22500" r="24330" b="35221"/>
          <a:stretch/>
        </p:blipFill>
        <p:spPr>
          <a:xfrm>
            <a:off x="2375236" y="1293048"/>
            <a:ext cx="1994066" cy="1113406"/>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9034" t="22484" r="24441" b="35543"/>
          <a:stretch/>
        </p:blipFill>
        <p:spPr>
          <a:xfrm>
            <a:off x="2373657" y="2802452"/>
            <a:ext cx="1984760" cy="1105347"/>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8803" t="22179" r="24211" b="32171"/>
          <a:stretch/>
        </p:blipFill>
        <p:spPr>
          <a:xfrm>
            <a:off x="2357469" y="3915735"/>
            <a:ext cx="2000948" cy="1202180"/>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544" t="88095" r="7019" b="2119"/>
          <a:stretch/>
        </p:blipFill>
        <p:spPr>
          <a:xfrm>
            <a:off x="4309668" y="2454946"/>
            <a:ext cx="3175511" cy="257711"/>
          </a:xfrm>
          <a:prstGeom prst="rect">
            <a:avLst/>
          </a:prstGeom>
        </p:spPr>
      </p:pic>
      <p:sp>
        <p:nvSpPr>
          <p:cNvPr id="16" name="TextBox 15"/>
          <p:cNvSpPr txBox="1"/>
          <p:nvPr/>
        </p:nvSpPr>
        <p:spPr>
          <a:xfrm>
            <a:off x="2730887" y="979885"/>
            <a:ext cx="1460501" cy="34624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SO</a:t>
            </a:r>
            <a:r>
              <a:rPr kumimoji="0" lang="en-US" sz="165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 only</a:t>
            </a:r>
          </a:p>
        </p:txBody>
      </p:sp>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13861" t="88221" r="14547" b="2309"/>
          <a:stretch/>
        </p:blipFill>
        <p:spPr>
          <a:xfrm>
            <a:off x="4350556" y="5161948"/>
            <a:ext cx="2513807" cy="249390"/>
          </a:xfrm>
          <a:prstGeom prst="rect">
            <a:avLst/>
          </a:prstGeom>
        </p:spPr>
      </p:pic>
      <p:pic>
        <p:nvPicPr>
          <p:cNvPr id="26" name="Picture 25"/>
          <p:cNvPicPr>
            <a:picLocks noChangeAspect="1"/>
          </p:cNvPicPr>
          <p:nvPr/>
        </p:nvPicPr>
        <p:blipFill rotWithShape="1">
          <a:blip r:embed="rId8">
            <a:extLst>
              <a:ext uri="{28A0092B-C50C-407E-A947-70E740481C1C}">
                <a14:useLocalDpi xmlns:a14="http://schemas.microsoft.com/office/drawing/2010/main" val="0"/>
              </a:ext>
            </a:extLst>
          </a:blip>
          <a:srcRect l="24661" t="22497" r="24658" b="35302"/>
          <a:stretch/>
        </p:blipFill>
        <p:spPr>
          <a:xfrm>
            <a:off x="4730507" y="1288141"/>
            <a:ext cx="1779560" cy="1111352"/>
          </a:xfrm>
          <a:prstGeom prst="rect">
            <a:avLst/>
          </a:prstGeom>
        </p:spPr>
      </p:pic>
      <p:pic>
        <p:nvPicPr>
          <p:cNvPr id="27" name="Picture 26"/>
          <p:cNvPicPr>
            <a:picLocks noChangeAspect="1"/>
          </p:cNvPicPr>
          <p:nvPr/>
        </p:nvPicPr>
        <p:blipFill rotWithShape="1">
          <a:blip r:embed="rId9">
            <a:extLst>
              <a:ext uri="{28A0092B-C50C-407E-A947-70E740481C1C}">
                <a14:useLocalDpi xmlns:a14="http://schemas.microsoft.com/office/drawing/2010/main" val="0"/>
              </a:ext>
            </a:extLst>
          </a:blip>
          <a:srcRect l="24668" t="22043" r="24048" b="35618"/>
          <a:stretch/>
        </p:blipFill>
        <p:spPr>
          <a:xfrm>
            <a:off x="6864363" y="1273035"/>
            <a:ext cx="1800734" cy="1114986"/>
          </a:xfrm>
          <a:prstGeom prst="rect">
            <a:avLst/>
          </a:prstGeom>
        </p:spPr>
      </p:pic>
      <p:pic>
        <p:nvPicPr>
          <p:cNvPr id="28" name="Picture 27"/>
          <p:cNvPicPr>
            <a:picLocks noChangeAspect="1"/>
          </p:cNvPicPr>
          <p:nvPr/>
        </p:nvPicPr>
        <p:blipFill rotWithShape="1">
          <a:blip r:embed="rId10">
            <a:extLst>
              <a:ext uri="{28A0092B-C50C-407E-A947-70E740481C1C}">
                <a14:useLocalDpi xmlns:a14="http://schemas.microsoft.com/office/drawing/2010/main" val="0"/>
              </a:ext>
            </a:extLst>
          </a:blip>
          <a:srcRect l="24578" t="22712" r="24393" b="35358"/>
          <a:stretch/>
        </p:blipFill>
        <p:spPr>
          <a:xfrm>
            <a:off x="4730076" y="2804876"/>
            <a:ext cx="1791779" cy="1104215"/>
          </a:xfrm>
          <a:prstGeom prst="rect">
            <a:avLst/>
          </a:prstGeom>
        </p:spPr>
      </p:pic>
      <p:pic>
        <p:nvPicPr>
          <p:cNvPr id="29" name="Picture 28"/>
          <p:cNvPicPr>
            <a:picLocks noChangeAspect="1"/>
          </p:cNvPicPr>
          <p:nvPr/>
        </p:nvPicPr>
        <p:blipFill rotWithShape="1">
          <a:blip r:embed="rId11">
            <a:extLst>
              <a:ext uri="{28A0092B-C50C-407E-A947-70E740481C1C}">
                <a14:useLocalDpi xmlns:a14="http://schemas.microsoft.com/office/drawing/2010/main" val="0"/>
              </a:ext>
            </a:extLst>
          </a:blip>
          <a:srcRect l="24539" t="22306" r="23573" b="32969"/>
          <a:stretch/>
        </p:blipFill>
        <p:spPr>
          <a:xfrm>
            <a:off x="4735424" y="3922086"/>
            <a:ext cx="1821941" cy="1177820"/>
          </a:xfrm>
          <a:prstGeom prst="rect">
            <a:avLst/>
          </a:prstGeom>
        </p:spPr>
      </p:pic>
      <p:pic>
        <p:nvPicPr>
          <p:cNvPr id="30" name="Picture 29"/>
          <p:cNvPicPr>
            <a:picLocks noChangeAspect="1"/>
          </p:cNvPicPr>
          <p:nvPr/>
        </p:nvPicPr>
        <p:blipFill rotWithShape="1">
          <a:blip r:embed="rId12">
            <a:extLst>
              <a:ext uri="{28A0092B-C50C-407E-A947-70E740481C1C}">
                <a14:useLocalDpi xmlns:a14="http://schemas.microsoft.com/office/drawing/2010/main" val="0"/>
              </a:ext>
            </a:extLst>
          </a:blip>
          <a:srcRect l="24679" t="22623" r="24320" b="35585"/>
          <a:stretch/>
        </p:blipFill>
        <p:spPr>
          <a:xfrm>
            <a:off x="6891005" y="2807219"/>
            <a:ext cx="1790796" cy="1100581"/>
          </a:xfrm>
          <a:prstGeom prst="rect">
            <a:avLst/>
          </a:prstGeom>
        </p:spPr>
      </p:pic>
      <p:pic>
        <p:nvPicPr>
          <p:cNvPr id="34" name="Picture 33"/>
          <p:cNvPicPr>
            <a:picLocks noChangeAspect="1"/>
          </p:cNvPicPr>
          <p:nvPr/>
        </p:nvPicPr>
        <p:blipFill rotWithShape="1">
          <a:blip r:embed="rId13">
            <a:extLst>
              <a:ext uri="{28A0092B-C50C-407E-A947-70E740481C1C}">
                <a14:useLocalDpi xmlns:a14="http://schemas.microsoft.com/office/drawing/2010/main" val="0"/>
              </a:ext>
            </a:extLst>
          </a:blip>
          <a:srcRect l="24414" t="21949" r="24430" b="32967"/>
          <a:stretch/>
        </p:blipFill>
        <p:spPr>
          <a:xfrm>
            <a:off x="6885562" y="3922191"/>
            <a:ext cx="1796239" cy="1187275"/>
          </a:xfrm>
          <a:prstGeom prst="rect">
            <a:avLst/>
          </a:prstGeom>
        </p:spPr>
      </p:pic>
      <p:sp>
        <p:nvSpPr>
          <p:cNvPr id="2" name="Slide Number Placeholder 1"/>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2FA93E9-AC47-5149-9904-96489F23E567}"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5" name="TextBox 34"/>
          <p:cNvSpPr txBox="1"/>
          <p:nvPr/>
        </p:nvSpPr>
        <p:spPr>
          <a:xfrm>
            <a:off x="429638" y="1665863"/>
            <a:ext cx="1842871"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100% NH</a:t>
            </a:r>
            <a:r>
              <a:rPr kumimoji="0" lang="en-US" sz="1650" b="0" i="0" u="none" strike="noStrike" kern="1200" cap="none" spc="0" normalizeH="0" baseline="-25000" noProof="0" dirty="0">
                <a:ln>
                  <a:noFill/>
                </a:ln>
                <a:solidFill>
                  <a:prstClr val="black"/>
                </a:solidFill>
                <a:effectLst/>
                <a:uLnTx/>
                <a:uFillTx/>
                <a:latin typeface="Calibri" panose="020F0502020204030204"/>
                <a:ea typeface="+mn-ea"/>
                <a:cs typeface="+mn-cs"/>
              </a:rPr>
              <a:t>3 </a:t>
            </a: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scenario</a:t>
            </a:r>
          </a:p>
        </p:txBody>
      </p:sp>
      <p:sp>
        <p:nvSpPr>
          <p:cNvPr id="38" name="TextBox 37"/>
          <p:cNvSpPr txBox="1"/>
          <p:nvPr/>
        </p:nvSpPr>
        <p:spPr>
          <a:xfrm>
            <a:off x="400363" y="3006589"/>
            <a:ext cx="2068088" cy="60016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Relative change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50% NH</a:t>
            </a:r>
            <a:r>
              <a:rPr kumimoji="0" lang="en-US" sz="1650" b="0" i="0" u="none" strike="noStrike" kern="1200" cap="none" spc="0" normalizeH="0" baseline="-25000" noProof="0" dirty="0">
                <a:ln>
                  <a:noFill/>
                </a:ln>
                <a:solidFill>
                  <a:prstClr val="black"/>
                </a:solidFill>
                <a:effectLst/>
                <a:uLnTx/>
                <a:uFillTx/>
                <a:latin typeface="Calibri" panose="020F0502020204030204"/>
                <a:ea typeface="+mn-ea"/>
                <a:cs typeface="+mn-cs"/>
              </a:rPr>
              <a:t>3 </a:t>
            </a: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scenario</a:t>
            </a:r>
          </a:p>
        </p:txBody>
      </p:sp>
      <p:sp>
        <p:nvSpPr>
          <p:cNvPr id="39" name="TextBox 38"/>
          <p:cNvSpPr txBox="1"/>
          <p:nvPr/>
        </p:nvSpPr>
        <p:spPr>
          <a:xfrm>
            <a:off x="400363" y="4194536"/>
            <a:ext cx="2068088" cy="60016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Relative change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20% NH</a:t>
            </a:r>
            <a:r>
              <a:rPr kumimoji="0" lang="en-US" sz="1650" b="0" i="0" u="none" strike="noStrike" kern="1200" cap="none" spc="0" normalizeH="0" baseline="-25000" noProof="0" dirty="0">
                <a:ln>
                  <a:noFill/>
                </a:ln>
                <a:solidFill>
                  <a:prstClr val="black"/>
                </a:solidFill>
                <a:effectLst/>
                <a:uLnTx/>
                <a:uFillTx/>
                <a:latin typeface="Calibri" panose="020F0502020204030204"/>
                <a:ea typeface="+mn-ea"/>
                <a:cs typeface="+mn-cs"/>
              </a:rPr>
              <a:t>3 </a:t>
            </a: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scenario</a:t>
            </a:r>
          </a:p>
        </p:txBody>
      </p:sp>
      <p:sp>
        <p:nvSpPr>
          <p:cNvPr id="22" name="TextBox 21"/>
          <p:cNvSpPr txBox="1"/>
          <p:nvPr/>
        </p:nvSpPr>
        <p:spPr>
          <a:xfrm>
            <a:off x="4932093" y="966466"/>
            <a:ext cx="1460501" cy="34624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Joint(S=200)</a:t>
            </a:r>
          </a:p>
        </p:txBody>
      </p:sp>
      <p:sp>
        <p:nvSpPr>
          <p:cNvPr id="23" name="TextBox 22"/>
          <p:cNvSpPr txBox="1"/>
          <p:nvPr/>
        </p:nvSpPr>
        <p:spPr>
          <a:xfrm>
            <a:off x="7061593" y="957067"/>
            <a:ext cx="1460501" cy="34624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rPr>
              <a:t>Joint(S=500)</a:t>
            </a:r>
          </a:p>
        </p:txBody>
      </p:sp>
    </p:spTree>
    <p:extLst>
      <p:ext uri="{BB962C8B-B14F-4D97-AF65-F5344CB8AC3E}">
        <p14:creationId xmlns:p14="http://schemas.microsoft.com/office/powerpoint/2010/main" val="69490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758048" y="244803"/>
            <a:ext cx="7518400" cy="952500"/>
          </a:xfrm>
        </p:spPr>
        <p:txBody>
          <a:bodyPr/>
          <a:lstStyle/>
          <a:p>
            <a:r>
              <a:rPr lang="en-US" dirty="0">
                <a:solidFill>
                  <a:schemeClr val="tx1"/>
                </a:solidFill>
                <a:latin typeface="Helvetica" charset="0"/>
                <a:ea typeface="ＭＳ Ｐゴシック" charset="0"/>
                <a:cs typeface="ＭＳ Ｐゴシック" charset="0"/>
              </a:rPr>
              <a:t>Top-Down vs. Bottom-Up estimate of aerosol emission</a:t>
            </a:r>
            <a:br>
              <a:rPr lang="en-US" dirty="0">
                <a:solidFill>
                  <a:schemeClr val="tx1"/>
                </a:solidFill>
                <a:latin typeface="Helvetica" charset="0"/>
                <a:ea typeface="ＭＳ Ｐゴシック" charset="0"/>
                <a:cs typeface="ＭＳ Ｐゴシック" charset="0"/>
              </a:rPr>
            </a:br>
            <a:br>
              <a:rPr lang="en-US" dirty="0">
                <a:latin typeface="Helvetica" charset="0"/>
                <a:ea typeface="ＭＳ Ｐゴシック" charset="0"/>
                <a:cs typeface="ＭＳ Ｐゴシック" charset="0"/>
              </a:rPr>
            </a:br>
            <a:endParaRPr lang="en-US" dirty="0">
              <a:latin typeface="Helvetica" charset="0"/>
              <a:ea typeface="ＭＳ Ｐゴシック" charset="0"/>
              <a:cs typeface="ＭＳ Ｐゴシック" charset="0"/>
            </a:endParaRPr>
          </a:p>
        </p:txBody>
      </p:sp>
      <p:sp>
        <p:nvSpPr>
          <p:cNvPr id="32771" name="Text Box 2"/>
          <p:cNvSpPr txBox="1">
            <a:spLocks noChangeArrowheads="1"/>
          </p:cNvSpPr>
          <p:nvPr/>
        </p:nvSpPr>
        <p:spPr bwMode="auto">
          <a:xfrm>
            <a:off x="850900" y="3106239"/>
            <a:ext cx="3508036"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68006" tIns="34002" rIns="68006" bIns="34002"/>
          <a:lstStyle>
            <a:lvl1pPr eaLnBrk="0" hangingPunct="0">
              <a:tabLst>
                <a:tab pos="0" algn="l"/>
                <a:tab pos="409575" algn="l"/>
                <a:tab pos="823913" algn="l"/>
                <a:tab pos="1238250" algn="l"/>
                <a:tab pos="1654175" algn="l"/>
                <a:tab pos="2068513" algn="l"/>
                <a:tab pos="2482850" algn="l"/>
                <a:tab pos="2898775" algn="l"/>
                <a:tab pos="3313113" algn="l"/>
                <a:tab pos="3727450" algn="l"/>
                <a:tab pos="4141788" algn="l"/>
                <a:tab pos="4557713" algn="l"/>
                <a:tab pos="4972050" algn="l"/>
                <a:tab pos="5386388" algn="l"/>
                <a:tab pos="5800725" algn="l"/>
                <a:tab pos="6215063" algn="l"/>
                <a:tab pos="6629400" algn="l"/>
                <a:tab pos="7043738" algn="l"/>
                <a:tab pos="7459663" algn="l"/>
                <a:tab pos="7874000" algn="l"/>
                <a:tab pos="8288338"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09575" algn="l"/>
                <a:tab pos="823913" algn="l"/>
                <a:tab pos="1238250" algn="l"/>
                <a:tab pos="1654175" algn="l"/>
                <a:tab pos="2068513" algn="l"/>
                <a:tab pos="2482850" algn="l"/>
                <a:tab pos="2898775" algn="l"/>
                <a:tab pos="3313113" algn="l"/>
                <a:tab pos="3727450" algn="l"/>
                <a:tab pos="4141788" algn="l"/>
                <a:tab pos="4557713" algn="l"/>
                <a:tab pos="4972050" algn="l"/>
                <a:tab pos="5386388" algn="l"/>
                <a:tab pos="5800725" algn="l"/>
                <a:tab pos="6215063" algn="l"/>
                <a:tab pos="6629400" algn="l"/>
                <a:tab pos="7043738" algn="l"/>
                <a:tab pos="7459663" algn="l"/>
                <a:tab pos="7874000" algn="l"/>
                <a:tab pos="8288338" algn="l"/>
              </a:tabLst>
              <a:defRPr sz="2400">
                <a:solidFill>
                  <a:schemeClr val="tx1"/>
                </a:solidFill>
                <a:latin typeface="Arial" charset="0"/>
                <a:ea typeface="ＭＳ Ｐゴシック" charset="0"/>
              </a:defRPr>
            </a:lvl2pPr>
            <a:lvl3pPr marL="1143000" indent="-228600" eaLnBrk="0" hangingPunct="0">
              <a:tabLst>
                <a:tab pos="0" algn="l"/>
                <a:tab pos="409575" algn="l"/>
                <a:tab pos="823913" algn="l"/>
                <a:tab pos="1238250" algn="l"/>
                <a:tab pos="1654175" algn="l"/>
                <a:tab pos="2068513" algn="l"/>
                <a:tab pos="2482850" algn="l"/>
                <a:tab pos="2898775" algn="l"/>
                <a:tab pos="3313113" algn="l"/>
                <a:tab pos="3727450" algn="l"/>
                <a:tab pos="4141788" algn="l"/>
                <a:tab pos="4557713" algn="l"/>
                <a:tab pos="4972050" algn="l"/>
                <a:tab pos="5386388" algn="l"/>
                <a:tab pos="5800725" algn="l"/>
                <a:tab pos="6215063" algn="l"/>
                <a:tab pos="6629400" algn="l"/>
                <a:tab pos="7043738" algn="l"/>
                <a:tab pos="7459663" algn="l"/>
                <a:tab pos="7874000" algn="l"/>
                <a:tab pos="8288338" algn="l"/>
              </a:tabLst>
              <a:defRPr sz="2400">
                <a:solidFill>
                  <a:schemeClr val="tx1"/>
                </a:solidFill>
                <a:latin typeface="Arial" charset="0"/>
                <a:ea typeface="ＭＳ Ｐゴシック" charset="0"/>
              </a:defRPr>
            </a:lvl3pPr>
            <a:lvl4pPr marL="1600200" indent="-228600" eaLnBrk="0" hangingPunct="0">
              <a:tabLst>
                <a:tab pos="0" algn="l"/>
                <a:tab pos="409575" algn="l"/>
                <a:tab pos="823913" algn="l"/>
                <a:tab pos="1238250" algn="l"/>
                <a:tab pos="1654175" algn="l"/>
                <a:tab pos="2068513" algn="l"/>
                <a:tab pos="2482850" algn="l"/>
                <a:tab pos="2898775" algn="l"/>
                <a:tab pos="3313113" algn="l"/>
                <a:tab pos="3727450" algn="l"/>
                <a:tab pos="4141788" algn="l"/>
                <a:tab pos="4557713" algn="l"/>
                <a:tab pos="4972050" algn="l"/>
                <a:tab pos="5386388" algn="l"/>
                <a:tab pos="5800725" algn="l"/>
                <a:tab pos="6215063" algn="l"/>
                <a:tab pos="6629400" algn="l"/>
                <a:tab pos="7043738" algn="l"/>
                <a:tab pos="7459663" algn="l"/>
                <a:tab pos="7874000" algn="l"/>
                <a:tab pos="8288338" algn="l"/>
              </a:tabLst>
              <a:defRPr sz="2400">
                <a:solidFill>
                  <a:schemeClr val="tx1"/>
                </a:solidFill>
                <a:latin typeface="Arial" charset="0"/>
                <a:ea typeface="ＭＳ Ｐゴシック" charset="0"/>
              </a:defRPr>
            </a:lvl4pPr>
            <a:lvl5pPr marL="2057400" indent="-228600" eaLnBrk="0" hangingPunct="0">
              <a:tabLst>
                <a:tab pos="0" algn="l"/>
                <a:tab pos="409575" algn="l"/>
                <a:tab pos="823913" algn="l"/>
                <a:tab pos="1238250" algn="l"/>
                <a:tab pos="1654175" algn="l"/>
                <a:tab pos="2068513" algn="l"/>
                <a:tab pos="2482850" algn="l"/>
                <a:tab pos="2898775" algn="l"/>
                <a:tab pos="3313113" algn="l"/>
                <a:tab pos="3727450" algn="l"/>
                <a:tab pos="4141788" algn="l"/>
                <a:tab pos="4557713" algn="l"/>
                <a:tab pos="4972050" algn="l"/>
                <a:tab pos="5386388" algn="l"/>
                <a:tab pos="5800725" algn="l"/>
                <a:tab pos="6215063" algn="l"/>
                <a:tab pos="6629400" algn="l"/>
                <a:tab pos="7043738" algn="l"/>
                <a:tab pos="7459663" algn="l"/>
                <a:tab pos="7874000" algn="l"/>
                <a:tab pos="82883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09575" algn="l"/>
                <a:tab pos="823913" algn="l"/>
                <a:tab pos="1238250" algn="l"/>
                <a:tab pos="1654175" algn="l"/>
                <a:tab pos="2068513" algn="l"/>
                <a:tab pos="2482850" algn="l"/>
                <a:tab pos="2898775" algn="l"/>
                <a:tab pos="3313113" algn="l"/>
                <a:tab pos="3727450" algn="l"/>
                <a:tab pos="4141788" algn="l"/>
                <a:tab pos="4557713" algn="l"/>
                <a:tab pos="4972050" algn="l"/>
                <a:tab pos="5386388" algn="l"/>
                <a:tab pos="5800725" algn="l"/>
                <a:tab pos="6215063" algn="l"/>
                <a:tab pos="6629400" algn="l"/>
                <a:tab pos="7043738" algn="l"/>
                <a:tab pos="7459663" algn="l"/>
                <a:tab pos="7874000" algn="l"/>
                <a:tab pos="82883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09575" algn="l"/>
                <a:tab pos="823913" algn="l"/>
                <a:tab pos="1238250" algn="l"/>
                <a:tab pos="1654175" algn="l"/>
                <a:tab pos="2068513" algn="l"/>
                <a:tab pos="2482850" algn="l"/>
                <a:tab pos="2898775" algn="l"/>
                <a:tab pos="3313113" algn="l"/>
                <a:tab pos="3727450" algn="l"/>
                <a:tab pos="4141788" algn="l"/>
                <a:tab pos="4557713" algn="l"/>
                <a:tab pos="4972050" algn="l"/>
                <a:tab pos="5386388" algn="l"/>
                <a:tab pos="5800725" algn="l"/>
                <a:tab pos="6215063" algn="l"/>
                <a:tab pos="6629400" algn="l"/>
                <a:tab pos="7043738" algn="l"/>
                <a:tab pos="7459663" algn="l"/>
                <a:tab pos="7874000" algn="l"/>
                <a:tab pos="82883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09575" algn="l"/>
                <a:tab pos="823913" algn="l"/>
                <a:tab pos="1238250" algn="l"/>
                <a:tab pos="1654175" algn="l"/>
                <a:tab pos="2068513" algn="l"/>
                <a:tab pos="2482850" algn="l"/>
                <a:tab pos="2898775" algn="l"/>
                <a:tab pos="3313113" algn="l"/>
                <a:tab pos="3727450" algn="l"/>
                <a:tab pos="4141788" algn="l"/>
                <a:tab pos="4557713" algn="l"/>
                <a:tab pos="4972050" algn="l"/>
                <a:tab pos="5386388" algn="l"/>
                <a:tab pos="5800725" algn="l"/>
                <a:tab pos="6215063" algn="l"/>
                <a:tab pos="6629400" algn="l"/>
                <a:tab pos="7043738" algn="l"/>
                <a:tab pos="7459663" algn="l"/>
                <a:tab pos="7874000" algn="l"/>
                <a:tab pos="82883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09575" algn="l"/>
                <a:tab pos="823913" algn="l"/>
                <a:tab pos="1238250" algn="l"/>
                <a:tab pos="1654175" algn="l"/>
                <a:tab pos="2068513" algn="l"/>
                <a:tab pos="2482850" algn="l"/>
                <a:tab pos="2898775" algn="l"/>
                <a:tab pos="3313113" algn="l"/>
                <a:tab pos="3727450" algn="l"/>
                <a:tab pos="4141788" algn="l"/>
                <a:tab pos="4557713" algn="l"/>
                <a:tab pos="4972050" algn="l"/>
                <a:tab pos="5386388" algn="l"/>
                <a:tab pos="5800725" algn="l"/>
                <a:tab pos="6215063" algn="l"/>
                <a:tab pos="6629400" algn="l"/>
                <a:tab pos="7043738" algn="l"/>
                <a:tab pos="7459663" algn="l"/>
                <a:tab pos="7874000" algn="l"/>
                <a:tab pos="8288338" algn="l"/>
              </a:tabLst>
              <a:defRPr sz="2400">
                <a:solidFill>
                  <a:schemeClr val="tx1"/>
                </a:solidFill>
                <a:latin typeface="Arial" charset="0"/>
                <a:ea typeface="ＭＳ Ｐゴシック" charset="0"/>
              </a:defRPr>
            </a:lvl9pPr>
          </a:lstStyle>
          <a:p>
            <a:pPr defTabSz="761970" eaLnBrk="1" fontAlgn="base" hangingPunct="1">
              <a:spcBef>
                <a:spcPct val="0"/>
              </a:spcBef>
              <a:spcAft>
                <a:spcPts val="1511"/>
              </a:spcAft>
              <a:buSzPct val="100000"/>
              <a:buFont typeface="Lucida Grande" charset="0"/>
              <a:buChar char="-"/>
            </a:pPr>
            <a:r>
              <a:rPr lang="en-GB" sz="1500" b="1" dirty="0">
                <a:solidFill>
                  <a:srgbClr val="FF0000"/>
                </a:solidFill>
              </a:rPr>
              <a:t>Usually has a 2~3 </a:t>
            </a:r>
            <a:r>
              <a:rPr lang="en-GB" sz="1500" b="1" dirty="0" err="1">
                <a:solidFill>
                  <a:srgbClr val="FF0000"/>
                </a:solidFill>
              </a:rPr>
              <a:t>yr</a:t>
            </a:r>
            <a:r>
              <a:rPr lang="en-GB" sz="1500" b="1" dirty="0">
                <a:solidFill>
                  <a:srgbClr val="FF0000"/>
                </a:solidFill>
              </a:rPr>
              <a:t> lag</a:t>
            </a:r>
          </a:p>
          <a:p>
            <a:pPr defTabSz="761970" eaLnBrk="1" fontAlgn="base" hangingPunct="1">
              <a:spcBef>
                <a:spcPct val="0"/>
              </a:spcBef>
              <a:spcAft>
                <a:spcPts val="1511"/>
              </a:spcAft>
              <a:buSzPct val="100000"/>
              <a:buFont typeface="Lucida Grande" charset="0"/>
              <a:buChar char="-"/>
            </a:pPr>
            <a:r>
              <a:rPr lang="en-GB" sz="1500" b="1" dirty="0">
                <a:solidFill>
                  <a:srgbClr val="FF0000"/>
                </a:solidFill>
              </a:rPr>
              <a:t>Seasonal/ monthly </a:t>
            </a:r>
          </a:p>
          <a:p>
            <a:pPr defTabSz="761970" eaLnBrk="1" fontAlgn="base" hangingPunct="1">
              <a:spcBef>
                <a:spcPct val="0"/>
              </a:spcBef>
              <a:spcAft>
                <a:spcPts val="1511"/>
              </a:spcAft>
              <a:buSzPct val="100000"/>
              <a:buFont typeface="Lucida Grande" charset="0"/>
              <a:buChar char="-"/>
            </a:pPr>
            <a:r>
              <a:rPr lang="en-GB" sz="1500" b="1" dirty="0">
                <a:solidFill>
                  <a:srgbClr val="FF0000"/>
                </a:solidFill>
              </a:rPr>
              <a:t>Point or area average</a:t>
            </a:r>
          </a:p>
          <a:p>
            <a:pPr defTabSz="761970" eaLnBrk="1" fontAlgn="base" hangingPunct="1">
              <a:spcBef>
                <a:spcPct val="0"/>
              </a:spcBef>
              <a:spcAft>
                <a:spcPts val="1511"/>
              </a:spcAft>
              <a:buSzPct val="100000"/>
              <a:buFont typeface="Lucida Grande" charset="0"/>
              <a:buChar char="-"/>
            </a:pPr>
            <a:r>
              <a:rPr lang="en-GB" sz="1500" b="1" dirty="0">
                <a:solidFill>
                  <a:srgbClr val="FF0000"/>
                </a:solidFill>
              </a:rPr>
              <a:t>Chemically </a:t>
            </a:r>
            <a:r>
              <a:rPr lang="en-GB" sz="1500" b="1" dirty="0" err="1">
                <a:solidFill>
                  <a:srgbClr val="FF0000"/>
                </a:solidFill>
              </a:rPr>
              <a:t>speciated</a:t>
            </a:r>
            <a:endParaRPr lang="en-GB" sz="1500" b="1" dirty="0">
              <a:solidFill>
                <a:srgbClr val="FF0000"/>
              </a:solidFill>
            </a:endParaRPr>
          </a:p>
          <a:p>
            <a:pPr defTabSz="761970" eaLnBrk="1" fontAlgn="base" hangingPunct="1">
              <a:spcBef>
                <a:spcPct val="0"/>
              </a:spcBef>
              <a:spcAft>
                <a:spcPts val="1511"/>
              </a:spcAft>
              <a:buSzPct val="100000"/>
              <a:buFont typeface="Lucida Grande" charset="0"/>
              <a:buChar char="-"/>
            </a:pPr>
            <a:r>
              <a:rPr lang="en-GB" sz="1500" b="1" dirty="0">
                <a:solidFill>
                  <a:srgbClr val="FF0000"/>
                </a:solidFill>
              </a:rPr>
              <a:t>Lack of constraint on emission above the surface</a:t>
            </a:r>
          </a:p>
          <a:p>
            <a:pPr defTabSz="761970" eaLnBrk="1" fontAlgn="base" hangingPunct="1">
              <a:spcBef>
                <a:spcPct val="0"/>
              </a:spcBef>
              <a:spcAft>
                <a:spcPts val="1511"/>
              </a:spcAft>
              <a:buSzPct val="100000"/>
              <a:buFont typeface="Lucida Grande" charset="0"/>
              <a:buChar char="-"/>
            </a:pPr>
            <a:endParaRPr lang="en-GB" sz="1500" dirty="0">
              <a:solidFill>
                <a:srgbClr val="FF0000"/>
              </a:solidFill>
            </a:endParaRPr>
          </a:p>
          <a:p>
            <a:pPr defTabSz="761970" eaLnBrk="1" fontAlgn="base" hangingPunct="1">
              <a:spcBef>
                <a:spcPct val="0"/>
              </a:spcBef>
              <a:spcAft>
                <a:spcPts val="1511"/>
              </a:spcAft>
              <a:buSzPct val="100000"/>
              <a:buFont typeface="Lucida Grande" charset="0"/>
              <a:buChar char="-"/>
            </a:pPr>
            <a:endParaRPr lang="en-GB" sz="1500" dirty="0">
              <a:solidFill>
                <a:srgbClr val="FF0000"/>
              </a:solidFill>
            </a:endParaRPr>
          </a:p>
          <a:p>
            <a:pPr defTabSz="761970" eaLnBrk="1" fontAlgn="base" hangingPunct="1">
              <a:spcBef>
                <a:spcPct val="0"/>
              </a:spcBef>
              <a:spcAft>
                <a:spcPts val="1511"/>
              </a:spcAft>
              <a:buSzPct val="100000"/>
              <a:buFont typeface="Lucida Grande" charset="0"/>
              <a:buChar char="-"/>
            </a:pPr>
            <a:endParaRPr lang="en-GB" sz="1500" dirty="0">
              <a:solidFill>
                <a:srgbClr val="FF0000"/>
              </a:solidFill>
            </a:endParaRPr>
          </a:p>
        </p:txBody>
      </p:sp>
      <p:sp>
        <p:nvSpPr>
          <p:cNvPr id="32772" name="Text Box 2"/>
          <p:cNvSpPr txBox="1">
            <a:spLocks noChangeArrowheads="1"/>
          </p:cNvSpPr>
          <p:nvPr/>
        </p:nvSpPr>
        <p:spPr bwMode="auto">
          <a:xfrm>
            <a:off x="4457700" y="3124200"/>
            <a:ext cx="4127500" cy="241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68006" tIns="34002" rIns="68006" bIns="34002"/>
          <a:lstStyle>
            <a:lvl1pPr eaLnBrk="0" hangingPunct="0">
              <a:tabLst>
                <a:tab pos="0" algn="l"/>
                <a:tab pos="409575" algn="l"/>
                <a:tab pos="823913" algn="l"/>
                <a:tab pos="1238250" algn="l"/>
                <a:tab pos="1654175" algn="l"/>
                <a:tab pos="2068513" algn="l"/>
                <a:tab pos="2482850" algn="l"/>
                <a:tab pos="2898775" algn="l"/>
                <a:tab pos="3313113" algn="l"/>
                <a:tab pos="3727450" algn="l"/>
                <a:tab pos="4141788" algn="l"/>
                <a:tab pos="4557713" algn="l"/>
                <a:tab pos="4972050" algn="l"/>
                <a:tab pos="5386388" algn="l"/>
                <a:tab pos="5800725" algn="l"/>
                <a:tab pos="6215063" algn="l"/>
                <a:tab pos="6629400" algn="l"/>
                <a:tab pos="7043738" algn="l"/>
                <a:tab pos="7459663" algn="l"/>
                <a:tab pos="7874000" algn="l"/>
                <a:tab pos="8288338"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09575" algn="l"/>
                <a:tab pos="823913" algn="l"/>
                <a:tab pos="1238250" algn="l"/>
                <a:tab pos="1654175" algn="l"/>
                <a:tab pos="2068513" algn="l"/>
                <a:tab pos="2482850" algn="l"/>
                <a:tab pos="2898775" algn="l"/>
                <a:tab pos="3313113" algn="l"/>
                <a:tab pos="3727450" algn="l"/>
                <a:tab pos="4141788" algn="l"/>
                <a:tab pos="4557713" algn="l"/>
                <a:tab pos="4972050" algn="l"/>
                <a:tab pos="5386388" algn="l"/>
                <a:tab pos="5800725" algn="l"/>
                <a:tab pos="6215063" algn="l"/>
                <a:tab pos="6629400" algn="l"/>
                <a:tab pos="7043738" algn="l"/>
                <a:tab pos="7459663" algn="l"/>
                <a:tab pos="7874000" algn="l"/>
                <a:tab pos="8288338" algn="l"/>
              </a:tabLst>
              <a:defRPr sz="2400">
                <a:solidFill>
                  <a:schemeClr val="tx1"/>
                </a:solidFill>
                <a:latin typeface="Arial" charset="0"/>
                <a:ea typeface="ＭＳ Ｐゴシック" charset="0"/>
              </a:defRPr>
            </a:lvl2pPr>
            <a:lvl3pPr marL="1143000" indent="-228600" eaLnBrk="0" hangingPunct="0">
              <a:tabLst>
                <a:tab pos="0" algn="l"/>
                <a:tab pos="409575" algn="l"/>
                <a:tab pos="823913" algn="l"/>
                <a:tab pos="1238250" algn="l"/>
                <a:tab pos="1654175" algn="l"/>
                <a:tab pos="2068513" algn="l"/>
                <a:tab pos="2482850" algn="l"/>
                <a:tab pos="2898775" algn="l"/>
                <a:tab pos="3313113" algn="l"/>
                <a:tab pos="3727450" algn="l"/>
                <a:tab pos="4141788" algn="l"/>
                <a:tab pos="4557713" algn="l"/>
                <a:tab pos="4972050" algn="l"/>
                <a:tab pos="5386388" algn="l"/>
                <a:tab pos="5800725" algn="l"/>
                <a:tab pos="6215063" algn="l"/>
                <a:tab pos="6629400" algn="l"/>
                <a:tab pos="7043738" algn="l"/>
                <a:tab pos="7459663" algn="l"/>
                <a:tab pos="7874000" algn="l"/>
                <a:tab pos="8288338" algn="l"/>
              </a:tabLst>
              <a:defRPr sz="2400">
                <a:solidFill>
                  <a:schemeClr val="tx1"/>
                </a:solidFill>
                <a:latin typeface="Arial" charset="0"/>
                <a:ea typeface="ＭＳ Ｐゴシック" charset="0"/>
              </a:defRPr>
            </a:lvl3pPr>
            <a:lvl4pPr marL="1600200" indent="-228600" eaLnBrk="0" hangingPunct="0">
              <a:tabLst>
                <a:tab pos="0" algn="l"/>
                <a:tab pos="409575" algn="l"/>
                <a:tab pos="823913" algn="l"/>
                <a:tab pos="1238250" algn="l"/>
                <a:tab pos="1654175" algn="l"/>
                <a:tab pos="2068513" algn="l"/>
                <a:tab pos="2482850" algn="l"/>
                <a:tab pos="2898775" algn="l"/>
                <a:tab pos="3313113" algn="l"/>
                <a:tab pos="3727450" algn="l"/>
                <a:tab pos="4141788" algn="l"/>
                <a:tab pos="4557713" algn="l"/>
                <a:tab pos="4972050" algn="l"/>
                <a:tab pos="5386388" algn="l"/>
                <a:tab pos="5800725" algn="l"/>
                <a:tab pos="6215063" algn="l"/>
                <a:tab pos="6629400" algn="l"/>
                <a:tab pos="7043738" algn="l"/>
                <a:tab pos="7459663" algn="l"/>
                <a:tab pos="7874000" algn="l"/>
                <a:tab pos="8288338" algn="l"/>
              </a:tabLst>
              <a:defRPr sz="2400">
                <a:solidFill>
                  <a:schemeClr val="tx1"/>
                </a:solidFill>
                <a:latin typeface="Arial" charset="0"/>
                <a:ea typeface="ＭＳ Ｐゴシック" charset="0"/>
              </a:defRPr>
            </a:lvl4pPr>
            <a:lvl5pPr marL="2057400" indent="-228600" eaLnBrk="0" hangingPunct="0">
              <a:tabLst>
                <a:tab pos="0" algn="l"/>
                <a:tab pos="409575" algn="l"/>
                <a:tab pos="823913" algn="l"/>
                <a:tab pos="1238250" algn="l"/>
                <a:tab pos="1654175" algn="l"/>
                <a:tab pos="2068513" algn="l"/>
                <a:tab pos="2482850" algn="l"/>
                <a:tab pos="2898775" algn="l"/>
                <a:tab pos="3313113" algn="l"/>
                <a:tab pos="3727450" algn="l"/>
                <a:tab pos="4141788" algn="l"/>
                <a:tab pos="4557713" algn="l"/>
                <a:tab pos="4972050" algn="l"/>
                <a:tab pos="5386388" algn="l"/>
                <a:tab pos="5800725" algn="l"/>
                <a:tab pos="6215063" algn="l"/>
                <a:tab pos="6629400" algn="l"/>
                <a:tab pos="7043738" algn="l"/>
                <a:tab pos="7459663" algn="l"/>
                <a:tab pos="7874000" algn="l"/>
                <a:tab pos="82883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09575" algn="l"/>
                <a:tab pos="823913" algn="l"/>
                <a:tab pos="1238250" algn="l"/>
                <a:tab pos="1654175" algn="l"/>
                <a:tab pos="2068513" algn="l"/>
                <a:tab pos="2482850" algn="l"/>
                <a:tab pos="2898775" algn="l"/>
                <a:tab pos="3313113" algn="l"/>
                <a:tab pos="3727450" algn="l"/>
                <a:tab pos="4141788" algn="l"/>
                <a:tab pos="4557713" algn="l"/>
                <a:tab pos="4972050" algn="l"/>
                <a:tab pos="5386388" algn="l"/>
                <a:tab pos="5800725" algn="l"/>
                <a:tab pos="6215063" algn="l"/>
                <a:tab pos="6629400" algn="l"/>
                <a:tab pos="7043738" algn="l"/>
                <a:tab pos="7459663" algn="l"/>
                <a:tab pos="7874000" algn="l"/>
                <a:tab pos="82883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09575" algn="l"/>
                <a:tab pos="823913" algn="l"/>
                <a:tab pos="1238250" algn="l"/>
                <a:tab pos="1654175" algn="l"/>
                <a:tab pos="2068513" algn="l"/>
                <a:tab pos="2482850" algn="l"/>
                <a:tab pos="2898775" algn="l"/>
                <a:tab pos="3313113" algn="l"/>
                <a:tab pos="3727450" algn="l"/>
                <a:tab pos="4141788" algn="l"/>
                <a:tab pos="4557713" algn="l"/>
                <a:tab pos="4972050" algn="l"/>
                <a:tab pos="5386388" algn="l"/>
                <a:tab pos="5800725" algn="l"/>
                <a:tab pos="6215063" algn="l"/>
                <a:tab pos="6629400" algn="l"/>
                <a:tab pos="7043738" algn="l"/>
                <a:tab pos="7459663" algn="l"/>
                <a:tab pos="7874000" algn="l"/>
                <a:tab pos="82883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09575" algn="l"/>
                <a:tab pos="823913" algn="l"/>
                <a:tab pos="1238250" algn="l"/>
                <a:tab pos="1654175" algn="l"/>
                <a:tab pos="2068513" algn="l"/>
                <a:tab pos="2482850" algn="l"/>
                <a:tab pos="2898775" algn="l"/>
                <a:tab pos="3313113" algn="l"/>
                <a:tab pos="3727450" algn="l"/>
                <a:tab pos="4141788" algn="l"/>
                <a:tab pos="4557713" algn="l"/>
                <a:tab pos="4972050" algn="l"/>
                <a:tab pos="5386388" algn="l"/>
                <a:tab pos="5800725" algn="l"/>
                <a:tab pos="6215063" algn="l"/>
                <a:tab pos="6629400" algn="l"/>
                <a:tab pos="7043738" algn="l"/>
                <a:tab pos="7459663" algn="l"/>
                <a:tab pos="7874000" algn="l"/>
                <a:tab pos="82883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09575" algn="l"/>
                <a:tab pos="823913" algn="l"/>
                <a:tab pos="1238250" algn="l"/>
                <a:tab pos="1654175" algn="l"/>
                <a:tab pos="2068513" algn="l"/>
                <a:tab pos="2482850" algn="l"/>
                <a:tab pos="2898775" algn="l"/>
                <a:tab pos="3313113" algn="l"/>
                <a:tab pos="3727450" algn="l"/>
                <a:tab pos="4141788" algn="l"/>
                <a:tab pos="4557713" algn="l"/>
                <a:tab pos="4972050" algn="l"/>
                <a:tab pos="5386388" algn="l"/>
                <a:tab pos="5800725" algn="l"/>
                <a:tab pos="6215063" algn="l"/>
                <a:tab pos="6629400" algn="l"/>
                <a:tab pos="7043738" algn="l"/>
                <a:tab pos="7459663" algn="l"/>
                <a:tab pos="7874000" algn="l"/>
                <a:tab pos="8288338" algn="l"/>
              </a:tabLst>
              <a:defRPr sz="2400">
                <a:solidFill>
                  <a:schemeClr val="tx1"/>
                </a:solidFill>
                <a:latin typeface="Arial" charset="0"/>
                <a:ea typeface="ＭＳ Ｐゴシック" charset="0"/>
              </a:defRPr>
            </a:lvl9pPr>
          </a:lstStyle>
          <a:p>
            <a:pPr defTabSz="761970" eaLnBrk="1" fontAlgn="base" hangingPunct="1">
              <a:spcBef>
                <a:spcPct val="0"/>
              </a:spcBef>
              <a:spcAft>
                <a:spcPts val="1511"/>
              </a:spcAft>
              <a:buSzPct val="100000"/>
              <a:buFont typeface="Lucida Grande" charset="0"/>
              <a:buChar char="-"/>
            </a:pPr>
            <a:r>
              <a:rPr lang="en-GB" sz="1500" dirty="0">
                <a:solidFill>
                  <a:srgbClr val="0000FF"/>
                </a:solidFill>
              </a:rPr>
              <a:t> </a:t>
            </a:r>
            <a:r>
              <a:rPr lang="en-GB" sz="1500" b="1" dirty="0">
                <a:solidFill>
                  <a:srgbClr val="0000FF"/>
                </a:solidFill>
              </a:rPr>
              <a:t>Has the potential for near real time</a:t>
            </a:r>
          </a:p>
          <a:p>
            <a:pPr defTabSz="761970" eaLnBrk="1" fontAlgn="base" hangingPunct="1">
              <a:spcBef>
                <a:spcPct val="0"/>
              </a:spcBef>
              <a:spcAft>
                <a:spcPts val="1511"/>
              </a:spcAft>
              <a:buSzPct val="100000"/>
              <a:buFont typeface="Lucida Grande" charset="0"/>
              <a:buChar char="-"/>
            </a:pPr>
            <a:r>
              <a:rPr lang="en-GB" sz="1500" b="1" dirty="0">
                <a:solidFill>
                  <a:srgbClr val="0000FF"/>
                </a:solidFill>
              </a:rPr>
              <a:t> Daily (polar-orbiting) or higher (geo..)</a:t>
            </a:r>
          </a:p>
          <a:p>
            <a:pPr defTabSz="761970" eaLnBrk="1" fontAlgn="base" hangingPunct="1">
              <a:spcBef>
                <a:spcPct val="0"/>
              </a:spcBef>
              <a:spcAft>
                <a:spcPts val="1511"/>
              </a:spcAft>
              <a:buSzPct val="100000"/>
              <a:buFont typeface="Lucida Grande" charset="0"/>
              <a:buChar char="-"/>
            </a:pPr>
            <a:r>
              <a:rPr lang="en-GB" sz="1500" b="1" dirty="0">
                <a:solidFill>
                  <a:srgbClr val="0000FF"/>
                </a:solidFill>
              </a:rPr>
              <a:t> Globally with high spatial resolution</a:t>
            </a:r>
          </a:p>
          <a:p>
            <a:pPr defTabSz="761970" eaLnBrk="1" fontAlgn="base" hangingPunct="1">
              <a:spcBef>
                <a:spcPct val="0"/>
              </a:spcBef>
              <a:spcAft>
                <a:spcPts val="1511"/>
              </a:spcAft>
              <a:buSzPct val="100000"/>
              <a:buFont typeface="Lucida Grande" charset="0"/>
              <a:buChar char="-"/>
            </a:pPr>
            <a:r>
              <a:rPr lang="en-GB" sz="1500" b="1" dirty="0">
                <a:solidFill>
                  <a:srgbClr val="0000FF"/>
                </a:solidFill>
              </a:rPr>
              <a:t> Trace gases &amp; optical thickness </a:t>
            </a:r>
          </a:p>
          <a:p>
            <a:pPr defTabSz="761970" eaLnBrk="1" fontAlgn="base" hangingPunct="1">
              <a:spcBef>
                <a:spcPct val="0"/>
              </a:spcBef>
              <a:spcAft>
                <a:spcPts val="1511"/>
              </a:spcAft>
              <a:buSzPct val="100000"/>
              <a:buFont typeface="Lucida Grande" charset="0"/>
              <a:buChar char="-"/>
            </a:pPr>
            <a:r>
              <a:rPr lang="en-GB" sz="1500" b="1" dirty="0">
                <a:solidFill>
                  <a:srgbClr val="0000FF"/>
                </a:solidFill>
              </a:rPr>
              <a:t> Reflecting the columnar mass, and thus 1</a:t>
            </a:r>
            <a:r>
              <a:rPr lang="en-GB" sz="1500" b="1" baseline="30000" dirty="0">
                <a:solidFill>
                  <a:srgbClr val="0000FF"/>
                </a:solidFill>
              </a:rPr>
              <a:t>st</a:t>
            </a:r>
            <a:r>
              <a:rPr lang="en-GB" sz="1500" b="1" dirty="0">
                <a:solidFill>
                  <a:srgbClr val="0000FF"/>
                </a:solidFill>
              </a:rPr>
              <a:t> order of emission</a:t>
            </a:r>
          </a:p>
        </p:txBody>
      </p:sp>
      <p:grpSp>
        <p:nvGrpSpPr>
          <p:cNvPr id="32773" name="Group 50"/>
          <p:cNvGrpSpPr>
            <a:grpSpLocks/>
          </p:cNvGrpSpPr>
          <p:nvPr/>
        </p:nvGrpSpPr>
        <p:grpSpPr bwMode="auto">
          <a:xfrm>
            <a:off x="850900" y="787400"/>
            <a:ext cx="3302000" cy="1793875"/>
            <a:chOff x="304800" y="1133346"/>
            <a:chExt cx="3962400" cy="2152398"/>
          </a:xfrm>
        </p:grpSpPr>
        <p:sp>
          <p:nvSpPr>
            <p:cNvPr id="32781" name="Text Box 33"/>
            <p:cNvSpPr txBox="1">
              <a:spLocks noChangeArrowheads="1"/>
            </p:cNvSpPr>
            <p:nvPr/>
          </p:nvSpPr>
          <p:spPr bwMode="auto">
            <a:xfrm>
              <a:off x="304800" y="1133346"/>
              <a:ext cx="3962400" cy="418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761970" eaLnBrk="1" fontAlgn="base" hangingPunct="1">
                <a:spcBef>
                  <a:spcPct val="50000"/>
                </a:spcBef>
                <a:spcAft>
                  <a:spcPct val="0"/>
                </a:spcAft>
              </a:pPr>
              <a:r>
                <a:rPr lang="en-US" sz="1500" b="1">
                  <a:solidFill>
                    <a:srgbClr val="FF0000"/>
                  </a:solidFill>
                </a:rPr>
                <a:t> </a:t>
              </a:r>
              <a:r>
                <a:rPr lang="en-US" sz="1667" b="1">
                  <a:solidFill>
                    <a:srgbClr val="FF0000"/>
                  </a:solidFill>
                </a:rPr>
                <a:t>Bottom-up emission estimate</a:t>
              </a:r>
            </a:p>
          </p:txBody>
        </p:sp>
        <p:pic>
          <p:nvPicPr>
            <p:cNvPr id="32782" name="Picture 2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1800" y="2349954"/>
              <a:ext cx="1144693" cy="910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83" name="Picture 2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4546" y="2328100"/>
              <a:ext cx="1232747" cy="957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84"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345570"/>
              <a:ext cx="1232747" cy="919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2785" name="Straight Arrow Connector 22"/>
            <p:cNvCxnSpPr>
              <a:cxnSpLocks noChangeShapeType="1"/>
            </p:cNvCxnSpPr>
            <p:nvPr/>
          </p:nvCxnSpPr>
          <p:spPr bwMode="auto">
            <a:xfrm flipV="1">
              <a:off x="997373" y="1676400"/>
              <a:ext cx="616373" cy="50292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32786" name="Straight Arrow Connector 23"/>
            <p:cNvCxnSpPr>
              <a:cxnSpLocks noChangeShapeType="1"/>
            </p:cNvCxnSpPr>
            <p:nvPr/>
          </p:nvCxnSpPr>
          <p:spPr bwMode="auto">
            <a:xfrm rot="5400000" flipH="1" flipV="1">
              <a:off x="2068943" y="1881605"/>
              <a:ext cx="454435" cy="4402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32787" name="Straight Arrow Connector 27"/>
            <p:cNvCxnSpPr>
              <a:cxnSpLocks noChangeShapeType="1"/>
            </p:cNvCxnSpPr>
            <p:nvPr/>
          </p:nvCxnSpPr>
          <p:spPr bwMode="auto">
            <a:xfrm rot="16200000" flipV="1">
              <a:off x="3079326" y="1707727"/>
              <a:ext cx="502920" cy="44026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grpSp>
      <p:grpSp>
        <p:nvGrpSpPr>
          <p:cNvPr id="32774" name="Group 48"/>
          <p:cNvGrpSpPr>
            <a:grpSpLocks/>
          </p:cNvGrpSpPr>
          <p:nvPr/>
        </p:nvGrpSpPr>
        <p:grpSpPr bwMode="auto">
          <a:xfrm>
            <a:off x="5029200" y="774700"/>
            <a:ext cx="3302000" cy="2349500"/>
            <a:chOff x="381000" y="4038600"/>
            <a:chExt cx="3962400" cy="2819400"/>
          </a:xfrm>
        </p:grpSpPr>
        <p:pic>
          <p:nvPicPr>
            <p:cNvPr id="32776" name="Picture 29" descr="2007glob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90600" y="5486786"/>
              <a:ext cx="1600200" cy="1371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7" name="Picture 3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422463">
              <a:off x="1428918" y="4150246"/>
              <a:ext cx="1206500" cy="129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2778" name="Straight Arrow Connector 34"/>
            <p:cNvCxnSpPr>
              <a:cxnSpLocks noChangeShapeType="1"/>
            </p:cNvCxnSpPr>
            <p:nvPr/>
          </p:nvCxnSpPr>
          <p:spPr bwMode="auto">
            <a:xfrm rot="5400000">
              <a:off x="1219200" y="5334000"/>
              <a:ext cx="381000" cy="3810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32779" name="Straight Arrow Connector 42"/>
            <p:cNvCxnSpPr>
              <a:cxnSpLocks noChangeShapeType="1"/>
            </p:cNvCxnSpPr>
            <p:nvPr/>
          </p:nvCxnSpPr>
          <p:spPr bwMode="auto">
            <a:xfrm rot="16200000" flipH="1">
              <a:off x="2095500" y="5448300"/>
              <a:ext cx="381000" cy="152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32780" name="Text Box 33"/>
            <p:cNvSpPr txBox="1">
              <a:spLocks noChangeArrowheads="1"/>
            </p:cNvSpPr>
            <p:nvPr/>
          </p:nvSpPr>
          <p:spPr bwMode="auto">
            <a:xfrm>
              <a:off x="381000" y="4038600"/>
              <a:ext cx="3962400" cy="418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761970" eaLnBrk="1" fontAlgn="base" hangingPunct="1">
                <a:spcBef>
                  <a:spcPct val="50000"/>
                </a:spcBef>
                <a:spcAft>
                  <a:spcPct val="0"/>
                </a:spcAft>
              </a:pPr>
              <a:r>
                <a:rPr lang="en-US" sz="1500" b="1">
                  <a:solidFill>
                    <a:srgbClr val="FF0000"/>
                  </a:solidFill>
                </a:rPr>
                <a:t> </a:t>
              </a:r>
              <a:r>
                <a:rPr lang="en-US" sz="1667" b="1">
                  <a:solidFill>
                    <a:srgbClr val="0000FF"/>
                  </a:solidFill>
                </a:rPr>
                <a:t>Top-down emission estimate</a:t>
              </a:r>
            </a:p>
          </p:txBody>
        </p:sp>
      </p:grpSp>
      <p:sp>
        <p:nvSpPr>
          <p:cNvPr id="32775" name="TextBox 19"/>
          <p:cNvSpPr txBox="1">
            <a:spLocks noChangeArrowheads="1"/>
          </p:cNvSpPr>
          <p:nvPr/>
        </p:nvSpPr>
        <p:spPr bwMode="auto">
          <a:xfrm>
            <a:off x="1231900" y="1549401"/>
            <a:ext cx="2758754" cy="307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76193" tIns="38098" rIns="76193" bIns="3809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761970" eaLnBrk="1" fontAlgn="base" hangingPunct="1">
              <a:spcBef>
                <a:spcPct val="0"/>
              </a:spcBef>
              <a:spcAft>
                <a:spcPct val="0"/>
              </a:spcAft>
            </a:pPr>
            <a:r>
              <a:rPr lang="en-US" sz="1500" b="1">
                <a:solidFill>
                  <a:srgbClr val="000000"/>
                </a:solidFill>
              </a:rPr>
              <a:t>Ground-based network/data </a:t>
            </a:r>
          </a:p>
        </p:txBody>
      </p:sp>
    </p:spTree>
    <p:extLst>
      <p:ext uri="{BB962C8B-B14F-4D97-AF65-F5344CB8AC3E}">
        <p14:creationId xmlns:p14="http://schemas.microsoft.com/office/powerpoint/2010/main" val="1816420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CB868-8A6C-2642-B52F-C860502F4C88}"/>
              </a:ext>
            </a:extLst>
          </p:cNvPr>
          <p:cNvSpPr>
            <a:spLocks noGrp="1"/>
          </p:cNvSpPr>
          <p:nvPr>
            <p:ph type="title"/>
          </p:nvPr>
        </p:nvSpPr>
        <p:spPr>
          <a:xfrm>
            <a:off x="680947" y="-126355"/>
            <a:ext cx="7772400" cy="952500"/>
          </a:xfrm>
        </p:spPr>
        <p:txBody>
          <a:bodyPr/>
          <a:lstStyle/>
          <a:p>
            <a:r>
              <a:rPr lang="en-US" dirty="0"/>
              <a:t>Our past studies</a:t>
            </a:r>
          </a:p>
        </p:txBody>
      </p:sp>
      <p:grpSp>
        <p:nvGrpSpPr>
          <p:cNvPr id="8" name="Group 7">
            <a:extLst>
              <a:ext uri="{FF2B5EF4-FFF2-40B4-BE49-F238E27FC236}">
                <a16:creationId xmlns:a16="http://schemas.microsoft.com/office/drawing/2014/main" id="{25E5E501-B382-584E-97AD-09234D01E918}"/>
              </a:ext>
            </a:extLst>
          </p:cNvPr>
          <p:cNvGrpSpPr/>
          <p:nvPr/>
        </p:nvGrpSpPr>
        <p:grpSpPr>
          <a:xfrm>
            <a:off x="454378" y="508563"/>
            <a:ext cx="8107004" cy="1744773"/>
            <a:chOff x="454378" y="801293"/>
            <a:chExt cx="8107004" cy="1744773"/>
          </a:xfrm>
        </p:grpSpPr>
        <p:pic>
          <p:nvPicPr>
            <p:cNvPr id="4" name="Picture 3">
              <a:extLst>
                <a:ext uri="{FF2B5EF4-FFF2-40B4-BE49-F238E27FC236}">
                  <a16:creationId xmlns:a16="http://schemas.microsoft.com/office/drawing/2014/main" id="{11F43132-1253-124E-B673-DFBC9FDA06B3}"/>
                </a:ext>
              </a:extLst>
            </p:cNvPr>
            <p:cNvPicPr>
              <a:picLocks noChangeAspect="1"/>
            </p:cNvPicPr>
            <p:nvPr/>
          </p:nvPicPr>
          <p:blipFill>
            <a:blip r:embed="rId2"/>
            <a:stretch>
              <a:fillRect/>
            </a:stretch>
          </p:blipFill>
          <p:spPr>
            <a:xfrm>
              <a:off x="454378" y="801293"/>
              <a:ext cx="7890933" cy="1744773"/>
            </a:xfrm>
            <a:prstGeom prst="rect">
              <a:avLst/>
            </a:prstGeom>
          </p:spPr>
        </p:pic>
        <p:sp>
          <p:nvSpPr>
            <p:cNvPr id="5" name="TextBox 4">
              <a:extLst>
                <a:ext uri="{FF2B5EF4-FFF2-40B4-BE49-F238E27FC236}">
                  <a16:creationId xmlns:a16="http://schemas.microsoft.com/office/drawing/2014/main" id="{9AEDCEFF-19E9-AC41-BFB7-B385CC989026}"/>
                </a:ext>
              </a:extLst>
            </p:cNvPr>
            <p:cNvSpPr txBox="1"/>
            <p:nvPr/>
          </p:nvSpPr>
          <p:spPr>
            <a:xfrm>
              <a:off x="2943497" y="1603091"/>
              <a:ext cx="5617885" cy="646331"/>
            </a:xfrm>
            <a:prstGeom prst="rect">
              <a:avLst/>
            </a:prstGeom>
            <a:noFill/>
          </p:spPr>
          <p:txBody>
            <a:bodyPr wrap="none" rtlCol="0">
              <a:spAutoFit/>
            </a:bodyPr>
            <a:lstStyle/>
            <a:p>
              <a:r>
                <a:rPr lang="en-US" dirty="0"/>
                <a:t>GRL, 39, L08802, doi:10.1029/2012GL051136, 2012 </a:t>
              </a:r>
            </a:p>
            <a:p>
              <a:endParaRPr lang="en-US" dirty="0"/>
            </a:p>
          </p:txBody>
        </p:sp>
      </p:grpSp>
      <p:grpSp>
        <p:nvGrpSpPr>
          <p:cNvPr id="9" name="Group 8">
            <a:extLst>
              <a:ext uri="{FF2B5EF4-FFF2-40B4-BE49-F238E27FC236}">
                <a16:creationId xmlns:a16="http://schemas.microsoft.com/office/drawing/2014/main" id="{67073A86-3C82-294A-B883-D92ADFC9B2FC}"/>
              </a:ext>
            </a:extLst>
          </p:cNvPr>
          <p:cNvGrpSpPr/>
          <p:nvPr/>
        </p:nvGrpSpPr>
        <p:grpSpPr>
          <a:xfrm>
            <a:off x="454378" y="2266036"/>
            <a:ext cx="8116711" cy="1692575"/>
            <a:chOff x="454378" y="2857500"/>
            <a:chExt cx="8235244" cy="1688374"/>
          </a:xfrm>
        </p:grpSpPr>
        <p:pic>
          <p:nvPicPr>
            <p:cNvPr id="6" name="Picture 5">
              <a:extLst>
                <a:ext uri="{FF2B5EF4-FFF2-40B4-BE49-F238E27FC236}">
                  <a16:creationId xmlns:a16="http://schemas.microsoft.com/office/drawing/2014/main" id="{BB094C1A-0EF6-7D43-BBDD-3901FAC8437F}"/>
                </a:ext>
              </a:extLst>
            </p:cNvPr>
            <p:cNvPicPr>
              <a:picLocks noChangeAspect="1"/>
            </p:cNvPicPr>
            <p:nvPr/>
          </p:nvPicPr>
          <p:blipFill>
            <a:blip r:embed="rId3"/>
            <a:stretch>
              <a:fillRect/>
            </a:stretch>
          </p:blipFill>
          <p:spPr>
            <a:xfrm>
              <a:off x="454378" y="2857500"/>
              <a:ext cx="7315200" cy="1530089"/>
            </a:xfrm>
            <a:prstGeom prst="rect">
              <a:avLst/>
            </a:prstGeom>
          </p:spPr>
        </p:pic>
        <p:sp>
          <p:nvSpPr>
            <p:cNvPr id="7" name="TextBox 6">
              <a:extLst>
                <a:ext uri="{FF2B5EF4-FFF2-40B4-BE49-F238E27FC236}">
                  <a16:creationId xmlns:a16="http://schemas.microsoft.com/office/drawing/2014/main" id="{BF5968F9-009C-8B43-BCFF-04CE2477DCD5}"/>
                </a:ext>
              </a:extLst>
            </p:cNvPr>
            <p:cNvSpPr txBox="1"/>
            <p:nvPr/>
          </p:nvSpPr>
          <p:spPr>
            <a:xfrm>
              <a:off x="2943497" y="3622544"/>
              <a:ext cx="5746125" cy="923330"/>
            </a:xfrm>
            <a:prstGeom prst="rect">
              <a:avLst/>
            </a:prstGeom>
            <a:noFill/>
          </p:spPr>
          <p:txBody>
            <a:bodyPr wrap="none" rtlCol="0">
              <a:spAutoFit/>
            </a:bodyPr>
            <a:lstStyle/>
            <a:p>
              <a:r>
                <a:rPr lang="en-US" dirty="0"/>
                <a:t>JGR, 118, 6396–6413, doi:10.1002/jgrd.50515, 2013 </a:t>
              </a:r>
            </a:p>
            <a:p>
              <a:endParaRPr lang="en-US" dirty="0"/>
            </a:p>
            <a:p>
              <a:endParaRPr lang="en-US" dirty="0"/>
            </a:p>
          </p:txBody>
        </p:sp>
      </p:grpSp>
      <p:grpSp>
        <p:nvGrpSpPr>
          <p:cNvPr id="3" name="Group 2">
            <a:extLst>
              <a:ext uri="{FF2B5EF4-FFF2-40B4-BE49-F238E27FC236}">
                <a16:creationId xmlns:a16="http://schemas.microsoft.com/office/drawing/2014/main" id="{61F0B147-A4B4-F84E-A2D6-902962353E91}"/>
              </a:ext>
            </a:extLst>
          </p:cNvPr>
          <p:cNvGrpSpPr/>
          <p:nvPr/>
        </p:nvGrpSpPr>
        <p:grpSpPr>
          <a:xfrm>
            <a:off x="572250" y="3885335"/>
            <a:ext cx="8517223" cy="2272234"/>
            <a:chOff x="572250" y="3885335"/>
            <a:chExt cx="8517223" cy="2272234"/>
          </a:xfrm>
        </p:grpSpPr>
        <p:pic>
          <p:nvPicPr>
            <p:cNvPr id="10" name="Picture 9">
              <a:extLst>
                <a:ext uri="{FF2B5EF4-FFF2-40B4-BE49-F238E27FC236}">
                  <a16:creationId xmlns:a16="http://schemas.microsoft.com/office/drawing/2014/main" id="{6F6CEA15-147F-DB48-B0A9-FEFA001F98C6}"/>
                </a:ext>
              </a:extLst>
            </p:cNvPr>
            <p:cNvPicPr>
              <a:picLocks noChangeAspect="1"/>
            </p:cNvPicPr>
            <p:nvPr/>
          </p:nvPicPr>
          <p:blipFill>
            <a:blip r:embed="rId4"/>
            <a:stretch>
              <a:fillRect/>
            </a:stretch>
          </p:blipFill>
          <p:spPr>
            <a:xfrm>
              <a:off x="572250" y="3885335"/>
              <a:ext cx="7332035" cy="1417988"/>
            </a:xfrm>
            <a:prstGeom prst="rect">
              <a:avLst/>
            </a:prstGeom>
          </p:spPr>
        </p:pic>
        <p:sp>
          <p:nvSpPr>
            <p:cNvPr id="11" name="TextBox 10">
              <a:extLst>
                <a:ext uri="{FF2B5EF4-FFF2-40B4-BE49-F238E27FC236}">
                  <a16:creationId xmlns:a16="http://schemas.microsoft.com/office/drawing/2014/main" id="{9DC072FE-E1E7-8B4A-B920-48202BBEE6D3}"/>
                </a:ext>
              </a:extLst>
            </p:cNvPr>
            <p:cNvSpPr txBox="1"/>
            <p:nvPr/>
          </p:nvSpPr>
          <p:spPr>
            <a:xfrm>
              <a:off x="3133997" y="5234239"/>
              <a:ext cx="5955476" cy="923330"/>
            </a:xfrm>
            <a:prstGeom prst="rect">
              <a:avLst/>
            </a:prstGeom>
            <a:noFill/>
          </p:spPr>
          <p:txBody>
            <a:bodyPr wrap="none" rtlCol="0">
              <a:spAutoFit/>
            </a:bodyPr>
            <a:lstStyle/>
            <a:p>
              <a:r>
                <a:rPr lang="en-US" dirty="0"/>
                <a:t>GRL, 43, 9931–9938 doi:10.1002/2016GL070204, 2016 </a:t>
              </a:r>
            </a:p>
            <a:p>
              <a:endParaRPr lang="en-US" dirty="0"/>
            </a:p>
            <a:p>
              <a:endParaRPr lang="en-US" dirty="0"/>
            </a:p>
          </p:txBody>
        </p:sp>
      </p:grpSp>
    </p:spTree>
    <p:extLst>
      <p:ext uri="{BB962C8B-B14F-4D97-AF65-F5344CB8AC3E}">
        <p14:creationId xmlns:p14="http://schemas.microsoft.com/office/powerpoint/2010/main" val="5309609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3" presetClass="exit" presetSubtype="10" fill="hold" nodeType="withEffect">
                                  <p:stCondLst>
                                    <p:cond delay="0"/>
                                  </p:stCondLst>
                                  <p:childTnLst>
                                    <p:animEffect transition="out" filter="blinds(horizontal)">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par>
                                <p:cTn id="18" presetID="3" presetClass="exit" presetSubtype="10" fill="hold" nodeType="withEffect">
                                  <p:stCondLst>
                                    <p:cond delay="0"/>
                                  </p:stCondLst>
                                  <p:childTnLst>
                                    <p:animEffect transition="out" filter="blinds(horizontal)">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8E696-26F3-2445-ACF8-D648692F7E70}"/>
              </a:ext>
            </a:extLst>
          </p:cNvPr>
          <p:cNvSpPr>
            <a:spLocks noGrp="1"/>
          </p:cNvSpPr>
          <p:nvPr>
            <p:ph type="title"/>
          </p:nvPr>
        </p:nvSpPr>
        <p:spPr>
          <a:xfrm>
            <a:off x="587692" y="-231928"/>
            <a:ext cx="7772400" cy="952500"/>
          </a:xfrm>
        </p:spPr>
        <p:txBody>
          <a:bodyPr/>
          <a:lstStyle/>
          <a:p>
            <a:r>
              <a:rPr lang="en-US" dirty="0"/>
              <a:t>Questions to be addressed:</a:t>
            </a:r>
          </a:p>
        </p:txBody>
      </p:sp>
      <p:sp>
        <p:nvSpPr>
          <p:cNvPr id="5" name="Content Placeholder 2">
            <a:extLst>
              <a:ext uri="{FF2B5EF4-FFF2-40B4-BE49-F238E27FC236}">
                <a16:creationId xmlns:a16="http://schemas.microsoft.com/office/drawing/2014/main" id="{E9FF1F71-581A-784E-B589-4520C92ACC70}"/>
              </a:ext>
            </a:extLst>
          </p:cNvPr>
          <p:cNvSpPr txBox="1">
            <a:spLocks noGrp="1"/>
          </p:cNvSpPr>
          <p:nvPr>
            <p:ph idx="1"/>
          </p:nvPr>
        </p:nvSpPr>
        <p:spPr>
          <a:xfrm>
            <a:off x="238399" y="422884"/>
            <a:ext cx="7772400" cy="140639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pPr>
            <a:r>
              <a:rPr lang="en-US" sz="1800" dirty="0"/>
              <a:t>Separate vs. joint inversion of SO</a:t>
            </a:r>
            <a:r>
              <a:rPr lang="en-US" sz="1800" baseline="-25000" dirty="0"/>
              <a:t>2</a:t>
            </a:r>
            <a:r>
              <a:rPr lang="en-US" sz="1800" dirty="0"/>
              <a:t> and NO</a:t>
            </a:r>
            <a:r>
              <a:rPr lang="en-US" sz="1800" baseline="-25000" dirty="0"/>
              <a:t>2</a:t>
            </a:r>
            <a:r>
              <a:rPr lang="en-US" sz="1800" dirty="0"/>
              <a:t> from OMPS</a:t>
            </a:r>
          </a:p>
          <a:p>
            <a:pPr>
              <a:lnSpc>
                <a:spcPct val="100000"/>
              </a:lnSpc>
            </a:pPr>
            <a:r>
              <a:rPr lang="en-US" sz="1800" dirty="0"/>
              <a:t>Implication for AQ forecast – needs of downscaling …</a:t>
            </a:r>
          </a:p>
          <a:p>
            <a:pPr>
              <a:lnSpc>
                <a:spcPct val="100000"/>
              </a:lnSpc>
            </a:pPr>
            <a:r>
              <a:rPr lang="en-US" sz="1800" dirty="0"/>
              <a:t>Implication for TEMPO and beyond</a:t>
            </a:r>
          </a:p>
          <a:p>
            <a:pPr>
              <a:lnSpc>
                <a:spcPct val="120000"/>
              </a:lnSpc>
            </a:pPr>
            <a:endParaRPr lang="en-US" sz="1800" dirty="0"/>
          </a:p>
          <a:p>
            <a:endParaRPr lang="en-US" sz="1800" dirty="0"/>
          </a:p>
        </p:txBody>
      </p:sp>
      <p:pic>
        <p:nvPicPr>
          <p:cNvPr id="55" name="Picture 54">
            <a:extLst>
              <a:ext uri="{FF2B5EF4-FFF2-40B4-BE49-F238E27FC236}">
                <a16:creationId xmlns:a16="http://schemas.microsoft.com/office/drawing/2014/main" id="{8A10EACF-11B8-D14A-B5CD-9384773B9E03}"/>
              </a:ext>
            </a:extLst>
          </p:cNvPr>
          <p:cNvPicPr>
            <a:picLocks noChangeAspect="1"/>
          </p:cNvPicPr>
          <p:nvPr/>
        </p:nvPicPr>
        <p:blipFill rotWithShape="1">
          <a:blip r:embed="rId2">
            <a:extLst>
              <a:ext uri="{28A0092B-C50C-407E-A947-70E740481C1C}">
                <a14:useLocalDpi xmlns:a14="http://schemas.microsoft.com/office/drawing/2010/main" val="0"/>
              </a:ext>
            </a:extLst>
          </a:blip>
          <a:srcRect l="11689" t="6240" r="6169" b="8191"/>
          <a:stretch/>
        </p:blipFill>
        <p:spPr>
          <a:xfrm>
            <a:off x="672552" y="1745668"/>
            <a:ext cx="7391948" cy="1766972"/>
          </a:xfrm>
          <a:prstGeom prst="rect">
            <a:avLst/>
          </a:prstGeom>
        </p:spPr>
      </p:pic>
      <p:sp>
        <p:nvSpPr>
          <p:cNvPr id="56" name="TextBox 55">
            <a:extLst>
              <a:ext uri="{FF2B5EF4-FFF2-40B4-BE49-F238E27FC236}">
                <a16:creationId xmlns:a16="http://schemas.microsoft.com/office/drawing/2014/main" id="{5E5F2FCA-5773-3B4C-B468-1D1F3ECD35A5}"/>
              </a:ext>
            </a:extLst>
          </p:cNvPr>
          <p:cNvSpPr txBox="1"/>
          <p:nvPr/>
        </p:nvSpPr>
        <p:spPr>
          <a:xfrm>
            <a:off x="5743000" y="3146801"/>
            <a:ext cx="2179111" cy="300082"/>
          </a:xfrm>
          <a:prstGeom prst="rect">
            <a:avLst/>
          </a:prstGeom>
          <a:noFill/>
        </p:spPr>
        <p:txBody>
          <a:bodyPr wrap="square" rtlCol="0">
            <a:spAutoFit/>
          </a:bodyPr>
          <a:lstStyle/>
          <a:p>
            <a:r>
              <a:rPr lang="en-US" altLang="zh-CN" sz="1350" dirty="0"/>
              <a:t>(</a:t>
            </a:r>
            <a:r>
              <a:rPr lang="en-US" altLang="zh-CN" sz="1350" dirty="0" err="1"/>
              <a:t>Georgoulias</a:t>
            </a:r>
            <a:r>
              <a:rPr lang="zh-CN" altLang="en-US" sz="1350" dirty="0"/>
              <a:t> </a:t>
            </a:r>
            <a:r>
              <a:rPr lang="en-US" altLang="zh-CN" sz="1350" dirty="0"/>
              <a:t>et</a:t>
            </a:r>
            <a:r>
              <a:rPr lang="zh-CN" altLang="en-US" sz="1350" dirty="0"/>
              <a:t> </a:t>
            </a:r>
            <a:r>
              <a:rPr lang="en-US" altLang="zh-CN" sz="1350" dirty="0"/>
              <a:t>al.,</a:t>
            </a:r>
            <a:r>
              <a:rPr lang="zh-CN" altLang="en-US" sz="1350" dirty="0"/>
              <a:t> </a:t>
            </a:r>
            <a:r>
              <a:rPr lang="en-US" altLang="zh-CN" sz="1350" dirty="0"/>
              <a:t>2019)</a:t>
            </a:r>
            <a:endParaRPr lang="en-US" sz="1350" dirty="0"/>
          </a:p>
        </p:txBody>
      </p:sp>
      <p:sp>
        <p:nvSpPr>
          <p:cNvPr id="57" name="Rectangle 56">
            <a:extLst>
              <a:ext uri="{FF2B5EF4-FFF2-40B4-BE49-F238E27FC236}">
                <a16:creationId xmlns:a16="http://schemas.microsoft.com/office/drawing/2014/main" id="{E0EDFA8B-4E86-1744-B4DC-5E30B6766046}"/>
              </a:ext>
            </a:extLst>
          </p:cNvPr>
          <p:cNvSpPr/>
          <p:nvPr/>
        </p:nvSpPr>
        <p:spPr>
          <a:xfrm>
            <a:off x="666486" y="3741747"/>
            <a:ext cx="2726788" cy="1783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dirty="0"/>
              <a:t>GOME</a:t>
            </a:r>
            <a:endParaRPr lang="en-US" sz="1350" dirty="0"/>
          </a:p>
        </p:txBody>
      </p:sp>
      <p:sp>
        <p:nvSpPr>
          <p:cNvPr id="58" name="Rectangle 57">
            <a:extLst>
              <a:ext uri="{FF2B5EF4-FFF2-40B4-BE49-F238E27FC236}">
                <a16:creationId xmlns:a16="http://schemas.microsoft.com/office/drawing/2014/main" id="{AA6E74C3-219D-AB45-9518-454DBE2C6765}"/>
              </a:ext>
            </a:extLst>
          </p:cNvPr>
          <p:cNvSpPr/>
          <p:nvPr/>
        </p:nvSpPr>
        <p:spPr>
          <a:xfrm>
            <a:off x="2702318" y="3925136"/>
            <a:ext cx="3344030" cy="1783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dirty="0"/>
              <a:t>SCIAMACHY</a:t>
            </a:r>
            <a:endParaRPr lang="en-US" sz="1350" dirty="0"/>
          </a:p>
        </p:txBody>
      </p:sp>
      <p:sp>
        <p:nvSpPr>
          <p:cNvPr id="59" name="Pentagon 58">
            <a:extLst>
              <a:ext uri="{FF2B5EF4-FFF2-40B4-BE49-F238E27FC236}">
                <a16:creationId xmlns:a16="http://schemas.microsoft.com/office/drawing/2014/main" id="{00C4D3D2-61A1-BD4E-B3B7-D925B2F06B7F}"/>
              </a:ext>
            </a:extLst>
          </p:cNvPr>
          <p:cNvSpPr/>
          <p:nvPr/>
        </p:nvSpPr>
        <p:spPr>
          <a:xfrm>
            <a:off x="3362478" y="4103756"/>
            <a:ext cx="4665281" cy="1783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dirty="0"/>
              <a:t>OMI</a:t>
            </a:r>
            <a:endParaRPr lang="en-US" sz="1350" dirty="0"/>
          </a:p>
        </p:txBody>
      </p:sp>
      <p:sp>
        <p:nvSpPr>
          <p:cNvPr id="60" name="Pentagon 59">
            <a:extLst>
              <a:ext uri="{FF2B5EF4-FFF2-40B4-BE49-F238E27FC236}">
                <a16:creationId xmlns:a16="http://schemas.microsoft.com/office/drawing/2014/main" id="{526F821C-D8DC-1E4C-A108-E01832A8F601}"/>
              </a:ext>
            </a:extLst>
          </p:cNvPr>
          <p:cNvSpPr/>
          <p:nvPr/>
        </p:nvSpPr>
        <p:spPr>
          <a:xfrm>
            <a:off x="4008155" y="4290266"/>
            <a:ext cx="4019604" cy="1783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dirty="0"/>
              <a:t>GOME-2</a:t>
            </a:r>
            <a:endParaRPr lang="en-US" sz="1350" dirty="0"/>
          </a:p>
        </p:txBody>
      </p:sp>
      <p:sp>
        <p:nvSpPr>
          <p:cNvPr id="61" name="Pentagon 60">
            <a:extLst>
              <a:ext uri="{FF2B5EF4-FFF2-40B4-BE49-F238E27FC236}">
                <a16:creationId xmlns:a16="http://schemas.microsoft.com/office/drawing/2014/main" id="{7707B1FC-8DD3-5F42-AAD1-5A4615B8F834}"/>
              </a:ext>
            </a:extLst>
          </p:cNvPr>
          <p:cNvSpPr/>
          <p:nvPr/>
        </p:nvSpPr>
        <p:spPr>
          <a:xfrm>
            <a:off x="6038157" y="4645950"/>
            <a:ext cx="1989602" cy="1783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dirty="0"/>
              <a:t>GOME-2</a:t>
            </a:r>
            <a:endParaRPr lang="en-US" sz="1350" dirty="0"/>
          </a:p>
        </p:txBody>
      </p:sp>
      <p:sp>
        <p:nvSpPr>
          <p:cNvPr id="62" name="Pentagon 61">
            <a:extLst>
              <a:ext uri="{FF2B5EF4-FFF2-40B4-BE49-F238E27FC236}">
                <a16:creationId xmlns:a16="http://schemas.microsoft.com/office/drawing/2014/main" id="{82ACA705-CE4D-9D44-ACE6-0062942BE391}"/>
              </a:ext>
            </a:extLst>
          </p:cNvPr>
          <p:cNvSpPr/>
          <p:nvPr/>
        </p:nvSpPr>
        <p:spPr>
          <a:xfrm>
            <a:off x="5695119" y="4467642"/>
            <a:ext cx="2332640" cy="1783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dirty="0"/>
              <a:t>OMPS</a:t>
            </a:r>
            <a:endParaRPr lang="en-US" sz="1350" dirty="0"/>
          </a:p>
        </p:txBody>
      </p:sp>
      <p:sp>
        <p:nvSpPr>
          <p:cNvPr id="63" name="Pentagon 62">
            <a:extLst>
              <a:ext uri="{FF2B5EF4-FFF2-40B4-BE49-F238E27FC236}">
                <a16:creationId xmlns:a16="http://schemas.microsoft.com/office/drawing/2014/main" id="{E041CDB9-A06A-1B41-8B25-37D872015124}"/>
              </a:ext>
            </a:extLst>
          </p:cNvPr>
          <p:cNvSpPr/>
          <p:nvPr/>
        </p:nvSpPr>
        <p:spPr>
          <a:xfrm>
            <a:off x="7701330" y="4826039"/>
            <a:ext cx="326429" cy="1783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4" name="TextBox 63">
            <a:extLst>
              <a:ext uri="{FF2B5EF4-FFF2-40B4-BE49-F238E27FC236}">
                <a16:creationId xmlns:a16="http://schemas.microsoft.com/office/drawing/2014/main" id="{754722B7-0256-554C-A7B7-092838DBF111}"/>
              </a:ext>
            </a:extLst>
          </p:cNvPr>
          <p:cNvSpPr txBox="1"/>
          <p:nvPr/>
        </p:nvSpPr>
        <p:spPr>
          <a:xfrm>
            <a:off x="7025921" y="4784172"/>
            <a:ext cx="694142" cy="300082"/>
          </a:xfrm>
          <a:prstGeom prst="rect">
            <a:avLst/>
          </a:prstGeom>
          <a:noFill/>
        </p:spPr>
        <p:txBody>
          <a:bodyPr wrap="square" rtlCol="0">
            <a:spAutoFit/>
          </a:bodyPr>
          <a:lstStyle/>
          <a:p>
            <a:r>
              <a:rPr lang="en-US" altLang="zh-CN" sz="1350" dirty="0"/>
              <a:t>OMPS</a:t>
            </a:r>
            <a:endParaRPr lang="en-US" sz="1350" dirty="0"/>
          </a:p>
        </p:txBody>
      </p:sp>
      <p:sp>
        <p:nvSpPr>
          <p:cNvPr id="65" name="TextBox 64">
            <a:extLst>
              <a:ext uri="{FF2B5EF4-FFF2-40B4-BE49-F238E27FC236}">
                <a16:creationId xmlns:a16="http://schemas.microsoft.com/office/drawing/2014/main" id="{44709E4F-3426-2241-91F4-78D11AB889F8}"/>
              </a:ext>
            </a:extLst>
          </p:cNvPr>
          <p:cNvSpPr txBox="1"/>
          <p:nvPr/>
        </p:nvSpPr>
        <p:spPr>
          <a:xfrm>
            <a:off x="6676809" y="4958419"/>
            <a:ext cx="1091068" cy="300082"/>
          </a:xfrm>
          <a:prstGeom prst="rect">
            <a:avLst/>
          </a:prstGeom>
          <a:noFill/>
        </p:spPr>
        <p:txBody>
          <a:bodyPr wrap="square" rtlCol="0">
            <a:spAutoFit/>
          </a:bodyPr>
          <a:lstStyle/>
          <a:p>
            <a:r>
              <a:rPr lang="en-US" altLang="zh-CN" sz="1350" dirty="0"/>
              <a:t>TROPOMI</a:t>
            </a:r>
            <a:endParaRPr lang="en-US" sz="1350" dirty="0"/>
          </a:p>
        </p:txBody>
      </p:sp>
      <p:sp>
        <p:nvSpPr>
          <p:cNvPr id="66" name="Rectangle 65">
            <a:extLst>
              <a:ext uri="{FF2B5EF4-FFF2-40B4-BE49-F238E27FC236}">
                <a16:creationId xmlns:a16="http://schemas.microsoft.com/office/drawing/2014/main" id="{AA588848-ABB6-DD45-9BAB-D8C65338DE98}"/>
              </a:ext>
            </a:extLst>
          </p:cNvPr>
          <p:cNvSpPr/>
          <p:nvPr/>
        </p:nvSpPr>
        <p:spPr>
          <a:xfrm>
            <a:off x="665612" y="3748491"/>
            <a:ext cx="7362147" cy="14401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TextBox 66">
            <a:extLst>
              <a:ext uri="{FF2B5EF4-FFF2-40B4-BE49-F238E27FC236}">
                <a16:creationId xmlns:a16="http://schemas.microsoft.com/office/drawing/2014/main" id="{9739A50F-57CF-4246-96C5-3361D4FC50BE}"/>
              </a:ext>
            </a:extLst>
          </p:cNvPr>
          <p:cNvSpPr txBox="1"/>
          <p:nvPr/>
        </p:nvSpPr>
        <p:spPr>
          <a:xfrm>
            <a:off x="8027760" y="3285973"/>
            <a:ext cx="489857" cy="300082"/>
          </a:xfrm>
          <a:prstGeom prst="rect">
            <a:avLst/>
          </a:prstGeom>
          <a:noFill/>
        </p:spPr>
        <p:txBody>
          <a:bodyPr wrap="square" rtlCol="0">
            <a:spAutoFit/>
          </a:bodyPr>
          <a:lstStyle/>
          <a:p>
            <a:r>
              <a:rPr lang="en-US" altLang="zh-CN" sz="1350" dirty="0"/>
              <a:t>0.0</a:t>
            </a:r>
            <a:endParaRPr lang="en-US" sz="1350" dirty="0"/>
          </a:p>
        </p:txBody>
      </p:sp>
      <p:sp>
        <p:nvSpPr>
          <p:cNvPr id="68" name="TextBox 67">
            <a:extLst>
              <a:ext uri="{FF2B5EF4-FFF2-40B4-BE49-F238E27FC236}">
                <a16:creationId xmlns:a16="http://schemas.microsoft.com/office/drawing/2014/main" id="{3B421319-DA25-C243-ACAA-1EE22030DF1F}"/>
              </a:ext>
            </a:extLst>
          </p:cNvPr>
          <p:cNvSpPr txBox="1"/>
          <p:nvPr/>
        </p:nvSpPr>
        <p:spPr>
          <a:xfrm>
            <a:off x="8063686" y="2483009"/>
            <a:ext cx="489857" cy="300082"/>
          </a:xfrm>
          <a:prstGeom prst="rect">
            <a:avLst/>
          </a:prstGeom>
          <a:noFill/>
        </p:spPr>
        <p:txBody>
          <a:bodyPr wrap="square" rtlCol="0">
            <a:spAutoFit/>
          </a:bodyPr>
          <a:lstStyle/>
          <a:p>
            <a:r>
              <a:rPr lang="en-US" altLang="zh-CN" sz="1350" dirty="0"/>
              <a:t>5.0</a:t>
            </a:r>
            <a:endParaRPr lang="en-US" sz="1350" dirty="0"/>
          </a:p>
        </p:txBody>
      </p:sp>
      <p:sp>
        <p:nvSpPr>
          <p:cNvPr id="69" name="TextBox 68">
            <a:extLst>
              <a:ext uri="{FF2B5EF4-FFF2-40B4-BE49-F238E27FC236}">
                <a16:creationId xmlns:a16="http://schemas.microsoft.com/office/drawing/2014/main" id="{C8400562-87EC-234D-AFBF-5414CEF4A3B9}"/>
              </a:ext>
            </a:extLst>
          </p:cNvPr>
          <p:cNvSpPr txBox="1"/>
          <p:nvPr/>
        </p:nvSpPr>
        <p:spPr>
          <a:xfrm>
            <a:off x="8039193" y="1647312"/>
            <a:ext cx="548639" cy="300082"/>
          </a:xfrm>
          <a:prstGeom prst="rect">
            <a:avLst/>
          </a:prstGeom>
          <a:noFill/>
        </p:spPr>
        <p:txBody>
          <a:bodyPr wrap="square" rtlCol="0">
            <a:spAutoFit/>
          </a:bodyPr>
          <a:lstStyle/>
          <a:p>
            <a:r>
              <a:rPr lang="en-US" altLang="zh-CN" sz="1350" dirty="0"/>
              <a:t>10.0</a:t>
            </a:r>
            <a:endParaRPr lang="en-US" sz="1350" dirty="0"/>
          </a:p>
        </p:txBody>
      </p:sp>
      <p:sp>
        <p:nvSpPr>
          <p:cNvPr id="70" name="TextBox 69">
            <a:extLst>
              <a:ext uri="{FF2B5EF4-FFF2-40B4-BE49-F238E27FC236}">
                <a16:creationId xmlns:a16="http://schemas.microsoft.com/office/drawing/2014/main" id="{56688D4A-8B1B-1C40-9EE4-EEAE453B8FE2}"/>
              </a:ext>
            </a:extLst>
          </p:cNvPr>
          <p:cNvSpPr txBox="1"/>
          <p:nvPr/>
        </p:nvSpPr>
        <p:spPr>
          <a:xfrm>
            <a:off x="8052668" y="2870265"/>
            <a:ext cx="489857" cy="300082"/>
          </a:xfrm>
          <a:prstGeom prst="rect">
            <a:avLst/>
          </a:prstGeom>
          <a:noFill/>
        </p:spPr>
        <p:txBody>
          <a:bodyPr wrap="square" rtlCol="0">
            <a:spAutoFit/>
          </a:bodyPr>
          <a:lstStyle/>
          <a:p>
            <a:r>
              <a:rPr lang="en-US" altLang="zh-CN" sz="1350"/>
              <a:t>2.5</a:t>
            </a:r>
            <a:endParaRPr lang="en-US" sz="1350" dirty="0"/>
          </a:p>
        </p:txBody>
      </p:sp>
      <p:sp>
        <p:nvSpPr>
          <p:cNvPr id="71" name="TextBox 70">
            <a:extLst>
              <a:ext uri="{FF2B5EF4-FFF2-40B4-BE49-F238E27FC236}">
                <a16:creationId xmlns:a16="http://schemas.microsoft.com/office/drawing/2014/main" id="{E59F52AF-66BE-744A-B19C-31DB4300CE73}"/>
              </a:ext>
            </a:extLst>
          </p:cNvPr>
          <p:cNvSpPr txBox="1"/>
          <p:nvPr/>
        </p:nvSpPr>
        <p:spPr>
          <a:xfrm>
            <a:off x="8063686" y="2022667"/>
            <a:ext cx="489857" cy="300082"/>
          </a:xfrm>
          <a:prstGeom prst="rect">
            <a:avLst/>
          </a:prstGeom>
          <a:noFill/>
        </p:spPr>
        <p:txBody>
          <a:bodyPr wrap="square" rtlCol="0">
            <a:spAutoFit/>
          </a:bodyPr>
          <a:lstStyle/>
          <a:p>
            <a:r>
              <a:rPr lang="en-US" altLang="zh-CN" sz="1350" dirty="0"/>
              <a:t>7.5</a:t>
            </a:r>
            <a:endParaRPr lang="en-US" sz="1350" dirty="0"/>
          </a:p>
        </p:txBody>
      </p:sp>
      <p:sp>
        <p:nvSpPr>
          <p:cNvPr id="72" name="TextBox 71">
            <a:extLst>
              <a:ext uri="{FF2B5EF4-FFF2-40B4-BE49-F238E27FC236}">
                <a16:creationId xmlns:a16="http://schemas.microsoft.com/office/drawing/2014/main" id="{B27387B5-1423-CE4A-A283-9A4D6B8A2A6C}"/>
              </a:ext>
            </a:extLst>
          </p:cNvPr>
          <p:cNvSpPr txBox="1"/>
          <p:nvPr/>
        </p:nvSpPr>
        <p:spPr>
          <a:xfrm>
            <a:off x="5867121" y="1831942"/>
            <a:ext cx="1187903" cy="323165"/>
          </a:xfrm>
          <a:prstGeom prst="rect">
            <a:avLst/>
          </a:prstGeom>
          <a:solidFill>
            <a:schemeClr val="bg1"/>
          </a:solidFill>
        </p:spPr>
        <p:txBody>
          <a:bodyPr wrap="square" rtlCol="0">
            <a:spAutoFit/>
          </a:bodyPr>
          <a:lstStyle/>
          <a:p>
            <a:r>
              <a:rPr lang="en-US" altLang="zh-CN" sz="1500" b="1" dirty="0"/>
              <a:t>2011</a:t>
            </a:r>
            <a:endParaRPr lang="en-US" sz="1500" b="1" dirty="0"/>
          </a:p>
        </p:txBody>
      </p:sp>
      <p:sp>
        <p:nvSpPr>
          <p:cNvPr id="73" name="TextBox 72">
            <a:extLst>
              <a:ext uri="{FF2B5EF4-FFF2-40B4-BE49-F238E27FC236}">
                <a16:creationId xmlns:a16="http://schemas.microsoft.com/office/drawing/2014/main" id="{ECB2CC09-C147-9340-8273-A2FC507E889D}"/>
              </a:ext>
            </a:extLst>
          </p:cNvPr>
          <p:cNvSpPr txBox="1"/>
          <p:nvPr/>
        </p:nvSpPr>
        <p:spPr>
          <a:xfrm>
            <a:off x="341076" y="3277807"/>
            <a:ext cx="489857" cy="300082"/>
          </a:xfrm>
          <a:prstGeom prst="rect">
            <a:avLst/>
          </a:prstGeom>
          <a:noFill/>
        </p:spPr>
        <p:txBody>
          <a:bodyPr wrap="square" rtlCol="0">
            <a:spAutoFit/>
          </a:bodyPr>
          <a:lstStyle/>
          <a:p>
            <a:r>
              <a:rPr lang="en-US" altLang="zh-CN" sz="1350" dirty="0"/>
              <a:t>0.0</a:t>
            </a:r>
            <a:endParaRPr lang="en-US" sz="1350" dirty="0"/>
          </a:p>
        </p:txBody>
      </p:sp>
      <p:sp>
        <p:nvSpPr>
          <p:cNvPr id="74" name="TextBox 73">
            <a:extLst>
              <a:ext uri="{FF2B5EF4-FFF2-40B4-BE49-F238E27FC236}">
                <a16:creationId xmlns:a16="http://schemas.microsoft.com/office/drawing/2014/main" id="{DC4389A7-4D01-9047-AA40-12EEFFC34E9B}"/>
              </a:ext>
            </a:extLst>
          </p:cNvPr>
          <p:cNvSpPr txBox="1"/>
          <p:nvPr/>
        </p:nvSpPr>
        <p:spPr>
          <a:xfrm>
            <a:off x="327672" y="2474483"/>
            <a:ext cx="489857" cy="300082"/>
          </a:xfrm>
          <a:prstGeom prst="rect">
            <a:avLst/>
          </a:prstGeom>
          <a:noFill/>
        </p:spPr>
        <p:txBody>
          <a:bodyPr wrap="square" rtlCol="0">
            <a:spAutoFit/>
          </a:bodyPr>
          <a:lstStyle/>
          <a:p>
            <a:r>
              <a:rPr lang="en-US" altLang="zh-CN" sz="1350" dirty="0"/>
              <a:t>5.0</a:t>
            </a:r>
            <a:endParaRPr lang="en-US" sz="1350" dirty="0"/>
          </a:p>
        </p:txBody>
      </p:sp>
      <p:sp>
        <p:nvSpPr>
          <p:cNvPr id="75" name="TextBox 74">
            <a:extLst>
              <a:ext uri="{FF2B5EF4-FFF2-40B4-BE49-F238E27FC236}">
                <a16:creationId xmlns:a16="http://schemas.microsoft.com/office/drawing/2014/main" id="{7F4E5B0F-CE8B-3E47-B181-7AB694B7CF30}"/>
              </a:ext>
            </a:extLst>
          </p:cNvPr>
          <p:cNvSpPr txBox="1"/>
          <p:nvPr/>
        </p:nvSpPr>
        <p:spPr>
          <a:xfrm>
            <a:off x="183509" y="1675885"/>
            <a:ext cx="548639" cy="300082"/>
          </a:xfrm>
          <a:prstGeom prst="rect">
            <a:avLst/>
          </a:prstGeom>
          <a:noFill/>
        </p:spPr>
        <p:txBody>
          <a:bodyPr wrap="square" rtlCol="0">
            <a:spAutoFit/>
          </a:bodyPr>
          <a:lstStyle/>
          <a:p>
            <a:r>
              <a:rPr lang="en-US" altLang="zh-CN" sz="1350" dirty="0"/>
              <a:t>10.0</a:t>
            </a:r>
            <a:endParaRPr lang="en-US" sz="1350" dirty="0"/>
          </a:p>
        </p:txBody>
      </p:sp>
      <p:sp>
        <p:nvSpPr>
          <p:cNvPr id="76" name="TextBox 75">
            <a:extLst>
              <a:ext uri="{FF2B5EF4-FFF2-40B4-BE49-F238E27FC236}">
                <a16:creationId xmlns:a16="http://schemas.microsoft.com/office/drawing/2014/main" id="{C445FAEA-66B9-0247-BBE0-C81C4E995911}"/>
              </a:ext>
            </a:extLst>
          </p:cNvPr>
          <p:cNvSpPr txBox="1"/>
          <p:nvPr/>
        </p:nvSpPr>
        <p:spPr>
          <a:xfrm>
            <a:off x="341493" y="2898838"/>
            <a:ext cx="489857" cy="300082"/>
          </a:xfrm>
          <a:prstGeom prst="rect">
            <a:avLst/>
          </a:prstGeom>
          <a:noFill/>
        </p:spPr>
        <p:txBody>
          <a:bodyPr wrap="square" rtlCol="0">
            <a:spAutoFit/>
          </a:bodyPr>
          <a:lstStyle/>
          <a:p>
            <a:r>
              <a:rPr lang="en-US" altLang="zh-CN" sz="1350" dirty="0"/>
              <a:t>2.5</a:t>
            </a:r>
            <a:endParaRPr lang="en-US" sz="1350" dirty="0"/>
          </a:p>
        </p:txBody>
      </p:sp>
      <p:sp>
        <p:nvSpPr>
          <p:cNvPr id="77" name="TextBox 76">
            <a:extLst>
              <a:ext uri="{FF2B5EF4-FFF2-40B4-BE49-F238E27FC236}">
                <a16:creationId xmlns:a16="http://schemas.microsoft.com/office/drawing/2014/main" id="{4730C371-51DC-E443-BCDB-8BDBD89C5CE6}"/>
              </a:ext>
            </a:extLst>
          </p:cNvPr>
          <p:cNvSpPr txBox="1"/>
          <p:nvPr/>
        </p:nvSpPr>
        <p:spPr>
          <a:xfrm>
            <a:off x="303525" y="2014501"/>
            <a:ext cx="489857" cy="300082"/>
          </a:xfrm>
          <a:prstGeom prst="rect">
            <a:avLst/>
          </a:prstGeom>
          <a:noFill/>
        </p:spPr>
        <p:txBody>
          <a:bodyPr wrap="square" rtlCol="0">
            <a:spAutoFit/>
          </a:bodyPr>
          <a:lstStyle/>
          <a:p>
            <a:r>
              <a:rPr lang="en-US" altLang="zh-CN" sz="1350" dirty="0"/>
              <a:t>7.5</a:t>
            </a:r>
            <a:endParaRPr lang="en-US" sz="1350" dirty="0"/>
          </a:p>
        </p:txBody>
      </p:sp>
      <p:sp>
        <p:nvSpPr>
          <p:cNvPr id="78" name="TextBox 77">
            <a:extLst>
              <a:ext uri="{FF2B5EF4-FFF2-40B4-BE49-F238E27FC236}">
                <a16:creationId xmlns:a16="http://schemas.microsoft.com/office/drawing/2014/main" id="{A6AF177E-70C6-D841-94AC-5C24D3C4C3AA}"/>
              </a:ext>
            </a:extLst>
          </p:cNvPr>
          <p:cNvSpPr txBox="1"/>
          <p:nvPr/>
        </p:nvSpPr>
        <p:spPr>
          <a:xfrm>
            <a:off x="457645" y="3465176"/>
            <a:ext cx="597992" cy="300082"/>
          </a:xfrm>
          <a:prstGeom prst="rect">
            <a:avLst/>
          </a:prstGeom>
          <a:noFill/>
        </p:spPr>
        <p:txBody>
          <a:bodyPr wrap="square" rtlCol="0">
            <a:spAutoFit/>
          </a:bodyPr>
          <a:lstStyle/>
          <a:p>
            <a:r>
              <a:rPr lang="en-US" altLang="zh-CN" sz="1350" dirty="0"/>
              <a:t>1996</a:t>
            </a:r>
            <a:endParaRPr lang="en-US" sz="1350" dirty="0"/>
          </a:p>
        </p:txBody>
      </p:sp>
      <p:sp>
        <p:nvSpPr>
          <p:cNvPr id="79" name="TextBox 78">
            <a:extLst>
              <a:ext uri="{FF2B5EF4-FFF2-40B4-BE49-F238E27FC236}">
                <a16:creationId xmlns:a16="http://schemas.microsoft.com/office/drawing/2014/main" id="{F92E0961-76D3-0A42-BEE7-67944E8DAAE4}"/>
              </a:ext>
            </a:extLst>
          </p:cNvPr>
          <p:cNvSpPr txBox="1"/>
          <p:nvPr/>
        </p:nvSpPr>
        <p:spPr>
          <a:xfrm>
            <a:off x="1099947" y="3470215"/>
            <a:ext cx="597992" cy="300082"/>
          </a:xfrm>
          <a:prstGeom prst="rect">
            <a:avLst/>
          </a:prstGeom>
          <a:noFill/>
        </p:spPr>
        <p:txBody>
          <a:bodyPr wrap="square" rtlCol="0">
            <a:spAutoFit/>
          </a:bodyPr>
          <a:lstStyle/>
          <a:p>
            <a:r>
              <a:rPr lang="en-US" altLang="zh-CN" sz="1350" dirty="0"/>
              <a:t>1998</a:t>
            </a:r>
            <a:endParaRPr lang="en-US" sz="1350" dirty="0"/>
          </a:p>
        </p:txBody>
      </p:sp>
      <p:sp>
        <p:nvSpPr>
          <p:cNvPr id="80" name="TextBox 79">
            <a:extLst>
              <a:ext uri="{FF2B5EF4-FFF2-40B4-BE49-F238E27FC236}">
                <a16:creationId xmlns:a16="http://schemas.microsoft.com/office/drawing/2014/main" id="{D279B089-77FD-D44D-A604-05F4632AECB6}"/>
              </a:ext>
            </a:extLst>
          </p:cNvPr>
          <p:cNvSpPr txBox="1"/>
          <p:nvPr/>
        </p:nvSpPr>
        <p:spPr>
          <a:xfrm>
            <a:off x="1803588" y="3479254"/>
            <a:ext cx="597992" cy="300082"/>
          </a:xfrm>
          <a:prstGeom prst="rect">
            <a:avLst/>
          </a:prstGeom>
          <a:noFill/>
        </p:spPr>
        <p:txBody>
          <a:bodyPr wrap="square" rtlCol="0">
            <a:spAutoFit/>
          </a:bodyPr>
          <a:lstStyle/>
          <a:p>
            <a:r>
              <a:rPr lang="en-US" altLang="zh-CN" sz="1350" dirty="0"/>
              <a:t>2000</a:t>
            </a:r>
            <a:endParaRPr lang="en-US" sz="1350" dirty="0"/>
          </a:p>
        </p:txBody>
      </p:sp>
      <p:sp>
        <p:nvSpPr>
          <p:cNvPr id="81" name="TextBox 80">
            <a:extLst>
              <a:ext uri="{FF2B5EF4-FFF2-40B4-BE49-F238E27FC236}">
                <a16:creationId xmlns:a16="http://schemas.microsoft.com/office/drawing/2014/main" id="{A8742071-18E1-7E40-AE25-A5D6C0C48B46}"/>
              </a:ext>
            </a:extLst>
          </p:cNvPr>
          <p:cNvSpPr txBox="1"/>
          <p:nvPr/>
        </p:nvSpPr>
        <p:spPr>
          <a:xfrm>
            <a:off x="2445995" y="3483682"/>
            <a:ext cx="597992" cy="300082"/>
          </a:xfrm>
          <a:prstGeom prst="rect">
            <a:avLst/>
          </a:prstGeom>
          <a:noFill/>
        </p:spPr>
        <p:txBody>
          <a:bodyPr wrap="square" rtlCol="0">
            <a:spAutoFit/>
          </a:bodyPr>
          <a:lstStyle/>
          <a:p>
            <a:r>
              <a:rPr lang="en-US" altLang="zh-CN" sz="1350" dirty="0"/>
              <a:t>2002</a:t>
            </a:r>
            <a:endParaRPr lang="en-US" sz="1350" dirty="0"/>
          </a:p>
        </p:txBody>
      </p:sp>
      <p:sp>
        <p:nvSpPr>
          <p:cNvPr id="82" name="TextBox 81">
            <a:extLst>
              <a:ext uri="{FF2B5EF4-FFF2-40B4-BE49-F238E27FC236}">
                <a16:creationId xmlns:a16="http://schemas.microsoft.com/office/drawing/2014/main" id="{A93BB157-1004-F448-A05F-A8D5F883E569}"/>
              </a:ext>
            </a:extLst>
          </p:cNvPr>
          <p:cNvSpPr txBox="1"/>
          <p:nvPr/>
        </p:nvSpPr>
        <p:spPr>
          <a:xfrm>
            <a:off x="3122898" y="3480274"/>
            <a:ext cx="597992" cy="300082"/>
          </a:xfrm>
          <a:prstGeom prst="rect">
            <a:avLst/>
          </a:prstGeom>
          <a:noFill/>
        </p:spPr>
        <p:txBody>
          <a:bodyPr wrap="square" rtlCol="0">
            <a:spAutoFit/>
          </a:bodyPr>
          <a:lstStyle/>
          <a:p>
            <a:r>
              <a:rPr lang="en-US" altLang="zh-CN" sz="1350" dirty="0"/>
              <a:t>2004</a:t>
            </a:r>
            <a:endParaRPr lang="en-US" sz="1350" dirty="0"/>
          </a:p>
        </p:txBody>
      </p:sp>
      <p:sp>
        <p:nvSpPr>
          <p:cNvPr id="83" name="TextBox 82">
            <a:extLst>
              <a:ext uri="{FF2B5EF4-FFF2-40B4-BE49-F238E27FC236}">
                <a16:creationId xmlns:a16="http://schemas.microsoft.com/office/drawing/2014/main" id="{69B94AFA-0111-594E-B8FF-5B075DEEC123}"/>
              </a:ext>
            </a:extLst>
          </p:cNvPr>
          <p:cNvSpPr txBox="1"/>
          <p:nvPr/>
        </p:nvSpPr>
        <p:spPr>
          <a:xfrm>
            <a:off x="3752952" y="3480274"/>
            <a:ext cx="597992" cy="300082"/>
          </a:xfrm>
          <a:prstGeom prst="rect">
            <a:avLst/>
          </a:prstGeom>
          <a:noFill/>
        </p:spPr>
        <p:txBody>
          <a:bodyPr wrap="square" rtlCol="0">
            <a:spAutoFit/>
          </a:bodyPr>
          <a:lstStyle/>
          <a:p>
            <a:r>
              <a:rPr lang="en-US" altLang="zh-CN" sz="1350" dirty="0"/>
              <a:t>2006</a:t>
            </a:r>
            <a:endParaRPr lang="en-US" sz="1350" dirty="0"/>
          </a:p>
        </p:txBody>
      </p:sp>
      <p:sp>
        <p:nvSpPr>
          <p:cNvPr id="84" name="TextBox 83">
            <a:extLst>
              <a:ext uri="{FF2B5EF4-FFF2-40B4-BE49-F238E27FC236}">
                <a16:creationId xmlns:a16="http://schemas.microsoft.com/office/drawing/2014/main" id="{BC5E9DC7-5613-6140-91B3-BCE1D60A50EC}"/>
              </a:ext>
            </a:extLst>
          </p:cNvPr>
          <p:cNvSpPr txBox="1"/>
          <p:nvPr/>
        </p:nvSpPr>
        <p:spPr>
          <a:xfrm>
            <a:off x="4442208" y="3470332"/>
            <a:ext cx="597992" cy="300082"/>
          </a:xfrm>
          <a:prstGeom prst="rect">
            <a:avLst/>
          </a:prstGeom>
          <a:noFill/>
        </p:spPr>
        <p:txBody>
          <a:bodyPr wrap="square" rtlCol="0">
            <a:spAutoFit/>
          </a:bodyPr>
          <a:lstStyle/>
          <a:p>
            <a:r>
              <a:rPr lang="en-US" altLang="zh-CN" sz="1350" dirty="0"/>
              <a:t>2008</a:t>
            </a:r>
            <a:endParaRPr lang="en-US" sz="1350" dirty="0"/>
          </a:p>
        </p:txBody>
      </p:sp>
      <p:sp>
        <p:nvSpPr>
          <p:cNvPr id="85" name="TextBox 84">
            <a:extLst>
              <a:ext uri="{FF2B5EF4-FFF2-40B4-BE49-F238E27FC236}">
                <a16:creationId xmlns:a16="http://schemas.microsoft.com/office/drawing/2014/main" id="{0F14D504-14B7-0D46-BE50-9F79D5B905F5}"/>
              </a:ext>
            </a:extLst>
          </p:cNvPr>
          <p:cNvSpPr txBox="1"/>
          <p:nvPr/>
        </p:nvSpPr>
        <p:spPr>
          <a:xfrm>
            <a:off x="5119110" y="3480274"/>
            <a:ext cx="597992" cy="300082"/>
          </a:xfrm>
          <a:prstGeom prst="rect">
            <a:avLst/>
          </a:prstGeom>
          <a:noFill/>
        </p:spPr>
        <p:txBody>
          <a:bodyPr wrap="square" rtlCol="0">
            <a:spAutoFit/>
          </a:bodyPr>
          <a:lstStyle/>
          <a:p>
            <a:r>
              <a:rPr lang="en-US" altLang="zh-CN" sz="1350" dirty="0"/>
              <a:t>2010</a:t>
            </a:r>
            <a:endParaRPr lang="en-US" sz="1350" dirty="0"/>
          </a:p>
        </p:txBody>
      </p:sp>
      <p:sp>
        <p:nvSpPr>
          <p:cNvPr id="86" name="TextBox 85">
            <a:extLst>
              <a:ext uri="{FF2B5EF4-FFF2-40B4-BE49-F238E27FC236}">
                <a16:creationId xmlns:a16="http://schemas.microsoft.com/office/drawing/2014/main" id="{4854AED3-E359-1040-AF4F-4AA47A055C8F}"/>
              </a:ext>
            </a:extLst>
          </p:cNvPr>
          <p:cNvSpPr txBox="1"/>
          <p:nvPr/>
        </p:nvSpPr>
        <p:spPr>
          <a:xfrm>
            <a:off x="5788256" y="3470215"/>
            <a:ext cx="597992" cy="300082"/>
          </a:xfrm>
          <a:prstGeom prst="rect">
            <a:avLst/>
          </a:prstGeom>
          <a:noFill/>
        </p:spPr>
        <p:txBody>
          <a:bodyPr wrap="square" rtlCol="0">
            <a:spAutoFit/>
          </a:bodyPr>
          <a:lstStyle/>
          <a:p>
            <a:r>
              <a:rPr lang="en-US" altLang="zh-CN" sz="1350" dirty="0"/>
              <a:t>2012</a:t>
            </a:r>
            <a:endParaRPr lang="en-US" sz="1350" dirty="0"/>
          </a:p>
        </p:txBody>
      </p:sp>
      <p:sp>
        <p:nvSpPr>
          <p:cNvPr id="87" name="TextBox 86">
            <a:extLst>
              <a:ext uri="{FF2B5EF4-FFF2-40B4-BE49-F238E27FC236}">
                <a16:creationId xmlns:a16="http://schemas.microsoft.com/office/drawing/2014/main" id="{02CB04C0-7678-834D-B95A-5E904280B6B2}"/>
              </a:ext>
            </a:extLst>
          </p:cNvPr>
          <p:cNvSpPr txBox="1"/>
          <p:nvPr/>
        </p:nvSpPr>
        <p:spPr>
          <a:xfrm>
            <a:off x="6465159" y="3470215"/>
            <a:ext cx="597992" cy="300082"/>
          </a:xfrm>
          <a:prstGeom prst="rect">
            <a:avLst/>
          </a:prstGeom>
          <a:noFill/>
        </p:spPr>
        <p:txBody>
          <a:bodyPr wrap="square" rtlCol="0">
            <a:spAutoFit/>
          </a:bodyPr>
          <a:lstStyle/>
          <a:p>
            <a:r>
              <a:rPr lang="en-US" altLang="zh-CN" sz="1350" dirty="0"/>
              <a:t>2014</a:t>
            </a:r>
            <a:endParaRPr lang="en-US" sz="1350" dirty="0"/>
          </a:p>
        </p:txBody>
      </p:sp>
      <p:sp>
        <p:nvSpPr>
          <p:cNvPr id="88" name="TextBox 87">
            <a:extLst>
              <a:ext uri="{FF2B5EF4-FFF2-40B4-BE49-F238E27FC236}">
                <a16:creationId xmlns:a16="http://schemas.microsoft.com/office/drawing/2014/main" id="{C66EB6AC-52DB-654A-B9C4-26E3E44A93F9}"/>
              </a:ext>
            </a:extLst>
          </p:cNvPr>
          <p:cNvSpPr txBox="1"/>
          <p:nvPr/>
        </p:nvSpPr>
        <p:spPr>
          <a:xfrm>
            <a:off x="7129781" y="3479254"/>
            <a:ext cx="597992" cy="300082"/>
          </a:xfrm>
          <a:prstGeom prst="rect">
            <a:avLst/>
          </a:prstGeom>
          <a:noFill/>
        </p:spPr>
        <p:txBody>
          <a:bodyPr wrap="square" rtlCol="0">
            <a:spAutoFit/>
          </a:bodyPr>
          <a:lstStyle/>
          <a:p>
            <a:r>
              <a:rPr lang="en-US" altLang="zh-CN" sz="1350" dirty="0"/>
              <a:t>2016</a:t>
            </a:r>
            <a:endParaRPr lang="en-US" sz="1350" dirty="0"/>
          </a:p>
        </p:txBody>
      </p:sp>
      <p:sp>
        <p:nvSpPr>
          <p:cNvPr id="89" name="TextBox 88">
            <a:extLst>
              <a:ext uri="{FF2B5EF4-FFF2-40B4-BE49-F238E27FC236}">
                <a16:creationId xmlns:a16="http://schemas.microsoft.com/office/drawing/2014/main" id="{04814EAB-4B62-334E-8BFE-7349A5281E32}"/>
              </a:ext>
            </a:extLst>
          </p:cNvPr>
          <p:cNvSpPr txBox="1"/>
          <p:nvPr/>
        </p:nvSpPr>
        <p:spPr>
          <a:xfrm>
            <a:off x="7753671" y="3468417"/>
            <a:ext cx="597992" cy="300082"/>
          </a:xfrm>
          <a:prstGeom prst="rect">
            <a:avLst/>
          </a:prstGeom>
          <a:noFill/>
        </p:spPr>
        <p:txBody>
          <a:bodyPr wrap="square" rtlCol="0">
            <a:spAutoFit/>
          </a:bodyPr>
          <a:lstStyle/>
          <a:p>
            <a:r>
              <a:rPr lang="en-US" altLang="zh-CN" sz="1350" dirty="0"/>
              <a:t>2018</a:t>
            </a:r>
            <a:endParaRPr lang="en-US" sz="1350" dirty="0"/>
          </a:p>
        </p:txBody>
      </p:sp>
      <p:sp>
        <p:nvSpPr>
          <p:cNvPr id="90" name="Pentagon 89">
            <a:extLst>
              <a:ext uri="{FF2B5EF4-FFF2-40B4-BE49-F238E27FC236}">
                <a16:creationId xmlns:a16="http://schemas.microsoft.com/office/drawing/2014/main" id="{FC3DCC05-4B1B-EF49-ADAA-C0E13A862B52}"/>
              </a:ext>
            </a:extLst>
          </p:cNvPr>
          <p:cNvSpPr/>
          <p:nvPr/>
        </p:nvSpPr>
        <p:spPr>
          <a:xfrm>
            <a:off x="7704881" y="5009516"/>
            <a:ext cx="326429" cy="1783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1" name="TextBox 90">
            <a:extLst>
              <a:ext uri="{FF2B5EF4-FFF2-40B4-BE49-F238E27FC236}">
                <a16:creationId xmlns:a16="http://schemas.microsoft.com/office/drawing/2014/main" id="{BDA25AE8-1275-E042-B2AE-A6E2CEC32E58}"/>
              </a:ext>
            </a:extLst>
          </p:cNvPr>
          <p:cNvSpPr txBox="1"/>
          <p:nvPr/>
        </p:nvSpPr>
        <p:spPr>
          <a:xfrm>
            <a:off x="453705" y="5152090"/>
            <a:ext cx="597992" cy="300082"/>
          </a:xfrm>
          <a:prstGeom prst="rect">
            <a:avLst/>
          </a:prstGeom>
          <a:noFill/>
        </p:spPr>
        <p:txBody>
          <a:bodyPr wrap="square" rtlCol="0">
            <a:spAutoFit/>
          </a:bodyPr>
          <a:lstStyle/>
          <a:p>
            <a:r>
              <a:rPr lang="en-US" altLang="zh-CN" sz="1350" dirty="0"/>
              <a:t>1996</a:t>
            </a:r>
            <a:endParaRPr lang="en-US" sz="1350" dirty="0"/>
          </a:p>
        </p:txBody>
      </p:sp>
      <p:sp>
        <p:nvSpPr>
          <p:cNvPr id="92" name="TextBox 91">
            <a:extLst>
              <a:ext uri="{FF2B5EF4-FFF2-40B4-BE49-F238E27FC236}">
                <a16:creationId xmlns:a16="http://schemas.microsoft.com/office/drawing/2014/main" id="{2EC1CFF5-E00D-D240-A541-DEC2542C50A9}"/>
              </a:ext>
            </a:extLst>
          </p:cNvPr>
          <p:cNvSpPr txBox="1"/>
          <p:nvPr/>
        </p:nvSpPr>
        <p:spPr>
          <a:xfrm>
            <a:off x="1096007" y="5157129"/>
            <a:ext cx="597992" cy="300082"/>
          </a:xfrm>
          <a:prstGeom prst="rect">
            <a:avLst/>
          </a:prstGeom>
          <a:noFill/>
        </p:spPr>
        <p:txBody>
          <a:bodyPr wrap="square" rtlCol="0">
            <a:spAutoFit/>
          </a:bodyPr>
          <a:lstStyle/>
          <a:p>
            <a:r>
              <a:rPr lang="en-US" altLang="zh-CN" sz="1350" dirty="0"/>
              <a:t>1998</a:t>
            </a:r>
            <a:endParaRPr lang="en-US" sz="1350" dirty="0"/>
          </a:p>
        </p:txBody>
      </p:sp>
      <p:sp>
        <p:nvSpPr>
          <p:cNvPr id="93" name="TextBox 92">
            <a:extLst>
              <a:ext uri="{FF2B5EF4-FFF2-40B4-BE49-F238E27FC236}">
                <a16:creationId xmlns:a16="http://schemas.microsoft.com/office/drawing/2014/main" id="{6D4DC26E-D871-1748-A017-7412C4BED6FF}"/>
              </a:ext>
            </a:extLst>
          </p:cNvPr>
          <p:cNvSpPr txBox="1"/>
          <p:nvPr/>
        </p:nvSpPr>
        <p:spPr>
          <a:xfrm>
            <a:off x="1799648" y="5166168"/>
            <a:ext cx="597992" cy="300082"/>
          </a:xfrm>
          <a:prstGeom prst="rect">
            <a:avLst/>
          </a:prstGeom>
          <a:noFill/>
        </p:spPr>
        <p:txBody>
          <a:bodyPr wrap="square" rtlCol="0">
            <a:spAutoFit/>
          </a:bodyPr>
          <a:lstStyle/>
          <a:p>
            <a:r>
              <a:rPr lang="en-US" altLang="zh-CN" sz="1350" dirty="0"/>
              <a:t>2000</a:t>
            </a:r>
            <a:endParaRPr lang="en-US" sz="1350" dirty="0"/>
          </a:p>
        </p:txBody>
      </p:sp>
      <p:sp>
        <p:nvSpPr>
          <p:cNvPr id="94" name="TextBox 93">
            <a:extLst>
              <a:ext uri="{FF2B5EF4-FFF2-40B4-BE49-F238E27FC236}">
                <a16:creationId xmlns:a16="http://schemas.microsoft.com/office/drawing/2014/main" id="{C4E10F7D-8FDC-3D4E-B03A-389CA005C5B7}"/>
              </a:ext>
            </a:extLst>
          </p:cNvPr>
          <p:cNvSpPr txBox="1"/>
          <p:nvPr/>
        </p:nvSpPr>
        <p:spPr>
          <a:xfrm>
            <a:off x="2442055" y="5170596"/>
            <a:ext cx="597992" cy="300082"/>
          </a:xfrm>
          <a:prstGeom prst="rect">
            <a:avLst/>
          </a:prstGeom>
          <a:noFill/>
        </p:spPr>
        <p:txBody>
          <a:bodyPr wrap="square" rtlCol="0">
            <a:spAutoFit/>
          </a:bodyPr>
          <a:lstStyle/>
          <a:p>
            <a:r>
              <a:rPr lang="en-US" altLang="zh-CN" sz="1350" dirty="0"/>
              <a:t>2002</a:t>
            </a:r>
            <a:endParaRPr lang="en-US" sz="1350" dirty="0"/>
          </a:p>
        </p:txBody>
      </p:sp>
      <p:sp>
        <p:nvSpPr>
          <p:cNvPr id="95" name="TextBox 94">
            <a:extLst>
              <a:ext uri="{FF2B5EF4-FFF2-40B4-BE49-F238E27FC236}">
                <a16:creationId xmlns:a16="http://schemas.microsoft.com/office/drawing/2014/main" id="{72E68FF9-A3D7-2941-830B-7DF1BFA40F03}"/>
              </a:ext>
            </a:extLst>
          </p:cNvPr>
          <p:cNvSpPr txBox="1"/>
          <p:nvPr/>
        </p:nvSpPr>
        <p:spPr>
          <a:xfrm>
            <a:off x="3118958" y="5167187"/>
            <a:ext cx="597992" cy="300082"/>
          </a:xfrm>
          <a:prstGeom prst="rect">
            <a:avLst/>
          </a:prstGeom>
          <a:noFill/>
        </p:spPr>
        <p:txBody>
          <a:bodyPr wrap="square" rtlCol="0">
            <a:spAutoFit/>
          </a:bodyPr>
          <a:lstStyle/>
          <a:p>
            <a:r>
              <a:rPr lang="en-US" altLang="zh-CN" sz="1350" dirty="0"/>
              <a:t>2004</a:t>
            </a:r>
            <a:endParaRPr lang="en-US" sz="1350" dirty="0"/>
          </a:p>
        </p:txBody>
      </p:sp>
      <p:sp>
        <p:nvSpPr>
          <p:cNvPr id="96" name="TextBox 95">
            <a:extLst>
              <a:ext uri="{FF2B5EF4-FFF2-40B4-BE49-F238E27FC236}">
                <a16:creationId xmlns:a16="http://schemas.microsoft.com/office/drawing/2014/main" id="{08147248-88B1-AA42-95FD-02243AC3C395}"/>
              </a:ext>
            </a:extLst>
          </p:cNvPr>
          <p:cNvSpPr txBox="1"/>
          <p:nvPr/>
        </p:nvSpPr>
        <p:spPr>
          <a:xfrm>
            <a:off x="3749013" y="5167187"/>
            <a:ext cx="597992" cy="300082"/>
          </a:xfrm>
          <a:prstGeom prst="rect">
            <a:avLst/>
          </a:prstGeom>
          <a:noFill/>
        </p:spPr>
        <p:txBody>
          <a:bodyPr wrap="square" rtlCol="0">
            <a:spAutoFit/>
          </a:bodyPr>
          <a:lstStyle/>
          <a:p>
            <a:r>
              <a:rPr lang="en-US" altLang="zh-CN" sz="1350" dirty="0"/>
              <a:t>2006</a:t>
            </a:r>
            <a:endParaRPr lang="en-US" sz="1350" dirty="0"/>
          </a:p>
        </p:txBody>
      </p:sp>
      <p:sp>
        <p:nvSpPr>
          <p:cNvPr id="97" name="TextBox 96">
            <a:extLst>
              <a:ext uri="{FF2B5EF4-FFF2-40B4-BE49-F238E27FC236}">
                <a16:creationId xmlns:a16="http://schemas.microsoft.com/office/drawing/2014/main" id="{D9118DCA-4818-704A-B39D-2694D689B1B2}"/>
              </a:ext>
            </a:extLst>
          </p:cNvPr>
          <p:cNvSpPr txBox="1"/>
          <p:nvPr/>
        </p:nvSpPr>
        <p:spPr>
          <a:xfrm>
            <a:off x="4438268" y="5157245"/>
            <a:ext cx="597992" cy="300082"/>
          </a:xfrm>
          <a:prstGeom prst="rect">
            <a:avLst/>
          </a:prstGeom>
          <a:noFill/>
        </p:spPr>
        <p:txBody>
          <a:bodyPr wrap="square" rtlCol="0">
            <a:spAutoFit/>
          </a:bodyPr>
          <a:lstStyle/>
          <a:p>
            <a:r>
              <a:rPr lang="en-US" altLang="zh-CN" sz="1350" dirty="0"/>
              <a:t>2008</a:t>
            </a:r>
            <a:endParaRPr lang="en-US" sz="1350" dirty="0"/>
          </a:p>
        </p:txBody>
      </p:sp>
      <p:sp>
        <p:nvSpPr>
          <p:cNvPr id="98" name="TextBox 97">
            <a:extLst>
              <a:ext uri="{FF2B5EF4-FFF2-40B4-BE49-F238E27FC236}">
                <a16:creationId xmlns:a16="http://schemas.microsoft.com/office/drawing/2014/main" id="{CE096D04-0FAC-A44E-86EA-3CBD16BA8B7D}"/>
              </a:ext>
            </a:extLst>
          </p:cNvPr>
          <p:cNvSpPr txBox="1"/>
          <p:nvPr/>
        </p:nvSpPr>
        <p:spPr>
          <a:xfrm>
            <a:off x="5115171" y="5167187"/>
            <a:ext cx="597992" cy="300082"/>
          </a:xfrm>
          <a:prstGeom prst="rect">
            <a:avLst/>
          </a:prstGeom>
          <a:noFill/>
        </p:spPr>
        <p:txBody>
          <a:bodyPr wrap="square" rtlCol="0">
            <a:spAutoFit/>
          </a:bodyPr>
          <a:lstStyle/>
          <a:p>
            <a:r>
              <a:rPr lang="en-US" altLang="zh-CN" sz="1350" dirty="0"/>
              <a:t>2010</a:t>
            </a:r>
            <a:endParaRPr lang="en-US" sz="1350" dirty="0"/>
          </a:p>
        </p:txBody>
      </p:sp>
      <p:sp>
        <p:nvSpPr>
          <p:cNvPr id="99" name="TextBox 98">
            <a:extLst>
              <a:ext uri="{FF2B5EF4-FFF2-40B4-BE49-F238E27FC236}">
                <a16:creationId xmlns:a16="http://schemas.microsoft.com/office/drawing/2014/main" id="{F06EFE72-B226-A44B-A80A-269747A784D5}"/>
              </a:ext>
            </a:extLst>
          </p:cNvPr>
          <p:cNvSpPr txBox="1"/>
          <p:nvPr/>
        </p:nvSpPr>
        <p:spPr>
          <a:xfrm>
            <a:off x="5784316" y="5157129"/>
            <a:ext cx="597992" cy="300082"/>
          </a:xfrm>
          <a:prstGeom prst="rect">
            <a:avLst/>
          </a:prstGeom>
          <a:noFill/>
        </p:spPr>
        <p:txBody>
          <a:bodyPr wrap="square" rtlCol="0">
            <a:spAutoFit/>
          </a:bodyPr>
          <a:lstStyle/>
          <a:p>
            <a:r>
              <a:rPr lang="en-US" altLang="zh-CN" sz="1350" dirty="0"/>
              <a:t>2012</a:t>
            </a:r>
            <a:endParaRPr lang="en-US" sz="1350" dirty="0"/>
          </a:p>
        </p:txBody>
      </p:sp>
      <p:sp>
        <p:nvSpPr>
          <p:cNvPr id="100" name="TextBox 99">
            <a:extLst>
              <a:ext uri="{FF2B5EF4-FFF2-40B4-BE49-F238E27FC236}">
                <a16:creationId xmlns:a16="http://schemas.microsoft.com/office/drawing/2014/main" id="{CC556B95-F144-C341-8EE8-3B733018823F}"/>
              </a:ext>
            </a:extLst>
          </p:cNvPr>
          <p:cNvSpPr txBox="1"/>
          <p:nvPr/>
        </p:nvSpPr>
        <p:spPr>
          <a:xfrm>
            <a:off x="6461219" y="5157129"/>
            <a:ext cx="597992" cy="300082"/>
          </a:xfrm>
          <a:prstGeom prst="rect">
            <a:avLst/>
          </a:prstGeom>
          <a:noFill/>
        </p:spPr>
        <p:txBody>
          <a:bodyPr wrap="square" rtlCol="0">
            <a:spAutoFit/>
          </a:bodyPr>
          <a:lstStyle/>
          <a:p>
            <a:r>
              <a:rPr lang="en-US" altLang="zh-CN" sz="1350" dirty="0"/>
              <a:t>2014</a:t>
            </a:r>
            <a:endParaRPr lang="en-US" sz="1350" dirty="0"/>
          </a:p>
        </p:txBody>
      </p:sp>
      <p:sp>
        <p:nvSpPr>
          <p:cNvPr id="101" name="TextBox 100">
            <a:extLst>
              <a:ext uri="{FF2B5EF4-FFF2-40B4-BE49-F238E27FC236}">
                <a16:creationId xmlns:a16="http://schemas.microsoft.com/office/drawing/2014/main" id="{13192C08-E5BA-B746-843A-6F6A5860F159}"/>
              </a:ext>
            </a:extLst>
          </p:cNvPr>
          <p:cNvSpPr txBox="1"/>
          <p:nvPr/>
        </p:nvSpPr>
        <p:spPr>
          <a:xfrm>
            <a:off x="7125841" y="5166168"/>
            <a:ext cx="597992" cy="300082"/>
          </a:xfrm>
          <a:prstGeom prst="rect">
            <a:avLst/>
          </a:prstGeom>
          <a:noFill/>
        </p:spPr>
        <p:txBody>
          <a:bodyPr wrap="square" rtlCol="0">
            <a:spAutoFit/>
          </a:bodyPr>
          <a:lstStyle/>
          <a:p>
            <a:r>
              <a:rPr lang="en-US" altLang="zh-CN" sz="1350" dirty="0"/>
              <a:t>2016</a:t>
            </a:r>
            <a:endParaRPr lang="en-US" sz="1350" dirty="0"/>
          </a:p>
        </p:txBody>
      </p:sp>
      <p:sp>
        <p:nvSpPr>
          <p:cNvPr id="102" name="TextBox 101">
            <a:extLst>
              <a:ext uri="{FF2B5EF4-FFF2-40B4-BE49-F238E27FC236}">
                <a16:creationId xmlns:a16="http://schemas.microsoft.com/office/drawing/2014/main" id="{E4335E53-5BD6-E649-A2EB-95C0D9453839}"/>
              </a:ext>
            </a:extLst>
          </p:cNvPr>
          <p:cNvSpPr txBox="1"/>
          <p:nvPr/>
        </p:nvSpPr>
        <p:spPr>
          <a:xfrm>
            <a:off x="7749732" y="5155330"/>
            <a:ext cx="597992" cy="300082"/>
          </a:xfrm>
          <a:prstGeom prst="rect">
            <a:avLst/>
          </a:prstGeom>
          <a:noFill/>
        </p:spPr>
        <p:txBody>
          <a:bodyPr wrap="square" rtlCol="0">
            <a:spAutoFit/>
          </a:bodyPr>
          <a:lstStyle/>
          <a:p>
            <a:r>
              <a:rPr lang="en-US" altLang="zh-CN" sz="1350" dirty="0"/>
              <a:t>2018</a:t>
            </a:r>
            <a:endParaRPr lang="en-US" sz="1350" dirty="0"/>
          </a:p>
        </p:txBody>
      </p:sp>
      <p:sp>
        <p:nvSpPr>
          <p:cNvPr id="103" name="TextBox 102">
            <a:extLst>
              <a:ext uri="{FF2B5EF4-FFF2-40B4-BE49-F238E27FC236}">
                <a16:creationId xmlns:a16="http://schemas.microsoft.com/office/drawing/2014/main" id="{63A803BD-96B1-C144-BE2A-55A34117614F}"/>
              </a:ext>
            </a:extLst>
          </p:cNvPr>
          <p:cNvSpPr txBox="1"/>
          <p:nvPr/>
        </p:nvSpPr>
        <p:spPr>
          <a:xfrm>
            <a:off x="8125843" y="4513030"/>
            <a:ext cx="994183" cy="584775"/>
          </a:xfrm>
          <a:prstGeom prst="rect">
            <a:avLst/>
          </a:prstGeom>
          <a:noFill/>
        </p:spPr>
        <p:txBody>
          <a:bodyPr wrap="none" rtlCol="0">
            <a:spAutoFit/>
          </a:bodyPr>
          <a:lstStyle/>
          <a:p>
            <a:r>
              <a:rPr lang="en-US" sz="1600" b="1" dirty="0"/>
              <a:t>TEMPO</a:t>
            </a:r>
          </a:p>
          <a:p>
            <a:r>
              <a:rPr lang="en-US" sz="1600" b="1" dirty="0"/>
              <a:t>GEMS…</a:t>
            </a:r>
          </a:p>
        </p:txBody>
      </p:sp>
    </p:spTree>
    <p:extLst>
      <p:ext uri="{BB962C8B-B14F-4D97-AF65-F5344CB8AC3E}">
        <p14:creationId xmlns:p14="http://schemas.microsoft.com/office/powerpoint/2010/main" val="5258682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additive="base">
                                        <p:cTn id="7" dur="500" fill="hold"/>
                                        <p:tgtEl>
                                          <p:spTgt spid="103"/>
                                        </p:tgtEl>
                                        <p:attrNameLst>
                                          <p:attrName>ppt_x</p:attrName>
                                        </p:attrNameLst>
                                      </p:cBhvr>
                                      <p:tavLst>
                                        <p:tav tm="0">
                                          <p:val>
                                            <p:strVal val="#ppt_x"/>
                                          </p:val>
                                        </p:tav>
                                        <p:tav tm="100000">
                                          <p:val>
                                            <p:strVal val="#ppt_x"/>
                                          </p:val>
                                        </p:tav>
                                      </p:tavLst>
                                    </p:anim>
                                    <p:anim calcmode="lin" valueType="num">
                                      <p:cBhvr additive="base">
                                        <p:cTn id="8"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 y="709085"/>
            <a:ext cx="9141714" cy="12956"/>
          </a:xfrm>
          <a:prstGeom prst="rect">
            <a:avLst/>
          </a:prstGeom>
          <a:solidFill>
            <a:srgbClr val="FFFF00"/>
          </a:solidFill>
          <a:ln w="28575" cmpd="sng">
            <a:gradFill flip="none" rotWithShape="1">
              <a:gsLst>
                <a:gs pos="8000">
                  <a:srgbClr val="FF0000"/>
                </a:gs>
                <a:gs pos="100000">
                  <a:srgbClr val="FFF5F5"/>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tIns="0" bIns="373130" anchor="ctr"/>
          <a:lstStyle/>
          <a:p>
            <a:pPr algn="ctr">
              <a:lnSpc>
                <a:spcPct val="93000"/>
              </a:lnSpc>
              <a:buClr>
                <a:srgbClr val="FFFFFF"/>
              </a:buClr>
              <a:defRPr/>
            </a:pPr>
            <a:r>
              <a:rPr lang="en-GB" sz="2250" b="1" dirty="0">
                <a:solidFill>
                  <a:schemeClr val="tx1"/>
                </a:solidFill>
                <a:latin typeface="Calibri" charset="0"/>
                <a:ea typeface="Calibri" charset="0"/>
                <a:cs typeface="Calibri" charset="0"/>
              </a:rPr>
              <a:t>Cost function for joint assimilation of OMPS SO</a:t>
            </a:r>
            <a:r>
              <a:rPr lang="en-GB" sz="2250" b="1" baseline="-25000" dirty="0">
                <a:solidFill>
                  <a:schemeClr val="tx1"/>
                </a:solidFill>
                <a:latin typeface="Calibri" charset="0"/>
                <a:ea typeface="Calibri" charset="0"/>
                <a:cs typeface="Calibri" charset="0"/>
              </a:rPr>
              <a:t>2</a:t>
            </a:r>
            <a:r>
              <a:rPr lang="en-GB" sz="2250" b="1" dirty="0">
                <a:solidFill>
                  <a:schemeClr val="tx1"/>
                </a:solidFill>
                <a:latin typeface="Calibri" charset="0"/>
                <a:ea typeface="Calibri" charset="0"/>
                <a:cs typeface="Calibri" charset="0"/>
              </a:rPr>
              <a:t> and NO</a:t>
            </a:r>
            <a:r>
              <a:rPr lang="en-GB" sz="2250" b="1" baseline="-25000" dirty="0">
                <a:solidFill>
                  <a:schemeClr val="tx1"/>
                </a:solidFill>
                <a:latin typeface="Calibri" charset="0"/>
                <a:ea typeface="Calibri" charset="0"/>
                <a:cs typeface="Calibri" charset="0"/>
              </a:rPr>
              <a:t>2</a:t>
            </a:r>
          </a:p>
        </p:txBody>
      </p:sp>
      <mc:AlternateContent xmlns:mc="http://schemas.openxmlformats.org/markup-compatibility/2006" xmlns:a14="http://schemas.microsoft.com/office/drawing/2010/main">
        <mc:Choice Requires="a14">
          <p:sp>
            <p:nvSpPr>
              <p:cNvPr id="5" name="Rectangle 4"/>
              <p:cNvSpPr/>
              <p:nvPr/>
            </p:nvSpPr>
            <p:spPr>
              <a:xfrm>
                <a:off x="1919805" y="2044541"/>
                <a:ext cx="6052168" cy="59541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charset="0"/>
                            </a:rPr>
                            <m:t>𝐽</m:t>
                          </m:r>
                        </m:e>
                        <m:sub>
                          <m:r>
                            <a:rPr lang="en-US" sz="1350" i="1">
                              <a:latin typeface="Cambria Math" charset="0"/>
                            </a:rPr>
                            <m:t>𝑆𝑂</m:t>
                          </m:r>
                          <m:r>
                            <a:rPr lang="en-US" sz="1350" i="1">
                              <a:latin typeface="Cambria Math" charset="0"/>
                            </a:rPr>
                            <m:t>2</m:t>
                          </m:r>
                        </m:sub>
                      </m:sSub>
                      <m:d>
                        <m:dPr>
                          <m:ctrlPr>
                            <a:rPr lang="en-US" sz="1350" i="1">
                              <a:latin typeface="Cambria Math" panose="02040503050406030204" pitchFamily="18" charset="0"/>
                            </a:rPr>
                          </m:ctrlPr>
                        </m:dPr>
                        <m:e>
                          <m:r>
                            <a:rPr lang="en-US" sz="1350" b="1">
                              <a:latin typeface="Cambria Math" charset="0"/>
                            </a:rPr>
                            <m:t>𝛔</m:t>
                          </m:r>
                        </m:e>
                      </m:d>
                      <m:r>
                        <a:rPr lang="en-US" sz="1350">
                          <a:latin typeface="Cambria Math" charset="0"/>
                        </a:rPr>
                        <m:t>=</m:t>
                      </m:r>
                      <m:f>
                        <m:fPr>
                          <m:ctrlPr>
                            <a:rPr lang="en-US" sz="1350" i="1">
                              <a:latin typeface="Cambria Math" panose="02040503050406030204" pitchFamily="18" charset="0"/>
                            </a:rPr>
                          </m:ctrlPr>
                        </m:fPr>
                        <m:num>
                          <m:r>
                            <a:rPr lang="en-US" sz="1350">
                              <a:latin typeface="Cambria Math" charset="0"/>
                            </a:rPr>
                            <m:t>1</m:t>
                          </m:r>
                        </m:num>
                        <m:den>
                          <m:r>
                            <a:rPr lang="en-US" sz="1350">
                              <a:latin typeface="Cambria Math" charset="0"/>
                            </a:rPr>
                            <m:t>2</m:t>
                          </m:r>
                        </m:den>
                      </m:f>
                      <m:nary>
                        <m:naryPr>
                          <m:chr m:val="∑"/>
                          <m:limLoc m:val="undOvr"/>
                          <m:supHide m:val="on"/>
                          <m:ctrlPr>
                            <a:rPr lang="en-US" sz="1350" i="1">
                              <a:latin typeface="Cambria Math" panose="02040503050406030204" pitchFamily="18" charset="0"/>
                            </a:rPr>
                          </m:ctrlPr>
                        </m:naryPr>
                        <m:sub>
                          <m:r>
                            <m:rPr>
                              <m:sty m:val="p"/>
                            </m:rPr>
                            <a:rPr lang="en-US" sz="1350">
                              <a:latin typeface="Cambria Math" charset="0"/>
                            </a:rPr>
                            <m:t>Ω</m:t>
                          </m:r>
                        </m:sub>
                        <m:sup/>
                        <m:e>
                          <m:sSup>
                            <m:sSupPr>
                              <m:ctrlPr>
                                <a:rPr lang="en-US" sz="1350" i="1">
                                  <a:latin typeface="Cambria Math" panose="02040503050406030204" pitchFamily="18" charset="0"/>
                                </a:rPr>
                              </m:ctrlPr>
                            </m:sSupPr>
                            <m:e>
                              <m:d>
                                <m:dPr>
                                  <m:begChr m:val="["/>
                                  <m:endChr m:val="]"/>
                                  <m:ctrlPr>
                                    <a:rPr lang="en-US" sz="1350" i="1">
                                      <a:latin typeface="Cambria Math" panose="02040503050406030204" pitchFamily="18" charset="0"/>
                                    </a:rPr>
                                  </m:ctrlPr>
                                </m:dPr>
                                <m:e>
                                  <m:sSub>
                                    <m:sSubPr>
                                      <m:ctrlPr>
                                        <a:rPr lang="en-US" sz="1350" i="1">
                                          <a:latin typeface="Cambria Math" panose="02040503050406030204" pitchFamily="18" charset="0"/>
                                        </a:rPr>
                                      </m:ctrlPr>
                                    </m:sSubPr>
                                    <m:e>
                                      <m:r>
                                        <a:rPr lang="en-US" sz="1350" i="1">
                                          <a:latin typeface="Cambria Math" charset="0"/>
                                        </a:rPr>
                                        <m:t>𝐻</m:t>
                                      </m:r>
                                    </m:e>
                                    <m:sub>
                                      <m:r>
                                        <a:rPr lang="en-US" sz="1350" i="1">
                                          <a:latin typeface="Cambria Math" charset="0"/>
                                        </a:rPr>
                                        <m:t>𝑆𝑂</m:t>
                                      </m:r>
                                      <m:r>
                                        <a:rPr lang="en-US" sz="1350" i="1">
                                          <a:latin typeface="Cambria Math" charset="0"/>
                                        </a:rPr>
                                        <m:t>2</m:t>
                                      </m:r>
                                    </m:sub>
                                  </m:sSub>
                                  <m:d>
                                    <m:dPr>
                                      <m:ctrlPr>
                                        <a:rPr lang="en-US" sz="1350" i="1">
                                          <a:latin typeface="Cambria Math" panose="02040503050406030204" pitchFamily="18" charset="0"/>
                                        </a:rPr>
                                      </m:ctrlPr>
                                    </m:dPr>
                                    <m:e>
                                      <m:r>
                                        <a:rPr lang="en-US" sz="1350" i="1">
                                          <a:latin typeface="Cambria Math" charset="0"/>
                                        </a:rPr>
                                        <m:t>𝑀</m:t>
                                      </m:r>
                                      <m:d>
                                        <m:dPr>
                                          <m:ctrlPr>
                                            <a:rPr lang="en-US" sz="1350" i="1">
                                              <a:latin typeface="Cambria Math" panose="02040503050406030204" pitchFamily="18" charset="0"/>
                                            </a:rPr>
                                          </m:ctrlPr>
                                        </m:dPr>
                                        <m:e>
                                          <m:r>
                                            <a:rPr lang="en-US" sz="1350" b="1">
                                              <a:latin typeface="Cambria Math" charset="0"/>
                                            </a:rPr>
                                            <m:t>𝛔</m:t>
                                          </m:r>
                                        </m:e>
                                      </m:d>
                                    </m:e>
                                  </m:d>
                                  <m:r>
                                    <a:rPr lang="en-US" sz="1350">
                                      <a:latin typeface="Cambria Math" charset="0"/>
                                    </a:rPr>
                                    <m:t>−</m:t>
                                  </m:r>
                                  <m:sSub>
                                    <m:sSubPr>
                                      <m:ctrlPr>
                                        <a:rPr lang="en-US" sz="1350" i="1">
                                          <a:latin typeface="Cambria Math" panose="02040503050406030204" pitchFamily="18" charset="0"/>
                                        </a:rPr>
                                      </m:ctrlPr>
                                    </m:sSubPr>
                                    <m:e>
                                      <m:r>
                                        <a:rPr lang="en-US" sz="1350" b="1">
                                          <a:latin typeface="Cambria Math" charset="0"/>
                                        </a:rPr>
                                        <m:t>𝐜</m:t>
                                      </m:r>
                                    </m:e>
                                    <m:sub>
                                      <m:r>
                                        <a:rPr lang="en-US" sz="1350" i="1">
                                          <a:latin typeface="Cambria Math" charset="0"/>
                                        </a:rPr>
                                        <m:t>𝑂𝑀𝑃𝑆</m:t>
                                      </m:r>
                                      <m:r>
                                        <a:rPr lang="en-US" sz="1350" i="1">
                                          <a:latin typeface="Cambria Math" charset="0"/>
                                        </a:rPr>
                                        <m:t>_</m:t>
                                      </m:r>
                                      <m:r>
                                        <a:rPr lang="en-US" sz="1350" i="1">
                                          <a:latin typeface="Cambria Math" charset="0"/>
                                        </a:rPr>
                                        <m:t>𝑆𝑂</m:t>
                                      </m:r>
                                      <m:r>
                                        <a:rPr lang="en-US" sz="1350" i="1">
                                          <a:latin typeface="Cambria Math" charset="0"/>
                                        </a:rPr>
                                        <m:t>2</m:t>
                                      </m:r>
                                    </m:sub>
                                  </m:sSub>
                                </m:e>
                              </m:d>
                            </m:e>
                            <m:sup>
                              <m:r>
                                <a:rPr lang="en-US" sz="1350" i="1">
                                  <a:latin typeface="Cambria Math" charset="0"/>
                                </a:rPr>
                                <m:t>𝑇</m:t>
                              </m:r>
                            </m:sup>
                          </m:sSup>
                          <m:sSubSup>
                            <m:sSubSupPr>
                              <m:ctrlPr>
                                <a:rPr lang="en-US" sz="1350" i="1">
                                  <a:latin typeface="Cambria Math" panose="02040503050406030204" pitchFamily="18" charset="0"/>
                                </a:rPr>
                              </m:ctrlPr>
                            </m:sSubSupPr>
                            <m:e>
                              <m:r>
                                <a:rPr lang="en-US" sz="1350" b="1">
                                  <a:latin typeface="Cambria Math" charset="0"/>
                                </a:rPr>
                                <m:t>𝐒</m:t>
                              </m:r>
                            </m:e>
                            <m:sub>
                              <m:r>
                                <a:rPr lang="en-US" sz="1350" i="1">
                                  <a:latin typeface="Cambria Math" charset="0"/>
                                </a:rPr>
                                <m:t>𝑂𝑀𝑃𝑆</m:t>
                              </m:r>
                              <m:r>
                                <a:rPr lang="en-US" sz="1350" i="1">
                                  <a:latin typeface="Cambria Math" charset="0"/>
                                </a:rPr>
                                <m:t>_</m:t>
                              </m:r>
                              <m:r>
                                <a:rPr lang="en-US" sz="1350" i="1">
                                  <a:latin typeface="Cambria Math" charset="0"/>
                                </a:rPr>
                                <m:t>𝑆𝑂</m:t>
                              </m:r>
                              <m:r>
                                <a:rPr lang="en-US" sz="1350" i="1">
                                  <a:latin typeface="Cambria Math" charset="0"/>
                                </a:rPr>
                                <m:t>2</m:t>
                              </m:r>
                            </m:sub>
                            <m:sup>
                              <m:r>
                                <a:rPr lang="en-US" sz="1350">
                                  <a:latin typeface="Cambria Math" charset="0"/>
                                </a:rPr>
                                <m:t>−1</m:t>
                              </m:r>
                            </m:sup>
                          </m:sSubSup>
                          <m:d>
                            <m:dPr>
                              <m:begChr m:val="["/>
                              <m:endChr m:val="]"/>
                              <m:ctrlPr>
                                <a:rPr lang="en-US" sz="1350" i="1">
                                  <a:latin typeface="Cambria Math" panose="02040503050406030204" pitchFamily="18" charset="0"/>
                                </a:rPr>
                              </m:ctrlPr>
                            </m:dPr>
                            <m:e>
                              <m:sSub>
                                <m:sSubPr>
                                  <m:ctrlPr>
                                    <a:rPr lang="en-US" sz="1350" i="1">
                                      <a:latin typeface="Cambria Math" panose="02040503050406030204" pitchFamily="18" charset="0"/>
                                    </a:rPr>
                                  </m:ctrlPr>
                                </m:sSubPr>
                                <m:e>
                                  <m:r>
                                    <a:rPr lang="en-US" sz="1350" i="1">
                                      <a:latin typeface="Cambria Math" charset="0"/>
                                    </a:rPr>
                                    <m:t>𝐻</m:t>
                                  </m:r>
                                </m:e>
                                <m:sub>
                                  <m:r>
                                    <a:rPr lang="en-US" sz="1350" i="1">
                                      <a:latin typeface="Cambria Math" charset="0"/>
                                    </a:rPr>
                                    <m:t>𝑆𝑂</m:t>
                                  </m:r>
                                  <m:r>
                                    <a:rPr lang="en-US" sz="1350" i="1">
                                      <a:latin typeface="Cambria Math" charset="0"/>
                                    </a:rPr>
                                    <m:t>2</m:t>
                                  </m:r>
                                </m:sub>
                              </m:sSub>
                              <m:d>
                                <m:dPr>
                                  <m:ctrlPr>
                                    <a:rPr lang="en-US" sz="1350" i="1">
                                      <a:latin typeface="Cambria Math" panose="02040503050406030204" pitchFamily="18" charset="0"/>
                                    </a:rPr>
                                  </m:ctrlPr>
                                </m:dPr>
                                <m:e>
                                  <m:r>
                                    <a:rPr lang="en-US" sz="1350" i="1">
                                      <a:latin typeface="Cambria Math" charset="0"/>
                                    </a:rPr>
                                    <m:t>𝑀</m:t>
                                  </m:r>
                                  <m:d>
                                    <m:dPr>
                                      <m:ctrlPr>
                                        <a:rPr lang="en-US" sz="1350" i="1">
                                          <a:latin typeface="Cambria Math" panose="02040503050406030204" pitchFamily="18" charset="0"/>
                                        </a:rPr>
                                      </m:ctrlPr>
                                    </m:dPr>
                                    <m:e>
                                      <m:r>
                                        <a:rPr lang="en-US" sz="1350" b="1">
                                          <a:latin typeface="Cambria Math" charset="0"/>
                                        </a:rPr>
                                        <m:t>𝛔</m:t>
                                      </m:r>
                                    </m:e>
                                  </m:d>
                                </m:e>
                              </m:d>
                              <m:r>
                                <a:rPr lang="en-US" sz="1350">
                                  <a:latin typeface="Cambria Math" charset="0"/>
                                </a:rPr>
                                <m:t>−</m:t>
                              </m:r>
                              <m:sSub>
                                <m:sSubPr>
                                  <m:ctrlPr>
                                    <a:rPr lang="en-US" sz="1350" i="1">
                                      <a:latin typeface="Cambria Math" panose="02040503050406030204" pitchFamily="18" charset="0"/>
                                    </a:rPr>
                                  </m:ctrlPr>
                                </m:sSubPr>
                                <m:e>
                                  <m:r>
                                    <a:rPr lang="en-US" sz="1350" b="1">
                                      <a:latin typeface="Cambria Math" charset="0"/>
                                    </a:rPr>
                                    <m:t>𝐜</m:t>
                                  </m:r>
                                </m:e>
                                <m:sub>
                                  <m:r>
                                    <a:rPr lang="en-US" sz="1350" i="1">
                                      <a:latin typeface="Cambria Math" charset="0"/>
                                    </a:rPr>
                                    <m:t>𝑂𝑀𝑃𝑆</m:t>
                                  </m:r>
                                  <m:r>
                                    <a:rPr lang="en-US" sz="1350" i="1">
                                      <a:latin typeface="Cambria Math" charset="0"/>
                                    </a:rPr>
                                    <m:t>_</m:t>
                                  </m:r>
                                  <m:r>
                                    <a:rPr lang="en-US" sz="1350" i="1">
                                      <a:latin typeface="Cambria Math" charset="0"/>
                                    </a:rPr>
                                    <m:t>𝑆𝑂</m:t>
                                  </m:r>
                                  <m:r>
                                    <a:rPr lang="en-US" sz="1350" i="1">
                                      <a:latin typeface="Cambria Math" charset="0"/>
                                    </a:rPr>
                                    <m:t>2</m:t>
                                  </m:r>
                                </m:sub>
                              </m:sSub>
                            </m:e>
                          </m:d>
                        </m:e>
                      </m:nary>
                    </m:oMath>
                  </m:oMathPara>
                </a14:m>
                <a:endParaRPr lang="en-US" sz="1350" dirty="0"/>
              </a:p>
            </p:txBody>
          </p:sp>
        </mc:Choice>
        <mc:Fallback xmlns="">
          <p:sp>
            <p:nvSpPr>
              <p:cNvPr id="5" name="Rectangle 4"/>
              <p:cNvSpPr>
                <a:spLocks noRot="1" noChangeAspect="1" noMove="1" noResize="1" noEditPoints="1" noAdjustHandles="1" noChangeArrowheads="1" noChangeShapeType="1" noTextEdit="1"/>
              </p:cNvSpPr>
              <p:nvPr/>
            </p:nvSpPr>
            <p:spPr>
              <a:xfrm>
                <a:off x="1919805" y="2044541"/>
                <a:ext cx="6052168" cy="595419"/>
              </a:xfrm>
              <a:prstGeom prst="rect">
                <a:avLst/>
              </a:prstGeom>
              <a:blipFill>
                <a:blip r:embed="rId3"/>
                <a:stretch>
                  <a:fillRect t="-120833" b="-1729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90918" y="4447804"/>
                <a:ext cx="3271814" cy="48128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charset="0"/>
                            </a:rPr>
                            <m:t>𝐽</m:t>
                          </m:r>
                        </m:e>
                        <m:sub>
                          <m:r>
                            <a:rPr lang="en-US" sz="1350" i="1">
                              <a:latin typeface="Cambria Math" charset="0"/>
                            </a:rPr>
                            <m:t>𝑝</m:t>
                          </m:r>
                        </m:sub>
                      </m:sSub>
                      <m:d>
                        <m:dPr>
                          <m:ctrlPr>
                            <a:rPr lang="en-US" sz="1350" i="1">
                              <a:latin typeface="Cambria Math" panose="02040503050406030204" pitchFamily="18" charset="0"/>
                            </a:rPr>
                          </m:ctrlPr>
                        </m:dPr>
                        <m:e>
                          <m:r>
                            <a:rPr lang="en-US" sz="1350" b="1">
                              <a:latin typeface="Cambria Math" charset="0"/>
                            </a:rPr>
                            <m:t>𝛔</m:t>
                          </m:r>
                        </m:e>
                      </m:d>
                      <m:r>
                        <a:rPr lang="en-US" sz="1350">
                          <a:latin typeface="Cambria Math" charset="0"/>
                        </a:rPr>
                        <m:t>=</m:t>
                      </m:r>
                      <m:f>
                        <m:fPr>
                          <m:ctrlPr>
                            <a:rPr lang="en-US" sz="1350" i="1">
                              <a:latin typeface="Cambria Math" panose="02040503050406030204" pitchFamily="18" charset="0"/>
                            </a:rPr>
                          </m:ctrlPr>
                        </m:fPr>
                        <m:num>
                          <m:r>
                            <a:rPr lang="en-US" sz="1350">
                              <a:latin typeface="Cambria Math" charset="0"/>
                            </a:rPr>
                            <m:t>1</m:t>
                          </m:r>
                        </m:num>
                        <m:den>
                          <m:r>
                            <a:rPr lang="en-US" sz="1350">
                              <a:latin typeface="Cambria Math" charset="0"/>
                            </a:rPr>
                            <m:t>2</m:t>
                          </m:r>
                        </m:den>
                      </m:f>
                      <m:sSup>
                        <m:sSupPr>
                          <m:ctrlPr>
                            <a:rPr lang="en-US" sz="1350" i="1">
                              <a:latin typeface="Cambria Math" panose="02040503050406030204" pitchFamily="18" charset="0"/>
                            </a:rPr>
                          </m:ctrlPr>
                        </m:sSupPr>
                        <m:e>
                          <m:d>
                            <m:dPr>
                              <m:begChr m:val="["/>
                              <m:endChr m:val="]"/>
                              <m:ctrlPr>
                                <a:rPr lang="en-US" sz="1350" i="1">
                                  <a:latin typeface="Cambria Math" panose="02040503050406030204" pitchFamily="18" charset="0"/>
                                </a:rPr>
                              </m:ctrlPr>
                            </m:dPr>
                            <m:e>
                              <m:r>
                                <a:rPr lang="en-US" sz="1350" b="1">
                                  <a:latin typeface="Cambria Math" charset="0"/>
                                </a:rPr>
                                <m:t>𝛔</m:t>
                              </m:r>
                              <m:r>
                                <a:rPr lang="en-US" sz="1350">
                                  <a:latin typeface="Cambria Math" charset="0"/>
                                </a:rPr>
                                <m:t>−</m:t>
                              </m:r>
                              <m:sSub>
                                <m:sSubPr>
                                  <m:ctrlPr>
                                    <a:rPr lang="en-US" sz="1350" i="1">
                                      <a:latin typeface="Cambria Math" panose="02040503050406030204" pitchFamily="18" charset="0"/>
                                    </a:rPr>
                                  </m:ctrlPr>
                                </m:sSubPr>
                                <m:e>
                                  <m:r>
                                    <a:rPr lang="en-US" sz="1350" b="1">
                                      <a:latin typeface="Cambria Math" charset="0"/>
                                    </a:rPr>
                                    <m:t>𝛔</m:t>
                                  </m:r>
                                </m:e>
                                <m:sub>
                                  <m:r>
                                    <a:rPr lang="en-US" sz="1350" i="1">
                                      <a:latin typeface="Cambria Math" charset="0"/>
                                    </a:rPr>
                                    <m:t>𝑎</m:t>
                                  </m:r>
                                </m:sub>
                              </m:sSub>
                            </m:e>
                          </m:d>
                        </m:e>
                        <m:sup>
                          <m:r>
                            <a:rPr lang="en-US" sz="1350" i="1">
                              <a:latin typeface="Cambria Math" charset="0"/>
                            </a:rPr>
                            <m:t>𝑇</m:t>
                          </m:r>
                        </m:sup>
                      </m:sSup>
                      <m:sSubSup>
                        <m:sSubSupPr>
                          <m:ctrlPr>
                            <a:rPr lang="en-US" sz="1350" i="1">
                              <a:latin typeface="Cambria Math" panose="02040503050406030204" pitchFamily="18" charset="0"/>
                            </a:rPr>
                          </m:ctrlPr>
                        </m:sSubSupPr>
                        <m:e>
                          <m:r>
                            <a:rPr lang="en-US" sz="1350" b="1">
                              <a:latin typeface="Cambria Math" charset="0"/>
                            </a:rPr>
                            <m:t>𝐒</m:t>
                          </m:r>
                        </m:e>
                        <m:sub>
                          <m:r>
                            <a:rPr lang="en-US" sz="1350" i="1">
                              <a:latin typeface="Cambria Math" charset="0"/>
                            </a:rPr>
                            <m:t>𝑎</m:t>
                          </m:r>
                        </m:sub>
                        <m:sup>
                          <m:r>
                            <a:rPr lang="en-US" sz="1350">
                              <a:latin typeface="Cambria Math" charset="0"/>
                            </a:rPr>
                            <m:t>−1</m:t>
                          </m:r>
                        </m:sup>
                      </m:sSubSup>
                      <m:d>
                        <m:dPr>
                          <m:begChr m:val="["/>
                          <m:endChr m:val="]"/>
                          <m:ctrlPr>
                            <a:rPr lang="en-US" sz="1350" i="1">
                              <a:latin typeface="Cambria Math" panose="02040503050406030204" pitchFamily="18" charset="0"/>
                            </a:rPr>
                          </m:ctrlPr>
                        </m:dPr>
                        <m:e>
                          <m:r>
                            <a:rPr lang="en-US" sz="1350" b="1">
                              <a:latin typeface="Cambria Math" charset="0"/>
                            </a:rPr>
                            <m:t>𝛔</m:t>
                          </m:r>
                          <m:r>
                            <a:rPr lang="en-US" sz="1350">
                              <a:latin typeface="Cambria Math" charset="0"/>
                            </a:rPr>
                            <m:t>−</m:t>
                          </m:r>
                          <m:sSub>
                            <m:sSubPr>
                              <m:ctrlPr>
                                <a:rPr lang="en-US" sz="1350" i="1">
                                  <a:latin typeface="Cambria Math" panose="02040503050406030204" pitchFamily="18" charset="0"/>
                                </a:rPr>
                              </m:ctrlPr>
                            </m:sSubPr>
                            <m:e>
                              <m:r>
                                <a:rPr lang="en-US" sz="1350" b="1">
                                  <a:latin typeface="Cambria Math" charset="0"/>
                                </a:rPr>
                                <m:t>𝛔</m:t>
                              </m:r>
                            </m:e>
                            <m:sub>
                              <m:r>
                                <a:rPr lang="en-US" sz="1350" i="1">
                                  <a:latin typeface="Cambria Math" charset="0"/>
                                </a:rPr>
                                <m:t>𝑎</m:t>
                              </m:r>
                            </m:sub>
                          </m:sSub>
                        </m:e>
                      </m:d>
                    </m:oMath>
                  </m:oMathPara>
                </a14:m>
                <a:endParaRPr lang="en-US" sz="1350" dirty="0"/>
              </a:p>
            </p:txBody>
          </p:sp>
        </mc:Choice>
        <mc:Fallback xmlns="">
          <p:sp>
            <p:nvSpPr>
              <p:cNvPr id="6" name="Rectangle 5"/>
              <p:cNvSpPr>
                <a:spLocks noRot="1" noChangeAspect="1" noMove="1" noResize="1" noEditPoints="1" noAdjustHandles="1" noChangeArrowheads="1" noChangeShapeType="1" noTextEdit="1"/>
              </p:cNvSpPr>
              <p:nvPr/>
            </p:nvSpPr>
            <p:spPr>
              <a:xfrm>
                <a:off x="690918" y="4447804"/>
                <a:ext cx="3271814" cy="48128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051629" y="1123903"/>
                <a:ext cx="3394568" cy="31604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350" i="1">
                          <a:latin typeface="Cambria Math" charset="0"/>
                        </a:rPr>
                        <m:t>𝐽</m:t>
                      </m:r>
                      <m:d>
                        <m:dPr>
                          <m:ctrlPr>
                            <a:rPr lang="en-US" sz="1350" i="1">
                              <a:latin typeface="Cambria Math" panose="02040503050406030204" pitchFamily="18" charset="0"/>
                            </a:rPr>
                          </m:ctrlPr>
                        </m:dPr>
                        <m:e>
                          <m:r>
                            <a:rPr lang="en-US" sz="1350" b="1">
                              <a:latin typeface="Cambria Math" charset="0"/>
                            </a:rPr>
                            <m:t>𝛔</m:t>
                          </m:r>
                        </m:e>
                      </m:d>
                      <m:r>
                        <a:rPr lang="en-US" sz="1350">
                          <a:latin typeface="Cambria Math" charset="0"/>
                        </a:rPr>
                        <m:t>=</m:t>
                      </m:r>
                      <m:r>
                        <a:rPr lang="en-US" sz="1350" i="1">
                          <a:latin typeface="Cambria Math" charset="0"/>
                        </a:rPr>
                        <m:t>𝑠</m:t>
                      </m:r>
                      <m:r>
                        <a:rPr lang="en-US" sz="1350" i="1">
                          <a:latin typeface="Cambria Math" charset="0"/>
                          <a:ea typeface="Cambria Math" charset="0"/>
                          <a:cs typeface="Cambria Math" charset="0"/>
                        </a:rPr>
                        <m:t>∙</m:t>
                      </m:r>
                      <m:sSub>
                        <m:sSubPr>
                          <m:ctrlPr>
                            <a:rPr lang="en-US" sz="1350" i="1">
                              <a:latin typeface="Cambria Math" panose="02040503050406030204" pitchFamily="18" charset="0"/>
                            </a:rPr>
                          </m:ctrlPr>
                        </m:sSubPr>
                        <m:e>
                          <m:r>
                            <a:rPr lang="en-US" sz="1350" i="1">
                              <a:latin typeface="Cambria Math" charset="0"/>
                            </a:rPr>
                            <m:t>𝐽</m:t>
                          </m:r>
                        </m:e>
                        <m:sub>
                          <m:r>
                            <a:rPr lang="en-US" sz="1350" i="1">
                              <a:latin typeface="Cambria Math" charset="0"/>
                            </a:rPr>
                            <m:t>𝑆𝑂</m:t>
                          </m:r>
                          <m:r>
                            <a:rPr lang="en-US" sz="1350" i="1">
                              <a:latin typeface="Cambria Math" charset="0"/>
                            </a:rPr>
                            <m:t>2</m:t>
                          </m:r>
                        </m:sub>
                      </m:sSub>
                      <m:d>
                        <m:dPr>
                          <m:ctrlPr>
                            <a:rPr lang="en-US" sz="1350" i="1">
                              <a:latin typeface="Cambria Math" panose="02040503050406030204" pitchFamily="18" charset="0"/>
                            </a:rPr>
                          </m:ctrlPr>
                        </m:dPr>
                        <m:e>
                          <m:r>
                            <a:rPr lang="en-US" sz="1350" b="1">
                              <a:latin typeface="Cambria Math" charset="0"/>
                            </a:rPr>
                            <m:t>𝛔</m:t>
                          </m:r>
                        </m:e>
                      </m:d>
                      <m:r>
                        <a:rPr lang="en-US" sz="1350" i="1">
                          <a:latin typeface="Cambria Math" charset="0"/>
                        </a:rPr>
                        <m:t>+</m:t>
                      </m:r>
                      <m:sSub>
                        <m:sSubPr>
                          <m:ctrlPr>
                            <a:rPr lang="en-US" sz="1350" i="1">
                              <a:latin typeface="Cambria Math" panose="02040503050406030204" pitchFamily="18" charset="0"/>
                            </a:rPr>
                          </m:ctrlPr>
                        </m:sSubPr>
                        <m:e>
                          <m:r>
                            <a:rPr lang="en-US" sz="1350" i="1">
                              <a:latin typeface="Cambria Math" charset="0"/>
                            </a:rPr>
                            <m:t>𝐽</m:t>
                          </m:r>
                        </m:e>
                        <m:sub>
                          <m:r>
                            <a:rPr lang="en-US" sz="1350" i="1">
                              <a:latin typeface="Cambria Math" charset="0"/>
                            </a:rPr>
                            <m:t>𝑁𝑂</m:t>
                          </m:r>
                          <m:r>
                            <a:rPr lang="en-US" sz="1350" i="1">
                              <a:latin typeface="Cambria Math" charset="0"/>
                            </a:rPr>
                            <m:t>2</m:t>
                          </m:r>
                        </m:sub>
                      </m:sSub>
                      <m:d>
                        <m:dPr>
                          <m:ctrlPr>
                            <a:rPr lang="en-US" sz="1350" i="1">
                              <a:latin typeface="Cambria Math" panose="02040503050406030204" pitchFamily="18" charset="0"/>
                            </a:rPr>
                          </m:ctrlPr>
                        </m:dPr>
                        <m:e>
                          <m:r>
                            <a:rPr lang="en-US" sz="1350" b="1">
                              <a:latin typeface="Cambria Math" charset="0"/>
                            </a:rPr>
                            <m:t>𝛔</m:t>
                          </m:r>
                        </m:e>
                      </m:d>
                      <m:r>
                        <a:rPr lang="en-US" sz="1350" i="1">
                          <a:latin typeface="Cambria Math" charset="0"/>
                        </a:rPr>
                        <m:t>+</m:t>
                      </m:r>
                      <m:sSub>
                        <m:sSubPr>
                          <m:ctrlPr>
                            <a:rPr lang="en-US" sz="1350" i="1">
                              <a:latin typeface="Cambria Math" panose="02040503050406030204" pitchFamily="18" charset="0"/>
                            </a:rPr>
                          </m:ctrlPr>
                        </m:sSubPr>
                        <m:e>
                          <m:r>
                            <a:rPr lang="en-US" sz="1350" i="1">
                              <a:latin typeface="Cambria Math" charset="0"/>
                            </a:rPr>
                            <m:t>𝐽</m:t>
                          </m:r>
                        </m:e>
                        <m:sub>
                          <m:r>
                            <a:rPr lang="en-US" sz="1350" i="1">
                              <a:latin typeface="Cambria Math" charset="0"/>
                            </a:rPr>
                            <m:t>𝑝</m:t>
                          </m:r>
                        </m:sub>
                      </m:sSub>
                      <m:d>
                        <m:dPr>
                          <m:ctrlPr>
                            <a:rPr lang="en-US" sz="1350" i="1">
                              <a:latin typeface="Cambria Math" panose="02040503050406030204" pitchFamily="18" charset="0"/>
                            </a:rPr>
                          </m:ctrlPr>
                        </m:dPr>
                        <m:e>
                          <m:r>
                            <a:rPr lang="en-US" sz="1350" b="1">
                              <a:latin typeface="Cambria Math" charset="0"/>
                            </a:rPr>
                            <m:t>𝛔</m:t>
                          </m:r>
                        </m:e>
                      </m:d>
                    </m:oMath>
                  </m:oMathPara>
                </a14:m>
                <a:endParaRPr lang="en-US" sz="1350" dirty="0"/>
              </a:p>
            </p:txBody>
          </p:sp>
        </mc:Choice>
        <mc:Fallback xmlns="">
          <p:sp>
            <p:nvSpPr>
              <p:cNvPr id="8" name="Rectangle 7"/>
              <p:cNvSpPr>
                <a:spLocks noRot="1" noChangeAspect="1" noMove="1" noResize="1" noEditPoints="1" noAdjustHandles="1" noChangeArrowheads="1" noChangeShapeType="1" noTextEdit="1"/>
              </p:cNvSpPr>
              <p:nvPr/>
            </p:nvSpPr>
            <p:spPr>
              <a:xfrm>
                <a:off x="2051629" y="1123903"/>
                <a:ext cx="3394568" cy="316049"/>
              </a:xfrm>
              <a:prstGeom prst="rect">
                <a:avLst/>
              </a:prstGeom>
              <a:blipFill>
                <a:blip r:embed="rId5"/>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976016" y="2701936"/>
                <a:ext cx="6287037" cy="59541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charset="0"/>
                            </a:rPr>
                            <m:t>𝐽</m:t>
                          </m:r>
                        </m:e>
                        <m:sub>
                          <m:r>
                            <a:rPr lang="en-US" sz="1350" i="1">
                              <a:latin typeface="Cambria Math" charset="0"/>
                            </a:rPr>
                            <m:t>𝑁𝑂</m:t>
                          </m:r>
                          <m:r>
                            <a:rPr lang="en-US" sz="1350" i="1">
                              <a:latin typeface="Cambria Math" charset="0"/>
                            </a:rPr>
                            <m:t>2</m:t>
                          </m:r>
                        </m:sub>
                      </m:sSub>
                      <m:d>
                        <m:dPr>
                          <m:ctrlPr>
                            <a:rPr lang="en-US" sz="1350" i="1">
                              <a:latin typeface="Cambria Math" panose="02040503050406030204" pitchFamily="18" charset="0"/>
                            </a:rPr>
                          </m:ctrlPr>
                        </m:dPr>
                        <m:e>
                          <m:r>
                            <a:rPr lang="en-US" sz="1350" b="1">
                              <a:latin typeface="Cambria Math" charset="0"/>
                            </a:rPr>
                            <m:t>𝛔</m:t>
                          </m:r>
                        </m:e>
                      </m:d>
                      <m:r>
                        <a:rPr lang="en-US" sz="1350">
                          <a:latin typeface="Cambria Math" charset="0"/>
                        </a:rPr>
                        <m:t>=</m:t>
                      </m:r>
                      <m:f>
                        <m:fPr>
                          <m:ctrlPr>
                            <a:rPr lang="en-US" sz="1350" i="1">
                              <a:latin typeface="Cambria Math" panose="02040503050406030204" pitchFamily="18" charset="0"/>
                            </a:rPr>
                          </m:ctrlPr>
                        </m:fPr>
                        <m:num>
                          <m:r>
                            <a:rPr lang="en-US" sz="1350">
                              <a:latin typeface="Cambria Math" charset="0"/>
                            </a:rPr>
                            <m:t>1</m:t>
                          </m:r>
                        </m:num>
                        <m:den>
                          <m:r>
                            <a:rPr lang="en-US" sz="1350">
                              <a:latin typeface="Cambria Math" charset="0"/>
                            </a:rPr>
                            <m:t>2</m:t>
                          </m:r>
                        </m:den>
                      </m:f>
                      <m:nary>
                        <m:naryPr>
                          <m:chr m:val="∑"/>
                          <m:limLoc m:val="undOvr"/>
                          <m:supHide m:val="on"/>
                          <m:ctrlPr>
                            <a:rPr lang="en-US" sz="1350" i="1">
                              <a:latin typeface="Cambria Math" panose="02040503050406030204" pitchFamily="18" charset="0"/>
                            </a:rPr>
                          </m:ctrlPr>
                        </m:naryPr>
                        <m:sub>
                          <m:r>
                            <m:rPr>
                              <m:sty m:val="p"/>
                            </m:rPr>
                            <a:rPr lang="en-US" sz="1350">
                              <a:latin typeface="Cambria Math" charset="0"/>
                            </a:rPr>
                            <m:t>Ω</m:t>
                          </m:r>
                        </m:sub>
                        <m:sup/>
                        <m:e>
                          <m:sSup>
                            <m:sSupPr>
                              <m:ctrlPr>
                                <a:rPr lang="en-US" sz="1350" i="1">
                                  <a:latin typeface="Cambria Math" panose="02040503050406030204" pitchFamily="18" charset="0"/>
                                </a:rPr>
                              </m:ctrlPr>
                            </m:sSupPr>
                            <m:e>
                              <m:d>
                                <m:dPr>
                                  <m:begChr m:val="["/>
                                  <m:endChr m:val="]"/>
                                  <m:ctrlPr>
                                    <a:rPr lang="en-US" sz="1350" i="1">
                                      <a:latin typeface="Cambria Math" panose="02040503050406030204" pitchFamily="18" charset="0"/>
                                    </a:rPr>
                                  </m:ctrlPr>
                                </m:dPr>
                                <m:e>
                                  <m:sSub>
                                    <m:sSubPr>
                                      <m:ctrlPr>
                                        <a:rPr lang="en-US" sz="1350" i="1">
                                          <a:latin typeface="Cambria Math" panose="02040503050406030204" pitchFamily="18" charset="0"/>
                                        </a:rPr>
                                      </m:ctrlPr>
                                    </m:sSubPr>
                                    <m:e>
                                      <m:r>
                                        <a:rPr lang="en-US" sz="1350" i="1">
                                          <a:latin typeface="Cambria Math" charset="0"/>
                                        </a:rPr>
                                        <m:t>𝐻</m:t>
                                      </m:r>
                                    </m:e>
                                    <m:sub>
                                      <m:r>
                                        <a:rPr lang="en-US" sz="1350" i="1">
                                          <a:latin typeface="Cambria Math" charset="0"/>
                                        </a:rPr>
                                        <m:t>𝑁𝑂</m:t>
                                      </m:r>
                                      <m:r>
                                        <a:rPr lang="en-US" sz="1350" i="1">
                                          <a:latin typeface="Cambria Math" charset="0"/>
                                        </a:rPr>
                                        <m:t>2</m:t>
                                      </m:r>
                                    </m:sub>
                                  </m:sSub>
                                  <m:d>
                                    <m:dPr>
                                      <m:ctrlPr>
                                        <a:rPr lang="en-US" sz="1350" i="1">
                                          <a:latin typeface="Cambria Math" panose="02040503050406030204" pitchFamily="18" charset="0"/>
                                        </a:rPr>
                                      </m:ctrlPr>
                                    </m:dPr>
                                    <m:e>
                                      <m:r>
                                        <a:rPr lang="en-US" sz="1350" i="1">
                                          <a:latin typeface="Cambria Math" charset="0"/>
                                        </a:rPr>
                                        <m:t>𝑀</m:t>
                                      </m:r>
                                      <m:d>
                                        <m:dPr>
                                          <m:ctrlPr>
                                            <a:rPr lang="en-US" sz="1350" i="1">
                                              <a:latin typeface="Cambria Math" panose="02040503050406030204" pitchFamily="18" charset="0"/>
                                            </a:rPr>
                                          </m:ctrlPr>
                                        </m:dPr>
                                        <m:e>
                                          <m:r>
                                            <a:rPr lang="en-US" sz="1350" b="1">
                                              <a:latin typeface="Cambria Math" charset="0"/>
                                            </a:rPr>
                                            <m:t>𝛔</m:t>
                                          </m:r>
                                        </m:e>
                                      </m:d>
                                    </m:e>
                                  </m:d>
                                  <m:r>
                                    <a:rPr lang="en-US" sz="1350">
                                      <a:latin typeface="Cambria Math" charset="0"/>
                                    </a:rPr>
                                    <m:t>−</m:t>
                                  </m:r>
                                  <m:sSub>
                                    <m:sSubPr>
                                      <m:ctrlPr>
                                        <a:rPr lang="en-US" sz="1350" i="1">
                                          <a:latin typeface="Cambria Math" panose="02040503050406030204" pitchFamily="18" charset="0"/>
                                        </a:rPr>
                                      </m:ctrlPr>
                                    </m:sSubPr>
                                    <m:e>
                                      <m:r>
                                        <a:rPr lang="en-US" sz="1350" b="1">
                                          <a:latin typeface="Cambria Math" charset="0"/>
                                        </a:rPr>
                                        <m:t>𝐜</m:t>
                                      </m:r>
                                    </m:e>
                                    <m:sub>
                                      <m:r>
                                        <a:rPr lang="en-US" sz="1350" i="1">
                                          <a:latin typeface="Cambria Math" charset="0"/>
                                        </a:rPr>
                                        <m:t>𝑂𝑀𝑃𝑆</m:t>
                                      </m:r>
                                      <m:r>
                                        <a:rPr lang="en-US" sz="1350" i="1">
                                          <a:latin typeface="Cambria Math" charset="0"/>
                                        </a:rPr>
                                        <m:t>_</m:t>
                                      </m:r>
                                      <m:r>
                                        <a:rPr lang="en-US" sz="1350" i="1">
                                          <a:latin typeface="Cambria Math" charset="0"/>
                                        </a:rPr>
                                        <m:t>𝑁𝑂</m:t>
                                      </m:r>
                                      <m:r>
                                        <a:rPr lang="en-US" sz="1350" i="1">
                                          <a:latin typeface="Cambria Math" charset="0"/>
                                        </a:rPr>
                                        <m:t>2</m:t>
                                      </m:r>
                                    </m:sub>
                                  </m:sSub>
                                </m:e>
                              </m:d>
                            </m:e>
                            <m:sup>
                              <m:r>
                                <a:rPr lang="en-US" sz="1350" i="1">
                                  <a:latin typeface="Cambria Math" charset="0"/>
                                </a:rPr>
                                <m:t>𝑇</m:t>
                              </m:r>
                            </m:sup>
                          </m:sSup>
                          <m:sSubSup>
                            <m:sSubSupPr>
                              <m:ctrlPr>
                                <a:rPr lang="en-US" sz="1350" i="1">
                                  <a:latin typeface="Cambria Math" panose="02040503050406030204" pitchFamily="18" charset="0"/>
                                </a:rPr>
                              </m:ctrlPr>
                            </m:sSubSupPr>
                            <m:e>
                              <m:r>
                                <a:rPr lang="en-US" sz="1350" b="1">
                                  <a:latin typeface="Cambria Math" charset="0"/>
                                </a:rPr>
                                <m:t>𝐒</m:t>
                              </m:r>
                            </m:e>
                            <m:sub>
                              <m:r>
                                <a:rPr lang="en-US" sz="1350" i="1">
                                  <a:latin typeface="Cambria Math" charset="0"/>
                                </a:rPr>
                                <m:t>𝑂𝑀𝑃𝑆</m:t>
                              </m:r>
                              <m:r>
                                <a:rPr lang="en-US" sz="1350" i="1">
                                  <a:latin typeface="Cambria Math" charset="0"/>
                                </a:rPr>
                                <m:t>_</m:t>
                              </m:r>
                              <m:r>
                                <a:rPr lang="en-US" sz="1350" i="1">
                                  <a:latin typeface="Cambria Math" charset="0"/>
                                </a:rPr>
                                <m:t>𝑁𝑂</m:t>
                              </m:r>
                              <m:r>
                                <a:rPr lang="en-US" sz="1350" i="1">
                                  <a:latin typeface="Cambria Math" charset="0"/>
                                </a:rPr>
                                <m:t>2</m:t>
                              </m:r>
                            </m:sub>
                            <m:sup>
                              <m:r>
                                <a:rPr lang="en-US" sz="1350">
                                  <a:latin typeface="Cambria Math" charset="0"/>
                                </a:rPr>
                                <m:t>−1</m:t>
                              </m:r>
                            </m:sup>
                          </m:sSubSup>
                          <m:d>
                            <m:dPr>
                              <m:begChr m:val="["/>
                              <m:endChr m:val="]"/>
                              <m:ctrlPr>
                                <a:rPr lang="en-US" sz="1350" i="1">
                                  <a:latin typeface="Cambria Math" panose="02040503050406030204" pitchFamily="18" charset="0"/>
                                </a:rPr>
                              </m:ctrlPr>
                            </m:dPr>
                            <m:e>
                              <m:sSub>
                                <m:sSubPr>
                                  <m:ctrlPr>
                                    <a:rPr lang="en-US" sz="1350" i="1">
                                      <a:latin typeface="Cambria Math" panose="02040503050406030204" pitchFamily="18" charset="0"/>
                                    </a:rPr>
                                  </m:ctrlPr>
                                </m:sSubPr>
                                <m:e>
                                  <m:r>
                                    <a:rPr lang="en-US" sz="1350" i="1">
                                      <a:latin typeface="Cambria Math" charset="0"/>
                                    </a:rPr>
                                    <m:t>𝐻</m:t>
                                  </m:r>
                                </m:e>
                                <m:sub>
                                  <m:r>
                                    <a:rPr lang="en-US" sz="1350" i="1">
                                      <a:latin typeface="Cambria Math" charset="0"/>
                                    </a:rPr>
                                    <m:t>𝑆𝑂</m:t>
                                  </m:r>
                                  <m:r>
                                    <a:rPr lang="en-US" sz="1350" i="1">
                                      <a:latin typeface="Cambria Math" charset="0"/>
                                    </a:rPr>
                                    <m:t>2</m:t>
                                  </m:r>
                                </m:sub>
                              </m:sSub>
                              <m:d>
                                <m:dPr>
                                  <m:ctrlPr>
                                    <a:rPr lang="en-US" sz="1350" i="1">
                                      <a:latin typeface="Cambria Math" panose="02040503050406030204" pitchFamily="18" charset="0"/>
                                    </a:rPr>
                                  </m:ctrlPr>
                                </m:dPr>
                                <m:e>
                                  <m:r>
                                    <a:rPr lang="en-US" sz="1350" i="1">
                                      <a:latin typeface="Cambria Math" charset="0"/>
                                    </a:rPr>
                                    <m:t>𝑀</m:t>
                                  </m:r>
                                  <m:d>
                                    <m:dPr>
                                      <m:ctrlPr>
                                        <a:rPr lang="en-US" sz="1350" i="1">
                                          <a:latin typeface="Cambria Math" panose="02040503050406030204" pitchFamily="18" charset="0"/>
                                        </a:rPr>
                                      </m:ctrlPr>
                                    </m:dPr>
                                    <m:e>
                                      <m:r>
                                        <a:rPr lang="en-US" sz="1350" b="1">
                                          <a:latin typeface="Cambria Math" charset="0"/>
                                        </a:rPr>
                                        <m:t>𝛔</m:t>
                                      </m:r>
                                    </m:e>
                                  </m:d>
                                </m:e>
                              </m:d>
                              <m:r>
                                <a:rPr lang="en-US" sz="1350">
                                  <a:latin typeface="Cambria Math" charset="0"/>
                                </a:rPr>
                                <m:t>−</m:t>
                              </m:r>
                              <m:sSub>
                                <m:sSubPr>
                                  <m:ctrlPr>
                                    <a:rPr lang="en-US" sz="1350" i="1">
                                      <a:latin typeface="Cambria Math" panose="02040503050406030204" pitchFamily="18" charset="0"/>
                                    </a:rPr>
                                  </m:ctrlPr>
                                </m:sSubPr>
                                <m:e>
                                  <m:r>
                                    <a:rPr lang="en-US" sz="1350" b="1">
                                      <a:latin typeface="Cambria Math" charset="0"/>
                                    </a:rPr>
                                    <m:t>𝐜</m:t>
                                  </m:r>
                                </m:e>
                                <m:sub>
                                  <m:r>
                                    <a:rPr lang="en-US" sz="1350" i="1">
                                      <a:latin typeface="Cambria Math" charset="0"/>
                                    </a:rPr>
                                    <m:t>𝑂𝑀𝑃𝑆</m:t>
                                  </m:r>
                                  <m:r>
                                    <a:rPr lang="en-US" sz="1350" i="1">
                                      <a:latin typeface="Cambria Math" charset="0"/>
                                    </a:rPr>
                                    <m:t>_</m:t>
                                  </m:r>
                                  <m:r>
                                    <a:rPr lang="en-US" sz="1350" i="1">
                                      <a:latin typeface="Cambria Math" charset="0"/>
                                    </a:rPr>
                                    <m:t>𝑁𝑂</m:t>
                                  </m:r>
                                  <m:r>
                                    <a:rPr lang="en-US" sz="1350" i="1">
                                      <a:latin typeface="Cambria Math" charset="0"/>
                                    </a:rPr>
                                    <m:t>2</m:t>
                                  </m:r>
                                </m:sub>
                              </m:sSub>
                            </m:e>
                          </m:d>
                        </m:e>
                      </m:nary>
                    </m:oMath>
                  </m:oMathPara>
                </a14:m>
                <a:endParaRPr lang="en-US" sz="1350" dirty="0"/>
              </a:p>
            </p:txBody>
          </p:sp>
        </mc:Choice>
        <mc:Fallback xmlns="">
          <p:sp>
            <p:nvSpPr>
              <p:cNvPr id="9" name="Rectangle 8"/>
              <p:cNvSpPr>
                <a:spLocks noRot="1" noChangeAspect="1" noMove="1" noResize="1" noEditPoints="1" noAdjustHandles="1" noChangeArrowheads="1" noChangeShapeType="1" noTextEdit="1"/>
              </p:cNvSpPr>
              <p:nvPr/>
            </p:nvSpPr>
            <p:spPr>
              <a:xfrm>
                <a:off x="1976016" y="2701936"/>
                <a:ext cx="6287037" cy="595419"/>
              </a:xfrm>
              <a:prstGeom prst="rect">
                <a:avLst/>
              </a:prstGeom>
              <a:blipFill>
                <a:blip r:embed="rId6"/>
                <a:stretch>
                  <a:fillRect t="-120833" b="-172917"/>
                </a:stretch>
              </a:blipFill>
            </p:spPr>
            <p:txBody>
              <a:bodyPr/>
              <a:lstStyle/>
              <a:p>
                <a:r>
                  <a:rPr lang="en-US">
                    <a:noFill/>
                  </a:rPr>
                  <a:t> </a:t>
                </a:r>
              </a:p>
            </p:txBody>
          </p:sp>
        </mc:Fallback>
      </mc:AlternateContent>
      <p:sp>
        <p:nvSpPr>
          <p:cNvPr id="10" name="Rectangle 9"/>
          <p:cNvSpPr/>
          <p:nvPr/>
        </p:nvSpPr>
        <p:spPr>
          <a:xfrm>
            <a:off x="584617" y="1589895"/>
            <a:ext cx="7824866" cy="22835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p:cNvSpPr txBox="1"/>
          <p:nvPr/>
        </p:nvSpPr>
        <p:spPr>
          <a:xfrm>
            <a:off x="989354" y="1691079"/>
            <a:ext cx="5468596" cy="346249"/>
          </a:xfrm>
          <a:prstGeom prst="rect">
            <a:avLst/>
          </a:prstGeom>
          <a:noFill/>
        </p:spPr>
        <p:txBody>
          <a:bodyPr wrap="square" rtlCol="0">
            <a:spAutoFit/>
          </a:bodyPr>
          <a:lstStyle/>
          <a:p>
            <a:r>
              <a:rPr lang="en-US" altLang="zh-CN" sz="1650" dirty="0">
                <a:solidFill>
                  <a:srgbClr val="FF0000"/>
                </a:solidFill>
              </a:rPr>
              <a:t>The</a:t>
            </a:r>
            <a:r>
              <a:rPr lang="zh-CN" altLang="en-US" sz="1650" dirty="0">
                <a:solidFill>
                  <a:srgbClr val="FF0000"/>
                </a:solidFill>
              </a:rPr>
              <a:t> </a:t>
            </a:r>
            <a:r>
              <a:rPr lang="en-US" altLang="zh-CN" sz="1650" dirty="0">
                <a:solidFill>
                  <a:srgbClr val="FF0000"/>
                </a:solidFill>
              </a:rPr>
              <a:t>inconsistency</a:t>
            </a:r>
            <a:r>
              <a:rPr lang="zh-CN" altLang="en-US" sz="1650" dirty="0">
                <a:solidFill>
                  <a:srgbClr val="FF0000"/>
                </a:solidFill>
              </a:rPr>
              <a:t> </a:t>
            </a:r>
            <a:r>
              <a:rPr lang="en-US" altLang="zh-CN" sz="1650" dirty="0">
                <a:solidFill>
                  <a:srgbClr val="FF0000"/>
                </a:solidFill>
              </a:rPr>
              <a:t>between</a:t>
            </a:r>
            <a:r>
              <a:rPr lang="zh-CN" altLang="en-US" sz="1650" dirty="0">
                <a:solidFill>
                  <a:srgbClr val="FF0000"/>
                </a:solidFill>
              </a:rPr>
              <a:t> </a:t>
            </a:r>
            <a:r>
              <a:rPr lang="en-US" altLang="zh-CN" sz="1650" dirty="0">
                <a:solidFill>
                  <a:srgbClr val="FF0000"/>
                </a:solidFill>
              </a:rPr>
              <a:t>simulation</a:t>
            </a:r>
            <a:r>
              <a:rPr lang="zh-CN" altLang="en-US" sz="1650" dirty="0">
                <a:solidFill>
                  <a:srgbClr val="FF0000"/>
                </a:solidFill>
              </a:rPr>
              <a:t> </a:t>
            </a:r>
            <a:r>
              <a:rPr lang="en-US" altLang="zh-CN" sz="1650" dirty="0">
                <a:solidFill>
                  <a:srgbClr val="FF0000"/>
                </a:solidFill>
              </a:rPr>
              <a:t>and</a:t>
            </a:r>
            <a:r>
              <a:rPr lang="zh-CN" altLang="en-US" sz="1650" dirty="0">
                <a:solidFill>
                  <a:srgbClr val="FF0000"/>
                </a:solidFill>
              </a:rPr>
              <a:t> </a:t>
            </a:r>
            <a:r>
              <a:rPr lang="en-US" altLang="zh-CN" sz="1650" dirty="0">
                <a:solidFill>
                  <a:srgbClr val="FF0000"/>
                </a:solidFill>
              </a:rPr>
              <a:t>observation</a:t>
            </a:r>
            <a:endParaRPr lang="en-US" sz="1650" dirty="0">
              <a:solidFill>
                <a:srgbClr val="FF0000"/>
              </a:solidFill>
            </a:endParaRPr>
          </a:p>
        </p:txBody>
      </p:sp>
      <p:sp>
        <p:nvSpPr>
          <p:cNvPr id="12" name="Rectangle 11"/>
          <p:cNvSpPr/>
          <p:nvPr/>
        </p:nvSpPr>
        <p:spPr>
          <a:xfrm>
            <a:off x="584617" y="3925622"/>
            <a:ext cx="7824866" cy="1059544"/>
          </a:xfrm>
          <a:prstGeom prst="rect">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p:cNvSpPr txBox="1"/>
          <p:nvPr/>
        </p:nvSpPr>
        <p:spPr>
          <a:xfrm>
            <a:off x="1062030" y="4065900"/>
            <a:ext cx="5031475" cy="346249"/>
          </a:xfrm>
          <a:prstGeom prst="rect">
            <a:avLst/>
          </a:prstGeom>
          <a:noFill/>
        </p:spPr>
        <p:txBody>
          <a:bodyPr wrap="square" rtlCol="0">
            <a:spAutoFit/>
          </a:bodyPr>
          <a:lstStyle/>
          <a:p>
            <a:r>
              <a:rPr lang="en-US" altLang="zh-CN" sz="1650" dirty="0">
                <a:solidFill>
                  <a:srgbClr val="0432FF"/>
                </a:solidFill>
              </a:rPr>
              <a:t>The</a:t>
            </a:r>
            <a:r>
              <a:rPr lang="zh-CN" altLang="en-US" sz="1650" dirty="0">
                <a:solidFill>
                  <a:srgbClr val="0432FF"/>
                </a:solidFill>
              </a:rPr>
              <a:t> </a:t>
            </a:r>
            <a:r>
              <a:rPr lang="en-US" altLang="zh-CN" sz="1650" dirty="0">
                <a:solidFill>
                  <a:srgbClr val="0432FF"/>
                </a:solidFill>
              </a:rPr>
              <a:t>inconsistency</a:t>
            </a:r>
            <a:r>
              <a:rPr lang="zh-CN" altLang="en-US" sz="1650" dirty="0">
                <a:solidFill>
                  <a:srgbClr val="0432FF"/>
                </a:solidFill>
              </a:rPr>
              <a:t> </a:t>
            </a:r>
            <a:r>
              <a:rPr lang="en-US" altLang="zh-CN" sz="1650" dirty="0">
                <a:solidFill>
                  <a:srgbClr val="0432FF"/>
                </a:solidFill>
              </a:rPr>
              <a:t>between</a:t>
            </a:r>
            <a:r>
              <a:rPr lang="zh-CN" altLang="en-US" sz="1650" dirty="0">
                <a:solidFill>
                  <a:srgbClr val="0432FF"/>
                </a:solidFill>
              </a:rPr>
              <a:t> </a:t>
            </a:r>
            <a:r>
              <a:rPr lang="en-US" altLang="zh-CN" sz="1650" dirty="0">
                <a:solidFill>
                  <a:srgbClr val="0432FF"/>
                </a:solidFill>
              </a:rPr>
              <a:t>prior</a:t>
            </a:r>
            <a:r>
              <a:rPr lang="zh-CN" altLang="en-US" sz="1650" dirty="0">
                <a:solidFill>
                  <a:srgbClr val="0432FF"/>
                </a:solidFill>
              </a:rPr>
              <a:t> </a:t>
            </a:r>
            <a:r>
              <a:rPr lang="en-US" altLang="zh-CN" sz="1650" dirty="0">
                <a:solidFill>
                  <a:srgbClr val="0432FF"/>
                </a:solidFill>
              </a:rPr>
              <a:t>and</a:t>
            </a:r>
            <a:r>
              <a:rPr lang="zh-CN" altLang="en-US" sz="1650" dirty="0">
                <a:solidFill>
                  <a:srgbClr val="0432FF"/>
                </a:solidFill>
              </a:rPr>
              <a:t> </a:t>
            </a:r>
            <a:r>
              <a:rPr lang="en-US" altLang="zh-CN" sz="1650" dirty="0">
                <a:solidFill>
                  <a:srgbClr val="0432FF"/>
                </a:solidFill>
              </a:rPr>
              <a:t>posterior</a:t>
            </a:r>
            <a:r>
              <a:rPr lang="zh-CN" altLang="en-US" sz="1650" dirty="0">
                <a:solidFill>
                  <a:srgbClr val="0432FF"/>
                </a:solidFill>
              </a:rPr>
              <a:t> </a:t>
            </a:r>
            <a:r>
              <a:rPr lang="en-US" altLang="zh-CN" sz="1650" dirty="0">
                <a:solidFill>
                  <a:srgbClr val="0432FF"/>
                </a:solidFill>
              </a:rPr>
              <a:t>emissions</a:t>
            </a:r>
            <a:endParaRPr lang="en-US" sz="1650" dirty="0">
              <a:solidFill>
                <a:srgbClr val="0432FF"/>
              </a:solidFill>
            </a:endParaRPr>
          </a:p>
        </p:txBody>
      </p:sp>
      <p:sp>
        <p:nvSpPr>
          <p:cNvPr id="14" name="TextBox 13"/>
          <p:cNvSpPr txBox="1"/>
          <p:nvPr/>
        </p:nvSpPr>
        <p:spPr>
          <a:xfrm>
            <a:off x="1039543" y="1103284"/>
            <a:ext cx="1433837" cy="346249"/>
          </a:xfrm>
          <a:prstGeom prst="rect">
            <a:avLst/>
          </a:prstGeom>
          <a:noFill/>
        </p:spPr>
        <p:txBody>
          <a:bodyPr wrap="square" rtlCol="0">
            <a:spAutoFit/>
          </a:bodyPr>
          <a:lstStyle/>
          <a:p>
            <a:r>
              <a:rPr lang="en-US" altLang="zh-CN" sz="1650" dirty="0"/>
              <a:t>Cost</a:t>
            </a:r>
            <a:r>
              <a:rPr lang="zh-CN" altLang="en-US" sz="1650" dirty="0"/>
              <a:t> </a:t>
            </a:r>
            <a:r>
              <a:rPr lang="en-US" altLang="zh-CN" sz="1650" dirty="0"/>
              <a:t>function:</a:t>
            </a:r>
            <a:endParaRPr lang="en-US" sz="1650" dirty="0"/>
          </a:p>
        </p:txBody>
      </p:sp>
      <p:sp>
        <p:nvSpPr>
          <p:cNvPr id="15" name="TextBox 14"/>
          <p:cNvSpPr txBox="1"/>
          <p:nvPr/>
        </p:nvSpPr>
        <p:spPr>
          <a:xfrm>
            <a:off x="798228" y="2140785"/>
            <a:ext cx="1225446" cy="346249"/>
          </a:xfrm>
          <a:prstGeom prst="rect">
            <a:avLst/>
          </a:prstGeom>
          <a:noFill/>
        </p:spPr>
        <p:txBody>
          <a:bodyPr wrap="square" rtlCol="0">
            <a:spAutoFit/>
          </a:bodyPr>
          <a:lstStyle/>
          <a:p>
            <a:r>
              <a:rPr lang="en-US" altLang="zh-CN" sz="1650" dirty="0"/>
              <a:t>OMPS SO</a:t>
            </a:r>
            <a:r>
              <a:rPr lang="en-US" altLang="zh-CN" sz="1650" baseline="-25000" dirty="0"/>
              <a:t>2</a:t>
            </a:r>
            <a:r>
              <a:rPr lang="en-US" altLang="zh-CN" sz="1650" dirty="0"/>
              <a:t>:</a:t>
            </a:r>
            <a:endParaRPr lang="en-US" sz="1650" baseline="-25000" dirty="0"/>
          </a:p>
        </p:txBody>
      </p:sp>
      <p:sp>
        <p:nvSpPr>
          <p:cNvPr id="16" name="TextBox 15"/>
          <p:cNvSpPr txBox="1"/>
          <p:nvPr/>
        </p:nvSpPr>
        <p:spPr>
          <a:xfrm>
            <a:off x="978110" y="2804826"/>
            <a:ext cx="1225446" cy="346249"/>
          </a:xfrm>
          <a:prstGeom prst="rect">
            <a:avLst/>
          </a:prstGeom>
          <a:noFill/>
        </p:spPr>
        <p:txBody>
          <a:bodyPr wrap="square" rtlCol="0">
            <a:spAutoFit/>
          </a:bodyPr>
          <a:lstStyle/>
          <a:p>
            <a:r>
              <a:rPr lang="en-US" altLang="zh-CN" sz="1650" dirty="0"/>
              <a:t>OMPS</a:t>
            </a:r>
            <a:r>
              <a:rPr lang="zh-CN" altLang="en-US" sz="1650" dirty="0"/>
              <a:t> </a:t>
            </a:r>
            <a:r>
              <a:rPr lang="en-US" altLang="zh-CN" sz="1650" dirty="0"/>
              <a:t>NO</a:t>
            </a:r>
            <a:r>
              <a:rPr lang="en-US" altLang="zh-CN" sz="1650" baseline="-25000" dirty="0"/>
              <a:t>2</a:t>
            </a:r>
            <a:r>
              <a:rPr lang="en-US" altLang="zh-CN" sz="1650" dirty="0"/>
              <a:t>:</a:t>
            </a:r>
            <a:endParaRPr lang="en-US" sz="1650" baseline="-25000" dirty="0"/>
          </a:p>
        </p:txBody>
      </p:sp>
      <p:sp>
        <p:nvSpPr>
          <p:cNvPr id="2" name="TextBox 1"/>
          <p:cNvSpPr txBox="1"/>
          <p:nvPr/>
        </p:nvSpPr>
        <p:spPr>
          <a:xfrm>
            <a:off x="1017059" y="3377472"/>
            <a:ext cx="4851593" cy="346249"/>
          </a:xfrm>
          <a:prstGeom prst="rect">
            <a:avLst/>
          </a:prstGeom>
          <a:noFill/>
        </p:spPr>
        <p:txBody>
          <a:bodyPr wrap="square" rtlCol="0">
            <a:spAutoFit/>
          </a:bodyPr>
          <a:lstStyle/>
          <a:p>
            <a:r>
              <a:rPr lang="en-US" sz="1650" b="1" dirty="0">
                <a:solidFill>
                  <a:srgbClr val="FF0000"/>
                </a:solidFill>
              </a:rPr>
              <a:t>s is significant to balance the above two terms</a:t>
            </a:r>
          </a:p>
        </p:txBody>
      </p:sp>
      <p:sp>
        <p:nvSpPr>
          <p:cNvPr id="3" name="Slide Number Placeholder 2"/>
          <p:cNvSpPr>
            <a:spLocks noGrp="1"/>
          </p:cNvSpPr>
          <p:nvPr>
            <p:ph type="sldNum" sz="quarter" idx="12"/>
          </p:nvPr>
        </p:nvSpPr>
        <p:spPr/>
        <p:txBody>
          <a:bodyPr/>
          <a:lstStyle/>
          <a:p>
            <a:fld id="{02FA93E9-AC47-5149-9904-96489F23E567}" type="slidenum">
              <a:rPr lang="en-US" smtClean="0"/>
              <a:t>6</a:t>
            </a:fld>
            <a:endParaRPr lang="en-US"/>
          </a:p>
        </p:txBody>
      </p:sp>
      <p:cxnSp>
        <p:nvCxnSpPr>
          <p:cNvPr id="18" name="Straight Connector 17"/>
          <p:cNvCxnSpPr/>
          <p:nvPr/>
        </p:nvCxnSpPr>
        <p:spPr>
          <a:xfrm>
            <a:off x="2921001" y="1366165"/>
            <a:ext cx="177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8829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5368" y="582199"/>
            <a:ext cx="9141714" cy="12956"/>
          </a:xfrm>
          <a:prstGeom prst="rect">
            <a:avLst/>
          </a:prstGeom>
          <a:solidFill>
            <a:srgbClr val="FFFF00"/>
          </a:solidFill>
          <a:ln w="28575" cmpd="sng">
            <a:gradFill flip="none" rotWithShape="1">
              <a:gsLst>
                <a:gs pos="8000">
                  <a:srgbClr val="FF0000"/>
                </a:gs>
                <a:gs pos="100000">
                  <a:srgbClr val="FFF5F5"/>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tIns="0" bIns="373130" anchor="ctr"/>
          <a:lstStyle/>
          <a:p>
            <a:pPr algn="ctr" defTabSz="685800">
              <a:lnSpc>
                <a:spcPct val="93000"/>
              </a:lnSpc>
              <a:buClr>
                <a:srgbClr val="FFFFFF"/>
              </a:buClr>
              <a:defRPr/>
            </a:pPr>
            <a:r>
              <a:rPr lang="en-GB" sz="2250" b="1" dirty="0">
                <a:solidFill>
                  <a:prstClr val="black"/>
                </a:solidFill>
                <a:latin typeface="Calibri" charset="0"/>
                <a:ea typeface="Calibri" charset="0"/>
                <a:cs typeface="Calibri" charset="0"/>
              </a:rPr>
              <a:t>Anthropogenic SO</a:t>
            </a:r>
            <a:r>
              <a:rPr lang="en-GB" sz="2250" b="1" baseline="-25000" dirty="0">
                <a:solidFill>
                  <a:prstClr val="black"/>
                </a:solidFill>
                <a:latin typeface="Calibri" charset="0"/>
                <a:ea typeface="Calibri" charset="0"/>
                <a:cs typeface="Calibri" charset="0"/>
              </a:rPr>
              <a:t>2</a:t>
            </a:r>
            <a:r>
              <a:rPr lang="en-GB" sz="2250" b="1" dirty="0">
                <a:solidFill>
                  <a:prstClr val="black"/>
                </a:solidFill>
                <a:latin typeface="Calibri" charset="0"/>
                <a:ea typeface="Calibri" charset="0"/>
                <a:cs typeface="Calibri" charset="0"/>
              </a:rPr>
              <a:t> and NO</a:t>
            </a:r>
            <a:r>
              <a:rPr lang="en-GB" sz="2250" b="1" baseline="-25000" dirty="0">
                <a:solidFill>
                  <a:prstClr val="black"/>
                </a:solidFill>
                <a:latin typeface="Calibri" charset="0"/>
                <a:ea typeface="Calibri" charset="0"/>
                <a:cs typeface="Calibri" charset="0"/>
              </a:rPr>
              <a:t>x</a:t>
            </a:r>
            <a:r>
              <a:rPr lang="en-GB" sz="2250" b="1" dirty="0">
                <a:solidFill>
                  <a:prstClr val="black"/>
                </a:solidFill>
                <a:latin typeface="Calibri" charset="0"/>
                <a:ea typeface="Calibri" charset="0"/>
                <a:cs typeface="Calibri" charset="0"/>
              </a:rPr>
              <a:t> emissions (October 2013)</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8718" t="22681" r="24429" b="35385"/>
          <a:stretch/>
        </p:blipFill>
        <p:spPr>
          <a:xfrm>
            <a:off x="1058093" y="1379399"/>
            <a:ext cx="2492275" cy="1378681"/>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4088" t="22389" r="24642" b="35293"/>
          <a:stretch/>
        </p:blipFill>
        <p:spPr>
          <a:xfrm>
            <a:off x="3563874" y="1374401"/>
            <a:ext cx="2247492" cy="1391305"/>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9206" t="22714" r="24398" b="32364"/>
          <a:stretch/>
        </p:blipFill>
        <p:spPr>
          <a:xfrm>
            <a:off x="1079500" y="3271789"/>
            <a:ext cx="2472242" cy="1476923"/>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4333" t="22388" r="24642" b="32690"/>
          <a:stretch/>
        </p:blipFill>
        <p:spPr>
          <a:xfrm>
            <a:off x="3574577" y="3260358"/>
            <a:ext cx="2236789" cy="1476924"/>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3026" t="68577" r="7779" b="22644"/>
          <a:stretch/>
        </p:blipFill>
        <p:spPr>
          <a:xfrm>
            <a:off x="2446520" y="2909559"/>
            <a:ext cx="3033350" cy="288643"/>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23036" t="68309" r="7292" b="22910"/>
          <a:stretch/>
        </p:blipFill>
        <p:spPr>
          <a:xfrm>
            <a:off x="2436095" y="4789484"/>
            <a:ext cx="3054223" cy="288698"/>
          </a:xfrm>
          <a:prstGeom prst="rect">
            <a:avLst/>
          </a:prstGeom>
        </p:spPr>
      </p:pic>
      <p:sp>
        <p:nvSpPr>
          <p:cNvPr id="12" name="TextBox 11"/>
          <p:cNvSpPr txBox="1"/>
          <p:nvPr/>
        </p:nvSpPr>
        <p:spPr>
          <a:xfrm>
            <a:off x="1505823" y="1063407"/>
            <a:ext cx="1883612" cy="346249"/>
          </a:xfrm>
          <a:prstGeom prst="rect">
            <a:avLst/>
          </a:prstGeom>
          <a:noFill/>
        </p:spPr>
        <p:txBody>
          <a:bodyPr wrap="square" rtlCol="0">
            <a:spAutoFit/>
          </a:bodyPr>
          <a:lstStyle/>
          <a:p>
            <a:pPr algn="ctr" defTabSz="685800"/>
            <a:r>
              <a:rPr lang="en-US" sz="1650" dirty="0">
                <a:solidFill>
                  <a:prstClr val="black"/>
                </a:solidFill>
                <a:latin typeface="Calibri" panose="020F0502020204030204"/>
              </a:rPr>
              <a:t>Prior (MIX, 2010)</a:t>
            </a:r>
          </a:p>
        </p:txBody>
      </p:sp>
      <p:sp>
        <p:nvSpPr>
          <p:cNvPr id="13" name="TextBox 12"/>
          <p:cNvSpPr txBox="1"/>
          <p:nvPr/>
        </p:nvSpPr>
        <p:spPr>
          <a:xfrm>
            <a:off x="4194055" y="1054850"/>
            <a:ext cx="996291" cy="346249"/>
          </a:xfrm>
          <a:prstGeom prst="rect">
            <a:avLst/>
          </a:prstGeom>
          <a:noFill/>
        </p:spPr>
        <p:txBody>
          <a:bodyPr wrap="square" rtlCol="0">
            <a:spAutoFit/>
          </a:bodyPr>
          <a:lstStyle/>
          <a:p>
            <a:pPr algn="ctr" defTabSz="685800"/>
            <a:r>
              <a:rPr lang="en-US" sz="1650" dirty="0">
                <a:solidFill>
                  <a:prstClr val="black"/>
                </a:solidFill>
                <a:latin typeface="Calibri" panose="020F0502020204030204"/>
              </a:rPr>
              <a:t>Posterior</a:t>
            </a:r>
          </a:p>
        </p:txBody>
      </p:sp>
      <p:sp>
        <p:nvSpPr>
          <p:cNvPr id="14" name="TextBox 13"/>
          <p:cNvSpPr txBox="1"/>
          <p:nvPr/>
        </p:nvSpPr>
        <p:spPr>
          <a:xfrm>
            <a:off x="5834033" y="789159"/>
            <a:ext cx="2237077" cy="600164"/>
          </a:xfrm>
          <a:prstGeom prst="rect">
            <a:avLst/>
          </a:prstGeom>
          <a:noFill/>
        </p:spPr>
        <p:txBody>
          <a:bodyPr wrap="square" rtlCol="0">
            <a:spAutoFit/>
          </a:bodyPr>
          <a:lstStyle/>
          <a:p>
            <a:pPr algn="ctr" defTabSz="685800"/>
            <a:r>
              <a:rPr lang="en-US" sz="1650" dirty="0">
                <a:solidFill>
                  <a:prstClr val="black"/>
                </a:solidFill>
                <a:latin typeface="Calibri" panose="020F0502020204030204"/>
              </a:rPr>
              <a:t>(Posterior </a:t>
            </a:r>
            <a:r>
              <a:rPr lang="mr-IN" sz="1650" dirty="0">
                <a:solidFill>
                  <a:prstClr val="black"/>
                </a:solidFill>
                <a:latin typeface="Calibri" panose="020F0502020204030204"/>
                <a:cs typeface="Mangal" panose="02040503050203030202" pitchFamily="18" charset="0"/>
              </a:rPr>
              <a:t>–</a:t>
            </a:r>
            <a:r>
              <a:rPr lang="en-US" sz="1650" dirty="0">
                <a:solidFill>
                  <a:prstClr val="black"/>
                </a:solidFill>
                <a:latin typeface="Calibri" panose="020F0502020204030204"/>
              </a:rPr>
              <a:t> Prior) / Prior</a:t>
            </a:r>
          </a:p>
        </p:txBody>
      </p:sp>
      <p:sp>
        <p:nvSpPr>
          <p:cNvPr id="15" name="TextBox 14"/>
          <p:cNvSpPr txBox="1"/>
          <p:nvPr/>
        </p:nvSpPr>
        <p:spPr>
          <a:xfrm>
            <a:off x="583374" y="1932714"/>
            <a:ext cx="523258" cy="346249"/>
          </a:xfrm>
          <a:prstGeom prst="rect">
            <a:avLst/>
          </a:prstGeom>
          <a:noFill/>
        </p:spPr>
        <p:txBody>
          <a:bodyPr wrap="square" rtlCol="0">
            <a:spAutoFit/>
          </a:bodyPr>
          <a:lstStyle/>
          <a:p>
            <a:pPr algn="ctr" defTabSz="685800"/>
            <a:r>
              <a:rPr lang="en-US" sz="1650" dirty="0">
                <a:solidFill>
                  <a:srgbClr val="FF0000"/>
                </a:solidFill>
                <a:latin typeface="Calibri" panose="020F0502020204030204"/>
              </a:rPr>
              <a:t>SO</a:t>
            </a:r>
            <a:r>
              <a:rPr lang="en-US" sz="1650" baseline="-25000" dirty="0">
                <a:solidFill>
                  <a:srgbClr val="FF0000"/>
                </a:solidFill>
                <a:latin typeface="Calibri" panose="020F0502020204030204"/>
              </a:rPr>
              <a:t>2</a:t>
            </a:r>
          </a:p>
        </p:txBody>
      </p:sp>
      <p:sp>
        <p:nvSpPr>
          <p:cNvPr id="16" name="TextBox 15"/>
          <p:cNvSpPr txBox="1"/>
          <p:nvPr/>
        </p:nvSpPr>
        <p:spPr>
          <a:xfrm>
            <a:off x="599933" y="3818522"/>
            <a:ext cx="523258" cy="346249"/>
          </a:xfrm>
          <a:prstGeom prst="rect">
            <a:avLst/>
          </a:prstGeom>
          <a:noFill/>
        </p:spPr>
        <p:txBody>
          <a:bodyPr wrap="square" rtlCol="0">
            <a:spAutoFit/>
          </a:bodyPr>
          <a:lstStyle/>
          <a:p>
            <a:pPr algn="ctr" defTabSz="685800"/>
            <a:r>
              <a:rPr lang="en-US" sz="1650" dirty="0">
                <a:solidFill>
                  <a:srgbClr val="0200FF"/>
                </a:solidFill>
                <a:latin typeface="Calibri" panose="020F0502020204030204"/>
              </a:rPr>
              <a:t>NO</a:t>
            </a:r>
            <a:r>
              <a:rPr lang="en-US" sz="1650" baseline="-25000" dirty="0">
                <a:solidFill>
                  <a:srgbClr val="0200FF"/>
                </a:solidFill>
                <a:latin typeface="Calibri" panose="020F0502020204030204"/>
              </a:rPr>
              <a:t>x</a:t>
            </a:r>
          </a:p>
        </p:txBody>
      </p:sp>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l="24302" t="22161" r="24328" b="22664"/>
          <a:stretch/>
        </p:blipFill>
        <p:spPr>
          <a:xfrm>
            <a:off x="5848292" y="1371413"/>
            <a:ext cx="2251890" cy="1813996"/>
          </a:xfrm>
          <a:prstGeom prst="rect">
            <a:avLst/>
          </a:prstGeom>
        </p:spPr>
      </p:pic>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l="24711" t="22745" r="24254" b="23072"/>
          <a:stretch/>
        </p:blipFill>
        <p:spPr>
          <a:xfrm>
            <a:off x="5871288" y="3268144"/>
            <a:ext cx="2238167" cy="1783455"/>
          </a:xfrm>
          <a:prstGeom prst="rect">
            <a:avLst/>
          </a:prstGeom>
        </p:spPr>
      </p:pic>
      <p:sp>
        <p:nvSpPr>
          <p:cNvPr id="2" name="Slide Number Placeholder 1"/>
          <p:cNvSpPr>
            <a:spLocks noGrp="1"/>
          </p:cNvSpPr>
          <p:nvPr>
            <p:ph type="sldNum" sz="quarter" idx="12"/>
          </p:nvPr>
        </p:nvSpPr>
        <p:spPr/>
        <p:txBody>
          <a:bodyPr/>
          <a:lstStyle/>
          <a:p>
            <a:pPr defTabSz="685800"/>
            <a:fld id="{02FA93E9-AC47-5149-9904-96489F23E567}" type="slidenum">
              <a:rPr lang="en-US">
                <a:solidFill>
                  <a:prstClr val="black">
                    <a:tint val="75000"/>
                  </a:prstClr>
                </a:solidFill>
                <a:latin typeface="Calibri" panose="020F0502020204030204"/>
              </a:rPr>
              <a:pPr defTabSz="685800"/>
              <a:t>7</a:t>
            </a:fld>
            <a:endParaRPr lang="en-US">
              <a:solidFill>
                <a:prstClr val="black">
                  <a:tint val="75000"/>
                </a:prstClr>
              </a:solidFill>
              <a:latin typeface="Calibri" panose="020F0502020204030204"/>
            </a:endParaRPr>
          </a:p>
        </p:txBody>
      </p:sp>
      <p:sp>
        <p:nvSpPr>
          <p:cNvPr id="3" name="TextBox 2">
            <a:extLst>
              <a:ext uri="{FF2B5EF4-FFF2-40B4-BE49-F238E27FC236}">
                <a16:creationId xmlns:a16="http://schemas.microsoft.com/office/drawing/2014/main" id="{8C26A3BA-9A52-854C-8926-D830C0B19774}"/>
              </a:ext>
            </a:extLst>
          </p:cNvPr>
          <p:cNvSpPr txBox="1"/>
          <p:nvPr/>
        </p:nvSpPr>
        <p:spPr>
          <a:xfrm>
            <a:off x="3837165" y="757743"/>
            <a:ext cx="1929695" cy="369332"/>
          </a:xfrm>
          <a:prstGeom prst="rect">
            <a:avLst/>
          </a:prstGeom>
          <a:noFill/>
        </p:spPr>
        <p:txBody>
          <a:bodyPr wrap="none" rtlCol="0">
            <a:spAutoFit/>
          </a:bodyPr>
          <a:lstStyle/>
          <a:p>
            <a:r>
              <a:rPr lang="en-US" dirty="0"/>
              <a:t>OMPS-constrained</a:t>
            </a:r>
          </a:p>
        </p:txBody>
      </p:sp>
      <p:sp>
        <p:nvSpPr>
          <p:cNvPr id="4" name="TextBox 3">
            <a:extLst>
              <a:ext uri="{FF2B5EF4-FFF2-40B4-BE49-F238E27FC236}">
                <a16:creationId xmlns:a16="http://schemas.microsoft.com/office/drawing/2014/main" id="{49CC0582-D8DA-EB4E-8978-0BF7F6D3ADD1}"/>
              </a:ext>
            </a:extLst>
          </p:cNvPr>
          <p:cNvSpPr txBox="1"/>
          <p:nvPr/>
        </p:nvSpPr>
        <p:spPr>
          <a:xfrm>
            <a:off x="2086071" y="5226754"/>
            <a:ext cx="5213800" cy="338554"/>
          </a:xfrm>
          <a:prstGeom prst="rect">
            <a:avLst/>
          </a:prstGeom>
          <a:noFill/>
        </p:spPr>
        <p:txBody>
          <a:bodyPr wrap="none" rtlCol="0">
            <a:spAutoFit/>
          </a:bodyPr>
          <a:lstStyle/>
          <a:p>
            <a:r>
              <a:rPr lang="en-US" sz="1600" dirty="0"/>
              <a:t>Results using GEOS-chem adjoint (V.8) at 2</a:t>
            </a:r>
            <a:r>
              <a:rPr lang="en-US" sz="1600" baseline="30000" dirty="0"/>
              <a:t>o</a:t>
            </a:r>
            <a:r>
              <a:rPr lang="en-US" sz="1600" dirty="0"/>
              <a:t> x 2.5</a:t>
            </a:r>
            <a:r>
              <a:rPr lang="en-US" sz="1600" baseline="30000" dirty="0"/>
              <a:t>o</a:t>
            </a:r>
            <a:r>
              <a:rPr lang="en-US" sz="1600" dirty="0"/>
              <a:t> resolution</a:t>
            </a:r>
          </a:p>
        </p:txBody>
      </p:sp>
    </p:spTree>
    <p:extLst>
      <p:ext uri="{BB962C8B-B14F-4D97-AF65-F5344CB8AC3E}">
        <p14:creationId xmlns:p14="http://schemas.microsoft.com/office/powerpoint/2010/main" val="3919045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29354" t="18374" r="29037" b="37789"/>
          <a:stretch/>
        </p:blipFill>
        <p:spPr>
          <a:xfrm>
            <a:off x="1021980" y="1671909"/>
            <a:ext cx="1826238" cy="1443038"/>
          </a:xfrm>
          <a:prstGeom prst="rect">
            <a:avLst/>
          </a:prstGeom>
        </p:spPr>
      </p:pic>
      <p:sp>
        <p:nvSpPr>
          <p:cNvPr id="7" name="Rectangle 6"/>
          <p:cNvSpPr/>
          <p:nvPr/>
        </p:nvSpPr>
        <p:spPr>
          <a:xfrm>
            <a:off x="60932" y="644363"/>
            <a:ext cx="9141714" cy="12956"/>
          </a:xfrm>
          <a:prstGeom prst="rect">
            <a:avLst/>
          </a:prstGeom>
          <a:solidFill>
            <a:srgbClr val="FFFF00"/>
          </a:solidFill>
          <a:ln w="28575" cmpd="sng">
            <a:gradFill flip="none" rotWithShape="1">
              <a:gsLst>
                <a:gs pos="8000">
                  <a:srgbClr val="FF0000"/>
                </a:gs>
                <a:gs pos="100000">
                  <a:srgbClr val="FFF5F5"/>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tIns="0" bIns="373130" anchor="ctr"/>
          <a:lstStyle/>
          <a:p>
            <a:pPr marL="0" marR="0" lvl="0" indent="0" algn="ctr" defTabSz="685800" rtl="0" eaLnBrk="1" fontAlgn="auto" latinLnBrk="0" hangingPunct="1">
              <a:lnSpc>
                <a:spcPct val="93000"/>
              </a:lnSpc>
              <a:spcBef>
                <a:spcPts val="0"/>
              </a:spcBef>
              <a:spcAft>
                <a:spcPts val="0"/>
              </a:spcAft>
              <a:buClr>
                <a:srgbClr val="FFFFFF"/>
              </a:buClr>
              <a:buSzTx/>
              <a:buFontTx/>
              <a:buNone/>
              <a:tabLst/>
              <a:defRPr/>
            </a:pPr>
            <a:r>
              <a:rPr kumimoji="0" lang="en-GB" sz="2250" b="1" i="0" u="none" strike="noStrike" kern="1200" cap="none" spc="0" normalizeH="0" baseline="0" noProof="0" dirty="0">
                <a:ln>
                  <a:noFill/>
                </a:ln>
                <a:solidFill>
                  <a:prstClr val="black"/>
                </a:solidFill>
                <a:effectLst/>
                <a:uLnTx/>
                <a:uFillTx/>
                <a:latin typeface="Calibri" charset="0"/>
                <a:ea typeface="Calibri" charset="0"/>
                <a:cs typeface="Calibri" charset="0"/>
              </a:rPr>
              <a:t>Comparisons of OMPS based SO</a:t>
            </a:r>
            <a:r>
              <a:rPr kumimoji="0" lang="en-GB" sz="2250" b="1" i="0" u="none" strike="noStrike" kern="1200" cap="none" spc="0" normalizeH="0" baseline="-25000" noProof="0" dirty="0">
                <a:ln>
                  <a:noFill/>
                </a:ln>
                <a:solidFill>
                  <a:prstClr val="black"/>
                </a:solidFill>
                <a:effectLst/>
                <a:uLnTx/>
                <a:uFillTx/>
                <a:latin typeface="Calibri" charset="0"/>
                <a:ea typeface="Calibri" charset="0"/>
                <a:cs typeface="Calibri" charset="0"/>
              </a:rPr>
              <a:t>2</a:t>
            </a:r>
            <a:r>
              <a:rPr kumimoji="0" lang="en-GB" sz="2250" b="1" i="0" u="none" strike="noStrike" kern="1200" cap="none" spc="0" normalizeH="0" baseline="0" noProof="0" dirty="0">
                <a:ln>
                  <a:noFill/>
                </a:ln>
                <a:solidFill>
                  <a:prstClr val="black"/>
                </a:solidFill>
                <a:effectLst/>
                <a:uLnTx/>
                <a:uFillTx/>
                <a:latin typeface="Calibri" charset="0"/>
                <a:ea typeface="Calibri" charset="0"/>
                <a:cs typeface="Calibri" charset="0"/>
              </a:rPr>
              <a:t> and NO</a:t>
            </a:r>
            <a:r>
              <a:rPr kumimoji="0" lang="en-GB" sz="2250" b="1" i="0" u="none" strike="noStrike" kern="1200" cap="none" spc="0" normalizeH="0" baseline="-25000" noProof="0" dirty="0">
                <a:ln>
                  <a:noFill/>
                </a:ln>
                <a:solidFill>
                  <a:prstClr val="black"/>
                </a:solidFill>
                <a:effectLst/>
                <a:uLnTx/>
                <a:uFillTx/>
                <a:latin typeface="Calibri" charset="0"/>
                <a:ea typeface="Calibri" charset="0"/>
                <a:cs typeface="Calibri" charset="0"/>
              </a:rPr>
              <a:t>2</a:t>
            </a:r>
            <a:r>
              <a:rPr kumimoji="0" lang="en-GB" sz="2250" b="1" i="0" u="none" strike="noStrike" kern="1200" cap="none" spc="0" normalizeH="0" baseline="0" noProof="0" dirty="0">
                <a:ln>
                  <a:noFill/>
                </a:ln>
                <a:solidFill>
                  <a:prstClr val="black"/>
                </a:solidFill>
                <a:effectLst/>
                <a:uLnTx/>
                <a:uFillTx/>
                <a:latin typeface="Calibri" charset="0"/>
                <a:ea typeface="Calibri" charset="0"/>
                <a:cs typeface="Calibri" charset="0"/>
              </a:rPr>
              <a:t> with OMI (NASA L3) </a:t>
            </a:r>
          </a:p>
        </p:txBody>
      </p:sp>
      <p:sp>
        <p:nvSpPr>
          <p:cNvPr id="5" name="TextBox 4"/>
          <p:cNvSpPr txBox="1"/>
          <p:nvPr/>
        </p:nvSpPr>
        <p:spPr>
          <a:xfrm>
            <a:off x="3096537" y="1216388"/>
            <a:ext cx="1050403" cy="34624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6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Prior</a:t>
            </a:r>
            <a:r>
              <a:rPr kumimoji="0" lang="zh-CN" altLang="en-US" sz="16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6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GC</a:t>
            </a:r>
            <a:endPar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1335509" y="1226019"/>
            <a:ext cx="960693" cy="34624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6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OMPS</a:t>
            </a:r>
            <a:endPar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5174073" y="1216479"/>
            <a:ext cx="1265654" cy="34624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6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Posterior</a:t>
            </a:r>
            <a:r>
              <a:rPr kumimoji="0" lang="zh-CN" altLang="en-US" sz="16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altLang="zh-CN" sz="16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GC</a:t>
            </a:r>
            <a:endPar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7100614" y="1216388"/>
            <a:ext cx="553194" cy="34624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6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OMI</a:t>
            </a:r>
            <a:endPar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4074865" y="1034426"/>
            <a:ext cx="1122653" cy="34624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6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GC-</a:t>
            </a:r>
            <a:r>
              <a:rPr kumimoji="0" lang="en-US" altLang="zh-CN" sz="165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adjoint</a:t>
            </a:r>
            <a:endPar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2585360" y="1188020"/>
            <a:ext cx="189587" cy="39241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9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ight Arrow 11"/>
          <p:cNvSpPr/>
          <p:nvPr/>
        </p:nvSpPr>
        <p:spPr>
          <a:xfrm>
            <a:off x="4152297" y="1278882"/>
            <a:ext cx="1021775" cy="190945"/>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6528706" y="1226299"/>
            <a:ext cx="492848"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6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V.S.</a:t>
            </a:r>
            <a:endPar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29297" t="17831" r="29437" b="37790"/>
          <a:stretch/>
        </p:blipFill>
        <p:spPr>
          <a:xfrm>
            <a:off x="4611434" y="1659095"/>
            <a:ext cx="1811216" cy="1460897"/>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17224" t="78188" r="13454" b="12422"/>
          <a:stretch/>
        </p:blipFill>
        <p:spPr>
          <a:xfrm>
            <a:off x="3324244" y="3132655"/>
            <a:ext cx="3042634" cy="309092"/>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9649" t="18295" r="29335" b="37955"/>
          <a:stretch/>
        </p:blipFill>
        <p:spPr>
          <a:xfrm>
            <a:off x="2822202" y="1672891"/>
            <a:ext cx="1800226" cy="1440180"/>
          </a:xfrm>
          <a:prstGeom prst="rect">
            <a:avLst/>
          </a:prstGeom>
        </p:spPr>
      </p:pic>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l="29561" t="18157" r="29648" b="38060"/>
          <a:stretch/>
        </p:blipFill>
        <p:spPr>
          <a:xfrm>
            <a:off x="6445743" y="1665294"/>
            <a:ext cx="1790382" cy="1441251"/>
          </a:xfrm>
          <a:prstGeom prst="rect">
            <a:avLst/>
          </a:prstGeom>
        </p:spPr>
      </p:pic>
      <p:sp>
        <p:nvSpPr>
          <p:cNvPr id="18" name="TextBox 17"/>
          <p:cNvSpPr txBox="1"/>
          <p:nvPr/>
        </p:nvSpPr>
        <p:spPr>
          <a:xfrm>
            <a:off x="257699" y="2200902"/>
            <a:ext cx="696515" cy="34624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srgbClr val="FF0000"/>
                </a:solidFill>
                <a:effectLst/>
                <a:uLnTx/>
                <a:uFillTx/>
                <a:latin typeface="Calibri" panose="020F0502020204030204"/>
                <a:ea typeface="+mn-ea"/>
                <a:cs typeface="+mn-cs"/>
              </a:rPr>
              <a:t>SO</a:t>
            </a:r>
            <a:r>
              <a:rPr kumimoji="0" lang="en-US" sz="1650" b="0" i="0" u="none" strike="noStrike" kern="1200" cap="none" spc="0" normalizeH="0" baseline="-25000" noProof="0" dirty="0">
                <a:ln>
                  <a:noFill/>
                </a:ln>
                <a:solidFill>
                  <a:srgbClr val="FF0000"/>
                </a:solidFill>
                <a:effectLst/>
                <a:uLnTx/>
                <a:uFillTx/>
                <a:latin typeface="Calibri" panose="020F0502020204030204"/>
                <a:ea typeface="+mn-ea"/>
                <a:cs typeface="+mn-cs"/>
              </a:rPr>
              <a:t>2</a:t>
            </a:r>
          </a:p>
        </p:txBody>
      </p:sp>
      <p:sp>
        <p:nvSpPr>
          <p:cNvPr id="19" name="Rectangle 18"/>
          <p:cNvSpPr/>
          <p:nvPr/>
        </p:nvSpPr>
        <p:spPr>
          <a:xfrm>
            <a:off x="1441565" y="1725377"/>
            <a:ext cx="948733" cy="13168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p:cNvPicPr>
            <a:picLocks noChangeAspect="1"/>
          </p:cNvPicPr>
          <p:nvPr/>
        </p:nvPicPr>
        <p:blipFill rotWithShape="1">
          <a:blip r:embed="rId8">
            <a:extLst>
              <a:ext uri="{28A0092B-C50C-407E-A947-70E740481C1C}">
                <a14:useLocalDpi xmlns:a14="http://schemas.microsoft.com/office/drawing/2010/main" val="0"/>
              </a:ext>
            </a:extLst>
          </a:blip>
          <a:srcRect l="23927" t="17536" r="29510" b="34948"/>
          <a:stretch/>
        </p:blipFill>
        <p:spPr>
          <a:xfrm>
            <a:off x="778485" y="3427174"/>
            <a:ext cx="2043718" cy="1564137"/>
          </a:xfrm>
          <a:prstGeom prst="rect">
            <a:avLst/>
          </a:prstGeom>
        </p:spPr>
      </p:pic>
      <p:pic>
        <p:nvPicPr>
          <p:cNvPr id="21" name="Picture 20"/>
          <p:cNvPicPr>
            <a:picLocks noChangeAspect="1"/>
          </p:cNvPicPr>
          <p:nvPr/>
        </p:nvPicPr>
        <p:blipFill rotWithShape="1">
          <a:blip r:embed="rId9">
            <a:extLst>
              <a:ext uri="{28A0092B-C50C-407E-A947-70E740481C1C}">
                <a14:useLocalDpi xmlns:a14="http://schemas.microsoft.com/office/drawing/2010/main" val="0"/>
              </a:ext>
            </a:extLst>
          </a:blip>
          <a:srcRect l="29291" t="17286" r="29509" b="34947"/>
          <a:stretch/>
        </p:blipFill>
        <p:spPr>
          <a:xfrm>
            <a:off x="2811808" y="3421496"/>
            <a:ext cx="1808258" cy="1572396"/>
          </a:xfrm>
          <a:prstGeom prst="rect">
            <a:avLst/>
          </a:prstGeom>
        </p:spPr>
      </p:pic>
      <p:pic>
        <p:nvPicPr>
          <p:cNvPr id="22" name="Picture 21"/>
          <p:cNvPicPr>
            <a:picLocks noChangeAspect="1"/>
          </p:cNvPicPr>
          <p:nvPr/>
        </p:nvPicPr>
        <p:blipFill rotWithShape="1">
          <a:blip r:embed="rId9">
            <a:extLst>
              <a:ext uri="{28A0092B-C50C-407E-A947-70E740481C1C}">
                <a14:useLocalDpi xmlns:a14="http://schemas.microsoft.com/office/drawing/2010/main" val="0"/>
              </a:ext>
            </a:extLst>
          </a:blip>
          <a:srcRect l="17768" t="77945" r="14034" b="12496"/>
          <a:stretch/>
        </p:blipFill>
        <p:spPr>
          <a:xfrm>
            <a:off x="3346541" y="4998740"/>
            <a:ext cx="3009946" cy="316422"/>
          </a:xfrm>
          <a:prstGeom prst="rect">
            <a:avLst/>
          </a:prstGeom>
        </p:spPr>
      </p:pic>
      <p:pic>
        <p:nvPicPr>
          <p:cNvPr id="23" name="Picture 22"/>
          <p:cNvPicPr>
            <a:picLocks noChangeAspect="1"/>
          </p:cNvPicPr>
          <p:nvPr/>
        </p:nvPicPr>
        <p:blipFill rotWithShape="1">
          <a:blip r:embed="rId10">
            <a:extLst>
              <a:ext uri="{28A0092B-C50C-407E-A947-70E740481C1C}">
                <a14:useLocalDpi xmlns:a14="http://schemas.microsoft.com/office/drawing/2010/main" val="0"/>
              </a:ext>
            </a:extLst>
          </a:blip>
          <a:srcRect l="29588" t="17902" r="29652" b="35411"/>
          <a:stretch/>
        </p:blipFill>
        <p:spPr>
          <a:xfrm>
            <a:off x="4631789" y="3441747"/>
            <a:ext cx="1789047" cy="1536888"/>
          </a:xfrm>
          <a:prstGeom prst="rect">
            <a:avLst/>
          </a:prstGeom>
        </p:spPr>
      </p:pic>
      <p:sp>
        <p:nvSpPr>
          <p:cNvPr id="24" name="TextBox 23"/>
          <p:cNvSpPr txBox="1"/>
          <p:nvPr/>
        </p:nvSpPr>
        <p:spPr>
          <a:xfrm>
            <a:off x="239708" y="3935226"/>
            <a:ext cx="696515" cy="34624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650" b="0" i="0" u="none" strike="noStrike" kern="1200" cap="none" spc="0" normalizeH="0" baseline="0" noProof="0" dirty="0">
                <a:ln>
                  <a:noFill/>
                </a:ln>
                <a:solidFill>
                  <a:srgbClr val="0200FF"/>
                </a:solidFill>
                <a:effectLst/>
                <a:uLnTx/>
                <a:uFillTx/>
                <a:latin typeface="Calibri" panose="020F0502020204030204"/>
                <a:ea typeface="DengXian" panose="02010600030101010101" pitchFamily="2" charset="-122"/>
                <a:cs typeface="+mn-cs"/>
              </a:rPr>
              <a:t>N</a:t>
            </a:r>
            <a:r>
              <a:rPr kumimoji="0" lang="en-US" sz="1650" b="0" i="0" u="none" strike="noStrike" kern="1200" cap="none" spc="0" normalizeH="0" baseline="0" noProof="0" dirty="0">
                <a:ln>
                  <a:noFill/>
                </a:ln>
                <a:solidFill>
                  <a:srgbClr val="0200FF"/>
                </a:solidFill>
                <a:effectLst/>
                <a:uLnTx/>
                <a:uFillTx/>
                <a:latin typeface="Calibri" panose="020F0502020204030204"/>
                <a:ea typeface="+mn-ea"/>
                <a:cs typeface="+mn-cs"/>
              </a:rPr>
              <a:t>O</a:t>
            </a:r>
            <a:r>
              <a:rPr kumimoji="0" lang="en-US" altLang="zh-CN" sz="1650" b="0" i="0" u="none" strike="noStrike" kern="1200" cap="none" spc="0" normalizeH="0" baseline="-25000" noProof="0" dirty="0">
                <a:ln>
                  <a:noFill/>
                </a:ln>
                <a:solidFill>
                  <a:srgbClr val="0200FF"/>
                </a:solidFill>
                <a:effectLst/>
                <a:uLnTx/>
                <a:uFillTx/>
                <a:latin typeface="Calibri" panose="020F0502020204030204"/>
                <a:ea typeface="DengXian" panose="02010600030101010101" pitchFamily="2" charset="-122"/>
                <a:cs typeface="+mn-cs"/>
              </a:rPr>
              <a:t>2</a:t>
            </a:r>
            <a:endParaRPr kumimoji="0" lang="en-US" sz="1650" b="0" i="0" u="none" strike="noStrike" kern="1200" cap="none" spc="0" normalizeH="0" baseline="-25000" noProof="0" dirty="0">
              <a:ln>
                <a:noFill/>
              </a:ln>
              <a:solidFill>
                <a:srgbClr val="0200FF"/>
              </a:solidFill>
              <a:effectLst/>
              <a:uLnTx/>
              <a:uFillTx/>
              <a:latin typeface="Calibri" panose="020F0502020204030204"/>
              <a:ea typeface="+mn-ea"/>
              <a:cs typeface="+mn-cs"/>
            </a:endParaRPr>
          </a:p>
        </p:txBody>
      </p:sp>
      <p:sp>
        <p:nvSpPr>
          <p:cNvPr id="25" name="Rectangle 24"/>
          <p:cNvSpPr/>
          <p:nvPr/>
        </p:nvSpPr>
        <p:spPr>
          <a:xfrm>
            <a:off x="1441565" y="3501744"/>
            <a:ext cx="948733" cy="13168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p:cNvPicPr>
            <a:picLocks noChangeAspect="1"/>
          </p:cNvPicPr>
          <p:nvPr/>
        </p:nvPicPr>
        <p:blipFill rotWithShape="1">
          <a:blip r:embed="rId11">
            <a:extLst>
              <a:ext uri="{28A0092B-C50C-407E-A947-70E740481C1C}">
                <a14:useLocalDpi xmlns:a14="http://schemas.microsoft.com/office/drawing/2010/main" val="0"/>
              </a:ext>
            </a:extLst>
          </a:blip>
          <a:srcRect l="29691" t="17246" r="29256" b="34758"/>
          <a:stretch/>
        </p:blipFill>
        <p:spPr>
          <a:xfrm>
            <a:off x="6455225" y="3423187"/>
            <a:ext cx="1801830" cy="1579942"/>
          </a:xfrm>
          <a:prstGeom prst="rect">
            <a:avLst/>
          </a:prstGeom>
        </p:spPr>
      </p:pic>
      <p:sp>
        <p:nvSpPr>
          <p:cNvPr id="2" name="Slide Number Placeholder 1"/>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2FA93E9-AC47-5149-9904-96489F23E567}"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7">
            <a:extLst>
              <a:ext uri="{28A0092B-C50C-407E-A947-70E740481C1C}">
                <a14:useLocalDpi xmlns:a14="http://schemas.microsoft.com/office/drawing/2010/main" val="0"/>
              </a:ext>
            </a:extLst>
          </a:blip>
          <a:srcRect l="23844" t="18157" r="70184" b="38060"/>
          <a:stretch/>
        </p:blipFill>
        <p:spPr>
          <a:xfrm>
            <a:off x="776953" y="1691557"/>
            <a:ext cx="262142" cy="1441251"/>
          </a:xfrm>
          <a:prstGeom prst="rect">
            <a:avLst/>
          </a:prstGeom>
        </p:spPr>
      </p:pic>
    </p:spTree>
    <p:extLst>
      <p:ext uri="{BB962C8B-B14F-4D97-AF65-F5344CB8AC3E}">
        <p14:creationId xmlns:p14="http://schemas.microsoft.com/office/powerpoint/2010/main" val="306707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 y="450685"/>
            <a:ext cx="9141714" cy="12956"/>
          </a:xfrm>
          <a:prstGeom prst="rect">
            <a:avLst/>
          </a:prstGeom>
          <a:solidFill>
            <a:srgbClr val="FFFF00"/>
          </a:solidFill>
          <a:ln w="28575" cmpd="sng">
            <a:gradFill flip="none" rotWithShape="1">
              <a:gsLst>
                <a:gs pos="8000">
                  <a:srgbClr val="FF0000"/>
                </a:gs>
                <a:gs pos="100000">
                  <a:srgbClr val="FFF5F5"/>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tIns="0" bIns="373130" anchor="ctr"/>
          <a:lstStyle/>
          <a:p>
            <a:pPr algn="ctr" defTabSz="685800">
              <a:lnSpc>
                <a:spcPct val="93000"/>
              </a:lnSpc>
              <a:buClr>
                <a:srgbClr val="FFFFFF"/>
              </a:buClr>
              <a:defRPr/>
            </a:pPr>
            <a:r>
              <a:rPr lang="en-GB" sz="2250" b="1" dirty="0">
                <a:solidFill>
                  <a:prstClr val="black"/>
                </a:solidFill>
                <a:latin typeface="Calibri" charset="0"/>
                <a:ea typeface="Calibri" charset="0"/>
                <a:cs typeface="Calibri" charset="0"/>
              </a:rPr>
              <a:t>Evaluation of GC results with different OMI products</a:t>
            </a:r>
          </a:p>
        </p:txBody>
      </p:sp>
      <p:sp>
        <p:nvSpPr>
          <p:cNvPr id="5" name="TextBox 4"/>
          <p:cNvSpPr txBox="1"/>
          <p:nvPr/>
        </p:nvSpPr>
        <p:spPr>
          <a:xfrm>
            <a:off x="298564" y="4865168"/>
            <a:ext cx="8845436" cy="615553"/>
          </a:xfrm>
          <a:prstGeom prst="rect">
            <a:avLst/>
          </a:prstGeom>
          <a:noFill/>
        </p:spPr>
        <p:txBody>
          <a:bodyPr wrap="square" rtlCol="0">
            <a:spAutoFit/>
          </a:bodyPr>
          <a:lstStyle/>
          <a:p>
            <a:pPr defTabSz="685800"/>
            <a:r>
              <a:rPr lang="en-US" sz="1700" dirty="0">
                <a:solidFill>
                  <a:prstClr val="black"/>
                </a:solidFill>
                <a:latin typeface="Calibri" panose="020F0502020204030204"/>
              </a:rPr>
              <a:t>Regardless of SO</a:t>
            </a:r>
            <a:r>
              <a:rPr lang="en-US" sz="1700" baseline="-25000" dirty="0">
                <a:solidFill>
                  <a:prstClr val="black"/>
                </a:solidFill>
                <a:latin typeface="Calibri" panose="020F0502020204030204"/>
              </a:rPr>
              <a:t>2</a:t>
            </a:r>
            <a:r>
              <a:rPr lang="en-US" sz="1700" dirty="0">
                <a:solidFill>
                  <a:prstClr val="black"/>
                </a:solidFill>
                <a:latin typeface="Calibri" panose="020F0502020204030204"/>
              </a:rPr>
              <a:t> or NO</a:t>
            </a:r>
            <a:r>
              <a:rPr lang="en-US" sz="1700" baseline="-25000" dirty="0">
                <a:solidFill>
                  <a:prstClr val="black"/>
                </a:solidFill>
                <a:latin typeface="Calibri" panose="020F0502020204030204"/>
              </a:rPr>
              <a:t>2</a:t>
            </a:r>
            <a:r>
              <a:rPr lang="en-US" sz="1700" dirty="0">
                <a:solidFill>
                  <a:prstClr val="black"/>
                </a:solidFill>
                <a:latin typeface="Calibri" panose="020F0502020204030204"/>
              </a:rPr>
              <a:t>, posterior simulations always improve spatial distributions (in many cases bias) than prior simulations when evaluated with OMI products from different algorithms.   </a:t>
            </a:r>
          </a:p>
        </p:txBody>
      </p:sp>
      <p:grpSp>
        <p:nvGrpSpPr>
          <p:cNvPr id="27" name="Group 26">
            <a:extLst>
              <a:ext uri="{FF2B5EF4-FFF2-40B4-BE49-F238E27FC236}">
                <a16:creationId xmlns:a16="http://schemas.microsoft.com/office/drawing/2014/main" id="{2E60908D-CA38-C644-948A-98CC60CA6BA5}"/>
              </a:ext>
            </a:extLst>
          </p:cNvPr>
          <p:cNvGrpSpPr/>
          <p:nvPr/>
        </p:nvGrpSpPr>
        <p:grpSpPr>
          <a:xfrm>
            <a:off x="368738" y="719028"/>
            <a:ext cx="4074610" cy="4146140"/>
            <a:chOff x="149282" y="719028"/>
            <a:chExt cx="4074610" cy="414614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6284" t="9222" r="17050" b="13290"/>
            <a:stretch/>
          </p:blipFill>
          <p:spPr>
            <a:xfrm>
              <a:off x="149282" y="719028"/>
              <a:ext cx="3857914" cy="4146140"/>
            </a:xfrm>
            <a:prstGeom prst="rect">
              <a:avLst/>
            </a:prstGeom>
          </p:spPr>
        </p:pic>
        <p:sp>
          <p:nvSpPr>
            <p:cNvPr id="6" name="TextBox 5"/>
            <p:cNvSpPr txBox="1"/>
            <p:nvPr/>
          </p:nvSpPr>
          <p:spPr>
            <a:xfrm>
              <a:off x="3101718" y="1382123"/>
              <a:ext cx="1122174" cy="346249"/>
            </a:xfrm>
            <a:prstGeom prst="rect">
              <a:avLst/>
            </a:prstGeom>
            <a:noFill/>
          </p:spPr>
          <p:txBody>
            <a:bodyPr wrap="square" rtlCol="0">
              <a:spAutoFit/>
            </a:bodyPr>
            <a:lstStyle/>
            <a:p>
              <a:pPr algn="ctr" defTabSz="685800"/>
              <a:r>
                <a:rPr lang="en-US" sz="1650" b="1" dirty="0">
                  <a:solidFill>
                    <a:prstClr val="black"/>
                  </a:solidFill>
                  <a:latin typeface="Calibri" panose="020F0502020204030204"/>
                </a:rPr>
                <a:t>SO</a:t>
              </a:r>
              <a:r>
                <a:rPr lang="en-US" sz="1650" b="1" baseline="-25000" dirty="0">
                  <a:solidFill>
                    <a:prstClr val="black"/>
                  </a:solidFill>
                  <a:latin typeface="Calibri" panose="020F0502020204030204"/>
                </a:rPr>
                <a:t>2</a:t>
              </a:r>
            </a:p>
          </p:txBody>
        </p:sp>
        <p:sp>
          <p:nvSpPr>
            <p:cNvPr id="8" name="Oval 7"/>
            <p:cNvSpPr/>
            <p:nvPr/>
          </p:nvSpPr>
          <p:spPr>
            <a:xfrm rot="1617062">
              <a:off x="1619861" y="1599227"/>
              <a:ext cx="852510" cy="1717288"/>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0" name="TextBox 9"/>
            <p:cNvSpPr txBox="1"/>
            <p:nvPr/>
          </p:nvSpPr>
          <p:spPr>
            <a:xfrm>
              <a:off x="1795755" y="2046406"/>
              <a:ext cx="823909" cy="300082"/>
            </a:xfrm>
            <a:prstGeom prst="rect">
              <a:avLst/>
            </a:prstGeom>
            <a:solidFill>
              <a:schemeClr val="bg1"/>
            </a:solidFill>
          </p:spPr>
          <p:txBody>
            <a:bodyPr wrap="square" rtlCol="0">
              <a:spAutoFit/>
            </a:bodyPr>
            <a:lstStyle/>
            <a:p>
              <a:pPr defTabSz="685800"/>
              <a:r>
                <a:rPr lang="en-US" sz="1350" dirty="0" err="1">
                  <a:solidFill>
                    <a:srgbClr val="00B0F0"/>
                  </a:solidFill>
                  <a:latin typeface="Calibri" panose="020F0502020204030204"/>
                </a:rPr>
                <a:t>piror</a:t>
              </a:r>
              <a:endParaRPr lang="en-US" sz="1350" dirty="0">
                <a:solidFill>
                  <a:srgbClr val="00B0F0"/>
                </a:solidFill>
                <a:latin typeface="Calibri" panose="020F0502020204030204"/>
              </a:endParaRPr>
            </a:p>
          </p:txBody>
        </p:sp>
        <p:sp>
          <p:nvSpPr>
            <p:cNvPr id="11" name="TextBox 10"/>
            <p:cNvSpPr txBox="1"/>
            <p:nvPr/>
          </p:nvSpPr>
          <p:spPr>
            <a:xfrm>
              <a:off x="1586363" y="3469273"/>
              <a:ext cx="1228877" cy="300082"/>
            </a:xfrm>
            <a:prstGeom prst="rect">
              <a:avLst/>
            </a:prstGeom>
            <a:solidFill>
              <a:schemeClr val="bg1"/>
            </a:solidFill>
          </p:spPr>
          <p:txBody>
            <a:bodyPr wrap="square" rtlCol="0">
              <a:spAutoFit/>
            </a:bodyPr>
            <a:lstStyle/>
            <a:p>
              <a:pPr defTabSz="685800"/>
              <a:r>
                <a:rPr lang="en-US" sz="1350" dirty="0">
                  <a:solidFill>
                    <a:srgbClr val="ED7D31"/>
                  </a:solidFill>
                  <a:latin typeface="Calibri" panose="020F0502020204030204"/>
                </a:rPr>
                <a:t>posterior</a:t>
              </a:r>
            </a:p>
          </p:txBody>
        </p:sp>
        <p:sp>
          <p:nvSpPr>
            <p:cNvPr id="9" name="Oval 8"/>
            <p:cNvSpPr/>
            <p:nvPr/>
          </p:nvSpPr>
          <p:spPr>
            <a:xfrm rot="1115725">
              <a:off x="816573" y="3027215"/>
              <a:ext cx="717072" cy="86977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grpSp>
        <p:nvGrpSpPr>
          <p:cNvPr id="28" name="Group 27">
            <a:extLst>
              <a:ext uri="{FF2B5EF4-FFF2-40B4-BE49-F238E27FC236}">
                <a16:creationId xmlns:a16="http://schemas.microsoft.com/office/drawing/2014/main" id="{C1C79EAA-DC85-364D-AF32-1D21302C54C1}"/>
              </a:ext>
            </a:extLst>
          </p:cNvPr>
          <p:cNvGrpSpPr/>
          <p:nvPr/>
        </p:nvGrpSpPr>
        <p:grpSpPr>
          <a:xfrm>
            <a:off x="4881347" y="690854"/>
            <a:ext cx="3962945" cy="4202488"/>
            <a:chOff x="4844771" y="690854"/>
            <a:chExt cx="3962945" cy="4202488"/>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7075" t="9151" r="16259" b="13072"/>
            <a:stretch/>
          </p:blipFill>
          <p:spPr>
            <a:xfrm>
              <a:off x="4844771" y="690854"/>
              <a:ext cx="3783331" cy="4202488"/>
            </a:xfrm>
            <a:prstGeom prst="rect">
              <a:avLst/>
            </a:prstGeom>
          </p:spPr>
        </p:pic>
        <p:sp>
          <p:nvSpPr>
            <p:cNvPr id="36" name="TextBox 35"/>
            <p:cNvSpPr txBox="1"/>
            <p:nvPr/>
          </p:nvSpPr>
          <p:spPr>
            <a:xfrm>
              <a:off x="7685542" y="1382124"/>
              <a:ext cx="1122174" cy="346249"/>
            </a:xfrm>
            <a:prstGeom prst="rect">
              <a:avLst/>
            </a:prstGeom>
            <a:noFill/>
          </p:spPr>
          <p:txBody>
            <a:bodyPr wrap="square" rtlCol="0">
              <a:spAutoFit/>
            </a:bodyPr>
            <a:lstStyle/>
            <a:p>
              <a:pPr algn="ctr" defTabSz="685800"/>
              <a:r>
                <a:rPr lang="en-US" sz="1650" b="1" dirty="0">
                  <a:solidFill>
                    <a:prstClr val="black"/>
                  </a:solidFill>
                  <a:latin typeface="Calibri" panose="020F0502020204030204"/>
                </a:rPr>
                <a:t>NO</a:t>
              </a:r>
              <a:r>
                <a:rPr lang="en-US" sz="1650" b="1" baseline="-25000" dirty="0">
                  <a:solidFill>
                    <a:prstClr val="black"/>
                  </a:solidFill>
                  <a:latin typeface="Calibri" panose="020F0502020204030204"/>
                </a:rPr>
                <a:t>2</a:t>
              </a:r>
            </a:p>
          </p:txBody>
        </p:sp>
        <p:cxnSp>
          <p:nvCxnSpPr>
            <p:cNvPr id="13" name="Straight Arrow Connector 12"/>
            <p:cNvCxnSpPr>
              <a:cxnSpLocks/>
            </p:cNvCxnSpPr>
            <p:nvPr/>
          </p:nvCxnSpPr>
          <p:spPr>
            <a:xfrm flipH="1">
              <a:off x="6932834" y="3366585"/>
              <a:ext cx="355168" cy="24513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flipH="1">
              <a:off x="7339584" y="3022688"/>
              <a:ext cx="270744" cy="4981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cxnSpLocks/>
            </p:cNvCxnSpPr>
            <p:nvPr/>
          </p:nvCxnSpPr>
          <p:spPr>
            <a:xfrm flipH="1">
              <a:off x="6352032" y="3611722"/>
              <a:ext cx="168820" cy="26537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41" name="Slide Number Placeholder 40"/>
          <p:cNvSpPr>
            <a:spLocks noGrp="1"/>
          </p:cNvSpPr>
          <p:nvPr>
            <p:ph type="sldNum" sz="quarter" idx="12"/>
          </p:nvPr>
        </p:nvSpPr>
        <p:spPr/>
        <p:txBody>
          <a:bodyPr/>
          <a:lstStyle/>
          <a:p>
            <a:pPr defTabSz="685800"/>
            <a:fld id="{02FA93E9-AC47-5149-9904-96489F23E567}" type="slidenum">
              <a:rPr lang="en-US">
                <a:solidFill>
                  <a:prstClr val="black">
                    <a:tint val="75000"/>
                  </a:prstClr>
                </a:solidFill>
                <a:latin typeface="Calibri" panose="020F0502020204030204"/>
              </a:rPr>
              <a:pPr defTabSz="685800"/>
              <a:t>9</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790983896"/>
      </p:ext>
    </p:extLst>
  </p:cSld>
  <p:clrMapOvr>
    <a:masterClrMapping/>
  </p:clrMapOvr>
</p:sld>
</file>

<file path=ppt/theme/theme1.xml><?xml version="1.0" encoding="utf-8"?>
<a:theme xmlns:a="http://schemas.openxmlformats.org/drawingml/2006/main" name="Default Theme">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100A06"/>
      </a:hlink>
      <a:folHlink>
        <a:srgbClr val="B2B2B2"/>
      </a:folHlink>
    </a:clrScheme>
    <a:fontScheme name="Default Desig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Helvetic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Helvetica"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2FD25F75-46D5-8A42-AEDB-1F7F00C492B2}" vid="{2E328289-0710-4A44-A63D-BA0E9309B1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410</TotalTime>
  <Words>3213</Words>
  <Application>Microsoft Macintosh PowerPoint</Application>
  <PresentationFormat>On-screen Show (16:10)</PresentationFormat>
  <Paragraphs>482</Paragraphs>
  <Slides>27</Slides>
  <Notes>19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Arial</vt:lpstr>
      <vt:lpstr>Calibri</vt:lpstr>
      <vt:lpstr>Calibri Light</vt:lpstr>
      <vt:lpstr>Cambria Math</vt:lpstr>
      <vt:lpstr>Helvetica</vt:lpstr>
      <vt:lpstr>Lucida Grande</vt:lpstr>
      <vt:lpstr>Times New Roman</vt:lpstr>
      <vt:lpstr>Default Theme</vt:lpstr>
      <vt:lpstr>Office Theme</vt:lpstr>
      <vt:lpstr>Multi-sensor (OMPS, OMI, VIIRS, TROPOMI) inversion of aerosol emissions: Implication for TEMPO and GEMS</vt:lpstr>
      <vt:lpstr>Importance of aerosol emissions</vt:lpstr>
      <vt:lpstr>Top-Down vs. Bottom-Up estimate of aerosol emission  </vt:lpstr>
      <vt:lpstr>Our past studies</vt:lpstr>
      <vt:lpstr>Questions to be addressed: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Multi-sensor (OMPS, OMI, and VIIRS) inversion of aerosol emissions: Implication for TEMPO</dc:title>
  <dc:creator>Wang, Jun</dc:creator>
  <cp:lastModifiedBy>Wang, Jun</cp:lastModifiedBy>
  <cp:revision>62</cp:revision>
  <dcterms:created xsi:type="dcterms:W3CDTF">2019-06-05T15:43:27Z</dcterms:created>
  <dcterms:modified xsi:type="dcterms:W3CDTF">2019-06-06T20:32:21Z</dcterms:modified>
</cp:coreProperties>
</file>