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256" r:id="rId7"/>
    <p:sldId id="498" r:id="rId8"/>
    <p:sldId id="501" r:id="rId9"/>
    <p:sldId id="496" r:id="rId10"/>
    <p:sldId id="363" r:id="rId11"/>
    <p:sldId id="362" r:id="rId12"/>
    <p:sldId id="257" r:id="rId13"/>
    <p:sldId id="399" r:id="rId14"/>
    <p:sldId id="503" r:id="rId15"/>
    <p:sldId id="502" r:id="rId16"/>
    <p:sldId id="360" r:id="rId17"/>
    <p:sldId id="499" r:id="rId18"/>
    <p:sldId id="500" r:id="rId19"/>
    <p:sldId id="348" r:id="rId20"/>
    <p:sldId id="364" r:id="rId21"/>
    <p:sldId id="258" r:id="rId22"/>
    <p:sldId id="347" r:id="rId23"/>
    <p:sldId id="365" r:id="rId24"/>
    <p:sldId id="349" r:id="rId25"/>
    <p:sldId id="350" r:id="rId26"/>
    <p:sldId id="351" r:id="rId27"/>
    <p:sldId id="352" r:id="rId28"/>
    <p:sldId id="356" r:id="rId29"/>
    <p:sldId id="368" r:id="rId30"/>
    <p:sldId id="361" r:id="rId31"/>
    <p:sldId id="354" r:id="rId32"/>
    <p:sldId id="36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33" autoAdjust="0"/>
    <p:restoredTop sz="94660"/>
  </p:normalViewPr>
  <p:slideViewPr>
    <p:cSldViewPr snapToGrid="0">
      <p:cViewPr varScale="1">
        <p:scale>
          <a:sx n="118" d="100"/>
          <a:sy n="118" d="100"/>
        </p:scale>
        <p:origin x="39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1BD96-7C7A-4406-9FD6-07CBAB678970}" type="datetimeFigureOut">
              <a:rPr lang="en-US" smtClean="0"/>
              <a:t>6/6/2019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656A6-D6EA-4781-AF5B-5E4B9178B8BE}" type="slidenum">
              <a:rPr lang="en-US" smtClean="0"/>
              <a:t>‹#›</a:t>
            </a:fld>
            <a:endParaRPr lang="en-US"/>
          </a:p>
        </p:txBody>
      </p:sp>
    </p:spTree>
    <p:extLst>
      <p:ext uri="{BB962C8B-B14F-4D97-AF65-F5344CB8AC3E}">
        <p14:creationId xmlns:p14="http://schemas.microsoft.com/office/powerpoint/2010/main" val="3270073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5</a:t>
            </a:fld>
            <a:endParaRPr lang="en-US"/>
          </a:p>
        </p:txBody>
      </p:sp>
    </p:spTree>
    <p:extLst>
      <p:ext uri="{BB962C8B-B14F-4D97-AF65-F5344CB8AC3E}">
        <p14:creationId xmlns:p14="http://schemas.microsoft.com/office/powerpoint/2010/main" val="1401230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E4D71-1CBD-4053-A361-2337617C0F39}" type="slidenum">
              <a:rPr lang="en-US" smtClean="0"/>
              <a:pPr/>
              <a:t>8</a:t>
            </a:fld>
            <a:endParaRPr lang="en-US"/>
          </a:p>
        </p:txBody>
      </p:sp>
    </p:spTree>
    <p:extLst>
      <p:ext uri="{BB962C8B-B14F-4D97-AF65-F5344CB8AC3E}">
        <p14:creationId xmlns:p14="http://schemas.microsoft.com/office/powerpoint/2010/main" val="2116925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E7D5C-BB6E-449F-A013-3C30FAAD1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8174F8A-F979-4314-8A4E-2F19A2A01F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C3E61F-C41F-4347-A41F-FA33D84E239C}"/>
              </a:ext>
            </a:extLst>
          </p:cNvPr>
          <p:cNvSpPr>
            <a:spLocks noGrp="1"/>
          </p:cNvSpPr>
          <p:nvPr>
            <p:ph type="dt" sz="half" idx="10"/>
          </p:nvPr>
        </p:nvSpPr>
        <p:spPr/>
        <p:txBody>
          <a:bodyPr/>
          <a:lstStyle/>
          <a:p>
            <a:fld id="{D2D3331A-9081-40BB-A8DE-16052A4AE212}" type="datetimeFigureOut">
              <a:rPr lang="en-US" smtClean="0"/>
              <a:t>6/6/2019</a:t>
            </a:fld>
            <a:endParaRPr lang="en-US"/>
          </a:p>
        </p:txBody>
      </p:sp>
      <p:sp>
        <p:nvSpPr>
          <p:cNvPr id="5" name="Footer Placeholder 4">
            <a:extLst>
              <a:ext uri="{FF2B5EF4-FFF2-40B4-BE49-F238E27FC236}">
                <a16:creationId xmlns:a16="http://schemas.microsoft.com/office/drawing/2014/main" xmlns="" id="{6E9452E4-0235-4BF2-9C58-A3FCD323A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E32127-2A82-4076-9C06-0F9638F321EF}"/>
              </a:ext>
            </a:extLst>
          </p:cNvPr>
          <p:cNvSpPr>
            <a:spLocks noGrp="1"/>
          </p:cNvSpPr>
          <p:nvPr>
            <p:ph type="sldNum" sz="quarter" idx="12"/>
          </p:nvPr>
        </p:nvSpPr>
        <p:spPr/>
        <p:txBody>
          <a:bodyPr/>
          <a:lstStyle/>
          <a:p>
            <a:fld id="{725C394F-01E2-461A-AFE7-D861E05D38AB}" type="slidenum">
              <a:rPr lang="en-US" smtClean="0"/>
              <a:t>‹#›</a:t>
            </a:fld>
            <a:endParaRPr lang="en-US"/>
          </a:p>
        </p:txBody>
      </p:sp>
    </p:spTree>
    <p:extLst>
      <p:ext uri="{BB962C8B-B14F-4D97-AF65-F5344CB8AC3E}">
        <p14:creationId xmlns:p14="http://schemas.microsoft.com/office/powerpoint/2010/main" val="2736699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61A560-001F-4E19-B647-72C8FF8F10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95CB0D2-FDB6-4E9C-810A-B9CCA60F4F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8ED1E2-1373-4E0D-87E9-10FF01042718}"/>
              </a:ext>
            </a:extLst>
          </p:cNvPr>
          <p:cNvSpPr>
            <a:spLocks noGrp="1"/>
          </p:cNvSpPr>
          <p:nvPr>
            <p:ph type="dt" sz="half" idx="10"/>
          </p:nvPr>
        </p:nvSpPr>
        <p:spPr/>
        <p:txBody>
          <a:bodyPr/>
          <a:lstStyle/>
          <a:p>
            <a:fld id="{D2D3331A-9081-40BB-A8DE-16052A4AE212}" type="datetimeFigureOut">
              <a:rPr lang="en-US" smtClean="0"/>
              <a:t>6/6/2019</a:t>
            </a:fld>
            <a:endParaRPr lang="en-US"/>
          </a:p>
        </p:txBody>
      </p:sp>
      <p:sp>
        <p:nvSpPr>
          <p:cNvPr id="5" name="Footer Placeholder 4">
            <a:extLst>
              <a:ext uri="{FF2B5EF4-FFF2-40B4-BE49-F238E27FC236}">
                <a16:creationId xmlns:a16="http://schemas.microsoft.com/office/drawing/2014/main" xmlns="" id="{485C32F8-B9FE-4DB7-890E-01D31C396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951ED9-4CF8-43CF-945B-010E2ECD735A}"/>
              </a:ext>
            </a:extLst>
          </p:cNvPr>
          <p:cNvSpPr>
            <a:spLocks noGrp="1"/>
          </p:cNvSpPr>
          <p:nvPr>
            <p:ph type="sldNum" sz="quarter" idx="12"/>
          </p:nvPr>
        </p:nvSpPr>
        <p:spPr/>
        <p:txBody>
          <a:bodyPr/>
          <a:lstStyle/>
          <a:p>
            <a:fld id="{725C394F-01E2-461A-AFE7-D861E05D38AB}" type="slidenum">
              <a:rPr lang="en-US" smtClean="0"/>
              <a:t>‹#›</a:t>
            </a:fld>
            <a:endParaRPr lang="en-US"/>
          </a:p>
        </p:txBody>
      </p:sp>
    </p:spTree>
    <p:extLst>
      <p:ext uri="{BB962C8B-B14F-4D97-AF65-F5344CB8AC3E}">
        <p14:creationId xmlns:p14="http://schemas.microsoft.com/office/powerpoint/2010/main" val="258568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E5F43D7-303A-4D7B-AF29-54B803518E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950DEF0-083B-4B9C-A9B3-90CB53BA2E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BB2627-701A-4A83-83DC-8D59CCF6CA46}"/>
              </a:ext>
            </a:extLst>
          </p:cNvPr>
          <p:cNvSpPr>
            <a:spLocks noGrp="1"/>
          </p:cNvSpPr>
          <p:nvPr>
            <p:ph type="dt" sz="half" idx="10"/>
          </p:nvPr>
        </p:nvSpPr>
        <p:spPr/>
        <p:txBody>
          <a:bodyPr/>
          <a:lstStyle/>
          <a:p>
            <a:fld id="{D2D3331A-9081-40BB-A8DE-16052A4AE212}" type="datetimeFigureOut">
              <a:rPr lang="en-US" smtClean="0"/>
              <a:t>6/6/2019</a:t>
            </a:fld>
            <a:endParaRPr lang="en-US"/>
          </a:p>
        </p:txBody>
      </p:sp>
      <p:sp>
        <p:nvSpPr>
          <p:cNvPr id="5" name="Footer Placeholder 4">
            <a:extLst>
              <a:ext uri="{FF2B5EF4-FFF2-40B4-BE49-F238E27FC236}">
                <a16:creationId xmlns:a16="http://schemas.microsoft.com/office/drawing/2014/main" xmlns="" id="{59388BD3-8CB4-4213-8279-79B754551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44202F-3510-493D-B2F7-988F0BCA808B}"/>
              </a:ext>
            </a:extLst>
          </p:cNvPr>
          <p:cNvSpPr>
            <a:spLocks noGrp="1"/>
          </p:cNvSpPr>
          <p:nvPr>
            <p:ph type="sldNum" sz="quarter" idx="12"/>
          </p:nvPr>
        </p:nvSpPr>
        <p:spPr/>
        <p:txBody>
          <a:bodyPr/>
          <a:lstStyle/>
          <a:p>
            <a:fld id="{725C394F-01E2-461A-AFE7-D861E05D38AB}" type="slidenum">
              <a:rPr lang="en-US" smtClean="0"/>
              <a:t>‹#›</a:t>
            </a:fld>
            <a:endParaRPr lang="en-US"/>
          </a:p>
        </p:txBody>
      </p:sp>
    </p:spTree>
    <p:extLst>
      <p:ext uri="{BB962C8B-B14F-4D97-AF65-F5344CB8AC3E}">
        <p14:creationId xmlns:p14="http://schemas.microsoft.com/office/powerpoint/2010/main" val="513769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pic>
        <p:nvPicPr>
          <p:cNvPr id="6" name="Picture 5" descr="pp_ord_blanc.jpg"/>
          <p:cNvPicPr>
            <a:picLocks noChangeAspect="1"/>
          </p:cNvPicPr>
          <p:nvPr userDrawn="1"/>
        </p:nvPicPr>
        <p:blipFill>
          <a:blip r:embed="rId2" cstate="print"/>
          <a:stretch>
            <a:fillRect/>
          </a:stretch>
        </p:blipFill>
        <p:spPr>
          <a:xfrm>
            <a:off x="1" y="269"/>
            <a:ext cx="12191999" cy="6857463"/>
          </a:xfrm>
          <a:prstGeom prst="rect">
            <a:avLst/>
          </a:prstGeom>
        </p:spPr>
      </p:pic>
      <p:sp>
        <p:nvSpPr>
          <p:cNvPr id="11" name="Text Placeholder 12"/>
          <p:cNvSpPr>
            <a:spLocks noGrp="1"/>
          </p:cNvSpPr>
          <p:nvPr>
            <p:ph type="body" sz="quarter" idx="10" hasCustomPrompt="1"/>
          </p:nvPr>
        </p:nvSpPr>
        <p:spPr>
          <a:xfrm>
            <a:off x="4064000" y="609600"/>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0" i="0" u="none" strike="noStrike" kern="1200" cap="none" spc="0" normalizeH="0" baseline="0" noProof="0">
                <a:ln>
                  <a:noFill/>
                </a:ln>
                <a:solidFill>
                  <a:schemeClr val="tx1"/>
                </a:solidFill>
                <a:effectLst/>
                <a:uLnTx/>
                <a:uFillTx/>
                <a:latin typeface="Avenir Next Demi Bold"/>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75000"/>
                  </a:schemeClr>
                </a:solidFill>
                <a:effectLst/>
                <a:uLnTx/>
                <a:uFillTx/>
                <a:latin typeface="Gill Sans MT" pitchFamily="34" charset="0"/>
                <a:ea typeface="+mj-ea"/>
                <a:cs typeface="+mj-cs"/>
              </a:rPr>
              <a:t>Title Goes Here</a:t>
            </a:r>
          </a:p>
        </p:txBody>
      </p:sp>
      <p:sp>
        <p:nvSpPr>
          <p:cNvPr id="16" name="Text Placeholder 15"/>
          <p:cNvSpPr>
            <a:spLocks noGrp="1"/>
          </p:cNvSpPr>
          <p:nvPr>
            <p:ph type="body" sz="quarter" idx="11" hasCustomPrompt="1"/>
          </p:nvPr>
        </p:nvSpPr>
        <p:spPr>
          <a:xfrm>
            <a:off x="203200" y="1447800"/>
            <a:ext cx="11785600" cy="4876800"/>
          </a:xfrm>
        </p:spPr>
        <p:txBody>
          <a:bodyPr>
            <a:normAutofit/>
          </a:bodyPr>
          <a:lstStyle>
            <a:lvl1pPr>
              <a:spcAft>
                <a:spcPts val="600"/>
              </a:spcAft>
              <a:buClr>
                <a:schemeClr val="accent3">
                  <a:lumMod val="75000"/>
                </a:schemeClr>
              </a:buClr>
              <a:buSzPct val="150000"/>
              <a:defRPr sz="1600" b="1">
                <a:latin typeface="Gill Sans MT" pitchFamily="34" charset="0"/>
              </a:defRPr>
            </a:lvl1pPr>
            <a:lvl2pPr>
              <a:defRPr sz="1600" b="1">
                <a:latin typeface="Gill Sans MT" pitchFamily="34" charset="0"/>
              </a:defRPr>
            </a:lvl2pPr>
            <a:lvl3pPr>
              <a:defRPr sz="1600" b="1">
                <a:latin typeface="Gill Sans MT" pitchFamily="34" charset="0"/>
              </a:defRPr>
            </a:lvl3pPr>
            <a:lvl4pPr>
              <a:defRPr sz="1600" b="1">
                <a:latin typeface="Gill Sans MT" pitchFamily="34" charset="0"/>
              </a:defRPr>
            </a:lvl4pPr>
            <a:lvl5pPr>
              <a:defRPr sz="1600" b="1">
                <a:latin typeface="Gill Sans MT" pitchFamily="34" charset="0"/>
              </a:defRPr>
            </a:lvl5pPr>
          </a:lstStyle>
          <a:p>
            <a:pPr lvl="0"/>
            <a:r>
              <a:rPr lang="en-US" dirty="0"/>
              <a:t>Bullet 1</a:t>
            </a:r>
          </a:p>
          <a:p>
            <a:pPr lvl="0"/>
            <a:r>
              <a:rPr lang="en-US" dirty="0"/>
              <a:t>Bullet 2</a:t>
            </a:r>
          </a:p>
          <a:p>
            <a:pPr lvl="0"/>
            <a:r>
              <a:rPr lang="en-US" dirty="0"/>
              <a:t>Bullet 3</a:t>
            </a:r>
          </a:p>
          <a:p>
            <a:pPr lvl="0"/>
            <a:r>
              <a:rPr lang="en-US" dirty="0"/>
              <a:t>Bullet 4</a:t>
            </a:r>
          </a:p>
          <a:p>
            <a:pPr lvl="0"/>
            <a:r>
              <a:rPr lang="en-US" dirty="0"/>
              <a:t>Bullet 5</a:t>
            </a:r>
          </a:p>
          <a:p>
            <a:pPr lvl="0"/>
            <a:r>
              <a:rPr lang="en-US" dirty="0"/>
              <a:t>Bullet 6</a:t>
            </a:r>
          </a:p>
          <a:p>
            <a:pPr lvl="0"/>
            <a:r>
              <a:rPr lang="en-US" dirty="0"/>
              <a:t>Bullet 7</a:t>
            </a:r>
          </a:p>
          <a:p>
            <a:pPr lvl="0"/>
            <a:r>
              <a:rPr lang="en-US" dirty="0"/>
              <a:t>Bullet 8</a:t>
            </a:r>
          </a:p>
          <a:p>
            <a:pPr lvl="0"/>
            <a:r>
              <a:rPr lang="en-US" dirty="0"/>
              <a:t>Bullet 9</a:t>
            </a:r>
          </a:p>
          <a:p>
            <a:pPr lvl="0"/>
            <a:r>
              <a:rPr lang="en-US" dirty="0"/>
              <a:t>Bullet 10</a:t>
            </a:r>
          </a:p>
          <a:p>
            <a:pPr lvl="0"/>
            <a:r>
              <a:rPr lang="en-US" dirty="0"/>
              <a:t>Bullet 11</a:t>
            </a:r>
          </a:p>
          <a:p>
            <a:pPr lvl="0"/>
            <a:r>
              <a:rPr lang="en-US" dirty="0"/>
              <a:t>Bullet 12</a:t>
            </a:r>
          </a:p>
          <a:p>
            <a:pPr lvl="0"/>
            <a:r>
              <a:rPr lang="en-US" dirty="0"/>
              <a:t>Bullet 13</a:t>
            </a:r>
          </a:p>
          <a:p>
            <a:pPr lvl="0"/>
            <a:endParaRPr lang="en-US" dirty="0"/>
          </a:p>
          <a:p>
            <a:pPr lvl="0"/>
            <a:endParaRPr lang="en-US" dirty="0"/>
          </a:p>
        </p:txBody>
      </p:sp>
      <p:sp>
        <p:nvSpPr>
          <p:cNvPr id="7" name="Date Placeholder 6"/>
          <p:cNvSpPr>
            <a:spLocks noGrp="1"/>
          </p:cNvSpPr>
          <p:nvPr>
            <p:ph type="dt" sz="half" idx="12"/>
          </p:nvPr>
        </p:nvSpPr>
        <p:spPr/>
        <p:txBody>
          <a:bodyPr/>
          <a:lstStyle/>
          <a:p>
            <a:fld id="{C6CA3CF2-3538-4132-95BA-978FB4DDF98E}" type="datetime1">
              <a:rPr lang="en-US" smtClean="0"/>
              <a:t>6/6/2019</a:t>
            </a:fld>
            <a:endParaRPr lang="en-US"/>
          </a:p>
        </p:txBody>
      </p:sp>
      <p:sp>
        <p:nvSpPr>
          <p:cNvPr id="9" name="Footer Placeholder 8"/>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680262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th Images">
    <p:spTree>
      <p:nvGrpSpPr>
        <p:cNvPr id="1" name=""/>
        <p:cNvGrpSpPr/>
        <p:nvPr/>
      </p:nvGrpSpPr>
      <p:grpSpPr>
        <a:xfrm>
          <a:off x="0" y="0"/>
          <a:ext cx="0" cy="0"/>
          <a:chOff x="0" y="0"/>
          <a:chExt cx="0" cy="0"/>
        </a:xfrm>
      </p:grpSpPr>
      <p:pic>
        <p:nvPicPr>
          <p:cNvPr id="6" name="Picture 5" descr="pp_ord_blanc.jpg"/>
          <p:cNvPicPr>
            <a:picLocks noChangeAspect="1"/>
          </p:cNvPicPr>
          <p:nvPr userDrawn="1"/>
        </p:nvPicPr>
        <p:blipFill>
          <a:blip r:embed="rId2" cstate="print"/>
          <a:stretch>
            <a:fillRect/>
          </a:stretch>
        </p:blipFill>
        <p:spPr>
          <a:xfrm>
            <a:off x="1" y="269"/>
            <a:ext cx="12191999" cy="6857463"/>
          </a:xfrm>
          <a:prstGeom prst="rect">
            <a:avLst/>
          </a:prstGeom>
        </p:spPr>
      </p:pic>
      <p:sp>
        <p:nvSpPr>
          <p:cNvPr id="13" name="Text Placeholder 12"/>
          <p:cNvSpPr>
            <a:spLocks noGrp="1"/>
          </p:cNvSpPr>
          <p:nvPr>
            <p:ph type="body" sz="quarter" idx="10" hasCustomPrompt="1"/>
          </p:nvPr>
        </p:nvSpPr>
        <p:spPr>
          <a:xfrm>
            <a:off x="4064000" y="609600"/>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75000"/>
                  </a:schemeClr>
                </a:solidFill>
                <a:effectLst/>
                <a:uLnTx/>
                <a:uFillTx/>
                <a:latin typeface="Gill Sans MT" pitchFamily="34" charset="0"/>
                <a:ea typeface="+mj-ea"/>
                <a:cs typeface="+mj-cs"/>
              </a:rPr>
              <a:t>Title Goes Here</a:t>
            </a:r>
          </a:p>
        </p:txBody>
      </p:sp>
      <p:sp>
        <p:nvSpPr>
          <p:cNvPr id="17" name="Picture Placeholder 16"/>
          <p:cNvSpPr>
            <a:spLocks noGrp="1"/>
          </p:cNvSpPr>
          <p:nvPr>
            <p:ph type="pic" sz="quarter" idx="12"/>
          </p:nvPr>
        </p:nvSpPr>
        <p:spPr>
          <a:xfrm>
            <a:off x="8331200" y="1524000"/>
            <a:ext cx="3657600" cy="2133600"/>
          </a:xfrm>
        </p:spPr>
        <p:txBody>
          <a:bodyPr/>
          <a:lstStyle/>
          <a:p>
            <a:endParaRPr lang="en-US"/>
          </a:p>
        </p:txBody>
      </p:sp>
      <p:sp>
        <p:nvSpPr>
          <p:cNvPr id="19" name="Picture Placeholder 18"/>
          <p:cNvSpPr>
            <a:spLocks noGrp="1"/>
          </p:cNvSpPr>
          <p:nvPr>
            <p:ph type="pic" sz="quarter" idx="13"/>
          </p:nvPr>
        </p:nvSpPr>
        <p:spPr>
          <a:xfrm>
            <a:off x="8331200" y="3886200"/>
            <a:ext cx="3657600" cy="2209800"/>
          </a:xfrm>
        </p:spPr>
        <p:txBody>
          <a:bodyPr/>
          <a:lstStyle/>
          <a:p>
            <a:endParaRPr lang="en-US"/>
          </a:p>
        </p:txBody>
      </p:sp>
      <p:sp>
        <p:nvSpPr>
          <p:cNvPr id="21" name="Text Placeholder 20"/>
          <p:cNvSpPr>
            <a:spLocks noGrp="1"/>
          </p:cNvSpPr>
          <p:nvPr>
            <p:ph type="body" sz="quarter" idx="14" hasCustomPrompt="1"/>
          </p:nvPr>
        </p:nvSpPr>
        <p:spPr>
          <a:xfrm>
            <a:off x="203200" y="1447800"/>
            <a:ext cx="7924800" cy="5257800"/>
          </a:xfrm>
        </p:spPr>
        <p:txBody>
          <a:bodyPr>
            <a:normAutofit/>
          </a:bodyPr>
          <a:lstStyle>
            <a:lvl1pPr marL="0">
              <a:spcAft>
                <a:spcPts val="600"/>
              </a:spcAft>
              <a:buClr>
                <a:schemeClr val="accent3">
                  <a:lumMod val="75000"/>
                </a:schemeClr>
              </a:buClr>
              <a:buSzPct val="150000"/>
              <a:defRPr sz="1600" b="1" baseline="0">
                <a:latin typeface="Gill Sans MT" pitchFamily="34" charset="0"/>
              </a:defRPr>
            </a:lvl1pPr>
            <a:lvl2pPr>
              <a:defRPr sz="1600" b="1">
                <a:latin typeface="Gill Sans MT" pitchFamily="34" charset="0"/>
              </a:defRPr>
            </a:lvl2pPr>
            <a:lvl3pPr>
              <a:defRPr sz="1600" b="1">
                <a:latin typeface="Gill Sans MT" pitchFamily="34" charset="0"/>
              </a:defRPr>
            </a:lvl3pPr>
            <a:lvl4pPr>
              <a:defRPr sz="1600" b="1">
                <a:latin typeface="Gill Sans MT" pitchFamily="34" charset="0"/>
              </a:defRPr>
            </a:lvl4pPr>
            <a:lvl5pPr>
              <a:defRPr sz="1600" b="1">
                <a:latin typeface="Gill Sans MT" pitchFamily="34" charset="0"/>
              </a:defRPr>
            </a:lvl5pPr>
          </a:lstStyle>
          <a:p>
            <a:pPr lvl="0"/>
            <a:r>
              <a:rPr lang="en-US" dirty="0"/>
              <a:t>Bullet 1</a:t>
            </a:r>
          </a:p>
          <a:p>
            <a:pPr lvl="0"/>
            <a:r>
              <a:rPr lang="en-US" dirty="0"/>
              <a:t>Bullet 2</a:t>
            </a:r>
          </a:p>
          <a:p>
            <a:pPr lvl="0"/>
            <a:r>
              <a:rPr lang="en-US" dirty="0"/>
              <a:t>Bullet 3</a:t>
            </a:r>
          </a:p>
          <a:p>
            <a:pPr lvl="0"/>
            <a:r>
              <a:rPr lang="en-US" dirty="0"/>
              <a:t>Bullet 4</a:t>
            </a:r>
          </a:p>
          <a:p>
            <a:pPr lvl="0"/>
            <a:r>
              <a:rPr lang="en-US" dirty="0"/>
              <a:t>Bullet 5</a:t>
            </a:r>
          </a:p>
          <a:p>
            <a:pPr lvl="0"/>
            <a:r>
              <a:rPr lang="en-US" dirty="0"/>
              <a:t>Bullet 6</a:t>
            </a:r>
          </a:p>
          <a:p>
            <a:pPr lvl="0"/>
            <a:r>
              <a:rPr lang="en-US" dirty="0"/>
              <a:t>Bullet 7</a:t>
            </a:r>
          </a:p>
          <a:p>
            <a:pPr lvl="0"/>
            <a:r>
              <a:rPr lang="en-US" dirty="0"/>
              <a:t>Bullet 8</a:t>
            </a:r>
          </a:p>
          <a:p>
            <a:pPr lvl="0"/>
            <a:r>
              <a:rPr lang="en-US" dirty="0"/>
              <a:t>Bullet 9</a:t>
            </a:r>
          </a:p>
          <a:p>
            <a:pPr lvl="0"/>
            <a:r>
              <a:rPr lang="en-US" dirty="0"/>
              <a:t>Bullet 10</a:t>
            </a:r>
          </a:p>
        </p:txBody>
      </p:sp>
      <p:sp>
        <p:nvSpPr>
          <p:cNvPr id="8" name="Date Placeholder 7"/>
          <p:cNvSpPr>
            <a:spLocks noGrp="1"/>
          </p:cNvSpPr>
          <p:nvPr>
            <p:ph type="dt" sz="half" idx="15"/>
          </p:nvPr>
        </p:nvSpPr>
        <p:spPr/>
        <p:txBody>
          <a:bodyPr/>
          <a:lstStyle/>
          <a:p>
            <a:fld id="{F1395D84-F440-4B7F-B1D5-0BE1292B1219}" type="datetime1">
              <a:rPr lang="en-US" smtClean="0"/>
              <a:t>6/6/2019</a:t>
            </a:fld>
            <a:endParaRPr lang="en-US"/>
          </a:p>
        </p:txBody>
      </p:sp>
      <p:sp>
        <p:nvSpPr>
          <p:cNvPr id="9" name="Slide Number Placeholder 8"/>
          <p:cNvSpPr>
            <a:spLocks noGrp="1"/>
          </p:cNvSpPr>
          <p:nvPr>
            <p:ph type="sldNum" sz="quarter" idx="16"/>
          </p:nvPr>
        </p:nvSpPr>
        <p:spPr>
          <a:xfrm>
            <a:off x="8737600" y="6356351"/>
            <a:ext cx="3251200" cy="365125"/>
          </a:xfrm>
        </p:spPr>
        <p:txBody>
          <a:bodyPr/>
          <a:lstStyle>
            <a:lvl1pPr>
              <a:defRPr sz="3200" b="1">
                <a:solidFill>
                  <a:schemeClr val="tx1"/>
                </a:solidFill>
                <a:latin typeface="Gill Sans MT" pitchFamily="34" charset="0"/>
              </a:defRPr>
            </a:lvl1pPr>
          </a:lstStyle>
          <a:p>
            <a:fld id="{6D3FAE4D-9488-4B48-8F4A-A56CB5A28AF9}" type="slidenum">
              <a:rPr lang="en-US" smtClean="0"/>
              <a:pPr/>
              <a:t>‹#›</a:t>
            </a:fld>
            <a:endParaRPr lang="en-US" dirty="0"/>
          </a:p>
        </p:txBody>
      </p:sp>
      <p:sp>
        <p:nvSpPr>
          <p:cNvPr id="10" name="Footer Placeholder 9"/>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79529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1619A8-97CD-4E59-9972-FCB049757B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94AAD25-587D-4F65-9B61-919D22AC4D9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5CBB6E-0E2D-4417-8152-ACBC121FD6FF}"/>
              </a:ext>
            </a:extLst>
          </p:cNvPr>
          <p:cNvSpPr>
            <a:spLocks noGrp="1"/>
          </p:cNvSpPr>
          <p:nvPr>
            <p:ph type="dt" sz="half" idx="10"/>
          </p:nvPr>
        </p:nvSpPr>
        <p:spPr/>
        <p:txBody>
          <a:bodyPr/>
          <a:lstStyle/>
          <a:p>
            <a:fld id="{D2D3331A-9081-40BB-A8DE-16052A4AE212}" type="datetimeFigureOut">
              <a:rPr lang="en-US" smtClean="0"/>
              <a:t>6/6/2019</a:t>
            </a:fld>
            <a:endParaRPr lang="en-US"/>
          </a:p>
        </p:txBody>
      </p:sp>
      <p:sp>
        <p:nvSpPr>
          <p:cNvPr id="5" name="Footer Placeholder 4">
            <a:extLst>
              <a:ext uri="{FF2B5EF4-FFF2-40B4-BE49-F238E27FC236}">
                <a16:creationId xmlns:a16="http://schemas.microsoft.com/office/drawing/2014/main" xmlns="" id="{3431EEF1-B3CD-410E-B95B-882121663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E82F70-AEA4-4982-868A-C44CFC7317F2}"/>
              </a:ext>
            </a:extLst>
          </p:cNvPr>
          <p:cNvSpPr>
            <a:spLocks noGrp="1"/>
          </p:cNvSpPr>
          <p:nvPr>
            <p:ph type="sldNum" sz="quarter" idx="12"/>
          </p:nvPr>
        </p:nvSpPr>
        <p:spPr/>
        <p:txBody>
          <a:bodyPr/>
          <a:lstStyle/>
          <a:p>
            <a:fld id="{725C394F-01E2-461A-AFE7-D861E05D38AB}" type="slidenum">
              <a:rPr lang="en-US" smtClean="0"/>
              <a:t>‹#›</a:t>
            </a:fld>
            <a:endParaRPr lang="en-US"/>
          </a:p>
        </p:txBody>
      </p:sp>
    </p:spTree>
    <p:extLst>
      <p:ext uri="{BB962C8B-B14F-4D97-AF65-F5344CB8AC3E}">
        <p14:creationId xmlns:p14="http://schemas.microsoft.com/office/powerpoint/2010/main" val="147911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28BBA-2DA0-485B-9D08-075EA5763D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2EB783-B987-4709-977E-9C6F9692D6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4407F41-30A9-4758-B043-7068C0533E84}"/>
              </a:ext>
            </a:extLst>
          </p:cNvPr>
          <p:cNvSpPr>
            <a:spLocks noGrp="1"/>
          </p:cNvSpPr>
          <p:nvPr>
            <p:ph type="dt" sz="half" idx="10"/>
          </p:nvPr>
        </p:nvSpPr>
        <p:spPr/>
        <p:txBody>
          <a:bodyPr/>
          <a:lstStyle/>
          <a:p>
            <a:fld id="{D2D3331A-9081-40BB-A8DE-16052A4AE212}" type="datetimeFigureOut">
              <a:rPr lang="en-US" smtClean="0"/>
              <a:t>6/6/2019</a:t>
            </a:fld>
            <a:endParaRPr lang="en-US"/>
          </a:p>
        </p:txBody>
      </p:sp>
      <p:sp>
        <p:nvSpPr>
          <p:cNvPr id="5" name="Footer Placeholder 4">
            <a:extLst>
              <a:ext uri="{FF2B5EF4-FFF2-40B4-BE49-F238E27FC236}">
                <a16:creationId xmlns:a16="http://schemas.microsoft.com/office/drawing/2014/main" xmlns="" id="{0BBC119D-7E6F-4724-8580-6834A971B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BFF684-9342-466D-8116-65C630AD3EDA}"/>
              </a:ext>
            </a:extLst>
          </p:cNvPr>
          <p:cNvSpPr>
            <a:spLocks noGrp="1"/>
          </p:cNvSpPr>
          <p:nvPr>
            <p:ph type="sldNum" sz="quarter" idx="12"/>
          </p:nvPr>
        </p:nvSpPr>
        <p:spPr/>
        <p:txBody>
          <a:bodyPr/>
          <a:lstStyle/>
          <a:p>
            <a:fld id="{725C394F-01E2-461A-AFE7-D861E05D38AB}" type="slidenum">
              <a:rPr lang="en-US" smtClean="0"/>
              <a:t>‹#›</a:t>
            </a:fld>
            <a:endParaRPr lang="en-US"/>
          </a:p>
        </p:txBody>
      </p:sp>
    </p:spTree>
    <p:extLst>
      <p:ext uri="{BB962C8B-B14F-4D97-AF65-F5344CB8AC3E}">
        <p14:creationId xmlns:p14="http://schemas.microsoft.com/office/powerpoint/2010/main" val="293618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9FECF3-8A18-4A27-8337-D1A38BA6D6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59343A-A9B2-4566-A463-45E48A28BA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35B98CE-DCD4-45AD-8E7F-6C2E402E789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707B2D0-A9F4-4FB5-BA06-0ECDDA6AB47A}"/>
              </a:ext>
            </a:extLst>
          </p:cNvPr>
          <p:cNvSpPr>
            <a:spLocks noGrp="1"/>
          </p:cNvSpPr>
          <p:nvPr>
            <p:ph type="dt" sz="half" idx="10"/>
          </p:nvPr>
        </p:nvSpPr>
        <p:spPr/>
        <p:txBody>
          <a:bodyPr/>
          <a:lstStyle/>
          <a:p>
            <a:fld id="{D2D3331A-9081-40BB-A8DE-16052A4AE212}" type="datetimeFigureOut">
              <a:rPr lang="en-US" smtClean="0"/>
              <a:t>6/6/2019</a:t>
            </a:fld>
            <a:endParaRPr lang="en-US"/>
          </a:p>
        </p:txBody>
      </p:sp>
      <p:sp>
        <p:nvSpPr>
          <p:cNvPr id="6" name="Footer Placeholder 5">
            <a:extLst>
              <a:ext uri="{FF2B5EF4-FFF2-40B4-BE49-F238E27FC236}">
                <a16:creationId xmlns:a16="http://schemas.microsoft.com/office/drawing/2014/main" xmlns="" id="{E75BA67C-648D-466C-91E6-6497CD5946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89DD86-7433-4730-9CC3-2A2CAB946B48}"/>
              </a:ext>
            </a:extLst>
          </p:cNvPr>
          <p:cNvSpPr>
            <a:spLocks noGrp="1"/>
          </p:cNvSpPr>
          <p:nvPr>
            <p:ph type="sldNum" sz="quarter" idx="12"/>
          </p:nvPr>
        </p:nvSpPr>
        <p:spPr/>
        <p:txBody>
          <a:bodyPr/>
          <a:lstStyle/>
          <a:p>
            <a:fld id="{725C394F-01E2-461A-AFE7-D861E05D38AB}" type="slidenum">
              <a:rPr lang="en-US" smtClean="0"/>
              <a:t>‹#›</a:t>
            </a:fld>
            <a:endParaRPr lang="en-US"/>
          </a:p>
        </p:txBody>
      </p:sp>
    </p:spTree>
    <p:extLst>
      <p:ext uri="{BB962C8B-B14F-4D97-AF65-F5344CB8AC3E}">
        <p14:creationId xmlns:p14="http://schemas.microsoft.com/office/powerpoint/2010/main" val="2779791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DC6E0B-E24B-4B3C-B088-470A73EF41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F170F98-DE81-4E7B-B9ED-57DB7B9258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8936FE7-FC87-4F90-8D6C-BD93D7124C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C39060-D784-4E7A-AAAC-DF9FB22B09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D3715250-8217-4938-B18F-DDB8769A190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6C29DC7-3410-4B7F-9C1A-48A83DD2964D}"/>
              </a:ext>
            </a:extLst>
          </p:cNvPr>
          <p:cNvSpPr>
            <a:spLocks noGrp="1"/>
          </p:cNvSpPr>
          <p:nvPr>
            <p:ph type="dt" sz="half" idx="10"/>
          </p:nvPr>
        </p:nvSpPr>
        <p:spPr/>
        <p:txBody>
          <a:bodyPr/>
          <a:lstStyle/>
          <a:p>
            <a:fld id="{D2D3331A-9081-40BB-A8DE-16052A4AE212}" type="datetimeFigureOut">
              <a:rPr lang="en-US" smtClean="0"/>
              <a:t>6/6/2019</a:t>
            </a:fld>
            <a:endParaRPr lang="en-US"/>
          </a:p>
        </p:txBody>
      </p:sp>
      <p:sp>
        <p:nvSpPr>
          <p:cNvPr id="8" name="Footer Placeholder 7">
            <a:extLst>
              <a:ext uri="{FF2B5EF4-FFF2-40B4-BE49-F238E27FC236}">
                <a16:creationId xmlns:a16="http://schemas.microsoft.com/office/drawing/2014/main" xmlns="" id="{D5FB2B15-599F-44B4-A7E6-9CB7F4F192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30189C7-9271-4439-9A31-0D473A5BBD80}"/>
              </a:ext>
            </a:extLst>
          </p:cNvPr>
          <p:cNvSpPr>
            <a:spLocks noGrp="1"/>
          </p:cNvSpPr>
          <p:nvPr>
            <p:ph type="sldNum" sz="quarter" idx="12"/>
          </p:nvPr>
        </p:nvSpPr>
        <p:spPr/>
        <p:txBody>
          <a:bodyPr/>
          <a:lstStyle/>
          <a:p>
            <a:fld id="{725C394F-01E2-461A-AFE7-D861E05D38AB}" type="slidenum">
              <a:rPr lang="en-US" smtClean="0"/>
              <a:t>‹#›</a:t>
            </a:fld>
            <a:endParaRPr lang="en-US"/>
          </a:p>
        </p:txBody>
      </p:sp>
    </p:spTree>
    <p:extLst>
      <p:ext uri="{BB962C8B-B14F-4D97-AF65-F5344CB8AC3E}">
        <p14:creationId xmlns:p14="http://schemas.microsoft.com/office/powerpoint/2010/main" val="944690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3202FA-2AC7-41C0-B538-B7CCF26F3C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29B10AA-1399-4FA1-9822-AC2DF6C926E2}"/>
              </a:ext>
            </a:extLst>
          </p:cNvPr>
          <p:cNvSpPr>
            <a:spLocks noGrp="1"/>
          </p:cNvSpPr>
          <p:nvPr>
            <p:ph type="dt" sz="half" idx="10"/>
          </p:nvPr>
        </p:nvSpPr>
        <p:spPr/>
        <p:txBody>
          <a:bodyPr/>
          <a:lstStyle/>
          <a:p>
            <a:fld id="{D2D3331A-9081-40BB-A8DE-16052A4AE212}" type="datetimeFigureOut">
              <a:rPr lang="en-US" smtClean="0"/>
              <a:t>6/6/2019</a:t>
            </a:fld>
            <a:endParaRPr lang="en-US"/>
          </a:p>
        </p:txBody>
      </p:sp>
      <p:sp>
        <p:nvSpPr>
          <p:cNvPr id="4" name="Footer Placeholder 3">
            <a:extLst>
              <a:ext uri="{FF2B5EF4-FFF2-40B4-BE49-F238E27FC236}">
                <a16:creationId xmlns:a16="http://schemas.microsoft.com/office/drawing/2014/main" xmlns="" id="{D56A81C4-467F-4531-B633-A7537B5810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413EE63-59B0-40D6-AA3B-BED27CF44E22}"/>
              </a:ext>
            </a:extLst>
          </p:cNvPr>
          <p:cNvSpPr>
            <a:spLocks noGrp="1"/>
          </p:cNvSpPr>
          <p:nvPr>
            <p:ph type="sldNum" sz="quarter" idx="12"/>
          </p:nvPr>
        </p:nvSpPr>
        <p:spPr/>
        <p:txBody>
          <a:bodyPr/>
          <a:lstStyle/>
          <a:p>
            <a:fld id="{725C394F-01E2-461A-AFE7-D861E05D38AB}" type="slidenum">
              <a:rPr lang="en-US" smtClean="0"/>
              <a:t>‹#›</a:t>
            </a:fld>
            <a:endParaRPr lang="en-US"/>
          </a:p>
        </p:txBody>
      </p:sp>
    </p:spTree>
    <p:extLst>
      <p:ext uri="{BB962C8B-B14F-4D97-AF65-F5344CB8AC3E}">
        <p14:creationId xmlns:p14="http://schemas.microsoft.com/office/powerpoint/2010/main" val="1258974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1336430-DB6D-4341-9860-A6F7909639C0}"/>
              </a:ext>
            </a:extLst>
          </p:cNvPr>
          <p:cNvSpPr>
            <a:spLocks noGrp="1"/>
          </p:cNvSpPr>
          <p:nvPr>
            <p:ph type="dt" sz="half" idx="10"/>
          </p:nvPr>
        </p:nvSpPr>
        <p:spPr/>
        <p:txBody>
          <a:bodyPr/>
          <a:lstStyle/>
          <a:p>
            <a:fld id="{D2D3331A-9081-40BB-A8DE-16052A4AE212}" type="datetimeFigureOut">
              <a:rPr lang="en-US" smtClean="0"/>
              <a:t>6/6/2019</a:t>
            </a:fld>
            <a:endParaRPr lang="en-US"/>
          </a:p>
        </p:txBody>
      </p:sp>
      <p:sp>
        <p:nvSpPr>
          <p:cNvPr id="3" name="Footer Placeholder 2">
            <a:extLst>
              <a:ext uri="{FF2B5EF4-FFF2-40B4-BE49-F238E27FC236}">
                <a16:creationId xmlns:a16="http://schemas.microsoft.com/office/drawing/2014/main" xmlns="" id="{4189384F-46A7-4262-80B1-F0DBDA9CAF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76E69C3-09F3-4EAA-8EC0-CEA59DA344F9}"/>
              </a:ext>
            </a:extLst>
          </p:cNvPr>
          <p:cNvSpPr>
            <a:spLocks noGrp="1"/>
          </p:cNvSpPr>
          <p:nvPr>
            <p:ph type="sldNum" sz="quarter" idx="12"/>
          </p:nvPr>
        </p:nvSpPr>
        <p:spPr/>
        <p:txBody>
          <a:bodyPr/>
          <a:lstStyle/>
          <a:p>
            <a:fld id="{725C394F-01E2-461A-AFE7-D861E05D38AB}" type="slidenum">
              <a:rPr lang="en-US" smtClean="0"/>
              <a:t>‹#›</a:t>
            </a:fld>
            <a:endParaRPr lang="en-US"/>
          </a:p>
        </p:txBody>
      </p:sp>
    </p:spTree>
    <p:extLst>
      <p:ext uri="{BB962C8B-B14F-4D97-AF65-F5344CB8AC3E}">
        <p14:creationId xmlns:p14="http://schemas.microsoft.com/office/powerpoint/2010/main" val="1075946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A9B4E5-AB5F-4371-8462-AAB91F6691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FBB009C-DEBF-4AE5-B11F-C8BE739811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6B29BE7-10A7-41A8-8A5E-259170F0ED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0B0638F-44CB-4BEA-A38C-39D82FAB812D}"/>
              </a:ext>
            </a:extLst>
          </p:cNvPr>
          <p:cNvSpPr>
            <a:spLocks noGrp="1"/>
          </p:cNvSpPr>
          <p:nvPr>
            <p:ph type="dt" sz="half" idx="10"/>
          </p:nvPr>
        </p:nvSpPr>
        <p:spPr/>
        <p:txBody>
          <a:bodyPr/>
          <a:lstStyle/>
          <a:p>
            <a:fld id="{D2D3331A-9081-40BB-A8DE-16052A4AE212}" type="datetimeFigureOut">
              <a:rPr lang="en-US" smtClean="0"/>
              <a:t>6/6/2019</a:t>
            </a:fld>
            <a:endParaRPr lang="en-US"/>
          </a:p>
        </p:txBody>
      </p:sp>
      <p:sp>
        <p:nvSpPr>
          <p:cNvPr id="6" name="Footer Placeholder 5">
            <a:extLst>
              <a:ext uri="{FF2B5EF4-FFF2-40B4-BE49-F238E27FC236}">
                <a16:creationId xmlns:a16="http://schemas.microsoft.com/office/drawing/2014/main" xmlns="" id="{E0EFF370-2841-4234-BE9B-DD5D60932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0D1EFE6-8083-4D8C-B683-C7E03A5F5C5B}"/>
              </a:ext>
            </a:extLst>
          </p:cNvPr>
          <p:cNvSpPr>
            <a:spLocks noGrp="1"/>
          </p:cNvSpPr>
          <p:nvPr>
            <p:ph type="sldNum" sz="quarter" idx="12"/>
          </p:nvPr>
        </p:nvSpPr>
        <p:spPr/>
        <p:txBody>
          <a:bodyPr/>
          <a:lstStyle/>
          <a:p>
            <a:fld id="{725C394F-01E2-461A-AFE7-D861E05D38AB}" type="slidenum">
              <a:rPr lang="en-US" smtClean="0"/>
              <a:t>‹#›</a:t>
            </a:fld>
            <a:endParaRPr lang="en-US"/>
          </a:p>
        </p:txBody>
      </p:sp>
    </p:spTree>
    <p:extLst>
      <p:ext uri="{BB962C8B-B14F-4D97-AF65-F5344CB8AC3E}">
        <p14:creationId xmlns:p14="http://schemas.microsoft.com/office/powerpoint/2010/main" val="400260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350D3E-629B-4AD5-9486-F8255EF50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AF50C6D-C55A-4B15-A156-019B3ABA96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789E707-3BDE-4330-975D-BFA60611B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27C767A-51BD-49CC-A5B8-D8922C6D404F}"/>
              </a:ext>
            </a:extLst>
          </p:cNvPr>
          <p:cNvSpPr>
            <a:spLocks noGrp="1"/>
          </p:cNvSpPr>
          <p:nvPr>
            <p:ph type="dt" sz="half" idx="10"/>
          </p:nvPr>
        </p:nvSpPr>
        <p:spPr/>
        <p:txBody>
          <a:bodyPr/>
          <a:lstStyle/>
          <a:p>
            <a:fld id="{D2D3331A-9081-40BB-A8DE-16052A4AE212}" type="datetimeFigureOut">
              <a:rPr lang="en-US" smtClean="0"/>
              <a:t>6/6/2019</a:t>
            </a:fld>
            <a:endParaRPr lang="en-US"/>
          </a:p>
        </p:txBody>
      </p:sp>
      <p:sp>
        <p:nvSpPr>
          <p:cNvPr id="6" name="Footer Placeholder 5">
            <a:extLst>
              <a:ext uri="{FF2B5EF4-FFF2-40B4-BE49-F238E27FC236}">
                <a16:creationId xmlns:a16="http://schemas.microsoft.com/office/drawing/2014/main" xmlns="" id="{3DC77885-FE2B-4537-8769-B72581FE81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3B9EAFF-DB01-4776-8AE8-F28E98726B22}"/>
              </a:ext>
            </a:extLst>
          </p:cNvPr>
          <p:cNvSpPr>
            <a:spLocks noGrp="1"/>
          </p:cNvSpPr>
          <p:nvPr>
            <p:ph type="sldNum" sz="quarter" idx="12"/>
          </p:nvPr>
        </p:nvSpPr>
        <p:spPr/>
        <p:txBody>
          <a:bodyPr/>
          <a:lstStyle/>
          <a:p>
            <a:fld id="{725C394F-01E2-461A-AFE7-D861E05D38AB}" type="slidenum">
              <a:rPr lang="en-US" smtClean="0"/>
              <a:t>‹#›</a:t>
            </a:fld>
            <a:endParaRPr lang="en-US"/>
          </a:p>
        </p:txBody>
      </p:sp>
    </p:spTree>
    <p:extLst>
      <p:ext uri="{BB962C8B-B14F-4D97-AF65-F5344CB8AC3E}">
        <p14:creationId xmlns:p14="http://schemas.microsoft.com/office/powerpoint/2010/main" val="3528760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16D363-19A4-405A-993A-C907B8A07C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374EA5F-4405-4057-B947-54517CCD7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0FB2D4-C89E-4440-8972-DD25FBD00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3331A-9081-40BB-A8DE-16052A4AE212}" type="datetimeFigureOut">
              <a:rPr lang="en-US" smtClean="0"/>
              <a:t>6/6/2019</a:t>
            </a:fld>
            <a:endParaRPr lang="en-US"/>
          </a:p>
        </p:txBody>
      </p:sp>
      <p:sp>
        <p:nvSpPr>
          <p:cNvPr id="5" name="Footer Placeholder 4">
            <a:extLst>
              <a:ext uri="{FF2B5EF4-FFF2-40B4-BE49-F238E27FC236}">
                <a16:creationId xmlns:a16="http://schemas.microsoft.com/office/drawing/2014/main" xmlns="" id="{6B974D2C-975C-4D00-AB42-8C97AB52FD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DE4F977-462A-47B4-917E-42E4A82FB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394F-01E2-461A-AFE7-D861E05D38AB}" type="slidenum">
              <a:rPr lang="en-US" smtClean="0"/>
              <a:t>‹#›</a:t>
            </a:fld>
            <a:endParaRPr lang="en-US"/>
          </a:p>
        </p:txBody>
      </p:sp>
    </p:spTree>
    <p:extLst>
      <p:ext uri="{BB962C8B-B14F-4D97-AF65-F5344CB8AC3E}">
        <p14:creationId xmlns:p14="http://schemas.microsoft.com/office/powerpoint/2010/main" val="3301541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EB0BB8F-957D-4347-895C-C90D0269071B}"/>
              </a:ext>
            </a:extLst>
          </p:cNvPr>
          <p:cNvPicPr>
            <a:picLocks noChangeAspect="1"/>
          </p:cNvPicPr>
          <p:nvPr/>
        </p:nvPicPr>
        <p:blipFill rotWithShape="1">
          <a:blip r:embed="rId2"/>
          <a:srcRect l="30473" t="24561" r="13632" b="11158"/>
          <a:stretch/>
        </p:blipFill>
        <p:spPr>
          <a:xfrm>
            <a:off x="2594343" y="0"/>
            <a:ext cx="9597655" cy="6364031"/>
          </a:xfrm>
          <a:prstGeom prst="rect">
            <a:avLst/>
          </a:prstGeom>
        </p:spPr>
      </p:pic>
      <p:pic>
        <p:nvPicPr>
          <p:cNvPr id="6" name="Picture 5">
            <a:extLst>
              <a:ext uri="{FF2B5EF4-FFF2-40B4-BE49-F238E27FC236}">
                <a16:creationId xmlns:a16="http://schemas.microsoft.com/office/drawing/2014/main" xmlns="" id="{887C16B0-B558-409C-94D7-D211EECE36A8}"/>
              </a:ext>
            </a:extLst>
          </p:cNvPr>
          <p:cNvPicPr>
            <a:picLocks noChangeAspect="1"/>
          </p:cNvPicPr>
          <p:nvPr/>
        </p:nvPicPr>
        <p:blipFill rotWithShape="1">
          <a:blip r:embed="rId3"/>
          <a:srcRect l="35993" t="13759" r="18481"/>
          <a:stretch/>
        </p:blipFill>
        <p:spPr>
          <a:xfrm>
            <a:off x="10078248" y="3336968"/>
            <a:ext cx="2088682" cy="1770264"/>
          </a:xfrm>
          <a:prstGeom prst="rect">
            <a:avLst/>
          </a:prstGeom>
        </p:spPr>
      </p:pic>
      <p:pic>
        <p:nvPicPr>
          <p:cNvPr id="5" name="Picture 4">
            <a:extLst>
              <a:ext uri="{FF2B5EF4-FFF2-40B4-BE49-F238E27FC236}">
                <a16:creationId xmlns:a16="http://schemas.microsoft.com/office/drawing/2014/main" xmlns="" id="{495E043B-FB08-4EF6-BC8C-7BCE228A280C}"/>
              </a:ext>
            </a:extLst>
          </p:cNvPr>
          <p:cNvPicPr>
            <a:picLocks noChangeAspect="1"/>
          </p:cNvPicPr>
          <p:nvPr/>
        </p:nvPicPr>
        <p:blipFill>
          <a:blip r:embed="rId4"/>
          <a:stretch>
            <a:fillRect/>
          </a:stretch>
        </p:blipFill>
        <p:spPr>
          <a:xfrm>
            <a:off x="3718397" y="4987978"/>
            <a:ext cx="4136053" cy="1870021"/>
          </a:xfrm>
          <a:prstGeom prst="rect">
            <a:avLst/>
          </a:prstGeom>
        </p:spPr>
      </p:pic>
      <p:sp>
        <p:nvSpPr>
          <p:cNvPr id="7" name="TextBox 6">
            <a:extLst>
              <a:ext uri="{FF2B5EF4-FFF2-40B4-BE49-F238E27FC236}">
                <a16:creationId xmlns:a16="http://schemas.microsoft.com/office/drawing/2014/main" xmlns="" id="{7CFA7E55-341B-4767-8CC4-2F3F2CD50682}"/>
              </a:ext>
            </a:extLst>
          </p:cNvPr>
          <p:cNvSpPr txBox="1"/>
          <p:nvPr/>
        </p:nvSpPr>
        <p:spPr>
          <a:xfrm>
            <a:off x="10110033" y="3429000"/>
            <a:ext cx="1379621" cy="584775"/>
          </a:xfrm>
          <a:prstGeom prst="rect">
            <a:avLst/>
          </a:prstGeom>
          <a:noFill/>
          <a:ln>
            <a:noFill/>
          </a:ln>
        </p:spPr>
        <p:txBody>
          <a:bodyPr wrap="square" rtlCol="0">
            <a:spAutoFit/>
          </a:bodyPr>
          <a:lstStyle/>
          <a:p>
            <a:r>
              <a:rPr lang="en-US" sz="1600" b="1" dirty="0"/>
              <a:t>High-density networks</a:t>
            </a:r>
          </a:p>
        </p:txBody>
      </p:sp>
      <p:sp>
        <p:nvSpPr>
          <p:cNvPr id="8" name="TextBox 7">
            <a:extLst>
              <a:ext uri="{FF2B5EF4-FFF2-40B4-BE49-F238E27FC236}">
                <a16:creationId xmlns:a16="http://schemas.microsoft.com/office/drawing/2014/main" xmlns="" id="{FA3475CC-2269-44D7-90B0-C09A049B4E6B}"/>
              </a:ext>
            </a:extLst>
          </p:cNvPr>
          <p:cNvSpPr txBox="1"/>
          <p:nvPr/>
        </p:nvSpPr>
        <p:spPr>
          <a:xfrm>
            <a:off x="4021728" y="5186156"/>
            <a:ext cx="1771048" cy="584775"/>
          </a:xfrm>
          <a:prstGeom prst="rect">
            <a:avLst/>
          </a:prstGeom>
          <a:noFill/>
          <a:ln>
            <a:solidFill>
              <a:schemeClr val="bg1"/>
            </a:solidFill>
          </a:ln>
        </p:spPr>
        <p:txBody>
          <a:bodyPr wrap="square" rtlCol="0">
            <a:spAutoFit/>
          </a:bodyPr>
          <a:lstStyle/>
          <a:p>
            <a:r>
              <a:rPr lang="en-US" sz="1600" b="1" dirty="0">
                <a:solidFill>
                  <a:schemeClr val="bg1"/>
                </a:solidFill>
              </a:rPr>
              <a:t>Ceilometer and profilers</a:t>
            </a:r>
          </a:p>
        </p:txBody>
      </p:sp>
      <p:sp>
        <p:nvSpPr>
          <p:cNvPr id="9" name="TextBox 8">
            <a:extLst>
              <a:ext uri="{FF2B5EF4-FFF2-40B4-BE49-F238E27FC236}">
                <a16:creationId xmlns:a16="http://schemas.microsoft.com/office/drawing/2014/main" xmlns="" id="{AFE1BBAD-06D3-45D7-B61F-A9220A527C9A}"/>
              </a:ext>
            </a:extLst>
          </p:cNvPr>
          <p:cNvSpPr txBox="1"/>
          <p:nvPr/>
        </p:nvSpPr>
        <p:spPr>
          <a:xfrm>
            <a:off x="9142396" y="174896"/>
            <a:ext cx="2186539" cy="830997"/>
          </a:xfrm>
          <a:prstGeom prst="rect">
            <a:avLst/>
          </a:prstGeom>
          <a:noFill/>
          <a:ln>
            <a:solidFill>
              <a:schemeClr val="tx1"/>
            </a:solidFill>
          </a:ln>
        </p:spPr>
        <p:txBody>
          <a:bodyPr wrap="square" rtlCol="0">
            <a:spAutoFit/>
          </a:bodyPr>
          <a:lstStyle/>
          <a:p>
            <a:r>
              <a:rPr lang="en-US" sz="1600" b="1" dirty="0"/>
              <a:t>US EPA and state air quality monitoring networks</a:t>
            </a:r>
          </a:p>
        </p:txBody>
      </p:sp>
      <p:pic>
        <p:nvPicPr>
          <p:cNvPr id="11" name="Picture 10">
            <a:extLst>
              <a:ext uri="{FF2B5EF4-FFF2-40B4-BE49-F238E27FC236}">
                <a16:creationId xmlns:a16="http://schemas.microsoft.com/office/drawing/2014/main" xmlns="" id="{2166E421-B670-481B-ADBA-E01C85975070}"/>
              </a:ext>
            </a:extLst>
          </p:cNvPr>
          <p:cNvPicPr>
            <a:picLocks noChangeAspect="1"/>
          </p:cNvPicPr>
          <p:nvPr/>
        </p:nvPicPr>
        <p:blipFill>
          <a:blip r:embed="rId5"/>
          <a:stretch>
            <a:fillRect/>
          </a:stretch>
        </p:blipFill>
        <p:spPr>
          <a:xfrm>
            <a:off x="7683524" y="5107232"/>
            <a:ext cx="2970299" cy="1655455"/>
          </a:xfrm>
          <a:prstGeom prst="rect">
            <a:avLst/>
          </a:prstGeom>
        </p:spPr>
      </p:pic>
      <p:sp>
        <p:nvSpPr>
          <p:cNvPr id="14" name="TextBox 13">
            <a:extLst>
              <a:ext uri="{FF2B5EF4-FFF2-40B4-BE49-F238E27FC236}">
                <a16:creationId xmlns:a16="http://schemas.microsoft.com/office/drawing/2014/main" xmlns="" id="{0AC07F7A-AD96-4A3C-8CB6-4381FCFCCD28}"/>
              </a:ext>
            </a:extLst>
          </p:cNvPr>
          <p:cNvSpPr txBox="1"/>
          <p:nvPr/>
        </p:nvSpPr>
        <p:spPr>
          <a:xfrm>
            <a:off x="9745198" y="5991155"/>
            <a:ext cx="1230708" cy="584775"/>
          </a:xfrm>
          <a:prstGeom prst="rect">
            <a:avLst/>
          </a:prstGeom>
          <a:noFill/>
          <a:ln>
            <a:solidFill>
              <a:schemeClr val="tx1"/>
            </a:solidFill>
          </a:ln>
        </p:spPr>
        <p:txBody>
          <a:bodyPr wrap="square" rtlCol="0">
            <a:spAutoFit/>
          </a:bodyPr>
          <a:lstStyle/>
          <a:p>
            <a:r>
              <a:rPr lang="en-US" sz="1600" b="1" dirty="0"/>
              <a:t>Pandoras in US/Canada</a:t>
            </a:r>
          </a:p>
        </p:txBody>
      </p:sp>
      <p:grpSp>
        <p:nvGrpSpPr>
          <p:cNvPr id="18" name="Group 17">
            <a:extLst>
              <a:ext uri="{FF2B5EF4-FFF2-40B4-BE49-F238E27FC236}">
                <a16:creationId xmlns:a16="http://schemas.microsoft.com/office/drawing/2014/main" xmlns="" id="{5E0FCAF7-E1B1-4FAA-B58D-5A5BA4768AAA}"/>
              </a:ext>
            </a:extLst>
          </p:cNvPr>
          <p:cNvGrpSpPr/>
          <p:nvPr/>
        </p:nvGrpSpPr>
        <p:grpSpPr>
          <a:xfrm>
            <a:off x="5190" y="5086898"/>
            <a:ext cx="3616713" cy="1638441"/>
            <a:chOff x="155836" y="4812568"/>
            <a:chExt cx="3536027" cy="1521569"/>
          </a:xfrm>
        </p:grpSpPr>
        <p:pic>
          <p:nvPicPr>
            <p:cNvPr id="15" name="Picture 14">
              <a:extLst>
                <a:ext uri="{FF2B5EF4-FFF2-40B4-BE49-F238E27FC236}">
                  <a16:creationId xmlns:a16="http://schemas.microsoft.com/office/drawing/2014/main" xmlns="" id="{995FB3AF-2499-4414-96E1-2943ECD4D61A}"/>
                </a:ext>
              </a:extLst>
            </p:cNvPr>
            <p:cNvPicPr>
              <a:picLocks noChangeAspect="1"/>
            </p:cNvPicPr>
            <p:nvPr/>
          </p:nvPicPr>
          <p:blipFill>
            <a:blip r:embed="rId6"/>
            <a:stretch>
              <a:fillRect/>
            </a:stretch>
          </p:blipFill>
          <p:spPr>
            <a:xfrm>
              <a:off x="155836" y="4812568"/>
              <a:ext cx="3531690" cy="1044091"/>
            </a:xfrm>
            <a:prstGeom prst="rect">
              <a:avLst/>
            </a:prstGeom>
          </p:spPr>
        </p:pic>
        <p:pic>
          <p:nvPicPr>
            <p:cNvPr id="17" name="Picture 16">
              <a:extLst>
                <a:ext uri="{FF2B5EF4-FFF2-40B4-BE49-F238E27FC236}">
                  <a16:creationId xmlns:a16="http://schemas.microsoft.com/office/drawing/2014/main" xmlns="" id="{81FB4B58-720C-460E-B87C-A87123D73ECE}"/>
                </a:ext>
              </a:extLst>
            </p:cNvPr>
            <p:cNvPicPr>
              <a:picLocks noChangeAspect="1"/>
            </p:cNvPicPr>
            <p:nvPr/>
          </p:nvPicPr>
          <p:blipFill>
            <a:blip r:embed="rId7"/>
            <a:stretch>
              <a:fillRect/>
            </a:stretch>
          </p:blipFill>
          <p:spPr>
            <a:xfrm>
              <a:off x="160172" y="5856659"/>
              <a:ext cx="3531691" cy="477478"/>
            </a:xfrm>
            <a:prstGeom prst="rect">
              <a:avLst/>
            </a:prstGeom>
          </p:spPr>
        </p:pic>
      </p:grpSp>
      <p:sp>
        <p:nvSpPr>
          <p:cNvPr id="16" name="TextBox 15">
            <a:extLst>
              <a:ext uri="{FF2B5EF4-FFF2-40B4-BE49-F238E27FC236}">
                <a16:creationId xmlns:a16="http://schemas.microsoft.com/office/drawing/2014/main" xmlns="" id="{228C9189-799F-4824-BA1E-31146BBEE3BC}"/>
              </a:ext>
            </a:extLst>
          </p:cNvPr>
          <p:cNvSpPr txBox="1"/>
          <p:nvPr/>
        </p:nvSpPr>
        <p:spPr>
          <a:xfrm>
            <a:off x="1" y="4790"/>
            <a:ext cx="2955850" cy="4047262"/>
          </a:xfrm>
          <a:prstGeom prst="rect">
            <a:avLst/>
          </a:prstGeom>
          <a:noFill/>
          <a:ln>
            <a:noFill/>
          </a:ln>
        </p:spPr>
        <p:txBody>
          <a:bodyPr wrap="square" rtlCol="0">
            <a:spAutoFit/>
          </a:bodyPr>
          <a:lstStyle/>
          <a:p>
            <a:pPr>
              <a:spcAft>
                <a:spcPts val="1200"/>
              </a:spcAft>
            </a:pPr>
            <a:r>
              <a:rPr lang="en-US" sz="2000" b="1" u="sng" dirty="0"/>
              <a:t>Coordination of ground-based networks and data collection</a:t>
            </a:r>
          </a:p>
          <a:p>
            <a:r>
              <a:rPr lang="en-US" sz="1700" dirty="0" smtClean="0"/>
              <a:t>What </a:t>
            </a:r>
            <a:r>
              <a:rPr lang="en-US" sz="1700" dirty="0"/>
              <a:t>are the science questions we hope to address? </a:t>
            </a:r>
          </a:p>
          <a:p>
            <a:endParaRPr lang="en-US" sz="1700" dirty="0"/>
          </a:p>
          <a:p>
            <a:r>
              <a:rPr lang="en-US" sz="1700" dirty="0"/>
              <a:t>What validation opportunities are unmet? </a:t>
            </a:r>
          </a:p>
          <a:p>
            <a:endParaRPr lang="en-US" sz="1700" dirty="0"/>
          </a:p>
          <a:p>
            <a:pPr>
              <a:spcAft>
                <a:spcPts val="600"/>
              </a:spcAft>
            </a:pPr>
            <a:r>
              <a:rPr lang="en-US" sz="1700" dirty="0"/>
              <a:t>What state or </a:t>
            </a:r>
            <a:r>
              <a:rPr lang="en-US" sz="1700" dirty="0" smtClean="0"/>
              <a:t>region </a:t>
            </a:r>
            <a:r>
              <a:rPr lang="en-US" sz="1700" dirty="0"/>
              <a:t>has an interesting </a:t>
            </a:r>
            <a:r>
              <a:rPr lang="en-US" sz="1700" dirty="0" smtClean="0"/>
              <a:t>AQ </a:t>
            </a:r>
            <a:r>
              <a:rPr lang="en-US" sz="1700" dirty="0"/>
              <a:t>problem, would be a willing collaborator and meet the </a:t>
            </a:r>
            <a:r>
              <a:rPr lang="en-US" sz="1700" dirty="0" smtClean="0"/>
              <a:t>validation and science needs of TEMPO STM?</a:t>
            </a:r>
            <a:endParaRPr lang="en-US" sz="1700" dirty="0"/>
          </a:p>
        </p:txBody>
      </p:sp>
    </p:spTree>
    <p:extLst>
      <p:ext uri="{BB962C8B-B14F-4D97-AF65-F5344CB8AC3E}">
        <p14:creationId xmlns:p14="http://schemas.microsoft.com/office/powerpoint/2010/main" val="1218978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EB0BB8F-957D-4347-895C-C90D0269071B}"/>
              </a:ext>
            </a:extLst>
          </p:cNvPr>
          <p:cNvPicPr>
            <a:picLocks noChangeAspect="1"/>
          </p:cNvPicPr>
          <p:nvPr/>
        </p:nvPicPr>
        <p:blipFill rotWithShape="1">
          <a:blip r:embed="rId2"/>
          <a:srcRect l="30473" t="24561" r="13632" b="11158"/>
          <a:stretch/>
        </p:blipFill>
        <p:spPr>
          <a:xfrm>
            <a:off x="2594343" y="0"/>
            <a:ext cx="9597655" cy="6364031"/>
          </a:xfrm>
          <a:prstGeom prst="rect">
            <a:avLst/>
          </a:prstGeom>
        </p:spPr>
      </p:pic>
      <p:pic>
        <p:nvPicPr>
          <p:cNvPr id="6" name="Picture 5">
            <a:extLst>
              <a:ext uri="{FF2B5EF4-FFF2-40B4-BE49-F238E27FC236}">
                <a16:creationId xmlns:a16="http://schemas.microsoft.com/office/drawing/2014/main" xmlns="" id="{887C16B0-B558-409C-94D7-D211EECE36A8}"/>
              </a:ext>
            </a:extLst>
          </p:cNvPr>
          <p:cNvPicPr>
            <a:picLocks noChangeAspect="1"/>
          </p:cNvPicPr>
          <p:nvPr/>
        </p:nvPicPr>
        <p:blipFill rotWithShape="1">
          <a:blip r:embed="rId3"/>
          <a:srcRect l="35993" t="13759" r="18481"/>
          <a:stretch/>
        </p:blipFill>
        <p:spPr>
          <a:xfrm>
            <a:off x="10078248" y="3336968"/>
            <a:ext cx="2088682" cy="1770264"/>
          </a:xfrm>
          <a:prstGeom prst="rect">
            <a:avLst/>
          </a:prstGeom>
        </p:spPr>
      </p:pic>
      <p:pic>
        <p:nvPicPr>
          <p:cNvPr id="5" name="Picture 4">
            <a:extLst>
              <a:ext uri="{FF2B5EF4-FFF2-40B4-BE49-F238E27FC236}">
                <a16:creationId xmlns:a16="http://schemas.microsoft.com/office/drawing/2014/main" xmlns="" id="{495E043B-FB08-4EF6-BC8C-7BCE228A280C}"/>
              </a:ext>
            </a:extLst>
          </p:cNvPr>
          <p:cNvPicPr>
            <a:picLocks noChangeAspect="1"/>
          </p:cNvPicPr>
          <p:nvPr/>
        </p:nvPicPr>
        <p:blipFill>
          <a:blip r:embed="rId4"/>
          <a:stretch>
            <a:fillRect/>
          </a:stretch>
        </p:blipFill>
        <p:spPr>
          <a:xfrm>
            <a:off x="3718397" y="4987978"/>
            <a:ext cx="4136053" cy="1870021"/>
          </a:xfrm>
          <a:prstGeom prst="rect">
            <a:avLst/>
          </a:prstGeom>
        </p:spPr>
      </p:pic>
      <p:sp>
        <p:nvSpPr>
          <p:cNvPr id="7" name="TextBox 6">
            <a:extLst>
              <a:ext uri="{FF2B5EF4-FFF2-40B4-BE49-F238E27FC236}">
                <a16:creationId xmlns:a16="http://schemas.microsoft.com/office/drawing/2014/main" xmlns="" id="{7CFA7E55-341B-4767-8CC4-2F3F2CD50682}"/>
              </a:ext>
            </a:extLst>
          </p:cNvPr>
          <p:cNvSpPr txBox="1"/>
          <p:nvPr/>
        </p:nvSpPr>
        <p:spPr>
          <a:xfrm>
            <a:off x="10110033" y="3429000"/>
            <a:ext cx="1379621" cy="584775"/>
          </a:xfrm>
          <a:prstGeom prst="rect">
            <a:avLst/>
          </a:prstGeom>
          <a:noFill/>
          <a:ln>
            <a:noFill/>
          </a:ln>
        </p:spPr>
        <p:txBody>
          <a:bodyPr wrap="square" rtlCol="0">
            <a:spAutoFit/>
          </a:bodyPr>
          <a:lstStyle/>
          <a:p>
            <a:r>
              <a:rPr lang="en-US" sz="1600" b="1" dirty="0"/>
              <a:t>High-density networks</a:t>
            </a:r>
          </a:p>
        </p:txBody>
      </p:sp>
      <p:sp>
        <p:nvSpPr>
          <p:cNvPr id="8" name="TextBox 7">
            <a:extLst>
              <a:ext uri="{FF2B5EF4-FFF2-40B4-BE49-F238E27FC236}">
                <a16:creationId xmlns:a16="http://schemas.microsoft.com/office/drawing/2014/main" xmlns="" id="{FA3475CC-2269-44D7-90B0-C09A049B4E6B}"/>
              </a:ext>
            </a:extLst>
          </p:cNvPr>
          <p:cNvSpPr txBox="1"/>
          <p:nvPr/>
        </p:nvSpPr>
        <p:spPr>
          <a:xfrm>
            <a:off x="4021728" y="5186156"/>
            <a:ext cx="1771048" cy="584775"/>
          </a:xfrm>
          <a:prstGeom prst="rect">
            <a:avLst/>
          </a:prstGeom>
          <a:noFill/>
          <a:ln>
            <a:solidFill>
              <a:schemeClr val="bg1"/>
            </a:solidFill>
          </a:ln>
        </p:spPr>
        <p:txBody>
          <a:bodyPr wrap="square" rtlCol="0">
            <a:spAutoFit/>
          </a:bodyPr>
          <a:lstStyle/>
          <a:p>
            <a:r>
              <a:rPr lang="en-US" sz="1600" b="1" dirty="0">
                <a:solidFill>
                  <a:schemeClr val="bg1"/>
                </a:solidFill>
              </a:rPr>
              <a:t>Ceilometer and profilers</a:t>
            </a:r>
          </a:p>
        </p:txBody>
      </p:sp>
      <p:sp>
        <p:nvSpPr>
          <p:cNvPr id="9" name="TextBox 8">
            <a:extLst>
              <a:ext uri="{FF2B5EF4-FFF2-40B4-BE49-F238E27FC236}">
                <a16:creationId xmlns:a16="http://schemas.microsoft.com/office/drawing/2014/main" xmlns="" id="{AFE1BBAD-06D3-45D7-B61F-A9220A527C9A}"/>
              </a:ext>
            </a:extLst>
          </p:cNvPr>
          <p:cNvSpPr txBox="1"/>
          <p:nvPr/>
        </p:nvSpPr>
        <p:spPr>
          <a:xfrm>
            <a:off x="9142396" y="174896"/>
            <a:ext cx="2186539" cy="830997"/>
          </a:xfrm>
          <a:prstGeom prst="rect">
            <a:avLst/>
          </a:prstGeom>
          <a:noFill/>
          <a:ln>
            <a:solidFill>
              <a:schemeClr val="tx1"/>
            </a:solidFill>
          </a:ln>
        </p:spPr>
        <p:txBody>
          <a:bodyPr wrap="square" rtlCol="0">
            <a:spAutoFit/>
          </a:bodyPr>
          <a:lstStyle/>
          <a:p>
            <a:r>
              <a:rPr lang="en-US" sz="1600" b="1" dirty="0"/>
              <a:t>US EPA and state air quality monitoring networks</a:t>
            </a:r>
          </a:p>
        </p:txBody>
      </p:sp>
      <p:sp>
        <p:nvSpPr>
          <p:cNvPr id="10" name="TextBox 9">
            <a:extLst>
              <a:ext uri="{FF2B5EF4-FFF2-40B4-BE49-F238E27FC236}">
                <a16:creationId xmlns:a16="http://schemas.microsoft.com/office/drawing/2014/main" xmlns="" id="{228C9189-799F-4824-BA1E-31146BBEE3BC}"/>
              </a:ext>
            </a:extLst>
          </p:cNvPr>
          <p:cNvSpPr txBox="1"/>
          <p:nvPr/>
        </p:nvSpPr>
        <p:spPr>
          <a:xfrm>
            <a:off x="1" y="4790"/>
            <a:ext cx="2955850" cy="4047262"/>
          </a:xfrm>
          <a:prstGeom prst="rect">
            <a:avLst/>
          </a:prstGeom>
          <a:noFill/>
          <a:ln>
            <a:noFill/>
          </a:ln>
        </p:spPr>
        <p:txBody>
          <a:bodyPr wrap="square" rtlCol="0">
            <a:spAutoFit/>
          </a:bodyPr>
          <a:lstStyle/>
          <a:p>
            <a:pPr>
              <a:spcAft>
                <a:spcPts val="1200"/>
              </a:spcAft>
            </a:pPr>
            <a:r>
              <a:rPr lang="en-US" sz="2000" b="1" u="sng" dirty="0"/>
              <a:t>Coordination of ground-based networks and data collection</a:t>
            </a:r>
          </a:p>
          <a:p>
            <a:r>
              <a:rPr lang="en-US" sz="1700" dirty="0" smtClean="0"/>
              <a:t>What </a:t>
            </a:r>
            <a:r>
              <a:rPr lang="en-US" sz="1700" dirty="0"/>
              <a:t>are the science questions we hope to address? </a:t>
            </a:r>
          </a:p>
          <a:p>
            <a:endParaRPr lang="en-US" sz="1700" dirty="0"/>
          </a:p>
          <a:p>
            <a:r>
              <a:rPr lang="en-US" sz="1700" dirty="0"/>
              <a:t>What validation opportunities are unmet? </a:t>
            </a:r>
          </a:p>
          <a:p>
            <a:endParaRPr lang="en-US" sz="1700" dirty="0"/>
          </a:p>
          <a:p>
            <a:pPr>
              <a:spcAft>
                <a:spcPts val="600"/>
              </a:spcAft>
            </a:pPr>
            <a:r>
              <a:rPr lang="en-US" sz="1700" dirty="0"/>
              <a:t>What state or </a:t>
            </a:r>
            <a:r>
              <a:rPr lang="en-US" sz="1700" dirty="0" smtClean="0"/>
              <a:t>region </a:t>
            </a:r>
            <a:r>
              <a:rPr lang="en-US" sz="1700" dirty="0"/>
              <a:t>has an interesting </a:t>
            </a:r>
            <a:r>
              <a:rPr lang="en-US" sz="1700" dirty="0" smtClean="0"/>
              <a:t>AQ </a:t>
            </a:r>
            <a:r>
              <a:rPr lang="en-US" sz="1700" dirty="0"/>
              <a:t>problem, would be a willing collaborator and meet the </a:t>
            </a:r>
            <a:r>
              <a:rPr lang="en-US" sz="1700" dirty="0" smtClean="0"/>
              <a:t>validation and science needs of TEMPO STM?</a:t>
            </a:r>
            <a:endParaRPr lang="en-US" sz="1700" dirty="0"/>
          </a:p>
        </p:txBody>
      </p:sp>
      <p:pic>
        <p:nvPicPr>
          <p:cNvPr id="11" name="Picture 10">
            <a:extLst>
              <a:ext uri="{FF2B5EF4-FFF2-40B4-BE49-F238E27FC236}">
                <a16:creationId xmlns:a16="http://schemas.microsoft.com/office/drawing/2014/main" xmlns="" id="{2166E421-B670-481B-ADBA-E01C85975070}"/>
              </a:ext>
            </a:extLst>
          </p:cNvPr>
          <p:cNvPicPr>
            <a:picLocks noChangeAspect="1"/>
          </p:cNvPicPr>
          <p:nvPr/>
        </p:nvPicPr>
        <p:blipFill>
          <a:blip r:embed="rId5"/>
          <a:stretch>
            <a:fillRect/>
          </a:stretch>
        </p:blipFill>
        <p:spPr>
          <a:xfrm>
            <a:off x="7683524" y="5107232"/>
            <a:ext cx="2970299" cy="1655455"/>
          </a:xfrm>
          <a:prstGeom prst="rect">
            <a:avLst/>
          </a:prstGeom>
        </p:spPr>
      </p:pic>
      <p:sp>
        <p:nvSpPr>
          <p:cNvPr id="14" name="TextBox 13">
            <a:extLst>
              <a:ext uri="{FF2B5EF4-FFF2-40B4-BE49-F238E27FC236}">
                <a16:creationId xmlns:a16="http://schemas.microsoft.com/office/drawing/2014/main" xmlns="" id="{0AC07F7A-AD96-4A3C-8CB6-4381FCFCCD28}"/>
              </a:ext>
            </a:extLst>
          </p:cNvPr>
          <p:cNvSpPr txBox="1"/>
          <p:nvPr/>
        </p:nvSpPr>
        <p:spPr>
          <a:xfrm>
            <a:off x="9745198" y="5991155"/>
            <a:ext cx="1230708" cy="584775"/>
          </a:xfrm>
          <a:prstGeom prst="rect">
            <a:avLst/>
          </a:prstGeom>
          <a:noFill/>
          <a:ln>
            <a:solidFill>
              <a:schemeClr val="tx1"/>
            </a:solidFill>
          </a:ln>
        </p:spPr>
        <p:txBody>
          <a:bodyPr wrap="square" rtlCol="0">
            <a:spAutoFit/>
          </a:bodyPr>
          <a:lstStyle/>
          <a:p>
            <a:r>
              <a:rPr lang="en-US" sz="1600" b="1" dirty="0"/>
              <a:t>Pandoras in US/Canada</a:t>
            </a:r>
          </a:p>
        </p:txBody>
      </p:sp>
      <p:grpSp>
        <p:nvGrpSpPr>
          <p:cNvPr id="18" name="Group 17">
            <a:extLst>
              <a:ext uri="{FF2B5EF4-FFF2-40B4-BE49-F238E27FC236}">
                <a16:creationId xmlns:a16="http://schemas.microsoft.com/office/drawing/2014/main" xmlns="" id="{5E0FCAF7-E1B1-4FAA-B58D-5A5BA4768AAA}"/>
              </a:ext>
            </a:extLst>
          </p:cNvPr>
          <p:cNvGrpSpPr/>
          <p:nvPr/>
        </p:nvGrpSpPr>
        <p:grpSpPr>
          <a:xfrm>
            <a:off x="5190" y="5086898"/>
            <a:ext cx="3616713" cy="1638441"/>
            <a:chOff x="155836" y="4812568"/>
            <a:chExt cx="3536027" cy="1521569"/>
          </a:xfrm>
        </p:grpSpPr>
        <p:pic>
          <p:nvPicPr>
            <p:cNvPr id="15" name="Picture 14">
              <a:extLst>
                <a:ext uri="{FF2B5EF4-FFF2-40B4-BE49-F238E27FC236}">
                  <a16:creationId xmlns:a16="http://schemas.microsoft.com/office/drawing/2014/main" xmlns="" id="{995FB3AF-2499-4414-96E1-2943ECD4D61A}"/>
                </a:ext>
              </a:extLst>
            </p:cNvPr>
            <p:cNvPicPr>
              <a:picLocks noChangeAspect="1"/>
            </p:cNvPicPr>
            <p:nvPr/>
          </p:nvPicPr>
          <p:blipFill>
            <a:blip r:embed="rId6"/>
            <a:stretch>
              <a:fillRect/>
            </a:stretch>
          </p:blipFill>
          <p:spPr>
            <a:xfrm>
              <a:off x="155836" y="4812568"/>
              <a:ext cx="3531690" cy="1044091"/>
            </a:xfrm>
            <a:prstGeom prst="rect">
              <a:avLst/>
            </a:prstGeom>
          </p:spPr>
        </p:pic>
        <p:pic>
          <p:nvPicPr>
            <p:cNvPr id="17" name="Picture 16">
              <a:extLst>
                <a:ext uri="{FF2B5EF4-FFF2-40B4-BE49-F238E27FC236}">
                  <a16:creationId xmlns:a16="http://schemas.microsoft.com/office/drawing/2014/main" xmlns="" id="{81FB4B58-720C-460E-B87C-A87123D73ECE}"/>
                </a:ext>
              </a:extLst>
            </p:cNvPr>
            <p:cNvPicPr>
              <a:picLocks noChangeAspect="1"/>
            </p:cNvPicPr>
            <p:nvPr/>
          </p:nvPicPr>
          <p:blipFill>
            <a:blip r:embed="rId7"/>
            <a:stretch>
              <a:fillRect/>
            </a:stretch>
          </p:blipFill>
          <p:spPr>
            <a:xfrm>
              <a:off x="160172" y="5856659"/>
              <a:ext cx="3531691" cy="477478"/>
            </a:xfrm>
            <a:prstGeom prst="rect">
              <a:avLst/>
            </a:prstGeom>
          </p:spPr>
        </p:pic>
      </p:grpSp>
    </p:spTree>
    <p:extLst>
      <p:ext uri="{BB962C8B-B14F-4D97-AF65-F5344CB8AC3E}">
        <p14:creationId xmlns:p14="http://schemas.microsoft.com/office/powerpoint/2010/main" val="660085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274968-14B9-4368-A3B4-BB53D065FD32}"/>
              </a:ext>
            </a:extLst>
          </p:cNvPr>
          <p:cNvSpPr>
            <a:spLocks noGrp="1"/>
          </p:cNvSpPr>
          <p:nvPr>
            <p:ph type="body" sz="quarter" idx="10"/>
          </p:nvPr>
        </p:nvSpPr>
        <p:spPr>
          <a:xfrm>
            <a:off x="4114800" y="381000"/>
            <a:ext cx="7874000" cy="914400"/>
          </a:xfrm>
        </p:spPr>
        <p:txBody>
          <a:bodyPr>
            <a:normAutofit fontScale="70000" lnSpcReduction="20000"/>
          </a:bodyPr>
          <a:lstStyle/>
          <a:p>
            <a:pPr algn="ctr"/>
            <a:r>
              <a:rPr lang="en-US" dirty="0"/>
              <a:t>TROPOMI provides a </a:t>
            </a:r>
            <a:r>
              <a:rPr lang="en-US" dirty="0" err="1"/>
              <a:t>Meso-Sacle</a:t>
            </a:r>
            <a:r>
              <a:rPr lang="en-US" dirty="0"/>
              <a:t> View of NO2 </a:t>
            </a:r>
            <a:br>
              <a:rPr lang="en-US" dirty="0"/>
            </a:br>
            <a:r>
              <a:rPr lang="en-US" dirty="0"/>
              <a:t>Pollution Important to understanding the Ozone Problem</a:t>
            </a:r>
          </a:p>
        </p:txBody>
      </p:sp>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11</a:t>
            </a:fld>
            <a:endParaRPr lang="en-US" dirty="0"/>
          </a:p>
        </p:txBody>
      </p:sp>
      <p:grpSp>
        <p:nvGrpSpPr>
          <p:cNvPr id="5" name="Group 4">
            <a:extLst>
              <a:ext uri="{FF2B5EF4-FFF2-40B4-BE49-F238E27FC236}">
                <a16:creationId xmlns:a16="http://schemas.microsoft.com/office/drawing/2014/main" xmlns="" id="{5F800294-AFD8-4D7A-B2B5-AC414422FE72}"/>
              </a:ext>
            </a:extLst>
          </p:cNvPr>
          <p:cNvGrpSpPr>
            <a:grpSpLocks noChangeAspect="1"/>
          </p:cNvGrpSpPr>
          <p:nvPr/>
        </p:nvGrpSpPr>
        <p:grpSpPr>
          <a:xfrm>
            <a:off x="1703881" y="1827453"/>
            <a:ext cx="8874503" cy="2880322"/>
            <a:chOff x="1802653" y="1593673"/>
            <a:chExt cx="9200611" cy="2836856"/>
          </a:xfrm>
        </p:grpSpPr>
        <p:pic>
          <p:nvPicPr>
            <p:cNvPr id="6" name="Picture 5">
              <a:extLst>
                <a:ext uri="{FF2B5EF4-FFF2-40B4-BE49-F238E27FC236}">
                  <a16:creationId xmlns:a16="http://schemas.microsoft.com/office/drawing/2014/main" xmlns="" id="{5562E70F-F7AB-4BC5-82B7-8220A2F2C0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19" t="13415" r="4836" b="19506"/>
            <a:stretch/>
          </p:blipFill>
          <p:spPr>
            <a:xfrm>
              <a:off x="1802653" y="1670346"/>
              <a:ext cx="4830322" cy="2683513"/>
            </a:xfrm>
            <a:prstGeom prst="rect">
              <a:avLst/>
            </a:prstGeom>
          </p:spPr>
        </p:pic>
        <p:pic>
          <p:nvPicPr>
            <p:cNvPr id="7" name="Picture 6">
              <a:extLst>
                <a:ext uri="{FF2B5EF4-FFF2-40B4-BE49-F238E27FC236}">
                  <a16:creationId xmlns:a16="http://schemas.microsoft.com/office/drawing/2014/main" xmlns="" id="{96D3E629-7F92-4D89-882F-3CBFD7E5B2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80" t="11499" r="4774" b="17590"/>
            <a:stretch/>
          </p:blipFill>
          <p:spPr>
            <a:xfrm>
              <a:off x="6172944" y="1593673"/>
              <a:ext cx="4830320" cy="2836856"/>
            </a:xfrm>
            <a:prstGeom prst="rect">
              <a:avLst/>
            </a:prstGeom>
          </p:spPr>
        </p:pic>
      </p:grpSp>
      <p:sp>
        <p:nvSpPr>
          <p:cNvPr id="8" name="Rectangle 7">
            <a:extLst>
              <a:ext uri="{FF2B5EF4-FFF2-40B4-BE49-F238E27FC236}">
                <a16:creationId xmlns:a16="http://schemas.microsoft.com/office/drawing/2014/main" xmlns="" id="{AF503A74-D7EA-41CD-9BD1-F70ED915F047}"/>
              </a:ext>
            </a:extLst>
          </p:cNvPr>
          <p:cNvSpPr/>
          <p:nvPr/>
        </p:nvSpPr>
        <p:spPr>
          <a:xfrm>
            <a:off x="2301166" y="4659373"/>
            <a:ext cx="7589668" cy="20621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Satellite NO</a:t>
            </a:r>
            <a:r>
              <a:rPr lang="en-US" sz="16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 measurements indicate a large NO</a:t>
            </a:r>
            <a:r>
              <a:rPr lang="en-US" sz="16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 enhancement over Queens and the East River on hot days (T &gt; 30 C).  There is no conventional trace gas monitoring network near these sites.</a:t>
            </a:r>
          </a:p>
          <a:p>
            <a:pPr marL="285750" indent="-285750">
              <a:buFont typeface="Arial" panose="020B0604020202020204" pitchFamily="34" charset="0"/>
              <a:buChar char="•"/>
            </a:pPr>
            <a:endParaRPr lang="en-US"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Pandora network at air quality sites around Long Island Sound will help assess uncertainty in satellite based NO</a:t>
            </a:r>
            <a:r>
              <a:rPr lang="en-US" sz="16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 columns.   Goal is to improved understanding of emission sources through a more integrated spatial and temporal analysis of NO</a:t>
            </a:r>
            <a:r>
              <a:rPr lang="en-US" sz="16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
        <p:nvSpPr>
          <p:cNvPr id="9" name="TextBox 8"/>
          <p:cNvSpPr txBox="1"/>
          <p:nvPr/>
        </p:nvSpPr>
        <p:spPr>
          <a:xfrm>
            <a:off x="8728891" y="6470345"/>
            <a:ext cx="2540000" cy="369332"/>
          </a:xfrm>
          <a:prstGeom prst="rect">
            <a:avLst/>
          </a:prstGeom>
          <a:noFill/>
        </p:spPr>
        <p:txBody>
          <a:bodyPr wrap="square" rtlCol="0">
            <a:spAutoFit/>
          </a:bodyPr>
          <a:lstStyle/>
          <a:p>
            <a:r>
              <a:rPr lang="en-US" dirty="0"/>
              <a:t>Source: L. Valin EPA/ORD</a:t>
            </a:r>
          </a:p>
        </p:txBody>
      </p:sp>
    </p:spTree>
    <p:extLst>
      <p:ext uri="{BB962C8B-B14F-4D97-AF65-F5344CB8AC3E}">
        <p14:creationId xmlns:p14="http://schemas.microsoft.com/office/powerpoint/2010/main" val="68511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63A46563-5143-402A-9567-38804598DE65}"/>
              </a:ext>
            </a:extLst>
          </p:cNvPr>
          <p:cNvPicPr>
            <a:picLocks noChangeAspect="1"/>
          </p:cNvPicPr>
          <p:nvPr/>
        </p:nvPicPr>
        <p:blipFill rotWithShape="1">
          <a:blip r:embed="rId2"/>
          <a:srcRect l="10740" t="8587" r="16241" b="14908"/>
          <a:stretch/>
        </p:blipFill>
        <p:spPr>
          <a:xfrm>
            <a:off x="381000" y="1930399"/>
            <a:ext cx="5181600" cy="4073518"/>
          </a:xfrm>
          <a:prstGeom prst="rect">
            <a:avLst/>
          </a:prstGeom>
        </p:spPr>
      </p:pic>
      <p:pic>
        <p:nvPicPr>
          <p:cNvPr id="16" name="Picture 15">
            <a:extLst>
              <a:ext uri="{FF2B5EF4-FFF2-40B4-BE49-F238E27FC236}">
                <a16:creationId xmlns:a16="http://schemas.microsoft.com/office/drawing/2014/main" xmlns="" id="{8B9C9F50-DEEE-4286-B683-7518BA902AB5}"/>
              </a:ext>
            </a:extLst>
          </p:cNvPr>
          <p:cNvPicPr>
            <a:picLocks noChangeAspect="1"/>
          </p:cNvPicPr>
          <p:nvPr/>
        </p:nvPicPr>
        <p:blipFill rotWithShape="1">
          <a:blip r:embed="rId3"/>
          <a:srcRect l="10739" t="8905" r="5504" b="14590"/>
          <a:stretch/>
        </p:blipFill>
        <p:spPr>
          <a:xfrm>
            <a:off x="5857823" y="1946281"/>
            <a:ext cx="5943601" cy="4073519"/>
          </a:xfrm>
          <a:prstGeom prst="rect">
            <a:avLst/>
          </a:prstGeom>
        </p:spPr>
      </p:pic>
      <p:sp>
        <p:nvSpPr>
          <p:cNvPr id="5" name="Oval 4">
            <a:extLst>
              <a:ext uri="{FF2B5EF4-FFF2-40B4-BE49-F238E27FC236}">
                <a16:creationId xmlns:a16="http://schemas.microsoft.com/office/drawing/2014/main" xmlns="" id="{198A1EFF-ADC3-4C72-B7D4-819A784E5F56}"/>
              </a:ext>
            </a:extLst>
          </p:cNvPr>
          <p:cNvSpPr/>
          <p:nvPr/>
        </p:nvSpPr>
        <p:spPr>
          <a:xfrm>
            <a:off x="872066" y="3962400"/>
            <a:ext cx="4572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283A7187-53AD-4943-B78C-6E5907D22874}"/>
              </a:ext>
            </a:extLst>
          </p:cNvPr>
          <p:cNvSpPr/>
          <p:nvPr/>
        </p:nvSpPr>
        <p:spPr>
          <a:xfrm>
            <a:off x="1295400" y="3346450"/>
            <a:ext cx="1066800" cy="92074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highlight>
                <a:srgbClr val="FFFF00"/>
              </a:highlight>
            </a:endParaRPr>
          </a:p>
        </p:txBody>
      </p:sp>
      <p:sp>
        <p:nvSpPr>
          <p:cNvPr id="7" name="TextBox 6">
            <a:extLst>
              <a:ext uri="{FF2B5EF4-FFF2-40B4-BE49-F238E27FC236}">
                <a16:creationId xmlns:a16="http://schemas.microsoft.com/office/drawing/2014/main" xmlns="" id="{DB54CDF1-29F1-4A44-B3C3-774AF81B4FDD}"/>
              </a:ext>
            </a:extLst>
          </p:cNvPr>
          <p:cNvSpPr txBox="1"/>
          <p:nvPr/>
        </p:nvSpPr>
        <p:spPr>
          <a:xfrm>
            <a:off x="414866" y="2505670"/>
            <a:ext cx="1371600" cy="923330"/>
          </a:xfrm>
          <a:prstGeom prst="rect">
            <a:avLst/>
          </a:prstGeom>
          <a:noFill/>
        </p:spPr>
        <p:txBody>
          <a:bodyPr wrap="square" rtlCol="0">
            <a:spAutoFit/>
          </a:bodyPr>
          <a:lstStyle/>
          <a:p>
            <a:r>
              <a:rPr lang="en-US" b="1" dirty="0">
                <a:solidFill>
                  <a:srgbClr val="FFFF00"/>
                </a:solidFill>
              </a:rPr>
              <a:t>Ports, railyards, highways</a:t>
            </a:r>
          </a:p>
        </p:txBody>
      </p:sp>
      <p:sp>
        <p:nvSpPr>
          <p:cNvPr id="8" name="TextBox 7">
            <a:extLst>
              <a:ext uri="{FF2B5EF4-FFF2-40B4-BE49-F238E27FC236}">
                <a16:creationId xmlns:a16="http://schemas.microsoft.com/office/drawing/2014/main" xmlns="" id="{97CEADDD-5316-4AC6-939C-F8B9AE9211E5}"/>
              </a:ext>
            </a:extLst>
          </p:cNvPr>
          <p:cNvSpPr txBox="1"/>
          <p:nvPr/>
        </p:nvSpPr>
        <p:spPr>
          <a:xfrm>
            <a:off x="381000" y="3408519"/>
            <a:ext cx="1371600" cy="646331"/>
          </a:xfrm>
          <a:prstGeom prst="rect">
            <a:avLst/>
          </a:prstGeom>
          <a:noFill/>
        </p:spPr>
        <p:txBody>
          <a:bodyPr wrap="square" rtlCol="0">
            <a:spAutoFit/>
          </a:bodyPr>
          <a:lstStyle/>
          <a:p>
            <a:r>
              <a:rPr lang="en-US" b="1" dirty="0">
                <a:solidFill>
                  <a:schemeClr val="bg1"/>
                </a:solidFill>
              </a:rPr>
              <a:t>Newark Airport</a:t>
            </a:r>
          </a:p>
        </p:txBody>
      </p:sp>
      <p:sp>
        <p:nvSpPr>
          <p:cNvPr id="9" name="Oval 8">
            <a:extLst>
              <a:ext uri="{FF2B5EF4-FFF2-40B4-BE49-F238E27FC236}">
                <a16:creationId xmlns:a16="http://schemas.microsoft.com/office/drawing/2014/main" xmlns="" id="{6E45BD17-3A6B-4817-8E36-485A96B454F2}"/>
              </a:ext>
            </a:extLst>
          </p:cNvPr>
          <p:cNvSpPr/>
          <p:nvPr/>
        </p:nvSpPr>
        <p:spPr>
          <a:xfrm>
            <a:off x="6324600" y="3962400"/>
            <a:ext cx="4572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21254C85-2B34-4246-8B1A-073389CF3B8E}"/>
              </a:ext>
            </a:extLst>
          </p:cNvPr>
          <p:cNvSpPr/>
          <p:nvPr/>
        </p:nvSpPr>
        <p:spPr>
          <a:xfrm>
            <a:off x="6747934" y="3346450"/>
            <a:ext cx="1066800" cy="92074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highlight>
                <a:srgbClr val="FFFF00"/>
              </a:highlight>
            </a:endParaRPr>
          </a:p>
        </p:txBody>
      </p:sp>
      <p:sp>
        <p:nvSpPr>
          <p:cNvPr id="13" name="Text Placeholder 1">
            <a:extLst>
              <a:ext uri="{FF2B5EF4-FFF2-40B4-BE49-F238E27FC236}">
                <a16:creationId xmlns:a16="http://schemas.microsoft.com/office/drawing/2014/main" xmlns="" id="{A1720D1F-15BA-4D19-9775-AA5042AB68D7}"/>
              </a:ext>
            </a:extLst>
          </p:cNvPr>
          <p:cNvSpPr>
            <a:spLocks noGrp="1"/>
          </p:cNvSpPr>
          <p:nvPr>
            <p:ph type="body" sz="quarter" idx="10"/>
          </p:nvPr>
        </p:nvSpPr>
        <p:spPr>
          <a:xfrm>
            <a:off x="3953933" y="375124"/>
            <a:ext cx="8229600" cy="1038219"/>
          </a:xfrm>
        </p:spPr>
        <p:txBody>
          <a:bodyPr>
            <a:normAutofit fontScale="77500" lnSpcReduction="20000"/>
          </a:bodyPr>
          <a:lstStyle/>
          <a:p>
            <a:pPr algn="ctr"/>
            <a:r>
              <a:rPr lang="en-US" b="0" dirty="0">
                <a:solidFill>
                  <a:srgbClr val="0070C0"/>
                </a:solidFill>
                <a:latin typeface="Gill Sans MT" panose="020B0502020104020203" pitchFamily="34" charset="0"/>
              </a:rPr>
              <a:t>UV/Vis mappers provided valuable information on NOx sources and lessons for interpreting TEMPO/TROPOMI data</a:t>
            </a:r>
          </a:p>
        </p:txBody>
      </p:sp>
      <p:sp>
        <p:nvSpPr>
          <p:cNvPr id="15" name="TextBox 14">
            <a:extLst>
              <a:ext uri="{FF2B5EF4-FFF2-40B4-BE49-F238E27FC236}">
                <a16:creationId xmlns:a16="http://schemas.microsoft.com/office/drawing/2014/main" xmlns="" id="{0353AF92-7EA9-43C7-A545-D566D42B619D}"/>
              </a:ext>
            </a:extLst>
          </p:cNvPr>
          <p:cNvSpPr txBox="1"/>
          <p:nvPr/>
        </p:nvSpPr>
        <p:spPr>
          <a:xfrm>
            <a:off x="0" y="6529440"/>
            <a:ext cx="8915400" cy="369332"/>
          </a:xfrm>
          <a:prstGeom prst="rect">
            <a:avLst/>
          </a:prstGeom>
          <a:noFill/>
        </p:spPr>
        <p:txBody>
          <a:bodyPr wrap="square">
            <a:spAutoFit/>
          </a:bodyPr>
          <a:lstStyle/>
          <a:p>
            <a:pPr>
              <a:tabLst>
                <a:tab pos="1608138" algn="l"/>
              </a:tabLst>
              <a:defRPr/>
            </a:pPr>
            <a:r>
              <a:rPr lang="en-US" dirty="0"/>
              <a:t>Data courtesy of Laura Judd, Jay Al-Saadi (NASA </a:t>
            </a:r>
            <a:r>
              <a:rPr lang="en-US" dirty="0" err="1"/>
              <a:t>LaRC</a:t>
            </a:r>
            <a:r>
              <a:rPr lang="en-US" dirty="0"/>
              <a:t>) and Scott Janz (NASA GSFC)</a:t>
            </a:r>
          </a:p>
        </p:txBody>
      </p:sp>
    </p:spTree>
    <p:extLst>
      <p:ext uri="{BB962C8B-B14F-4D97-AF65-F5344CB8AC3E}">
        <p14:creationId xmlns:p14="http://schemas.microsoft.com/office/powerpoint/2010/main" val="3290923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2596874-76AC-4AF3-B6CD-369A206762EA}"/>
              </a:ext>
            </a:extLst>
          </p:cNvPr>
          <p:cNvPicPr>
            <a:picLocks noChangeAspect="1"/>
          </p:cNvPicPr>
          <p:nvPr/>
        </p:nvPicPr>
        <p:blipFill rotWithShape="1">
          <a:blip r:embed="rId2"/>
          <a:srcRect t="10695"/>
          <a:stretch/>
        </p:blipFill>
        <p:spPr>
          <a:xfrm>
            <a:off x="3762742" y="0"/>
            <a:ext cx="8429258" cy="6861444"/>
          </a:xfrm>
          <a:prstGeom prst="rect">
            <a:avLst/>
          </a:prstGeom>
        </p:spPr>
      </p:pic>
      <p:sp>
        <p:nvSpPr>
          <p:cNvPr id="6" name="TextBox 5">
            <a:extLst>
              <a:ext uri="{FF2B5EF4-FFF2-40B4-BE49-F238E27FC236}">
                <a16:creationId xmlns:a16="http://schemas.microsoft.com/office/drawing/2014/main" xmlns="" id="{F2FD2335-8FFC-4267-979B-F8F7F2F7ECF1}"/>
              </a:ext>
            </a:extLst>
          </p:cNvPr>
          <p:cNvSpPr txBox="1"/>
          <p:nvPr/>
        </p:nvSpPr>
        <p:spPr>
          <a:xfrm>
            <a:off x="6778106" y="4623229"/>
            <a:ext cx="732701" cy="584775"/>
          </a:xfrm>
          <a:prstGeom prst="rect">
            <a:avLst/>
          </a:prstGeom>
          <a:solidFill>
            <a:schemeClr val="bg1"/>
          </a:solidFill>
          <a:ln w="28575">
            <a:solidFill>
              <a:srgbClr val="FFC000"/>
            </a:solidFill>
          </a:ln>
        </p:spPr>
        <p:txBody>
          <a:bodyPr wrap="none" rtlCol="0">
            <a:spAutoFit/>
          </a:bodyPr>
          <a:lstStyle/>
          <a:p>
            <a:r>
              <a:rPr lang="en-US" sz="1600" u="sng" dirty="0"/>
              <a:t>CCNY</a:t>
            </a:r>
          </a:p>
          <a:p>
            <a:r>
              <a:rPr lang="en-US" sz="1600" dirty="0"/>
              <a:t>O3</a:t>
            </a:r>
            <a:r>
              <a:rPr lang="en-US" sz="1600" baseline="-25000" dirty="0"/>
              <a:t>, </a:t>
            </a:r>
            <a:r>
              <a:rPr lang="en-US" sz="1600" dirty="0"/>
              <a:t>CO</a:t>
            </a:r>
          </a:p>
        </p:txBody>
      </p:sp>
      <p:sp>
        <p:nvSpPr>
          <p:cNvPr id="7" name="TextBox 6">
            <a:extLst>
              <a:ext uri="{FF2B5EF4-FFF2-40B4-BE49-F238E27FC236}">
                <a16:creationId xmlns:a16="http://schemas.microsoft.com/office/drawing/2014/main" xmlns="" id="{A677F822-F5D7-47FF-A5C8-3539C63101C3}"/>
              </a:ext>
            </a:extLst>
          </p:cNvPr>
          <p:cNvSpPr txBox="1"/>
          <p:nvPr/>
        </p:nvSpPr>
        <p:spPr>
          <a:xfrm>
            <a:off x="9390790" y="4908701"/>
            <a:ext cx="1687151" cy="1077218"/>
          </a:xfrm>
          <a:prstGeom prst="rect">
            <a:avLst/>
          </a:prstGeom>
          <a:solidFill>
            <a:schemeClr val="bg1"/>
          </a:solidFill>
          <a:ln w="28575">
            <a:solidFill>
              <a:srgbClr val="FFC000"/>
            </a:solidFill>
          </a:ln>
        </p:spPr>
        <p:txBody>
          <a:bodyPr wrap="square" rtlCol="0">
            <a:spAutoFit/>
          </a:bodyPr>
          <a:lstStyle/>
          <a:p>
            <a:r>
              <a:rPr lang="en-US" sz="1600" u="sng" dirty="0"/>
              <a:t>IS52</a:t>
            </a:r>
          </a:p>
          <a:p>
            <a:r>
              <a:rPr lang="en-US" sz="1600" dirty="0"/>
              <a:t>O3, NOx, toxics, PM speciation, low-level SO2</a:t>
            </a:r>
          </a:p>
        </p:txBody>
      </p:sp>
      <p:sp>
        <p:nvSpPr>
          <p:cNvPr id="8" name="TextBox 7">
            <a:extLst>
              <a:ext uri="{FF2B5EF4-FFF2-40B4-BE49-F238E27FC236}">
                <a16:creationId xmlns:a16="http://schemas.microsoft.com/office/drawing/2014/main" xmlns="" id="{36929FA5-BDDA-435E-861E-7B141B200F4A}"/>
              </a:ext>
            </a:extLst>
          </p:cNvPr>
          <p:cNvSpPr txBox="1"/>
          <p:nvPr/>
        </p:nvSpPr>
        <p:spPr>
          <a:xfrm>
            <a:off x="7576562" y="6151613"/>
            <a:ext cx="1595309" cy="584775"/>
          </a:xfrm>
          <a:prstGeom prst="rect">
            <a:avLst/>
          </a:prstGeom>
          <a:solidFill>
            <a:schemeClr val="bg1"/>
          </a:solidFill>
        </p:spPr>
        <p:txBody>
          <a:bodyPr wrap="none" rtlCol="0">
            <a:spAutoFit/>
          </a:bodyPr>
          <a:lstStyle/>
          <a:p>
            <a:r>
              <a:rPr lang="en-US" sz="1600" u="sng" dirty="0"/>
              <a:t>IS45</a:t>
            </a:r>
          </a:p>
          <a:p>
            <a:r>
              <a:rPr lang="en-US" sz="1600" dirty="0"/>
              <a:t>PM2.5 mass only</a:t>
            </a:r>
          </a:p>
        </p:txBody>
      </p:sp>
      <p:sp>
        <p:nvSpPr>
          <p:cNvPr id="9" name="TextBox 8">
            <a:extLst>
              <a:ext uri="{FF2B5EF4-FFF2-40B4-BE49-F238E27FC236}">
                <a16:creationId xmlns:a16="http://schemas.microsoft.com/office/drawing/2014/main" xmlns="" id="{8F2C95D4-BB4A-4E67-840B-652E41A46F35}"/>
              </a:ext>
            </a:extLst>
          </p:cNvPr>
          <p:cNvSpPr txBox="1"/>
          <p:nvPr/>
        </p:nvSpPr>
        <p:spPr>
          <a:xfrm>
            <a:off x="8374217" y="3198405"/>
            <a:ext cx="1625766" cy="584775"/>
          </a:xfrm>
          <a:prstGeom prst="rect">
            <a:avLst/>
          </a:prstGeom>
          <a:solidFill>
            <a:schemeClr val="bg1"/>
          </a:solidFill>
        </p:spPr>
        <p:txBody>
          <a:bodyPr wrap="none" rtlCol="0">
            <a:spAutoFit/>
          </a:bodyPr>
          <a:lstStyle/>
          <a:p>
            <a:r>
              <a:rPr lang="en-US" sz="1600" u="sng" dirty="0" err="1"/>
              <a:t>Morrisania</a:t>
            </a:r>
            <a:r>
              <a:rPr lang="en-US" sz="1600" u="sng" dirty="0"/>
              <a:t> II</a:t>
            </a:r>
          </a:p>
          <a:p>
            <a:r>
              <a:rPr lang="en-US" sz="1600" dirty="0"/>
              <a:t>PM2.5 mass only</a:t>
            </a:r>
            <a:r>
              <a:rPr lang="en-US" sz="1600" baseline="-25000" dirty="0"/>
              <a:t> </a:t>
            </a:r>
          </a:p>
        </p:txBody>
      </p:sp>
      <p:sp>
        <p:nvSpPr>
          <p:cNvPr id="10" name="TextBox 9">
            <a:extLst>
              <a:ext uri="{FF2B5EF4-FFF2-40B4-BE49-F238E27FC236}">
                <a16:creationId xmlns:a16="http://schemas.microsoft.com/office/drawing/2014/main" xmlns="" id="{8F246667-5960-4CF1-9B46-E9BF1BB1A493}"/>
              </a:ext>
            </a:extLst>
          </p:cNvPr>
          <p:cNvSpPr txBox="1"/>
          <p:nvPr/>
        </p:nvSpPr>
        <p:spPr>
          <a:xfrm>
            <a:off x="5154914" y="1095291"/>
            <a:ext cx="1491630" cy="1323439"/>
          </a:xfrm>
          <a:prstGeom prst="rect">
            <a:avLst/>
          </a:prstGeom>
          <a:solidFill>
            <a:schemeClr val="bg1"/>
          </a:solidFill>
          <a:ln w="28575">
            <a:solidFill>
              <a:srgbClr val="FFC000"/>
            </a:solidFill>
          </a:ln>
        </p:spPr>
        <p:txBody>
          <a:bodyPr wrap="square" rtlCol="0">
            <a:spAutoFit/>
          </a:bodyPr>
          <a:lstStyle/>
          <a:p>
            <a:r>
              <a:rPr lang="en-US" sz="1600" u="sng" dirty="0"/>
              <a:t>I95 GW Bridge Near road</a:t>
            </a:r>
          </a:p>
          <a:p>
            <a:r>
              <a:rPr lang="en-US" sz="1600" dirty="0"/>
              <a:t>High Precision CO, PM2.5, NO2</a:t>
            </a:r>
          </a:p>
        </p:txBody>
      </p:sp>
      <p:sp>
        <p:nvSpPr>
          <p:cNvPr id="11" name="TextBox 10">
            <a:extLst>
              <a:ext uri="{FF2B5EF4-FFF2-40B4-BE49-F238E27FC236}">
                <a16:creationId xmlns:a16="http://schemas.microsoft.com/office/drawing/2014/main" xmlns="" id="{AD113690-37F7-43C0-94C5-AFDDA5C250E1}"/>
              </a:ext>
            </a:extLst>
          </p:cNvPr>
          <p:cNvSpPr txBox="1"/>
          <p:nvPr/>
        </p:nvSpPr>
        <p:spPr>
          <a:xfrm>
            <a:off x="11077941" y="618063"/>
            <a:ext cx="999759" cy="1323439"/>
          </a:xfrm>
          <a:prstGeom prst="rect">
            <a:avLst/>
          </a:prstGeom>
          <a:solidFill>
            <a:schemeClr val="bg1"/>
          </a:solidFill>
          <a:ln w="28575">
            <a:solidFill>
              <a:srgbClr val="FFC000"/>
            </a:solidFill>
          </a:ln>
        </p:spPr>
        <p:txBody>
          <a:bodyPr wrap="square" rtlCol="0">
            <a:spAutoFit/>
          </a:bodyPr>
          <a:lstStyle/>
          <a:p>
            <a:r>
              <a:rPr lang="en-US" sz="1600" u="sng" dirty="0"/>
              <a:t>Bronx Botanical Garden PAMS supersite </a:t>
            </a:r>
          </a:p>
        </p:txBody>
      </p:sp>
      <p:sp>
        <p:nvSpPr>
          <p:cNvPr id="14" name="Rectangle 13">
            <a:extLst>
              <a:ext uri="{FF2B5EF4-FFF2-40B4-BE49-F238E27FC236}">
                <a16:creationId xmlns:a16="http://schemas.microsoft.com/office/drawing/2014/main" xmlns="" id="{C3DDFFE8-2C15-4BE3-AC3E-2E9B5EEF4A3A}"/>
              </a:ext>
            </a:extLst>
          </p:cNvPr>
          <p:cNvSpPr/>
          <p:nvPr/>
        </p:nvSpPr>
        <p:spPr>
          <a:xfrm>
            <a:off x="3977875" y="487066"/>
            <a:ext cx="8156976" cy="6336278"/>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036FEA2B-6905-4BF7-A1CC-34ED805D2DD6}"/>
              </a:ext>
            </a:extLst>
          </p:cNvPr>
          <p:cNvSpPr txBox="1"/>
          <p:nvPr/>
        </p:nvSpPr>
        <p:spPr>
          <a:xfrm>
            <a:off x="4147109" y="5782281"/>
            <a:ext cx="1466850" cy="954107"/>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8 km × 10 km</a:t>
            </a:r>
          </a:p>
        </p:txBody>
      </p:sp>
      <p:sp>
        <p:nvSpPr>
          <p:cNvPr id="16" name="TextBox 15">
            <a:extLst>
              <a:ext uri="{FF2B5EF4-FFF2-40B4-BE49-F238E27FC236}">
                <a16:creationId xmlns:a16="http://schemas.microsoft.com/office/drawing/2014/main" xmlns="" id="{6A36AFC2-6D2B-49A0-975A-92449AD70E4F}"/>
              </a:ext>
            </a:extLst>
          </p:cNvPr>
          <p:cNvSpPr txBox="1"/>
          <p:nvPr/>
        </p:nvSpPr>
        <p:spPr>
          <a:xfrm>
            <a:off x="9226752" y="4176671"/>
            <a:ext cx="1851189" cy="400110"/>
          </a:xfrm>
          <a:prstGeom prst="rect">
            <a:avLst/>
          </a:prstGeom>
          <a:noFill/>
        </p:spPr>
        <p:txBody>
          <a:bodyPr wrap="square" rtlCol="0">
            <a:spAutoFit/>
          </a:bodyPr>
          <a:lstStyle/>
          <a:p>
            <a:r>
              <a:rPr lang="en-US" sz="2000" b="1" dirty="0">
                <a:solidFill>
                  <a:srgbClr val="00B0F0"/>
                </a:solidFill>
              </a:rPr>
              <a:t>Bronx</a:t>
            </a:r>
          </a:p>
        </p:txBody>
      </p:sp>
      <p:sp>
        <p:nvSpPr>
          <p:cNvPr id="17" name="TextBox 16">
            <a:extLst>
              <a:ext uri="{FF2B5EF4-FFF2-40B4-BE49-F238E27FC236}">
                <a16:creationId xmlns:a16="http://schemas.microsoft.com/office/drawing/2014/main" xmlns="" id="{FA9A6B70-1208-4FE6-A6FD-1759F7508420}"/>
              </a:ext>
            </a:extLst>
          </p:cNvPr>
          <p:cNvSpPr txBox="1"/>
          <p:nvPr/>
        </p:nvSpPr>
        <p:spPr>
          <a:xfrm>
            <a:off x="6957301" y="5661731"/>
            <a:ext cx="1851189" cy="400110"/>
          </a:xfrm>
          <a:prstGeom prst="rect">
            <a:avLst/>
          </a:prstGeom>
          <a:noFill/>
        </p:spPr>
        <p:txBody>
          <a:bodyPr wrap="square" rtlCol="0">
            <a:spAutoFit/>
          </a:bodyPr>
          <a:lstStyle/>
          <a:p>
            <a:r>
              <a:rPr lang="en-US" sz="2000" b="1" dirty="0">
                <a:solidFill>
                  <a:srgbClr val="00B0F0"/>
                </a:solidFill>
              </a:rPr>
              <a:t>Manhattan</a:t>
            </a:r>
          </a:p>
        </p:txBody>
      </p:sp>
      <p:sp>
        <p:nvSpPr>
          <p:cNvPr id="18" name="TextBox 17">
            <a:extLst>
              <a:ext uri="{FF2B5EF4-FFF2-40B4-BE49-F238E27FC236}">
                <a16:creationId xmlns:a16="http://schemas.microsoft.com/office/drawing/2014/main" xmlns="" id="{79561E02-B201-4722-A601-E5B182F01D61}"/>
              </a:ext>
            </a:extLst>
          </p:cNvPr>
          <p:cNvSpPr txBox="1"/>
          <p:nvPr/>
        </p:nvSpPr>
        <p:spPr>
          <a:xfrm>
            <a:off x="6272092" y="2599426"/>
            <a:ext cx="1851189" cy="400110"/>
          </a:xfrm>
          <a:prstGeom prst="rect">
            <a:avLst/>
          </a:prstGeom>
          <a:noFill/>
        </p:spPr>
        <p:txBody>
          <a:bodyPr wrap="square" rtlCol="0">
            <a:spAutoFit/>
          </a:bodyPr>
          <a:lstStyle/>
          <a:p>
            <a:r>
              <a:rPr lang="en-US" sz="2000" b="1" dirty="0">
                <a:solidFill>
                  <a:srgbClr val="00B0F0"/>
                </a:solidFill>
              </a:rPr>
              <a:t>GW Bridge</a:t>
            </a:r>
          </a:p>
        </p:txBody>
      </p:sp>
      <p:sp>
        <p:nvSpPr>
          <p:cNvPr id="19" name="TextBox 18">
            <a:extLst>
              <a:ext uri="{FF2B5EF4-FFF2-40B4-BE49-F238E27FC236}">
                <a16:creationId xmlns:a16="http://schemas.microsoft.com/office/drawing/2014/main" xmlns="" id="{E03D7456-B042-475E-B569-C08D0E4DF5EB}"/>
              </a:ext>
            </a:extLst>
          </p:cNvPr>
          <p:cNvSpPr txBox="1"/>
          <p:nvPr/>
        </p:nvSpPr>
        <p:spPr>
          <a:xfrm>
            <a:off x="4461806" y="2965397"/>
            <a:ext cx="1851189" cy="400110"/>
          </a:xfrm>
          <a:prstGeom prst="rect">
            <a:avLst/>
          </a:prstGeom>
          <a:noFill/>
        </p:spPr>
        <p:txBody>
          <a:bodyPr wrap="square" rtlCol="0">
            <a:spAutoFit/>
          </a:bodyPr>
          <a:lstStyle/>
          <a:p>
            <a:r>
              <a:rPr lang="en-US" sz="2000" b="1" dirty="0">
                <a:solidFill>
                  <a:srgbClr val="00B0F0"/>
                </a:solidFill>
              </a:rPr>
              <a:t>New Jersey</a:t>
            </a:r>
          </a:p>
        </p:txBody>
      </p:sp>
      <p:sp>
        <p:nvSpPr>
          <p:cNvPr id="20" name="TextBox 19">
            <a:extLst>
              <a:ext uri="{FF2B5EF4-FFF2-40B4-BE49-F238E27FC236}">
                <a16:creationId xmlns:a16="http://schemas.microsoft.com/office/drawing/2014/main" xmlns="" id="{597CA6CF-B38C-409D-9A58-29951CF40D3C}"/>
              </a:ext>
            </a:extLst>
          </p:cNvPr>
          <p:cNvSpPr txBox="1"/>
          <p:nvPr/>
        </p:nvSpPr>
        <p:spPr>
          <a:xfrm>
            <a:off x="0" y="104716"/>
            <a:ext cx="3779047" cy="5170646"/>
          </a:xfrm>
          <a:prstGeom prst="rect">
            <a:avLst/>
          </a:prstGeom>
          <a:noFill/>
        </p:spPr>
        <p:txBody>
          <a:bodyPr wrap="square" rtlCol="0">
            <a:spAutoFit/>
          </a:bodyPr>
          <a:lstStyle/>
          <a:p>
            <a:r>
              <a:rPr lang="en-US" sz="2000" b="1" dirty="0"/>
              <a:t>7 BEACON nodes in Bronx, Harlem and Fort Lee</a:t>
            </a:r>
          </a:p>
          <a:p>
            <a:pPr marL="225425" indent="-225425">
              <a:spcBef>
                <a:spcPts val="600"/>
              </a:spcBef>
              <a:buFont typeface="Arial" panose="020B0604020202020204" pitchFamily="34" charset="0"/>
              <a:buChar char="•"/>
            </a:pPr>
            <a:r>
              <a:rPr lang="en-US" dirty="0"/>
              <a:t>Deployed side-by-side with FRM/FEM instrumentation </a:t>
            </a:r>
          </a:p>
          <a:p>
            <a:pPr marL="225425" indent="-225425">
              <a:spcBef>
                <a:spcPts val="600"/>
              </a:spcBef>
              <a:buFont typeface="Arial" panose="020B0604020202020204" pitchFamily="34" charset="0"/>
              <a:buChar char="•"/>
            </a:pPr>
            <a:r>
              <a:rPr lang="en-US" dirty="0"/>
              <a:t>Vaisala GMP343 CO2 (±0.5 ppm) </a:t>
            </a:r>
            <a:r>
              <a:rPr lang="en-US" dirty="0" err="1"/>
              <a:t>Alphasense</a:t>
            </a:r>
            <a:r>
              <a:rPr lang="en-US" dirty="0"/>
              <a:t> AQ sensor package (four gases), optical PM sensor</a:t>
            </a:r>
          </a:p>
          <a:p>
            <a:pPr marL="225425" indent="-225425">
              <a:spcBef>
                <a:spcPts val="600"/>
              </a:spcBef>
              <a:buFont typeface="Arial" panose="020B0604020202020204" pitchFamily="34" charset="0"/>
              <a:buChar char="•"/>
            </a:pPr>
            <a:r>
              <a:rPr lang="en-US" dirty="0"/>
              <a:t>CO2 is the key measurement because it is a relatively high quality measurement of an emitted species aiding interpretation of  AQ sensor data.</a:t>
            </a:r>
          </a:p>
          <a:p>
            <a:pPr marL="225425" indent="-225425">
              <a:spcBef>
                <a:spcPts val="600"/>
              </a:spcBef>
              <a:buFont typeface="Arial" panose="020B0604020202020204" pitchFamily="34" charset="0"/>
              <a:buChar char="•"/>
            </a:pPr>
            <a:r>
              <a:rPr lang="en-US" dirty="0"/>
              <a:t>Applications of these units are multiplying: ~60 units in Bay Area, with collaborator health, hyper-local emissions studies ongoing or published</a:t>
            </a:r>
          </a:p>
        </p:txBody>
      </p:sp>
      <p:sp>
        <p:nvSpPr>
          <p:cNvPr id="22" name="TextBox 21">
            <a:extLst>
              <a:ext uri="{FF2B5EF4-FFF2-40B4-BE49-F238E27FC236}">
                <a16:creationId xmlns:a16="http://schemas.microsoft.com/office/drawing/2014/main" xmlns="" id="{31A2F2A4-6A98-479D-93F0-2F45DEC736E1}"/>
              </a:ext>
            </a:extLst>
          </p:cNvPr>
          <p:cNvSpPr txBox="1"/>
          <p:nvPr/>
        </p:nvSpPr>
        <p:spPr>
          <a:xfrm>
            <a:off x="7707216" y="1691572"/>
            <a:ext cx="1249381" cy="830997"/>
          </a:xfrm>
          <a:prstGeom prst="rect">
            <a:avLst/>
          </a:prstGeom>
          <a:solidFill>
            <a:schemeClr val="bg1"/>
          </a:solidFill>
        </p:spPr>
        <p:txBody>
          <a:bodyPr wrap="square" rtlCol="0">
            <a:spAutoFit/>
          </a:bodyPr>
          <a:lstStyle/>
          <a:p>
            <a:r>
              <a:rPr lang="en-US" sz="1600" u="sng" dirty="0"/>
              <a:t>IS143</a:t>
            </a:r>
          </a:p>
          <a:p>
            <a:r>
              <a:rPr lang="en-US" sz="1600" dirty="0"/>
              <a:t>PM2.5 mass only</a:t>
            </a:r>
          </a:p>
        </p:txBody>
      </p:sp>
      <p:sp>
        <p:nvSpPr>
          <p:cNvPr id="3" name="Oval 2">
            <a:extLst>
              <a:ext uri="{FF2B5EF4-FFF2-40B4-BE49-F238E27FC236}">
                <a16:creationId xmlns:a16="http://schemas.microsoft.com/office/drawing/2014/main" xmlns="" id="{E8D328C0-F3A9-434E-A93C-8A7B6BA1F53E}"/>
              </a:ext>
            </a:extLst>
          </p:cNvPr>
          <p:cNvSpPr/>
          <p:nvPr/>
        </p:nvSpPr>
        <p:spPr>
          <a:xfrm>
            <a:off x="4818903" y="705460"/>
            <a:ext cx="2163651" cy="198660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uc berkeley logo">
            <a:extLst>
              <a:ext uri="{FF2B5EF4-FFF2-40B4-BE49-F238E27FC236}">
                <a16:creationId xmlns:a16="http://schemas.microsoft.com/office/drawing/2014/main" xmlns="" id="{20CBE1FE-8369-45EC-B06B-FA42642857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3157" y="5233214"/>
            <a:ext cx="1068435" cy="10684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YS DEC logo">
            <a:extLst>
              <a:ext uri="{FF2B5EF4-FFF2-40B4-BE49-F238E27FC236}">
                <a16:creationId xmlns:a16="http://schemas.microsoft.com/office/drawing/2014/main" xmlns="" id="{6FF722FA-D1F6-4662-A163-C3DCEC249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545" y="6259334"/>
            <a:ext cx="2500227" cy="6250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j dep logo">
            <a:extLst>
              <a:ext uri="{FF2B5EF4-FFF2-40B4-BE49-F238E27FC236}">
                <a16:creationId xmlns:a16="http://schemas.microsoft.com/office/drawing/2014/main" xmlns="" id="{C7FC3BD4-C13A-4354-AC71-173CE7BA4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0826" y="5252733"/>
            <a:ext cx="1059095" cy="10590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EPA logo">
            <a:extLst>
              <a:ext uri="{FF2B5EF4-FFF2-40B4-BE49-F238E27FC236}">
                <a16:creationId xmlns:a16="http://schemas.microsoft.com/office/drawing/2014/main" xmlns="" id="{075A1261-1CE5-4612-B6C3-EF0E6621EF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942" y="5670081"/>
            <a:ext cx="1164475" cy="11532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7B0BEC6-C079-4116-9CF1-75E3D5B42A0B}"/>
              </a:ext>
            </a:extLst>
          </p:cNvPr>
          <p:cNvPicPr>
            <a:picLocks noChangeAspect="1"/>
          </p:cNvPicPr>
          <p:nvPr/>
        </p:nvPicPr>
        <p:blipFill rotWithShape="1">
          <a:blip r:embed="rId7"/>
          <a:srcRect l="22572" t="24605" r="34166" b="11608"/>
          <a:stretch/>
        </p:blipFill>
        <p:spPr>
          <a:xfrm>
            <a:off x="3977875" y="-99862"/>
            <a:ext cx="7966074" cy="6930737"/>
          </a:xfrm>
          <a:prstGeom prst="rect">
            <a:avLst/>
          </a:prstGeom>
        </p:spPr>
      </p:pic>
    </p:spTree>
    <p:extLst>
      <p:ext uri="{BB962C8B-B14F-4D97-AF65-F5344CB8AC3E}">
        <p14:creationId xmlns:p14="http://schemas.microsoft.com/office/powerpoint/2010/main" val="1664346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515142D-B1FA-44CC-940A-59433B5762D3}"/>
              </a:ext>
            </a:extLst>
          </p:cNvPr>
          <p:cNvSpPr>
            <a:spLocks noGrp="1"/>
          </p:cNvSpPr>
          <p:nvPr>
            <p:ph type="body" sz="quarter" idx="10"/>
          </p:nvPr>
        </p:nvSpPr>
        <p:spPr>
          <a:xfrm>
            <a:off x="4572000" y="457200"/>
            <a:ext cx="4876800" cy="762000"/>
          </a:xfrm>
        </p:spPr>
        <p:txBody>
          <a:bodyPr>
            <a:normAutofit fontScale="85000" lnSpcReduction="20000"/>
          </a:bodyPr>
          <a:lstStyle/>
          <a:p>
            <a:r>
              <a:rPr lang="en-US" dirty="0"/>
              <a:t>Flax Pond Continuous HCHO comparison</a:t>
            </a:r>
          </a:p>
        </p:txBody>
      </p:sp>
      <p:sp>
        <p:nvSpPr>
          <p:cNvPr id="3" name="Text Placeholder 2">
            <a:extLst>
              <a:ext uri="{FF2B5EF4-FFF2-40B4-BE49-F238E27FC236}">
                <a16:creationId xmlns:a16="http://schemas.microsoft.com/office/drawing/2014/main" xmlns="" id="{90CF6401-5380-4DCB-998D-03EA78A04A09}"/>
              </a:ext>
            </a:extLst>
          </p:cNvPr>
          <p:cNvSpPr>
            <a:spLocks noGrp="1"/>
          </p:cNvSpPr>
          <p:nvPr>
            <p:ph type="body" sz="quarter" idx="11"/>
          </p:nvPr>
        </p:nvSpPr>
        <p:spPr>
          <a:xfrm>
            <a:off x="1676400" y="1295400"/>
            <a:ext cx="8839200" cy="4876800"/>
          </a:xfrm>
        </p:spPr>
        <p:txBody>
          <a:bodyPr/>
          <a:lstStyle/>
          <a:p>
            <a:r>
              <a:rPr lang="en-US" b="0" dirty="0"/>
              <a:t>NY DEC and SUNY-Stony Brook hosted</a:t>
            </a:r>
          </a:p>
          <a:p>
            <a:r>
              <a:rPr lang="en-US" b="0" dirty="0"/>
              <a:t>EPA/NERL, Harvard University (NASA $) and vendors </a:t>
            </a:r>
            <a:r>
              <a:rPr lang="en-US" b="0" dirty="0" err="1"/>
              <a:t>Aeris</a:t>
            </a:r>
            <a:r>
              <a:rPr lang="en-US" b="0" dirty="0"/>
              <a:t>, </a:t>
            </a:r>
            <a:r>
              <a:rPr lang="en-US" b="0" dirty="0" err="1"/>
              <a:t>Gasera</a:t>
            </a:r>
            <a:r>
              <a:rPr lang="en-US" b="0" dirty="0"/>
              <a:t>, </a:t>
            </a:r>
            <a:r>
              <a:rPr lang="en-US" b="0" dirty="0" err="1"/>
              <a:t>Picarro</a:t>
            </a:r>
            <a:r>
              <a:rPr lang="en-US" b="0" dirty="0"/>
              <a:t>, </a:t>
            </a:r>
            <a:r>
              <a:rPr lang="en-US" b="0" dirty="0" err="1"/>
              <a:t>Vaporsens</a:t>
            </a:r>
            <a:r>
              <a:rPr lang="en-US" b="0" dirty="0"/>
              <a:t> participated</a:t>
            </a:r>
          </a:p>
          <a:p>
            <a:r>
              <a:rPr lang="en-US" b="0" dirty="0"/>
              <a:t>Dry zero, humid zero, stepped calibration on reference cylinder, ambient comparison</a:t>
            </a:r>
          </a:p>
          <a:p>
            <a:r>
              <a:rPr lang="en-US" b="0" dirty="0"/>
              <a:t>Analysis of data is underway. </a:t>
            </a:r>
            <a:r>
              <a:rPr lang="en-US" u="sng" dirty="0"/>
              <a:t>Dirk and Pete are actively involved in analysis. Pete was present during operations and has hands-on experience with some of the instruments</a:t>
            </a:r>
          </a:p>
        </p:txBody>
      </p:sp>
      <p:sp>
        <p:nvSpPr>
          <p:cNvPr id="4" name="Slide Number Placeholder 3">
            <a:extLst>
              <a:ext uri="{FF2B5EF4-FFF2-40B4-BE49-F238E27FC236}">
                <a16:creationId xmlns:a16="http://schemas.microsoft.com/office/drawing/2014/main" xmlns="" id="{C671878F-8C41-4B9E-94D8-64216526FB72}"/>
              </a:ext>
            </a:extLst>
          </p:cNvPr>
          <p:cNvSpPr>
            <a:spLocks noGrp="1"/>
          </p:cNvSpPr>
          <p:nvPr>
            <p:ph type="sldNum" sz="quarter" idx="13"/>
          </p:nvPr>
        </p:nvSpPr>
        <p:spPr/>
        <p:txBody>
          <a:bodyPr/>
          <a:lstStyle/>
          <a:p>
            <a:fld id="{6D3FAE4D-9488-4B48-8F4A-A56CB5A28AF9}" type="slidenum">
              <a:rPr lang="en-US" smtClean="0"/>
              <a:pPr/>
              <a:t>14</a:t>
            </a:fld>
            <a:endParaRPr lang="en-US" dirty="0"/>
          </a:p>
        </p:txBody>
      </p:sp>
      <p:pic>
        <p:nvPicPr>
          <p:cNvPr id="5" name="Picture 4">
            <a:extLst>
              <a:ext uri="{FF2B5EF4-FFF2-40B4-BE49-F238E27FC236}">
                <a16:creationId xmlns:a16="http://schemas.microsoft.com/office/drawing/2014/main" xmlns="" id="{F9DA0CCC-5B4C-4D66-8D2C-78CA26F0A44A}"/>
              </a:ext>
            </a:extLst>
          </p:cNvPr>
          <p:cNvPicPr>
            <a:picLocks noChangeAspect="1"/>
          </p:cNvPicPr>
          <p:nvPr/>
        </p:nvPicPr>
        <p:blipFill>
          <a:blip r:embed="rId2"/>
          <a:stretch>
            <a:fillRect/>
          </a:stretch>
        </p:blipFill>
        <p:spPr>
          <a:xfrm>
            <a:off x="2286000" y="3219302"/>
            <a:ext cx="7467600" cy="3211979"/>
          </a:xfrm>
          <a:prstGeom prst="rect">
            <a:avLst/>
          </a:prstGeom>
        </p:spPr>
      </p:pic>
    </p:spTree>
    <p:extLst>
      <p:ext uri="{BB962C8B-B14F-4D97-AF65-F5344CB8AC3E}">
        <p14:creationId xmlns:p14="http://schemas.microsoft.com/office/powerpoint/2010/main" val="3753103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274968-14B9-4368-A3B4-BB53D065FD32}"/>
              </a:ext>
            </a:extLst>
          </p:cNvPr>
          <p:cNvSpPr>
            <a:spLocks noGrp="1"/>
          </p:cNvSpPr>
          <p:nvPr>
            <p:ph type="body" sz="quarter" idx="10"/>
          </p:nvPr>
        </p:nvSpPr>
        <p:spPr>
          <a:xfrm>
            <a:off x="4572000" y="432224"/>
            <a:ext cx="5791200" cy="863176"/>
          </a:xfrm>
        </p:spPr>
        <p:txBody>
          <a:bodyPr>
            <a:normAutofit fontScale="62500" lnSpcReduction="20000"/>
          </a:bodyPr>
          <a:lstStyle/>
          <a:p>
            <a:r>
              <a:rPr lang="en-US" dirty="0"/>
              <a:t>Exploring the use of High Time Resolution (5 sec) </a:t>
            </a:r>
          </a:p>
          <a:p>
            <a:r>
              <a:rPr lang="en-US" dirty="0"/>
              <a:t>Pandora NO2 Measurements to assess Pollution Dynamics</a:t>
            </a:r>
          </a:p>
          <a:p>
            <a:endParaRPr lang="en-US" dirty="0"/>
          </a:p>
        </p:txBody>
      </p:sp>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15</a:t>
            </a:fld>
            <a:endParaRPr lang="en-US" dirty="0"/>
          </a:p>
        </p:txBody>
      </p:sp>
      <p:pic>
        <p:nvPicPr>
          <p:cNvPr id="5" name="Picture 4">
            <a:extLst>
              <a:ext uri="{FF2B5EF4-FFF2-40B4-BE49-F238E27FC236}">
                <a16:creationId xmlns:a16="http://schemas.microsoft.com/office/drawing/2014/main" xmlns="" id="{151B1ECA-59B5-4771-8B21-3CC4CED63866}"/>
              </a:ext>
            </a:extLst>
          </p:cNvPr>
          <p:cNvPicPr>
            <a:picLocks noChangeAspect="1"/>
          </p:cNvPicPr>
          <p:nvPr/>
        </p:nvPicPr>
        <p:blipFill rotWithShape="1">
          <a:blip r:embed="rId2">
            <a:extLst>
              <a:ext uri="{28A0092B-C50C-407E-A947-70E740481C1C}">
                <a14:useLocalDpi xmlns:a14="http://schemas.microsoft.com/office/drawing/2010/main" val="0"/>
              </a:ext>
            </a:extLst>
          </a:blip>
          <a:srcRect l="9133" t="-620" r="7534"/>
          <a:stretch/>
        </p:blipFill>
        <p:spPr>
          <a:xfrm>
            <a:off x="2286000" y="4483065"/>
            <a:ext cx="7620000" cy="2319491"/>
          </a:xfrm>
          <a:prstGeom prst="rect">
            <a:avLst/>
          </a:prstGeom>
        </p:spPr>
      </p:pic>
      <p:grpSp>
        <p:nvGrpSpPr>
          <p:cNvPr id="6" name="Group 5">
            <a:extLst>
              <a:ext uri="{FF2B5EF4-FFF2-40B4-BE49-F238E27FC236}">
                <a16:creationId xmlns:a16="http://schemas.microsoft.com/office/drawing/2014/main" xmlns="" id="{E6732D89-B294-4FC1-B054-803C8310A4DE}"/>
              </a:ext>
            </a:extLst>
          </p:cNvPr>
          <p:cNvGrpSpPr/>
          <p:nvPr/>
        </p:nvGrpSpPr>
        <p:grpSpPr>
          <a:xfrm>
            <a:off x="5152449" y="1510184"/>
            <a:ext cx="4999360" cy="3142653"/>
            <a:chOff x="1438382" y="660124"/>
            <a:chExt cx="4999360" cy="3142653"/>
          </a:xfrm>
        </p:grpSpPr>
        <p:pic>
          <p:nvPicPr>
            <p:cNvPr id="7" name="Picture 6">
              <a:extLst>
                <a:ext uri="{FF2B5EF4-FFF2-40B4-BE49-F238E27FC236}">
                  <a16:creationId xmlns:a16="http://schemas.microsoft.com/office/drawing/2014/main" xmlns="" id="{97DC2A25-3534-45A2-91A9-C98936256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382" y="660124"/>
              <a:ext cx="4700548" cy="3142653"/>
            </a:xfrm>
            <a:prstGeom prst="rect">
              <a:avLst/>
            </a:prstGeom>
          </p:spPr>
        </p:pic>
        <p:pic>
          <p:nvPicPr>
            <p:cNvPr id="8" name="Picture 7">
              <a:extLst>
                <a:ext uri="{FF2B5EF4-FFF2-40B4-BE49-F238E27FC236}">
                  <a16:creationId xmlns:a16="http://schemas.microsoft.com/office/drawing/2014/main" xmlns="" id="{37259D34-1BE0-40E5-A4C9-FE4B090B4FDF}"/>
                </a:ext>
              </a:extLst>
            </p:cNvPr>
            <p:cNvPicPr>
              <a:picLocks noChangeAspect="1"/>
            </p:cNvPicPr>
            <p:nvPr/>
          </p:nvPicPr>
          <p:blipFill rotWithShape="1">
            <a:blip r:embed="rId4">
              <a:extLst>
                <a:ext uri="{28A0092B-C50C-407E-A947-70E740481C1C}">
                  <a14:useLocalDpi xmlns:a14="http://schemas.microsoft.com/office/drawing/2010/main" val="0"/>
                </a:ext>
              </a:extLst>
            </a:blip>
            <a:srcRect l="76345" r="6152"/>
            <a:stretch/>
          </p:blipFill>
          <p:spPr>
            <a:xfrm>
              <a:off x="5701010" y="1019060"/>
              <a:ext cx="736732" cy="2281696"/>
            </a:xfrm>
            <a:prstGeom prst="rect">
              <a:avLst/>
            </a:prstGeom>
          </p:spPr>
        </p:pic>
      </p:grpSp>
      <p:sp>
        <p:nvSpPr>
          <p:cNvPr id="9" name="TextBox 8">
            <a:extLst>
              <a:ext uri="{FF2B5EF4-FFF2-40B4-BE49-F238E27FC236}">
                <a16:creationId xmlns:a16="http://schemas.microsoft.com/office/drawing/2014/main" xmlns="" id="{7D1AC6AB-68C8-4DA7-80D1-3A737561F476}"/>
              </a:ext>
            </a:extLst>
          </p:cNvPr>
          <p:cNvSpPr txBox="1"/>
          <p:nvPr/>
        </p:nvSpPr>
        <p:spPr>
          <a:xfrm>
            <a:off x="7704031" y="2672438"/>
            <a:ext cx="1222081" cy="523220"/>
          </a:xfrm>
          <a:prstGeom prst="rect">
            <a:avLst/>
          </a:prstGeom>
          <a:noFill/>
        </p:spPr>
        <p:txBody>
          <a:bodyPr wrap="square" rtlCol="0">
            <a:spAutoFit/>
          </a:bodyPr>
          <a:lstStyle/>
          <a:p>
            <a:r>
              <a:rPr lang="en-US" sz="1400" b="1" dirty="0"/>
              <a:t>Clear-sky Eddies</a:t>
            </a:r>
          </a:p>
        </p:txBody>
      </p:sp>
      <p:sp>
        <p:nvSpPr>
          <p:cNvPr id="10" name="TextBox 9">
            <a:extLst>
              <a:ext uri="{FF2B5EF4-FFF2-40B4-BE49-F238E27FC236}">
                <a16:creationId xmlns:a16="http://schemas.microsoft.com/office/drawing/2014/main" xmlns="" id="{AC4769DE-5176-4F33-B0B5-002704425AD7}"/>
              </a:ext>
            </a:extLst>
          </p:cNvPr>
          <p:cNvSpPr txBox="1"/>
          <p:nvPr/>
        </p:nvSpPr>
        <p:spPr>
          <a:xfrm>
            <a:off x="5143717" y="1223024"/>
            <a:ext cx="4002677" cy="307777"/>
          </a:xfrm>
          <a:prstGeom prst="rect">
            <a:avLst/>
          </a:prstGeom>
          <a:noFill/>
        </p:spPr>
        <p:txBody>
          <a:bodyPr wrap="square" rtlCol="0">
            <a:spAutoFit/>
          </a:bodyPr>
          <a:lstStyle/>
          <a:p>
            <a:r>
              <a:rPr lang="en-US" sz="1400" dirty="0" err="1"/>
              <a:t>Mesonet</a:t>
            </a:r>
            <a:r>
              <a:rPr lang="en-US" sz="1400" dirty="0"/>
              <a:t>-NYS, Bronx NY, </a:t>
            </a:r>
            <a:r>
              <a:rPr lang="en-US" sz="1400" dirty="0" err="1"/>
              <a:t>Windcube</a:t>
            </a:r>
            <a:r>
              <a:rPr lang="en-US" sz="1400" dirty="0"/>
              <a:t> 100s  </a:t>
            </a:r>
          </a:p>
        </p:txBody>
      </p:sp>
      <p:sp>
        <p:nvSpPr>
          <p:cNvPr id="11" name="TextBox 10">
            <a:extLst>
              <a:ext uri="{FF2B5EF4-FFF2-40B4-BE49-F238E27FC236}">
                <a16:creationId xmlns:a16="http://schemas.microsoft.com/office/drawing/2014/main" xmlns="" id="{25CC4157-D4E2-4FC8-B65D-46048804EAB6}"/>
              </a:ext>
            </a:extLst>
          </p:cNvPr>
          <p:cNvSpPr txBox="1"/>
          <p:nvPr/>
        </p:nvSpPr>
        <p:spPr>
          <a:xfrm>
            <a:off x="2908228" y="4408955"/>
            <a:ext cx="4634469" cy="307777"/>
          </a:xfrm>
          <a:prstGeom prst="rect">
            <a:avLst/>
          </a:prstGeom>
          <a:noFill/>
        </p:spPr>
        <p:txBody>
          <a:bodyPr wrap="square" rtlCol="0">
            <a:spAutoFit/>
          </a:bodyPr>
          <a:lstStyle/>
          <a:p>
            <a:r>
              <a:rPr lang="en-US" sz="1400" dirty="0"/>
              <a:t>Bronx NY Pandora</a:t>
            </a:r>
          </a:p>
        </p:txBody>
      </p:sp>
      <p:sp>
        <p:nvSpPr>
          <p:cNvPr id="12" name="TextBox 11">
            <a:extLst>
              <a:ext uri="{FF2B5EF4-FFF2-40B4-BE49-F238E27FC236}">
                <a16:creationId xmlns:a16="http://schemas.microsoft.com/office/drawing/2014/main" xmlns="" id="{795F66B5-5F7A-4E1B-A150-BFE2425433BE}"/>
              </a:ext>
            </a:extLst>
          </p:cNvPr>
          <p:cNvSpPr txBox="1"/>
          <p:nvPr/>
        </p:nvSpPr>
        <p:spPr>
          <a:xfrm>
            <a:off x="6829248" y="2672439"/>
            <a:ext cx="832646" cy="307777"/>
          </a:xfrm>
          <a:prstGeom prst="rect">
            <a:avLst/>
          </a:prstGeom>
          <a:noFill/>
        </p:spPr>
        <p:txBody>
          <a:bodyPr wrap="square" rtlCol="0">
            <a:spAutoFit/>
          </a:bodyPr>
          <a:lstStyle/>
          <a:p>
            <a:r>
              <a:rPr lang="en-US" sz="1400" b="1" dirty="0"/>
              <a:t>Clouds</a:t>
            </a:r>
          </a:p>
        </p:txBody>
      </p:sp>
      <p:sp>
        <p:nvSpPr>
          <p:cNvPr id="13" name="Rectangle: Rounded Corners 12">
            <a:extLst>
              <a:ext uri="{FF2B5EF4-FFF2-40B4-BE49-F238E27FC236}">
                <a16:creationId xmlns:a16="http://schemas.microsoft.com/office/drawing/2014/main" xmlns="" id="{E583D408-7209-4E39-9588-4AB7EEDFE03F}"/>
              </a:ext>
            </a:extLst>
          </p:cNvPr>
          <p:cNvSpPr/>
          <p:nvPr/>
        </p:nvSpPr>
        <p:spPr>
          <a:xfrm>
            <a:off x="7444034" y="1736161"/>
            <a:ext cx="243431" cy="266160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DA002121-14E7-4101-B985-52C69FF031CC}"/>
              </a:ext>
            </a:extLst>
          </p:cNvPr>
          <p:cNvSpPr/>
          <p:nvPr/>
        </p:nvSpPr>
        <p:spPr>
          <a:xfrm>
            <a:off x="2730327" y="5242875"/>
            <a:ext cx="1371348" cy="1195410"/>
          </a:xfrm>
          <a:prstGeom prst="roundRect">
            <a:avLst/>
          </a:prstGeom>
          <a:solidFill>
            <a:schemeClr val="accent4">
              <a:alpha val="5000"/>
            </a:schemeClr>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0C2D354D-046E-461D-A186-36A8863A0758}"/>
              </a:ext>
            </a:extLst>
          </p:cNvPr>
          <p:cNvSpPr/>
          <p:nvPr/>
        </p:nvSpPr>
        <p:spPr>
          <a:xfrm>
            <a:off x="4108880" y="5097381"/>
            <a:ext cx="5283987" cy="1351918"/>
          </a:xfrm>
          <a:prstGeom prst="roundRect">
            <a:avLst/>
          </a:prstGeom>
          <a:solidFill>
            <a:schemeClr val="accent1">
              <a:alpha val="5000"/>
            </a:schemeClr>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885CD5FB-B39D-4FBE-A7CC-3CC8758C704A}"/>
              </a:ext>
            </a:extLst>
          </p:cNvPr>
          <p:cNvSpPr/>
          <p:nvPr/>
        </p:nvSpPr>
        <p:spPr>
          <a:xfrm>
            <a:off x="7762974" y="1711561"/>
            <a:ext cx="664643" cy="270675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94368FC6-B55E-47C1-9AEF-222AC6341252}"/>
              </a:ext>
            </a:extLst>
          </p:cNvPr>
          <p:cNvSpPr txBox="1"/>
          <p:nvPr/>
        </p:nvSpPr>
        <p:spPr>
          <a:xfrm>
            <a:off x="1646083" y="1544486"/>
            <a:ext cx="3506366" cy="2585323"/>
          </a:xfrm>
          <a:prstGeom prst="rect">
            <a:avLst/>
          </a:prstGeom>
          <a:noFill/>
        </p:spPr>
        <p:txBody>
          <a:bodyPr wrap="square" rtlCol="0">
            <a:spAutoFit/>
          </a:bodyPr>
          <a:lstStyle/>
          <a:p>
            <a:r>
              <a:rPr lang="en-US" dirty="0"/>
              <a:t>In addition to measuring NO</a:t>
            </a:r>
            <a:r>
              <a:rPr lang="en-US" baseline="-25000" dirty="0"/>
              <a:t>2</a:t>
            </a:r>
            <a:r>
              <a:rPr lang="en-US" dirty="0"/>
              <a:t> advection, Pandora is sensitive enough (</a:t>
            </a:r>
            <a:r>
              <a:rPr lang="en-US" b="1" dirty="0"/>
              <a:t>1</a:t>
            </a:r>
            <a:r>
              <a:rPr lang="el-GR" b="1" dirty="0">
                <a:latin typeface="Arial Narrow" panose="020B0606020202030204" pitchFamily="34" charset="0"/>
              </a:rPr>
              <a:t>σ</a:t>
            </a:r>
            <a:r>
              <a:rPr lang="en-US" b="1" dirty="0">
                <a:latin typeface="Arial Narrow" panose="020B0606020202030204" pitchFamily="34" charset="0"/>
              </a:rPr>
              <a:t> = 5×10</a:t>
            </a:r>
            <a:r>
              <a:rPr lang="en-US" b="1" baseline="30000" dirty="0">
                <a:latin typeface="Arial Narrow" panose="020B0606020202030204" pitchFamily="34" charset="0"/>
              </a:rPr>
              <a:t>13</a:t>
            </a:r>
            <a:r>
              <a:rPr lang="en-US" b="1" dirty="0">
                <a:latin typeface="Arial Narrow" panose="020B0606020202030204" pitchFamily="34" charset="0"/>
              </a:rPr>
              <a:t> in 10 s</a:t>
            </a:r>
            <a:r>
              <a:rPr lang="en-US" dirty="0">
                <a:latin typeface="Arial Narrow" panose="020B0606020202030204" pitchFamily="34" charset="0"/>
              </a:rPr>
              <a:t>) to capture variations driven by large PBL eddies </a:t>
            </a:r>
            <a:r>
              <a:rPr lang="en-US" b="1" dirty="0">
                <a:latin typeface="Arial Narrow" panose="020B0606020202030204" pitchFamily="34" charset="0"/>
              </a:rPr>
              <a:t>(up to ±1×10</a:t>
            </a:r>
            <a:r>
              <a:rPr lang="en-US" b="1" baseline="30000" dirty="0">
                <a:latin typeface="Arial Narrow" panose="020B0606020202030204" pitchFamily="34" charset="0"/>
              </a:rPr>
              <a:t>15</a:t>
            </a:r>
            <a:r>
              <a:rPr lang="en-US" b="1" dirty="0">
                <a:latin typeface="Arial Narrow" panose="020B0606020202030204" pitchFamily="34" charset="0"/>
              </a:rPr>
              <a:t> molecule cm</a:t>
            </a:r>
            <a:r>
              <a:rPr lang="en-US" b="1" baseline="30000" dirty="0">
                <a:latin typeface="Arial Narrow" panose="020B0606020202030204" pitchFamily="34" charset="0"/>
              </a:rPr>
              <a:t>-2</a:t>
            </a:r>
            <a:r>
              <a:rPr lang="en-US" dirty="0">
                <a:latin typeface="Arial Narrow" panose="020B0606020202030204" pitchFamily="34" charset="0"/>
              </a:rPr>
              <a:t> </a:t>
            </a:r>
            <a:r>
              <a:rPr lang="en-US" b="1" dirty="0">
                <a:latin typeface="Arial Narrow" panose="020B0606020202030204" pitchFamily="34" charset="0"/>
              </a:rPr>
              <a:t>over 1-minute, </a:t>
            </a:r>
            <a:r>
              <a:rPr lang="en-US" dirty="0">
                <a:latin typeface="Arial Narrow" panose="020B0606020202030204" pitchFamily="34" charset="0"/>
              </a:rPr>
              <a:t>or ~10%-20% of tropospheric column). Column water vapor should be a straightforward, not yet available product as well</a:t>
            </a:r>
            <a:endParaRPr lang="en-US" baseline="-25000" dirty="0"/>
          </a:p>
        </p:txBody>
      </p:sp>
      <p:sp>
        <p:nvSpPr>
          <p:cNvPr id="18" name="Rectangle 17">
            <a:extLst>
              <a:ext uri="{FF2B5EF4-FFF2-40B4-BE49-F238E27FC236}">
                <a16:creationId xmlns:a16="http://schemas.microsoft.com/office/drawing/2014/main" xmlns="" id="{8EE4DECF-F8FE-4B48-AD5D-595C337D35D8}"/>
              </a:ext>
            </a:extLst>
          </p:cNvPr>
          <p:cNvSpPr/>
          <p:nvPr/>
        </p:nvSpPr>
        <p:spPr>
          <a:xfrm>
            <a:off x="5169341" y="1510247"/>
            <a:ext cx="4203601" cy="29357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xmlns="" id="{E50AC183-3DAC-465A-B6C7-A558A458873C}"/>
              </a:ext>
            </a:extLst>
          </p:cNvPr>
          <p:cNvCxnSpPr>
            <a:cxnSpLocks/>
          </p:cNvCxnSpPr>
          <p:nvPr/>
        </p:nvCxnSpPr>
        <p:spPr>
          <a:xfrm>
            <a:off x="8420217" y="4317532"/>
            <a:ext cx="1002619" cy="828909"/>
          </a:xfrm>
          <a:prstGeom prst="straightConnector1">
            <a:avLst/>
          </a:prstGeom>
          <a:ln w="2540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72AF2A28-15B0-4C98-8A41-D294CE78BC52}"/>
              </a:ext>
            </a:extLst>
          </p:cNvPr>
          <p:cNvSpPr txBox="1"/>
          <p:nvPr/>
        </p:nvSpPr>
        <p:spPr>
          <a:xfrm>
            <a:off x="4176332" y="5059924"/>
            <a:ext cx="1466466" cy="954107"/>
          </a:xfrm>
          <a:prstGeom prst="rect">
            <a:avLst/>
          </a:prstGeom>
          <a:noFill/>
        </p:spPr>
        <p:txBody>
          <a:bodyPr wrap="square" rtlCol="0">
            <a:spAutoFit/>
          </a:bodyPr>
          <a:lstStyle/>
          <a:p>
            <a:r>
              <a:rPr lang="en-US" sz="1400" b="1" dirty="0"/>
              <a:t>Clear-sky NO2 Advection + Large Eddies</a:t>
            </a:r>
          </a:p>
          <a:p>
            <a:r>
              <a:rPr lang="en-US" sz="1400" dirty="0"/>
              <a:t>Very precise</a:t>
            </a:r>
          </a:p>
        </p:txBody>
      </p:sp>
      <p:sp>
        <p:nvSpPr>
          <p:cNvPr id="21" name="TextBox 20">
            <a:extLst>
              <a:ext uri="{FF2B5EF4-FFF2-40B4-BE49-F238E27FC236}">
                <a16:creationId xmlns:a16="http://schemas.microsoft.com/office/drawing/2014/main" xmlns="" id="{F8EFCA58-930E-4911-BADE-93EA183E05E8}"/>
              </a:ext>
            </a:extLst>
          </p:cNvPr>
          <p:cNvSpPr txBox="1"/>
          <p:nvPr/>
        </p:nvSpPr>
        <p:spPr>
          <a:xfrm>
            <a:off x="4909567" y="4529726"/>
            <a:ext cx="3543901" cy="123111"/>
          </a:xfrm>
          <a:prstGeom prst="rect">
            <a:avLst/>
          </a:prstGeom>
          <a:solidFill>
            <a:schemeClr val="bg1"/>
          </a:solidFill>
        </p:spPr>
        <p:txBody>
          <a:bodyPr wrap="square" rtlCol="0">
            <a:spAutoFit/>
          </a:bodyPr>
          <a:lstStyle/>
          <a:p>
            <a:endParaRPr lang="en-US" sz="200" dirty="0">
              <a:solidFill>
                <a:schemeClr val="bg1"/>
              </a:solidFill>
            </a:endParaRPr>
          </a:p>
        </p:txBody>
      </p:sp>
      <p:sp>
        <p:nvSpPr>
          <p:cNvPr id="22" name="TextBox 21">
            <a:extLst>
              <a:ext uri="{FF2B5EF4-FFF2-40B4-BE49-F238E27FC236}">
                <a16:creationId xmlns:a16="http://schemas.microsoft.com/office/drawing/2014/main" xmlns="" id="{A83D9B74-5A4F-4F06-B3C1-780436F73898}"/>
              </a:ext>
            </a:extLst>
          </p:cNvPr>
          <p:cNvSpPr txBox="1"/>
          <p:nvPr/>
        </p:nvSpPr>
        <p:spPr>
          <a:xfrm>
            <a:off x="2723123" y="5180539"/>
            <a:ext cx="1378552" cy="307777"/>
          </a:xfrm>
          <a:prstGeom prst="rect">
            <a:avLst/>
          </a:prstGeom>
          <a:noFill/>
        </p:spPr>
        <p:txBody>
          <a:bodyPr wrap="square" rtlCol="0">
            <a:spAutoFit/>
          </a:bodyPr>
          <a:lstStyle/>
          <a:p>
            <a:r>
              <a:rPr lang="en-US" sz="1400" b="1" dirty="0"/>
              <a:t>Clouds - </a:t>
            </a:r>
            <a:r>
              <a:rPr lang="en-US" sz="1400" dirty="0"/>
              <a:t>noisy</a:t>
            </a:r>
          </a:p>
        </p:txBody>
      </p:sp>
      <p:cxnSp>
        <p:nvCxnSpPr>
          <p:cNvPr id="23" name="Straight Arrow Connector 22">
            <a:extLst>
              <a:ext uri="{FF2B5EF4-FFF2-40B4-BE49-F238E27FC236}">
                <a16:creationId xmlns:a16="http://schemas.microsoft.com/office/drawing/2014/main" xmlns="" id="{2E030D72-376F-4AA2-BAEA-C8846ABA5056}"/>
              </a:ext>
            </a:extLst>
          </p:cNvPr>
          <p:cNvCxnSpPr>
            <a:cxnSpLocks/>
          </p:cNvCxnSpPr>
          <p:nvPr/>
        </p:nvCxnSpPr>
        <p:spPr>
          <a:xfrm flipH="1">
            <a:off x="2819060" y="4320742"/>
            <a:ext cx="4655975" cy="859797"/>
          </a:xfrm>
          <a:prstGeom prst="straightConnector1">
            <a:avLst/>
          </a:prstGeom>
          <a:ln w="2540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654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03F6CD59-5C88-4F77-B83F-677DF6CF60C4}"/>
              </a:ext>
            </a:extLst>
          </p:cNvPr>
          <p:cNvGrpSpPr/>
          <p:nvPr/>
        </p:nvGrpSpPr>
        <p:grpSpPr>
          <a:xfrm>
            <a:off x="4243882" y="351077"/>
            <a:ext cx="7559897" cy="6183053"/>
            <a:chOff x="4095483" y="608067"/>
            <a:chExt cx="7346684" cy="5832563"/>
          </a:xfrm>
        </p:grpSpPr>
        <p:grpSp>
          <p:nvGrpSpPr>
            <p:cNvPr id="14" name="Group 13">
              <a:extLst>
                <a:ext uri="{FF2B5EF4-FFF2-40B4-BE49-F238E27FC236}">
                  <a16:creationId xmlns:a16="http://schemas.microsoft.com/office/drawing/2014/main" xmlns="" id="{2DD10DC1-8F9B-450B-AE1F-1699A34C9E3C}"/>
                </a:ext>
              </a:extLst>
            </p:cNvPr>
            <p:cNvGrpSpPr/>
            <p:nvPr/>
          </p:nvGrpSpPr>
          <p:grpSpPr>
            <a:xfrm>
              <a:off x="4095483" y="931233"/>
              <a:ext cx="7346684" cy="5509397"/>
              <a:chOff x="4095483" y="931233"/>
              <a:chExt cx="7346684" cy="5509397"/>
            </a:xfrm>
          </p:grpSpPr>
          <p:pic>
            <p:nvPicPr>
              <p:cNvPr id="5" name="Picture 4">
                <a:extLst>
                  <a:ext uri="{FF2B5EF4-FFF2-40B4-BE49-F238E27FC236}">
                    <a16:creationId xmlns:a16="http://schemas.microsoft.com/office/drawing/2014/main" xmlns="" id="{0124BE5E-04F1-4D21-9BC3-C092A53A9D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5483" y="931233"/>
                <a:ext cx="7346684" cy="5509397"/>
              </a:xfrm>
              <a:prstGeom prst="rect">
                <a:avLst/>
              </a:prstGeom>
            </p:spPr>
          </p:pic>
          <p:sp>
            <p:nvSpPr>
              <p:cNvPr id="6" name="TextBox 5">
                <a:extLst>
                  <a:ext uri="{FF2B5EF4-FFF2-40B4-BE49-F238E27FC236}">
                    <a16:creationId xmlns:a16="http://schemas.microsoft.com/office/drawing/2014/main" xmlns="" id="{025ABAE1-B250-4623-8DA9-8DCBF6F58C14}"/>
                  </a:ext>
                </a:extLst>
              </p:cNvPr>
              <p:cNvSpPr txBox="1"/>
              <p:nvPr/>
            </p:nvSpPr>
            <p:spPr>
              <a:xfrm rot="16200000">
                <a:off x="10207800" y="3384161"/>
                <a:ext cx="1379545" cy="369332"/>
              </a:xfrm>
              <a:prstGeom prst="rect">
                <a:avLst/>
              </a:prstGeom>
              <a:noFill/>
            </p:spPr>
            <p:txBody>
              <a:bodyPr wrap="none" rtlCol="0">
                <a:spAutoFit/>
              </a:bodyPr>
              <a:lstStyle/>
              <a:p>
                <a:r>
                  <a:rPr lang="en-US" b="1" dirty="0"/>
                  <a:t>Hour of  Day</a:t>
                </a:r>
              </a:p>
            </p:txBody>
          </p:sp>
        </p:grpSp>
        <p:sp>
          <p:nvSpPr>
            <p:cNvPr id="8" name="TextBox 7">
              <a:extLst>
                <a:ext uri="{FF2B5EF4-FFF2-40B4-BE49-F238E27FC236}">
                  <a16:creationId xmlns:a16="http://schemas.microsoft.com/office/drawing/2014/main" xmlns="" id="{8D09E552-4D25-46FF-BB2E-89B50F7A3D4C}"/>
                </a:ext>
              </a:extLst>
            </p:cNvPr>
            <p:cNvSpPr txBox="1"/>
            <p:nvPr/>
          </p:nvSpPr>
          <p:spPr>
            <a:xfrm>
              <a:off x="5497189" y="608067"/>
              <a:ext cx="3850093" cy="646331"/>
            </a:xfrm>
            <a:prstGeom prst="rect">
              <a:avLst/>
            </a:prstGeom>
            <a:noFill/>
          </p:spPr>
          <p:txBody>
            <a:bodyPr wrap="none" rtlCol="0">
              <a:spAutoFit/>
            </a:bodyPr>
            <a:lstStyle/>
            <a:p>
              <a:pPr algn="ctr"/>
              <a:r>
                <a:rPr lang="en-US" b="1" dirty="0"/>
                <a:t>Near-road site GW Bridge, Fort Lee, NJ</a:t>
              </a:r>
            </a:p>
            <a:p>
              <a:pPr algn="ctr"/>
              <a:r>
                <a:rPr lang="en-US" b="1" dirty="0"/>
                <a:t>Sunday Morning April 22, 2018</a:t>
              </a:r>
            </a:p>
          </p:txBody>
        </p:sp>
      </p:grpSp>
      <p:pic>
        <p:nvPicPr>
          <p:cNvPr id="9" name="Picture 2" descr="Image result for uc berkeley logo">
            <a:extLst>
              <a:ext uri="{FF2B5EF4-FFF2-40B4-BE49-F238E27FC236}">
                <a16:creationId xmlns:a16="http://schemas.microsoft.com/office/drawing/2014/main" xmlns="" id="{3951C896-BC02-47DA-80FC-93064FE3B1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0362" y="5351917"/>
            <a:ext cx="995680" cy="995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NYS DEC logo">
            <a:extLst>
              <a:ext uri="{FF2B5EF4-FFF2-40B4-BE49-F238E27FC236}">
                <a16:creationId xmlns:a16="http://schemas.microsoft.com/office/drawing/2014/main" xmlns="" id="{4A469178-8190-48EE-ADE3-314FF2967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970" y="6270262"/>
            <a:ext cx="2329975" cy="582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nj dep logo">
            <a:extLst>
              <a:ext uri="{FF2B5EF4-FFF2-40B4-BE49-F238E27FC236}">
                <a16:creationId xmlns:a16="http://schemas.microsoft.com/office/drawing/2014/main" xmlns="" id="{DB8E427B-0E47-4466-9A04-FAEDE1F841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7463" y="5281228"/>
            <a:ext cx="1066369" cy="10663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EPA logo">
            <a:extLst>
              <a:ext uri="{FF2B5EF4-FFF2-40B4-BE49-F238E27FC236}">
                <a16:creationId xmlns:a16="http://schemas.microsoft.com/office/drawing/2014/main" xmlns="" id="{F70E1F0D-59AF-4EE7-A6A4-12963EF3AF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5445252"/>
            <a:ext cx="1359548" cy="13464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4CFE4F47-8A7D-4828-AE27-ED15E94B7259}"/>
              </a:ext>
            </a:extLst>
          </p:cNvPr>
          <p:cNvSpPr txBox="1"/>
          <p:nvPr/>
        </p:nvSpPr>
        <p:spPr>
          <a:xfrm>
            <a:off x="0" y="104716"/>
            <a:ext cx="4224270" cy="5170646"/>
          </a:xfrm>
          <a:prstGeom prst="rect">
            <a:avLst/>
          </a:prstGeom>
          <a:noFill/>
        </p:spPr>
        <p:txBody>
          <a:bodyPr wrap="square" rtlCol="0">
            <a:spAutoFit/>
          </a:bodyPr>
          <a:lstStyle/>
          <a:p>
            <a:pPr>
              <a:spcAft>
                <a:spcPts val="1200"/>
              </a:spcAft>
            </a:pPr>
            <a:r>
              <a:rPr lang="en-US" sz="2800" b="1" dirty="0"/>
              <a:t>1 BEACON node and FRM NOx at GW Bridge near-road monitoring site</a:t>
            </a:r>
            <a:endParaRPr lang="en-US" sz="2400" dirty="0"/>
          </a:p>
          <a:p>
            <a:pPr marL="342900" indent="-342900">
              <a:spcBef>
                <a:spcPts val="600"/>
              </a:spcBef>
              <a:spcAft>
                <a:spcPts val="1200"/>
              </a:spcAft>
              <a:buFont typeface="Arial" panose="020B0604020202020204" pitchFamily="34" charset="0"/>
              <a:buChar char="•"/>
            </a:pPr>
            <a:r>
              <a:rPr lang="en-US" sz="2400" dirty="0"/>
              <a:t>Application to address a pressing AQ management need: What is the rate of NOx emission per unit of fuel burned in real world conditions?</a:t>
            </a:r>
          </a:p>
          <a:p>
            <a:pPr marL="342900" indent="-342900">
              <a:spcBef>
                <a:spcPts val="600"/>
              </a:spcBef>
              <a:spcAft>
                <a:spcPts val="1200"/>
              </a:spcAft>
              <a:buFont typeface="Arial" panose="020B0604020202020204" pitchFamily="34" charset="0"/>
              <a:buChar char="•"/>
            </a:pPr>
            <a:r>
              <a:rPr lang="en-US" sz="2400" dirty="0"/>
              <a:t>Low-cost, value-added measurement for near-road networks</a:t>
            </a:r>
          </a:p>
        </p:txBody>
      </p:sp>
    </p:spTree>
    <p:extLst>
      <p:ext uri="{BB962C8B-B14F-4D97-AF65-F5344CB8AC3E}">
        <p14:creationId xmlns:p14="http://schemas.microsoft.com/office/powerpoint/2010/main" val="3375863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6B80EE4-1310-4F82-98A8-20A680889144}"/>
              </a:ext>
            </a:extLst>
          </p:cNvPr>
          <p:cNvSpPr>
            <a:spLocks noGrp="1"/>
          </p:cNvSpPr>
          <p:nvPr>
            <p:ph type="body" sz="quarter" idx="10"/>
          </p:nvPr>
        </p:nvSpPr>
        <p:spPr/>
        <p:txBody>
          <a:bodyPr/>
          <a:lstStyle/>
          <a:p>
            <a:r>
              <a:rPr lang="en-US" dirty="0"/>
              <a:t>Sub-grid clouds hiding NO2?</a:t>
            </a:r>
          </a:p>
        </p:txBody>
      </p:sp>
      <p:sp>
        <p:nvSpPr>
          <p:cNvPr id="3" name="Text Placeholder 2">
            <a:extLst>
              <a:ext uri="{FF2B5EF4-FFF2-40B4-BE49-F238E27FC236}">
                <a16:creationId xmlns:a16="http://schemas.microsoft.com/office/drawing/2014/main" xmlns="" id="{8E7B6E23-4510-4ED1-8C8F-4F9F20A173AD}"/>
              </a:ext>
            </a:extLst>
          </p:cNvPr>
          <p:cNvSpPr>
            <a:spLocks noGrp="1"/>
          </p:cNvSpPr>
          <p:nvPr>
            <p:ph type="body" sz="quarter" idx="11"/>
          </p:nvPr>
        </p:nvSpPr>
        <p:spPr>
          <a:xfrm>
            <a:off x="6400800" y="1447800"/>
            <a:ext cx="4114800" cy="4876800"/>
          </a:xfrm>
        </p:spPr>
        <p:txBody>
          <a:bodyPr/>
          <a:lstStyle/>
          <a:p>
            <a:r>
              <a:rPr lang="en-US" dirty="0"/>
              <a:t>When skies are fully clear, the slope of inferred emissions to CEMS emissions increases.</a:t>
            </a:r>
          </a:p>
          <a:p>
            <a:pPr lvl="1"/>
            <a:r>
              <a:rPr lang="en-US" dirty="0"/>
              <a:t>It’s possible that sub-grid clouds on 5 July act to block sampling of boundary layer NO2, diminishing the signal</a:t>
            </a:r>
          </a:p>
          <a:p>
            <a:pPr lvl="1"/>
            <a:endParaRPr lang="en-US" dirty="0"/>
          </a:p>
          <a:p>
            <a:r>
              <a:rPr lang="en-US" sz="1800" u="sng" dirty="0"/>
              <a:t>These kinds of questions can be answered using Pandora system that was operationally deployed at NJDEP, NYDEC and CTDEEP AQ monitoring sites in May 2018. </a:t>
            </a:r>
          </a:p>
        </p:txBody>
      </p:sp>
      <p:sp>
        <p:nvSpPr>
          <p:cNvPr id="4" name="Slide Number Placeholder 3">
            <a:extLst>
              <a:ext uri="{FF2B5EF4-FFF2-40B4-BE49-F238E27FC236}">
                <a16:creationId xmlns:a16="http://schemas.microsoft.com/office/drawing/2014/main" xmlns="" id="{6DC1BC7E-B8F2-4018-B017-834AB9A150F7}"/>
              </a:ext>
            </a:extLst>
          </p:cNvPr>
          <p:cNvSpPr>
            <a:spLocks noGrp="1"/>
          </p:cNvSpPr>
          <p:nvPr>
            <p:ph type="sldNum" sz="quarter" idx="13"/>
          </p:nvPr>
        </p:nvSpPr>
        <p:spPr/>
        <p:txBody>
          <a:bodyPr/>
          <a:lstStyle/>
          <a:p>
            <a:fld id="{6D3FAE4D-9488-4B48-8F4A-A56CB5A28AF9}" type="slidenum">
              <a:rPr lang="en-US" smtClean="0"/>
              <a:pPr/>
              <a:t>17</a:t>
            </a:fld>
            <a:endParaRPr lang="en-US" dirty="0"/>
          </a:p>
        </p:txBody>
      </p:sp>
      <p:pic>
        <p:nvPicPr>
          <p:cNvPr id="6" name="Picture 5">
            <a:extLst>
              <a:ext uri="{FF2B5EF4-FFF2-40B4-BE49-F238E27FC236}">
                <a16:creationId xmlns:a16="http://schemas.microsoft.com/office/drawing/2014/main" xmlns="" id="{418CA024-79AD-41F7-AC24-A4C0112BA349}"/>
              </a:ext>
            </a:extLst>
          </p:cNvPr>
          <p:cNvPicPr>
            <a:picLocks noChangeAspect="1"/>
          </p:cNvPicPr>
          <p:nvPr/>
        </p:nvPicPr>
        <p:blipFill rotWithShape="1">
          <a:blip r:embed="rId2">
            <a:extLst>
              <a:ext uri="{28A0092B-C50C-407E-A947-70E740481C1C}">
                <a14:useLocalDpi xmlns:a14="http://schemas.microsoft.com/office/drawing/2010/main" val="0"/>
              </a:ext>
            </a:extLst>
          </a:blip>
          <a:srcRect l="7945" t="5638" r="6306" b="2271"/>
          <a:stretch/>
        </p:blipFill>
        <p:spPr>
          <a:xfrm>
            <a:off x="1981200" y="2258060"/>
            <a:ext cx="4419600" cy="3609341"/>
          </a:xfrm>
          <a:prstGeom prst="rect">
            <a:avLst/>
          </a:prstGeom>
        </p:spPr>
      </p:pic>
    </p:spTree>
    <p:extLst>
      <p:ext uri="{BB962C8B-B14F-4D97-AF65-F5344CB8AC3E}">
        <p14:creationId xmlns:p14="http://schemas.microsoft.com/office/powerpoint/2010/main" val="1737278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274968-14B9-4368-A3B4-BB53D065FD32}"/>
              </a:ext>
            </a:extLst>
          </p:cNvPr>
          <p:cNvSpPr>
            <a:spLocks noGrp="1"/>
          </p:cNvSpPr>
          <p:nvPr>
            <p:ph type="body" sz="quarter" idx="10"/>
          </p:nvPr>
        </p:nvSpPr>
        <p:spPr>
          <a:xfrm>
            <a:off x="4572000" y="381000"/>
            <a:ext cx="5791200" cy="914400"/>
          </a:xfrm>
        </p:spPr>
        <p:txBody>
          <a:bodyPr>
            <a:normAutofit fontScale="70000" lnSpcReduction="20000"/>
          </a:bodyPr>
          <a:lstStyle/>
          <a:p>
            <a:r>
              <a:rPr lang="en-US" dirty="0"/>
              <a:t>What time scale measurement is necessary to disentangle local from regional influences?</a:t>
            </a:r>
          </a:p>
        </p:txBody>
      </p:sp>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18</a:t>
            </a:fld>
            <a:endParaRPr lang="en-US" dirty="0"/>
          </a:p>
        </p:txBody>
      </p:sp>
      <p:sp>
        <p:nvSpPr>
          <p:cNvPr id="5" name="Title 1">
            <a:extLst>
              <a:ext uri="{FF2B5EF4-FFF2-40B4-BE49-F238E27FC236}">
                <a16:creationId xmlns:a16="http://schemas.microsoft.com/office/drawing/2014/main" xmlns="" id="{0CE72683-BC3A-4227-852B-4F56498D0D0C}"/>
              </a:ext>
            </a:extLst>
          </p:cNvPr>
          <p:cNvSpPr txBox="1">
            <a:spLocks/>
          </p:cNvSpPr>
          <p:nvPr/>
        </p:nvSpPr>
        <p:spPr>
          <a:xfrm>
            <a:off x="1428161" y="2669782"/>
            <a:ext cx="9144000" cy="2387600"/>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NO measurements:</a:t>
            </a:r>
            <a:r>
              <a:rPr lang="en-US" dirty="0"/>
              <a:t> the value of 1-minute measurements and sub-100 ppt precision</a:t>
            </a:r>
            <a:br>
              <a:rPr lang="en-US" dirty="0"/>
            </a:br>
            <a:r>
              <a:rPr lang="en-US" dirty="0"/>
              <a:t/>
            </a:r>
            <a:br>
              <a:rPr lang="en-US" dirty="0"/>
            </a:br>
            <a:r>
              <a:rPr lang="en-US" dirty="0"/>
              <a:t>Luke Valin EPA, Luis Lim NJ DEP</a:t>
            </a:r>
            <a:br>
              <a:rPr lang="en-US" dirty="0"/>
            </a:br>
            <a:r>
              <a:rPr lang="en-US" dirty="0"/>
              <a:t>*Data are Preliminary*</a:t>
            </a:r>
          </a:p>
        </p:txBody>
      </p:sp>
    </p:spTree>
    <p:extLst>
      <p:ext uri="{BB962C8B-B14F-4D97-AF65-F5344CB8AC3E}">
        <p14:creationId xmlns:p14="http://schemas.microsoft.com/office/powerpoint/2010/main" val="3001948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274968-14B9-4368-A3B4-BB53D065FD32}"/>
              </a:ext>
            </a:extLst>
          </p:cNvPr>
          <p:cNvSpPr>
            <a:spLocks noGrp="1"/>
          </p:cNvSpPr>
          <p:nvPr>
            <p:ph type="body" sz="quarter" idx="10"/>
          </p:nvPr>
        </p:nvSpPr>
        <p:spPr/>
        <p:txBody>
          <a:bodyPr>
            <a:normAutofit fontScale="70000" lnSpcReduction="20000"/>
          </a:bodyPr>
          <a:lstStyle/>
          <a:p>
            <a:r>
              <a:rPr lang="en-US" dirty="0"/>
              <a:t>Ozone production varies widely at concentrations of NO below 1 ppb</a:t>
            </a:r>
          </a:p>
        </p:txBody>
      </p:sp>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19</a:t>
            </a:fld>
            <a:endParaRPr lang="en-US" dirty="0"/>
          </a:p>
        </p:txBody>
      </p:sp>
      <p:pic>
        <p:nvPicPr>
          <p:cNvPr id="6" name="Picture 5">
            <a:extLst>
              <a:ext uri="{FF2B5EF4-FFF2-40B4-BE49-F238E27FC236}">
                <a16:creationId xmlns:a16="http://schemas.microsoft.com/office/drawing/2014/main" xmlns="" id="{4B68A793-D752-48E2-A6CF-70102351A3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8257" y="2438401"/>
            <a:ext cx="6041164" cy="3529463"/>
          </a:xfrm>
          <a:prstGeom prst="rect">
            <a:avLst/>
          </a:prstGeom>
        </p:spPr>
      </p:pic>
      <p:sp>
        <p:nvSpPr>
          <p:cNvPr id="7" name="TextBox 6">
            <a:extLst>
              <a:ext uri="{FF2B5EF4-FFF2-40B4-BE49-F238E27FC236}">
                <a16:creationId xmlns:a16="http://schemas.microsoft.com/office/drawing/2014/main" xmlns="" id="{E536653C-5240-4CEA-B831-668363EED8EB}"/>
              </a:ext>
            </a:extLst>
          </p:cNvPr>
          <p:cNvSpPr txBox="1"/>
          <p:nvPr/>
        </p:nvSpPr>
        <p:spPr>
          <a:xfrm>
            <a:off x="8277463" y="3262507"/>
            <a:ext cx="2251493" cy="1754326"/>
          </a:xfrm>
          <a:prstGeom prst="rect">
            <a:avLst/>
          </a:prstGeom>
          <a:noFill/>
        </p:spPr>
        <p:txBody>
          <a:bodyPr wrap="square" rtlCol="0">
            <a:spAutoFit/>
          </a:bodyPr>
          <a:lstStyle/>
          <a:p>
            <a:pPr indent="-914400"/>
            <a:r>
              <a:rPr lang="en-US" dirty="0"/>
              <a:t>NO measurements at monitoring stations are often reported in hourly-averages, rounded to nearest 1 ppb.</a:t>
            </a:r>
          </a:p>
        </p:txBody>
      </p:sp>
    </p:spTree>
    <p:extLst>
      <p:ext uri="{BB962C8B-B14F-4D97-AF65-F5344CB8AC3E}">
        <p14:creationId xmlns:p14="http://schemas.microsoft.com/office/powerpoint/2010/main" val="639964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9B241D7E-AF36-4DBF-8EF0-06ACAE79F289}"/>
              </a:ext>
            </a:extLst>
          </p:cNvPr>
          <p:cNvSpPr txBox="1">
            <a:spLocks/>
          </p:cNvSpPr>
          <p:nvPr/>
        </p:nvSpPr>
        <p:spPr>
          <a:xfrm>
            <a:off x="4470401" y="360020"/>
            <a:ext cx="7200900" cy="826490"/>
          </a:xfrm>
          <a:prstGeom prst="rect">
            <a:avLst/>
          </a:prstGeom>
        </p:spPr>
        <p:txBody>
          <a:bodyPr vert="horz" lIns="91440" tIns="45720" rIns="91440" bIns="45720" rtlCol="0">
            <a:normAutofit fontScale="77500" lnSpcReduction="20000"/>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0" i="0" u="none" strike="noStrike" kern="1200" cap="none" spc="0" normalizeH="0" baseline="0" noProof="0">
                <a:ln>
                  <a:noFill/>
                </a:ln>
                <a:solidFill>
                  <a:schemeClr val="tx1"/>
                </a:solidFill>
                <a:effectLst/>
                <a:uLnTx/>
                <a:uFillTx/>
                <a:latin typeface="Avenir Next Demi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0070C0"/>
                </a:solidFill>
                <a:latin typeface="Gill Sans MT" panose="020B0502020104020203" pitchFamily="34" charset="0"/>
              </a:rPr>
              <a:t>Core effort of EPA ORD is to align </a:t>
            </a:r>
            <a:r>
              <a:rPr lang="en-US" b="1" dirty="0" err="1">
                <a:solidFill>
                  <a:srgbClr val="0070C0"/>
                </a:solidFill>
                <a:latin typeface="Gill Sans MT" panose="020B0502020104020203" pitchFamily="34" charset="0"/>
              </a:rPr>
              <a:t>Pandonia</a:t>
            </a:r>
            <a:r>
              <a:rPr lang="en-US" b="1" dirty="0">
                <a:solidFill>
                  <a:srgbClr val="0070C0"/>
                </a:solidFill>
                <a:latin typeface="Gill Sans MT" panose="020B0502020104020203" pitchFamily="34" charset="0"/>
              </a:rPr>
              <a:t> Global Network with EPA PAMS network</a:t>
            </a:r>
            <a:endParaRPr lang="en-US" b="1" dirty="0"/>
          </a:p>
        </p:txBody>
      </p:sp>
      <p:pic>
        <p:nvPicPr>
          <p:cNvPr id="5" name="Picture 3">
            <a:extLst>
              <a:ext uri="{FF2B5EF4-FFF2-40B4-BE49-F238E27FC236}">
                <a16:creationId xmlns:a16="http://schemas.microsoft.com/office/drawing/2014/main" xmlns="" id="{80B7BB05-6AED-43A7-9D81-341375C172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7400" y="1776559"/>
            <a:ext cx="7336724" cy="400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FD65DFC0-4790-40A1-8FD5-5A5668853C6A}"/>
              </a:ext>
            </a:extLst>
          </p:cNvPr>
          <p:cNvSpPr txBox="1"/>
          <p:nvPr/>
        </p:nvSpPr>
        <p:spPr>
          <a:xfrm>
            <a:off x="79744" y="1317322"/>
            <a:ext cx="5178056" cy="5555367"/>
          </a:xfrm>
          <a:prstGeom prst="rect">
            <a:avLst/>
          </a:prstGeom>
          <a:noFill/>
        </p:spPr>
        <p:txBody>
          <a:bodyPr wrap="square" rtlCol="0">
            <a:spAutoFit/>
          </a:bodyPr>
          <a:lstStyle/>
          <a:p>
            <a:pPr>
              <a:spcAft>
                <a:spcPts val="1000"/>
              </a:spcAft>
            </a:pPr>
            <a:r>
              <a:rPr lang="en-US" dirty="0"/>
              <a:t>EPA ORD, and NASA GSFC, CCNY, BU (Geddes) and SAO are coordinating with a subset of states in Ozone Transport Region (OTR) to place ~15 units at AQ sites in the region by end of FY2019. Further expansion will depend on operations outlook and funding.</a:t>
            </a:r>
          </a:p>
          <a:p>
            <a:pPr>
              <a:spcAft>
                <a:spcPts val="1000"/>
              </a:spcAft>
            </a:pPr>
            <a:r>
              <a:rPr lang="en-US" dirty="0"/>
              <a:t>Not all  Pandora deployments to AQ sites are officially PAMS sites (e.g., three sites in Connecticut), but Pandora deployment does fall under the PAMS Enhanced Monitoring requirement, which applies to all states in the OTR</a:t>
            </a:r>
          </a:p>
          <a:p>
            <a:pPr>
              <a:spcAft>
                <a:spcPts val="1000"/>
              </a:spcAft>
            </a:pPr>
            <a:r>
              <a:rPr lang="en-US" dirty="0"/>
              <a:t>L. Valin, Alex </a:t>
            </a:r>
            <a:r>
              <a:rPr lang="en-US" dirty="0" err="1"/>
              <a:t>Kotsakis</a:t>
            </a:r>
            <a:r>
              <a:rPr lang="en-US" dirty="0"/>
              <a:t>, Fernando Santos and Lena Shalaby traveled to LuftBlick in Austria in May 2019. EPA is interested in adapting current documentation of hardware, lab calibration and data processing protocols in to the format of a formal EPA method</a:t>
            </a:r>
          </a:p>
          <a:p>
            <a:pPr>
              <a:spcAft>
                <a:spcPts val="1000"/>
              </a:spcAft>
            </a:pPr>
            <a:r>
              <a:rPr lang="en-US" sz="2000" b="1" dirty="0"/>
              <a:t>EPA Region 1, OAQPS monitoring group, NESCAUM, MARAMA, LADCO and states have been very helpful!</a:t>
            </a:r>
          </a:p>
        </p:txBody>
      </p:sp>
      <p:sp>
        <p:nvSpPr>
          <p:cNvPr id="8" name="Rectangle 7">
            <a:extLst>
              <a:ext uri="{FF2B5EF4-FFF2-40B4-BE49-F238E27FC236}">
                <a16:creationId xmlns:a16="http://schemas.microsoft.com/office/drawing/2014/main" xmlns="" id="{105EB79D-FF15-4C77-807A-285DE97EE228}"/>
              </a:ext>
            </a:extLst>
          </p:cNvPr>
          <p:cNvSpPr/>
          <p:nvPr/>
        </p:nvSpPr>
        <p:spPr>
          <a:xfrm>
            <a:off x="9969500" y="2584450"/>
            <a:ext cx="1295400" cy="1193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94D541BE-D33F-4373-8279-86E07FE1729D}"/>
              </a:ext>
            </a:extLst>
          </p:cNvPr>
          <p:cNvSpPr/>
          <p:nvPr/>
        </p:nvSpPr>
        <p:spPr>
          <a:xfrm>
            <a:off x="8464549" y="5723658"/>
            <a:ext cx="3727451" cy="646331"/>
          </a:xfrm>
          <a:prstGeom prst="rect">
            <a:avLst/>
          </a:prstGeom>
        </p:spPr>
        <p:txBody>
          <a:bodyPr wrap="square">
            <a:spAutoFit/>
          </a:bodyPr>
          <a:lstStyle/>
          <a:p>
            <a:pPr>
              <a:spcAft>
                <a:spcPts val="1000"/>
              </a:spcAft>
            </a:pPr>
            <a:r>
              <a:rPr lang="en-US" dirty="0"/>
              <a:t>**Specific site locations subject to change with state and regional input</a:t>
            </a:r>
          </a:p>
        </p:txBody>
      </p:sp>
      <p:sp>
        <p:nvSpPr>
          <p:cNvPr id="10" name="Rectangle 9">
            <a:extLst>
              <a:ext uri="{FF2B5EF4-FFF2-40B4-BE49-F238E27FC236}">
                <a16:creationId xmlns:a16="http://schemas.microsoft.com/office/drawing/2014/main" xmlns="" id="{C03479A7-0D6A-4786-8DD0-D2C539993415}"/>
              </a:ext>
            </a:extLst>
          </p:cNvPr>
          <p:cNvSpPr/>
          <p:nvPr/>
        </p:nvSpPr>
        <p:spPr>
          <a:xfrm>
            <a:off x="10201702" y="2584450"/>
            <a:ext cx="415498" cy="369332"/>
          </a:xfrm>
          <a:prstGeom prst="rect">
            <a:avLst/>
          </a:prstGeom>
        </p:spPr>
        <p:txBody>
          <a:bodyPr wrap="none">
            <a:spAutoFit/>
          </a:bodyPr>
          <a:lstStyle/>
          <a:p>
            <a:r>
              <a:rPr lang="en-US" dirty="0"/>
              <a:t>**</a:t>
            </a:r>
          </a:p>
        </p:txBody>
      </p:sp>
    </p:spTree>
    <p:extLst>
      <p:ext uri="{BB962C8B-B14F-4D97-AF65-F5344CB8AC3E}">
        <p14:creationId xmlns:p14="http://schemas.microsoft.com/office/powerpoint/2010/main" val="1863707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274968-14B9-4368-A3B4-BB53D065FD32}"/>
              </a:ext>
            </a:extLst>
          </p:cNvPr>
          <p:cNvSpPr>
            <a:spLocks noGrp="1"/>
          </p:cNvSpPr>
          <p:nvPr>
            <p:ph type="body" sz="quarter" idx="10"/>
          </p:nvPr>
        </p:nvSpPr>
        <p:spPr>
          <a:xfrm>
            <a:off x="4572000" y="457200"/>
            <a:ext cx="5791200" cy="838200"/>
          </a:xfrm>
        </p:spPr>
        <p:txBody>
          <a:bodyPr>
            <a:normAutofit fontScale="62500" lnSpcReduction="20000"/>
          </a:bodyPr>
          <a:lstStyle/>
          <a:p>
            <a:r>
              <a:rPr lang="en-US" dirty="0"/>
              <a:t>Without the temporal detail of NO measurements, it is impossible to characterize the rate of ozone production</a:t>
            </a:r>
          </a:p>
        </p:txBody>
      </p:sp>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20</a:t>
            </a:fld>
            <a:endParaRPr lang="en-US" dirty="0"/>
          </a:p>
        </p:txBody>
      </p:sp>
      <p:pic>
        <p:nvPicPr>
          <p:cNvPr id="5" name="Picture 4">
            <a:extLst>
              <a:ext uri="{FF2B5EF4-FFF2-40B4-BE49-F238E27FC236}">
                <a16:creationId xmlns:a16="http://schemas.microsoft.com/office/drawing/2014/main" xmlns="" id="{B22AFD4E-6940-4C60-8F33-99B515A405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32" t="6018" r="7916" b="3406"/>
          <a:stretch/>
        </p:blipFill>
        <p:spPr>
          <a:xfrm>
            <a:off x="3430439" y="1682150"/>
            <a:ext cx="7237562" cy="3977505"/>
          </a:xfrm>
          <a:prstGeom prst="rect">
            <a:avLst/>
          </a:prstGeom>
        </p:spPr>
      </p:pic>
      <p:cxnSp>
        <p:nvCxnSpPr>
          <p:cNvPr id="6" name="Straight Arrow Connector 5">
            <a:extLst>
              <a:ext uri="{FF2B5EF4-FFF2-40B4-BE49-F238E27FC236}">
                <a16:creationId xmlns:a16="http://schemas.microsoft.com/office/drawing/2014/main" xmlns="" id="{7191DCD1-40E7-4041-8240-69C3DAAEABF6}"/>
              </a:ext>
            </a:extLst>
          </p:cNvPr>
          <p:cNvCxnSpPr>
            <a:cxnSpLocks/>
          </p:cNvCxnSpPr>
          <p:nvPr/>
        </p:nvCxnSpPr>
        <p:spPr>
          <a:xfrm>
            <a:off x="2954578" y="4812633"/>
            <a:ext cx="70305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BC19AC28-4D08-43EE-B9D6-00B6ADAE1284}"/>
              </a:ext>
            </a:extLst>
          </p:cNvPr>
          <p:cNvSpPr txBox="1"/>
          <p:nvPr/>
        </p:nvSpPr>
        <p:spPr>
          <a:xfrm>
            <a:off x="1524000" y="4675337"/>
            <a:ext cx="1430578" cy="461665"/>
          </a:xfrm>
          <a:prstGeom prst="rect">
            <a:avLst/>
          </a:prstGeom>
          <a:noFill/>
        </p:spPr>
        <p:txBody>
          <a:bodyPr wrap="square" rtlCol="0">
            <a:spAutoFit/>
          </a:bodyPr>
          <a:lstStyle/>
          <a:p>
            <a:pPr indent="-914400" algn="r"/>
            <a:r>
              <a:rPr lang="en-US" sz="1200" dirty="0"/>
              <a:t>Baseline Correction required</a:t>
            </a:r>
          </a:p>
        </p:txBody>
      </p:sp>
      <p:cxnSp>
        <p:nvCxnSpPr>
          <p:cNvPr id="8" name="Straight Arrow Connector 7">
            <a:extLst>
              <a:ext uri="{FF2B5EF4-FFF2-40B4-BE49-F238E27FC236}">
                <a16:creationId xmlns:a16="http://schemas.microsoft.com/office/drawing/2014/main" xmlns="" id="{97678C18-E2DD-4422-A351-EE2B88FE0A5D}"/>
              </a:ext>
            </a:extLst>
          </p:cNvPr>
          <p:cNvCxnSpPr>
            <a:cxnSpLocks/>
          </p:cNvCxnSpPr>
          <p:nvPr/>
        </p:nvCxnSpPr>
        <p:spPr>
          <a:xfrm>
            <a:off x="2954578" y="5013158"/>
            <a:ext cx="70305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353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274968-14B9-4368-A3B4-BB53D065FD32}"/>
              </a:ext>
            </a:extLst>
          </p:cNvPr>
          <p:cNvSpPr>
            <a:spLocks noGrp="1"/>
          </p:cNvSpPr>
          <p:nvPr>
            <p:ph type="body" sz="quarter" idx="10"/>
          </p:nvPr>
        </p:nvSpPr>
        <p:spPr>
          <a:xfrm>
            <a:off x="4572000" y="533400"/>
            <a:ext cx="5791200" cy="762000"/>
          </a:xfrm>
        </p:spPr>
        <p:txBody>
          <a:bodyPr>
            <a:normAutofit fontScale="70000" lnSpcReduction="20000"/>
          </a:bodyPr>
          <a:lstStyle/>
          <a:p>
            <a:r>
              <a:rPr lang="en-US" dirty="0"/>
              <a:t>NO baseline correction at Rutgers would result in 50% slower rate of inferred PO3</a:t>
            </a:r>
          </a:p>
        </p:txBody>
      </p:sp>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21</a:t>
            </a:fld>
            <a:endParaRPr lang="en-US" dirty="0"/>
          </a:p>
        </p:txBody>
      </p:sp>
      <p:pic>
        <p:nvPicPr>
          <p:cNvPr id="5" name="Picture 4">
            <a:extLst>
              <a:ext uri="{FF2B5EF4-FFF2-40B4-BE49-F238E27FC236}">
                <a16:creationId xmlns:a16="http://schemas.microsoft.com/office/drawing/2014/main" xmlns="" id="{F8E298A1-CE31-4939-9F03-CD6E058A6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1791738"/>
            <a:ext cx="6429528" cy="4429231"/>
          </a:xfrm>
          <a:prstGeom prst="rect">
            <a:avLst/>
          </a:prstGeom>
        </p:spPr>
      </p:pic>
    </p:spTree>
    <p:extLst>
      <p:ext uri="{BB962C8B-B14F-4D97-AF65-F5344CB8AC3E}">
        <p14:creationId xmlns:p14="http://schemas.microsoft.com/office/powerpoint/2010/main" val="2652074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274968-14B9-4368-A3B4-BB53D065FD32}"/>
              </a:ext>
            </a:extLst>
          </p:cNvPr>
          <p:cNvSpPr>
            <a:spLocks noGrp="1"/>
          </p:cNvSpPr>
          <p:nvPr>
            <p:ph type="body" sz="quarter" idx="10"/>
          </p:nvPr>
        </p:nvSpPr>
        <p:spPr>
          <a:xfrm>
            <a:off x="4572000" y="381000"/>
            <a:ext cx="5791200" cy="914400"/>
          </a:xfrm>
        </p:spPr>
        <p:txBody>
          <a:bodyPr>
            <a:normAutofit fontScale="70000" lnSpcReduction="20000"/>
          </a:bodyPr>
          <a:lstStyle/>
          <a:p>
            <a:r>
              <a:rPr lang="en-US" dirty="0"/>
              <a:t>Inferred O3 production rate from 1 hour average [NO ] vs 60 1-minute [NO] measurements: ~75% faster</a:t>
            </a:r>
          </a:p>
        </p:txBody>
      </p:sp>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22</a:t>
            </a:fld>
            <a:endParaRPr lang="en-US" dirty="0"/>
          </a:p>
        </p:txBody>
      </p:sp>
      <p:pic>
        <p:nvPicPr>
          <p:cNvPr id="5" name="Picture 4">
            <a:extLst>
              <a:ext uri="{FF2B5EF4-FFF2-40B4-BE49-F238E27FC236}">
                <a16:creationId xmlns:a16="http://schemas.microsoft.com/office/drawing/2014/main" xmlns="" id="{0097FC4E-A279-4FE0-A43D-3D3E2AD4FE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927120"/>
            <a:ext cx="6429528" cy="4429231"/>
          </a:xfrm>
          <a:prstGeom prst="rect">
            <a:avLst/>
          </a:prstGeom>
        </p:spPr>
      </p:pic>
      <p:sp>
        <p:nvSpPr>
          <p:cNvPr id="6" name="Oval 5">
            <a:extLst>
              <a:ext uri="{FF2B5EF4-FFF2-40B4-BE49-F238E27FC236}">
                <a16:creationId xmlns:a16="http://schemas.microsoft.com/office/drawing/2014/main" xmlns="" id="{9FB342DD-6A69-434D-9BAC-03650BBBB2BB}"/>
              </a:ext>
            </a:extLst>
          </p:cNvPr>
          <p:cNvSpPr/>
          <p:nvPr/>
        </p:nvSpPr>
        <p:spPr>
          <a:xfrm>
            <a:off x="7391680" y="2032631"/>
            <a:ext cx="1284618" cy="12115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9366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274968-14B9-4368-A3B4-BB53D065FD32}"/>
              </a:ext>
            </a:extLst>
          </p:cNvPr>
          <p:cNvSpPr>
            <a:spLocks noGrp="1"/>
          </p:cNvSpPr>
          <p:nvPr>
            <p:ph type="body" sz="quarter" idx="10"/>
          </p:nvPr>
        </p:nvSpPr>
        <p:spPr/>
        <p:txBody>
          <a:bodyPr>
            <a:normAutofit/>
          </a:bodyPr>
          <a:lstStyle/>
          <a:p>
            <a:r>
              <a:rPr lang="en-US" dirty="0"/>
              <a:t>Continue sharing 1-minute data?</a:t>
            </a:r>
          </a:p>
        </p:txBody>
      </p:sp>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23</a:t>
            </a:fld>
            <a:endParaRPr lang="en-US" dirty="0"/>
          </a:p>
        </p:txBody>
      </p:sp>
      <p:sp>
        <p:nvSpPr>
          <p:cNvPr id="5" name="Title 1">
            <a:extLst>
              <a:ext uri="{FF2B5EF4-FFF2-40B4-BE49-F238E27FC236}">
                <a16:creationId xmlns:a16="http://schemas.microsoft.com/office/drawing/2014/main" xmlns="" id="{5FF780C3-1098-45D1-8FDC-56A369103BD8}"/>
              </a:ext>
            </a:extLst>
          </p:cNvPr>
          <p:cNvSpPr txBox="1">
            <a:spLocks/>
          </p:cNvSpPr>
          <p:nvPr/>
        </p:nvSpPr>
        <p:spPr>
          <a:xfrm>
            <a:off x="1642872" y="1678560"/>
            <a:ext cx="4224528" cy="419100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457200">
              <a:buFont typeface="Arial" panose="020B0604020202020204" pitchFamily="34" charset="0"/>
              <a:buChar char="•"/>
            </a:pPr>
            <a:r>
              <a:rPr lang="en-US" sz="2200" dirty="0"/>
              <a:t>Parameters of interest:</a:t>
            </a:r>
          </a:p>
          <a:p>
            <a:r>
              <a:rPr lang="en-US" sz="2200" dirty="0"/>
              <a:t>O3 and high precision CO, SO2, NO/NO2/</a:t>
            </a:r>
            <a:r>
              <a:rPr lang="en-US" sz="2200" dirty="0" err="1"/>
              <a:t>NOy</a:t>
            </a:r>
            <a:r>
              <a:rPr lang="en-US" sz="2200" dirty="0"/>
              <a:t>, black carbon:</a:t>
            </a:r>
          </a:p>
          <a:p>
            <a:endParaRPr lang="en-US" sz="2200" dirty="0"/>
          </a:p>
          <a:p>
            <a:pPr indent="-457200">
              <a:buFont typeface="Arial" panose="020B0604020202020204" pitchFamily="34" charset="0"/>
              <a:buChar char="•"/>
            </a:pPr>
            <a:r>
              <a:rPr lang="en-US" sz="2200" dirty="0"/>
              <a:t>Should such and effort be considered “Enhanced Monitoring”?</a:t>
            </a:r>
          </a:p>
          <a:p>
            <a:pPr indent="-457200">
              <a:buFont typeface="Arial" panose="020B0604020202020204" pitchFamily="34" charset="0"/>
              <a:buChar char="•"/>
            </a:pPr>
            <a:endParaRPr lang="en-US" sz="2200" dirty="0"/>
          </a:p>
          <a:p>
            <a:pPr indent="-457200">
              <a:buFont typeface="Arial" panose="020B0604020202020204" pitchFamily="34" charset="0"/>
              <a:buChar char="•"/>
            </a:pPr>
            <a:r>
              <a:rPr lang="en-US" sz="2200" dirty="0"/>
              <a:t>Is there interest amongst states? </a:t>
            </a:r>
          </a:p>
          <a:p>
            <a:pPr indent="-457200">
              <a:buFont typeface="Arial" panose="020B0604020202020204" pitchFamily="34" charset="0"/>
              <a:buChar char="•"/>
            </a:pPr>
            <a:endParaRPr lang="en-US" sz="2200" dirty="0"/>
          </a:p>
          <a:p>
            <a:pPr indent="-457200">
              <a:buFont typeface="Arial" panose="020B0604020202020204" pitchFamily="34" charset="0"/>
              <a:buChar char="•"/>
            </a:pPr>
            <a:r>
              <a:rPr lang="en-US" sz="2200" dirty="0"/>
              <a:t>What is easiest path forward on data delivery, QA/QC?</a:t>
            </a:r>
          </a:p>
          <a:p>
            <a:pPr lvl="2" indent="-457200">
              <a:buFont typeface="Arial" panose="020B0604020202020204" pitchFamily="34" charset="0"/>
              <a:buChar char="•"/>
            </a:pPr>
            <a:r>
              <a:rPr lang="en-US" sz="2200" dirty="0"/>
              <a:t>Use AIRNOW system?</a:t>
            </a:r>
          </a:p>
          <a:p>
            <a:pPr lvl="2" indent="-457200">
              <a:buFont typeface="Arial" panose="020B0604020202020204" pitchFamily="34" charset="0"/>
              <a:buChar char="•"/>
            </a:pPr>
            <a:r>
              <a:rPr lang="en-US" sz="2200" dirty="0"/>
              <a:t>Include calibration data, flagged?</a:t>
            </a:r>
          </a:p>
        </p:txBody>
      </p:sp>
      <p:pic>
        <p:nvPicPr>
          <p:cNvPr id="8" name="Picture 7">
            <a:extLst>
              <a:ext uri="{FF2B5EF4-FFF2-40B4-BE49-F238E27FC236}">
                <a16:creationId xmlns:a16="http://schemas.microsoft.com/office/drawing/2014/main" xmlns="" id="{AB4B9E2D-8C86-44A9-A0D2-010D790A2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6812" y="2202816"/>
            <a:ext cx="3852589" cy="3142488"/>
          </a:xfrm>
          <a:prstGeom prst="rect">
            <a:avLst/>
          </a:prstGeom>
        </p:spPr>
      </p:pic>
    </p:spTree>
    <p:extLst>
      <p:ext uri="{BB962C8B-B14F-4D97-AF65-F5344CB8AC3E}">
        <p14:creationId xmlns:p14="http://schemas.microsoft.com/office/powerpoint/2010/main" val="1744450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274968-14B9-4368-A3B4-BB53D065FD32}"/>
              </a:ext>
            </a:extLst>
          </p:cNvPr>
          <p:cNvSpPr>
            <a:spLocks noGrp="1"/>
          </p:cNvSpPr>
          <p:nvPr>
            <p:ph type="body" sz="quarter" idx="10"/>
          </p:nvPr>
        </p:nvSpPr>
        <p:spPr/>
        <p:txBody>
          <a:bodyPr>
            <a:normAutofit fontScale="70000" lnSpcReduction="20000"/>
          </a:bodyPr>
          <a:lstStyle/>
          <a:p>
            <a:r>
              <a:rPr lang="en-US" dirty="0"/>
              <a:t>HCHO cartridge measurement sites and early adopters of continuous measurement.</a:t>
            </a:r>
          </a:p>
        </p:txBody>
      </p:sp>
      <p:sp>
        <p:nvSpPr>
          <p:cNvPr id="3" name="Text Placeholder 2">
            <a:extLst>
              <a:ext uri="{FF2B5EF4-FFF2-40B4-BE49-F238E27FC236}">
                <a16:creationId xmlns:a16="http://schemas.microsoft.com/office/drawing/2014/main" xmlns="" id="{9E4B7F30-43DD-4992-9ABD-74F041C070E6}"/>
              </a:ext>
            </a:extLst>
          </p:cNvPr>
          <p:cNvSpPr>
            <a:spLocks noGrp="1"/>
          </p:cNvSpPr>
          <p:nvPr>
            <p:ph type="body" sz="quarter" idx="11"/>
          </p:nvPr>
        </p:nvSpPr>
        <p:spPr>
          <a:xfrm>
            <a:off x="1676400" y="1447800"/>
            <a:ext cx="2895600" cy="5105400"/>
          </a:xfrm>
        </p:spPr>
        <p:txBody>
          <a:bodyPr>
            <a:normAutofit fontScale="92500" lnSpcReduction="10000"/>
          </a:bodyPr>
          <a:lstStyle/>
          <a:p>
            <a:r>
              <a:rPr lang="en-US" dirty="0"/>
              <a:t>The map to right shows sites at which at least one DNPH TO11-A measurement was taken in 2016 or 2017</a:t>
            </a:r>
          </a:p>
          <a:p>
            <a:r>
              <a:rPr lang="en-US" dirty="0"/>
              <a:t>NESCAUM and NYS are in process of procuring two units for NYBG (Bronx) and Flax Pond (Long Island N. Shore)</a:t>
            </a:r>
          </a:p>
          <a:p>
            <a:r>
              <a:rPr lang="en-US" dirty="0"/>
              <a:t>CT DEEP is exploring potential procurement at Sherwood Island, Westport site</a:t>
            </a:r>
          </a:p>
          <a:p>
            <a:r>
              <a:rPr lang="en-US" dirty="0"/>
              <a:t>Houston has contacted us and is interested in light of an air toxics research grant.</a:t>
            </a:r>
          </a:p>
          <a:p>
            <a:r>
              <a:rPr lang="en-US" dirty="0"/>
              <a:t>State of Utah may be interested due to importance of HCHO in wintertime inversion O3 and PM episodes.</a:t>
            </a:r>
          </a:p>
        </p:txBody>
      </p:sp>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24</a:t>
            </a:fld>
            <a:endParaRPr lang="en-US" dirty="0"/>
          </a:p>
        </p:txBody>
      </p:sp>
      <p:pic>
        <p:nvPicPr>
          <p:cNvPr id="6" name="Picture 5">
            <a:extLst>
              <a:ext uri="{FF2B5EF4-FFF2-40B4-BE49-F238E27FC236}">
                <a16:creationId xmlns:a16="http://schemas.microsoft.com/office/drawing/2014/main" xmlns="" id="{C31EC772-58C6-4019-A315-0C21F76E6376}"/>
              </a:ext>
            </a:extLst>
          </p:cNvPr>
          <p:cNvPicPr>
            <a:picLocks noChangeAspect="1"/>
          </p:cNvPicPr>
          <p:nvPr/>
        </p:nvPicPr>
        <p:blipFill rotWithShape="1">
          <a:blip r:embed="rId2">
            <a:extLst>
              <a:ext uri="{28A0092B-C50C-407E-A947-70E740481C1C}">
                <a14:useLocalDpi xmlns:a14="http://schemas.microsoft.com/office/drawing/2010/main" val="0"/>
              </a:ext>
            </a:extLst>
          </a:blip>
          <a:srcRect l="19167" t="6923" r="15833" b="5842"/>
          <a:stretch/>
        </p:blipFill>
        <p:spPr>
          <a:xfrm>
            <a:off x="4453128" y="1485900"/>
            <a:ext cx="5943600" cy="4800600"/>
          </a:xfrm>
          <a:prstGeom prst="rect">
            <a:avLst/>
          </a:prstGeom>
        </p:spPr>
      </p:pic>
    </p:spTree>
    <p:extLst>
      <p:ext uri="{BB962C8B-B14F-4D97-AF65-F5344CB8AC3E}">
        <p14:creationId xmlns:p14="http://schemas.microsoft.com/office/powerpoint/2010/main" val="4052489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274968-14B9-4368-A3B4-BB53D065FD32}"/>
              </a:ext>
            </a:extLst>
          </p:cNvPr>
          <p:cNvSpPr>
            <a:spLocks noGrp="1"/>
          </p:cNvSpPr>
          <p:nvPr>
            <p:ph type="body" sz="quarter" idx="10"/>
          </p:nvPr>
        </p:nvSpPr>
        <p:spPr/>
        <p:txBody>
          <a:bodyPr/>
          <a:lstStyle/>
          <a:p>
            <a:r>
              <a:rPr lang="en-US" dirty="0"/>
              <a:t>BEACON in NY and NJ</a:t>
            </a:r>
          </a:p>
        </p:txBody>
      </p:sp>
      <p:sp>
        <p:nvSpPr>
          <p:cNvPr id="3" name="Text Placeholder 2">
            <a:extLst>
              <a:ext uri="{FF2B5EF4-FFF2-40B4-BE49-F238E27FC236}">
                <a16:creationId xmlns:a16="http://schemas.microsoft.com/office/drawing/2014/main" xmlns="" id="{9E4B7F30-43DD-4992-9ABD-74F041C070E6}"/>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25</a:t>
            </a:fld>
            <a:endParaRPr lang="en-US" dirty="0"/>
          </a:p>
        </p:txBody>
      </p:sp>
      <p:pic>
        <p:nvPicPr>
          <p:cNvPr id="6" name="Picture 5">
            <a:extLst>
              <a:ext uri="{FF2B5EF4-FFF2-40B4-BE49-F238E27FC236}">
                <a16:creationId xmlns:a16="http://schemas.microsoft.com/office/drawing/2014/main" xmlns="" id="{0BD527C1-5148-42F5-A233-58420DA3C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84941"/>
            <a:ext cx="8919836" cy="5002519"/>
          </a:xfrm>
          <a:prstGeom prst="rect">
            <a:avLst/>
          </a:prstGeom>
        </p:spPr>
      </p:pic>
    </p:spTree>
    <p:extLst>
      <p:ext uri="{BB962C8B-B14F-4D97-AF65-F5344CB8AC3E}">
        <p14:creationId xmlns:p14="http://schemas.microsoft.com/office/powerpoint/2010/main" val="258039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274968-14B9-4368-A3B4-BB53D065FD32}"/>
              </a:ext>
            </a:extLst>
          </p:cNvPr>
          <p:cNvSpPr>
            <a:spLocks noGrp="1"/>
          </p:cNvSpPr>
          <p:nvPr>
            <p:ph type="body" sz="quarter" idx="10"/>
          </p:nvPr>
        </p:nvSpPr>
        <p:spPr>
          <a:xfrm>
            <a:off x="4572000" y="533400"/>
            <a:ext cx="5791200" cy="685800"/>
          </a:xfrm>
        </p:spPr>
        <p:txBody>
          <a:bodyPr>
            <a:normAutofit fontScale="70000" lnSpcReduction="20000"/>
          </a:bodyPr>
          <a:lstStyle/>
          <a:p>
            <a:r>
              <a:rPr lang="en-US" dirty="0"/>
              <a:t>What’s very-local, what’s neighborhood and what’s urban?</a:t>
            </a:r>
          </a:p>
          <a:p>
            <a:endParaRPr lang="en-US" dirty="0"/>
          </a:p>
        </p:txBody>
      </p:sp>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26</a:t>
            </a:fld>
            <a:endParaRPr lang="en-US" dirty="0"/>
          </a:p>
        </p:txBody>
      </p:sp>
      <p:sp>
        <p:nvSpPr>
          <p:cNvPr id="6" name="Text Placeholder 2">
            <a:extLst>
              <a:ext uri="{FF2B5EF4-FFF2-40B4-BE49-F238E27FC236}">
                <a16:creationId xmlns:a16="http://schemas.microsoft.com/office/drawing/2014/main" xmlns="" id="{187410F1-E11D-411B-B4C8-2A8E3C19CEBA}"/>
              </a:ext>
            </a:extLst>
          </p:cNvPr>
          <p:cNvSpPr>
            <a:spLocks noGrp="1"/>
          </p:cNvSpPr>
          <p:nvPr>
            <p:ph type="body" sz="quarter" idx="11"/>
          </p:nvPr>
        </p:nvSpPr>
        <p:spPr>
          <a:xfrm>
            <a:off x="1616419" y="990600"/>
            <a:ext cx="8839200" cy="5410200"/>
          </a:xfrm>
        </p:spPr>
        <p:txBody>
          <a:bodyPr>
            <a:normAutofit fontScale="77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1900" dirty="0"/>
          </a:p>
          <a:p>
            <a:r>
              <a:rPr lang="en-US" sz="2600" dirty="0"/>
              <a:t>Higher frequency measurements enable removal of influences of very local sources. (low-pass filter)</a:t>
            </a:r>
          </a:p>
        </p:txBody>
      </p:sp>
      <p:pic>
        <p:nvPicPr>
          <p:cNvPr id="5" name="Picture 4">
            <a:extLst>
              <a:ext uri="{FF2B5EF4-FFF2-40B4-BE49-F238E27FC236}">
                <a16:creationId xmlns:a16="http://schemas.microsoft.com/office/drawing/2014/main" xmlns="" id="{B05C720C-4E06-4CA5-AF78-BB4CD1583E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8611" y="2212607"/>
            <a:ext cx="9005936" cy="2774949"/>
          </a:xfrm>
          <a:prstGeom prst="rect">
            <a:avLst/>
          </a:prstGeom>
        </p:spPr>
      </p:pic>
      <p:sp>
        <p:nvSpPr>
          <p:cNvPr id="7" name="TextBox 6">
            <a:extLst>
              <a:ext uri="{FF2B5EF4-FFF2-40B4-BE49-F238E27FC236}">
                <a16:creationId xmlns:a16="http://schemas.microsoft.com/office/drawing/2014/main" xmlns="" id="{E4441DDB-8B2B-431B-B5E7-E22D1D90F050}"/>
              </a:ext>
            </a:extLst>
          </p:cNvPr>
          <p:cNvSpPr txBox="1"/>
          <p:nvPr/>
        </p:nvSpPr>
        <p:spPr>
          <a:xfrm>
            <a:off x="7391401" y="2407678"/>
            <a:ext cx="3184181" cy="923330"/>
          </a:xfrm>
          <a:prstGeom prst="rect">
            <a:avLst/>
          </a:prstGeom>
          <a:noFill/>
        </p:spPr>
        <p:txBody>
          <a:bodyPr wrap="square" rtlCol="0">
            <a:spAutoFit/>
          </a:bodyPr>
          <a:lstStyle/>
          <a:p>
            <a:pPr indent="-914400"/>
            <a:r>
              <a:rPr lang="en-US" dirty="0"/>
              <a:t>Preliminary data from BEACON network (NY DEC, UC Berkeley) Image courtesy of Alex Turner.</a:t>
            </a:r>
          </a:p>
        </p:txBody>
      </p:sp>
    </p:spTree>
    <p:extLst>
      <p:ext uri="{BB962C8B-B14F-4D97-AF65-F5344CB8AC3E}">
        <p14:creationId xmlns:p14="http://schemas.microsoft.com/office/powerpoint/2010/main" val="2188687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27</a:t>
            </a:fld>
            <a:endParaRPr lang="en-US" dirty="0"/>
          </a:p>
        </p:txBody>
      </p:sp>
      <p:sp>
        <p:nvSpPr>
          <p:cNvPr id="6" name="Text Placeholder 2">
            <a:extLst>
              <a:ext uri="{FF2B5EF4-FFF2-40B4-BE49-F238E27FC236}">
                <a16:creationId xmlns:a16="http://schemas.microsoft.com/office/drawing/2014/main" xmlns="" id="{187410F1-E11D-411B-B4C8-2A8E3C19CEBA}"/>
              </a:ext>
            </a:extLst>
          </p:cNvPr>
          <p:cNvSpPr>
            <a:spLocks noGrp="1"/>
          </p:cNvSpPr>
          <p:nvPr>
            <p:ph type="body" sz="quarter" idx="11"/>
          </p:nvPr>
        </p:nvSpPr>
        <p:spPr>
          <a:xfrm>
            <a:off x="1676400" y="1447800"/>
            <a:ext cx="8839200" cy="5410200"/>
          </a:xfrm>
        </p:spPr>
        <p:txBody>
          <a:bodyPr>
            <a:normAutofit fontScale="8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sz="1900" dirty="0"/>
          </a:p>
          <a:p>
            <a:r>
              <a:rPr lang="en-US" sz="2600" dirty="0"/>
              <a:t>Higher frequency measurements enable quantification of influences of very local sources, such as traffic (high-pass filter)</a:t>
            </a:r>
          </a:p>
        </p:txBody>
      </p:sp>
      <p:sp>
        <p:nvSpPr>
          <p:cNvPr id="8" name="TextBox 7">
            <a:extLst>
              <a:ext uri="{FF2B5EF4-FFF2-40B4-BE49-F238E27FC236}">
                <a16:creationId xmlns:a16="http://schemas.microsoft.com/office/drawing/2014/main" xmlns="" id="{557882C6-D4F1-4169-BA14-59F15E1FEB31}"/>
              </a:ext>
            </a:extLst>
          </p:cNvPr>
          <p:cNvSpPr txBox="1"/>
          <p:nvPr/>
        </p:nvSpPr>
        <p:spPr>
          <a:xfrm>
            <a:off x="7086601" y="2514600"/>
            <a:ext cx="3148095" cy="2308324"/>
          </a:xfrm>
          <a:prstGeom prst="rect">
            <a:avLst/>
          </a:prstGeom>
          <a:noFill/>
        </p:spPr>
        <p:txBody>
          <a:bodyPr wrap="square" rtlCol="0">
            <a:spAutoFit/>
          </a:bodyPr>
          <a:lstStyle/>
          <a:p>
            <a:pPr indent="-914400"/>
            <a:r>
              <a:rPr lang="en-US" dirty="0"/>
              <a:t>Analyzed BEACON data from SF Bay Area with regional background subtracted: Emissions per local traffic</a:t>
            </a:r>
          </a:p>
          <a:p>
            <a:pPr indent="-914400"/>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indent="-914400"/>
            <a:r>
              <a:rPr lang="en-US" altLang="en-US" dirty="0">
                <a:latin typeface="Calibri" panose="020F0502020204030204" pitchFamily="34" charset="0"/>
                <a:ea typeface="Calibri" panose="020F0502020204030204" pitchFamily="34" charset="0"/>
                <a:cs typeface="Times New Roman" panose="02020603050405020304" pitchFamily="18" charset="0"/>
              </a:rPr>
              <a:t>Shusterman et al., 2018; 10.5194/acp-18-13773-2018</a:t>
            </a:r>
            <a:endParaRPr lang="en-US" altLang="en-US" sz="1100" dirty="0"/>
          </a:p>
          <a:p>
            <a:pPr indent="-914400"/>
            <a:endParaRPr lang="en-US" dirty="0"/>
          </a:p>
        </p:txBody>
      </p:sp>
      <p:pic>
        <p:nvPicPr>
          <p:cNvPr id="9" name="Picture 1" descr="https://www.atmos-chem-phys.net/18/13773/2018/acp-18-13773-2018-avatar-web.png">
            <a:extLst>
              <a:ext uri="{FF2B5EF4-FFF2-40B4-BE49-F238E27FC236}">
                <a16:creationId xmlns:a16="http://schemas.microsoft.com/office/drawing/2014/main" xmlns="" id="{A9FE13AD-95C7-4842-BE63-0C34E70DF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2032" y="1615751"/>
            <a:ext cx="4038600" cy="36264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xmlns="" id="{C0903B07-C73E-4DF1-92E3-E02C27F1AC79}"/>
              </a:ext>
            </a:extLst>
          </p:cNvPr>
          <p:cNvSpPr>
            <a:spLocks noGrp="1"/>
          </p:cNvSpPr>
          <p:nvPr>
            <p:ph type="body" sz="quarter" idx="10"/>
          </p:nvPr>
        </p:nvSpPr>
        <p:spPr>
          <a:xfrm>
            <a:off x="4572000" y="533400"/>
            <a:ext cx="5791200" cy="685800"/>
          </a:xfrm>
        </p:spPr>
        <p:txBody>
          <a:bodyPr>
            <a:normAutofit fontScale="70000" lnSpcReduction="20000"/>
          </a:bodyPr>
          <a:lstStyle/>
          <a:p>
            <a:r>
              <a:rPr lang="en-US" dirty="0"/>
              <a:t>What’s very-local, what’s neighborhood and what’s urban?</a:t>
            </a:r>
          </a:p>
          <a:p>
            <a:endParaRPr lang="en-US" dirty="0"/>
          </a:p>
        </p:txBody>
      </p:sp>
    </p:spTree>
    <p:extLst>
      <p:ext uri="{BB962C8B-B14F-4D97-AF65-F5344CB8AC3E}">
        <p14:creationId xmlns:p14="http://schemas.microsoft.com/office/powerpoint/2010/main" val="768952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863" y="1363663"/>
            <a:ext cx="5576887" cy="5267325"/>
          </a:xfrm>
          <a:prstGeom prst="rect">
            <a:avLst/>
          </a:prstGeom>
          <a:noFill/>
        </p:spPr>
        <p:txBody>
          <a:bodyPr>
            <a:spAutoFit/>
          </a:bodyPr>
          <a:lstStyle/>
          <a:p>
            <a:pPr eaLnBrk="1" fontAlgn="auto" hangingPunct="1">
              <a:spcBef>
                <a:spcPts val="0"/>
              </a:spcBef>
              <a:spcAft>
                <a:spcPts val="0"/>
              </a:spcAft>
              <a:defRPr/>
            </a:pPr>
            <a:r>
              <a:rPr lang="en-US" sz="2000" dirty="0">
                <a:latin typeface="+mn-lt"/>
              </a:rPr>
              <a:t>EPA is working with UMBC Atmospheric Lidar Group to establish a prototype Aerosol Profiling Network in  support of PAMS mixing height requirements:</a:t>
            </a:r>
          </a:p>
          <a:p>
            <a:pPr eaLnBrk="1" fontAlgn="auto" hangingPunct="1">
              <a:spcBef>
                <a:spcPts val="0"/>
              </a:spcBef>
              <a:spcAft>
                <a:spcPts val="0"/>
              </a:spcAft>
              <a:defRPr/>
            </a:pPr>
            <a:r>
              <a:rPr lang="en-US" sz="2000" dirty="0">
                <a:latin typeface="+mn-lt"/>
              </a:rPr>
              <a:t>Maryland is the initial focus area via MDE:</a:t>
            </a:r>
          </a:p>
          <a:p>
            <a:pPr eaLnBrk="1" fontAlgn="auto" hangingPunct="1">
              <a:spcBef>
                <a:spcPts val="0"/>
              </a:spcBef>
              <a:spcAft>
                <a:spcPts val="0"/>
              </a:spcAft>
              <a:defRPr/>
            </a:pPr>
            <a:r>
              <a:rPr lang="en-US" sz="2000" dirty="0">
                <a:latin typeface="+mn-lt"/>
              </a:rPr>
              <a:t> </a:t>
            </a:r>
          </a:p>
          <a:p>
            <a:pPr marL="285750" indent="-285750" eaLnBrk="1" fontAlgn="auto" hangingPunct="1">
              <a:spcBef>
                <a:spcPts val="0"/>
              </a:spcBef>
              <a:spcAft>
                <a:spcPts val="0"/>
              </a:spcAft>
              <a:buFont typeface="Wingdings" panose="05000000000000000000" pitchFamily="2" charset="2"/>
              <a:buChar char="§"/>
              <a:defRPr/>
            </a:pPr>
            <a:r>
              <a:rPr lang="en-US" sz="2000" dirty="0">
                <a:latin typeface="+mn-lt"/>
              </a:rPr>
              <a:t>Data transfer of raw data from ceilometers (new) and existing wind profilers into data archive.</a:t>
            </a:r>
          </a:p>
          <a:p>
            <a:pPr marL="285750" indent="-285750" eaLnBrk="1" fontAlgn="auto" hangingPunct="1">
              <a:spcBef>
                <a:spcPts val="0"/>
              </a:spcBef>
              <a:spcAft>
                <a:spcPts val="0"/>
              </a:spcAft>
              <a:buFont typeface="Wingdings" panose="05000000000000000000" pitchFamily="2" charset="2"/>
              <a:buChar char="§"/>
              <a:defRPr/>
            </a:pPr>
            <a:endParaRPr lang="en-US" sz="2000" dirty="0">
              <a:latin typeface="+mn-lt"/>
            </a:endParaRPr>
          </a:p>
          <a:p>
            <a:pPr marL="285750" indent="-285750" eaLnBrk="1" fontAlgn="auto" hangingPunct="1">
              <a:spcBef>
                <a:spcPts val="0"/>
              </a:spcBef>
              <a:spcAft>
                <a:spcPts val="0"/>
              </a:spcAft>
              <a:buFont typeface="Wingdings" panose="05000000000000000000" pitchFamily="2" charset="2"/>
              <a:buChar char="§"/>
              <a:defRPr/>
            </a:pPr>
            <a:r>
              <a:rPr lang="en-US" sz="2000" dirty="0">
                <a:latin typeface="+mn-lt"/>
              </a:rPr>
              <a:t>Development and implementation of a common algorithm (</a:t>
            </a:r>
            <a:r>
              <a:rPr lang="en-US" sz="2000" dirty="0" err="1">
                <a:latin typeface="+mn-lt"/>
              </a:rPr>
              <a:t>Haar</a:t>
            </a:r>
            <a:r>
              <a:rPr lang="en-US" sz="2000" dirty="0">
                <a:latin typeface="+mn-lt"/>
              </a:rPr>
              <a:t> wavelet) with site specific settings.</a:t>
            </a:r>
          </a:p>
          <a:p>
            <a:pPr marL="628650" lvl="1" indent="-171450">
              <a:buFont typeface="Arial" panose="020B0604020202020204" pitchFamily="34" charset="0"/>
              <a:buChar char="•"/>
              <a:defRPr/>
            </a:pPr>
            <a:r>
              <a:rPr lang="en-US" sz="1125" dirty="0"/>
              <a:t>Signal corrections (noise, artifacts, overlap, etc.)</a:t>
            </a:r>
          </a:p>
          <a:p>
            <a:pPr marL="628650" lvl="1" indent="-171450">
              <a:buFont typeface="Arial" panose="020B0604020202020204" pitchFamily="34" charset="0"/>
              <a:buChar char="•"/>
              <a:defRPr/>
            </a:pPr>
            <a:r>
              <a:rPr lang="en-US" sz="1125" dirty="0"/>
              <a:t>Continuity of diurnal evolution of boundary layer (</a:t>
            </a:r>
            <a:r>
              <a:rPr lang="en-US" sz="1125" dirty="0" err="1"/>
              <a:t>transtions</a:t>
            </a:r>
            <a:r>
              <a:rPr lang="en-US" sz="1125" dirty="0"/>
              <a:t>)</a:t>
            </a:r>
          </a:p>
          <a:p>
            <a:pPr marL="628650" lvl="1" indent="-171450">
              <a:buFont typeface="Arial" panose="020B0604020202020204" pitchFamily="34" charset="0"/>
              <a:buChar char="•"/>
              <a:defRPr/>
            </a:pPr>
            <a:r>
              <a:rPr lang="en-US" sz="1125" dirty="0"/>
              <a:t>Calculation of MLH uncertainties in retrievals </a:t>
            </a:r>
          </a:p>
          <a:p>
            <a:pPr marL="628650" lvl="1" indent="-171450">
              <a:buFont typeface="Arial" panose="020B0604020202020204" pitchFamily="34" charset="0"/>
              <a:buChar char="•"/>
              <a:defRPr/>
            </a:pPr>
            <a:r>
              <a:rPr lang="en-US" sz="1125" dirty="0"/>
              <a:t>Cloud identification and classification in order to include convective cloud-topped 	boundary layers and cloud cover information</a:t>
            </a:r>
            <a:endParaRPr lang="en-US" sz="2000" dirty="0">
              <a:latin typeface="+mn-lt"/>
            </a:endParaRPr>
          </a:p>
          <a:p>
            <a:pPr marL="285750" indent="-285750" eaLnBrk="1" fontAlgn="auto" hangingPunct="1">
              <a:spcBef>
                <a:spcPts val="0"/>
              </a:spcBef>
              <a:spcAft>
                <a:spcPts val="0"/>
              </a:spcAft>
              <a:buFont typeface="Wingdings" panose="05000000000000000000" pitchFamily="2" charset="2"/>
              <a:buChar char="§"/>
              <a:defRPr/>
            </a:pPr>
            <a:r>
              <a:rPr lang="en-US" sz="2000" dirty="0">
                <a:latin typeface="+mn-lt"/>
              </a:rPr>
              <a:t>Near real-time (1 hr.) web-based display.</a:t>
            </a:r>
          </a:p>
          <a:p>
            <a:pPr marL="285750" indent="-285750" eaLnBrk="1" fontAlgn="auto" hangingPunct="1">
              <a:spcBef>
                <a:spcPts val="0"/>
              </a:spcBef>
              <a:spcAft>
                <a:spcPts val="0"/>
              </a:spcAft>
              <a:buFont typeface="Wingdings" panose="05000000000000000000" pitchFamily="2" charset="2"/>
              <a:buChar char="§"/>
              <a:defRPr/>
            </a:pPr>
            <a:endParaRPr lang="en-US" sz="2000" dirty="0">
              <a:latin typeface="+mn-lt"/>
            </a:endParaRPr>
          </a:p>
          <a:p>
            <a:pPr marL="285750" indent="-285750" eaLnBrk="1" fontAlgn="auto" hangingPunct="1">
              <a:spcBef>
                <a:spcPts val="0"/>
              </a:spcBef>
              <a:spcAft>
                <a:spcPts val="0"/>
              </a:spcAft>
              <a:buFont typeface="Wingdings" panose="05000000000000000000" pitchFamily="2" charset="2"/>
              <a:buChar char="§"/>
              <a:defRPr/>
            </a:pPr>
            <a:r>
              <a:rPr lang="en-US" sz="2000" dirty="0">
                <a:latin typeface="+mn-lt"/>
              </a:rPr>
              <a:t>Data retrieval of archive.</a:t>
            </a:r>
          </a:p>
        </p:txBody>
      </p:sp>
      <p:pic>
        <p:nvPicPr>
          <p:cNvPr id="307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2738" y="1295400"/>
            <a:ext cx="4957762"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Placeholder 7"/>
          <p:cNvSpPr>
            <a:spLocks noGrp="1"/>
          </p:cNvSpPr>
          <p:nvPr>
            <p:ph type="body" sz="quarter" idx="10"/>
          </p:nvPr>
        </p:nvSpPr>
        <p:spPr>
          <a:xfrm>
            <a:off x="4084638" y="477838"/>
            <a:ext cx="7721600" cy="685800"/>
          </a:xfrm>
        </p:spPr>
        <p:txBody>
          <a:bodyPr/>
          <a:lstStyle/>
          <a:p>
            <a:pPr fontAlgn="base">
              <a:spcAft>
                <a:spcPct val="0"/>
              </a:spcAft>
            </a:pPr>
            <a:r>
              <a:rPr altLang="en-US" smtClean="0"/>
              <a:t>Development of PAMS profiling network</a:t>
            </a:r>
          </a:p>
        </p:txBody>
      </p:sp>
      <p:pic>
        <p:nvPicPr>
          <p:cNvPr id="3077" name="Picture 42"/>
          <p:cNvPicPr>
            <a:picLocks noChangeAspect="1"/>
          </p:cNvPicPr>
          <p:nvPr/>
        </p:nvPicPr>
        <p:blipFill>
          <a:blip r:embed="rId3">
            <a:extLst>
              <a:ext uri="{28A0092B-C50C-407E-A947-70E740481C1C}">
                <a14:useLocalDpi xmlns:a14="http://schemas.microsoft.com/office/drawing/2010/main" val="0"/>
              </a:ext>
            </a:extLst>
          </a:blip>
          <a:srcRect l="6033" t="5028" r="4132" b="5351"/>
          <a:stretch>
            <a:fillRect/>
          </a:stretch>
        </p:blipFill>
        <p:spPr bwMode="auto">
          <a:xfrm>
            <a:off x="7419975" y="4324350"/>
            <a:ext cx="36195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15B3A59-B32F-4231-AFDD-9DB88432E52C}"/>
              </a:ext>
            </a:extLst>
          </p:cNvPr>
          <p:cNvSpPr>
            <a:spLocks noGrp="1"/>
          </p:cNvSpPr>
          <p:nvPr>
            <p:ph type="body" sz="quarter" idx="10"/>
          </p:nvPr>
        </p:nvSpPr>
        <p:spPr>
          <a:xfrm>
            <a:off x="4260111" y="499178"/>
            <a:ext cx="7063563" cy="825795"/>
          </a:xfrm>
        </p:spPr>
        <p:txBody>
          <a:bodyPr>
            <a:normAutofit fontScale="85000" lnSpcReduction="20000"/>
          </a:bodyPr>
          <a:lstStyle/>
          <a:p>
            <a:pPr algn="ctr"/>
            <a:r>
              <a:rPr lang="en-US" b="1" dirty="0" smtClean="0">
                <a:solidFill>
                  <a:srgbClr val="0070C0"/>
                </a:solidFill>
                <a:latin typeface="Gill Sans MT" panose="020B0502020104020203" pitchFamily="34" charset="0"/>
              </a:rPr>
              <a:t>LISTOS </a:t>
            </a:r>
            <a:r>
              <a:rPr lang="en-US" b="1" dirty="0">
                <a:solidFill>
                  <a:srgbClr val="0070C0"/>
                </a:solidFill>
                <a:latin typeface="Gill Sans MT" panose="020B0502020104020203" pitchFamily="34" charset="0"/>
              </a:rPr>
              <a:t>ongoing monitoring as coordinating activity</a:t>
            </a:r>
            <a:endParaRPr lang="en-US" b="1" dirty="0"/>
          </a:p>
        </p:txBody>
      </p:sp>
      <p:pic>
        <p:nvPicPr>
          <p:cNvPr id="3074" name="Picture 2" descr="https://www-air.larc.nasa.gov/missions/listos/img/listos_final_v3_cropped.jpg">
            <a:extLst>
              <a:ext uri="{FF2B5EF4-FFF2-40B4-BE49-F238E27FC236}">
                <a16:creationId xmlns:a16="http://schemas.microsoft.com/office/drawing/2014/main" xmlns="" id="{B2846C48-D2B2-4FC6-9508-A5D89AE2A3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4380" y="1703867"/>
            <a:ext cx="6900531" cy="34502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0D3B5DBB-BA03-4FC6-8C42-4B0CFD10741D}"/>
              </a:ext>
            </a:extLst>
          </p:cNvPr>
          <p:cNvSpPr txBox="1"/>
          <p:nvPr/>
        </p:nvSpPr>
        <p:spPr>
          <a:xfrm>
            <a:off x="-1" y="1324973"/>
            <a:ext cx="5284381" cy="6099106"/>
          </a:xfrm>
          <a:prstGeom prst="rect">
            <a:avLst/>
          </a:prstGeom>
          <a:noFill/>
        </p:spPr>
        <p:txBody>
          <a:bodyPr wrap="square" rtlCol="0">
            <a:spAutoFit/>
          </a:bodyPr>
          <a:lstStyle/>
          <a:p>
            <a:pPr>
              <a:spcAft>
                <a:spcPts val="1000"/>
              </a:spcAft>
            </a:pPr>
            <a:r>
              <a:rPr lang="en-US" sz="2400" dirty="0"/>
              <a:t>PAMS Enhanced Monitoring provision is key to success. NASA archival also key.</a:t>
            </a:r>
          </a:p>
          <a:p>
            <a:pPr marL="457200" indent="-457200">
              <a:spcAft>
                <a:spcPts val="1000"/>
              </a:spcAft>
              <a:buAutoNum type="arabicPeriod"/>
            </a:pPr>
            <a:r>
              <a:rPr lang="en-US" sz="2000" dirty="0"/>
              <a:t>Long-term Pandora added to 8 sites </a:t>
            </a:r>
          </a:p>
          <a:p>
            <a:pPr marL="457200" indent="-457200">
              <a:spcAft>
                <a:spcPts val="1000"/>
              </a:spcAft>
              <a:buAutoNum type="arabicPeriod"/>
            </a:pPr>
            <a:r>
              <a:rPr lang="en-US" sz="2000" dirty="0"/>
              <a:t>Integrated BEACO2N nodes at 7 AQ sites in NYC; hope to expand to ~25 NYC sites with calibration support from Roisin Commane</a:t>
            </a:r>
          </a:p>
          <a:p>
            <a:pPr marL="457200" indent="-457200">
              <a:spcAft>
                <a:spcPts val="1000"/>
              </a:spcAft>
              <a:buAutoNum type="arabicPeriod"/>
            </a:pPr>
            <a:r>
              <a:rPr lang="en-US" sz="2000" dirty="0"/>
              <a:t>NJ and CT DEEP will push full backscatter profile data to UMBC/EPA archive</a:t>
            </a:r>
          </a:p>
          <a:p>
            <a:pPr marL="457200" indent="-457200">
              <a:spcAft>
                <a:spcPts val="1000"/>
              </a:spcAft>
              <a:buAutoNum type="arabicPeriod"/>
            </a:pPr>
            <a:r>
              <a:rPr lang="en-US" sz="2000" dirty="0"/>
              <a:t>NJ, and hopefully others, routinely pushing 1-minute NOx, CO and O3 data</a:t>
            </a:r>
          </a:p>
          <a:p>
            <a:pPr marL="457200" indent="-457200">
              <a:spcAft>
                <a:spcPts val="1000"/>
              </a:spcAft>
              <a:buAutoNum type="arabicPeriod"/>
            </a:pPr>
            <a:r>
              <a:rPr lang="en-US" sz="2000" dirty="0"/>
              <a:t>Flax Pond HCHO instrument comparison helped result in NESCAUM purchase of two continuous monitors for NYS PAMS sites</a:t>
            </a:r>
          </a:p>
          <a:p>
            <a:pPr marL="457200" indent="-457200">
              <a:spcAft>
                <a:spcPts val="1000"/>
              </a:spcAft>
              <a:buAutoNum type="arabicPeriod"/>
            </a:pPr>
            <a:r>
              <a:rPr lang="en-US" sz="2000" dirty="0"/>
              <a:t>TROPOMI data integration in to RSIG and very valuable AQ staff feedback</a:t>
            </a:r>
          </a:p>
          <a:p>
            <a:pPr marL="457200" indent="-457200">
              <a:spcAft>
                <a:spcPts val="2000"/>
              </a:spcAft>
              <a:buAutoNum type="arabicPeriod"/>
            </a:pPr>
            <a:endParaRPr lang="en-US" sz="2400" dirty="0"/>
          </a:p>
        </p:txBody>
      </p:sp>
      <p:sp>
        <p:nvSpPr>
          <p:cNvPr id="8" name="TextBox 7">
            <a:extLst>
              <a:ext uri="{FF2B5EF4-FFF2-40B4-BE49-F238E27FC236}">
                <a16:creationId xmlns:a16="http://schemas.microsoft.com/office/drawing/2014/main" xmlns="" id="{27E13152-37D0-4AA7-86BB-D4EDF9303F09}"/>
              </a:ext>
            </a:extLst>
          </p:cNvPr>
          <p:cNvSpPr txBox="1"/>
          <p:nvPr/>
        </p:nvSpPr>
        <p:spPr>
          <a:xfrm>
            <a:off x="7536711" y="4692468"/>
            <a:ext cx="4648200" cy="461665"/>
          </a:xfrm>
          <a:prstGeom prst="rect">
            <a:avLst/>
          </a:prstGeom>
          <a:noFill/>
        </p:spPr>
        <p:txBody>
          <a:bodyPr wrap="square" rtlCol="0">
            <a:spAutoFit/>
          </a:bodyPr>
          <a:lstStyle/>
          <a:p>
            <a:pPr algn="r">
              <a:spcAft>
                <a:spcPts val="2000"/>
              </a:spcAft>
            </a:pPr>
            <a:r>
              <a:rPr lang="en-US" sz="2400" dirty="0">
                <a:solidFill>
                  <a:schemeClr val="bg1"/>
                </a:solidFill>
              </a:rPr>
              <a:t>Graphic courtesy of NASA </a:t>
            </a:r>
            <a:r>
              <a:rPr lang="en-US" sz="2400" dirty="0" err="1">
                <a:solidFill>
                  <a:schemeClr val="bg1"/>
                </a:solidFill>
              </a:rPr>
              <a:t>LaRC</a:t>
            </a:r>
            <a:endParaRPr lang="en-US" sz="2400" dirty="0">
              <a:solidFill>
                <a:schemeClr val="bg1"/>
              </a:solidFill>
            </a:endParaRPr>
          </a:p>
        </p:txBody>
      </p:sp>
      <p:sp>
        <p:nvSpPr>
          <p:cNvPr id="3" name="Rectangle 2">
            <a:extLst>
              <a:ext uri="{FF2B5EF4-FFF2-40B4-BE49-F238E27FC236}">
                <a16:creationId xmlns:a16="http://schemas.microsoft.com/office/drawing/2014/main" xmlns="" id="{E28FDFDE-50FF-4ADE-9445-09DB83EDECAC}"/>
              </a:ext>
            </a:extLst>
          </p:cNvPr>
          <p:cNvSpPr/>
          <p:nvPr/>
        </p:nvSpPr>
        <p:spPr>
          <a:xfrm>
            <a:off x="5410199" y="5388600"/>
            <a:ext cx="6648893" cy="1451679"/>
          </a:xfrm>
          <a:prstGeom prst="rect">
            <a:avLst/>
          </a:prstGeom>
        </p:spPr>
        <p:txBody>
          <a:bodyPr wrap="square">
            <a:spAutoFit/>
          </a:bodyPr>
          <a:lstStyle/>
          <a:p>
            <a:pPr marL="457200" indent="-457200">
              <a:spcAft>
                <a:spcPts val="1000"/>
              </a:spcAft>
              <a:buAutoNum type="arabicPeriod" startAt="7"/>
            </a:pPr>
            <a:r>
              <a:rPr lang="en-US" sz="2000" dirty="0"/>
              <a:t>CT DEEP and Yale AQ group (Gentner) interaction helped develop a new Yale coastal site</a:t>
            </a:r>
          </a:p>
          <a:p>
            <a:pPr marL="457200" indent="-457200">
              <a:spcAft>
                <a:spcPts val="1000"/>
              </a:spcAft>
              <a:buAutoNum type="arabicPeriod" startAt="7"/>
            </a:pPr>
            <a:r>
              <a:rPr lang="en-US" sz="2000" dirty="0"/>
              <a:t>Summer 2018 TOLNET deployment + support to develop TOLNET instrument at CCNY</a:t>
            </a:r>
          </a:p>
        </p:txBody>
      </p:sp>
    </p:spTree>
    <p:extLst>
      <p:ext uri="{BB962C8B-B14F-4D97-AF65-F5344CB8AC3E}">
        <p14:creationId xmlns:p14="http://schemas.microsoft.com/office/powerpoint/2010/main" val="367889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274968-14B9-4368-A3B4-BB53D065FD32}"/>
              </a:ext>
            </a:extLst>
          </p:cNvPr>
          <p:cNvSpPr>
            <a:spLocks noGrp="1"/>
          </p:cNvSpPr>
          <p:nvPr>
            <p:ph type="body" sz="quarter" idx="10"/>
          </p:nvPr>
        </p:nvSpPr>
        <p:spPr/>
        <p:txBody>
          <a:bodyPr>
            <a:normAutofit fontScale="70000" lnSpcReduction="20000"/>
          </a:bodyPr>
          <a:lstStyle/>
          <a:p>
            <a:r>
              <a:rPr lang="en-US" dirty="0"/>
              <a:t>Phase II / III PAMS-EMP Pandora Long-Term Deployment Sites </a:t>
            </a:r>
          </a:p>
          <a:p>
            <a:endParaRPr lang="en-US" dirty="0"/>
          </a:p>
        </p:txBody>
      </p:sp>
      <p:sp>
        <p:nvSpPr>
          <p:cNvPr id="3" name="Text Placeholder 2">
            <a:extLst>
              <a:ext uri="{FF2B5EF4-FFF2-40B4-BE49-F238E27FC236}">
                <a16:creationId xmlns:a16="http://schemas.microsoft.com/office/drawing/2014/main" xmlns="" id="{9E4B7F30-43DD-4992-9ABD-74F041C070E6}"/>
              </a:ext>
            </a:extLst>
          </p:cNvPr>
          <p:cNvSpPr>
            <a:spLocks noGrp="1"/>
          </p:cNvSpPr>
          <p:nvPr>
            <p:ph type="body" sz="quarter" idx="11"/>
          </p:nvPr>
        </p:nvSpPr>
        <p:spPr>
          <a:xfrm>
            <a:off x="1676401" y="1447800"/>
            <a:ext cx="1962461" cy="5273675"/>
          </a:xfrm>
        </p:spPr>
        <p:txBody>
          <a:bodyPr>
            <a:normAutofit fontScale="77500" lnSpcReduction="20000"/>
          </a:bodyPr>
          <a:lstStyle/>
          <a:p>
            <a:pPr marL="0" indent="0">
              <a:buNone/>
            </a:pPr>
            <a:r>
              <a:rPr lang="en-US" dirty="0"/>
              <a:t>EPA Priority: </a:t>
            </a:r>
          </a:p>
          <a:p>
            <a:r>
              <a:rPr lang="en-US" b="0" dirty="0"/>
              <a:t>RI</a:t>
            </a:r>
          </a:p>
          <a:p>
            <a:r>
              <a:rPr lang="en-US" b="0" dirty="0"/>
              <a:t>NH</a:t>
            </a:r>
          </a:p>
          <a:p>
            <a:r>
              <a:rPr lang="en-US" b="0" dirty="0"/>
              <a:t>Maine</a:t>
            </a:r>
          </a:p>
          <a:p>
            <a:r>
              <a:rPr lang="en-US" b="0" dirty="0"/>
              <a:t>Alleghany </a:t>
            </a:r>
          </a:p>
          <a:p>
            <a:r>
              <a:rPr lang="en-US" b="0" dirty="0"/>
              <a:t>New trackers at all existing sites</a:t>
            </a:r>
          </a:p>
          <a:p>
            <a:r>
              <a:rPr lang="en-US" b="0" dirty="0"/>
              <a:t>15 m cables at Queens and Flax Pond</a:t>
            </a:r>
          </a:p>
          <a:p>
            <a:pPr marL="0" indent="0">
              <a:buNone/>
            </a:pPr>
            <a:r>
              <a:rPr lang="en-US" dirty="0"/>
              <a:t>NASA GSFC:</a:t>
            </a:r>
          </a:p>
          <a:p>
            <a:r>
              <a:rPr lang="en-US" b="0" dirty="0"/>
              <a:t>PADEP</a:t>
            </a:r>
          </a:p>
          <a:p>
            <a:r>
              <a:rPr lang="en-US" b="0" dirty="0"/>
              <a:t>McMillan (DC)</a:t>
            </a:r>
          </a:p>
          <a:p>
            <a:pPr marL="0" indent="0">
              <a:buNone/>
            </a:pPr>
            <a:r>
              <a:rPr lang="en-US" dirty="0"/>
              <a:t>Jeff Geddes (Boston University) </a:t>
            </a:r>
          </a:p>
          <a:p>
            <a:r>
              <a:rPr lang="en-US" b="0" dirty="0"/>
              <a:t>Willing to collaborate. Will operate instruments in accordance with forthcoming EPA QAPPs</a:t>
            </a:r>
          </a:p>
        </p:txBody>
      </p:sp>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5</a:t>
            </a:fld>
            <a:endParaRPr lang="en-US" dirty="0"/>
          </a:p>
        </p:txBody>
      </p:sp>
      <p:grpSp>
        <p:nvGrpSpPr>
          <p:cNvPr id="6" name="Group 3">
            <a:extLst>
              <a:ext uri="{FF2B5EF4-FFF2-40B4-BE49-F238E27FC236}">
                <a16:creationId xmlns:a16="http://schemas.microsoft.com/office/drawing/2014/main" xmlns="" id="{7F15F308-0D4E-4140-AA70-E44FBD4EE7AD}"/>
              </a:ext>
            </a:extLst>
          </p:cNvPr>
          <p:cNvGrpSpPr>
            <a:grpSpLocks/>
          </p:cNvGrpSpPr>
          <p:nvPr/>
        </p:nvGrpSpPr>
        <p:grpSpPr bwMode="auto">
          <a:xfrm>
            <a:off x="3581401" y="1401924"/>
            <a:ext cx="6696743" cy="4968552"/>
            <a:chOff x="3430637" y="1122362"/>
            <a:chExt cx="6686712" cy="5735637"/>
          </a:xfrm>
        </p:grpSpPr>
        <p:pic>
          <p:nvPicPr>
            <p:cNvPr id="7" name="Picture 4">
              <a:extLst>
                <a:ext uri="{FF2B5EF4-FFF2-40B4-BE49-F238E27FC236}">
                  <a16:creationId xmlns:a16="http://schemas.microsoft.com/office/drawing/2014/main" xmlns="" id="{C1425D4A-E5C6-48DF-9FC6-17C69A91C59B}"/>
                </a:ext>
              </a:extLst>
            </p:cNvPr>
            <p:cNvPicPr>
              <a:picLocks noChangeAspect="1"/>
            </p:cNvPicPr>
            <p:nvPr/>
          </p:nvPicPr>
          <p:blipFill>
            <a:blip r:embed="rId3">
              <a:extLst>
                <a:ext uri="{28A0092B-C50C-407E-A947-70E740481C1C}">
                  <a14:useLocalDpi xmlns:a14="http://schemas.microsoft.com/office/drawing/2010/main" val="0"/>
                </a:ext>
              </a:extLst>
            </a:blip>
            <a:srcRect l="32329" t="23218" r="17320"/>
            <a:stretch>
              <a:fillRect/>
            </a:stretch>
          </p:blipFill>
          <p:spPr bwMode="auto">
            <a:xfrm>
              <a:off x="3430637" y="1122362"/>
              <a:ext cx="6686712" cy="57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a:extLst>
                <a:ext uri="{FF2B5EF4-FFF2-40B4-BE49-F238E27FC236}">
                  <a16:creationId xmlns:a16="http://schemas.microsoft.com/office/drawing/2014/main" xmlns="" id="{B262942A-DB23-401C-AC92-0D3F3B44964E}"/>
                </a:ext>
              </a:extLst>
            </p:cNvPr>
            <p:cNvSpPr txBox="1">
              <a:spLocks noChangeArrowheads="1"/>
            </p:cNvSpPr>
            <p:nvPr/>
          </p:nvSpPr>
          <p:spPr bwMode="auto">
            <a:xfrm>
              <a:off x="5418008" y="3771454"/>
              <a:ext cx="1355986" cy="85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050" b="1" dirty="0">
                  <a:solidFill>
                    <a:srgbClr val="00B0F0"/>
                  </a:solidFill>
                  <a:latin typeface="Calibri" panose="020F0502020204030204" pitchFamily="34" charset="0"/>
                </a:rPr>
                <a:t>Bronx BG</a:t>
              </a:r>
            </a:p>
            <a:p>
              <a:pPr algn="r">
                <a:spcBef>
                  <a:spcPct val="0"/>
                </a:spcBef>
                <a:buFontTx/>
                <a:buNone/>
              </a:pPr>
              <a:r>
                <a:rPr lang="en-US" altLang="en-US" sz="1050" b="1" dirty="0">
                  <a:solidFill>
                    <a:srgbClr val="00B0F0"/>
                  </a:solidFill>
                  <a:latin typeface="Calibri" panose="020F0502020204030204" pitchFamily="34" charset="0"/>
                </a:rPr>
                <a:t>QCNY</a:t>
              </a:r>
            </a:p>
            <a:p>
              <a:pPr algn="r">
                <a:spcBef>
                  <a:spcPct val="0"/>
                </a:spcBef>
                <a:buFontTx/>
                <a:buNone/>
              </a:pPr>
              <a:r>
                <a:rPr lang="en-US" altLang="en-US" sz="1050" b="1" dirty="0">
                  <a:solidFill>
                    <a:srgbClr val="00B0F0"/>
                  </a:solidFill>
                  <a:latin typeface="Calibri" panose="020F0502020204030204" pitchFamily="34" charset="0"/>
                </a:rPr>
                <a:t>Rutgers</a:t>
              </a:r>
            </a:p>
            <a:p>
              <a:pPr algn="r">
                <a:spcBef>
                  <a:spcPct val="0"/>
                </a:spcBef>
                <a:buFontTx/>
                <a:buNone/>
              </a:pPr>
              <a:r>
                <a:rPr lang="en-US" altLang="en-US" sz="1050" b="1" dirty="0">
                  <a:solidFill>
                    <a:schemeClr val="bg1"/>
                  </a:solidFill>
                  <a:latin typeface="Calibri" panose="020F0502020204030204" pitchFamily="34" charset="0"/>
                </a:rPr>
                <a:t>CCNY</a:t>
              </a:r>
            </a:p>
          </p:txBody>
        </p:sp>
        <p:sp>
          <p:nvSpPr>
            <p:cNvPr id="9" name="TextBox 6">
              <a:extLst>
                <a:ext uri="{FF2B5EF4-FFF2-40B4-BE49-F238E27FC236}">
                  <a16:creationId xmlns:a16="http://schemas.microsoft.com/office/drawing/2014/main" xmlns="" id="{4B5941BC-9783-4632-8779-299EE58C0A9C}"/>
                </a:ext>
              </a:extLst>
            </p:cNvPr>
            <p:cNvSpPr txBox="1">
              <a:spLocks noChangeArrowheads="1"/>
            </p:cNvSpPr>
            <p:nvPr/>
          </p:nvSpPr>
          <p:spPr bwMode="auto">
            <a:xfrm>
              <a:off x="6704026" y="3512608"/>
              <a:ext cx="1355986" cy="85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dirty="0">
                  <a:solidFill>
                    <a:srgbClr val="00B0F0"/>
                  </a:solidFill>
                  <a:latin typeface="Calibri" panose="020F0502020204030204" pitchFamily="34" charset="0"/>
                </a:rPr>
                <a:t>Westport</a:t>
              </a:r>
            </a:p>
            <a:p>
              <a:pPr>
                <a:spcBef>
                  <a:spcPct val="0"/>
                </a:spcBef>
                <a:buFontTx/>
                <a:buNone/>
              </a:pPr>
              <a:r>
                <a:rPr lang="en-US" altLang="en-US" sz="1050" b="1" dirty="0">
                  <a:solidFill>
                    <a:srgbClr val="00B0F0"/>
                  </a:solidFill>
                  <a:latin typeface="Calibri" panose="020F0502020204030204" pitchFamily="34" charset="0"/>
                </a:rPr>
                <a:t>New Haven</a:t>
              </a:r>
            </a:p>
            <a:p>
              <a:pPr>
                <a:spcBef>
                  <a:spcPct val="0"/>
                </a:spcBef>
                <a:buFontTx/>
                <a:buNone/>
              </a:pPr>
              <a:r>
                <a:rPr lang="en-US" altLang="en-US" sz="1050" b="1" dirty="0" err="1">
                  <a:solidFill>
                    <a:srgbClr val="00B0F0"/>
                  </a:solidFill>
                  <a:latin typeface="Calibri" panose="020F0502020204030204" pitchFamily="34" charset="0"/>
                </a:rPr>
                <a:t>Hammonasset</a:t>
              </a:r>
              <a:endParaRPr lang="en-US" altLang="en-US" sz="1050" b="1" dirty="0">
                <a:solidFill>
                  <a:srgbClr val="00B0F0"/>
                </a:solidFill>
                <a:latin typeface="Calibri" panose="020F0502020204030204" pitchFamily="34" charset="0"/>
              </a:endParaRPr>
            </a:p>
            <a:p>
              <a:pPr>
                <a:spcBef>
                  <a:spcPct val="0"/>
                </a:spcBef>
                <a:buFontTx/>
                <a:buNone/>
              </a:pPr>
              <a:r>
                <a:rPr lang="en-US" altLang="en-US" sz="1050" b="1" dirty="0">
                  <a:solidFill>
                    <a:srgbClr val="00B0F0"/>
                  </a:solidFill>
                  <a:latin typeface="Calibri" panose="020F0502020204030204" pitchFamily="34" charset="0"/>
                </a:rPr>
                <a:t>Flax Pond</a:t>
              </a:r>
            </a:p>
          </p:txBody>
        </p:sp>
        <p:sp>
          <p:nvSpPr>
            <p:cNvPr id="10" name="TextBox 7">
              <a:extLst>
                <a:ext uri="{FF2B5EF4-FFF2-40B4-BE49-F238E27FC236}">
                  <a16:creationId xmlns:a16="http://schemas.microsoft.com/office/drawing/2014/main" xmlns="" id="{49164A9F-E075-46DF-A47D-BA10164A4409}"/>
                </a:ext>
              </a:extLst>
            </p:cNvPr>
            <p:cNvSpPr txBox="1">
              <a:spLocks noChangeArrowheads="1"/>
            </p:cNvSpPr>
            <p:nvPr/>
          </p:nvSpPr>
          <p:spPr bwMode="auto">
            <a:xfrm>
              <a:off x="7603908" y="3478418"/>
              <a:ext cx="1355986" cy="29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dirty="0">
                  <a:solidFill>
                    <a:srgbClr val="FFC000"/>
                  </a:solidFill>
                  <a:latin typeface="Calibri" panose="020F0502020204030204" pitchFamily="34" charset="0"/>
                </a:rPr>
                <a:t>Rhode Island</a:t>
              </a:r>
            </a:p>
          </p:txBody>
        </p:sp>
        <p:sp>
          <p:nvSpPr>
            <p:cNvPr id="11" name="TextBox 8">
              <a:extLst>
                <a:ext uri="{FF2B5EF4-FFF2-40B4-BE49-F238E27FC236}">
                  <a16:creationId xmlns:a16="http://schemas.microsoft.com/office/drawing/2014/main" xmlns="" id="{70AEC303-21C9-4C3F-B3E9-091F5919E716}"/>
                </a:ext>
              </a:extLst>
            </p:cNvPr>
            <p:cNvSpPr txBox="1">
              <a:spLocks noChangeArrowheads="1"/>
            </p:cNvSpPr>
            <p:nvPr/>
          </p:nvSpPr>
          <p:spPr bwMode="auto">
            <a:xfrm>
              <a:off x="7366220" y="2673380"/>
              <a:ext cx="1355986" cy="29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a:solidFill>
                    <a:srgbClr val="FFC000"/>
                  </a:solidFill>
                  <a:latin typeface="Calibri" panose="020F0502020204030204" pitchFamily="34" charset="0"/>
                </a:rPr>
                <a:t>New Hampshire</a:t>
              </a:r>
            </a:p>
          </p:txBody>
        </p:sp>
        <p:sp>
          <p:nvSpPr>
            <p:cNvPr id="12" name="TextBox 9">
              <a:extLst>
                <a:ext uri="{FF2B5EF4-FFF2-40B4-BE49-F238E27FC236}">
                  <a16:creationId xmlns:a16="http://schemas.microsoft.com/office/drawing/2014/main" xmlns="" id="{0762BE6C-16B9-4B51-9575-A838F73B0B1A}"/>
                </a:ext>
              </a:extLst>
            </p:cNvPr>
            <p:cNvSpPr txBox="1">
              <a:spLocks noChangeArrowheads="1"/>
            </p:cNvSpPr>
            <p:nvPr/>
          </p:nvSpPr>
          <p:spPr bwMode="auto">
            <a:xfrm>
              <a:off x="8358696" y="1883085"/>
              <a:ext cx="1355986" cy="29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a:solidFill>
                    <a:srgbClr val="FFC000"/>
                  </a:solidFill>
                  <a:latin typeface="Calibri" panose="020F0502020204030204" pitchFamily="34" charset="0"/>
                </a:rPr>
                <a:t>Maine</a:t>
              </a:r>
            </a:p>
          </p:txBody>
        </p:sp>
        <p:sp>
          <p:nvSpPr>
            <p:cNvPr id="13" name="TextBox 10">
              <a:extLst>
                <a:ext uri="{FF2B5EF4-FFF2-40B4-BE49-F238E27FC236}">
                  <a16:creationId xmlns:a16="http://schemas.microsoft.com/office/drawing/2014/main" xmlns="" id="{146B34CF-6329-4053-9031-036F26282596}"/>
                </a:ext>
              </a:extLst>
            </p:cNvPr>
            <p:cNvSpPr txBox="1">
              <a:spLocks noChangeArrowheads="1"/>
            </p:cNvSpPr>
            <p:nvPr/>
          </p:nvSpPr>
          <p:spPr bwMode="auto">
            <a:xfrm>
              <a:off x="5545349" y="4478436"/>
              <a:ext cx="1355986" cy="29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a:solidFill>
                    <a:srgbClr val="FFC000"/>
                  </a:solidFill>
                  <a:latin typeface="Calibri" panose="020F0502020204030204" pitchFamily="34" charset="0"/>
                </a:rPr>
                <a:t>PADEP</a:t>
              </a:r>
            </a:p>
          </p:txBody>
        </p:sp>
        <p:sp>
          <p:nvSpPr>
            <p:cNvPr id="14" name="TextBox 11">
              <a:extLst>
                <a:ext uri="{FF2B5EF4-FFF2-40B4-BE49-F238E27FC236}">
                  <a16:creationId xmlns:a16="http://schemas.microsoft.com/office/drawing/2014/main" xmlns="" id="{0BE1F64F-328E-4435-9F13-7D3BB61E98D9}"/>
                </a:ext>
              </a:extLst>
            </p:cNvPr>
            <p:cNvSpPr txBox="1">
              <a:spLocks noChangeArrowheads="1"/>
            </p:cNvSpPr>
            <p:nvPr/>
          </p:nvSpPr>
          <p:spPr bwMode="auto">
            <a:xfrm>
              <a:off x="3430637" y="4394982"/>
              <a:ext cx="1355986" cy="29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a:solidFill>
                    <a:srgbClr val="FFC000"/>
                  </a:solidFill>
                  <a:latin typeface="Calibri" panose="020F0502020204030204" pitchFamily="34" charset="0"/>
                </a:rPr>
                <a:t>ACHD</a:t>
              </a:r>
            </a:p>
          </p:txBody>
        </p:sp>
        <p:sp>
          <p:nvSpPr>
            <p:cNvPr id="15" name="TextBox 12">
              <a:extLst>
                <a:ext uri="{FF2B5EF4-FFF2-40B4-BE49-F238E27FC236}">
                  <a16:creationId xmlns:a16="http://schemas.microsoft.com/office/drawing/2014/main" xmlns="" id="{8CD68B00-A78F-4693-BB1B-DA6795A351BD}"/>
                </a:ext>
              </a:extLst>
            </p:cNvPr>
            <p:cNvSpPr txBox="1">
              <a:spLocks noChangeArrowheads="1"/>
            </p:cNvSpPr>
            <p:nvPr/>
          </p:nvSpPr>
          <p:spPr bwMode="auto">
            <a:xfrm>
              <a:off x="4569180" y="6134199"/>
              <a:ext cx="1827041" cy="29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a:solidFill>
                    <a:schemeClr val="bg1"/>
                  </a:solidFill>
                  <a:latin typeface="Calibri" panose="020F0502020204030204" pitchFamily="34" charset="0"/>
                </a:rPr>
                <a:t>VCU – Rice Center </a:t>
              </a:r>
            </a:p>
          </p:txBody>
        </p:sp>
        <p:sp>
          <p:nvSpPr>
            <p:cNvPr id="16" name="TextBox 13">
              <a:extLst>
                <a:ext uri="{FF2B5EF4-FFF2-40B4-BE49-F238E27FC236}">
                  <a16:creationId xmlns:a16="http://schemas.microsoft.com/office/drawing/2014/main" xmlns="" id="{C62867B9-42C2-4E48-818C-573F01836D21}"/>
                </a:ext>
              </a:extLst>
            </p:cNvPr>
            <p:cNvSpPr txBox="1">
              <a:spLocks noChangeArrowheads="1"/>
            </p:cNvSpPr>
            <p:nvPr/>
          </p:nvSpPr>
          <p:spPr bwMode="auto">
            <a:xfrm>
              <a:off x="5040236" y="6442372"/>
              <a:ext cx="1355986" cy="29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a:solidFill>
                    <a:schemeClr val="bg1"/>
                  </a:solidFill>
                  <a:latin typeface="Calibri" panose="020F0502020204030204" pitchFamily="34" charset="0"/>
                </a:rPr>
                <a:t>NASA LaRC</a:t>
              </a:r>
            </a:p>
          </p:txBody>
        </p:sp>
        <p:sp>
          <p:nvSpPr>
            <p:cNvPr id="17" name="TextBox 14">
              <a:extLst>
                <a:ext uri="{FF2B5EF4-FFF2-40B4-BE49-F238E27FC236}">
                  <a16:creationId xmlns:a16="http://schemas.microsoft.com/office/drawing/2014/main" xmlns="" id="{92924B7B-1FF6-4525-81C3-6AB7618522B9}"/>
                </a:ext>
              </a:extLst>
            </p:cNvPr>
            <p:cNvSpPr txBox="1">
              <a:spLocks noChangeArrowheads="1"/>
            </p:cNvSpPr>
            <p:nvPr/>
          </p:nvSpPr>
          <p:spPr bwMode="auto">
            <a:xfrm>
              <a:off x="5040236" y="4950162"/>
              <a:ext cx="1355986" cy="85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dirty="0">
                  <a:solidFill>
                    <a:schemeClr val="bg1"/>
                  </a:solidFill>
                  <a:latin typeface="Calibri" panose="020F0502020204030204" pitchFamily="34" charset="0"/>
                </a:rPr>
                <a:t>UMBC</a:t>
              </a:r>
            </a:p>
            <a:p>
              <a:pPr>
                <a:spcBef>
                  <a:spcPct val="0"/>
                </a:spcBef>
                <a:buFontTx/>
                <a:buNone/>
              </a:pPr>
              <a:r>
                <a:rPr lang="en-US" altLang="en-US" sz="1050" b="1" dirty="0">
                  <a:solidFill>
                    <a:schemeClr val="bg1"/>
                  </a:solidFill>
                  <a:latin typeface="Calibri" panose="020F0502020204030204" pitchFamily="34" charset="0"/>
                </a:rPr>
                <a:t>NASA GSFC</a:t>
              </a:r>
            </a:p>
            <a:p>
              <a:pPr>
                <a:spcBef>
                  <a:spcPct val="0"/>
                </a:spcBef>
                <a:buFontTx/>
                <a:buNone/>
              </a:pPr>
              <a:r>
                <a:rPr lang="en-US" altLang="en-US" sz="1050" b="1" dirty="0">
                  <a:solidFill>
                    <a:schemeClr val="bg1"/>
                  </a:solidFill>
                  <a:latin typeface="Calibri" panose="020F0502020204030204" pitchFamily="34" charset="0"/>
                </a:rPr>
                <a:t>NASA HQ</a:t>
              </a:r>
            </a:p>
            <a:p>
              <a:pPr>
                <a:spcBef>
                  <a:spcPct val="0"/>
                </a:spcBef>
                <a:buFontTx/>
                <a:buNone/>
              </a:pPr>
              <a:r>
                <a:rPr lang="en-US" altLang="en-US" sz="1050" b="1" dirty="0">
                  <a:solidFill>
                    <a:srgbClr val="FFC000"/>
                  </a:solidFill>
                  <a:latin typeface="Calibri" panose="020F0502020204030204" pitchFamily="34" charset="0"/>
                </a:rPr>
                <a:t>McMillan</a:t>
              </a:r>
            </a:p>
          </p:txBody>
        </p:sp>
        <p:sp>
          <p:nvSpPr>
            <p:cNvPr id="18" name="TextBox 15">
              <a:extLst>
                <a:ext uri="{FF2B5EF4-FFF2-40B4-BE49-F238E27FC236}">
                  <a16:creationId xmlns:a16="http://schemas.microsoft.com/office/drawing/2014/main" xmlns="" id="{E525B1DF-7E1A-4D9F-9006-17DEF398AA6E}"/>
                </a:ext>
              </a:extLst>
            </p:cNvPr>
            <p:cNvSpPr txBox="1">
              <a:spLocks noChangeArrowheads="1"/>
            </p:cNvSpPr>
            <p:nvPr/>
          </p:nvSpPr>
          <p:spPr bwMode="auto">
            <a:xfrm>
              <a:off x="8641198" y="4209573"/>
              <a:ext cx="1355986" cy="23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50" b="1" dirty="0">
                  <a:solidFill>
                    <a:srgbClr val="00B0F0"/>
                  </a:solidFill>
                  <a:latin typeface="Calibri" panose="020F0502020204030204" pitchFamily="34" charset="0"/>
                </a:rPr>
                <a:t>Phase 1 EPA-coordinated. Spring 2018</a:t>
              </a:r>
            </a:p>
            <a:p>
              <a:pPr>
                <a:spcBef>
                  <a:spcPct val="0"/>
                </a:spcBef>
                <a:buFontTx/>
                <a:buNone/>
              </a:pPr>
              <a:r>
                <a:rPr lang="en-US" altLang="en-US" sz="1050" b="1" dirty="0">
                  <a:solidFill>
                    <a:srgbClr val="FFC000"/>
                  </a:solidFill>
                  <a:latin typeface="Calibri" panose="020F0502020204030204" pitchFamily="34" charset="0"/>
                </a:rPr>
                <a:t>Phase 2 EPA-coordinated.</a:t>
              </a:r>
            </a:p>
            <a:p>
              <a:pPr>
                <a:spcBef>
                  <a:spcPct val="0"/>
                </a:spcBef>
                <a:buFontTx/>
                <a:buNone/>
              </a:pPr>
              <a:r>
                <a:rPr lang="en-US" altLang="en-US" sz="1050" b="1" dirty="0">
                  <a:solidFill>
                    <a:srgbClr val="FFC000"/>
                  </a:solidFill>
                  <a:latin typeface="Calibri" panose="020F0502020204030204" pitchFamily="34" charset="0"/>
                </a:rPr>
                <a:t>No later than summer 2019 </a:t>
              </a:r>
              <a:endParaRPr lang="en-US" altLang="en-US" sz="1050" b="1" dirty="0">
                <a:solidFill>
                  <a:srgbClr val="92D050"/>
                </a:solidFill>
                <a:latin typeface="Calibri" panose="020F0502020204030204" pitchFamily="34" charset="0"/>
              </a:endParaRPr>
            </a:p>
            <a:p>
              <a:pPr>
                <a:spcBef>
                  <a:spcPct val="0"/>
                </a:spcBef>
                <a:buFontTx/>
                <a:buNone/>
              </a:pPr>
              <a:r>
                <a:rPr lang="en-US" altLang="en-US" sz="1050" b="1" dirty="0">
                  <a:solidFill>
                    <a:schemeClr val="bg1"/>
                  </a:solidFill>
                  <a:latin typeface="Calibri" panose="020F0502020204030204" pitchFamily="34" charset="0"/>
                </a:rPr>
                <a:t>Ongoing Operations</a:t>
              </a:r>
            </a:p>
            <a:p>
              <a:pPr>
                <a:spcBef>
                  <a:spcPct val="0"/>
                </a:spcBef>
                <a:buFontTx/>
                <a:buNone/>
              </a:pPr>
              <a:r>
                <a:rPr lang="en-US" altLang="en-US" sz="1050" b="1" dirty="0">
                  <a:solidFill>
                    <a:srgbClr val="92D050"/>
                  </a:solidFill>
                  <a:latin typeface="Calibri" panose="020F0502020204030204" pitchFamily="34" charset="0"/>
                </a:rPr>
                <a:t>Seeking intramural opportunities for CASTNET (AMPD formerly CAMD)</a:t>
              </a:r>
              <a:endParaRPr lang="en-US" altLang="en-US" sz="1050" b="1" dirty="0">
                <a:solidFill>
                  <a:schemeClr val="accent2">
                    <a:lumMod val="75000"/>
                  </a:schemeClr>
                </a:solidFill>
                <a:latin typeface="Calibri" panose="020F0502020204030204" pitchFamily="34" charset="0"/>
              </a:endParaRPr>
            </a:p>
          </p:txBody>
        </p:sp>
      </p:grpSp>
      <p:sp>
        <p:nvSpPr>
          <p:cNvPr id="19" name="TextBox 10">
            <a:extLst>
              <a:ext uri="{FF2B5EF4-FFF2-40B4-BE49-F238E27FC236}">
                <a16:creationId xmlns:a16="http://schemas.microsoft.com/office/drawing/2014/main" xmlns="" id="{69B3564A-1237-4037-B5F0-EF2DDD04941F}"/>
              </a:ext>
            </a:extLst>
          </p:cNvPr>
          <p:cNvSpPr txBox="1">
            <a:spLocks noChangeArrowheads="1"/>
          </p:cNvSpPr>
          <p:nvPr/>
        </p:nvSpPr>
        <p:spPr bwMode="auto">
          <a:xfrm>
            <a:off x="7495341" y="3476247"/>
            <a:ext cx="320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dirty="0">
                <a:solidFill>
                  <a:srgbClr val="92D050"/>
                </a:solidFill>
                <a:latin typeface="Calibri" panose="020F0502020204030204" pitchFamily="34" charset="0"/>
              </a:rPr>
              <a:t>*</a:t>
            </a:r>
            <a:endParaRPr lang="en-US" altLang="en-US" sz="1050" b="1" dirty="0">
              <a:solidFill>
                <a:srgbClr val="92D050"/>
              </a:solidFill>
              <a:latin typeface="Calibri" panose="020F0502020204030204" pitchFamily="34" charset="0"/>
            </a:endParaRPr>
          </a:p>
        </p:txBody>
      </p:sp>
      <p:sp>
        <p:nvSpPr>
          <p:cNvPr id="20" name="TextBox 10">
            <a:extLst>
              <a:ext uri="{FF2B5EF4-FFF2-40B4-BE49-F238E27FC236}">
                <a16:creationId xmlns:a16="http://schemas.microsoft.com/office/drawing/2014/main" xmlns="" id="{EBF3F630-3AD7-435A-8091-D09E2C771A3D}"/>
              </a:ext>
            </a:extLst>
          </p:cNvPr>
          <p:cNvSpPr txBox="1">
            <a:spLocks noChangeArrowheads="1"/>
          </p:cNvSpPr>
          <p:nvPr/>
        </p:nvSpPr>
        <p:spPr bwMode="auto">
          <a:xfrm>
            <a:off x="6198082" y="3533077"/>
            <a:ext cx="320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dirty="0">
                <a:solidFill>
                  <a:srgbClr val="92D050"/>
                </a:solidFill>
                <a:latin typeface="Calibri" panose="020F0502020204030204" pitchFamily="34" charset="0"/>
              </a:rPr>
              <a:t>*</a:t>
            </a:r>
            <a:endParaRPr lang="en-US" altLang="en-US" sz="1050" b="1" dirty="0">
              <a:solidFill>
                <a:srgbClr val="92D050"/>
              </a:solidFill>
              <a:latin typeface="Calibri" panose="020F0502020204030204" pitchFamily="34" charset="0"/>
            </a:endParaRPr>
          </a:p>
        </p:txBody>
      </p:sp>
      <p:sp>
        <p:nvSpPr>
          <p:cNvPr id="21" name="TextBox 10">
            <a:extLst>
              <a:ext uri="{FF2B5EF4-FFF2-40B4-BE49-F238E27FC236}">
                <a16:creationId xmlns:a16="http://schemas.microsoft.com/office/drawing/2014/main" xmlns="" id="{3DFD26AD-D690-4258-8AAC-D0B9B9A9C0B8}"/>
              </a:ext>
            </a:extLst>
          </p:cNvPr>
          <p:cNvSpPr txBox="1">
            <a:spLocks noChangeArrowheads="1"/>
          </p:cNvSpPr>
          <p:nvPr/>
        </p:nvSpPr>
        <p:spPr bwMode="auto">
          <a:xfrm>
            <a:off x="6059424" y="4219213"/>
            <a:ext cx="320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dirty="0">
                <a:solidFill>
                  <a:srgbClr val="92D050"/>
                </a:solidFill>
                <a:latin typeface="Calibri" panose="020F0502020204030204" pitchFamily="34" charset="0"/>
              </a:rPr>
              <a:t>*</a:t>
            </a:r>
            <a:endParaRPr lang="en-US" altLang="en-US" sz="1050" b="1" dirty="0">
              <a:solidFill>
                <a:srgbClr val="92D050"/>
              </a:solidFill>
              <a:latin typeface="Calibri" panose="020F0502020204030204" pitchFamily="34" charset="0"/>
            </a:endParaRPr>
          </a:p>
        </p:txBody>
      </p:sp>
    </p:spTree>
    <p:extLst>
      <p:ext uri="{BB962C8B-B14F-4D97-AF65-F5344CB8AC3E}">
        <p14:creationId xmlns:p14="http://schemas.microsoft.com/office/powerpoint/2010/main" val="1398967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274968-14B9-4368-A3B4-BB53D065FD32}"/>
              </a:ext>
            </a:extLst>
          </p:cNvPr>
          <p:cNvSpPr>
            <a:spLocks noGrp="1"/>
          </p:cNvSpPr>
          <p:nvPr>
            <p:ph type="body" sz="quarter" idx="10"/>
          </p:nvPr>
        </p:nvSpPr>
        <p:spPr/>
        <p:txBody>
          <a:bodyPr>
            <a:normAutofit/>
          </a:bodyPr>
          <a:lstStyle/>
          <a:p>
            <a:r>
              <a:rPr lang="en-US" dirty="0"/>
              <a:t>Potential to expand BEACON</a:t>
            </a:r>
          </a:p>
        </p:txBody>
      </p:sp>
      <p:sp>
        <p:nvSpPr>
          <p:cNvPr id="4" name="Slide Number Placeholder 3">
            <a:extLst>
              <a:ext uri="{FF2B5EF4-FFF2-40B4-BE49-F238E27FC236}">
                <a16:creationId xmlns:a16="http://schemas.microsoft.com/office/drawing/2014/main" xmlns="" id="{76B70537-DC6D-47BD-BFE3-C77D249C2B93}"/>
              </a:ext>
            </a:extLst>
          </p:cNvPr>
          <p:cNvSpPr>
            <a:spLocks noGrp="1"/>
          </p:cNvSpPr>
          <p:nvPr>
            <p:ph type="sldNum" sz="quarter" idx="13"/>
          </p:nvPr>
        </p:nvSpPr>
        <p:spPr/>
        <p:txBody>
          <a:bodyPr/>
          <a:lstStyle/>
          <a:p>
            <a:fld id="{6D3FAE4D-9488-4B48-8F4A-A56CB5A28AF9}" type="slidenum">
              <a:rPr lang="en-US" smtClean="0"/>
              <a:pPr/>
              <a:t>6</a:t>
            </a:fld>
            <a:endParaRPr lang="en-US" dirty="0"/>
          </a:p>
        </p:txBody>
      </p:sp>
      <p:pic>
        <p:nvPicPr>
          <p:cNvPr id="5" name="Picture 4">
            <a:extLst>
              <a:ext uri="{FF2B5EF4-FFF2-40B4-BE49-F238E27FC236}">
                <a16:creationId xmlns:a16="http://schemas.microsoft.com/office/drawing/2014/main" xmlns="" id="{7BD26052-9D49-4D5F-A19A-AE254BF92454}"/>
              </a:ext>
            </a:extLst>
          </p:cNvPr>
          <p:cNvPicPr>
            <a:picLocks noChangeAspect="1"/>
          </p:cNvPicPr>
          <p:nvPr/>
        </p:nvPicPr>
        <p:blipFill rotWithShape="1">
          <a:blip r:embed="rId2"/>
          <a:srcRect l="27806" t="22363" r="29033" b="5794"/>
          <a:stretch/>
        </p:blipFill>
        <p:spPr>
          <a:xfrm>
            <a:off x="4267201" y="1523525"/>
            <a:ext cx="5715000" cy="4956121"/>
          </a:xfrm>
          <a:prstGeom prst="rect">
            <a:avLst/>
          </a:prstGeom>
        </p:spPr>
      </p:pic>
    </p:spTree>
    <p:extLst>
      <p:ext uri="{BB962C8B-B14F-4D97-AF65-F5344CB8AC3E}">
        <p14:creationId xmlns:p14="http://schemas.microsoft.com/office/powerpoint/2010/main" val="2305604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2596874-76AC-4AF3-B6CD-369A206762EA}"/>
              </a:ext>
            </a:extLst>
          </p:cNvPr>
          <p:cNvPicPr>
            <a:picLocks noChangeAspect="1"/>
          </p:cNvPicPr>
          <p:nvPr/>
        </p:nvPicPr>
        <p:blipFill rotWithShape="1">
          <a:blip r:embed="rId2"/>
          <a:srcRect t="10695"/>
          <a:stretch/>
        </p:blipFill>
        <p:spPr>
          <a:xfrm>
            <a:off x="3762742" y="0"/>
            <a:ext cx="8429258" cy="6861444"/>
          </a:xfrm>
          <a:prstGeom prst="rect">
            <a:avLst/>
          </a:prstGeom>
        </p:spPr>
      </p:pic>
      <p:sp>
        <p:nvSpPr>
          <p:cNvPr id="6" name="TextBox 5">
            <a:extLst>
              <a:ext uri="{FF2B5EF4-FFF2-40B4-BE49-F238E27FC236}">
                <a16:creationId xmlns:a16="http://schemas.microsoft.com/office/drawing/2014/main" xmlns="" id="{F2FD2335-8FFC-4267-979B-F8F7F2F7ECF1}"/>
              </a:ext>
            </a:extLst>
          </p:cNvPr>
          <p:cNvSpPr txBox="1"/>
          <p:nvPr/>
        </p:nvSpPr>
        <p:spPr>
          <a:xfrm>
            <a:off x="6778106" y="4623229"/>
            <a:ext cx="732701" cy="584775"/>
          </a:xfrm>
          <a:prstGeom prst="rect">
            <a:avLst/>
          </a:prstGeom>
          <a:solidFill>
            <a:schemeClr val="bg1"/>
          </a:solidFill>
          <a:ln w="28575">
            <a:solidFill>
              <a:srgbClr val="FFC000"/>
            </a:solidFill>
          </a:ln>
        </p:spPr>
        <p:txBody>
          <a:bodyPr wrap="none" rtlCol="0">
            <a:spAutoFit/>
          </a:bodyPr>
          <a:lstStyle/>
          <a:p>
            <a:r>
              <a:rPr lang="en-US" sz="1600" u="sng" dirty="0"/>
              <a:t>CCNY</a:t>
            </a:r>
          </a:p>
          <a:p>
            <a:r>
              <a:rPr lang="en-US" sz="1600" dirty="0"/>
              <a:t>O3</a:t>
            </a:r>
            <a:r>
              <a:rPr lang="en-US" sz="1600" baseline="-25000" dirty="0"/>
              <a:t>, </a:t>
            </a:r>
            <a:r>
              <a:rPr lang="en-US" sz="1600" dirty="0"/>
              <a:t>CO</a:t>
            </a:r>
          </a:p>
        </p:txBody>
      </p:sp>
      <p:sp>
        <p:nvSpPr>
          <p:cNvPr id="7" name="TextBox 6">
            <a:extLst>
              <a:ext uri="{FF2B5EF4-FFF2-40B4-BE49-F238E27FC236}">
                <a16:creationId xmlns:a16="http://schemas.microsoft.com/office/drawing/2014/main" xmlns="" id="{A677F822-F5D7-47FF-A5C8-3539C63101C3}"/>
              </a:ext>
            </a:extLst>
          </p:cNvPr>
          <p:cNvSpPr txBox="1"/>
          <p:nvPr/>
        </p:nvSpPr>
        <p:spPr>
          <a:xfrm>
            <a:off x="9390790" y="4908701"/>
            <a:ext cx="1687151" cy="1077218"/>
          </a:xfrm>
          <a:prstGeom prst="rect">
            <a:avLst/>
          </a:prstGeom>
          <a:solidFill>
            <a:schemeClr val="bg1"/>
          </a:solidFill>
          <a:ln w="28575">
            <a:solidFill>
              <a:srgbClr val="FFC000"/>
            </a:solidFill>
          </a:ln>
        </p:spPr>
        <p:txBody>
          <a:bodyPr wrap="square" rtlCol="0">
            <a:spAutoFit/>
          </a:bodyPr>
          <a:lstStyle/>
          <a:p>
            <a:r>
              <a:rPr lang="en-US" sz="1600" u="sng" dirty="0"/>
              <a:t>IS52</a:t>
            </a:r>
          </a:p>
          <a:p>
            <a:r>
              <a:rPr lang="en-US" sz="1600" dirty="0"/>
              <a:t>O3, NOx, toxics, PM speciation, low-level SO2</a:t>
            </a:r>
          </a:p>
        </p:txBody>
      </p:sp>
      <p:sp>
        <p:nvSpPr>
          <p:cNvPr id="8" name="TextBox 7">
            <a:extLst>
              <a:ext uri="{FF2B5EF4-FFF2-40B4-BE49-F238E27FC236}">
                <a16:creationId xmlns:a16="http://schemas.microsoft.com/office/drawing/2014/main" xmlns="" id="{36929FA5-BDDA-435E-861E-7B141B200F4A}"/>
              </a:ext>
            </a:extLst>
          </p:cNvPr>
          <p:cNvSpPr txBox="1"/>
          <p:nvPr/>
        </p:nvSpPr>
        <p:spPr>
          <a:xfrm>
            <a:off x="7576562" y="6151613"/>
            <a:ext cx="1595309" cy="584775"/>
          </a:xfrm>
          <a:prstGeom prst="rect">
            <a:avLst/>
          </a:prstGeom>
          <a:solidFill>
            <a:schemeClr val="bg1"/>
          </a:solidFill>
        </p:spPr>
        <p:txBody>
          <a:bodyPr wrap="none" rtlCol="0">
            <a:spAutoFit/>
          </a:bodyPr>
          <a:lstStyle/>
          <a:p>
            <a:r>
              <a:rPr lang="en-US" sz="1600" u="sng" dirty="0"/>
              <a:t>IS45</a:t>
            </a:r>
          </a:p>
          <a:p>
            <a:r>
              <a:rPr lang="en-US" sz="1600" dirty="0"/>
              <a:t>PM2.5 mass only</a:t>
            </a:r>
          </a:p>
        </p:txBody>
      </p:sp>
      <p:sp>
        <p:nvSpPr>
          <p:cNvPr id="9" name="TextBox 8">
            <a:extLst>
              <a:ext uri="{FF2B5EF4-FFF2-40B4-BE49-F238E27FC236}">
                <a16:creationId xmlns:a16="http://schemas.microsoft.com/office/drawing/2014/main" xmlns="" id="{8F2C95D4-BB4A-4E67-840B-652E41A46F35}"/>
              </a:ext>
            </a:extLst>
          </p:cNvPr>
          <p:cNvSpPr txBox="1"/>
          <p:nvPr/>
        </p:nvSpPr>
        <p:spPr>
          <a:xfrm>
            <a:off x="8374217" y="3198405"/>
            <a:ext cx="1625766" cy="584775"/>
          </a:xfrm>
          <a:prstGeom prst="rect">
            <a:avLst/>
          </a:prstGeom>
          <a:solidFill>
            <a:schemeClr val="bg1"/>
          </a:solidFill>
        </p:spPr>
        <p:txBody>
          <a:bodyPr wrap="none" rtlCol="0">
            <a:spAutoFit/>
          </a:bodyPr>
          <a:lstStyle/>
          <a:p>
            <a:r>
              <a:rPr lang="en-US" sz="1600" u="sng" dirty="0" err="1"/>
              <a:t>Morrisania</a:t>
            </a:r>
            <a:r>
              <a:rPr lang="en-US" sz="1600" u="sng" dirty="0"/>
              <a:t> II</a:t>
            </a:r>
          </a:p>
          <a:p>
            <a:r>
              <a:rPr lang="en-US" sz="1600" dirty="0"/>
              <a:t>PM2.5 mass only</a:t>
            </a:r>
            <a:r>
              <a:rPr lang="en-US" sz="1600" baseline="-25000" dirty="0"/>
              <a:t> </a:t>
            </a:r>
          </a:p>
        </p:txBody>
      </p:sp>
      <p:sp>
        <p:nvSpPr>
          <p:cNvPr id="10" name="TextBox 9">
            <a:extLst>
              <a:ext uri="{FF2B5EF4-FFF2-40B4-BE49-F238E27FC236}">
                <a16:creationId xmlns:a16="http://schemas.microsoft.com/office/drawing/2014/main" xmlns="" id="{8F246667-5960-4CF1-9B46-E9BF1BB1A493}"/>
              </a:ext>
            </a:extLst>
          </p:cNvPr>
          <p:cNvSpPr txBox="1"/>
          <p:nvPr/>
        </p:nvSpPr>
        <p:spPr>
          <a:xfrm>
            <a:off x="5154914" y="1095291"/>
            <a:ext cx="1491630" cy="1323439"/>
          </a:xfrm>
          <a:prstGeom prst="rect">
            <a:avLst/>
          </a:prstGeom>
          <a:solidFill>
            <a:schemeClr val="bg1"/>
          </a:solidFill>
          <a:ln w="28575">
            <a:solidFill>
              <a:srgbClr val="FFC000"/>
            </a:solidFill>
          </a:ln>
        </p:spPr>
        <p:txBody>
          <a:bodyPr wrap="square" rtlCol="0">
            <a:spAutoFit/>
          </a:bodyPr>
          <a:lstStyle/>
          <a:p>
            <a:r>
              <a:rPr lang="en-US" sz="1600" u="sng" dirty="0"/>
              <a:t>I95 GW Bridge Near road</a:t>
            </a:r>
          </a:p>
          <a:p>
            <a:r>
              <a:rPr lang="en-US" sz="1600" dirty="0"/>
              <a:t>High Precision CO, PM2.5, NO2</a:t>
            </a:r>
          </a:p>
        </p:txBody>
      </p:sp>
      <p:sp>
        <p:nvSpPr>
          <p:cNvPr id="11" name="TextBox 10">
            <a:extLst>
              <a:ext uri="{FF2B5EF4-FFF2-40B4-BE49-F238E27FC236}">
                <a16:creationId xmlns:a16="http://schemas.microsoft.com/office/drawing/2014/main" xmlns="" id="{AD113690-37F7-43C0-94C5-AFDDA5C250E1}"/>
              </a:ext>
            </a:extLst>
          </p:cNvPr>
          <p:cNvSpPr txBox="1"/>
          <p:nvPr/>
        </p:nvSpPr>
        <p:spPr>
          <a:xfrm>
            <a:off x="11077941" y="618063"/>
            <a:ext cx="999759" cy="1323439"/>
          </a:xfrm>
          <a:prstGeom prst="rect">
            <a:avLst/>
          </a:prstGeom>
          <a:solidFill>
            <a:schemeClr val="bg1"/>
          </a:solidFill>
          <a:ln w="28575">
            <a:solidFill>
              <a:srgbClr val="FFC000"/>
            </a:solidFill>
          </a:ln>
        </p:spPr>
        <p:txBody>
          <a:bodyPr wrap="square" rtlCol="0">
            <a:spAutoFit/>
          </a:bodyPr>
          <a:lstStyle/>
          <a:p>
            <a:r>
              <a:rPr lang="en-US" sz="1600" u="sng" dirty="0"/>
              <a:t>Bronx Botanical Garden PAMS supersite </a:t>
            </a:r>
          </a:p>
        </p:txBody>
      </p:sp>
      <p:sp>
        <p:nvSpPr>
          <p:cNvPr id="14" name="Rectangle 13">
            <a:extLst>
              <a:ext uri="{FF2B5EF4-FFF2-40B4-BE49-F238E27FC236}">
                <a16:creationId xmlns:a16="http://schemas.microsoft.com/office/drawing/2014/main" xmlns="" id="{C3DDFFE8-2C15-4BE3-AC3E-2E9B5EEF4A3A}"/>
              </a:ext>
            </a:extLst>
          </p:cNvPr>
          <p:cNvSpPr/>
          <p:nvPr/>
        </p:nvSpPr>
        <p:spPr>
          <a:xfrm>
            <a:off x="3977875" y="487066"/>
            <a:ext cx="8156976" cy="6336278"/>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036FEA2B-6905-4BF7-A1CC-34ED805D2DD6}"/>
              </a:ext>
            </a:extLst>
          </p:cNvPr>
          <p:cNvSpPr txBox="1"/>
          <p:nvPr/>
        </p:nvSpPr>
        <p:spPr>
          <a:xfrm>
            <a:off x="4147109" y="5782281"/>
            <a:ext cx="1466850" cy="954107"/>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8 km × 10 km</a:t>
            </a:r>
          </a:p>
        </p:txBody>
      </p:sp>
      <p:sp>
        <p:nvSpPr>
          <p:cNvPr id="16" name="TextBox 15">
            <a:extLst>
              <a:ext uri="{FF2B5EF4-FFF2-40B4-BE49-F238E27FC236}">
                <a16:creationId xmlns:a16="http://schemas.microsoft.com/office/drawing/2014/main" xmlns="" id="{6A36AFC2-6D2B-49A0-975A-92449AD70E4F}"/>
              </a:ext>
            </a:extLst>
          </p:cNvPr>
          <p:cNvSpPr txBox="1"/>
          <p:nvPr/>
        </p:nvSpPr>
        <p:spPr>
          <a:xfrm>
            <a:off x="9226752" y="4176671"/>
            <a:ext cx="1851189" cy="400110"/>
          </a:xfrm>
          <a:prstGeom prst="rect">
            <a:avLst/>
          </a:prstGeom>
          <a:noFill/>
        </p:spPr>
        <p:txBody>
          <a:bodyPr wrap="square" rtlCol="0">
            <a:spAutoFit/>
          </a:bodyPr>
          <a:lstStyle/>
          <a:p>
            <a:r>
              <a:rPr lang="en-US" sz="2000" b="1" dirty="0">
                <a:solidFill>
                  <a:srgbClr val="00B0F0"/>
                </a:solidFill>
              </a:rPr>
              <a:t>Bronx</a:t>
            </a:r>
          </a:p>
        </p:txBody>
      </p:sp>
      <p:sp>
        <p:nvSpPr>
          <p:cNvPr id="17" name="TextBox 16">
            <a:extLst>
              <a:ext uri="{FF2B5EF4-FFF2-40B4-BE49-F238E27FC236}">
                <a16:creationId xmlns:a16="http://schemas.microsoft.com/office/drawing/2014/main" xmlns="" id="{FA9A6B70-1208-4FE6-A6FD-1759F7508420}"/>
              </a:ext>
            </a:extLst>
          </p:cNvPr>
          <p:cNvSpPr txBox="1"/>
          <p:nvPr/>
        </p:nvSpPr>
        <p:spPr>
          <a:xfrm>
            <a:off x="6957301" y="5661731"/>
            <a:ext cx="1851189" cy="400110"/>
          </a:xfrm>
          <a:prstGeom prst="rect">
            <a:avLst/>
          </a:prstGeom>
          <a:noFill/>
        </p:spPr>
        <p:txBody>
          <a:bodyPr wrap="square" rtlCol="0">
            <a:spAutoFit/>
          </a:bodyPr>
          <a:lstStyle/>
          <a:p>
            <a:r>
              <a:rPr lang="en-US" sz="2000" b="1" dirty="0">
                <a:solidFill>
                  <a:srgbClr val="00B0F0"/>
                </a:solidFill>
              </a:rPr>
              <a:t>Manhattan</a:t>
            </a:r>
          </a:p>
        </p:txBody>
      </p:sp>
      <p:sp>
        <p:nvSpPr>
          <p:cNvPr id="18" name="TextBox 17">
            <a:extLst>
              <a:ext uri="{FF2B5EF4-FFF2-40B4-BE49-F238E27FC236}">
                <a16:creationId xmlns:a16="http://schemas.microsoft.com/office/drawing/2014/main" xmlns="" id="{79561E02-B201-4722-A601-E5B182F01D61}"/>
              </a:ext>
            </a:extLst>
          </p:cNvPr>
          <p:cNvSpPr txBox="1"/>
          <p:nvPr/>
        </p:nvSpPr>
        <p:spPr>
          <a:xfrm>
            <a:off x="6272092" y="2599426"/>
            <a:ext cx="1851189" cy="400110"/>
          </a:xfrm>
          <a:prstGeom prst="rect">
            <a:avLst/>
          </a:prstGeom>
          <a:noFill/>
        </p:spPr>
        <p:txBody>
          <a:bodyPr wrap="square" rtlCol="0">
            <a:spAutoFit/>
          </a:bodyPr>
          <a:lstStyle/>
          <a:p>
            <a:r>
              <a:rPr lang="en-US" sz="2000" b="1" dirty="0">
                <a:solidFill>
                  <a:srgbClr val="00B0F0"/>
                </a:solidFill>
              </a:rPr>
              <a:t>GW Bridge</a:t>
            </a:r>
          </a:p>
        </p:txBody>
      </p:sp>
      <p:sp>
        <p:nvSpPr>
          <p:cNvPr id="19" name="TextBox 18">
            <a:extLst>
              <a:ext uri="{FF2B5EF4-FFF2-40B4-BE49-F238E27FC236}">
                <a16:creationId xmlns:a16="http://schemas.microsoft.com/office/drawing/2014/main" xmlns="" id="{E03D7456-B042-475E-B569-C08D0E4DF5EB}"/>
              </a:ext>
            </a:extLst>
          </p:cNvPr>
          <p:cNvSpPr txBox="1"/>
          <p:nvPr/>
        </p:nvSpPr>
        <p:spPr>
          <a:xfrm>
            <a:off x="4461806" y="2965397"/>
            <a:ext cx="1851189" cy="400110"/>
          </a:xfrm>
          <a:prstGeom prst="rect">
            <a:avLst/>
          </a:prstGeom>
          <a:noFill/>
        </p:spPr>
        <p:txBody>
          <a:bodyPr wrap="square" rtlCol="0">
            <a:spAutoFit/>
          </a:bodyPr>
          <a:lstStyle/>
          <a:p>
            <a:r>
              <a:rPr lang="en-US" sz="2000" b="1" dirty="0">
                <a:solidFill>
                  <a:srgbClr val="00B0F0"/>
                </a:solidFill>
              </a:rPr>
              <a:t>New Jersey</a:t>
            </a:r>
          </a:p>
        </p:txBody>
      </p:sp>
      <p:sp>
        <p:nvSpPr>
          <p:cNvPr id="20" name="TextBox 19">
            <a:extLst>
              <a:ext uri="{FF2B5EF4-FFF2-40B4-BE49-F238E27FC236}">
                <a16:creationId xmlns:a16="http://schemas.microsoft.com/office/drawing/2014/main" xmlns="" id="{597CA6CF-B38C-409D-9A58-29951CF40D3C}"/>
              </a:ext>
            </a:extLst>
          </p:cNvPr>
          <p:cNvSpPr txBox="1"/>
          <p:nvPr/>
        </p:nvSpPr>
        <p:spPr>
          <a:xfrm>
            <a:off x="0" y="104716"/>
            <a:ext cx="3779047" cy="5447645"/>
          </a:xfrm>
          <a:prstGeom prst="rect">
            <a:avLst/>
          </a:prstGeom>
          <a:noFill/>
        </p:spPr>
        <p:txBody>
          <a:bodyPr wrap="square" rtlCol="0">
            <a:spAutoFit/>
          </a:bodyPr>
          <a:lstStyle/>
          <a:p>
            <a:r>
              <a:rPr lang="en-US" sz="2000" b="1" dirty="0" smtClean="0"/>
              <a:t>High density urban networks for understanding</a:t>
            </a:r>
            <a:r>
              <a:rPr lang="en-US" dirty="0" smtClean="0"/>
              <a:t> </a:t>
            </a:r>
            <a:endParaRPr lang="en-US" dirty="0"/>
          </a:p>
          <a:p>
            <a:pPr marL="225425" indent="-225425">
              <a:spcBef>
                <a:spcPts val="600"/>
              </a:spcBef>
              <a:buFont typeface="Arial" panose="020B0604020202020204" pitchFamily="34" charset="0"/>
              <a:buChar char="•"/>
            </a:pPr>
            <a:r>
              <a:rPr lang="en-US" dirty="0" smtClean="0"/>
              <a:t>Moderate precision NDIR on/off-band CO2 </a:t>
            </a:r>
            <a:r>
              <a:rPr lang="en-US" dirty="0"/>
              <a:t>(±0.5 ppm) </a:t>
            </a:r>
            <a:r>
              <a:rPr lang="en-US" dirty="0" err="1"/>
              <a:t>Alphasense</a:t>
            </a:r>
            <a:r>
              <a:rPr lang="en-US" dirty="0"/>
              <a:t> AQ sensor package (four gases), optical PM sensor</a:t>
            </a:r>
          </a:p>
          <a:p>
            <a:pPr marL="225425" indent="-225425">
              <a:spcBef>
                <a:spcPts val="600"/>
              </a:spcBef>
              <a:buFont typeface="Arial" panose="020B0604020202020204" pitchFamily="34" charset="0"/>
              <a:buChar char="•"/>
            </a:pPr>
            <a:r>
              <a:rPr lang="en-US" dirty="0" smtClean="0"/>
              <a:t>In NYC units are deployed </a:t>
            </a:r>
            <a:r>
              <a:rPr lang="en-US" dirty="0"/>
              <a:t>side-by-side with FRM/FEM instrumentation</a:t>
            </a:r>
          </a:p>
          <a:p>
            <a:pPr marL="225425" indent="-225425">
              <a:spcBef>
                <a:spcPts val="600"/>
              </a:spcBef>
              <a:buFont typeface="Arial" panose="020B0604020202020204" pitchFamily="34" charset="0"/>
              <a:buChar char="•"/>
            </a:pPr>
            <a:r>
              <a:rPr lang="en-US" dirty="0"/>
              <a:t>Applications of these units are multiplying: ~60 units in Bay </a:t>
            </a:r>
            <a:r>
              <a:rPr lang="en-US" dirty="0" smtClean="0"/>
              <a:t>Area, a network of ~20 in Houston </a:t>
            </a:r>
            <a:r>
              <a:rPr lang="en-US" dirty="0"/>
              <a:t>with collaborator health, hyper-local emissions studies ongoing or </a:t>
            </a:r>
            <a:r>
              <a:rPr lang="en-US" dirty="0" smtClean="0"/>
              <a:t>published</a:t>
            </a:r>
          </a:p>
          <a:p>
            <a:pPr marL="225425" indent="-225425">
              <a:spcBef>
                <a:spcPts val="600"/>
              </a:spcBef>
              <a:buFont typeface="Arial" panose="020B0604020202020204" pitchFamily="34" charset="0"/>
              <a:buChar char="•"/>
            </a:pPr>
            <a:r>
              <a:rPr lang="en-US" dirty="0" smtClean="0"/>
              <a:t>In NY, exploring expanding CO2 monitoring and BEACO2N to ~20 sites</a:t>
            </a:r>
            <a:endParaRPr lang="en-US" dirty="0"/>
          </a:p>
        </p:txBody>
      </p:sp>
      <p:sp>
        <p:nvSpPr>
          <p:cNvPr id="22" name="TextBox 21">
            <a:extLst>
              <a:ext uri="{FF2B5EF4-FFF2-40B4-BE49-F238E27FC236}">
                <a16:creationId xmlns:a16="http://schemas.microsoft.com/office/drawing/2014/main" xmlns="" id="{31A2F2A4-6A98-479D-93F0-2F45DEC736E1}"/>
              </a:ext>
            </a:extLst>
          </p:cNvPr>
          <p:cNvSpPr txBox="1"/>
          <p:nvPr/>
        </p:nvSpPr>
        <p:spPr>
          <a:xfrm>
            <a:off x="7707216" y="1691572"/>
            <a:ext cx="1249381" cy="830997"/>
          </a:xfrm>
          <a:prstGeom prst="rect">
            <a:avLst/>
          </a:prstGeom>
          <a:solidFill>
            <a:schemeClr val="bg1"/>
          </a:solidFill>
        </p:spPr>
        <p:txBody>
          <a:bodyPr wrap="square" rtlCol="0">
            <a:spAutoFit/>
          </a:bodyPr>
          <a:lstStyle/>
          <a:p>
            <a:r>
              <a:rPr lang="en-US" sz="1600" u="sng" dirty="0"/>
              <a:t>IS143</a:t>
            </a:r>
          </a:p>
          <a:p>
            <a:r>
              <a:rPr lang="en-US" sz="1600" dirty="0"/>
              <a:t>PM2.5 mass only</a:t>
            </a:r>
          </a:p>
        </p:txBody>
      </p:sp>
      <p:sp>
        <p:nvSpPr>
          <p:cNvPr id="3" name="Oval 2">
            <a:extLst>
              <a:ext uri="{FF2B5EF4-FFF2-40B4-BE49-F238E27FC236}">
                <a16:creationId xmlns:a16="http://schemas.microsoft.com/office/drawing/2014/main" xmlns="" id="{E8D328C0-F3A9-434E-A93C-8A7B6BA1F53E}"/>
              </a:ext>
            </a:extLst>
          </p:cNvPr>
          <p:cNvSpPr/>
          <p:nvPr/>
        </p:nvSpPr>
        <p:spPr>
          <a:xfrm>
            <a:off x="4818903" y="705460"/>
            <a:ext cx="2163651" cy="198660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uc berkeley logo">
            <a:extLst>
              <a:ext uri="{FF2B5EF4-FFF2-40B4-BE49-F238E27FC236}">
                <a16:creationId xmlns:a16="http://schemas.microsoft.com/office/drawing/2014/main" xmlns="" id="{20CBE1FE-8369-45EC-B06B-FA42642857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3157" y="5233214"/>
            <a:ext cx="1068435" cy="10684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YS DEC logo">
            <a:extLst>
              <a:ext uri="{FF2B5EF4-FFF2-40B4-BE49-F238E27FC236}">
                <a16:creationId xmlns:a16="http://schemas.microsoft.com/office/drawing/2014/main" xmlns="" id="{6FF722FA-D1F6-4662-A163-C3DCEC249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545" y="6259334"/>
            <a:ext cx="2500227" cy="6250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j dep logo">
            <a:extLst>
              <a:ext uri="{FF2B5EF4-FFF2-40B4-BE49-F238E27FC236}">
                <a16:creationId xmlns:a16="http://schemas.microsoft.com/office/drawing/2014/main" xmlns="" id="{C7FC3BD4-C13A-4354-AC71-173CE7BA4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0826" y="5252733"/>
            <a:ext cx="1059095" cy="10590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EPA logo">
            <a:extLst>
              <a:ext uri="{FF2B5EF4-FFF2-40B4-BE49-F238E27FC236}">
                <a16:creationId xmlns:a16="http://schemas.microsoft.com/office/drawing/2014/main" xmlns="" id="{075A1261-1CE5-4612-B6C3-EF0E6621EF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942" y="5670081"/>
            <a:ext cx="1164475" cy="115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59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86200" y="538036"/>
            <a:ext cx="8041193" cy="1038219"/>
          </a:xfrm>
        </p:spPr>
        <p:txBody>
          <a:bodyPr>
            <a:normAutofit/>
          </a:bodyPr>
          <a:lstStyle/>
          <a:p>
            <a:r>
              <a:rPr lang="en-US" b="0" dirty="0" smtClean="0"/>
              <a:t>Routinely capturing1-minute surface NO2 data</a:t>
            </a:r>
            <a:endParaRPr lang="en-US" b="0" dirty="0"/>
          </a:p>
        </p:txBody>
      </p:sp>
      <p:sp>
        <p:nvSpPr>
          <p:cNvPr id="13" name="TextBox 12">
            <a:extLst>
              <a:ext uri="{FF2B5EF4-FFF2-40B4-BE49-F238E27FC236}">
                <a16:creationId xmlns:a16="http://schemas.microsoft.com/office/drawing/2014/main" xmlns="" id="{EA060AE9-5023-4322-B420-DE3D7E0E1F20}"/>
              </a:ext>
            </a:extLst>
          </p:cNvPr>
          <p:cNvSpPr txBox="1"/>
          <p:nvPr/>
        </p:nvSpPr>
        <p:spPr>
          <a:xfrm>
            <a:off x="738790" y="2269549"/>
            <a:ext cx="4214210" cy="3303468"/>
          </a:xfrm>
          <a:prstGeom prst="rect">
            <a:avLst/>
          </a:prstGeom>
          <a:noFill/>
        </p:spPr>
        <p:txBody>
          <a:bodyPr wrap="square" rtlCol="0">
            <a:spAutoFit/>
          </a:bodyPr>
          <a:lstStyle/>
          <a:p>
            <a:pPr>
              <a:spcAft>
                <a:spcPts val="2000"/>
              </a:spcAft>
            </a:pPr>
            <a:r>
              <a:rPr lang="en-US" sz="2400" dirty="0" smtClean="0"/>
              <a:t>In </a:t>
            </a:r>
            <a:r>
              <a:rPr lang="en-US" sz="2400" dirty="0"/>
              <a:t>this example, 1-minute data from the Queens, NY NCore site were useful for distinguishing freshly-emitted NO</a:t>
            </a:r>
            <a:r>
              <a:rPr lang="en-US" sz="2400" baseline="-25000" dirty="0"/>
              <a:t>y</a:t>
            </a:r>
            <a:r>
              <a:rPr lang="en-US" sz="2400" dirty="0"/>
              <a:t>  from aged NO</a:t>
            </a:r>
            <a:r>
              <a:rPr lang="en-US" sz="2400" baseline="-25000" dirty="0"/>
              <a:t>y</a:t>
            </a:r>
            <a:r>
              <a:rPr lang="en-US" sz="2400" dirty="0"/>
              <a:t>, and for quantifying ozone production</a:t>
            </a:r>
            <a:r>
              <a:rPr lang="en-US" sz="2400" dirty="0" smtClean="0"/>
              <a:t>.</a:t>
            </a:r>
            <a:endParaRPr lang="en-US" sz="2400" baseline="-25000" dirty="0" smtClean="0"/>
          </a:p>
          <a:p>
            <a:pPr>
              <a:spcAft>
                <a:spcPts val="2000"/>
              </a:spcAft>
            </a:pPr>
            <a:r>
              <a:rPr lang="en-US" sz="2400" dirty="0" smtClean="0"/>
              <a:t>Archival and participation of states are open questions</a:t>
            </a:r>
          </a:p>
        </p:txBody>
      </p:sp>
      <p:pic>
        <p:nvPicPr>
          <p:cNvPr id="18" name="Picture 17">
            <a:extLst>
              <a:ext uri="{FF2B5EF4-FFF2-40B4-BE49-F238E27FC236}">
                <a16:creationId xmlns:a16="http://schemas.microsoft.com/office/drawing/2014/main" xmlns="" id="{B4E73537-C71B-483E-BAE3-0B1795002EB0}"/>
              </a:ext>
            </a:extLst>
          </p:cNvPr>
          <p:cNvPicPr>
            <a:picLocks noChangeAspect="1"/>
          </p:cNvPicPr>
          <p:nvPr/>
        </p:nvPicPr>
        <p:blipFill>
          <a:blip r:embed="rId3"/>
          <a:stretch>
            <a:fillRect/>
          </a:stretch>
        </p:blipFill>
        <p:spPr>
          <a:xfrm>
            <a:off x="5486400" y="1708117"/>
            <a:ext cx="5867443" cy="4648234"/>
          </a:xfrm>
          <a:prstGeom prst="rect">
            <a:avLst/>
          </a:prstGeom>
        </p:spPr>
      </p:pic>
      <p:sp>
        <p:nvSpPr>
          <p:cNvPr id="19" name="TextBox 18">
            <a:extLst>
              <a:ext uri="{FF2B5EF4-FFF2-40B4-BE49-F238E27FC236}">
                <a16:creationId xmlns:a16="http://schemas.microsoft.com/office/drawing/2014/main" xmlns="" id="{C86E0A80-9EF6-4789-849E-BBF8C83E722E}"/>
              </a:ext>
            </a:extLst>
          </p:cNvPr>
          <p:cNvSpPr txBox="1"/>
          <p:nvPr/>
        </p:nvSpPr>
        <p:spPr>
          <a:xfrm>
            <a:off x="8991600" y="4495800"/>
            <a:ext cx="1185658" cy="584775"/>
          </a:xfrm>
          <a:prstGeom prst="rect">
            <a:avLst/>
          </a:prstGeom>
          <a:noFill/>
          <a:ln w="28575">
            <a:noFill/>
          </a:ln>
        </p:spPr>
        <p:txBody>
          <a:bodyPr wrap="square" rtlCol="0">
            <a:spAutoFit/>
          </a:bodyPr>
          <a:lstStyle/>
          <a:p>
            <a:r>
              <a:rPr lang="en-US" sz="1600" b="1" dirty="0"/>
              <a:t>Fresh emissions</a:t>
            </a:r>
          </a:p>
        </p:txBody>
      </p:sp>
      <p:sp>
        <p:nvSpPr>
          <p:cNvPr id="20" name="TextBox 19">
            <a:extLst>
              <a:ext uri="{FF2B5EF4-FFF2-40B4-BE49-F238E27FC236}">
                <a16:creationId xmlns:a16="http://schemas.microsoft.com/office/drawing/2014/main" xmlns="" id="{97B80D67-C1B9-43E7-90E5-7F5C0A29DB58}"/>
              </a:ext>
            </a:extLst>
          </p:cNvPr>
          <p:cNvSpPr txBox="1"/>
          <p:nvPr/>
        </p:nvSpPr>
        <p:spPr>
          <a:xfrm>
            <a:off x="6341370" y="3312823"/>
            <a:ext cx="1185658" cy="584775"/>
          </a:xfrm>
          <a:prstGeom prst="rect">
            <a:avLst/>
          </a:prstGeom>
          <a:noFill/>
          <a:ln w="28575">
            <a:noFill/>
          </a:ln>
        </p:spPr>
        <p:txBody>
          <a:bodyPr wrap="square" rtlCol="0">
            <a:spAutoFit/>
          </a:bodyPr>
          <a:lstStyle/>
          <a:p>
            <a:pPr algn="r"/>
            <a:r>
              <a:rPr lang="en-US" sz="1600" b="1" dirty="0"/>
              <a:t>Aged emissions</a:t>
            </a:r>
          </a:p>
        </p:txBody>
      </p:sp>
      <p:cxnSp>
        <p:nvCxnSpPr>
          <p:cNvPr id="21" name="Straight Connector 20">
            <a:extLst>
              <a:ext uri="{FF2B5EF4-FFF2-40B4-BE49-F238E27FC236}">
                <a16:creationId xmlns:a16="http://schemas.microsoft.com/office/drawing/2014/main" xmlns="" id="{C2E008DF-8CD9-4610-B84B-ACBF7316D1CA}"/>
              </a:ext>
            </a:extLst>
          </p:cNvPr>
          <p:cNvCxnSpPr>
            <a:cxnSpLocks/>
          </p:cNvCxnSpPr>
          <p:nvPr/>
        </p:nvCxnSpPr>
        <p:spPr>
          <a:xfrm flipV="1">
            <a:off x="7527028" y="2590800"/>
            <a:ext cx="1680472" cy="767666"/>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xmlns="" id="{E09C5FD0-C337-43DA-AAE8-09337184690C}"/>
              </a:ext>
            </a:extLst>
          </p:cNvPr>
          <p:cNvCxnSpPr>
            <a:cxnSpLocks/>
          </p:cNvCxnSpPr>
          <p:nvPr/>
        </p:nvCxnSpPr>
        <p:spPr>
          <a:xfrm>
            <a:off x="7256035" y="3865577"/>
            <a:ext cx="165145" cy="759899"/>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xmlns="" id="{3CE04442-A47D-4359-B99D-0C29D0A152C1}"/>
              </a:ext>
            </a:extLst>
          </p:cNvPr>
          <p:cNvSpPr txBox="1"/>
          <p:nvPr/>
        </p:nvSpPr>
        <p:spPr>
          <a:xfrm>
            <a:off x="0" y="6529440"/>
            <a:ext cx="8915400" cy="369332"/>
          </a:xfrm>
          <a:prstGeom prst="rect">
            <a:avLst/>
          </a:prstGeom>
          <a:noFill/>
        </p:spPr>
        <p:txBody>
          <a:bodyPr wrap="square">
            <a:spAutoFit/>
          </a:bodyPr>
          <a:lstStyle/>
          <a:p>
            <a:pPr>
              <a:tabLst>
                <a:tab pos="1608138" algn="l"/>
              </a:tabLst>
              <a:defRPr/>
            </a:pPr>
            <a:r>
              <a:rPr lang="en-US" dirty="0"/>
              <a:t>Data courtesy of NYS DEC and CT DEEP</a:t>
            </a:r>
          </a:p>
        </p:txBody>
      </p:sp>
    </p:spTree>
    <p:extLst>
      <p:ext uri="{BB962C8B-B14F-4D97-AF65-F5344CB8AC3E}">
        <p14:creationId xmlns:p14="http://schemas.microsoft.com/office/powerpoint/2010/main" val="835568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515142D-B1FA-44CC-940A-59433B5762D3}"/>
              </a:ext>
            </a:extLst>
          </p:cNvPr>
          <p:cNvSpPr>
            <a:spLocks noGrp="1"/>
          </p:cNvSpPr>
          <p:nvPr>
            <p:ph type="body" sz="quarter" idx="10"/>
          </p:nvPr>
        </p:nvSpPr>
        <p:spPr>
          <a:xfrm>
            <a:off x="4572000" y="457200"/>
            <a:ext cx="6451600" cy="762000"/>
          </a:xfrm>
        </p:spPr>
        <p:txBody>
          <a:bodyPr>
            <a:normAutofit fontScale="85000" lnSpcReduction="10000"/>
          </a:bodyPr>
          <a:lstStyle/>
          <a:p>
            <a:r>
              <a:rPr lang="en-US" dirty="0" smtClean="0">
                <a:solidFill>
                  <a:srgbClr val="00B0F0"/>
                </a:solidFill>
              </a:rPr>
              <a:t>CASTNET – an opportunity for rural sites</a:t>
            </a:r>
            <a:endParaRPr lang="en-US" dirty="0">
              <a:solidFill>
                <a:srgbClr val="00B0F0"/>
              </a:solidFill>
            </a:endParaRPr>
          </a:p>
        </p:txBody>
      </p:sp>
      <p:sp>
        <p:nvSpPr>
          <p:cNvPr id="4" name="Slide Number Placeholder 3">
            <a:extLst>
              <a:ext uri="{FF2B5EF4-FFF2-40B4-BE49-F238E27FC236}">
                <a16:creationId xmlns:a16="http://schemas.microsoft.com/office/drawing/2014/main" xmlns="" id="{C671878F-8C41-4B9E-94D8-64216526FB72}"/>
              </a:ext>
            </a:extLst>
          </p:cNvPr>
          <p:cNvSpPr>
            <a:spLocks noGrp="1"/>
          </p:cNvSpPr>
          <p:nvPr>
            <p:ph type="sldNum" sz="quarter" idx="4294967295"/>
          </p:nvPr>
        </p:nvSpPr>
        <p:spPr/>
        <p:txBody>
          <a:bodyPr/>
          <a:lstStyle/>
          <a:p>
            <a:fld id="{6D3FAE4D-9488-4B48-8F4A-A56CB5A28AF9}" type="slidenum">
              <a:rPr lang="en-US" smtClean="0"/>
              <a:pPr/>
              <a:t>9</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8343" y="1351681"/>
            <a:ext cx="6547257" cy="5445349"/>
          </a:xfrm>
          <a:prstGeom prst="rect">
            <a:avLst/>
          </a:prstGeom>
        </p:spPr>
      </p:pic>
    </p:spTree>
    <p:extLst>
      <p:ext uri="{BB962C8B-B14F-4D97-AF65-F5344CB8AC3E}">
        <p14:creationId xmlns:p14="http://schemas.microsoft.com/office/powerpoint/2010/main" val="1722005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85113C9-841F-4D41-B7C4-75C0DB48F2C3}">
  <ds:schemaRefs>
    <ds:schemaRef ds:uri="ESRI.ArcGIS.Mapping.OfficeIntegration.PowerPointInfo"/>
  </ds:schemaRefs>
</ds:datastoreItem>
</file>

<file path=customXml/itemProps2.xml><?xml version="1.0" encoding="utf-8"?>
<ds:datastoreItem xmlns:ds="http://schemas.openxmlformats.org/officeDocument/2006/customXml" ds:itemID="{DB4ED38D-0BFC-4BB2-B225-587E463E5E27}">
  <ds:schemaRefs>
    <ds:schemaRef ds:uri="ESRI.ArcGIS.Mapping.OfficeIntegration.PowerPointInfo"/>
  </ds:schemaRefs>
</ds:datastoreItem>
</file>

<file path=customXml/itemProps3.xml><?xml version="1.0" encoding="utf-8"?>
<ds:datastoreItem xmlns:ds="http://schemas.openxmlformats.org/officeDocument/2006/customXml" ds:itemID="{52D375A7-65DE-46F3-91C0-73B210D29790}">
  <ds:schemaRefs>
    <ds:schemaRef ds:uri="ESRI.ArcGIS.Mapping.OfficeIntegration.PowerPointInfo"/>
  </ds:schemaRefs>
</ds:datastoreItem>
</file>

<file path=customXml/itemProps4.xml><?xml version="1.0" encoding="utf-8"?>
<ds:datastoreItem xmlns:ds="http://schemas.openxmlformats.org/officeDocument/2006/customXml" ds:itemID="{047DBD25-B696-4A25-8061-45186B99004A}">
  <ds:schemaRefs>
    <ds:schemaRef ds:uri="ESRI.ArcGIS.Mapping.OfficeIntegration.PowerPointInfo"/>
  </ds:schemaRefs>
</ds:datastoreItem>
</file>

<file path=customXml/itemProps5.xml><?xml version="1.0" encoding="utf-8"?>
<ds:datastoreItem xmlns:ds="http://schemas.openxmlformats.org/officeDocument/2006/customXml" ds:itemID="{235F5297-812C-49E0-BC52-5B7855971A7C}">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6040</TotalTime>
  <Words>1850</Words>
  <Application>Microsoft Office PowerPoint</Application>
  <PresentationFormat>Widescreen</PresentationFormat>
  <Paragraphs>261</Paragraphs>
  <Slides>27</Slides>
  <Notes>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Narrow</vt:lpstr>
      <vt:lpstr>Avenir Next Demi Bold</vt:lpstr>
      <vt:lpstr>Calibri</vt:lpstr>
      <vt:lpstr>Calibri Light</vt:lpstr>
      <vt:lpstr>Gill Sans MT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Valin, Lukas</dc:creator>
  <cp:lastModifiedBy>Szykman, James J. (LARC-E303)[EPA/LaRC]</cp:lastModifiedBy>
  <cp:revision>30</cp:revision>
  <dcterms:created xsi:type="dcterms:W3CDTF">2019-05-29T16:17:09Z</dcterms:created>
  <dcterms:modified xsi:type="dcterms:W3CDTF">2019-06-06T13:50:45Z</dcterms:modified>
</cp:coreProperties>
</file>