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7"/>
  </p:sldMasterIdLst>
  <p:notesMasterIdLst>
    <p:notesMasterId r:id="rId77"/>
  </p:notesMasterIdLst>
  <p:sldIdLst>
    <p:sldId id="294" r:id="rId68"/>
    <p:sldId id="318" r:id="rId69"/>
    <p:sldId id="338" r:id="rId70"/>
    <p:sldId id="324" r:id="rId71"/>
    <p:sldId id="336" r:id="rId72"/>
    <p:sldId id="333" r:id="rId73"/>
    <p:sldId id="337" r:id="rId74"/>
    <p:sldId id="339" r:id="rId75"/>
    <p:sldId id="335" r:id="rId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ek, Lindsay" initials="SL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8000"/>
    <a:srgbClr val="FF6600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13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76" Type="http://schemas.openxmlformats.org/officeDocument/2006/relationships/slide" Target="slides/slide9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7.xml"/><Relationship Id="rId79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77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B0585-C138-1A4F-A46F-A60F4F61B5F2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3BB2ECAB-216E-A249-B82F-D56A6197C5B2}" type="pres">
      <dgm:prSet presAssocID="{BC6B0585-C138-1A4F-A46F-A60F4F61B5F2}" presName="Name0" presStyleCnt="0">
        <dgm:presLayoutVars>
          <dgm:dir/>
          <dgm:animLvl val="lvl"/>
          <dgm:resizeHandles val="exact"/>
        </dgm:presLayoutVars>
      </dgm:prSet>
      <dgm:spPr/>
    </dgm:pt>
    <dgm:pt modelId="{1A7C376B-F0A6-8749-A262-44955F55C912}" type="pres">
      <dgm:prSet presAssocID="{BC6B0585-C138-1A4F-A46F-A60F4F61B5F2}" presName="dummy" presStyleCnt="0"/>
      <dgm:spPr/>
    </dgm:pt>
    <dgm:pt modelId="{039BD366-8C56-7E45-A78E-77849773D5B5}" type="pres">
      <dgm:prSet presAssocID="{BC6B0585-C138-1A4F-A46F-A60F4F61B5F2}" presName="linH" presStyleCnt="0"/>
      <dgm:spPr/>
    </dgm:pt>
    <dgm:pt modelId="{5D068D84-2B9E-AC45-AF1B-27840F5A7017}" type="pres">
      <dgm:prSet presAssocID="{BC6B0585-C138-1A4F-A46F-A60F4F61B5F2}" presName="padding1" presStyleCnt="0"/>
      <dgm:spPr/>
    </dgm:pt>
    <dgm:pt modelId="{D33C03E6-6C62-E840-9751-91012F49780D}" type="pres">
      <dgm:prSet presAssocID="{BC6B0585-C138-1A4F-A46F-A60F4F61B5F2}" presName="padding2" presStyleCnt="0"/>
      <dgm:spPr/>
    </dgm:pt>
    <dgm:pt modelId="{9D757F19-2337-E24E-962A-218A44EB878C}" type="pres">
      <dgm:prSet presAssocID="{BC6B0585-C138-1A4F-A46F-A60F4F61B5F2}" presName="negArrow" presStyleCnt="0"/>
      <dgm:spPr/>
    </dgm:pt>
    <dgm:pt modelId="{6B15E59F-759F-E24A-A263-4E8F92FDB7D4}" type="pres">
      <dgm:prSet presAssocID="{BC6B0585-C138-1A4F-A46F-A60F4F61B5F2}" presName="backgroundArrow" presStyleLbl="node1" presStyleIdx="0" presStyleCnt="1" custScaleX="75886" custScaleY="75210" custLinFactNeighborX="-432" custLinFactNeighborY="1330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/>
      </dgm:spPr>
      <dgm:t>
        <a:bodyPr/>
        <a:lstStyle/>
        <a:p>
          <a:endParaRPr lang="en-US"/>
        </a:p>
      </dgm:t>
    </dgm:pt>
  </dgm:ptLst>
  <dgm:cxnLst>
    <dgm:cxn modelId="{18680921-3963-468A-8683-8FD90A4DC8F9}" type="presOf" srcId="{BC6B0585-C138-1A4F-A46F-A60F4F61B5F2}" destId="{3BB2ECAB-216E-A249-B82F-D56A6197C5B2}" srcOrd="0" destOrd="0" presId="urn:microsoft.com/office/officeart/2005/8/layout/hProcess3"/>
    <dgm:cxn modelId="{1D84D15D-0BCD-4716-8AF9-6EFADC505607}" type="presParOf" srcId="{3BB2ECAB-216E-A249-B82F-D56A6197C5B2}" destId="{1A7C376B-F0A6-8749-A262-44955F55C912}" srcOrd="0" destOrd="0" presId="urn:microsoft.com/office/officeart/2005/8/layout/hProcess3"/>
    <dgm:cxn modelId="{F5BD5979-F252-439A-947A-9D401A652BE2}" type="presParOf" srcId="{3BB2ECAB-216E-A249-B82F-D56A6197C5B2}" destId="{039BD366-8C56-7E45-A78E-77849773D5B5}" srcOrd="1" destOrd="0" presId="urn:microsoft.com/office/officeart/2005/8/layout/hProcess3"/>
    <dgm:cxn modelId="{8901469D-5098-4A47-BE01-3C943ADBE664}" type="presParOf" srcId="{039BD366-8C56-7E45-A78E-77849773D5B5}" destId="{5D068D84-2B9E-AC45-AF1B-27840F5A7017}" srcOrd="0" destOrd="0" presId="urn:microsoft.com/office/officeart/2005/8/layout/hProcess3"/>
    <dgm:cxn modelId="{1029AE83-CE07-481E-87A5-4932157CD323}" type="presParOf" srcId="{039BD366-8C56-7E45-A78E-77849773D5B5}" destId="{D33C03E6-6C62-E840-9751-91012F49780D}" srcOrd="1" destOrd="0" presId="urn:microsoft.com/office/officeart/2005/8/layout/hProcess3"/>
    <dgm:cxn modelId="{31B917EB-E267-4C34-A286-DFF1F27E38DA}" type="presParOf" srcId="{039BD366-8C56-7E45-A78E-77849773D5B5}" destId="{9D757F19-2337-E24E-962A-218A44EB878C}" srcOrd="2" destOrd="0" presId="urn:microsoft.com/office/officeart/2005/8/layout/hProcess3"/>
    <dgm:cxn modelId="{5C5995DA-22A1-41C7-8150-F9ABE69BDDCC}" type="presParOf" srcId="{039BD366-8C56-7E45-A78E-77849773D5B5}" destId="{6B15E59F-759F-E24A-A263-4E8F92FDB7D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9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6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31A533-516A-4378-939D-0DE9857BA770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7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>
                <a:latin typeface="Gill Sans MT" pitchFamily="34" charset="0"/>
              </a:rPr>
              <a:t> Name</a:t>
            </a:r>
            <a:r>
              <a:rPr lang="en-US" sz="5400" b="1" dirty="0">
                <a:latin typeface="Gill Sans MT" pitchFamily="34" charset="0"/>
              </a:rPr>
              <a:t/>
            </a:r>
            <a:br>
              <a:rPr lang="en-US" sz="5400" b="1" dirty="0">
                <a:latin typeface="Gill Sans MT" pitchFamily="34" charset="0"/>
              </a:rPr>
            </a:br>
            <a:r>
              <a:rPr lang="en-US" sz="2000" b="0" dirty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A574-73A0-4D6D-BEF4-F43F33338A63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B4AF8-085E-435D-BAD3-3385BC2F99DE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29" y="405311"/>
            <a:ext cx="838286" cy="838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  <a:p>
            <a:pPr lvl="0"/>
            <a:r>
              <a:rPr lang="en-US" dirty="0"/>
              <a:t>Bullet 11</a:t>
            </a:r>
          </a:p>
          <a:p>
            <a:pPr lvl="0"/>
            <a:r>
              <a:rPr lang="en-US" dirty="0"/>
              <a:t>Bullet 12</a:t>
            </a:r>
          </a:p>
          <a:p>
            <a:pPr lvl="0"/>
            <a:r>
              <a:rPr lang="en-US" dirty="0"/>
              <a:t>Bullet 13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2A480B-9F21-4B81-BA10-35BFC16210A6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29" y="405311"/>
            <a:ext cx="838286" cy="838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F539-01F7-4A19-B59F-FEE377B0787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60" r:id="rId5"/>
    <p:sldLayoutId id="2147483661" r:id="rId6"/>
    <p:sldLayoutId id="2147483662" r:id="rId7"/>
    <p:sldLayoutId id="2147483663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8600" y="1295400"/>
            <a:ext cx="86868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31859C"/>
                </a:solidFill>
              </a:rPr>
              <a:t>Planning for TEMPO data access via 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31859C"/>
                </a:solidFill>
              </a:rPr>
              <a:t>U.S</a:t>
            </a:r>
            <a:r>
              <a:rPr lang="en-US" sz="3500" b="1" dirty="0">
                <a:solidFill>
                  <a:srgbClr val="31859C"/>
                </a:solidFill>
              </a:rPr>
              <a:t>. EPA </a:t>
            </a:r>
            <a:r>
              <a:rPr lang="en-US" sz="3500" b="1" dirty="0" smtClean="0">
                <a:solidFill>
                  <a:srgbClr val="31859C"/>
                </a:solidFill>
              </a:rPr>
              <a:t>Remote Sensing Gateway</a:t>
            </a:r>
          </a:p>
          <a:p>
            <a:pPr marL="0" indent="0" algn="ctr">
              <a:buNone/>
            </a:pPr>
            <a:endParaRPr lang="en-US" sz="3500" b="1" dirty="0" smtClean="0">
              <a:solidFill>
                <a:srgbClr val="31859C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/>
              <a:t>RSIG Development Team</a:t>
            </a:r>
          </a:p>
          <a:p>
            <a:pPr marL="0" indent="0" algn="ctr">
              <a:buNone/>
            </a:pPr>
            <a:r>
              <a:rPr lang="en-US" sz="1800" b="1" dirty="0" smtClean="0"/>
              <a:t>Jim </a:t>
            </a:r>
            <a:r>
              <a:rPr lang="en-US" sz="1800" b="1" dirty="0"/>
              <a:t>Szykman</a:t>
            </a:r>
            <a:r>
              <a:rPr lang="en-US" sz="1800" b="1" dirty="0" smtClean="0"/>
              <a:t>, EPA-ORD, Project Lead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Todd </a:t>
            </a:r>
            <a:r>
              <a:rPr lang="en-US" sz="1800" b="1" dirty="0"/>
              <a:t>Plessel, CSRA, </a:t>
            </a:r>
            <a:r>
              <a:rPr lang="en-US" sz="1800" b="1" dirty="0" smtClean="0"/>
              <a:t>Architect </a:t>
            </a:r>
            <a:r>
              <a:rPr lang="en-US" sz="1800" b="1" dirty="0"/>
              <a:t>and Data </a:t>
            </a:r>
            <a:r>
              <a:rPr lang="en-US" sz="1800" b="1" dirty="0" smtClean="0"/>
              <a:t>Processing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Matt </a:t>
            </a:r>
            <a:r>
              <a:rPr lang="en-US" sz="1800" b="1" dirty="0"/>
              <a:t>Freeman, ARA, GUI and </a:t>
            </a:r>
            <a:r>
              <a:rPr lang="en-US" sz="1800" b="1" dirty="0" smtClean="0"/>
              <a:t>Visualization</a:t>
            </a:r>
          </a:p>
          <a:p>
            <a:pPr marL="0" indent="0" algn="ctr">
              <a:buNone/>
            </a:pPr>
            <a:r>
              <a:rPr lang="en-US" sz="1800" b="1" dirty="0" smtClean="0"/>
              <a:t>Heidi Paulsen, EPA-OEI, Project Manager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/>
              <a:t>TEMPO Science </a:t>
            </a:r>
            <a:r>
              <a:rPr lang="en-US" sz="1800" b="1" dirty="0" smtClean="0"/>
              <a:t>Team</a:t>
            </a:r>
          </a:p>
          <a:p>
            <a:pPr marL="0" indent="0" algn="ctr">
              <a:buNone/>
            </a:pPr>
            <a:r>
              <a:rPr lang="en-US" sz="1800" b="1" dirty="0" smtClean="0"/>
              <a:t>June </a:t>
            </a:r>
            <a:r>
              <a:rPr lang="en-US" sz="1800" b="1" dirty="0"/>
              <a:t>5-6, 2019 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Madison, </a:t>
            </a:r>
            <a:r>
              <a:rPr lang="en-US" sz="1800" b="1" dirty="0"/>
              <a:t>WI</a:t>
            </a:r>
            <a:endParaRPr lang="en-US" sz="18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48000" y="457200"/>
            <a:ext cx="5181600" cy="457200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472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Interoperable </a:t>
            </a:r>
            <a:r>
              <a:rPr lang="en-US" dirty="0"/>
              <a:t>web-based infrastructure </a:t>
            </a:r>
            <a:r>
              <a:rPr lang="en-US" dirty="0" smtClean="0"/>
              <a:t>application </a:t>
            </a:r>
            <a:r>
              <a:rPr lang="en-US" dirty="0"/>
              <a:t>for 2D and 3D visualization and data retrieval of air quality and atmospheric data.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Allows </a:t>
            </a:r>
            <a:r>
              <a:rPr lang="en-US" dirty="0"/>
              <a:t>users to quickly visualize and save subsets of multi-terabyte </a:t>
            </a:r>
            <a:r>
              <a:rPr lang="en-US" dirty="0" smtClean="0"/>
              <a:t>data from </a:t>
            </a:r>
            <a:r>
              <a:rPr lang="en-US" dirty="0"/>
              <a:t>original data archives holdings of satellite, model and air quality network data. 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 Develop and implement a TEMPO specific web-coverage service from SAO or ADSC.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81750"/>
            <a:ext cx="3886200" cy="499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43400"/>
            <a:ext cx="771525" cy="7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48000" y="457200"/>
            <a:ext cx="5181600" cy="457200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ts val="600"/>
              </a:spcBef>
              <a:tabLst>
                <a:tab pos="346075" algn="l"/>
              </a:tabLst>
            </a:pPr>
            <a:r>
              <a:rPr lang="en-US" sz="2000" dirty="0" smtClean="0"/>
              <a:t>Remote Sensing Information Gateway Data Access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687" y="1441764"/>
            <a:ext cx="4724400" cy="4876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1.) RSIG application via a </a:t>
            </a:r>
            <a:r>
              <a:rPr lang="en-US" dirty="0"/>
              <a:t>Graphical User </a:t>
            </a:r>
            <a:r>
              <a:rPr lang="en-US" dirty="0" smtClean="0"/>
              <a:t>Interface, which allows for quick data visualization.  Data requests limited to 7 consecutive days.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3330" y="2820909"/>
            <a:ext cx="4341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WCS</a:t>
            </a:r>
            <a:r>
              <a:rPr lang="pl-PL" sz="1400" b="1" dirty="0" smtClean="0">
                <a:solidFill>
                  <a:srgbClr val="008000"/>
                </a:solidFill>
              </a:rPr>
              <a:t>: </a:t>
            </a:r>
            <a:r>
              <a:rPr lang="pl-PL" sz="1400" b="1" dirty="0">
                <a:solidFill>
                  <a:srgbClr val="008000"/>
                </a:solidFill>
              </a:rPr>
              <a:t>http://ofmpub.epa.gov/rsig/rsigserver?SERVICE=wcs&amp;VERSION=1.0.0&amp;REQUEST=GetCoverage&amp;FORMAT=xdr&amp;TIME=2018-07-14T00:00:00Z/2018-07-14T23:59:59Z&amp;BBOX=-93.020000,24.630000,-66.320000,49.840000&amp;COVERAGE=tropomi.offl.no2.nitrogendioxide_tropospheric_column&amp;CORNERS=1&amp;minimum_quality=75</a:t>
            </a:r>
            <a:endParaRPr lang="en-US" sz="14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15073" y="1441764"/>
            <a:ext cx="472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2.) Use of http scripts to request larger amounts of data.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" t="1112"/>
          <a:stretch/>
        </p:blipFill>
        <p:spPr>
          <a:xfrm>
            <a:off x="442399" y="2819400"/>
            <a:ext cx="39726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6" y="121696"/>
            <a:ext cx="8600318" cy="66457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2327094" y="1265883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5397607"/>
              </p:ext>
            </p:extLst>
          </p:nvPr>
        </p:nvGraphicFramePr>
        <p:xfrm>
          <a:off x="1661281" y="1048732"/>
          <a:ext cx="1335926" cy="49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val 13"/>
          <p:cNvSpPr/>
          <p:nvPr/>
        </p:nvSpPr>
        <p:spPr>
          <a:xfrm>
            <a:off x="3237703" y="3536324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402372" y="3536323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306545" y="3659859"/>
            <a:ext cx="167700" cy="15119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55272" y="1420041"/>
            <a:ext cx="167700" cy="1511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32717" y="5590260"/>
            <a:ext cx="167700" cy="1511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37754" y="5084569"/>
            <a:ext cx="167700" cy="1511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56 0 L 0.10799 0.33172 " pathEditMode="relative" ptsTypes="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71 0.06227 L -0.1875 0.29537 " pathEditMode="relative" ptsTypes="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17 0.06921 L -0.02517 0.10185 L 0.5 0.10023 L 0.50069 -0.2912 L 0.45521 -0.2912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389 0.05139 L -0.0125 0.19699 L 0.28854 0.19537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11 0 L 0.0625 0.42083 L -0.38768 0.4199 L -0.38768 0.4081 L -0.35486 0.4081 L -0.39271 0.34675 L -0.39219 0.27847 L -0.41424 0.18842 L -0.41354 0.03032 L -0.69584 0.02939 " pathEditMode="relative" ptsTypes="AAAAAAAAAAA">
                                      <p:cBhvr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22 -0.07152 L 0.04739 -0.07222 L 0.07014 -0.053 L 0.12118 -0.05046 L 0.15468 -0.0655 L 0.17152 -0.09328 L 0.16961 -0.23055 L 0.27708 -0.25995 L 0.27396 -0.32731 L 0.25121 -0.41921 L 0.25191 -0.57152 L -0.02709 -0.5699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9 -0.00324 L -0.17431 -0.14953 L -0.21094 -0.18842 L -0.21025 -0.25578 L -0.23299 -0.34745 L -0.2342 -0.51157 L -0.51702 -0.5125 " pathEditMode="relative" ptsTypes="AAAAAAAA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Graphic spid="8" grpId="0">
        <p:bldAsOne/>
      </p:bldGraphic>
      <p:bldGraphic spid="8" grpId="1">
        <p:bldAsOne/>
      </p:bldGraphic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 smtClean="0"/>
              <a:t>Develop </a:t>
            </a:r>
            <a:r>
              <a:rPr lang="en-US" altLang="en-US" sz="1800" dirty="0"/>
              <a:t>research-quality, applications-ready</a:t>
            </a:r>
            <a:r>
              <a:rPr lang="en-US" altLang="en-US" sz="1800" dirty="0" smtClean="0"/>
              <a:t>, TEMPO </a:t>
            </a:r>
            <a:r>
              <a:rPr lang="en-US" altLang="en-US" sz="1800" dirty="0"/>
              <a:t>Level-3 </a:t>
            </a:r>
            <a:r>
              <a:rPr lang="en-US" altLang="en-US" sz="1800" dirty="0" smtClean="0"/>
              <a:t>and Level-4  </a:t>
            </a:r>
            <a:r>
              <a:rPr lang="en-US" altLang="en-US" sz="1800" dirty="0"/>
              <a:t>Products </a:t>
            </a:r>
            <a:r>
              <a:rPr lang="en-US" altLang="en-US" sz="1800" dirty="0" smtClean="0"/>
              <a:t>available via RSIG.   </a:t>
            </a:r>
            <a:r>
              <a:rPr lang="en-US" altLang="en-US" sz="1800" dirty="0"/>
              <a:t>These products will reduce the amount of time users spend on data </a:t>
            </a:r>
            <a:r>
              <a:rPr lang="en-US" altLang="en-US" sz="1800" dirty="0" smtClean="0"/>
              <a:t>processing.</a:t>
            </a: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 smtClean="0"/>
              <a:t>NASA EOS Data </a:t>
            </a:r>
            <a:r>
              <a:rPr lang="en-US" altLang="en-US" sz="1800" dirty="0"/>
              <a:t>Processing Levels </a:t>
            </a:r>
            <a:r>
              <a:rPr lang="en-US" altLang="en-US" sz="1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Level </a:t>
            </a:r>
            <a:r>
              <a:rPr lang="en-US" altLang="en-US" sz="1800" dirty="0"/>
              <a:t>2	Derived geophysical variables at the same resolution and location as Level 1 source data.</a:t>
            </a:r>
          </a:p>
          <a:p>
            <a:pPr marL="0" indent="0">
              <a:buNone/>
            </a:pP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/>
              <a:t>Level 3	Variables mapped on uniform space-time grid scales, usually with some completeness and consistency</a:t>
            </a:r>
            <a:r>
              <a:rPr lang="en-US" alt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Level </a:t>
            </a:r>
            <a:r>
              <a:rPr lang="en-US" altLang="en-US" sz="1800" dirty="0"/>
              <a:t>4	Model output or results from analyses of lower-level data (e.g., variables derived from multiple measurements</a:t>
            </a:r>
            <a:r>
              <a:rPr lang="en-US" altLang="en-US" sz="18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0400" y="457200"/>
            <a:ext cx="4953000" cy="685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en-US" dirty="0" smtClean="0"/>
              <a:t>Current thoughts on TEMPO-RSIG data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2057400"/>
            <a:ext cx="86106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/>
              <a:t>Level </a:t>
            </a:r>
            <a:r>
              <a:rPr lang="en-US" altLang="en-US" sz="2000" dirty="0" smtClean="0"/>
              <a:t>2 – WCS will provide access to level 2 data products with recommended QA flags implemented.   Large request for L2 data should be done directly from SAO ftp or ASDC.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Level </a:t>
            </a:r>
            <a:r>
              <a:rPr lang="en-US" altLang="en-US" sz="2000" dirty="0" smtClean="0"/>
              <a:t>3 – Derived from the L2 data, the WCS will provide for composites over time (daily,  monthly, seasonal) and re-gridding onto common modeling grids and domains for CMAQ.   Other potential considerations: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weekday-weekend composites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time of day composites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others?</a:t>
            </a:r>
          </a:p>
          <a:p>
            <a:pPr marL="0" indent="0">
              <a:buNone/>
            </a:pP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5600" y="533400"/>
            <a:ext cx="6096000" cy="6096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TEMPO Level 2 and 3 Data Products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1600200"/>
            <a:ext cx="4343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1800" dirty="0" smtClean="0"/>
              <a:t>Level </a:t>
            </a:r>
            <a:r>
              <a:rPr lang="en-US" altLang="en-US" sz="1800" dirty="0"/>
              <a:t>4	 </a:t>
            </a:r>
            <a:r>
              <a:rPr lang="en-US" altLang="en-US" sz="1800" dirty="0" smtClean="0"/>
              <a:t>WCS will provide the ability to over-plot and visualize TEMPO data products (hourly time-step) with other data sets available via RSIG, such: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AIRNow</a:t>
            </a:r>
            <a:r>
              <a:rPr lang="en-US" altLang="en-US" sz="1800" dirty="0" smtClean="0"/>
              <a:t>/AQS ambient concentrations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NWS surface weather observations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NOAA-HMS thermal anomalies (fires) and Fire radiative Power (FRP) </a:t>
            </a:r>
          </a:p>
          <a:p>
            <a:pPr marL="0" indent="0">
              <a:buNone/>
            </a:pPr>
            <a:r>
              <a:rPr lang="en-US" altLang="en-US" sz="1800" dirty="0" smtClean="0"/>
              <a:t>Other data sets under consideration: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EPA </a:t>
            </a:r>
            <a:r>
              <a:rPr lang="en-US" altLang="en-US" sz="1800" dirty="0"/>
              <a:t>Air Markets Program </a:t>
            </a:r>
            <a:r>
              <a:rPr lang="en-US" altLang="en-US" sz="1800" dirty="0" smtClean="0"/>
              <a:t>Data on hourly EGU emissions.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Pandora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High resolution model winds fields 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Other data to consider?  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0400" y="533400"/>
            <a:ext cx="4953000" cy="457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TEMPO Level 4 Data Products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26" y="1676400"/>
            <a:ext cx="4334802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1026" y="5029200"/>
            <a:ext cx="3232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included in image:</a:t>
            </a:r>
          </a:p>
          <a:p>
            <a:r>
              <a:rPr lang="en-US" dirty="0" smtClean="0"/>
              <a:t>TROPOMI NO2</a:t>
            </a:r>
          </a:p>
          <a:p>
            <a:r>
              <a:rPr lang="en-US" dirty="0" smtClean="0"/>
              <a:t>NWS surface 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0" y="1600200"/>
            <a:ext cx="443242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 smtClean="0"/>
              <a:t>Use as a data screening tool via GUI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 smtClean="0"/>
              <a:t>Access for sub-</a:t>
            </a:r>
            <a:r>
              <a:rPr lang="en-US" altLang="en-US" sz="1800" dirty="0" smtClean="0"/>
              <a:t>setted</a:t>
            </a:r>
            <a:r>
              <a:rPr lang="en-US" altLang="en-US" sz="1800" dirty="0" smtClean="0"/>
              <a:t> TEMPO data over domain of interest</a:t>
            </a:r>
          </a:p>
          <a:p>
            <a:pPr marL="0" indent="0">
              <a:buNone/>
            </a:pPr>
            <a:endParaRPr lang="en-US" altLang="en-US" sz="1800" dirty="0" smtClean="0"/>
          </a:p>
          <a:p>
            <a:pPr marL="0" indent="0">
              <a:buNone/>
            </a:pPr>
            <a:r>
              <a:rPr lang="en-US" altLang="en-US" sz="1800" dirty="0" smtClean="0"/>
              <a:t>General Application Areas: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Pollution Episodes Analyses, including Exception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Model Comparison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AQI forecast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Trends</a:t>
            </a:r>
            <a:endParaRPr lang="en-US" alt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0400" y="533400"/>
            <a:ext cx="4953000" cy="457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User Services provides via RSIG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30" y="1591147"/>
            <a:ext cx="4680370" cy="3290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3630" y="5029200"/>
            <a:ext cx="323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included in image:</a:t>
            </a:r>
          </a:p>
          <a:p>
            <a:r>
              <a:rPr lang="en-US" dirty="0" smtClean="0"/>
              <a:t>TROPOMI NO2</a:t>
            </a:r>
          </a:p>
          <a:p>
            <a:r>
              <a:rPr lang="en-US" dirty="0" smtClean="0"/>
              <a:t>AQS O3 MD8</a:t>
            </a:r>
          </a:p>
          <a:p>
            <a:r>
              <a:rPr lang="en-US" dirty="0" smtClean="0"/>
              <a:t>NWS surface 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76400" y="3048000"/>
            <a:ext cx="67056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http://www.epa.gov/rsig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D_ppt_template.potx" id="{D6C14435-4D29-442A-8FE8-726F1679FC73}" vid="{5230024B-4B92-4F82-B0E5-0D979B36D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0C39683-4419-4168-B436-5E792EF58A6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A2828D3-287B-49BC-9D3B-2E57B5C6E7E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CAB7CC9-0058-47BE-8C6A-576425D2800B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B399D1B-A5AF-4E87-9905-27161554E64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7B64482-0B99-47F2-9F86-0DBCC1BBFF5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1458D39-3A49-463F-A601-2724D2D319F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D1B4E44-0729-4051-8162-4CCE87C246D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C14CDD8-B595-4906-A7FD-27FFD78AF8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3183B63-823B-4E91-8D76-F0B3FF2326D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489CCEF-3902-4580-97B0-3A10DE7BACE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27B9631-8F38-430C-8C35-EE1F6B70BA9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20EDF88-BD6E-4682-BBAF-61C19F0B72C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CA78B47-A20B-4762-8C63-9E5999B0CDF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9867CF4-E6D8-4E61-9A8B-2E3702CD01C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9BB2201-697A-4441-BD9A-337B4E7707A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9A16048-83F9-4824-A6D7-8A1C8A7818D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3801FCF-1732-451E-BFB7-A11C34D8575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98ED795-B0DC-45B1-8505-3F5581EF0B5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FBCE62A-B5EE-4476-9EA2-DBB3BEFE359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B45441F7-A1C9-44D0-B7BD-84884A392A2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4656EFA-25D8-4E28-848A-B6505D0530B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58B109F-8EF5-4B7B-9945-7DEDCEE6CAC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EEE409D-8D0D-4B26-8076-337DCF338B7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D2D9C28-0019-40A2-B469-7F048EB3EA8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3C71254-83DE-443F-B76B-61F242567CB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FE0C56B-DB4A-4DA9-AFC6-675BAC7D888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8BF9B30-DBBE-4C09-8F69-49A323EFA4E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E5135E7-E37E-4400-923C-23E0F4DE146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7C92EF1D-D91F-43BF-8933-8619148F578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BF0743E-AEE3-4BEE-9A22-DE51E79F695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E11C530-E330-43A6-81D4-729CF0886D1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8177EF2-E716-4637-BB41-DD7ED170890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90CC6B0-286E-4A4D-A5AD-11C03A6598D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E56FD4D-7E74-4ACC-B393-F989DB455B1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20D0A7F-6E27-4494-B6BE-3C6E3CA5EA35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A3198C79-A0CB-471E-9676-217B712E973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041F38E-B95E-45FF-BE86-BE453084B14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7A0933A2-37E4-4600-ACE5-729166CE739A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016ADCE-0DB5-4991-87E6-39D488CAD97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376D5DA7-B775-4C4C-B48C-B48D450246F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B38F8A6-F8F4-47F2-AFB0-F96716030A7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60B87A3-132F-4A76-8ADC-C50F78C331D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F64731B-091D-4681-9C06-775858D888C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AD16B746-5596-4BD1-AA80-74FDD8C1807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A4A802A-EF18-4178-925F-4593355F464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849B6D93-5704-4651-ACCB-F2E8C9DF80F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4FF7DE0-635B-410F-A6FC-BA61C302A91E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27DE201-1984-48F6-97BC-7F7700ABB44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4E2D632-53D3-4AEC-9650-AB0BA0B067B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55395602-911E-47EA-899B-1D80099983C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ACD77CD-1A58-4032-B442-53800204A88A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0892201-A571-448F-BA18-2A351230A6F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D424A71-F25C-4C91-9AC2-854DBC4D5F9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2245D2A-A52C-4C72-A852-8BEBC4A0817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C28A36D-65A6-47D8-A1C6-F10DD3C6148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7C93F56-95F6-4F66-89FA-919FA5CBBC4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915BBC05-90D1-45A9-BB77-C214CDB03B3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D4BBFE68-5484-4D85-A27A-1D532C3DA3E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D5946E1D-6DD9-4443-B7F4-5EA63D2C647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833E501A-FE47-4F68-8D77-CB2BE8FBE57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7AAAE68-361E-422C-9078-5C48BFFA535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8FC62B1-76E1-4509-A39E-734D4235387A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F1E1AC3-FF5E-41B7-8872-7C6C4E36704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FE6C97E-077F-4403-81B0-C5C4F78D9B0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22D6CC7-F575-4D60-AF53-8FFCC9EA37F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EF854AC-311A-420D-91DB-74E57B568E4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9057</TotalTime>
  <Words>379</Words>
  <Application>Microsoft Office PowerPoint</Application>
  <PresentationFormat>On-screen Show (4:3)</PresentationFormat>
  <Paragraphs>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Szykman, James J. (LARC-E303)[EPA/LaRC]</cp:lastModifiedBy>
  <cp:revision>651</cp:revision>
  <cp:lastPrinted>2014-06-20T17:15:25Z</cp:lastPrinted>
  <dcterms:created xsi:type="dcterms:W3CDTF">2013-09-27T18:09:44Z</dcterms:created>
  <dcterms:modified xsi:type="dcterms:W3CDTF">2019-06-05T12:17:38Z</dcterms:modified>
</cp:coreProperties>
</file>