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TIF" ContentType="image/tiff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7" r:id="rId2"/>
    <p:sldMasterId id="2147483703" r:id="rId3"/>
  </p:sldMasterIdLst>
  <p:notesMasterIdLst>
    <p:notesMasterId r:id="rId35"/>
  </p:notesMasterIdLst>
  <p:sldIdLst>
    <p:sldId id="256" r:id="rId4"/>
    <p:sldId id="258" r:id="rId5"/>
    <p:sldId id="259" r:id="rId6"/>
    <p:sldId id="263" r:id="rId7"/>
    <p:sldId id="280" r:id="rId8"/>
    <p:sldId id="296" r:id="rId9"/>
    <p:sldId id="313" r:id="rId10"/>
    <p:sldId id="314" r:id="rId11"/>
    <p:sldId id="284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268" r:id="rId27"/>
    <p:sldId id="289" r:id="rId28"/>
    <p:sldId id="265" r:id="rId29"/>
    <p:sldId id="312" r:id="rId30"/>
    <p:sldId id="264" r:id="rId31"/>
    <p:sldId id="288" r:id="rId32"/>
    <p:sldId id="266" r:id="rId33"/>
    <p:sldId id="311" r:id="rId34"/>
  </p:sldIdLst>
  <p:sldSz cx="9906000" cy="6858000" type="A4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2573"/>
    <a:srgbClr val="4F81BD"/>
    <a:srgbClr val="0056FF"/>
    <a:srgbClr val="001748"/>
    <a:srgbClr val="001D5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7"/>
    <p:restoredTop sz="88957"/>
  </p:normalViewPr>
  <p:slideViewPr>
    <p:cSldViewPr snapToGrid="0" snapToObjects="1">
      <p:cViewPr>
        <p:scale>
          <a:sx n="110" d="100"/>
          <a:sy n="110" d="100"/>
        </p:scale>
        <p:origin x="232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DAA5F-9B49-A641-9167-412ADB108B5A}" type="datetimeFigureOut">
              <a:rPr kumimoji="1" lang="ko-KR" altLang="en-US" smtClean="0"/>
              <a:t>2019. 6. 5.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7E572-5619-CC4D-97D8-CAEF4FC7D32B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145591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0D245-3C0D-4140-849E-96F3FFD8DDB3}" type="slidenum">
              <a:rPr kumimoji="1" lang="ja-JP" altLang="en-US" smtClean="0">
                <a:solidFill>
                  <a:prstClr val="black"/>
                </a:solidFill>
              </a:rPr>
              <a:pPr/>
              <a:t>2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97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For the Ozone profile, operational products are not released yet. </a:t>
            </a:r>
          </a:p>
          <a:p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As a result of using GEMS algorithm, The retrieved results showed reasonable spatial distribution. </a:t>
            </a:r>
          </a:p>
          <a:p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Over East Asia, </a:t>
            </a:r>
            <a:r>
              <a:rPr lang="en-US" altLang="ko-KR" b="1" dirty="0">
                <a:solidFill>
                  <a:schemeClr val="tx1"/>
                </a:solidFill>
                <a:latin typeface="+mn-ea"/>
                <a:ea typeface="+mn-ea"/>
              </a:rPr>
              <a:t>high tropospheric ozone are well captured </a:t>
            </a:r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especially in summer. </a:t>
            </a:r>
          </a:p>
          <a:p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Also, profile integrated Total Ozone showed significant results</a:t>
            </a:r>
            <a:r>
              <a:rPr lang="en-US" altLang="ko-KR" dirty="0" smtClean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endParaRPr lang="en-US" altLang="ko-KR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dirty="0">
                <a:solidFill>
                  <a:schemeClr val="tx1"/>
                </a:solidFill>
                <a:latin typeface="+mn-ea"/>
                <a:ea typeface="+mn-ea"/>
              </a:rPr>
              <a:t>Striping pattern of Tropospheric Ozone may be improved in the future after soft calibration. </a:t>
            </a:r>
          </a:p>
          <a:p>
            <a:endParaRPr lang="en-US" altLang="ko-KR" dirty="0"/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BC5FD-8558-45D6-85F4-B65407E708F6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3019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dirty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rPr>
              <a:t>For, Nitrogen Dioxide Column </a:t>
            </a:r>
            <a:r>
              <a:rPr lang="en-US" altLang="ko-KR" sz="1200" b="1" dirty="0" smtClean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rPr>
              <a:t>Amount.</a:t>
            </a:r>
            <a:r>
              <a:rPr lang="ko-KR" altLang="en-US" sz="1200" b="1" baseline="0" dirty="0" smtClean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en-US" altLang="ko-KR" dirty="0" smtClean="0">
                <a:solidFill>
                  <a:schemeClr val="tx1"/>
                </a:solidFill>
                <a:latin typeface="+mn-ea"/>
                <a:ea typeface="+mn-ea"/>
              </a:rPr>
              <a:t>Both </a:t>
            </a:r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algorithms are based on DOAS method</a:t>
            </a:r>
            <a:r>
              <a:rPr lang="en-US" altLang="ko-KR" dirty="0" smtClean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endParaRPr lang="en-US" altLang="ko-KR" sz="1200" b="1" dirty="0">
              <a:solidFill>
                <a:schemeClr val="tx1"/>
              </a:solidFill>
              <a:latin typeface="+mn-ea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dirty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rPr>
              <a:t>For Both Products</a:t>
            </a:r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. , </a:t>
            </a:r>
            <a:r>
              <a:rPr lang="en-US" altLang="ko-KR" sz="1200" b="1" dirty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rPr>
              <a:t>It </a:t>
            </a:r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showed high concentrations in China and </a:t>
            </a:r>
            <a:r>
              <a:rPr lang="en-US" altLang="ko-KR" dirty="0" smtClean="0">
                <a:solidFill>
                  <a:schemeClr val="tx1"/>
                </a:solidFill>
                <a:latin typeface="+mn-ea"/>
                <a:ea typeface="+mn-ea"/>
              </a:rPr>
              <a:t>SMA</a:t>
            </a:r>
            <a:endParaRPr lang="en-US" altLang="ko-KR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For </a:t>
            </a:r>
            <a:r>
              <a:rPr lang="en-US" altLang="ko-KR" b="1" dirty="0">
                <a:solidFill>
                  <a:schemeClr val="tx1"/>
                </a:solidFill>
                <a:latin typeface="+mn-ea"/>
                <a:ea typeface="+mn-ea"/>
              </a:rPr>
              <a:t>December 18</a:t>
            </a:r>
            <a:r>
              <a:rPr lang="en-US" altLang="ko-KR" b="1" baseline="30000" dirty="0">
                <a:solidFill>
                  <a:schemeClr val="tx1"/>
                </a:solidFill>
                <a:latin typeface="+mn-ea"/>
                <a:ea typeface="+mn-ea"/>
              </a:rPr>
              <a:t>th</a:t>
            </a:r>
            <a:r>
              <a:rPr lang="en-US" altLang="ko-KR" b="1" dirty="0">
                <a:solidFill>
                  <a:schemeClr val="tx1"/>
                </a:solidFill>
                <a:latin typeface="+mn-ea"/>
                <a:ea typeface="+mn-ea"/>
              </a:rPr>
              <a:t>, in 2018, </a:t>
            </a:r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a </a:t>
            </a:r>
            <a:r>
              <a:rPr lang="en-US" altLang="ko-KR" b="1" i="1" u="sng" dirty="0">
                <a:solidFill>
                  <a:schemeClr val="tx1"/>
                </a:solidFill>
                <a:latin typeface="+mn-ea"/>
                <a:ea typeface="+mn-ea"/>
              </a:rPr>
              <a:t>continuous NO2 plume over ocean </a:t>
            </a:r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showed the </a:t>
            </a:r>
            <a:r>
              <a:rPr lang="en-US" altLang="ko-KR" b="1" i="1" u="sng" dirty="0">
                <a:solidFill>
                  <a:schemeClr val="tx1"/>
                </a:solidFill>
                <a:latin typeface="+mn-ea"/>
                <a:ea typeface="+mn-ea"/>
              </a:rPr>
              <a:t>possibility of transportation of the plume</a:t>
            </a:r>
            <a:r>
              <a:rPr lang="en-US" altLang="ko-KR" dirty="0" smtClean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endParaRPr lang="en-US" altLang="ko-KR" u="none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However, GEMS showed slightly higher value compared to Operational products</a:t>
            </a:r>
            <a:r>
              <a:rPr lang="en-US" altLang="ko-KR" dirty="0" smtClean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endParaRPr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BC5FD-8558-45D6-85F4-B65407E708F6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6833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u="sng" dirty="0">
                <a:solidFill>
                  <a:schemeClr val="tx1"/>
                </a:solidFill>
                <a:latin typeface="+mn-ea"/>
                <a:ea typeface="+mn-ea"/>
              </a:rPr>
              <a:t>The Difference may be caused </a:t>
            </a:r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due to the fitting window, spectral calibration issue, and cross-section usage</a:t>
            </a:r>
            <a:r>
              <a:rPr lang="en-US" altLang="ko-KR" dirty="0" smtClean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endParaRPr lang="en-US" altLang="ko-KR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GEMS algorithm used FWHM of 0.47 nm</a:t>
            </a:r>
            <a:r>
              <a:rPr lang="ko-KR" altLang="en-US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en-US" altLang="ko-KR" b="1" dirty="0">
                <a:solidFill>
                  <a:schemeClr val="tx1"/>
                </a:solidFill>
                <a:latin typeface="+mn-ea"/>
                <a:ea typeface="+mn-ea"/>
              </a:rPr>
              <a:t>after spectral calibration. </a:t>
            </a:r>
          </a:p>
          <a:p>
            <a:r>
              <a:rPr lang="en-US" altLang="ko-KR" b="1" dirty="0">
                <a:solidFill>
                  <a:schemeClr val="tx1"/>
                </a:solidFill>
                <a:latin typeface="+mn-ea"/>
                <a:ea typeface="+mn-ea"/>
              </a:rPr>
              <a:t>Also, Both algorithm use different cross-sections</a:t>
            </a:r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 in terms of Ozone and H2O. </a:t>
            </a:r>
          </a:p>
          <a:p>
            <a:r>
              <a:rPr lang="en-US" altLang="ko-KR" sz="1200" b="1" u="sng" dirty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Difference of Slit Function (FWHM) and Cross-section may be the possible reason</a:t>
            </a:r>
            <a:endParaRPr lang="en-US" altLang="ko-KR" b="1" u="sng" dirty="0">
              <a:solidFill>
                <a:schemeClr val="tx1"/>
              </a:solidFill>
              <a:latin typeface="+mn-ea"/>
              <a:ea typeface="+mn-ea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BC5FD-8558-45D6-85F4-B65407E708F6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8097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u="none" dirty="0">
                <a:solidFill>
                  <a:schemeClr val="tx1"/>
                </a:solidFill>
                <a:latin typeface="+mn-ea"/>
                <a:ea typeface="+mn-ea"/>
              </a:rPr>
              <a:t>When we validate the </a:t>
            </a:r>
            <a:r>
              <a:rPr lang="en-US" altLang="ko-KR" sz="1200" b="1" dirty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rPr>
              <a:t>Operational</a:t>
            </a:r>
            <a:r>
              <a:rPr lang="ko-KR" altLang="en-US" sz="1200" b="1" dirty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en-US" altLang="ko-KR" sz="1200" b="1" dirty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rPr>
              <a:t>Nitrogen Dioxide with Pandora </a:t>
            </a:r>
            <a:r>
              <a:rPr lang="en-US" altLang="ko-KR" sz="1200" b="1" dirty="0" smtClean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rPr>
              <a:t>data,</a:t>
            </a:r>
            <a:r>
              <a:rPr lang="ko-KR" altLang="en-US" sz="1200" b="1" baseline="0" dirty="0" smtClean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rPr>
              <a:t> </a:t>
            </a:r>
            <a:r>
              <a:rPr lang="en-US" altLang="ko-KR" u="none" dirty="0" smtClean="0">
                <a:solidFill>
                  <a:schemeClr val="tx1"/>
                </a:solidFill>
                <a:latin typeface="+mn-ea"/>
                <a:ea typeface="+mn-ea"/>
              </a:rPr>
              <a:t>It is</a:t>
            </a:r>
            <a:r>
              <a:rPr lang="en-US" altLang="ko-KR" u="none" baseline="0" dirty="0" smtClean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en-US" altLang="ko-KR" u="none" dirty="0" smtClean="0">
                <a:solidFill>
                  <a:schemeClr val="tx1"/>
                </a:solidFill>
                <a:latin typeface="+mn-ea"/>
                <a:ea typeface="+mn-ea"/>
              </a:rPr>
              <a:t>underestimated</a:t>
            </a:r>
            <a:r>
              <a:rPr lang="ko-KR" altLang="en-US" u="none" dirty="0" smtClean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en-US" altLang="ko-KR" u="none" dirty="0">
                <a:solidFill>
                  <a:schemeClr val="tx1"/>
                </a:solidFill>
                <a:latin typeface="+mn-ea"/>
                <a:ea typeface="+mn-ea"/>
              </a:rPr>
              <a:t>the</a:t>
            </a:r>
            <a:r>
              <a:rPr lang="ko-KR" altLang="en-US" u="none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en-US" altLang="ko-KR" u="none" dirty="0">
                <a:solidFill>
                  <a:schemeClr val="tx1"/>
                </a:solidFill>
                <a:latin typeface="+mn-ea"/>
                <a:ea typeface="+mn-ea"/>
              </a:rPr>
              <a:t>Pandora</a:t>
            </a:r>
            <a:r>
              <a:rPr lang="ko-KR" altLang="en-US" u="none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en-US" altLang="ko-KR" u="none" dirty="0">
                <a:solidFill>
                  <a:schemeClr val="tx1"/>
                </a:solidFill>
                <a:latin typeface="+mn-ea"/>
                <a:ea typeface="+mn-ea"/>
              </a:rPr>
              <a:t>measurements.</a:t>
            </a:r>
            <a:r>
              <a:rPr lang="ko-KR" altLang="en-US" u="none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endParaRPr lang="en-US" altLang="ko-KR" u="none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u="sng" dirty="0">
                <a:solidFill>
                  <a:schemeClr val="tx1"/>
                </a:solidFill>
                <a:latin typeface="+mn-ea"/>
                <a:ea typeface="+mn-ea"/>
              </a:rPr>
              <a:t>Since, Seoul, Busan is a large city,</a:t>
            </a:r>
            <a:r>
              <a:rPr lang="en-US" altLang="ko-KR" u="none" dirty="0">
                <a:solidFill>
                  <a:schemeClr val="tx1"/>
                </a:solidFill>
                <a:latin typeface="+mn-ea"/>
                <a:ea typeface="+mn-ea"/>
              </a:rPr>
              <a:t> therefore NO2 emissions may have local inhomogeneity.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u="none" dirty="0">
                <a:solidFill>
                  <a:schemeClr val="tx1"/>
                </a:solidFill>
                <a:latin typeface="+mn-ea"/>
                <a:ea typeface="+mn-ea"/>
              </a:rPr>
              <a:t>This may affect the underestimation of TROPOMI NO2, which have </a:t>
            </a:r>
            <a:r>
              <a:rPr lang="en-US" altLang="ko-KR" b="1" u="sng" dirty="0">
                <a:solidFill>
                  <a:schemeClr val="tx1"/>
                </a:solidFill>
                <a:latin typeface="+mn-ea"/>
                <a:ea typeface="+mn-ea"/>
              </a:rPr>
              <a:t>Relatively high FOV</a:t>
            </a:r>
            <a:r>
              <a:rPr lang="en-US" altLang="ko-KR" u="none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BC5FD-8558-45D6-85F4-B65407E708F6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4372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u="sng" dirty="0">
                <a:solidFill>
                  <a:schemeClr val="tx1"/>
                </a:solidFill>
                <a:latin typeface="+mn-ea"/>
                <a:ea typeface="+mn-ea"/>
              </a:rPr>
              <a:t>For formaldehyde, </a:t>
            </a:r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Significant signals were obtained, over SMA and for high PM concentration cases</a:t>
            </a:r>
            <a:r>
              <a:rPr lang="en-US" altLang="ko-KR" dirty="0" smtClean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endParaRPr lang="en-US" altLang="ko-KR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However, GEMS L2 Algorithm slightly underestimates the TROPOMI. </a:t>
            </a:r>
            <a:endParaRPr lang="en-US" altLang="ko-KR" u="none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GEMS algorithm used </a:t>
            </a:r>
            <a:r>
              <a:rPr lang="en-US" altLang="ko-KR" sz="12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Non-linear </a:t>
            </a:r>
            <a:r>
              <a:rPr lang="en-US" altLang="ko-KR" sz="1200" dirty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fitting method, and </a:t>
            </a:r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3</a:t>
            </a:r>
            <a:r>
              <a:rPr lang="en-US" altLang="ko-KR" baseline="30000" dirty="0">
                <a:solidFill>
                  <a:schemeClr val="tx1"/>
                </a:solidFill>
                <a:latin typeface="+mn-ea"/>
                <a:ea typeface="+mn-ea"/>
              </a:rPr>
              <a:t>rd</a:t>
            </a:r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 polynomial order, While TROPOMI algorithm are used 5</a:t>
            </a:r>
            <a:r>
              <a:rPr lang="en-US" altLang="ko-KR" baseline="30000" dirty="0">
                <a:solidFill>
                  <a:schemeClr val="tx1"/>
                </a:solidFill>
                <a:latin typeface="+mn-ea"/>
                <a:ea typeface="+mn-ea"/>
              </a:rPr>
              <a:t>th</a:t>
            </a:r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 polynomial order</a:t>
            </a:r>
            <a:r>
              <a:rPr lang="en-US" altLang="ko-KR" dirty="0" smtClean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endParaRPr lang="en-US" altLang="ko-KR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>
                <a:solidFill>
                  <a:schemeClr val="tx1"/>
                </a:solidFill>
                <a:latin typeface="+mn-ea"/>
                <a:ea typeface="+mn-ea"/>
              </a:rPr>
              <a:t>Both </a:t>
            </a:r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algorithm did not consider aerosol in this retrieval.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This could be the major reason for the differences.</a:t>
            </a:r>
            <a:endParaRPr lang="en-US" altLang="ko-KR" u="none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BC5FD-8558-45D6-85F4-B65407E708F6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53183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dirty="0">
                <a:latin typeface="+mn-ea"/>
                <a:ea typeface="+mn-ea"/>
              </a:rPr>
              <a:t>Interestingly, HCHO showed similar pattern with AOD, especially for high aerosol pollution cases</a:t>
            </a:r>
            <a:r>
              <a:rPr kumimoji="1" lang="en-US" altLang="ko-KR" dirty="0" smtClean="0">
                <a:latin typeface="+mn-ea"/>
                <a:ea typeface="+mn-ea"/>
              </a:rPr>
              <a:t>.</a:t>
            </a:r>
            <a:endParaRPr kumimoji="1" lang="en-US" altLang="ko-KR" dirty="0">
              <a:latin typeface="+mn-ea"/>
              <a:ea typeface="+mn-ea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latin typeface="+mn-ea"/>
                <a:ea typeface="+mn-ea"/>
              </a:rPr>
              <a:t>This slide shows the severe aerosol cases occurred in March in this year over Korea peninsula</a:t>
            </a:r>
            <a:r>
              <a:rPr lang="en-US" altLang="ko-KR" dirty="0" smtClean="0">
                <a:latin typeface="+mn-ea"/>
                <a:ea typeface="+mn-ea"/>
              </a:rPr>
              <a:t>.</a:t>
            </a:r>
            <a:endParaRPr lang="en-US" altLang="ko-KR" dirty="0">
              <a:latin typeface="+mn-ea"/>
              <a:ea typeface="+mn-ea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dirty="0">
                <a:latin typeface="+mn-ea"/>
                <a:ea typeface="+mn-ea"/>
              </a:rPr>
              <a:t>GOCI image shows severe aerosol transportation from China</a:t>
            </a:r>
            <a:r>
              <a:rPr kumimoji="1" lang="en-US" altLang="ko-KR" dirty="0" smtClean="0">
                <a:latin typeface="+mn-ea"/>
                <a:ea typeface="+mn-ea"/>
              </a:rPr>
              <a:t>.</a:t>
            </a:r>
            <a:endParaRPr kumimoji="1" lang="en-US" altLang="ko-KR" dirty="0">
              <a:latin typeface="+mn-ea"/>
              <a:ea typeface="+mn-ea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latin typeface="+mn-ea"/>
                <a:ea typeface="+mn-ea"/>
              </a:rPr>
              <a:t>At the same time, AOD and HCHO obtained from TROPOMI showed high values.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dirty="0">
                <a:latin typeface="+mn-ea"/>
                <a:ea typeface="+mn-ea"/>
              </a:rPr>
              <a:t>High SSA and low UVAI</a:t>
            </a:r>
            <a:r>
              <a:rPr lang="en-US" altLang="ko-KR" dirty="0">
                <a:latin typeface="+mn-ea"/>
                <a:ea typeface="+mn-ea"/>
              </a:rPr>
              <a:t> </a:t>
            </a:r>
            <a:r>
              <a:rPr lang="en-US" altLang="ko-KR" b="1" u="sng" dirty="0">
                <a:latin typeface="+mn-ea"/>
                <a:ea typeface="+mn-ea"/>
              </a:rPr>
              <a:t>implies </a:t>
            </a:r>
            <a:r>
              <a:rPr lang="en-US" altLang="ko-KR" dirty="0">
                <a:latin typeface="+mn-ea"/>
                <a:ea typeface="+mn-ea"/>
              </a:rPr>
              <a:t>that these plumes are weakly absorbing</a:t>
            </a:r>
            <a:r>
              <a:rPr lang="en-US" altLang="ko-KR" dirty="0" smtClean="0">
                <a:latin typeface="+mn-ea"/>
                <a:ea typeface="+mn-ea"/>
              </a:rPr>
              <a:t>.</a:t>
            </a:r>
            <a:endParaRPr kumimoji="1" lang="en-US" altLang="ko-KR" dirty="0">
              <a:latin typeface="+mn-ea"/>
              <a:ea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BC5FD-8558-45D6-85F4-B65407E708F6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0998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+/-0.3nm</a:t>
            </a:r>
            <a:r>
              <a:rPr lang="en-US" altLang="ko-KR" baseline="0" dirty="0" smtClean="0"/>
              <a:t> Radiance mean / </a:t>
            </a:r>
            <a:r>
              <a:rPr lang="en-US" altLang="ko-KR" dirty="0" smtClean="0"/>
              <a:t>+/-</a:t>
            </a:r>
            <a:r>
              <a:rPr lang="en-US" altLang="ko-KR" smtClean="0"/>
              <a:t>0.3nm</a:t>
            </a:r>
            <a:r>
              <a:rPr lang="en-US" altLang="ko-KR" baseline="0" smtClean="0"/>
              <a:t> Irradiance </a:t>
            </a:r>
            <a:r>
              <a:rPr lang="en-US" altLang="ko-KR" baseline="0" dirty="0" smtClean="0"/>
              <a:t>mean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BC5FD-8558-45D6-85F4-B65407E708F6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65689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dirty="0" err="1" smtClean="0">
                <a:solidFill>
                  <a:srgbClr val="222222"/>
                </a:solidFill>
                <a:latin typeface="+mn-ea"/>
                <a:ea typeface="+mn-ea"/>
              </a:rPr>
              <a:t>Kuchinoerabujima</a:t>
            </a:r>
            <a:r>
              <a:rPr lang="en-US" altLang="ko-KR" sz="1200" dirty="0" smtClean="0">
                <a:solidFill>
                  <a:srgbClr val="222222"/>
                </a:solidFill>
                <a:latin typeface="+mn-ea"/>
                <a:ea typeface="+mn-ea"/>
              </a:rPr>
              <a:t> : south of Kagoshima;     Halmahera : just</a:t>
            </a:r>
            <a:r>
              <a:rPr lang="en-US" altLang="ko-KR" sz="1200" baseline="0" dirty="0" smtClean="0">
                <a:solidFill>
                  <a:srgbClr val="222222"/>
                </a:solidFill>
                <a:latin typeface="+mn-ea"/>
                <a:ea typeface="+mn-ea"/>
              </a:rPr>
              <a:t> south of equator</a:t>
            </a:r>
            <a:endParaRPr lang="en-US" altLang="ko-KR" sz="1200" dirty="0" smtClean="0">
              <a:solidFill>
                <a:srgbClr val="222222"/>
              </a:solidFill>
              <a:latin typeface="+mn-ea"/>
              <a:ea typeface="+mn-ea"/>
            </a:endParaRPr>
          </a:p>
          <a:p>
            <a:r>
              <a:rPr lang="en-US" altLang="ko-KR" sz="1200" dirty="0" smtClean="0">
                <a:solidFill>
                  <a:srgbClr val="222222"/>
                </a:solidFill>
                <a:latin typeface="+mn-ea"/>
                <a:ea typeface="+mn-ea"/>
              </a:rPr>
              <a:t>For </a:t>
            </a:r>
            <a:r>
              <a:rPr lang="en-US" altLang="ko-KR" sz="1200" dirty="0">
                <a:solidFill>
                  <a:srgbClr val="222222"/>
                </a:solidFill>
                <a:latin typeface="+mn-ea"/>
                <a:ea typeface="+mn-ea"/>
              </a:rPr>
              <a:t>Sulfur Dioxide, </a:t>
            </a:r>
            <a:r>
              <a:rPr lang="en-US" altLang="ko-KR" sz="1200" dirty="0" smtClean="0">
                <a:solidFill>
                  <a:srgbClr val="222222"/>
                </a:solidFill>
                <a:latin typeface="+mn-ea"/>
                <a:ea typeface="+mn-ea"/>
              </a:rPr>
              <a:t>GEMS </a:t>
            </a:r>
            <a:r>
              <a:rPr lang="en-US" altLang="ko-KR" sz="1200" dirty="0">
                <a:solidFill>
                  <a:srgbClr val="222222"/>
                </a:solidFill>
                <a:latin typeface="+mn-ea"/>
                <a:ea typeface="+mn-ea"/>
              </a:rPr>
              <a:t>algorithm uses PCA based method, while TROPOMI use DOAS method. </a:t>
            </a:r>
          </a:p>
          <a:p>
            <a:r>
              <a:rPr lang="en-US" altLang="ko-KR" sz="1200" dirty="0">
                <a:solidFill>
                  <a:srgbClr val="222222"/>
                </a:solidFill>
                <a:latin typeface="+mn-ea"/>
                <a:ea typeface="+mn-ea"/>
              </a:rPr>
              <a:t>The results between GEMS L2 Algorithm and Operational Algorithm showed very similar patterns. </a:t>
            </a:r>
          </a:p>
          <a:p>
            <a:r>
              <a:rPr lang="en-US" altLang="ko-KR" sz="1200" b="1" u="sng" dirty="0">
                <a:solidFill>
                  <a:srgbClr val="222222"/>
                </a:solidFill>
                <a:latin typeface="+mn-ea"/>
                <a:ea typeface="+mn-ea"/>
              </a:rPr>
              <a:t>Both Algorithm could well capture the SO2 events </a:t>
            </a:r>
            <a:r>
              <a:rPr lang="en-US" altLang="ko-KR" sz="1200" dirty="0">
                <a:solidFill>
                  <a:srgbClr val="222222"/>
                </a:solidFill>
                <a:latin typeface="+mn-ea"/>
                <a:ea typeface="+mn-ea"/>
              </a:rPr>
              <a:t>such as volcano, or Anthropogenic Emissions in China</a:t>
            </a:r>
            <a:r>
              <a:rPr lang="en-US" altLang="ko-KR" sz="1200" dirty="0" smtClean="0">
                <a:solidFill>
                  <a:srgbClr val="222222"/>
                </a:solidFill>
                <a:latin typeface="+mn-ea"/>
                <a:ea typeface="+mn-ea"/>
              </a:rPr>
              <a:t>.</a:t>
            </a:r>
            <a:endParaRPr lang="en-US" altLang="ko-KR" sz="1200" dirty="0">
              <a:solidFill>
                <a:srgbClr val="222222"/>
              </a:solidFill>
              <a:latin typeface="+mn-ea"/>
              <a:ea typeface="+mn-ea"/>
              <a:cs typeface="Arial" panose="020B0604020202020204" pitchFamily="34" charset="0"/>
            </a:endParaRPr>
          </a:p>
          <a:p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  <a:cs typeface="Arial" panose="020B0604020202020204" pitchFamily="34" charset="0"/>
              </a:rPr>
              <a:t>However, it seems that GEMS Sulfur Dioxide slightly overestimate for Anthropogenic Emission </a:t>
            </a:r>
            <a:r>
              <a:rPr lang="en-US" altLang="ko-KR" sz="1200" dirty="0" smtClean="0">
                <a:solidFill>
                  <a:schemeClr val="bg1"/>
                </a:solidFill>
                <a:latin typeface="+mn-ea"/>
                <a:ea typeface="+mn-ea"/>
                <a:cs typeface="Arial" panose="020B0604020202020204" pitchFamily="34" charset="0"/>
              </a:rPr>
              <a:t>cases</a:t>
            </a:r>
            <a:endParaRPr lang="en-US" altLang="ko-KR" sz="1200" dirty="0">
              <a:solidFill>
                <a:schemeClr val="bg1"/>
              </a:solidFill>
              <a:latin typeface="+mn-ea"/>
              <a:ea typeface="+mn-ea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  <a:cs typeface="Arial" panose="020B0604020202020204" pitchFamily="34" charset="0"/>
              </a:rPr>
              <a:t>Possibly Due to the selection of Clean sector or Principle components (PCs</a:t>
            </a:r>
            <a:r>
              <a:rPr lang="en-US" altLang="ko-KR" sz="1200" dirty="0" smtClean="0">
                <a:solidFill>
                  <a:schemeClr val="bg1"/>
                </a:solidFill>
                <a:latin typeface="+mn-ea"/>
                <a:ea typeface="+mn-ea"/>
                <a:cs typeface="Arial" panose="020B0604020202020204" pitchFamily="34" charset="0"/>
              </a:rPr>
              <a:t>)</a:t>
            </a:r>
            <a:endParaRPr lang="en-US" altLang="ko-KR" sz="1200" dirty="0">
              <a:solidFill>
                <a:schemeClr val="bg1"/>
              </a:solidFill>
              <a:latin typeface="+mn-ea"/>
              <a:ea typeface="+mn-ea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ko-KR" sz="1200" dirty="0">
                <a:solidFill>
                  <a:schemeClr val="bg1"/>
                </a:solidFill>
                <a:latin typeface="+mn-ea"/>
                <a:ea typeface="+mn-ea"/>
                <a:cs typeface="Arial" panose="020B0604020202020204" pitchFamily="34" charset="0"/>
              </a:rPr>
              <a:t>Additional Test about Number of PCs selection is needed in the future analysis. </a:t>
            </a:r>
          </a:p>
          <a:p>
            <a:endParaRPr lang="en-US" altLang="ko-KR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BC5FD-8558-45D6-85F4-B65407E708F6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37565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u="none" dirty="0">
                <a:solidFill>
                  <a:schemeClr val="tx1"/>
                </a:solidFill>
                <a:latin typeface="+mn-ea"/>
                <a:ea typeface="+mn-ea"/>
              </a:rPr>
              <a:t>For Surface UV Irradiance, </a:t>
            </a:r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, operational products are not released yet. </a:t>
            </a:r>
          </a:p>
          <a:p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As a result of using GEMS algorithm, it shows reasonable value in Summer and Winter case study,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UV index values ​​tended to be lower in areas with typhoons and clouds</a:t>
            </a:r>
            <a:r>
              <a:rPr lang="en-US" altLang="ko-KR" dirty="0" smtClean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endParaRPr lang="en-US" altLang="ko-KR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In the future, GEMS UV Index algorithm can be compared with TROPOMI L2 operational products. </a:t>
            </a:r>
            <a:endParaRPr lang="ko-KR" altLang="en-US" sz="1200" dirty="0">
              <a:solidFill>
                <a:schemeClr val="tx1"/>
              </a:solidFill>
              <a:latin typeface="+mn-ea"/>
              <a:ea typeface="+mn-ea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BC5FD-8558-45D6-85F4-B65407E708F6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8592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3D210-E312-4CCC-AA2B-FCE71371EF35}" type="slidenum">
              <a:rPr lang="ko-KR" altLang="en-US" smtClean="0"/>
              <a:pPr/>
              <a:t>26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61874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BC5FD-8558-45D6-85F4-B65407E708F6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7792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BC5FD-8558-45D6-85F4-B65407E708F6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25213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Slide shows the Instrument Specification of GEMS and TROPOMI.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Compared to TROPOMI, GEMS does not measure NIR, and SWIR.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Therefore, it is not possible to provide CO and Methane.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UV-Vis wavelength, GEMS have relatively high FWHM. (?)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Spatially, GEMS L1B data will have similar resolution with TROPOMI data.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BC5FD-8558-45D6-85F4-B65407E708F6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853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4ECBD1-A339-4C17-A02B-B4D348FD8C31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6824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Previously, developed GEMS L2 algorithm are tested with OMI L1B data.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Top Figure shows the Mean value of GEMS L2 simulated with OMI L1B data.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Retrieved products were validated with ground-based measurement data or OMI Level 2 operational products.</a:t>
            </a:r>
            <a:endParaRPr lang="ko-KR" altLang="en-US" sz="1200" dirty="0">
              <a:solidFill>
                <a:schemeClr val="bg1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The Table shows </a:t>
            </a:r>
            <a:r>
              <a:rPr lang="en-US" altLang="ko-KR" dirty="0" err="1"/>
              <a:t>Intercomparison</a:t>
            </a:r>
            <a:r>
              <a:rPr lang="en-US" altLang="ko-KR" dirty="0"/>
              <a:t> results of GEMS algorithm using OMI L1B data.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Compared with OMI or ground-based measurement data, it showed a high correlation coefficient over 0.8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BC5FD-8558-45D6-85F4-B65407E708F6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6653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000" dirty="0" smtClean="0">
                <a:solidFill>
                  <a:schemeClr val="tx1"/>
                </a:solidFill>
                <a:latin typeface="+mn-ea"/>
                <a:ea typeface="+mn-ea"/>
              </a:rPr>
              <a:t>Based</a:t>
            </a:r>
            <a:r>
              <a:rPr lang="en-US" altLang="ko-KR" sz="1000" baseline="0" dirty="0" smtClean="0">
                <a:solidFill>
                  <a:schemeClr val="tx1"/>
                </a:solidFill>
                <a:latin typeface="+mn-ea"/>
                <a:ea typeface="+mn-ea"/>
              </a:rPr>
              <a:t> on</a:t>
            </a:r>
            <a:r>
              <a:rPr lang="en-US" altLang="ko-KR" sz="1000" dirty="0" smtClean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en-US" altLang="ko-KR" sz="1000" dirty="0">
                <a:solidFill>
                  <a:schemeClr val="tx1"/>
                </a:solidFill>
                <a:latin typeface="+mn-ea"/>
                <a:ea typeface="+mn-ea"/>
              </a:rPr>
              <a:t>the algorithm presented above, TROPOMI data were analyzed</a:t>
            </a:r>
            <a:r>
              <a:rPr lang="en-US" altLang="ko-KR" sz="1000" dirty="0" smtClean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endParaRPr lang="en-US" altLang="ko-KR" sz="10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lang="en-US" altLang="ko-KR" sz="1000" dirty="0">
                <a:solidFill>
                  <a:schemeClr val="tx1"/>
                </a:solidFill>
                <a:latin typeface="+mn-ea"/>
                <a:ea typeface="+mn-ea"/>
              </a:rPr>
              <a:t>For the Irradiance measurement data, it showed consistency in time series </a:t>
            </a:r>
            <a:r>
              <a:rPr lang="en-US" altLang="ko-KR" sz="1000" b="1" u="sng" dirty="0">
                <a:solidFill>
                  <a:schemeClr val="tx1"/>
                </a:solidFill>
                <a:latin typeface="+mn-ea"/>
                <a:ea typeface="+mn-ea"/>
              </a:rPr>
              <a:t>except for BD1. </a:t>
            </a:r>
          </a:p>
          <a:p>
            <a:r>
              <a:rPr lang="en-US" altLang="ko-KR" sz="1000" dirty="0">
                <a:solidFill>
                  <a:schemeClr val="tx1"/>
                </a:solidFill>
                <a:latin typeface="+mn-ea"/>
                <a:ea typeface="+mn-ea"/>
              </a:rPr>
              <a:t>Also, </a:t>
            </a:r>
            <a:r>
              <a:rPr lang="en-US" altLang="ko-KR" sz="1000" dirty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Radiometric discrepancy between band 2 and band 3 are found. </a:t>
            </a:r>
          </a:p>
          <a:p>
            <a:r>
              <a:rPr lang="en-US" altLang="ko-KR" sz="1000" dirty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These discrepancy tends to increase with time</a:t>
            </a:r>
            <a:r>
              <a:rPr lang="en-US" altLang="ko-KR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.</a:t>
            </a:r>
            <a:endParaRPr lang="en-US" altLang="ko-KR" sz="1000" b="1" u="sng" dirty="0">
              <a:solidFill>
                <a:schemeClr val="tx1"/>
              </a:solidFill>
              <a:latin typeface="+mn-ea"/>
              <a:ea typeface="+mn-ea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000" b="1" u="sng" dirty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Not only in UV channel, </a:t>
            </a:r>
            <a:r>
              <a:rPr lang="en-US" altLang="ko-KR" sz="1000" dirty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Vis channel also showed temporal drift about 0.5-1% due to diffuser degradation</a:t>
            </a:r>
            <a:r>
              <a:rPr lang="en-US" altLang="ko-KR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TROPOMI measured irradiance (30.04 2018 – 30.04.2019) 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- 1</a:t>
            </a:r>
            <a:r>
              <a:rPr lang="ko-KR" altLang="en-US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년치 모든 채널에서 관측된 값을 이용함 </a:t>
            </a:r>
            <a:r>
              <a:rPr lang="en-US" altLang="ko-KR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2018.10.31 </a:t>
            </a:r>
            <a:r>
              <a:rPr lang="ko-KR" altLang="en-US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자 자료를 이용해 정규화하여 비교한 </a:t>
            </a:r>
            <a:r>
              <a:rPr lang="en-US" altLang="ko-KR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1</a:t>
            </a:r>
            <a:r>
              <a:rPr lang="ko-KR" altLang="en-US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년치 자료 간 변동성은 밴드 </a:t>
            </a:r>
            <a:r>
              <a:rPr lang="en-US" altLang="ko-KR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1</a:t>
            </a:r>
            <a:r>
              <a:rPr lang="ko-KR" altLang="en-US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번을 제외하고 </a:t>
            </a:r>
            <a:r>
              <a:rPr lang="en-US" altLang="ko-KR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2%</a:t>
            </a:r>
            <a:r>
              <a:rPr lang="ko-KR" altLang="en-US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미만으로 안정적으로 나타나나</a:t>
            </a:r>
            <a:r>
              <a:rPr lang="en-US" altLang="ko-KR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, SWIR </a:t>
            </a:r>
            <a:r>
              <a:rPr lang="ko-KR" altLang="en-US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채널에서 특정 기간에 나타나는 비 이상적인 감소 및 증가는 확인이 필요 함</a:t>
            </a:r>
            <a:r>
              <a:rPr lang="en-US" altLang="ko-KR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밴드 </a:t>
            </a:r>
            <a:r>
              <a:rPr lang="en-US" altLang="ko-KR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2</a:t>
            </a:r>
            <a:r>
              <a:rPr lang="ko-KR" altLang="en-US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와 밴드</a:t>
            </a:r>
            <a:r>
              <a:rPr lang="en-US" altLang="ko-KR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3</a:t>
            </a:r>
            <a:r>
              <a:rPr lang="ko-KR" altLang="en-US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간 겹치는 영역에 대한 비교 시 차이가 존재하며</a:t>
            </a:r>
            <a:r>
              <a:rPr lang="en-US" altLang="ko-KR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, </a:t>
            </a:r>
            <a:r>
              <a:rPr lang="ko-KR" altLang="en-US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이 차이는 일년 치 자료 비교 시 시간이 갈 수록 증가하는 경향이 나타남</a:t>
            </a:r>
            <a:r>
              <a:rPr lang="en-US" altLang="ko-KR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.  (</a:t>
            </a:r>
            <a:r>
              <a:rPr lang="ko-KR" altLang="en-US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밴드</a:t>
            </a:r>
            <a:r>
              <a:rPr lang="en-US" altLang="ko-KR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3</a:t>
            </a:r>
            <a:r>
              <a:rPr lang="ko-KR" altLang="en-US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가 상대적으로 값이 작음</a:t>
            </a:r>
            <a:r>
              <a:rPr lang="en-US" altLang="ko-KR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)UV </a:t>
            </a:r>
            <a:r>
              <a:rPr lang="ko-KR" altLang="en-US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채널 뿐 아니라 </a:t>
            </a:r>
            <a:r>
              <a:rPr lang="en-US" altLang="ko-KR" sz="1000" dirty="0" err="1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vis</a:t>
            </a:r>
            <a:r>
              <a:rPr lang="en-US" altLang="ko-KR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 </a:t>
            </a:r>
            <a:r>
              <a:rPr lang="ko-KR" altLang="en-US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채널에서도 </a:t>
            </a:r>
            <a:r>
              <a:rPr lang="en-US" altLang="ko-KR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diffuser </a:t>
            </a:r>
            <a:r>
              <a:rPr lang="en-US" altLang="ko-KR" sz="1000" dirty="0" err="1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degration</a:t>
            </a:r>
            <a:r>
              <a:rPr lang="en-US" altLang="ko-KR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 </a:t>
            </a:r>
            <a:r>
              <a:rPr lang="ko-KR" altLang="en-US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에 따른 관측 복사 값의 저하 현상이 확인됨 </a:t>
            </a:r>
            <a:r>
              <a:rPr lang="en-US" altLang="ko-KR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(0.5-1% </a:t>
            </a:r>
            <a:r>
              <a:rPr lang="ko-KR" altLang="en-US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정도</a:t>
            </a:r>
            <a:r>
              <a:rPr lang="en-US" altLang="ko-KR" sz="1000" dirty="0" smtClean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)</a:t>
            </a:r>
            <a:endParaRPr lang="en-US" altLang="ko-KR" sz="1000" dirty="0">
              <a:solidFill>
                <a:schemeClr val="tx1"/>
              </a:solidFill>
              <a:latin typeface="+mn-ea"/>
              <a:ea typeface="+mn-ea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000" b="1" u="sng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BC5FD-8558-45D6-85F4-B65407E708F6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2719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u="sng" dirty="0">
                <a:solidFill>
                  <a:schemeClr val="tx1"/>
                </a:solidFill>
                <a:latin typeface="+mn-ea"/>
                <a:ea typeface="+mn-ea"/>
              </a:rPr>
              <a:t>TROPOMI Irradiance data are validated using high-resolution solar references spectra</a:t>
            </a:r>
            <a:r>
              <a:rPr lang="en-US" altLang="ko-KR" u="sng" dirty="0" smtClean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endParaRPr lang="en-US" altLang="ko-KR" u="sng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The figure on the left shows the high resolution standard solar spectrum // used in the study with the wavelength</a:t>
            </a:r>
            <a:r>
              <a:rPr lang="en-US" altLang="ko-KR" dirty="0" smtClean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endParaRPr lang="en-US" altLang="ko-KR" u="sng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For all bands, </a:t>
            </a:r>
            <a:r>
              <a:rPr lang="en-US" altLang="ko-KR" b="1" u="sng" dirty="0">
                <a:solidFill>
                  <a:schemeClr val="tx1"/>
                </a:solidFill>
                <a:latin typeface="+mn-ea"/>
                <a:ea typeface="+mn-ea"/>
              </a:rPr>
              <a:t>regardless of the reference solar spectrum</a:t>
            </a:r>
            <a:r>
              <a:rPr lang="en-US" altLang="ko-KR" b="1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TROPOMI solar irradiance values </a:t>
            </a:r>
            <a:r>
              <a:rPr lang="en-US" altLang="ko-KR" b="1" dirty="0">
                <a:solidFill>
                  <a:schemeClr val="tx1"/>
                </a:solidFill>
                <a:latin typeface="+mn-ea"/>
                <a:ea typeface="+mn-ea"/>
              </a:rPr>
              <a:t>​​</a:t>
            </a:r>
            <a:r>
              <a:rPr lang="en-US" altLang="ko-KR" b="1" u="sng" dirty="0">
                <a:solidFill>
                  <a:schemeClr val="tx1"/>
                </a:solidFill>
                <a:latin typeface="+mn-ea"/>
                <a:ea typeface="+mn-ea"/>
              </a:rPr>
              <a:t>show discrepancies within 3-10% </a:t>
            </a:r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of the reference </a:t>
            </a:r>
            <a:r>
              <a:rPr lang="en-US" altLang="ko-KR" dirty="0" smtClean="0">
                <a:solidFill>
                  <a:schemeClr val="tx1"/>
                </a:solidFill>
                <a:latin typeface="+mn-ea"/>
                <a:ea typeface="+mn-ea"/>
              </a:rPr>
              <a:t>data</a:t>
            </a:r>
          </a:p>
          <a:p>
            <a:r>
              <a:rPr lang="en-US" altLang="ko-KR" u="sng" dirty="0" smtClean="0">
                <a:solidFill>
                  <a:schemeClr val="tx1"/>
                </a:solidFill>
                <a:latin typeface="+mn-ea"/>
                <a:ea typeface="+mn-ea"/>
              </a:rPr>
              <a:t>TROPOMI measured irradiance (30.04 2018 – 30.04.2019)  - 1</a:t>
            </a:r>
            <a:r>
              <a:rPr lang="ko-KR" altLang="en-US" u="sng" dirty="0" smtClean="0">
                <a:solidFill>
                  <a:schemeClr val="tx1"/>
                </a:solidFill>
                <a:latin typeface="+mn-ea"/>
                <a:ea typeface="+mn-ea"/>
              </a:rPr>
              <a:t>년치 모든 채널에서 관측된 값을 이용함 </a:t>
            </a:r>
            <a:r>
              <a:rPr lang="en-US" altLang="ko-KR" u="sng" dirty="0" smtClean="0">
                <a:solidFill>
                  <a:schemeClr val="tx1"/>
                </a:solidFill>
                <a:latin typeface="+mn-ea"/>
                <a:ea typeface="+mn-ea"/>
              </a:rPr>
              <a:t>2018.10.31 </a:t>
            </a:r>
            <a:r>
              <a:rPr lang="ko-KR" altLang="en-US" u="sng" dirty="0" smtClean="0">
                <a:solidFill>
                  <a:schemeClr val="tx1"/>
                </a:solidFill>
                <a:latin typeface="+mn-ea"/>
                <a:ea typeface="+mn-ea"/>
              </a:rPr>
              <a:t>자 자료를 이용해 정규화하여 비교한 </a:t>
            </a:r>
            <a:r>
              <a:rPr lang="en-US" altLang="ko-KR" u="sng" dirty="0" smtClean="0">
                <a:solidFill>
                  <a:schemeClr val="tx1"/>
                </a:solidFill>
                <a:latin typeface="+mn-ea"/>
                <a:ea typeface="+mn-ea"/>
              </a:rPr>
              <a:t>1</a:t>
            </a:r>
            <a:r>
              <a:rPr lang="ko-KR" altLang="en-US" u="sng" dirty="0" smtClean="0">
                <a:solidFill>
                  <a:schemeClr val="tx1"/>
                </a:solidFill>
                <a:latin typeface="+mn-ea"/>
                <a:ea typeface="+mn-ea"/>
              </a:rPr>
              <a:t>년치 자료 간 변동성은 밴드 </a:t>
            </a:r>
            <a:r>
              <a:rPr lang="en-US" altLang="ko-KR" u="sng" dirty="0" smtClean="0">
                <a:solidFill>
                  <a:schemeClr val="tx1"/>
                </a:solidFill>
                <a:latin typeface="+mn-ea"/>
                <a:ea typeface="+mn-ea"/>
              </a:rPr>
              <a:t>1</a:t>
            </a:r>
            <a:r>
              <a:rPr lang="ko-KR" altLang="en-US" u="sng" dirty="0" smtClean="0">
                <a:solidFill>
                  <a:schemeClr val="tx1"/>
                </a:solidFill>
                <a:latin typeface="+mn-ea"/>
                <a:ea typeface="+mn-ea"/>
              </a:rPr>
              <a:t>번을 제외하고 </a:t>
            </a:r>
            <a:r>
              <a:rPr lang="en-US" altLang="ko-KR" u="sng" dirty="0" smtClean="0">
                <a:solidFill>
                  <a:schemeClr val="tx1"/>
                </a:solidFill>
                <a:latin typeface="+mn-ea"/>
                <a:ea typeface="+mn-ea"/>
              </a:rPr>
              <a:t>2%</a:t>
            </a:r>
            <a:r>
              <a:rPr lang="ko-KR" altLang="en-US" u="sng" dirty="0" smtClean="0">
                <a:solidFill>
                  <a:schemeClr val="tx1"/>
                </a:solidFill>
                <a:latin typeface="+mn-ea"/>
                <a:ea typeface="+mn-ea"/>
              </a:rPr>
              <a:t>미만으로 안정적으로 나타나나</a:t>
            </a:r>
            <a:r>
              <a:rPr lang="en-US" altLang="ko-KR" u="sng" dirty="0" smtClean="0">
                <a:solidFill>
                  <a:schemeClr val="tx1"/>
                </a:solidFill>
                <a:latin typeface="+mn-ea"/>
                <a:ea typeface="+mn-ea"/>
              </a:rPr>
              <a:t>, SWIR </a:t>
            </a:r>
            <a:r>
              <a:rPr lang="ko-KR" altLang="en-US" u="sng" dirty="0" smtClean="0">
                <a:solidFill>
                  <a:schemeClr val="tx1"/>
                </a:solidFill>
                <a:latin typeface="+mn-ea"/>
                <a:ea typeface="+mn-ea"/>
              </a:rPr>
              <a:t>채널에서 특정 기간에 나타나는 비 이상적인 감소 및 증가는 확인이 필요 함 밴드 </a:t>
            </a:r>
            <a:r>
              <a:rPr lang="en-US" altLang="ko-KR" u="sng" dirty="0" smtClean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lang="ko-KR" altLang="en-US" u="sng" dirty="0" smtClean="0">
                <a:solidFill>
                  <a:schemeClr val="tx1"/>
                </a:solidFill>
                <a:latin typeface="+mn-ea"/>
                <a:ea typeface="+mn-ea"/>
              </a:rPr>
              <a:t>와 밴드</a:t>
            </a:r>
            <a:r>
              <a:rPr lang="en-US" altLang="ko-KR" u="sng" dirty="0" smtClean="0">
                <a:solidFill>
                  <a:schemeClr val="tx1"/>
                </a:solidFill>
                <a:latin typeface="+mn-ea"/>
                <a:ea typeface="+mn-ea"/>
              </a:rPr>
              <a:t>3</a:t>
            </a:r>
            <a:r>
              <a:rPr lang="ko-KR" altLang="en-US" u="sng" dirty="0" smtClean="0">
                <a:solidFill>
                  <a:schemeClr val="tx1"/>
                </a:solidFill>
                <a:latin typeface="+mn-ea"/>
                <a:ea typeface="+mn-ea"/>
              </a:rPr>
              <a:t>간 겹치는 영역에 대한 비교 시 차이가 존재하며</a:t>
            </a:r>
            <a:r>
              <a:rPr lang="en-US" altLang="ko-KR" u="sng" dirty="0" smtClean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lang="ko-KR" altLang="en-US" u="sng" dirty="0" smtClean="0">
                <a:solidFill>
                  <a:schemeClr val="tx1"/>
                </a:solidFill>
                <a:latin typeface="+mn-ea"/>
                <a:ea typeface="+mn-ea"/>
              </a:rPr>
              <a:t>이 차이는 일년 치 자료 비교 시 시간이 갈 수록 증가하는 경향이 나타남</a:t>
            </a:r>
            <a:r>
              <a:rPr lang="en-US" altLang="ko-KR" u="sng" dirty="0" smtClean="0">
                <a:solidFill>
                  <a:schemeClr val="tx1"/>
                </a:solidFill>
                <a:latin typeface="+mn-ea"/>
                <a:ea typeface="+mn-ea"/>
              </a:rPr>
              <a:t>.  (</a:t>
            </a:r>
            <a:r>
              <a:rPr lang="ko-KR" altLang="en-US" u="sng" dirty="0" smtClean="0">
                <a:solidFill>
                  <a:schemeClr val="tx1"/>
                </a:solidFill>
                <a:latin typeface="+mn-ea"/>
                <a:ea typeface="+mn-ea"/>
              </a:rPr>
              <a:t>밴드</a:t>
            </a:r>
            <a:r>
              <a:rPr lang="en-US" altLang="ko-KR" u="sng" dirty="0" smtClean="0">
                <a:solidFill>
                  <a:schemeClr val="tx1"/>
                </a:solidFill>
                <a:latin typeface="+mn-ea"/>
                <a:ea typeface="+mn-ea"/>
              </a:rPr>
              <a:t>3</a:t>
            </a:r>
            <a:r>
              <a:rPr lang="ko-KR" altLang="en-US" u="sng" dirty="0" smtClean="0">
                <a:solidFill>
                  <a:schemeClr val="tx1"/>
                </a:solidFill>
                <a:latin typeface="+mn-ea"/>
                <a:ea typeface="+mn-ea"/>
              </a:rPr>
              <a:t>가 상대적으로 값이 작음</a:t>
            </a:r>
            <a:r>
              <a:rPr lang="en-US" altLang="ko-KR" u="sng" dirty="0" smtClean="0">
                <a:solidFill>
                  <a:schemeClr val="tx1"/>
                </a:solidFill>
                <a:latin typeface="+mn-ea"/>
                <a:ea typeface="+mn-ea"/>
              </a:rPr>
              <a:t>) UV </a:t>
            </a:r>
            <a:r>
              <a:rPr lang="ko-KR" altLang="en-US" u="sng" dirty="0" smtClean="0">
                <a:solidFill>
                  <a:schemeClr val="tx1"/>
                </a:solidFill>
                <a:latin typeface="+mn-ea"/>
                <a:ea typeface="+mn-ea"/>
              </a:rPr>
              <a:t>채널 뿐 아니라 </a:t>
            </a:r>
            <a:r>
              <a:rPr lang="en-US" altLang="ko-KR" u="sng" dirty="0" err="1" smtClean="0">
                <a:solidFill>
                  <a:schemeClr val="tx1"/>
                </a:solidFill>
                <a:latin typeface="+mn-ea"/>
                <a:ea typeface="+mn-ea"/>
              </a:rPr>
              <a:t>vis</a:t>
            </a:r>
            <a:r>
              <a:rPr lang="en-US" altLang="ko-KR" u="sng" dirty="0" smtClean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ko-KR" altLang="en-US" u="sng" dirty="0" smtClean="0">
                <a:solidFill>
                  <a:schemeClr val="tx1"/>
                </a:solidFill>
                <a:latin typeface="+mn-ea"/>
                <a:ea typeface="+mn-ea"/>
              </a:rPr>
              <a:t>채널에서도 </a:t>
            </a:r>
            <a:r>
              <a:rPr lang="en-US" altLang="ko-KR" u="sng" dirty="0" smtClean="0">
                <a:solidFill>
                  <a:schemeClr val="tx1"/>
                </a:solidFill>
                <a:latin typeface="+mn-ea"/>
                <a:ea typeface="+mn-ea"/>
              </a:rPr>
              <a:t>diffuser </a:t>
            </a:r>
            <a:r>
              <a:rPr lang="en-US" altLang="ko-KR" u="sng" dirty="0" err="1" smtClean="0">
                <a:solidFill>
                  <a:schemeClr val="tx1"/>
                </a:solidFill>
                <a:latin typeface="+mn-ea"/>
                <a:ea typeface="+mn-ea"/>
              </a:rPr>
              <a:t>degration</a:t>
            </a:r>
            <a:r>
              <a:rPr lang="en-US" altLang="ko-KR" u="sng" dirty="0" smtClean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ko-KR" altLang="en-US" u="sng" dirty="0" smtClean="0">
                <a:solidFill>
                  <a:schemeClr val="tx1"/>
                </a:solidFill>
                <a:latin typeface="+mn-ea"/>
                <a:ea typeface="+mn-ea"/>
              </a:rPr>
              <a:t>에 따른 관측 복사 값의 저하 현상이 확인됨 </a:t>
            </a:r>
            <a:r>
              <a:rPr lang="en-US" altLang="ko-KR" u="sng" dirty="0" smtClean="0">
                <a:solidFill>
                  <a:schemeClr val="tx1"/>
                </a:solidFill>
                <a:latin typeface="+mn-ea"/>
                <a:ea typeface="+mn-ea"/>
              </a:rPr>
              <a:t>(0.5-1% </a:t>
            </a:r>
            <a:r>
              <a:rPr lang="ko-KR" altLang="en-US" u="sng" dirty="0" smtClean="0">
                <a:solidFill>
                  <a:schemeClr val="tx1"/>
                </a:solidFill>
                <a:latin typeface="+mn-ea"/>
                <a:ea typeface="+mn-ea"/>
              </a:rPr>
              <a:t>정도</a:t>
            </a:r>
            <a:r>
              <a:rPr lang="en-US" altLang="ko-KR" u="sng" dirty="0" smtClean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endParaRPr lang="en-US" altLang="ko-KR" u="sng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BC5FD-8558-45D6-85F4-B65407E708F6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4895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1" u="sng" dirty="0">
                <a:solidFill>
                  <a:schemeClr val="tx1"/>
                </a:solidFill>
                <a:latin typeface="+mn-ea"/>
                <a:ea typeface="+mn-ea"/>
              </a:rPr>
              <a:t>For the L2 product, we tried to analyze the TROPOMI // by comparing the patterns of the products // with GEMS </a:t>
            </a:r>
            <a:r>
              <a:rPr lang="en-US" altLang="ko-KR" b="1" i="1" u="sng" dirty="0" smtClean="0">
                <a:solidFill>
                  <a:schemeClr val="tx1"/>
                </a:solidFill>
                <a:latin typeface="+mn-ea"/>
                <a:ea typeface="+mn-ea"/>
              </a:rPr>
              <a:t>algorithm products.</a:t>
            </a:r>
            <a:endParaRPr lang="en-US" altLang="ko-KR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GEMS Total Ozone algorithms are based on TOMS method, and TROPOMI algorithm are based on DOAS method</a:t>
            </a:r>
            <a:r>
              <a:rPr lang="en-US" altLang="ko-KR" dirty="0" smtClean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endParaRPr lang="en-US" altLang="ko-KR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For Total Ozone, the GEMS L2 algorithm and Operational results showed similar pattern</a:t>
            </a:r>
            <a:r>
              <a:rPr lang="en-US" altLang="ko-KR" dirty="0" smtClean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endParaRPr lang="en-US" altLang="ko-KR" u="none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High Ozone concentration was observed in April (500 DU ) and the Low Ozone Concentration at 280 DU was shown in autumn</a:t>
            </a:r>
            <a:r>
              <a:rPr lang="en-US" altLang="ko-KR" dirty="0" smtClean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endParaRPr lang="en-US" altLang="ko-KR" u="none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lang="en-US" altLang="ko-KR" u="none" dirty="0">
                <a:solidFill>
                  <a:schemeClr val="tx1"/>
                </a:solidFill>
                <a:latin typeface="+mn-ea"/>
                <a:ea typeface="+mn-ea"/>
              </a:rPr>
              <a:t>However, GEMS algorithm products slightly underestimated TROPOMI products. </a:t>
            </a:r>
          </a:p>
          <a:p>
            <a:endParaRPr lang="en-US" altLang="ko-KR" u="none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BC5FD-8558-45D6-85F4-B65407E708F6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9254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We analyzed the discrepancy with scatter plot and histogram,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ko-KR" sz="1200" dirty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GEMS Total Ozone Algorithm Products Underestimates the Operational Products </a:t>
            </a:r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about 4%, </a:t>
            </a:r>
            <a:r>
              <a:rPr lang="en-US" altLang="ko-KR" dirty="0" smtClean="0">
                <a:solidFill>
                  <a:schemeClr val="tx1"/>
                </a:solidFill>
                <a:latin typeface="+mn-ea"/>
                <a:ea typeface="+mn-ea"/>
              </a:rPr>
              <a:t>and </a:t>
            </a:r>
            <a:r>
              <a:rPr lang="en-US" altLang="ko-KR" dirty="0">
                <a:solidFill>
                  <a:schemeClr val="tx1"/>
                </a:solidFill>
                <a:latin typeface="+mn-ea"/>
                <a:ea typeface="+mn-ea"/>
              </a:rPr>
              <a:t>there were no seasonal dependence for the Biases</a:t>
            </a:r>
            <a:r>
              <a:rPr lang="en-US" altLang="ko-KR" dirty="0" smtClean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endParaRPr lang="en-US" altLang="ko-KR" u="none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ko-KR" sz="1200" b="1" i="0" u="sng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Some of the differences are possibly due to </a:t>
            </a:r>
            <a:r>
              <a:rPr lang="en-US" altLang="ko-KR" sz="1200" dirty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algorithmic rather than instrumental errors. </a:t>
            </a:r>
            <a:endParaRPr lang="en-US" altLang="ko-KR" sz="1200" b="1" i="0" u="sng" kern="1200" dirty="0">
              <a:solidFill>
                <a:schemeClr val="tx1"/>
              </a:solidFill>
              <a:effectLst/>
              <a:latin typeface="+mn-ea"/>
              <a:ea typeface="+mn-ea"/>
              <a:cs typeface="Verdana" panose="020B060403050404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ko-KR" sz="1200" dirty="0">
                <a:solidFill>
                  <a:schemeClr val="tx1"/>
                </a:solidFill>
                <a:latin typeface="+mn-ea"/>
                <a:ea typeface="+mn-ea"/>
                <a:cs typeface="Verdana" panose="020B0604030504040204" pitchFamily="34" charset="0"/>
              </a:rPr>
              <a:t>For OMI, differences of ozone column between OMI-TOMS and OMI-DOAS vary from 0 to 9 DU (0-3%) </a:t>
            </a:r>
            <a:endParaRPr lang="en-US" altLang="ko-KR" strike="sngStrike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BC5FD-8558-45D6-85F4-B65407E708F6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390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u="none" dirty="0">
                <a:solidFill>
                  <a:schemeClr val="tx1"/>
                </a:solidFill>
                <a:latin typeface="+mn-ea"/>
                <a:ea typeface="+mn-ea"/>
              </a:rPr>
              <a:t>The Operational Total Ozone products are validated using Pandora measurement data in Korea</a:t>
            </a:r>
            <a:r>
              <a:rPr lang="en-US" altLang="ko-KR" u="none" dirty="0" smtClean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endParaRPr lang="en-US" altLang="ko-KR" u="none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lang="en-US" altLang="ko-KR" u="none" dirty="0">
                <a:solidFill>
                  <a:schemeClr val="tx1"/>
                </a:solidFill>
                <a:latin typeface="+mn-ea"/>
                <a:ea typeface="+mn-ea"/>
              </a:rPr>
              <a:t>At both sites, TROPOMI Total Ozone showed good correlation coefficient, and overestimated the Pandora measurement about 6</a:t>
            </a:r>
            <a:r>
              <a:rPr lang="en-US" altLang="ko-KR" u="none" dirty="0" smtClean="0">
                <a:solidFill>
                  <a:schemeClr val="tx1"/>
                </a:solidFill>
                <a:latin typeface="+mn-ea"/>
                <a:ea typeface="+mn-ea"/>
              </a:rPr>
              <a:t>%</a:t>
            </a:r>
            <a:endParaRPr lang="en-US" altLang="ko-KR" u="none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lang="en-US" altLang="ko-KR" u="none" dirty="0">
                <a:solidFill>
                  <a:schemeClr val="tx1"/>
                </a:solidFill>
                <a:latin typeface="+mn-ea"/>
                <a:ea typeface="+mn-ea"/>
              </a:rPr>
              <a:t>;-----------------------------------------------</a:t>
            </a:r>
          </a:p>
          <a:p>
            <a:r>
              <a:rPr lang="ko-KR" altLang="en-US" u="none" dirty="0">
                <a:solidFill>
                  <a:schemeClr val="tx1"/>
                </a:solidFill>
                <a:latin typeface="+mn-ea"/>
                <a:ea typeface="+mn-ea"/>
              </a:rPr>
              <a:t>오차 추정 요소 </a:t>
            </a:r>
            <a:r>
              <a:rPr lang="en-US" altLang="ko-KR" u="none" dirty="0">
                <a:solidFill>
                  <a:schemeClr val="tx1"/>
                </a:solidFill>
                <a:latin typeface="+mn-ea"/>
                <a:ea typeface="+mn-ea"/>
              </a:rPr>
              <a:t>: effective temperature for ozone cross section in DOAS, AMF error, calibration problem in UV</a:t>
            </a:r>
          </a:p>
          <a:p>
            <a:endParaRPr lang="en-US" altLang="ko-KR" u="none" dirty="0"/>
          </a:p>
          <a:p>
            <a:endParaRPr lang="en-US" altLang="ko-KR" u="none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BC5FD-8558-45D6-85F4-B65407E708F6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2634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03553-0BBB-1641-8A24-F0B8B016BA5B}" type="datetimeFigureOut">
              <a:rPr kumimoji="1" lang="ko-KR" altLang="en-US" smtClean="0"/>
              <a:t>2019. 6. 5.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133A0-F632-9E4A-B0FD-93C11292D26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779811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03553-0BBB-1641-8A24-F0B8B016BA5B}" type="datetimeFigureOut">
              <a:rPr kumimoji="1" lang="ko-KR" altLang="en-US" smtClean="0"/>
              <a:t>2019. 6. 5.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133A0-F632-9E4A-B0FD-93C11292D26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078640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03553-0BBB-1641-8A24-F0B8B016BA5B}" type="datetimeFigureOut">
              <a:rPr kumimoji="1" lang="ko-KR" altLang="en-US" smtClean="0"/>
              <a:t>2019. 6. 5.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133A0-F632-9E4A-B0FD-93C11292D26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39838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DF9D-DC14-48AE-8679-4C84806D3D04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2019/06/05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8E04-A01D-4FD4-9E06-548DB9ADE009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962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DF9D-DC14-48AE-8679-4C84806D3D04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2019/06/05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8E04-A01D-4FD4-9E06-548DB9ADE009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033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DF9D-DC14-48AE-8679-4C84806D3D04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2019/06/05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8E04-A01D-4FD4-9E06-548DB9ADE009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57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DF9D-DC14-48AE-8679-4C84806D3D04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2019/06/05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8E04-A01D-4FD4-9E06-548DB9ADE009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92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DF9D-DC14-48AE-8679-4C84806D3D04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2019/06/05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8E04-A01D-4FD4-9E06-548DB9ADE009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1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DF9D-DC14-48AE-8679-4C84806D3D04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2019/06/05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8E04-A01D-4FD4-9E06-548DB9ADE009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749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DF9D-DC14-48AE-8679-4C84806D3D04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2019/06/05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8E04-A01D-4FD4-9E06-548DB9ADE009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451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DF9D-DC14-48AE-8679-4C84806D3D04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2019/06/05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8E04-A01D-4FD4-9E06-548DB9ADE009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15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03553-0BBB-1641-8A24-F0B8B016BA5B}" type="datetimeFigureOut">
              <a:rPr kumimoji="1" lang="ko-KR" altLang="en-US" smtClean="0"/>
              <a:t>2019. 6. 5.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133A0-F632-9E4A-B0FD-93C11292D26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988547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DF9D-DC14-48AE-8679-4C84806D3D04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2019/06/05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8E04-A01D-4FD4-9E06-548DB9ADE009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949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DF9D-DC14-48AE-8679-4C84806D3D04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2019/06/05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8E04-A01D-4FD4-9E06-548DB9ADE009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059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DF9D-DC14-48AE-8679-4C84806D3D04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2019/06/05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8E04-A01D-4FD4-9E06-548DB9ADE009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8164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63694" y="274638"/>
            <a:ext cx="6470541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4/10/17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115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표지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165100" y="6613529"/>
            <a:ext cx="2311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750">
                <a:solidFill>
                  <a:schemeClr val="bg1"/>
                </a:solidFill>
                <a:latin typeface="+mj-lt"/>
                <a:ea typeface="Arial"/>
                <a:cs typeface="Arial"/>
              </a:defRPr>
            </a:lvl1pPr>
          </a:lstStyle>
          <a:p>
            <a:fld id="{6DFA66C1-A98E-45DE-8623-FF8FB0BC991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65100" y="111859"/>
            <a:ext cx="9575800" cy="563562"/>
          </a:xfrm>
          <a:prstGeom prst="rect">
            <a:avLst/>
          </a:prstGeom>
        </p:spPr>
        <p:txBody>
          <a:bodyPr/>
          <a:lstStyle>
            <a:lvl1pPr latinLnBrk="0">
              <a:defRPr sz="1800" baseline="0">
                <a:solidFill>
                  <a:schemeClr val="bg1"/>
                </a:solidFill>
                <a:latin typeface="+mj-lt"/>
                <a:ea typeface="Arial"/>
              </a:defRPr>
            </a:lvl1pPr>
          </a:lstStyle>
          <a:p>
            <a:r>
              <a:rPr lang="ko-KR" altLang="en-US"/>
              <a:t>마스터 제목 스타일 편집</a:t>
            </a:r>
            <a:endParaRPr lang="ko-KR" altLang="en-US" dirty="0"/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165100" y="1066800"/>
            <a:ext cx="9575800" cy="5334000"/>
          </a:xfrm>
          <a:prstGeom prst="rect">
            <a:avLst/>
          </a:prstGeom>
        </p:spPr>
        <p:txBody>
          <a:bodyPr/>
          <a:lstStyle>
            <a:lvl1pPr marL="257175" indent="-257175" latinLnBrk="0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 sz="1500" b="0" baseline="0">
                <a:solidFill>
                  <a:schemeClr val="bg1"/>
                </a:solidFill>
                <a:latin typeface="+mj-lt"/>
                <a:ea typeface="Arial"/>
              </a:defRPr>
            </a:lvl1pPr>
            <a:lvl2pPr>
              <a:defRPr sz="1800" b="0" baseline="0">
                <a:ea typeface="HY견고딕" pitchFamily="18" charset="-127"/>
              </a:defRPr>
            </a:lvl2pPr>
            <a:lvl3pPr>
              <a:defRPr sz="1500" b="0" baseline="0">
                <a:ea typeface="HY견고딕" pitchFamily="18" charset="-127"/>
              </a:defRPr>
            </a:lvl3pPr>
            <a:lvl4pPr>
              <a:defRPr sz="1350" b="0" baseline="0">
                <a:ea typeface="HY견고딕" pitchFamily="18" charset="-127"/>
              </a:defRPr>
            </a:lvl4pPr>
            <a:lvl5pPr>
              <a:defRPr sz="1350" b="0" baseline="0">
                <a:ea typeface="HY견고딕" pitchFamily="18" charset="-127"/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05919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165100" y="6613527"/>
            <a:ext cx="2311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1pPr>
          </a:lstStyle>
          <a:p>
            <a:fld id="{965DCDBD-DE8E-456C-99C6-21D15866CF64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65100" y="111859"/>
            <a:ext cx="9575800" cy="563562"/>
          </a:xfrm>
        </p:spPr>
        <p:txBody>
          <a:bodyPr/>
          <a:lstStyle>
            <a:lvl1pPr latinLnBrk="0">
              <a:defRPr sz="2400" baseline="0">
                <a:latin typeface="Arial"/>
                <a:ea typeface="Arial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86885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제목 텍스트"/>
          <p:cNvSpPr txBox="1">
            <a:spLocks noGrp="1"/>
          </p:cNvSpPr>
          <p:nvPr>
            <p:ph type="title"/>
          </p:nvPr>
        </p:nvSpPr>
        <p:spPr>
          <a:xfrm>
            <a:off x="495300" y="116632"/>
            <a:ext cx="8915400" cy="562074"/>
          </a:xfrm>
          <a:prstGeom prst="rect">
            <a:avLst/>
          </a:prstGeom>
        </p:spPr>
        <p:txBody>
          <a:bodyPr/>
          <a:lstStyle>
            <a:lvl1pPr>
              <a:defRPr sz="2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제목 텍스트</a:t>
            </a:r>
          </a:p>
        </p:txBody>
      </p:sp>
      <p:sp>
        <p:nvSpPr>
          <p:cNvPr id="128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495300" y="836712"/>
            <a:ext cx="8915400" cy="528945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맑은 고딕"/>
              </a:defRPr>
            </a:lvl1pPr>
            <a:lvl2pPr>
              <a:defRPr>
                <a:latin typeface="+mn-lt"/>
                <a:ea typeface="+mn-ea"/>
                <a:cs typeface="+mn-cs"/>
                <a:sym typeface="맑은 고딕"/>
              </a:defRPr>
            </a:lvl2pPr>
            <a:lvl3pPr>
              <a:defRPr>
                <a:latin typeface="+mn-lt"/>
                <a:ea typeface="+mn-ea"/>
                <a:cs typeface="+mn-cs"/>
                <a:sym typeface="맑은 고딕"/>
              </a:defRPr>
            </a:lvl3pPr>
            <a:lvl4pPr>
              <a:defRPr>
                <a:latin typeface="+mn-lt"/>
                <a:ea typeface="+mn-ea"/>
                <a:cs typeface="+mn-cs"/>
                <a:sym typeface="맑은 고딕"/>
              </a:defRPr>
            </a:lvl4pPr>
            <a:lvl5pPr>
              <a:defRPr>
                <a:latin typeface="+mn-lt"/>
                <a:ea typeface="+mn-ea"/>
                <a:cs typeface="+mn-cs"/>
                <a:sym typeface="맑은 고딕"/>
              </a:defRPr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29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9114240" y="6404293"/>
            <a:ext cx="296462" cy="26924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맑은 고딕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535322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DF9D-DC14-48AE-8679-4C84806D3D04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2019/06/05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8E04-A01D-4FD4-9E06-548DB9ADE009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8858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DF9D-DC14-48AE-8679-4C84806D3D04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2019/06/05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8E04-A01D-4FD4-9E06-548DB9ADE009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0187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DF9D-DC14-48AE-8679-4C84806D3D04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2019/06/05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8E04-A01D-4FD4-9E06-548DB9ADE009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42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03553-0BBB-1641-8A24-F0B8B016BA5B}" type="datetimeFigureOut">
              <a:rPr kumimoji="1" lang="ko-KR" altLang="en-US" smtClean="0"/>
              <a:t>2019. 6. 5.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133A0-F632-9E4A-B0FD-93C11292D26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591599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DF9D-DC14-48AE-8679-4C84806D3D04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2019/06/05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8E04-A01D-4FD4-9E06-548DB9ADE009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554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DF9D-DC14-48AE-8679-4C84806D3D04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2019/06/05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8E04-A01D-4FD4-9E06-548DB9ADE009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714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DF9D-DC14-48AE-8679-4C84806D3D04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2019/06/05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8E04-A01D-4FD4-9E06-548DB9ADE009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7148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DF9D-DC14-48AE-8679-4C84806D3D04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2019/06/05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8E04-A01D-4FD4-9E06-548DB9ADE009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7340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DF9D-DC14-48AE-8679-4C84806D3D04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2019/06/05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8E04-A01D-4FD4-9E06-548DB9ADE009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950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DF9D-DC14-48AE-8679-4C84806D3D04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2019/06/05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8E04-A01D-4FD4-9E06-548DB9ADE009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9358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DF9D-DC14-48AE-8679-4C84806D3D04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2019/06/05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8E04-A01D-4FD4-9E06-548DB9ADE009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085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9DF9D-DC14-48AE-8679-4C84806D3D04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2019/06/05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8E04-A01D-4FD4-9E06-548DB9ADE009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0154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63694" y="274638"/>
            <a:ext cx="6470541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4/10/17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155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03553-0BBB-1641-8A24-F0B8B016BA5B}" type="datetimeFigureOut">
              <a:rPr kumimoji="1" lang="ko-KR" altLang="en-US" smtClean="0"/>
              <a:t>2019. 6. 5.</a:t>
            </a:fld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133A0-F632-9E4A-B0FD-93C11292D26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96375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03553-0BBB-1641-8A24-F0B8B016BA5B}" type="datetimeFigureOut">
              <a:rPr kumimoji="1" lang="ko-KR" altLang="en-US" smtClean="0"/>
              <a:t>2019. 6. 5.</a:t>
            </a:fld>
            <a:endParaRPr kumimoji="1"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133A0-F632-9E4A-B0FD-93C11292D26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426130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03553-0BBB-1641-8A24-F0B8B016BA5B}" type="datetimeFigureOut">
              <a:rPr kumimoji="1" lang="ko-KR" altLang="en-US" smtClean="0"/>
              <a:t>2019. 6. 5.</a:t>
            </a:fld>
            <a:endParaRPr kumimoji="1"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133A0-F632-9E4A-B0FD-93C11292D26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911505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백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03553-0BBB-1641-8A24-F0B8B016BA5B}" type="datetimeFigureOut">
              <a:rPr kumimoji="1" lang="ko-KR" altLang="en-US" smtClean="0"/>
              <a:t>2019. 6. 5.</a:t>
            </a:fld>
            <a:endParaRPr kumimoji="1"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133A0-F632-9E4A-B0FD-93C11292D26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67751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03553-0BBB-1641-8A24-F0B8B016BA5B}" type="datetimeFigureOut">
              <a:rPr kumimoji="1" lang="ko-KR" altLang="en-US" smtClean="0"/>
              <a:t>2019. 6. 5.</a:t>
            </a:fld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133A0-F632-9E4A-B0FD-93C11292D26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797521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개체 틀로 끌거나 아이콘을 클릭하여 추가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03553-0BBB-1641-8A24-F0B8B016BA5B}" type="datetimeFigureOut">
              <a:rPr kumimoji="1" lang="ko-KR" altLang="en-US" smtClean="0"/>
              <a:t>2019. 6. 5.</a:t>
            </a:fld>
            <a:endParaRPr kumimoji="1"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133A0-F632-9E4A-B0FD-93C11292D26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51534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편집하려면 클릭</a:t>
            </a:r>
          </a:p>
          <a:p>
            <a:pPr lvl="1"/>
            <a:r>
              <a:rPr lang="ko-KR" altLang="en-US" smtClean="0"/>
              <a:t>두 번째 수준</a:t>
            </a:r>
          </a:p>
          <a:p>
            <a:pPr lvl="2"/>
            <a:r>
              <a:rPr lang="ko-KR" altLang="en-US" smtClean="0"/>
              <a:t>세 번째 수준</a:t>
            </a:r>
          </a:p>
          <a:p>
            <a:pPr lvl="3"/>
            <a:r>
              <a:rPr lang="ko-KR" altLang="en-US" smtClean="0"/>
              <a:t>네 번째 수준</a:t>
            </a:r>
          </a:p>
          <a:p>
            <a:pPr lvl="4"/>
            <a:r>
              <a:rPr lang="ko-KR" altLang="en-US" smtClean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03553-0BBB-1641-8A24-F0B8B016BA5B}" type="datetimeFigureOut">
              <a:rPr kumimoji="1" lang="ko-KR" altLang="en-US" smtClean="0"/>
              <a:t>2019. 6. 5.</a:t>
            </a:fld>
            <a:endParaRPr kumimoji="1"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133A0-F632-9E4A-B0FD-93C11292D26D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8631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DD49DF9D-DC14-48AE-8679-4C84806D3D04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 latinLnBrk="0"/>
              <a:t>2019/06/05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E9D78E04-A01D-4FD4-9E06-548DB9ADE009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직선 연결선[R] 7"/>
          <p:cNvCxnSpPr/>
          <p:nvPr userDrawn="1"/>
        </p:nvCxnSpPr>
        <p:spPr>
          <a:xfrm>
            <a:off x="495300" y="847371"/>
            <a:ext cx="8915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307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DD49DF9D-DC14-48AE-8679-4C84806D3D04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 latinLnBrk="0"/>
              <a:t>2019/06/05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E9D78E04-A01D-4FD4-9E06-548DB9ADE009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67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TIF"/><Relationship Id="rId5" Type="http://schemas.openxmlformats.org/officeDocument/2006/relationships/image" Target="../media/image51.TI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64.TIF"/><Relationship Id="rId5" Type="http://schemas.openxmlformats.org/officeDocument/2006/relationships/image" Target="../media/image65.TIF"/><Relationship Id="rId6" Type="http://schemas.openxmlformats.org/officeDocument/2006/relationships/image" Target="../media/image66.TIF"/><Relationship Id="rId7" Type="http://schemas.openxmlformats.org/officeDocument/2006/relationships/image" Target="../media/image67.TI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570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4" Type="http://schemas.openxmlformats.org/officeDocument/2006/relationships/image" Target="../media/image95.tiff"/><Relationship Id="rId5" Type="http://schemas.openxmlformats.org/officeDocument/2006/relationships/image" Target="../media/image96.tiff"/><Relationship Id="rId6" Type="http://schemas.openxmlformats.org/officeDocument/2006/relationships/image" Target="../media/image97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104.jpeg"/><Relationship Id="rId5" Type="http://schemas.openxmlformats.org/officeDocument/2006/relationships/image" Target="../media/image105.jpeg"/><Relationship Id="rId6" Type="http://schemas.openxmlformats.org/officeDocument/2006/relationships/image" Target="../media/image106.jpeg"/><Relationship Id="rId7" Type="http://schemas.openxmlformats.org/officeDocument/2006/relationships/image" Target="../media/image107.jpeg"/><Relationship Id="rId8" Type="http://schemas.openxmlformats.org/officeDocument/2006/relationships/image" Target="../media/image108.jpe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9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e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7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B1229D7F-8446-41EA-AE2E-8BDA674830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" y="401145"/>
            <a:ext cx="9879235" cy="5978874"/>
          </a:xfrm>
          <a:prstGeom prst="rect">
            <a:avLst/>
          </a:prstGeom>
          <a:effectLst/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6373" y="27069"/>
            <a:ext cx="9879235" cy="811131"/>
          </a:xfrm>
        </p:spPr>
        <p:txBody>
          <a:bodyPr>
            <a:normAutofit/>
          </a:bodyPr>
          <a:lstStyle/>
          <a:p>
            <a:r>
              <a:rPr kumimoji="1" lang="en-US" altLang="ko-KR" sz="4000" b="1" dirty="0" smtClean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Status Updates of </a:t>
            </a:r>
            <a:r>
              <a:rPr kumimoji="1" lang="en-US" altLang="ko-KR" sz="4000" b="1" dirty="0" smtClean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GEMS</a:t>
            </a:r>
            <a:endParaRPr kumimoji="1" lang="ko-KR" altLang="en-US" sz="4000" b="1" dirty="0">
              <a:solidFill>
                <a:srgbClr val="92D05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부제 2"/>
          <p:cNvSpPr>
            <a:spLocks noGrp="1"/>
          </p:cNvSpPr>
          <p:nvPr>
            <p:ph type="subTitle" idx="1"/>
          </p:nvPr>
        </p:nvSpPr>
        <p:spPr>
          <a:xfrm>
            <a:off x="644235" y="5711402"/>
            <a:ext cx="8562109" cy="1146598"/>
          </a:xfrm>
        </p:spPr>
        <p:txBody>
          <a:bodyPr>
            <a:normAutofit/>
          </a:bodyPr>
          <a:lstStyle/>
          <a:p>
            <a:r>
              <a:rPr kumimoji="1" lang="en-US" altLang="ko-KR" b="1" dirty="0" err="1" smtClean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Jhoon</a:t>
            </a:r>
            <a:r>
              <a:rPr kumimoji="1" lang="en-US" altLang="ko-KR" b="1" dirty="0" smtClean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 Kim</a:t>
            </a:r>
            <a:r>
              <a:rPr kumimoji="1" lang="en-US" altLang="ko-KR" b="1" baseline="30000" dirty="0" smtClean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*</a:t>
            </a:r>
            <a:r>
              <a:rPr kumimoji="1" lang="en-US" altLang="ko-KR" b="1" dirty="0" smtClean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kumimoji="1" lang="en-US" altLang="ko-KR" b="1" dirty="0" smtClean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GEMS Science </a:t>
            </a:r>
            <a:r>
              <a:rPr kumimoji="1" lang="en-US" altLang="ko-KR" b="1" dirty="0" smtClean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Team, &amp; NIER</a:t>
            </a:r>
            <a:endParaRPr kumimoji="1" lang="en-US" altLang="ko-KR" b="1" dirty="0" smtClean="0">
              <a:solidFill>
                <a:srgbClr val="92D05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kumimoji="1" lang="en-US" altLang="ko-KR" sz="1800" b="1" baseline="30000" dirty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* </a:t>
            </a:r>
            <a:r>
              <a:rPr kumimoji="1" lang="en-US" altLang="ko-KR" sz="1800" b="1" dirty="0" smtClean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Department of Atmospheric Sciences, </a:t>
            </a:r>
            <a:r>
              <a:rPr kumimoji="1" lang="en-US" altLang="ko-KR" sz="1800" b="1" dirty="0" err="1" smtClean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Yonsei</a:t>
            </a:r>
            <a:r>
              <a:rPr kumimoji="1" lang="en-US" altLang="ko-KR" sz="1800" b="1" dirty="0" smtClean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 University, Seoul, Korea</a:t>
            </a:r>
          </a:p>
          <a:p>
            <a:endParaRPr kumimoji="1" lang="ko-KR" altLang="en-US" b="1" dirty="0">
              <a:solidFill>
                <a:srgbClr val="92D05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15" descr="Screen Shot 2018-04-04 at 3.43.20 PM.png">
            <a:extLst>
              <a:ext uri="{FF2B5EF4-FFF2-40B4-BE49-F238E27FC236}">
                <a16:creationId xmlns:a16="http://schemas.microsoft.com/office/drawing/2014/main" xmlns="" id="{A2BE098C-9083-FE4A-8EC7-F370743A802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81974" y="4663298"/>
            <a:ext cx="576588" cy="6984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88869" y="5226626"/>
            <a:ext cx="1739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400" b="1" dirty="0" smtClean="0">
                <a:solidFill>
                  <a:schemeClr val="bg1"/>
                </a:solidFill>
                <a:latin typeface="Al Bayan Plain" charset="-78"/>
                <a:ea typeface="Al Bayan Plain" charset="-78"/>
                <a:cs typeface="Al Bayan Plain" charset="-78"/>
              </a:rPr>
              <a:t>MAIA </a:t>
            </a:r>
            <a:r>
              <a:rPr kumimoji="1" lang="en-US" altLang="ko-KR" sz="1400" i="1" dirty="0" smtClean="0">
                <a:solidFill>
                  <a:schemeClr val="bg1"/>
                </a:solidFill>
                <a:latin typeface="Al Bayan Plain" charset="-78"/>
                <a:ea typeface="Al Bayan Plain" charset="-78"/>
                <a:cs typeface="Al Bayan Plain" charset="-78"/>
              </a:rPr>
              <a:t>(once per day)</a:t>
            </a:r>
            <a:endParaRPr kumimoji="1" lang="ko-KR" altLang="en-US" sz="1400" i="1" dirty="0">
              <a:solidFill>
                <a:schemeClr val="bg1"/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8746595" y="5508769"/>
            <a:ext cx="1994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Image Credit: NASA </a:t>
            </a:r>
            <a:r>
              <a:rPr kumimoji="1" lang="en-US" altLang="ko-KR" sz="12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LaRC</a:t>
            </a:r>
            <a:endParaRPr kumimoji="1" lang="ko-KR" alt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94340" y="938824"/>
            <a:ext cx="1761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smtClean="0">
                <a:solidFill>
                  <a:schemeClr val="bg1"/>
                </a:solidFill>
              </a:rPr>
              <a:t>gems1.yonsei.ac.kr</a:t>
            </a:r>
            <a:endParaRPr kumimoji="1"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216" y="1018615"/>
            <a:ext cx="1280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err="1">
                <a:solidFill>
                  <a:schemeClr val="bg1"/>
                </a:solidFill>
              </a:rPr>
              <a:t>t</a:t>
            </a:r>
            <a:r>
              <a:rPr lang="en-US" altLang="ko-KR" sz="1600" dirty="0" err="1" smtClean="0">
                <a:solidFill>
                  <a:schemeClr val="bg1"/>
                </a:solidFill>
              </a:rPr>
              <a:t>empo.si.edu</a:t>
            </a:r>
            <a:endParaRPr kumimoji="1" lang="ko-KR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76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>
            <a:extLst>
              <a:ext uri="{FF2B5EF4-FFF2-40B4-BE49-F238E27FC236}">
                <a16:creationId xmlns:a16="http://schemas.microsoft.com/office/drawing/2014/main" xmlns="" id="{37BDAC65-1F9A-4C7F-B142-97D453706372}"/>
              </a:ext>
            </a:extLst>
          </p:cNvPr>
          <p:cNvGrpSpPr/>
          <p:nvPr/>
        </p:nvGrpSpPr>
        <p:grpSpPr>
          <a:xfrm>
            <a:off x="3779060" y="1550501"/>
            <a:ext cx="5829589" cy="2440813"/>
            <a:chOff x="4521682" y="850741"/>
            <a:chExt cx="7174879" cy="3004078"/>
          </a:xfrm>
        </p:grpSpPr>
        <p:grpSp>
          <p:nvGrpSpPr>
            <p:cNvPr id="3" name="그룹 2"/>
            <p:cNvGrpSpPr/>
            <p:nvPr/>
          </p:nvGrpSpPr>
          <p:grpSpPr>
            <a:xfrm>
              <a:off x="4521682" y="958977"/>
              <a:ext cx="7174879" cy="2895842"/>
              <a:chOff x="3931189" y="2225387"/>
              <a:chExt cx="8009946" cy="3258000"/>
            </a:xfrm>
          </p:grpSpPr>
          <p:pic>
            <p:nvPicPr>
              <p:cNvPr id="4" name="그림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1189" y="2225387"/>
                <a:ext cx="4072500" cy="3258000"/>
              </a:xfrm>
              <a:prstGeom prst="rect">
                <a:avLst/>
              </a:prstGeom>
            </p:spPr>
          </p:pic>
          <p:pic>
            <p:nvPicPr>
              <p:cNvPr id="9" name="그림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8635" y="2225387"/>
                <a:ext cx="4072500" cy="3258000"/>
              </a:xfrm>
              <a:prstGeom prst="rect">
                <a:avLst/>
              </a:prstGeom>
            </p:spPr>
          </p:pic>
        </p:grpSp>
        <p:sp>
          <p:nvSpPr>
            <p:cNvPr id="19" name="내용 개체 틀 4">
              <a:extLst>
                <a:ext uri="{FF2B5EF4-FFF2-40B4-BE49-F238E27FC236}">
                  <a16:creationId xmlns:a16="http://schemas.microsoft.com/office/drawing/2014/main" xmlns="" id="{28671780-675F-4CA8-B020-464F6A6A97C6}"/>
                </a:ext>
              </a:extLst>
            </p:cNvPr>
            <p:cNvSpPr txBox="1">
              <a:spLocks/>
            </p:cNvSpPr>
            <p:nvPr/>
          </p:nvSpPr>
          <p:spPr>
            <a:xfrm>
              <a:off x="4521682" y="852646"/>
              <a:ext cx="3776042" cy="327972"/>
            </a:xfrm>
            <a:prstGeom prst="rect">
              <a:avLst/>
            </a:prstGeom>
            <a:solidFill>
              <a:schemeClr val="bg1"/>
            </a:solidFill>
          </p:spPr>
          <p:txBody>
            <a:bodyPr anchor="b"/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1138" kern="0" dirty="0" smtClean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Ratio of </a:t>
              </a:r>
              <a:r>
                <a:rPr lang="en-US" altLang="ko-KR" sz="1138" kern="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Band </a:t>
              </a:r>
              <a:r>
                <a:rPr lang="en-US" altLang="ko-KR" sz="1138" kern="0" dirty="0" smtClean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3 to </a:t>
              </a:r>
              <a:r>
                <a:rPr lang="en-US" altLang="ko-KR" sz="1138" kern="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Band </a:t>
              </a:r>
              <a:r>
                <a:rPr lang="en-US" altLang="ko-KR" sz="1138" kern="0" dirty="0" smtClean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2 </a:t>
              </a:r>
              <a:r>
                <a:rPr lang="en-US" altLang="ko-KR" sz="1138" kern="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Irradiance</a:t>
              </a:r>
            </a:p>
          </p:txBody>
        </p:sp>
        <p:sp>
          <p:nvSpPr>
            <p:cNvPr id="20" name="내용 개체 틀 4">
              <a:extLst>
                <a:ext uri="{FF2B5EF4-FFF2-40B4-BE49-F238E27FC236}">
                  <a16:creationId xmlns:a16="http://schemas.microsoft.com/office/drawing/2014/main" xmlns="" id="{2EFCE368-ACA0-4F82-B616-E49A87AFBE32}"/>
                </a:ext>
              </a:extLst>
            </p:cNvPr>
            <p:cNvSpPr txBox="1">
              <a:spLocks/>
            </p:cNvSpPr>
            <p:nvPr/>
          </p:nvSpPr>
          <p:spPr>
            <a:xfrm>
              <a:off x="8242560" y="850741"/>
              <a:ext cx="3454001" cy="327972"/>
            </a:xfrm>
            <a:prstGeom prst="rect">
              <a:avLst/>
            </a:prstGeom>
            <a:solidFill>
              <a:schemeClr val="bg1"/>
            </a:solidFill>
          </p:spPr>
          <p:txBody>
            <a:bodyPr anchor="b"/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1138" kern="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Temporal Drift in the Irradiance for VIS</a:t>
              </a:r>
            </a:p>
          </p:txBody>
        </p:sp>
      </p:grpSp>
      <p:sp>
        <p:nvSpPr>
          <p:cNvPr id="6" name="제목 2">
            <a:extLst>
              <a:ext uri="{FF2B5EF4-FFF2-40B4-BE49-F238E27FC236}">
                <a16:creationId xmlns:a16="http://schemas.microsoft.com/office/drawing/2014/main" xmlns="" id="{BACAAE3D-4918-46FC-BF19-64CFB829B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726"/>
            <a:ext cx="9906000" cy="762054"/>
          </a:xfrm>
        </p:spPr>
        <p:txBody>
          <a:bodyPr anchor="ctr">
            <a:noAutofit/>
          </a:bodyPr>
          <a:lstStyle/>
          <a:p>
            <a:pPr algn="ctr"/>
            <a:r>
              <a:rPr lang="en-US" altLang="ko-KR" sz="280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TROPOMI </a:t>
            </a:r>
            <a:r>
              <a:rPr lang="en-US" altLang="ko-KR" sz="2800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Irradiance Data</a:t>
            </a:r>
            <a:endParaRPr lang="ko-KR" altLang="en-US" sz="2800" dirty="0">
              <a:latin typeface="Arial" panose="020B0604020202020204" pitchFamily="34" charset="0"/>
              <a:ea typeface="나눔바른고딕" panose="020B0600000101010101" charset="-127"/>
              <a:cs typeface="Arial" panose="020B0604020202020204" pitchFamily="34" charset="0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709B7015-11E6-49B6-BF65-FF42E69FB800}"/>
              </a:ext>
            </a:extLst>
          </p:cNvPr>
          <p:cNvSpPr/>
          <p:nvPr/>
        </p:nvSpPr>
        <p:spPr>
          <a:xfrm>
            <a:off x="3646998" y="4073113"/>
            <a:ext cx="6448124" cy="1592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8606" indent="-27860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Periods : 2018.04.30 – 2019.04.30</a:t>
            </a:r>
          </a:p>
          <a:p>
            <a:pPr marL="278606" indent="-27860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Consistency in time series of irradiance (&lt; 2%) except BD1</a:t>
            </a:r>
          </a:p>
          <a:p>
            <a:pPr marL="278606" indent="-27860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Radiometric discrepancy between band 2 and band 3                    (band 2 &gt; band 3, Tends to increase with time)</a:t>
            </a:r>
          </a:p>
          <a:p>
            <a:pPr marL="278606" indent="-27860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 channel : Temporal drift (0.5-1%) due to diffuser degradation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xmlns="" id="{82BAD971-454E-470B-B19E-6E13C5718ED0}"/>
              </a:ext>
            </a:extLst>
          </p:cNvPr>
          <p:cNvGrpSpPr>
            <a:grpSpLocks noChangeAspect="1"/>
          </p:cNvGrpSpPr>
          <p:nvPr/>
        </p:nvGrpSpPr>
        <p:grpSpPr>
          <a:xfrm>
            <a:off x="567993" y="1550501"/>
            <a:ext cx="2692514" cy="4385366"/>
            <a:chOff x="614012" y="798761"/>
            <a:chExt cx="3412232" cy="5557589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013" y="901503"/>
              <a:ext cx="3412231" cy="545484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A5CB32BA-CAB8-49A5-9965-ADF257B8648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483933" y="2745263"/>
              <a:ext cx="647649" cy="306010"/>
            </a:xfrm>
            <a:prstGeom prst="rect">
              <a:avLst/>
            </a:prstGeom>
          </p:spPr>
          <p:txBody>
            <a:bodyPr wrap="none" rtlCol="0">
              <a:noAutofit/>
            </a:bodyPr>
            <a:lstStyle/>
            <a:p>
              <a:r>
                <a:rPr lang="en-US" sz="1138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BD1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xmlns="" id="{98481D59-B6B7-4DDB-AE9A-20C0485FDB7C}"/>
                </a:ext>
              </a:extLst>
            </p:cNvPr>
            <p:cNvCxnSpPr>
              <a:cxnSpLocks noChangeAspect="1"/>
            </p:cNvCxnSpPr>
            <p:nvPr/>
          </p:nvCxnSpPr>
          <p:spPr bwMode="auto">
            <a:xfrm flipH="1" flipV="1">
              <a:off x="2079181" y="2664199"/>
              <a:ext cx="438388" cy="162128"/>
            </a:xfrm>
            <a:prstGeom prst="straightConnector1">
              <a:avLst/>
            </a:prstGeom>
            <a:noFill/>
            <a:ln w="952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내용 개체 틀 4">
              <a:extLst>
                <a:ext uri="{FF2B5EF4-FFF2-40B4-BE49-F238E27FC236}">
                  <a16:creationId xmlns:a16="http://schemas.microsoft.com/office/drawing/2014/main" xmlns="" id="{CB6311A4-5656-45A2-B06B-72AAEEEA33D2}"/>
                </a:ext>
              </a:extLst>
            </p:cNvPr>
            <p:cNvSpPr txBox="1">
              <a:spLocks/>
            </p:cNvSpPr>
            <p:nvPr/>
          </p:nvSpPr>
          <p:spPr>
            <a:xfrm>
              <a:off x="614012" y="798761"/>
              <a:ext cx="3412231" cy="337708"/>
            </a:xfrm>
            <a:prstGeom prst="rect">
              <a:avLst/>
            </a:prstGeom>
            <a:solidFill>
              <a:schemeClr val="bg1"/>
            </a:solidFill>
          </p:spPr>
          <p:txBody>
            <a:bodyPr anchor="b"/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1138" kern="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Irradiance Time Series of </a:t>
              </a:r>
              <a:r>
                <a:rPr lang="en-US" altLang="ko-KR" sz="1138" kern="0" dirty="0" smtClean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UV </a:t>
              </a:r>
              <a:r>
                <a:rPr lang="en-US" altLang="ko-KR" sz="1138" kern="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to VIS </a:t>
              </a:r>
            </a:p>
          </p:txBody>
        </p:sp>
        <p:sp>
          <p:nvSpPr>
            <p:cNvPr id="18" name="내용 개체 틀 4">
              <a:extLst>
                <a:ext uri="{FF2B5EF4-FFF2-40B4-BE49-F238E27FC236}">
                  <a16:creationId xmlns:a16="http://schemas.microsoft.com/office/drawing/2014/main" xmlns="" id="{DB9EE09F-DB28-4940-A414-E00CAF4AD088}"/>
                </a:ext>
              </a:extLst>
            </p:cNvPr>
            <p:cNvSpPr txBox="1">
              <a:spLocks/>
            </p:cNvSpPr>
            <p:nvPr/>
          </p:nvSpPr>
          <p:spPr>
            <a:xfrm>
              <a:off x="614012" y="3528986"/>
              <a:ext cx="3412231" cy="337708"/>
            </a:xfrm>
            <a:prstGeom prst="rect">
              <a:avLst/>
            </a:prstGeom>
            <a:solidFill>
              <a:schemeClr val="bg1"/>
            </a:solidFill>
          </p:spPr>
          <p:txBody>
            <a:bodyPr anchor="b"/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1138" kern="0" dirty="0"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Irradiance Time Series of SWIR</a:t>
              </a:r>
            </a:p>
          </p:txBody>
        </p:sp>
      </p:grpSp>
      <p:sp>
        <p:nvSpPr>
          <p:cNvPr id="21" name="직사각형 20">
            <a:extLst>
              <a:ext uri="{FF2B5EF4-FFF2-40B4-BE49-F238E27FC236}">
                <a16:creationId xmlns:a16="http://schemas.microsoft.com/office/drawing/2014/main" xmlns="" id="{92CE554A-C196-47DE-9488-460CB8D17199}"/>
              </a:ext>
            </a:extLst>
          </p:cNvPr>
          <p:cNvSpPr/>
          <p:nvPr/>
        </p:nvSpPr>
        <p:spPr>
          <a:xfrm>
            <a:off x="7142176" y="6501588"/>
            <a:ext cx="2680734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42950">
              <a:lnSpc>
                <a:spcPts val="1138"/>
              </a:lnSpc>
              <a:defRPr/>
            </a:pPr>
            <a:r>
              <a:rPr lang="fi-FI" altLang="ko-KR" sz="975" i="1" kern="100" dirty="0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Myoung-Hwan Ahn (</a:t>
            </a:r>
            <a:r>
              <a:rPr lang="fi-FI" altLang="ko-KR" sz="975" i="1" u="sng" kern="100" dirty="0" smtClean="0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terryahn65@ewha.ac.kr</a:t>
            </a:r>
            <a:r>
              <a:rPr lang="fi-FI" altLang="ko-KR" sz="975" i="1" kern="100" dirty="0" smtClean="0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)</a:t>
            </a:r>
            <a:endParaRPr lang="ko-KR" altLang="ko-KR" sz="975" i="1" kern="100" dirty="0">
              <a:latin typeface="Arial" panose="020B0604020202020204" pitchFamily="34" charset="0"/>
              <a:ea typeface="맑은 고딕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44039" y="1866780"/>
            <a:ext cx="700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>
                <a:solidFill>
                  <a:srgbClr val="0070C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20180601</a:t>
            </a:r>
          </a:p>
          <a:p>
            <a:r>
              <a:rPr lang="en-US" altLang="ko-KR" sz="800" dirty="0">
                <a:solidFill>
                  <a:srgbClr val="92D05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20180917</a:t>
            </a:r>
          </a:p>
          <a:p>
            <a:r>
              <a:rPr lang="en-US" altLang="ko-KR" sz="800" dirty="0">
                <a:solidFill>
                  <a:schemeClr val="accent4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20181212</a:t>
            </a:r>
          </a:p>
          <a:p>
            <a:r>
              <a:rPr lang="en-US" altLang="ko-KR" sz="800" dirty="0">
                <a:solidFill>
                  <a:srgbClr val="F0503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20190102</a:t>
            </a:r>
          </a:p>
          <a:p>
            <a:r>
              <a:rPr lang="en-US" altLang="ko-KR" sz="800" dirty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20190306</a:t>
            </a:r>
            <a:endParaRPr lang="ko-KR" altLang="en-US" sz="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884124" y="1316336"/>
            <a:ext cx="692815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9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20180430</a:t>
            </a:r>
          </a:p>
          <a:p>
            <a:r>
              <a:rPr lang="en-US" altLang="ko-KR" sz="900" dirty="0">
                <a:solidFill>
                  <a:srgbClr val="7030A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20180625</a:t>
            </a:r>
          </a:p>
          <a:p>
            <a:r>
              <a:rPr lang="en-US" altLang="ko-KR" sz="900" dirty="0">
                <a:solidFill>
                  <a:srgbClr val="0070C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20181130</a:t>
            </a:r>
          </a:p>
          <a:p>
            <a:r>
              <a:rPr lang="en-US" altLang="ko-KR" sz="900" dirty="0">
                <a:solidFill>
                  <a:srgbClr val="00B0F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20190123</a:t>
            </a:r>
          </a:p>
          <a:p>
            <a:r>
              <a:rPr lang="en-US" altLang="ko-KR" sz="900" dirty="0">
                <a:solidFill>
                  <a:srgbClr val="92D05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20190317</a:t>
            </a:r>
            <a:endParaRPr lang="ko-KR" altLang="en-US" sz="9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036524" y="1468736"/>
            <a:ext cx="692815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9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20180430</a:t>
            </a:r>
          </a:p>
          <a:p>
            <a:r>
              <a:rPr lang="en-US" altLang="ko-KR" sz="900" dirty="0">
                <a:solidFill>
                  <a:srgbClr val="7030A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20180625</a:t>
            </a:r>
          </a:p>
          <a:p>
            <a:r>
              <a:rPr lang="en-US" altLang="ko-KR" sz="900" dirty="0">
                <a:solidFill>
                  <a:srgbClr val="0070C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20181130</a:t>
            </a:r>
          </a:p>
          <a:p>
            <a:r>
              <a:rPr lang="en-US" altLang="ko-KR" sz="900" dirty="0">
                <a:solidFill>
                  <a:srgbClr val="00B0F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20190123</a:t>
            </a:r>
          </a:p>
          <a:p>
            <a:r>
              <a:rPr lang="en-US" altLang="ko-KR" sz="900" dirty="0">
                <a:solidFill>
                  <a:srgbClr val="92D05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20190317</a:t>
            </a:r>
            <a:endParaRPr lang="ko-KR" altLang="en-US" sz="9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188924" y="1621136"/>
            <a:ext cx="692815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9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20180430</a:t>
            </a:r>
          </a:p>
          <a:p>
            <a:r>
              <a:rPr lang="en-US" altLang="ko-KR" sz="900" dirty="0">
                <a:solidFill>
                  <a:srgbClr val="7030A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20180625</a:t>
            </a:r>
          </a:p>
          <a:p>
            <a:r>
              <a:rPr lang="en-US" altLang="ko-KR" sz="900" dirty="0">
                <a:solidFill>
                  <a:srgbClr val="0070C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20181130</a:t>
            </a:r>
          </a:p>
          <a:p>
            <a:r>
              <a:rPr lang="en-US" altLang="ko-KR" sz="900" dirty="0">
                <a:solidFill>
                  <a:srgbClr val="00B0F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20190123</a:t>
            </a:r>
          </a:p>
          <a:p>
            <a:r>
              <a:rPr lang="en-US" altLang="ko-KR" sz="900" dirty="0">
                <a:solidFill>
                  <a:srgbClr val="92D05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20190317</a:t>
            </a:r>
            <a:endParaRPr lang="ko-KR" altLang="en-US" sz="9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341324" y="1773536"/>
            <a:ext cx="692815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9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20180430</a:t>
            </a:r>
          </a:p>
          <a:p>
            <a:r>
              <a:rPr lang="en-US" altLang="ko-KR" sz="900" dirty="0">
                <a:solidFill>
                  <a:srgbClr val="7030A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20180625</a:t>
            </a:r>
          </a:p>
          <a:p>
            <a:r>
              <a:rPr lang="en-US" altLang="ko-KR" sz="900" dirty="0">
                <a:solidFill>
                  <a:srgbClr val="0070C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20181130</a:t>
            </a:r>
          </a:p>
          <a:p>
            <a:r>
              <a:rPr lang="en-US" altLang="ko-KR" sz="900" dirty="0">
                <a:solidFill>
                  <a:srgbClr val="00B0F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20190123</a:t>
            </a:r>
          </a:p>
          <a:p>
            <a:r>
              <a:rPr lang="en-US" altLang="ko-KR" sz="900" dirty="0">
                <a:solidFill>
                  <a:srgbClr val="92D05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20190317</a:t>
            </a:r>
            <a:endParaRPr lang="ko-KR" altLang="en-US" sz="9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493724" y="1925936"/>
            <a:ext cx="692815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9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20180430</a:t>
            </a:r>
          </a:p>
          <a:p>
            <a:r>
              <a:rPr lang="en-US" altLang="ko-KR" sz="900" dirty="0">
                <a:solidFill>
                  <a:srgbClr val="7030A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20180625</a:t>
            </a:r>
          </a:p>
          <a:p>
            <a:r>
              <a:rPr lang="en-US" altLang="ko-KR" sz="900" dirty="0">
                <a:solidFill>
                  <a:srgbClr val="0070C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20181130</a:t>
            </a:r>
          </a:p>
          <a:p>
            <a:r>
              <a:rPr lang="en-US" altLang="ko-KR" sz="900" dirty="0">
                <a:solidFill>
                  <a:srgbClr val="00B0F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20190123</a:t>
            </a:r>
          </a:p>
          <a:p>
            <a:r>
              <a:rPr lang="en-US" altLang="ko-KR" sz="900" dirty="0">
                <a:solidFill>
                  <a:srgbClr val="92D05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20190317</a:t>
            </a:r>
            <a:endParaRPr lang="ko-KR" altLang="en-US" sz="9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8765711" y="1861151"/>
            <a:ext cx="62524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defTabSz="457200" latinLnBrk="0"/>
            <a:r>
              <a:rPr lang="en-US" altLang="ko-KR" sz="800" dirty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20180430</a:t>
            </a:r>
          </a:p>
          <a:p>
            <a:pPr lvl="0" defTabSz="457200" latinLnBrk="0"/>
            <a:r>
              <a:rPr lang="en-US" altLang="ko-KR" sz="800" dirty="0">
                <a:solidFill>
                  <a:srgbClr val="7030A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20180625</a:t>
            </a:r>
          </a:p>
          <a:p>
            <a:pPr lvl="0" defTabSz="457200" latinLnBrk="0"/>
            <a:r>
              <a:rPr lang="en-US" altLang="ko-KR" sz="800" dirty="0">
                <a:solidFill>
                  <a:srgbClr val="0070C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20181130</a:t>
            </a:r>
          </a:p>
          <a:p>
            <a:pPr lvl="0" defTabSz="457200" latinLnBrk="0"/>
            <a:r>
              <a:rPr lang="en-US" altLang="ko-KR" sz="800" dirty="0">
                <a:solidFill>
                  <a:srgbClr val="00B0F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20190123</a:t>
            </a:r>
          </a:p>
          <a:p>
            <a:pPr lvl="0" defTabSz="457200" latinLnBrk="0"/>
            <a:r>
              <a:rPr lang="en-US" altLang="ko-KR" sz="800" dirty="0">
                <a:solidFill>
                  <a:srgbClr val="92D05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20190317</a:t>
            </a:r>
            <a:endParaRPr lang="ko-KR" altLang="en-US" sz="8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36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내용 개체 틀 4">
            <a:extLst>
              <a:ext uri="{FF2B5EF4-FFF2-40B4-BE49-F238E27FC236}">
                <a16:creationId xmlns:a16="http://schemas.microsoft.com/office/drawing/2014/main" xmlns="" id="{3FF15857-0117-4AFF-9B52-3E488EDF2F69}"/>
              </a:ext>
            </a:extLst>
          </p:cNvPr>
          <p:cNvSpPr txBox="1">
            <a:spLocks/>
          </p:cNvSpPr>
          <p:nvPr/>
        </p:nvSpPr>
        <p:spPr>
          <a:xfrm>
            <a:off x="507447" y="1246016"/>
            <a:ext cx="8172282" cy="2743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ko-KR" sz="13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Validation using high resolution solar reference spectra (convoluted using TROPOMI ISRF)</a:t>
            </a:r>
          </a:p>
          <a:p>
            <a:pPr>
              <a:lnSpc>
                <a:spcPct val="100000"/>
              </a:lnSpc>
            </a:pPr>
            <a:r>
              <a:rPr lang="en-US" altLang="ko-KR" sz="13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Regardless of the reference solar spectrum, 3-10% differences </a:t>
            </a:r>
          </a:p>
          <a:p>
            <a:pPr>
              <a:lnSpc>
                <a:spcPct val="100000"/>
              </a:lnSpc>
            </a:pPr>
            <a:endParaRPr lang="en-US" altLang="ko-KR" sz="13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endParaRPr lang="en-US" altLang="ko-KR" sz="1300" kern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2" name="그룹 11"/>
          <p:cNvGrpSpPr>
            <a:grpSpLocks noChangeAspect="1"/>
          </p:cNvGrpSpPr>
          <p:nvPr/>
        </p:nvGrpSpPr>
        <p:grpSpPr>
          <a:xfrm>
            <a:off x="3436144" y="2263521"/>
            <a:ext cx="6582336" cy="3428003"/>
            <a:chOff x="1773531" y="180794"/>
            <a:chExt cx="8928752" cy="6858000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531" y="180794"/>
              <a:ext cx="8572500" cy="6858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547347" y="427652"/>
              <a:ext cx="1343585" cy="923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TROPOMI</a:t>
              </a:r>
            </a:p>
            <a:p>
              <a:r>
                <a:rPr lang="en-US" altLang="ko-KR" sz="8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</a:p>
            <a:p>
              <a:r>
                <a:rPr lang="en-US" altLang="ko-KR" sz="800" b="1" dirty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KNMI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73567" y="427652"/>
              <a:ext cx="1343585" cy="923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TROPOMI</a:t>
              </a:r>
            </a:p>
            <a:p>
              <a:r>
                <a:rPr lang="en-US" altLang="ko-KR" sz="8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</a:p>
            <a:p>
              <a:r>
                <a:rPr lang="en-US" altLang="ko-KR" sz="800" b="1" dirty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KNMI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64843" y="3197655"/>
              <a:ext cx="1343585" cy="1169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TROPOMI</a:t>
              </a:r>
            </a:p>
            <a:p>
              <a:r>
                <a:rPr lang="en-US" altLang="ko-KR" sz="8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</a:p>
            <a:p>
              <a:r>
                <a:rPr lang="en-US" altLang="ko-KR" sz="800" b="1" dirty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KNMI</a:t>
              </a:r>
            </a:p>
            <a:p>
              <a:r>
                <a:rPr lang="en-US" altLang="ko-KR" sz="8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QAS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587840" y="3197653"/>
              <a:ext cx="1114443" cy="1169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TROPOMI</a:t>
              </a:r>
            </a:p>
            <a:p>
              <a:r>
                <a:rPr lang="en-US" altLang="ko-KR" sz="8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</a:p>
            <a:p>
              <a:r>
                <a:rPr lang="en-US" altLang="ko-KR" sz="800" b="1" dirty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KNMI</a:t>
              </a:r>
            </a:p>
            <a:p>
              <a:r>
                <a:rPr lang="en-US" altLang="ko-KR" sz="8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QAS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880792" y="5542105"/>
              <a:ext cx="1031431" cy="923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TROPOMI</a:t>
              </a:r>
            </a:p>
            <a:p>
              <a:r>
                <a:rPr lang="en-US" altLang="ko-KR" sz="8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</a:p>
            <a:p>
              <a:r>
                <a:rPr lang="en-US" altLang="ko-KR" sz="800" b="1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JPL</a:t>
              </a:r>
              <a:endParaRPr lang="ko-KR" altLang="en-US" sz="8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114939" y="5512358"/>
              <a:ext cx="1343585" cy="923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TROPOMI</a:t>
              </a:r>
            </a:p>
            <a:p>
              <a:r>
                <a:rPr lang="en-US" altLang="ko-KR" sz="8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</a:p>
            <a:p>
              <a:r>
                <a:rPr lang="en-US" altLang="ko-KR" sz="800" b="1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JPL</a:t>
              </a:r>
              <a:endParaRPr lang="ko-KR" altLang="en-US" sz="8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그룹 30"/>
          <p:cNvGrpSpPr>
            <a:grpSpLocks noChangeAspect="1"/>
          </p:cNvGrpSpPr>
          <p:nvPr/>
        </p:nvGrpSpPr>
        <p:grpSpPr>
          <a:xfrm>
            <a:off x="513411" y="2775162"/>
            <a:ext cx="2898940" cy="2494209"/>
            <a:chOff x="28235279" y="12722359"/>
            <a:chExt cx="3556540" cy="3060000"/>
          </a:xfrm>
        </p:grpSpPr>
        <p:pic>
          <p:nvPicPr>
            <p:cNvPr id="33" name="그림 3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8"/>
            <a:stretch/>
          </p:blipFill>
          <p:spPr>
            <a:xfrm>
              <a:off x="28235279" y="12722359"/>
              <a:ext cx="3556540" cy="306000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9489300" y="12909571"/>
              <a:ext cx="2087575" cy="717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b="1" dirty="0">
                  <a:solidFill>
                    <a:srgbClr val="61FFA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KNMI (</a:t>
              </a:r>
              <a:r>
                <a:rPr lang="en-US" altLang="ko-KR" sz="800" b="1" dirty="0" err="1">
                  <a:solidFill>
                    <a:srgbClr val="61FFA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Dobber</a:t>
              </a:r>
              <a:r>
                <a:rPr lang="en-US" altLang="ko-KR" sz="800" b="1" dirty="0">
                  <a:solidFill>
                    <a:srgbClr val="61FFA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al 2008)</a:t>
              </a:r>
            </a:p>
            <a:p>
              <a:r>
                <a:rPr lang="en-US" altLang="ko-KR" sz="8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QAS (Julian et al 2017)</a:t>
              </a:r>
            </a:p>
            <a:p>
              <a:r>
                <a:rPr lang="en-US" altLang="ko-KR" sz="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SAO (Chance and </a:t>
              </a:r>
              <a:r>
                <a:rPr lang="en-US" altLang="ko-KR" sz="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Kurucz</a:t>
              </a:r>
              <a:r>
                <a:rPr lang="en-US" altLang="ko-KR" sz="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2010)</a:t>
              </a:r>
            </a:p>
            <a:p>
              <a:r>
                <a:rPr lang="en-US" altLang="ko-KR" sz="8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JPL (</a:t>
              </a:r>
              <a:r>
                <a:rPr lang="en-US" altLang="ko-KR" sz="8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Toon</a:t>
              </a:r>
              <a:r>
                <a:rPr lang="en-US" altLang="ko-KR" sz="8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al 2014)  </a:t>
              </a:r>
              <a:endParaRPr lang="ko-KR" altLang="en-US" sz="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내용 개체 틀 4">
            <a:extLst>
              <a:ext uri="{FF2B5EF4-FFF2-40B4-BE49-F238E27FC236}">
                <a16:creationId xmlns:a16="http://schemas.microsoft.com/office/drawing/2014/main" xmlns="" id="{5CA9EAC5-824D-4366-98D0-BC7FA7B52150}"/>
              </a:ext>
            </a:extLst>
          </p:cNvPr>
          <p:cNvSpPr txBox="1">
            <a:spLocks/>
          </p:cNvSpPr>
          <p:nvPr/>
        </p:nvSpPr>
        <p:spPr>
          <a:xfrm>
            <a:off x="5296634" y="1961625"/>
            <a:ext cx="2813904" cy="2743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13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[Solar Irradiance at each Band]</a:t>
            </a:r>
          </a:p>
        </p:txBody>
      </p:sp>
      <p:sp>
        <p:nvSpPr>
          <p:cNvPr id="22" name="내용 개체 틀 4">
            <a:extLst>
              <a:ext uri="{FF2B5EF4-FFF2-40B4-BE49-F238E27FC236}">
                <a16:creationId xmlns:a16="http://schemas.microsoft.com/office/drawing/2014/main" xmlns="" id="{EAE92C1E-CA51-4556-92E2-30A08044C62A}"/>
              </a:ext>
            </a:extLst>
          </p:cNvPr>
          <p:cNvSpPr txBox="1">
            <a:spLocks/>
          </p:cNvSpPr>
          <p:nvPr/>
        </p:nvSpPr>
        <p:spPr>
          <a:xfrm>
            <a:off x="239892" y="2466966"/>
            <a:ext cx="3608293" cy="2743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1300" kern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[High Resolution Reference Spectra]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5CDA16A-5792-4EC1-B031-93D1352311F3}"/>
              </a:ext>
            </a:extLst>
          </p:cNvPr>
          <p:cNvSpPr txBox="1"/>
          <p:nvPr/>
        </p:nvSpPr>
        <p:spPr>
          <a:xfrm>
            <a:off x="5726839" y="2852565"/>
            <a:ext cx="679994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63" b="1" dirty="0"/>
              <a:t>Band1</a:t>
            </a:r>
            <a:endParaRPr lang="ko-KR" altLang="en-US" sz="1463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B06AC5E-F638-4EB1-9401-3F4B349AD08E}"/>
              </a:ext>
            </a:extLst>
          </p:cNvPr>
          <p:cNvSpPr txBox="1"/>
          <p:nvPr/>
        </p:nvSpPr>
        <p:spPr>
          <a:xfrm>
            <a:off x="8903129" y="2847628"/>
            <a:ext cx="679994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63" b="1" dirty="0"/>
              <a:t>Band2</a:t>
            </a:r>
            <a:endParaRPr lang="ko-KR" altLang="en-US" sz="1463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97D9D4E-A320-4C2B-8480-378A9E058446}"/>
              </a:ext>
            </a:extLst>
          </p:cNvPr>
          <p:cNvSpPr txBox="1"/>
          <p:nvPr/>
        </p:nvSpPr>
        <p:spPr>
          <a:xfrm>
            <a:off x="4019635" y="5135669"/>
            <a:ext cx="679994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63" b="1" dirty="0"/>
              <a:t>Band5</a:t>
            </a:r>
            <a:endParaRPr lang="ko-KR" altLang="en-US" sz="1463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9E791D6-243B-4F0A-8FF3-A37BC777249D}"/>
              </a:ext>
            </a:extLst>
          </p:cNvPr>
          <p:cNvSpPr txBox="1"/>
          <p:nvPr/>
        </p:nvSpPr>
        <p:spPr>
          <a:xfrm>
            <a:off x="7195925" y="5130732"/>
            <a:ext cx="679994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63" b="1" dirty="0"/>
              <a:t>Band6</a:t>
            </a:r>
            <a:endParaRPr lang="ko-KR" altLang="en-US" sz="1463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BEE1038-ED02-4DAB-87A1-11D3922E6518}"/>
              </a:ext>
            </a:extLst>
          </p:cNvPr>
          <p:cNvSpPr txBox="1"/>
          <p:nvPr/>
        </p:nvSpPr>
        <p:spPr>
          <a:xfrm>
            <a:off x="4019635" y="3521449"/>
            <a:ext cx="679994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63" b="1" dirty="0"/>
              <a:t>Band3</a:t>
            </a:r>
            <a:endParaRPr lang="ko-KR" altLang="en-US" sz="1463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0A17955-67CB-4727-92B8-CE6CA7004AEE}"/>
              </a:ext>
            </a:extLst>
          </p:cNvPr>
          <p:cNvSpPr txBox="1"/>
          <p:nvPr/>
        </p:nvSpPr>
        <p:spPr>
          <a:xfrm>
            <a:off x="7195924" y="4016070"/>
            <a:ext cx="679994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63" b="1" dirty="0"/>
              <a:t>Band4</a:t>
            </a:r>
            <a:endParaRPr lang="ko-KR" altLang="en-US" sz="1463" b="1" dirty="0"/>
          </a:p>
        </p:txBody>
      </p:sp>
      <p:sp>
        <p:nvSpPr>
          <p:cNvPr id="32" name="제목 2">
            <a:extLst>
              <a:ext uri="{FF2B5EF4-FFF2-40B4-BE49-F238E27FC236}">
                <a16:creationId xmlns:a16="http://schemas.microsoft.com/office/drawing/2014/main" xmlns="" id="{44CDEE6F-A145-4CE2-9AD2-A808DE896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833"/>
            <a:ext cx="9906000" cy="762054"/>
          </a:xfrm>
        </p:spPr>
        <p:txBody>
          <a:bodyPr anchor="ctr">
            <a:noAutofit/>
          </a:bodyPr>
          <a:lstStyle/>
          <a:p>
            <a:pPr algn="ctr"/>
            <a:r>
              <a:rPr lang="en-US" altLang="ko-KR" sz="2800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TROPOMI Irradiance Data</a:t>
            </a:r>
            <a:endParaRPr lang="ko-KR" altLang="en-US" sz="2800" dirty="0">
              <a:latin typeface="Arial" panose="020B0604020202020204" pitchFamily="34" charset="0"/>
              <a:ea typeface="나눔바른고딕" panose="020B0600000101010101" charset="-127"/>
              <a:cs typeface="Arial" panose="020B0604020202020204" pitchFamily="34" charset="0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xmlns="" id="{63A1B5B7-B966-40C9-84DE-C1260B8CB501}"/>
              </a:ext>
            </a:extLst>
          </p:cNvPr>
          <p:cNvSpPr/>
          <p:nvPr/>
        </p:nvSpPr>
        <p:spPr>
          <a:xfrm>
            <a:off x="7178291" y="6488727"/>
            <a:ext cx="2680734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42950">
              <a:lnSpc>
                <a:spcPts val="1138"/>
              </a:lnSpc>
              <a:defRPr/>
            </a:pPr>
            <a:r>
              <a:rPr lang="fi-FI" altLang="ko-KR" sz="975" i="1" kern="100" dirty="0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Myoung-Hwan Ahn </a:t>
            </a:r>
            <a:r>
              <a:rPr lang="fi-FI" altLang="ko-KR" sz="975" i="1" u="sng" kern="100" dirty="0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(</a:t>
            </a:r>
            <a:r>
              <a:rPr lang="fi-FI" altLang="ko-KR" sz="975" i="1" u="sng" kern="100" dirty="0" smtClean="0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terryahn65@ewha.ac.kr)</a:t>
            </a:r>
            <a:endParaRPr lang="ko-KR" altLang="ko-KR" sz="975" i="1" u="sng" kern="100" dirty="0">
              <a:latin typeface="Arial" panose="020B0604020202020204" pitchFamily="34" charset="0"/>
              <a:ea typeface="맑은 고딕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41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BD597BE1-01A3-4422-B802-03996FBC4009}"/>
              </a:ext>
            </a:extLst>
          </p:cNvPr>
          <p:cNvGrpSpPr>
            <a:grpSpLocks noChangeAspect="1"/>
          </p:cNvGrpSpPr>
          <p:nvPr/>
        </p:nvGrpSpPr>
        <p:grpSpPr>
          <a:xfrm>
            <a:off x="2846584" y="1296545"/>
            <a:ext cx="6749357" cy="4676713"/>
            <a:chOff x="2934180" y="510119"/>
            <a:chExt cx="9335999" cy="6469028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63E2A558-994D-4B4D-9F97-B621175AB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4180" y="3739146"/>
              <a:ext cx="3240000" cy="3240000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xmlns="" id="{8AC740C1-5E47-46D3-AE95-1AED8A595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4180" y="510119"/>
              <a:ext cx="3240000" cy="3240000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xmlns="" id="{EDA987D3-C052-4449-849A-7415A3923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7820" y="510119"/>
              <a:ext cx="3240000" cy="3240000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xmlns="" id="{E443CE26-AABA-4DAA-B2C0-BE1D0DC47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7820" y="3739146"/>
              <a:ext cx="3240000" cy="3240000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xmlns="" id="{EB4C7766-F87C-49DB-B33D-255CC1EA6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0179" y="3714287"/>
              <a:ext cx="3240000" cy="3264860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xmlns="" id="{AB1A8EE3-AF4D-4CD9-901C-C50616E59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0179" y="519136"/>
              <a:ext cx="3240000" cy="3240000"/>
            </a:xfrm>
            <a:prstGeom prst="rect">
              <a:avLst/>
            </a:prstGeom>
          </p:spPr>
        </p:pic>
      </p:grp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DCD0C244-0CA6-479F-ABFF-A90250728484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7023129" y="6112264"/>
            <a:ext cx="2163997" cy="288032"/>
          </a:xfrm>
        </p:spPr>
        <p:txBody>
          <a:bodyPr/>
          <a:lstStyle/>
          <a:p>
            <a:fld id="{6A0A1370-F808-481E-A16B-D96609806D44}" type="slidenum">
              <a:rPr lang="ko-KR" altLang="en-US" smtClean="0">
                <a:solidFill>
                  <a:schemeClr val="tx1"/>
                </a:solidFill>
              </a:rPr>
              <a:t>12</a:t>
            </a:fld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" name="제목 2">
            <a:extLst>
              <a:ext uri="{FF2B5EF4-FFF2-40B4-BE49-F238E27FC236}">
                <a16:creationId xmlns:a16="http://schemas.microsoft.com/office/drawing/2014/main" xmlns="" id="{BACAAE3D-4918-46FC-BF19-64CFB829B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547"/>
            <a:ext cx="9906000" cy="762054"/>
          </a:xfrm>
        </p:spPr>
        <p:txBody>
          <a:bodyPr anchor="ctr">
            <a:noAutofit/>
          </a:bodyPr>
          <a:lstStyle/>
          <a:p>
            <a:pPr algn="ctr"/>
            <a:r>
              <a:rPr lang="en-US" altLang="ko-KR" sz="2800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  Total Ozone</a:t>
            </a:r>
            <a:endParaRPr lang="ko-KR" altLang="en-US" sz="2800" dirty="0">
              <a:latin typeface="Arial" panose="020B0604020202020204" pitchFamily="34" charset="0"/>
              <a:ea typeface="나눔바른고딕" panose="020B0600000101010101" charset="-127"/>
              <a:cs typeface="Arial" panose="020B0604020202020204" pitchFamily="34" charset="0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2AD2EE8B-02B1-41C9-A5DE-E69655397242}"/>
              </a:ext>
            </a:extLst>
          </p:cNvPr>
          <p:cNvSpPr/>
          <p:nvPr/>
        </p:nvSpPr>
        <p:spPr>
          <a:xfrm>
            <a:off x="2728474" y="950215"/>
            <a:ext cx="1868506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9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2018.08.08</a:t>
            </a:r>
            <a:endParaRPr lang="ko-KR" altLang="en-US" sz="195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AEF9C751-D33C-4B9E-9BC6-EECFE9928471}"/>
              </a:ext>
            </a:extLst>
          </p:cNvPr>
          <p:cNvSpPr/>
          <p:nvPr/>
        </p:nvSpPr>
        <p:spPr>
          <a:xfrm>
            <a:off x="5309021" y="946739"/>
            <a:ext cx="1868506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9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2018.09.26</a:t>
            </a:r>
            <a:endParaRPr lang="ko-KR" altLang="en-US" sz="195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F813CBED-D1ED-4729-91BD-70D9DB66D891}"/>
              </a:ext>
            </a:extLst>
          </p:cNvPr>
          <p:cNvSpPr/>
          <p:nvPr/>
        </p:nvSpPr>
        <p:spPr>
          <a:xfrm>
            <a:off x="7889569" y="946739"/>
            <a:ext cx="1868506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9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2019.03.30</a:t>
            </a:r>
            <a:endParaRPr lang="ko-KR" altLang="en-US" sz="195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072F53FF-B958-42D8-BBA4-1F9A278C4B2A}"/>
              </a:ext>
            </a:extLst>
          </p:cNvPr>
          <p:cNvSpPr/>
          <p:nvPr/>
        </p:nvSpPr>
        <p:spPr>
          <a:xfrm>
            <a:off x="170707" y="2258696"/>
            <a:ext cx="1868506" cy="64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7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GEMS</a:t>
            </a:r>
            <a:r>
              <a:rPr lang="ko-KR" altLang="en-US" sz="17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17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L2</a:t>
            </a:r>
          </a:p>
          <a:p>
            <a:pPr algn="ctr"/>
            <a:r>
              <a:rPr lang="en-US" altLang="ko-KR" sz="17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Algorithm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B4D9B904-4E36-448F-907F-030DD6206F80}"/>
              </a:ext>
            </a:extLst>
          </p:cNvPr>
          <p:cNvSpPr/>
          <p:nvPr/>
        </p:nvSpPr>
        <p:spPr>
          <a:xfrm>
            <a:off x="170707" y="4424719"/>
            <a:ext cx="1868506" cy="64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7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TROPOMI</a:t>
            </a:r>
            <a:r>
              <a:rPr lang="ko-KR" altLang="en-US" sz="17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17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L2</a:t>
            </a:r>
            <a:endParaRPr lang="en-US" altLang="ko-KR" sz="1788" baseline="-2500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altLang="ko-KR" sz="1788" dirty="0">
                <a:latin typeface="Verdana" panose="020B0604030504040204" pitchFamily="34" charset="0"/>
                <a:cs typeface="Verdana" panose="020B0604030504040204" pitchFamily="34" charset="0"/>
              </a:rPr>
              <a:t>(Operational)</a:t>
            </a:r>
            <a:endParaRPr lang="ko-KR" altLang="en-US" sz="1788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3C4B8CB-9603-40EC-B9C8-43EB4AF9C8DD}"/>
              </a:ext>
            </a:extLst>
          </p:cNvPr>
          <p:cNvSpPr txBox="1">
            <a:spLocks noChangeAspect="1"/>
          </p:cNvSpPr>
          <p:nvPr/>
        </p:nvSpPr>
        <p:spPr>
          <a:xfrm>
            <a:off x="8623156" y="2210694"/>
            <a:ext cx="859745" cy="406224"/>
          </a:xfrm>
          <a:prstGeom prst="rect">
            <a:avLst/>
          </a:prstGeom>
        </p:spPr>
        <p:txBody>
          <a:bodyPr wrap="none" rtlCol="0">
            <a:normAutofit lnSpcReduction="10000"/>
          </a:bodyPr>
          <a:lstStyle/>
          <a:p>
            <a:pPr algn="r"/>
            <a:r>
              <a:rPr lang="en-US" altLang="ko-KR" sz="1138" dirty="0">
                <a:latin typeface="Arial"/>
                <a:cs typeface="Arial"/>
              </a:rPr>
              <a:t>High</a:t>
            </a:r>
            <a:r>
              <a:rPr lang="ko-KR" altLang="en-US" sz="1138" dirty="0">
                <a:latin typeface="Arial"/>
                <a:cs typeface="Arial"/>
              </a:rPr>
              <a:t> </a:t>
            </a:r>
            <a:r>
              <a:rPr lang="en-US" altLang="ko-KR" sz="1138" dirty="0">
                <a:latin typeface="Arial"/>
                <a:cs typeface="Arial"/>
              </a:rPr>
              <a:t>Value</a:t>
            </a:r>
          </a:p>
          <a:p>
            <a:pPr algn="r"/>
            <a:r>
              <a:rPr lang="en-US" altLang="ko-KR" sz="1138" dirty="0">
                <a:latin typeface="Arial"/>
                <a:cs typeface="Arial"/>
              </a:rPr>
              <a:t>in Spring</a:t>
            </a:r>
            <a:endParaRPr lang="en-US" sz="1138" dirty="0">
              <a:latin typeface="Arial"/>
              <a:cs typeface="Arial"/>
            </a:endParaRPr>
          </a:p>
        </p:txBody>
      </p:sp>
      <p:cxnSp>
        <p:nvCxnSpPr>
          <p:cNvPr id="21" name="Straight Arrow Connector 11">
            <a:extLst>
              <a:ext uri="{FF2B5EF4-FFF2-40B4-BE49-F238E27FC236}">
                <a16:creationId xmlns:a16="http://schemas.microsoft.com/office/drawing/2014/main" xmlns="" id="{948CDDE2-6323-436D-BDD8-7CB69E123AE2}"/>
              </a:ext>
            </a:extLst>
          </p:cNvPr>
          <p:cNvCxnSpPr>
            <a:cxnSpLocks noChangeAspect="1"/>
            <a:stCxn id="20" idx="0"/>
          </p:cNvCxnSpPr>
          <p:nvPr/>
        </p:nvCxnSpPr>
        <p:spPr bwMode="auto">
          <a:xfrm flipH="1" flipV="1">
            <a:off x="8457705" y="1820180"/>
            <a:ext cx="595324" cy="390514"/>
          </a:xfrm>
          <a:prstGeom prst="straightConnector1">
            <a:avLst/>
          </a:prstGeom>
          <a:noFill/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직사각형 21">
            <a:extLst>
              <a:ext uri="{FF2B5EF4-FFF2-40B4-BE49-F238E27FC236}">
                <a16:creationId xmlns:a16="http://schemas.microsoft.com/office/drawing/2014/main" xmlns="" id="{8AA090D3-83C3-4AEF-945E-BBAB42E2A7F9}"/>
              </a:ext>
            </a:extLst>
          </p:cNvPr>
          <p:cNvSpPr/>
          <p:nvPr/>
        </p:nvSpPr>
        <p:spPr>
          <a:xfrm>
            <a:off x="85354" y="6043722"/>
            <a:ext cx="9735293" cy="442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8606" indent="-278606">
              <a:buFont typeface="Arial" panose="020B0604020202020204" pitchFamily="34" charset="0"/>
              <a:buChar char="•"/>
            </a:pPr>
            <a:r>
              <a:rPr lang="en-US" altLang="ko-KR" sz="113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GEMS : TOMS method,  TROPOMI : DOAS method </a:t>
            </a:r>
          </a:p>
          <a:p>
            <a:pPr marL="278606" indent="-278606">
              <a:buFont typeface="Arial" panose="020B0604020202020204" pitchFamily="34" charset="0"/>
              <a:buChar char="•"/>
            </a:pPr>
            <a:r>
              <a:rPr lang="en-US" altLang="ko-KR" sz="113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GEMS L2 algorithm products slightly underestimate TROPOMI operational products.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348C8EA9-2F9E-4206-A08D-05F60FD753CF}"/>
              </a:ext>
            </a:extLst>
          </p:cNvPr>
          <p:cNvSpPr/>
          <p:nvPr/>
        </p:nvSpPr>
        <p:spPr>
          <a:xfrm>
            <a:off x="7440781" y="6483009"/>
            <a:ext cx="2364750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42950">
              <a:lnSpc>
                <a:spcPts val="1138"/>
              </a:lnSpc>
              <a:defRPr/>
            </a:pPr>
            <a:r>
              <a:rPr lang="en-US" altLang="ko-KR" sz="1138" i="1" kern="100" dirty="0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Jae H. Kim (</a:t>
            </a:r>
            <a:r>
              <a:rPr lang="en-US" altLang="ko-KR" sz="1138" i="1" kern="100" dirty="0" err="1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jaekim@pusan.ac.k</a:t>
            </a:r>
            <a:r>
              <a:rPr lang="en-US" altLang="ko-KR" sz="1138" i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ko-KR" sz="1138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ko-KR" altLang="ko-KR" sz="1138" i="1" kern="100" dirty="0">
              <a:latin typeface="Arial" panose="020B0604020202020204" pitchFamily="34" charset="0"/>
              <a:ea typeface="맑은 고딕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55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DCD0C244-0CA6-479F-ABFF-A90250728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A1370-F808-481E-A16B-D96609806D44}" type="slidenum">
              <a:rPr lang="ko-KR" altLang="en-US" smtClean="0">
                <a:solidFill>
                  <a:schemeClr val="tx1"/>
                </a:solidFill>
              </a:rPr>
              <a:t>13</a:t>
            </a:fld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" name="제목 2">
            <a:extLst>
              <a:ext uri="{FF2B5EF4-FFF2-40B4-BE49-F238E27FC236}">
                <a16:creationId xmlns:a16="http://schemas.microsoft.com/office/drawing/2014/main" xmlns="" id="{BACAAE3D-4918-46FC-BF19-64CFB829B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379"/>
            <a:ext cx="9906000" cy="762054"/>
          </a:xfrm>
        </p:spPr>
        <p:txBody>
          <a:bodyPr anchor="ctr">
            <a:noAutofit/>
          </a:bodyPr>
          <a:lstStyle/>
          <a:p>
            <a:pPr algn="ctr"/>
            <a:r>
              <a:rPr lang="en-US" altLang="ko-KR" sz="2800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  Total Ozone</a:t>
            </a:r>
            <a:endParaRPr lang="ko-KR" altLang="en-US" sz="2800" dirty="0">
              <a:latin typeface="Arial" panose="020B0604020202020204" pitchFamily="34" charset="0"/>
              <a:ea typeface="나눔바른고딕" panose="020B0600000101010101" charset="-127"/>
              <a:cs typeface="Arial" panose="020B0604020202020204" pitchFamily="34" charset="0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2AD2EE8B-02B1-41C9-A5DE-E69655397242}"/>
              </a:ext>
            </a:extLst>
          </p:cNvPr>
          <p:cNvSpPr/>
          <p:nvPr/>
        </p:nvSpPr>
        <p:spPr>
          <a:xfrm>
            <a:off x="2728474" y="891223"/>
            <a:ext cx="1868506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9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2018.08.08</a:t>
            </a:r>
            <a:endParaRPr lang="ko-KR" altLang="en-US" sz="195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AEF9C751-D33C-4B9E-9BC6-EECFE9928471}"/>
              </a:ext>
            </a:extLst>
          </p:cNvPr>
          <p:cNvSpPr/>
          <p:nvPr/>
        </p:nvSpPr>
        <p:spPr>
          <a:xfrm>
            <a:off x="5309021" y="887747"/>
            <a:ext cx="1868506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9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2018.09.26</a:t>
            </a:r>
            <a:endParaRPr lang="ko-KR" altLang="en-US" sz="195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F813CBED-D1ED-4729-91BD-70D9DB66D891}"/>
              </a:ext>
            </a:extLst>
          </p:cNvPr>
          <p:cNvSpPr/>
          <p:nvPr/>
        </p:nvSpPr>
        <p:spPr>
          <a:xfrm>
            <a:off x="7889569" y="887747"/>
            <a:ext cx="1868506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9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2019.03.30</a:t>
            </a:r>
            <a:endParaRPr lang="ko-KR" altLang="en-US" sz="195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00E2D3C5-E35F-473F-8D46-D9ACB8ACDE93}"/>
              </a:ext>
            </a:extLst>
          </p:cNvPr>
          <p:cNvGrpSpPr>
            <a:grpSpLocks noChangeAspect="1"/>
          </p:cNvGrpSpPr>
          <p:nvPr/>
        </p:nvGrpSpPr>
        <p:grpSpPr>
          <a:xfrm>
            <a:off x="2813193" y="1262849"/>
            <a:ext cx="6836104" cy="4464255"/>
            <a:chOff x="3111917" y="523208"/>
            <a:chExt cx="9472259" cy="6185772"/>
          </a:xfrm>
        </p:grpSpPr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xmlns="" id="{EB96F79C-6595-422A-92AF-F5B5DD58C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1917" y="3468980"/>
              <a:ext cx="3240000" cy="3240000"/>
            </a:xfrm>
            <a:prstGeom prst="rect">
              <a:avLst/>
            </a:prstGeom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xmlns="" id="{8BA57376-D736-4E14-8A8D-E12B3AF97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2585" y="3468978"/>
              <a:ext cx="3240000" cy="3240000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xmlns="" id="{EDDC850B-3BDF-4A37-94F6-7256CC1A2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176" y="3468978"/>
              <a:ext cx="3240000" cy="3240000"/>
            </a:xfrm>
            <a:prstGeom prst="rect">
              <a:avLst/>
            </a:prstGeom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xmlns="" id="{07A207F7-A8D3-4260-AFBA-65B7CEFD8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1917" y="523208"/>
              <a:ext cx="3240000" cy="3239999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xmlns="" id="{CFEB2B16-03AA-4539-B39A-5003584A3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5246" y="523208"/>
              <a:ext cx="3240000" cy="3239999"/>
            </a:xfrm>
            <a:prstGeom prst="rect">
              <a:avLst/>
            </a:prstGeom>
          </p:spPr>
        </p:pic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xmlns="" id="{F706A5C2-9E71-487F-B467-5BEC16202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176" y="523208"/>
              <a:ext cx="3240000" cy="3239999"/>
            </a:xfrm>
            <a:prstGeom prst="rect">
              <a:avLst/>
            </a:prstGeom>
          </p:spPr>
        </p:pic>
      </p:grpSp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709B7015-11E6-49B6-BF65-FF42E69FB800}"/>
              </a:ext>
            </a:extLst>
          </p:cNvPr>
          <p:cNvSpPr/>
          <p:nvPr/>
        </p:nvSpPr>
        <p:spPr>
          <a:xfrm>
            <a:off x="155307" y="1987127"/>
            <a:ext cx="233045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8606" indent="-278606">
              <a:buFont typeface="Wingdings" panose="05000000000000000000" pitchFamily="2" charset="2"/>
              <a:buChar char="ü"/>
            </a:pPr>
            <a:endParaRPr lang="en-US" altLang="ko-KR" sz="19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78606" indent="-278606">
              <a:buFont typeface="Wingdings" panose="05000000000000000000" pitchFamily="2" charset="2"/>
              <a:buChar char="ü"/>
            </a:pPr>
            <a:endParaRPr lang="en-US" altLang="ko-KR" sz="19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DF50D90C-7DCF-44C9-99F6-A289A11171FD}"/>
              </a:ext>
            </a:extLst>
          </p:cNvPr>
          <p:cNvSpPr/>
          <p:nvPr/>
        </p:nvSpPr>
        <p:spPr>
          <a:xfrm>
            <a:off x="81543" y="2199704"/>
            <a:ext cx="2440024" cy="817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7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Scatter Plots </a:t>
            </a:r>
          </a:p>
          <a:p>
            <a:pPr algn="ctr"/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(X: TROPOMI L2, </a:t>
            </a:r>
          </a:p>
          <a:p>
            <a:pPr algn="ctr"/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: GEMS L2 Algorithm)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5EE234E8-6D38-4361-829A-41F59ABAE2FD}"/>
              </a:ext>
            </a:extLst>
          </p:cNvPr>
          <p:cNvSpPr/>
          <p:nvPr/>
        </p:nvSpPr>
        <p:spPr>
          <a:xfrm>
            <a:off x="249458" y="4365727"/>
            <a:ext cx="2060936" cy="64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7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Histogram of </a:t>
            </a:r>
          </a:p>
          <a:p>
            <a:pPr algn="ctr"/>
            <a:r>
              <a:rPr lang="en-US" altLang="ko-KR" sz="17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 Bias 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47C117D9-78C9-491E-8613-AD1D462A290D}"/>
              </a:ext>
            </a:extLst>
          </p:cNvPr>
          <p:cNvSpPr/>
          <p:nvPr/>
        </p:nvSpPr>
        <p:spPr>
          <a:xfrm>
            <a:off x="0" y="5736293"/>
            <a:ext cx="10117806" cy="655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8606" indent="-278606">
              <a:buFont typeface="Arial" panose="020B0604020202020204" pitchFamily="34" charset="0"/>
              <a:buChar char="•"/>
            </a:pPr>
            <a:r>
              <a:rPr lang="en-US" altLang="ko-KR" sz="1219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mean differences in the ozone column derived from the two algorithms was about 0-4%, No Seasonal Dependence</a:t>
            </a:r>
          </a:p>
          <a:p>
            <a:pPr marL="278606" indent="-278606">
              <a:buFont typeface="Arial" panose="020B0604020202020204" pitchFamily="34" charset="0"/>
              <a:buChar char="•"/>
            </a:pPr>
            <a:r>
              <a:rPr lang="en-US" altLang="ko-KR" sz="1219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Differences are possibly due to algorithmic rather than instrumental errors. </a:t>
            </a:r>
          </a:p>
          <a:p>
            <a:pPr marL="278606" indent="-278606">
              <a:buFont typeface="Arial" panose="020B0604020202020204" pitchFamily="34" charset="0"/>
              <a:buChar char="•"/>
            </a:pPr>
            <a:r>
              <a:rPr lang="en-US" altLang="ko-KR" sz="1219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OMI, differences of ozone column between OMI-TOMS and OMI-DOAS vary from 0 to 9 DU (0-3%) </a:t>
            </a:r>
            <a:r>
              <a:rPr lang="en-US" altLang="ko-KR" sz="97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[Kroon, M., et al., 2008]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xmlns="" id="{348C8EA9-2F9E-4206-A08D-05F60FD753CF}"/>
              </a:ext>
            </a:extLst>
          </p:cNvPr>
          <p:cNvSpPr/>
          <p:nvPr/>
        </p:nvSpPr>
        <p:spPr>
          <a:xfrm>
            <a:off x="7398373" y="6485452"/>
            <a:ext cx="2364750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42950">
              <a:lnSpc>
                <a:spcPts val="1138"/>
              </a:lnSpc>
              <a:defRPr/>
            </a:pPr>
            <a:r>
              <a:rPr lang="en-US" altLang="ko-KR" sz="1138" i="1" kern="100" dirty="0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Jae H. Kim (</a:t>
            </a:r>
            <a:r>
              <a:rPr lang="en-US" altLang="ko-KR" sz="1138" i="1" kern="100" dirty="0" err="1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jaekim@pusan.ac.k</a:t>
            </a:r>
            <a:r>
              <a:rPr lang="en-US" altLang="ko-KR" sz="1138" i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ko-KR" sz="1138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ko-KR" altLang="ko-KR" sz="1138" i="1" kern="100" dirty="0">
              <a:latin typeface="Arial" panose="020B0604020202020204" pitchFamily="34" charset="0"/>
              <a:ea typeface="맑은 고딕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2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CE62B2D-D7EF-4FB8-A566-FC4261526859}"/>
              </a:ext>
            </a:extLst>
          </p:cNvPr>
          <p:cNvSpPr txBox="1"/>
          <p:nvPr/>
        </p:nvSpPr>
        <p:spPr>
          <a:xfrm>
            <a:off x="0" y="5738556"/>
            <a:ext cx="3429177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25" b="1" dirty="0">
                <a:latin typeface="Arial" panose="020B0604020202020204" pitchFamily="34" charset="0"/>
                <a:cs typeface="Arial" panose="020B0604020202020204" pitchFamily="34" charset="0"/>
              </a:rPr>
              <a:t>Pandora Network in Korea</a:t>
            </a:r>
            <a:endParaRPr lang="ko-KR" altLang="en-US" sz="162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제목 2">
            <a:extLst>
              <a:ext uri="{FF2B5EF4-FFF2-40B4-BE49-F238E27FC236}">
                <a16:creationId xmlns:a16="http://schemas.microsoft.com/office/drawing/2014/main" xmlns="" id="{4517D169-7EB3-4E0B-AF11-22DD7F592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62054"/>
          </a:xfrm>
        </p:spPr>
        <p:txBody>
          <a:bodyPr anchor="ctr">
            <a:noAutofit/>
          </a:bodyPr>
          <a:lstStyle/>
          <a:p>
            <a:pPr algn="ctr"/>
            <a:r>
              <a:rPr lang="en-US" altLang="ko-KR" sz="2800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  Validation of Operational Total Ozone </a:t>
            </a:r>
            <a:r>
              <a:rPr lang="en-US" altLang="ko-KR" sz="2800" dirty="0" smtClean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/>
            </a:r>
            <a:br>
              <a:rPr lang="en-US" altLang="ko-KR" sz="2800" dirty="0" smtClean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</a:br>
            <a:r>
              <a:rPr lang="en-US" altLang="ko-KR" sz="2800" dirty="0" smtClean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with </a:t>
            </a:r>
            <a:r>
              <a:rPr lang="en-US" altLang="ko-KR" sz="2800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Pandora data in Korea</a:t>
            </a:r>
            <a:endParaRPr lang="ko-KR" altLang="en-US" sz="2800" dirty="0">
              <a:latin typeface="Arial" panose="020B0604020202020204" pitchFamily="34" charset="0"/>
              <a:ea typeface="나눔바른고딕" panose="020B0600000101010101" charset="-127"/>
              <a:cs typeface="Arial" panose="020B0604020202020204" pitchFamily="34" charset="0"/>
            </a:endParaRP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E51B3195-867A-44C1-B2E4-C994DA8A2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8" y="1366712"/>
            <a:ext cx="3028781" cy="4300120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FAE200CE-C516-4858-A7F6-FEB77210C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673" y="1745121"/>
            <a:ext cx="3247011" cy="2466725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xmlns="" id="{338ECF0F-D034-477C-B88E-6052B9FC22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513" y="1745121"/>
            <a:ext cx="3238480" cy="246024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A42D333-8DBD-4B5B-8C13-53449E85EAF0}"/>
              </a:ext>
            </a:extLst>
          </p:cNvPr>
          <p:cNvSpPr txBox="1"/>
          <p:nvPr/>
        </p:nvSpPr>
        <p:spPr>
          <a:xfrm>
            <a:off x="3266510" y="1366712"/>
            <a:ext cx="3429177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25" b="1" dirty="0">
                <a:latin typeface="Arial" panose="020B0604020202020204" pitchFamily="34" charset="0"/>
                <a:cs typeface="Arial" panose="020B0604020202020204" pitchFamily="34" charset="0"/>
              </a:rPr>
              <a:t>Seoul</a:t>
            </a:r>
            <a:endParaRPr lang="ko-KR" altLang="en-US" sz="162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F9ED5A3-B7BE-429C-A04C-FED5E2F82C2D}"/>
              </a:ext>
            </a:extLst>
          </p:cNvPr>
          <p:cNvSpPr txBox="1"/>
          <p:nvPr/>
        </p:nvSpPr>
        <p:spPr>
          <a:xfrm>
            <a:off x="6504922" y="1366712"/>
            <a:ext cx="3429177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25" b="1" dirty="0">
                <a:latin typeface="Arial" panose="020B0604020202020204" pitchFamily="34" charset="0"/>
                <a:cs typeface="Arial" panose="020B0604020202020204" pitchFamily="34" charset="0"/>
              </a:rPr>
              <a:t>Busan</a:t>
            </a:r>
            <a:endParaRPr lang="ko-KR" altLang="en-US" sz="162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95762D1-ED6E-44E5-BFF2-01828FAF72F0}"/>
              </a:ext>
            </a:extLst>
          </p:cNvPr>
          <p:cNvSpPr txBox="1"/>
          <p:nvPr/>
        </p:nvSpPr>
        <p:spPr>
          <a:xfrm>
            <a:off x="3405602" y="4283570"/>
            <a:ext cx="6580170" cy="1780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8606" indent="-27860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X: Pandora,  Y : TROPOMI L2 Total Ozone (Operational)</a:t>
            </a:r>
          </a:p>
          <a:p>
            <a:pPr marL="278606" indent="-27860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Period : 2018.04.30 – 2019.03.05</a:t>
            </a:r>
          </a:p>
          <a:p>
            <a:pPr marL="278606" indent="-27860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Correlation, overestimate</a:t>
            </a:r>
            <a:r>
              <a:rPr lang="ko-KR" altLang="en-US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about 18 DU (~6%)</a:t>
            </a:r>
          </a:p>
          <a:p>
            <a:pPr marL="278606" indent="-27860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Pandora : SZA &lt; 75°, </a:t>
            </a:r>
            <a:r>
              <a:rPr lang="en-US" altLang="ko-KR" sz="1463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errorfit</a:t>
            </a:r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&lt; 0.05, VCD Error &lt; 2.0 DU</a:t>
            </a:r>
          </a:p>
          <a:p>
            <a:pPr marL="278606" indent="-27860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Spatial Collocation – 0.5°, Temporal Collocation – 30 min</a:t>
            </a:r>
            <a:endParaRPr lang="ko-KR" altLang="en-US" sz="1463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717F973-812D-48E5-802F-B6AB3C83BFDD}"/>
              </a:ext>
            </a:extLst>
          </p:cNvPr>
          <p:cNvSpPr txBox="1"/>
          <p:nvPr/>
        </p:nvSpPr>
        <p:spPr>
          <a:xfrm>
            <a:off x="588506" y="2967689"/>
            <a:ext cx="965121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25" b="1" dirty="0">
                <a:latin typeface="Arial" panose="020B0604020202020204" pitchFamily="34" charset="0"/>
                <a:cs typeface="Arial" panose="020B0604020202020204" pitchFamily="34" charset="0"/>
              </a:rPr>
              <a:t>Seoul</a:t>
            </a:r>
            <a:endParaRPr lang="ko-KR" altLang="en-US" sz="162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BD75411-FDD6-4DC0-9550-8A3DC9F4A7DB}"/>
              </a:ext>
            </a:extLst>
          </p:cNvPr>
          <p:cNvSpPr txBox="1"/>
          <p:nvPr/>
        </p:nvSpPr>
        <p:spPr>
          <a:xfrm>
            <a:off x="2128806" y="4402517"/>
            <a:ext cx="1154707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25" b="1" dirty="0">
                <a:latin typeface="Arial" panose="020B0604020202020204" pitchFamily="34" charset="0"/>
                <a:cs typeface="Arial" panose="020B0604020202020204" pitchFamily="34" charset="0"/>
              </a:rPr>
              <a:t>Busan</a:t>
            </a:r>
            <a:endParaRPr lang="ko-KR" altLang="en-US" sz="162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슬라이드 번호 개체 틀 4">
            <a:extLst>
              <a:ext uri="{FF2B5EF4-FFF2-40B4-BE49-F238E27FC236}">
                <a16:creationId xmlns:a16="http://schemas.microsoft.com/office/drawing/2014/main" xmlns="" id="{19B8AD67-C230-463B-A676-4FB944B87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11449" y="5819621"/>
            <a:ext cx="2228850" cy="296664"/>
          </a:xfrm>
        </p:spPr>
        <p:txBody>
          <a:bodyPr/>
          <a:lstStyle/>
          <a:p>
            <a:fld id="{6A0A1370-F808-481E-A16B-D96609806D44}" type="slidenum">
              <a:rPr lang="ko-KR" altLang="en-US" smtClean="0">
                <a:solidFill>
                  <a:schemeClr val="tx1"/>
                </a:solidFill>
              </a:rPr>
              <a:t>14</a:t>
            </a:fld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7D86101F-3CA4-41DD-B5CE-5D8813BE305C}"/>
              </a:ext>
            </a:extLst>
          </p:cNvPr>
          <p:cNvSpPr/>
          <p:nvPr/>
        </p:nvSpPr>
        <p:spPr>
          <a:xfrm>
            <a:off x="5096032" y="6531951"/>
            <a:ext cx="4767652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42950">
              <a:lnSpc>
                <a:spcPts val="1138"/>
              </a:lnSpc>
              <a:defRPr/>
            </a:pPr>
            <a:r>
              <a:rPr lang="fi-FI" altLang="ko-KR" sz="975" i="1" kern="100" dirty="0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Sang-Woo Kim (</a:t>
            </a:r>
            <a:r>
              <a:rPr lang="fi-FI" altLang="ko-KR" sz="975" i="1" kern="100" dirty="0" err="1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sangwookim@snu.ac.kr</a:t>
            </a:r>
            <a:r>
              <a:rPr lang="fi-FI" altLang="ko-KR" sz="975" i="1" kern="100" dirty="0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), Chang-Keun Song (</a:t>
            </a:r>
            <a:r>
              <a:rPr lang="fi-FI" altLang="ko-KR" sz="975" i="1" u="sng" kern="100" dirty="0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cksong@unist.ac.kr</a:t>
            </a:r>
            <a:r>
              <a:rPr lang="fi-FI" altLang="ko-KR" sz="975" i="1" kern="100" dirty="0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)</a:t>
            </a:r>
            <a:endParaRPr lang="ko-KR" altLang="ko-KR" sz="975" i="1" kern="100" dirty="0">
              <a:latin typeface="Arial" panose="020B0604020202020204" pitchFamily="34" charset="0"/>
              <a:ea typeface="맑은 고딕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77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2AD2EE8B-02B1-41C9-A5DE-E69655397242}"/>
              </a:ext>
            </a:extLst>
          </p:cNvPr>
          <p:cNvSpPr/>
          <p:nvPr/>
        </p:nvSpPr>
        <p:spPr>
          <a:xfrm>
            <a:off x="2728474" y="987477"/>
            <a:ext cx="1868506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9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2018.08.08</a:t>
            </a:r>
            <a:endParaRPr lang="ko-KR" altLang="en-US" sz="195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AEF9C751-D33C-4B9E-9BC6-EECFE9928471}"/>
              </a:ext>
            </a:extLst>
          </p:cNvPr>
          <p:cNvSpPr/>
          <p:nvPr/>
        </p:nvSpPr>
        <p:spPr>
          <a:xfrm>
            <a:off x="5309021" y="984001"/>
            <a:ext cx="1868506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9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2018.09.26</a:t>
            </a:r>
            <a:endParaRPr lang="ko-KR" altLang="en-US" sz="195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F813CBED-D1ED-4729-91BD-70D9DB66D891}"/>
              </a:ext>
            </a:extLst>
          </p:cNvPr>
          <p:cNvSpPr/>
          <p:nvPr/>
        </p:nvSpPr>
        <p:spPr>
          <a:xfrm>
            <a:off x="7889569" y="984001"/>
            <a:ext cx="1868506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9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2019.03.30</a:t>
            </a:r>
            <a:endParaRPr lang="ko-KR" altLang="en-US" sz="195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AA1F9ED0-E8C0-4D96-AEFF-1A0E4F2A8408}"/>
              </a:ext>
            </a:extLst>
          </p:cNvPr>
          <p:cNvGrpSpPr>
            <a:grpSpLocks noChangeAspect="1"/>
          </p:cNvGrpSpPr>
          <p:nvPr/>
        </p:nvGrpSpPr>
        <p:grpSpPr>
          <a:xfrm>
            <a:off x="2725945" y="1338749"/>
            <a:ext cx="7165912" cy="4607820"/>
            <a:chOff x="2679030" y="469453"/>
            <a:chExt cx="9512971" cy="6117024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xmlns="" id="{BE2CA7DD-0AEE-484B-A203-9C13099906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96"/>
            <a:stretch/>
          </p:blipFill>
          <p:spPr>
            <a:xfrm>
              <a:off x="2679031" y="3521172"/>
              <a:ext cx="3810771" cy="3060000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xmlns="" id="{69626644-8A41-46D1-BFBC-DD86750FDE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4"/>
            <a:stretch/>
          </p:blipFill>
          <p:spPr>
            <a:xfrm>
              <a:off x="5999748" y="3526477"/>
              <a:ext cx="3693182" cy="3060000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xmlns="" id="{29208320-EAAE-484F-9278-09D028B239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4" r="14381"/>
            <a:stretch/>
          </p:blipFill>
          <p:spPr>
            <a:xfrm>
              <a:off x="9127958" y="3521448"/>
              <a:ext cx="3064043" cy="3060000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xmlns="" id="{ADE0D79B-F65D-4E0B-9922-A327BE6CE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96"/>
            <a:stretch/>
          </p:blipFill>
          <p:spPr>
            <a:xfrm>
              <a:off x="2679030" y="478296"/>
              <a:ext cx="3810770" cy="3060000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xmlns="" id="{0E38FE07-E151-40B8-9ECD-B0355D84B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4"/>
            <a:stretch/>
          </p:blipFill>
          <p:spPr>
            <a:xfrm>
              <a:off x="5999748" y="469453"/>
              <a:ext cx="3693182" cy="3060000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xmlns="" id="{6AE423BD-C0E3-4856-B3A7-C191B8F24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4" r="14381"/>
            <a:stretch/>
          </p:blipFill>
          <p:spPr>
            <a:xfrm>
              <a:off x="9127958" y="473732"/>
              <a:ext cx="3064043" cy="3060000"/>
            </a:xfrm>
            <a:prstGeom prst="rect">
              <a:avLst/>
            </a:prstGeom>
          </p:spPr>
        </p:pic>
      </p:grpSp>
      <p:sp>
        <p:nvSpPr>
          <p:cNvPr id="22" name="직사각형 21">
            <a:extLst>
              <a:ext uri="{FF2B5EF4-FFF2-40B4-BE49-F238E27FC236}">
                <a16:creationId xmlns:a16="http://schemas.microsoft.com/office/drawing/2014/main" xmlns="" id="{0E7F3C7C-A465-4778-A985-7A2BCDAEF450}"/>
              </a:ext>
            </a:extLst>
          </p:cNvPr>
          <p:cNvSpPr/>
          <p:nvPr/>
        </p:nvSpPr>
        <p:spPr>
          <a:xfrm>
            <a:off x="182889" y="2018760"/>
            <a:ext cx="2218462" cy="94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2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GEMS</a:t>
            </a:r>
            <a:r>
              <a:rPr lang="ko-KR" altLang="en-US" sz="162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162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L2 Algorithm</a:t>
            </a:r>
          </a:p>
          <a:p>
            <a:pPr algn="ctr"/>
            <a:r>
              <a:rPr lang="en-US" altLang="ko-KR" sz="162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Tropospheric Ozone</a:t>
            </a:r>
          </a:p>
          <a:p>
            <a:pPr algn="ctr"/>
            <a:r>
              <a:rPr lang="en-US" altLang="ko-KR" sz="113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(*Operational products Not released for this period)</a:t>
            </a:r>
            <a:endParaRPr lang="ko-KR" altLang="en-US" sz="1138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xmlns="" id="{6FCF0428-DBF7-4BD0-BD15-E8B2DCB6D49F}"/>
              </a:ext>
            </a:extLst>
          </p:cNvPr>
          <p:cNvSpPr/>
          <p:nvPr/>
        </p:nvSpPr>
        <p:spPr>
          <a:xfrm>
            <a:off x="106762" y="4113284"/>
            <a:ext cx="2366388" cy="1242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2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GEMS</a:t>
            </a:r>
            <a:r>
              <a:rPr lang="ko-KR" altLang="en-US" sz="162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162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L2 Algorithm</a:t>
            </a:r>
          </a:p>
          <a:p>
            <a:pPr algn="ctr"/>
            <a:r>
              <a:rPr lang="en-US" altLang="ko-KR" sz="162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 Ozone</a:t>
            </a:r>
          </a:p>
          <a:p>
            <a:pPr algn="ctr"/>
            <a:r>
              <a:rPr lang="en-US" altLang="ko-KR" sz="113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(Integrated</a:t>
            </a:r>
            <a:r>
              <a:rPr lang="ko-KR" altLang="en-US" sz="113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113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</a:t>
            </a:r>
            <a:r>
              <a:rPr lang="ko-KR" altLang="en-US" sz="113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113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Ozone profile products)</a:t>
            </a:r>
            <a:endParaRPr lang="ko-KR" altLang="en-US" sz="1138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ko-KR" altLang="en-US" sz="195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제목 2">
            <a:extLst>
              <a:ext uri="{FF2B5EF4-FFF2-40B4-BE49-F238E27FC236}">
                <a16:creationId xmlns:a16="http://schemas.microsoft.com/office/drawing/2014/main" xmlns="" id="{F48674AD-D80F-455F-A13C-B1630DD7E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455"/>
            <a:ext cx="9906000" cy="762054"/>
          </a:xfrm>
        </p:spPr>
        <p:txBody>
          <a:bodyPr anchor="ctr">
            <a:noAutofit/>
          </a:bodyPr>
          <a:lstStyle/>
          <a:p>
            <a:pPr algn="ctr"/>
            <a:r>
              <a:rPr lang="en-US" altLang="ko-KR" sz="2800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  </a:t>
            </a:r>
            <a:r>
              <a:rPr lang="en-US" altLang="ko-KR" sz="2800" dirty="0" smtClean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TROPOSPHERIC Ozone</a:t>
            </a:r>
            <a:endParaRPr lang="ko-KR" altLang="en-US" sz="2800" dirty="0">
              <a:latin typeface="Arial" panose="020B0604020202020204" pitchFamily="34" charset="0"/>
              <a:ea typeface="나눔바른고딕" panose="020B0600000101010101" charset="-127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FD67C34-01C5-4674-AD94-87703983AB5F}"/>
              </a:ext>
            </a:extLst>
          </p:cNvPr>
          <p:cNvSpPr txBox="1">
            <a:spLocks noChangeAspect="1"/>
          </p:cNvSpPr>
          <p:nvPr/>
        </p:nvSpPr>
        <p:spPr>
          <a:xfrm>
            <a:off x="4145356" y="2303298"/>
            <a:ext cx="1135904" cy="267202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r>
              <a:rPr lang="en-US" altLang="ko-KR" sz="1138" dirty="0">
                <a:latin typeface="Arial"/>
                <a:cs typeface="Arial"/>
              </a:rPr>
              <a:t>High</a:t>
            </a:r>
            <a:r>
              <a:rPr lang="ko-KR" altLang="en-US" sz="1138" dirty="0">
                <a:latin typeface="Arial"/>
                <a:cs typeface="Arial"/>
              </a:rPr>
              <a:t> </a:t>
            </a:r>
            <a:r>
              <a:rPr lang="en-US" altLang="ko-KR" sz="1138" dirty="0">
                <a:latin typeface="Arial"/>
                <a:cs typeface="Arial"/>
              </a:rPr>
              <a:t>in Summer</a:t>
            </a:r>
            <a:endParaRPr lang="en-US" sz="1138" dirty="0">
              <a:latin typeface="Arial"/>
              <a:cs typeface="Arial"/>
            </a:endParaRPr>
          </a:p>
        </p:txBody>
      </p:sp>
      <p:cxnSp>
        <p:nvCxnSpPr>
          <p:cNvPr id="26" name="Straight Arrow Connector 11">
            <a:extLst>
              <a:ext uri="{FF2B5EF4-FFF2-40B4-BE49-F238E27FC236}">
                <a16:creationId xmlns:a16="http://schemas.microsoft.com/office/drawing/2014/main" xmlns="" id="{BDF59EC2-DBEE-4345-B8C8-E8C68ECEED1C}"/>
              </a:ext>
            </a:extLst>
          </p:cNvPr>
          <p:cNvCxnSpPr>
            <a:cxnSpLocks noChangeAspect="1"/>
          </p:cNvCxnSpPr>
          <p:nvPr/>
        </p:nvCxnSpPr>
        <p:spPr bwMode="auto">
          <a:xfrm flipH="1" flipV="1">
            <a:off x="3806468" y="2167355"/>
            <a:ext cx="677779" cy="190206"/>
          </a:xfrm>
          <a:prstGeom prst="straightConnector1">
            <a:avLst/>
          </a:prstGeom>
          <a:noFill/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C8E28F81-B5FE-4C2C-BAED-61D50CB5F97E}"/>
              </a:ext>
            </a:extLst>
          </p:cNvPr>
          <p:cNvSpPr/>
          <p:nvPr/>
        </p:nvSpPr>
        <p:spPr>
          <a:xfrm>
            <a:off x="628390" y="5930144"/>
            <a:ext cx="864922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8606" indent="-278606">
              <a:buFont typeface="Arial" panose="020B0604020202020204" pitchFamily="34" charset="0"/>
              <a:buChar char="•"/>
            </a:pP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 East Asia, </a:t>
            </a:r>
            <a:r>
              <a:rPr lang="en-US" altLang="ko-KR" sz="1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</a:t>
            </a: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US" altLang="ko-KR" sz="1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ropospheric </a:t>
            </a: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en-US" altLang="ko-KR" sz="1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zone </a:t>
            </a: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well captured </a:t>
            </a:r>
            <a:r>
              <a:rPr lang="en-US" altLang="ko-KR" sz="1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well especially </a:t>
            </a: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summer.</a:t>
            </a:r>
          </a:p>
          <a:p>
            <a:pPr marL="278606" indent="-278606">
              <a:buFont typeface="Arial" panose="020B0604020202020204" pitchFamily="34" charset="0"/>
              <a:buChar char="•"/>
            </a:pP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Striping pattern of </a:t>
            </a:r>
            <a:r>
              <a:rPr lang="en-US" altLang="ko-KR" sz="1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tropospheric </a:t>
            </a: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en-US" altLang="ko-KR" sz="1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zone </a:t>
            </a: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may be improved</a:t>
            </a:r>
            <a:r>
              <a:rPr lang="ko-KR" alt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</a:t>
            </a:r>
            <a:r>
              <a:rPr lang="ko-KR" alt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ko-KR" alt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future</a:t>
            </a:r>
            <a:r>
              <a:rPr lang="ko-KR" alt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after</a:t>
            </a:r>
            <a:r>
              <a:rPr lang="ko-KR" alt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soft</a:t>
            </a:r>
            <a:r>
              <a:rPr lang="ko-KR" alt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calibration.</a:t>
            </a:r>
            <a:r>
              <a:rPr lang="ko-KR" alt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xmlns="" id="{348C8EA9-2F9E-4206-A08D-05F60FD753CF}"/>
              </a:ext>
            </a:extLst>
          </p:cNvPr>
          <p:cNvSpPr/>
          <p:nvPr/>
        </p:nvSpPr>
        <p:spPr>
          <a:xfrm>
            <a:off x="7501922" y="6541099"/>
            <a:ext cx="2364750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42950">
              <a:lnSpc>
                <a:spcPts val="1138"/>
              </a:lnSpc>
              <a:defRPr/>
            </a:pPr>
            <a:r>
              <a:rPr lang="en-US" altLang="ko-KR" sz="1138" i="1" kern="100" dirty="0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Jae H. Kim (</a:t>
            </a:r>
            <a:r>
              <a:rPr lang="en-US" altLang="ko-KR" sz="1138" i="1" kern="100" dirty="0" err="1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jaekim@pusan.ac.k</a:t>
            </a:r>
            <a:r>
              <a:rPr lang="en-US" altLang="ko-KR" sz="1138" i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ko-KR" sz="1138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ko-KR" altLang="ko-KR" sz="1138" i="1" kern="100" dirty="0">
              <a:latin typeface="Arial" panose="020B0604020202020204" pitchFamily="34" charset="0"/>
              <a:ea typeface="맑은 고딕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42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E6999AA7-CDCD-4316-8B59-20F48FC92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454671"/>
            <a:ext cx="2311400" cy="365125"/>
          </a:xfrm>
        </p:spPr>
        <p:txBody>
          <a:bodyPr/>
          <a:lstStyle/>
          <a:p>
            <a:fld id="{6A0A1370-F808-481E-A16B-D96609806D44}" type="slidenum">
              <a:rPr lang="ko-KR" altLang="en-US" smtClean="0">
                <a:solidFill>
                  <a:schemeClr val="tx1"/>
                </a:solidFill>
              </a:rPr>
              <a:t>16</a:t>
            </a:fld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" name="제목 2">
            <a:extLst>
              <a:ext uri="{FF2B5EF4-FFF2-40B4-BE49-F238E27FC236}">
                <a16:creationId xmlns:a16="http://schemas.microsoft.com/office/drawing/2014/main" xmlns="" id="{22D6CB45-69C1-442C-8783-AD9827CE7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61"/>
            <a:ext cx="9906000" cy="762054"/>
          </a:xfrm>
        </p:spPr>
        <p:txBody>
          <a:bodyPr anchor="ctr">
            <a:noAutofit/>
          </a:bodyPr>
          <a:lstStyle/>
          <a:p>
            <a:pPr algn="ctr"/>
            <a:r>
              <a:rPr lang="en-US" altLang="ko-KR" sz="2800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  Nitrogen Dioxide</a:t>
            </a:r>
            <a:endParaRPr lang="ko-KR" altLang="en-US" sz="2800" dirty="0">
              <a:latin typeface="Arial" panose="020B0604020202020204" pitchFamily="34" charset="0"/>
              <a:ea typeface="나눔바른고딕" panose="020B0600000101010101" charset="-127"/>
              <a:cs typeface="Arial" panose="020B060402020202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581CA484-B6D2-402F-937F-A076BA5F4893}"/>
              </a:ext>
            </a:extLst>
          </p:cNvPr>
          <p:cNvSpPr/>
          <p:nvPr/>
        </p:nvSpPr>
        <p:spPr>
          <a:xfrm>
            <a:off x="2872631" y="998790"/>
            <a:ext cx="1868506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9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2018.12.12</a:t>
            </a:r>
            <a:endParaRPr lang="ko-KR" altLang="en-US" sz="195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20C10A90-6739-4217-9F46-053FA151A8F2}"/>
              </a:ext>
            </a:extLst>
          </p:cNvPr>
          <p:cNvSpPr/>
          <p:nvPr/>
        </p:nvSpPr>
        <p:spPr>
          <a:xfrm>
            <a:off x="5309021" y="995314"/>
            <a:ext cx="1868506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9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2018.12.14</a:t>
            </a:r>
            <a:endParaRPr lang="ko-KR" altLang="en-US" sz="195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C3DB90EA-81FE-4F59-86D0-4EA73801DB97}"/>
              </a:ext>
            </a:extLst>
          </p:cNvPr>
          <p:cNvSpPr/>
          <p:nvPr/>
        </p:nvSpPr>
        <p:spPr>
          <a:xfrm>
            <a:off x="7889569" y="995314"/>
            <a:ext cx="1868506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9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2018.12.18</a:t>
            </a:r>
            <a:endParaRPr lang="ko-KR" altLang="en-US" sz="195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xmlns="" id="{666AD2A2-037E-479A-86E4-9E3FE44DA857}"/>
              </a:ext>
            </a:extLst>
          </p:cNvPr>
          <p:cNvGrpSpPr>
            <a:grpSpLocks noChangeAspect="1"/>
          </p:cNvGrpSpPr>
          <p:nvPr/>
        </p:nvGrpSpPr>
        <p:grpSpPr>
          <a:xfrm>
            <a:off x="2847179" y="1370416"/>
            <a:ext cx="6792190" cy="4502017"/>
            <a:chOff x="2944485" y="427712"/>
            <a:chExt cx="9776373" cy="6480000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xmlns="" id="{2DA0CB72-AD11-4767-B325-7312E50C7A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0" r="14582"/>
            <a:stretch/>
          </p:blipFill>
          <p:spPr>
            <a:xfrm>
              <a:off x="2944485" y="427712"/>
              <a:ext cx="3299073" cy="3240000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xmlns="" id="{ADA443FA-8A76-4C57-84FB-173958F6B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5" r="15063"/>
            <a:stretch/>
          </p:blipFill>
          <p:spPr>
            <a:xfrm>
              <a:off x="2944485" y="3645419"/>
              <a:ext cx="3299073" cy="3262293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xmlns="" id="{63F47149-77D0-4A01-9E0A-8FAB97E36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63" r="14563"/>
            <a:stretch/>
          </p:blipFill>
          <p:spPr>
            <a:xfrm>
              <a:off x="6227595" y="427712"/>
              <a:ext cx="3283110" cy="3240000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xmlns="" id="{4A75749D-E014-45C0-B600-C2608A3BF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63" r="14563"/>
            <a:stretch/>
          </p:blipFill>
          <p:spPr>
            <a:xfrm>
              <a:off x="6227595" y="3667712"/>
              <a:ext cx="3283110" cy="3240000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xmlns="" id="{6E235155-A1EA-4051-805A-39287017FC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50" r="15350"/>
            <a:stretch/>
          </p:blipFill>
          <p:spPr>
            <a:xfrm>
              <a:off x="9510704" y="427712"/>
              <a:ext cx="3210153" cy="3240000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xmlns="" id="{A1315BAA-C86F-45CC-BC21-90281EC7AA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50" r="15350"/>
            <a:stretch/>
          </p:blipFill>
          <p:spPr>
            <a:xfrm>
              <a:off x="9510705" y="3667712"/>
              <a:ext cx="3210153" cy="3240000"/>
            </a:xfrm>
            <a:prstGeom prst="rect">
              <a:avLst/>
            </a:prstGeom>
          </p:spPr>
        </p:pic>
      </p:grpSp>
      <p:sp>
        <p:nvSpPr>
          <p:cNvPr id="25" name="직사각형 24">
            <a:extLst>
              <a:ext uri="{FF2B5EF4-FFF2-40B4-BE49-F238E27FC236}">
                <a16:creationId xmlns:a16="http://schemas.microsoft.com/office/drawing/2014/main" xmlns="" id="{55A61A9C-9971-44EC-89D2-8FBF1026A647}"/>
              </a:ext>
            </a:extLst>
          </p:cNvPr>
          <p:cNvSpPr/>
          <p:nvPr/>
        </p:nvSpPr>
        <p:spPr>
          <a:xfrm>
            <a:off x="128963" y="2206945"/>
            <a:ext cx="2451584" cy="64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7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GEMS</a:t>
            </a:r>
            <a:r>
              <a:rPr lang="ko-KR" altLang="en-US" sz="17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17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L2 Algorithm</a:t>
            </a:r>
          </a:p>
          <a:p>
            <a:pPr algn="ctr"/>
            <a:r>
              <a:rPr lang="en-US" altLang="ko-KR" sz="17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VCD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xmlns="" id="{A26BBEB7-421F-4EF5-8E96-2C8ADBB2C937}"/>
              </a:ext>
            </a:extLst>
          </p:cNvPr>
          <p:cNvSpPr/>
          <p:nvPr/>
        </p:nvSpPr>
        <p:spPr>
          <a:xfrm>
            <a:off x="128964" y="4478497"/>
            <a:ext cx="2299634" cy="64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7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TROPOMI</a:t>
            </a:r>
            <a:r>
              <a:rPr lang="ko-KR" altLang="en-US" sz="17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17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L2 VCD</a:t>
            </a:r>
            <a:endParaRPr lang="en-US" altLang="ko-KR" sz="1788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altLang="ko-KR" sz="1788" dirty="0">
                <a:latin typeface="Verdana" panose="020B0604030504040204" pitchFamily="34" charset="0"/>
                <a:cs typeface="Verdana" panose="020B0604030504040204" pitchFamily="34" charset="0"/>
              </a:rPr>
              <a:t>(Operational)</a:t>
            </a:r>
            <a:endParaRPr lang="ko-KR" altLang="en-US" sz="1788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xmlns="" id="{990D953D-5904-4AB0-9359-1BBA9ABF5437}"/>
              </a:ext>
            </a:extLst>
          </p:cNvPr>
          <p:cNvSpPr/>
          <p:nvPr/>
        </p:nvSpPr>
        <p:spPr>
          <a:xfrm>
            <a:off x="515227" y="5960740"/>
            <a:ext cx="887554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8606" indent="-278606">
              <a:buFont typeface="Arial" panose="020B0604020202020204" pitchFamily="34" charset="0"/>
              <a:buChar char="•"/>
            </a:pP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GEMS : DOAS method,  TROPOMI : DOAS method, Different Slit Function may be major reason.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xmlns="" id="{97D76055-DD30-4FB0-BC4B-6E7683639AA1}"/>
              </a:ext>
            </a:extLst>
          </p:cNvPr>
          <p:cNvSpPr/>
          <p:nvPr/>
        </p:nvSpPr>
        <p:spPr>
          <a:xfrm>
            <a:off x="7811365" y="6341434"/>
            <a:ext cx="2024913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42950">
              <a:lnSpc>
                <a:spcPts val="1138"/>
              </a:lnSpc>
              <a:defRPr/>
            </a:pPr>
            <a:r>
              <a:rPr lang="en-US" altLang="ko-KR" sz="1138" i="1" kern="100" dirty="0" err="1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Hanlim</a:t>
            </a:r>
            <a:r>
              <a:rPr lang="en-US" altLang="ko-KR" sz="1138" i="1" kern="100" dirty="0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Lee (</a:t>
            </a:r>
            <a:r>
              <a:rPr lang="en-US" altLang="ko-KR" sz="975" i="1" u="sng" dirty="0">
                <a:latin typeface="Arial" panose="020B0604020202020204" pitchFamily="34" charset="0"/>
                <a:cs typeface="Arial" panose="020B0604020202020204" pitchFamily="34" charset="0"/>
              </a:rPr>
              <a:t>hllee@pknu.ac.kr</a:t>
            </a:r>
            <a:r>
              <a:rPr lang="en-US" altLang="ko-KR" sz="1138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ko-KR" altLang="ko-KR" sz="1138" i="1" kern="100" dirty="0">
              <a:latin typeface="Arial" panose="020B0604020202020204" pitchFamily="34" charset="0"/>
              <a:ea typeface="맑은 고딕"/>
              <a:cs typeface="Arial" panose="020B0604020202020204" pitchFamily="34" charset="0"/>
            </a:endParaRPr>
          </a:p>
        </p:txBody>
      </p:sp>
      <p:sp>
        <p:nvSpPr>
          <p:cNvPr id="23" name="TextBox 24">
            <a:extLst>
              <a:ext uri="{FF2B5EF4-FFF2-40B4-BE49-F238E27FC236}">
                <a16:creationId xmlns:a16="http://schemas.microsoft.com/office/drawing/2014/main" xmlns="" id="{BFD67C34-01C5-4674-AD94-87703983AB5F}"/>
              </a:ext>
            </a:extLst>
          </p:cNvPr>
          <p:cNvSpPr txBox="1">
            <a:spLocks noChangeAspect="1"/>
          </p:cNvSpPr>
          <p:nvPr/>
        </p:nvSpPr>
        <p:spPr>
          <a:xfrm>
            <a:off x="4545440" y="2318166"/>
            <a:ext cx="1135904" cy="267202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r>
              <a:rPr lang="en-US" altLang="ko-KR" sz="1138" dirty="0">
                <a:latin typeface="Arial"/>
                <a:cs typeface="Arial"/>
              </a:rPr>
              <a:t>China</a:t>
            </a:r>
            <a:endParaRPr lang="en-US" sz="1138" dirty="0">
              <a:latin typeface="Arial"/>
              <a:cs typeface="Arial"/>
            </a:endParaRPr>
          </a:p>
        </p:txBody>
      </p:sp>
      <p:cxnSp>
        <p:nvCxnSpPr>
          <p:cNvPr id="27" name="Straight Arrow Connector 11">
            <a:extLst>
              <a:ext uri="{FF2B5EF4-FFF2-40B4-BE49-F238E27FC236}">
                <a16:creationId xmlns:a16="http://schemas.microsoft.com/office/drawing/2014/main" xmlns="" id="{BDF59EC2-DBEE-4345-B8C8-E8C68ECEED1C}"/>
              </a:ext>
            </a:extLst>
          </p:cNvPr>
          <p:cNvCxnSpPr>
            <a:cxnSpLocks noChangeAspect="1"/>
          </p:cNvCxnSpPr>
          <p:nvPr/>
        </p:nvCxnSpPr>
        <p:spPr bwMode="auto">
          <a:xfrm flipH="1" flipV="1">
            <a:off x="3867411" y="2270957"/>
            <a:ext cx="718611" cy="201665"/>
          </a:xfrm>
          <a:prstGeom prst="straightConnector1">
            <a:avLst/>
          </a:prstGeom>
          <a:noFill/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직선 화살표 연결선 11"/>
          <p:cNvCxnSpPr/>
          <p:nvPr/>
        </p:nvCxnSpPr>
        <p:spPr>
          <a:xfrm flipH="1">
            <a:off x="4154311" y="1901481"/>
            <a:ext cx="431711" cy="256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4">
            <a:extLst>
              <a:ext uri="{FF2B5EF4-FFF2-40B4-BE49-F238E27FC236}">
                <a16:creationId xmlns:a16="http://schemas.microsoft.com/office/drawing/2014/main" xmlns="" id="{BFD67C34-01C5-4674-AD94-87703983AB5F}"/>
              </a:ext>
            </a:extLst>
          </p:cNvPr>
          <p:cNvSpPr txBox="1">
            <a:spLocks noChangeAspect="1"/>
          </p:cNvSpPr>
          <p:nvPr/>
        </p:nvSpPr>
        <p:spPr>
          <a:xfrm>
            <a:off x="4570306" y="1683309"/>
            <a:ext cx="1265027" cy="297576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r>
              <a:rPr lang="en-US" altLang="ko-KR" sz="1138" dirty="0">
                <a:latin typeface="Arial"/>
                <a:cs typeface="Arial"/>
              </a:rPr>
              <a:t>Seoul Metropolitan Area</a:t>
            </a:r>
          </a:p>
          <a:p>
            <a:r>
              <a:rPr lang="en-US" sz="1138" dirty="0">
                <a:latin typeface="Arial"/>
                <a:cs typeface="Arial"/>
              </a:rPr>
              <a:t>(SMA)</a:t>
            </a:r>
          </a:p>
        </p:txBody>
      </p:sp>
    </p:spTree>
    <p:extLst>
      <p:ext uri="{BB962C8B-B14F-4D97-AF65-F5344CB8AC3E}">
        <p14:creationId xmlns:p14="http://schemas.microsoft.com/office/powerpoint/2010/main" val="75385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xmlns="" id="{C90FAB7D-06C7-47A2-A12E-A1A78120F6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378178"/>
              </p:ext>
            </p:extLst>
          </p:nvPr>
        </p:nvGraphicFramePr>
        <p:xfrm>
          <a:off x="789385" y="1664494"/>
          <a:ext cx="8327231" cy="2940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5533">
                  <a:extLst>
                    <a:ext uri="{9D8B030D-6E8A-4147-A177-3AD203B41FA5}">
                      <a16:colId xmlns:a16="http://schemas.microsoft.com/office/drawing/2014/main" xmlns="" val="1587630210"/>
                    </a:ext>
                  </a:extLst>
                </a:gridCol>
                <a:gridCol w="3440849">
                  <a:extLst>
                    <a:ext uri="{9D8B030D-6E8A-4147-A177-3AD203B41FA5}">
                      <a16:colId xmlns:a16="http://schemas.microsoft.com/office/drawing/2014/main" xmlns="" val="713753429"/>
                    </a:ext>
                  </a:extLst>
                </a:gridCol>
                <a:gridCol w="3440849">
                  <a:extLst>
                    <a:ext uri="{9D8B030D-6E8A-4147-A177-3AD203B41FA5}">
                      <a16:colId xmlns:a16="http://schemas.microsoft.com/office/drawing/2014/main" xmlns="" val="3754217395"/>
                    </a:ext>
                  </a:extLst>
                </a:gridCol>
              </a:tblGrid>
              <a:tr h="309539">
                <a:tc>
                  <a:txBody>
                    <a:bodyPr/>
                    <a:lstStyle/>
                    <a:p>
                      <a:pPr algn="ctr" latinLnBrk="1"/>
                      <a:endParaRPr lang="ko-KR" altLang="en-US" sz="13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GEMS L2</a:t>
                      </a:r>
                      <a:r>
                        <a:rPr lang="ko-KR" altLang="en-US" sz="13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3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algorithm</a:t>
                      </a:r>
                      <a:endParaRPr lang="ko-KR" altLang="en-US" sz="13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TROPOMI L2 algorithm</a:t>
                      </a:r>
                      <a:endParaRPr lang="ko-KR" altLang="en-US" sz="13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4295" marR="74295" marT="37148" marB="37148" anchor="ctr"/>
                </a:tc>
                <a:extLst>
                  <a:ext uri="{0D108BD9-81ED-4DB2-BD59-A6C34878D82A}">
                    <a16:rowId xmlns:a16="http://schemas.microsoft.com/office/drawing/2014/main" xmlns="" val="2187797301"/>
                  </a:ext>
                </a:extLst>
              </a:tr>
              <a:tr h="30953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Fitting Window</a:t>
                      </a:r>
                      <a:endParaRPr lang="ko-KR" altLang="en-US" sz="1300" b="0" dirty="0"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432 – 450 nm</a:t>
                      </a:r>
                      <a:endParaRPr lang="ko-KR" altLang="en-US" sz="1300" b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405 – 465 nm</a:t>
                      </a:r>
                      <a:endParaRPr lang="ko-KR" altLang="en-US" sz="1300" b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4295" marR="74295" marT="37148" marB="37148" anchor="ctr"/>
                </a:tc>
                <a:extLst>
                  <a:ext uri="{0D108BD9-81ED-4DB2-BD59-A6C34878D82A}">
                    <a16:rowId xmlns:a16="http://schemas.microsoft.com/office/drawing/2014/main" xmlns="" val="1906125538"/>
                  </a:ext>
                </a:extLst>
              </a:tr>
              <a:tr h="30953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Applied FWHM</a:t>
                      </a:r>
                      <a:endParaRPr lang="ko-KR" altLang="en-US" sz="1300" b="0" dirty="0"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0.47 nm (After Calibration), Gaussian</a:t>
                      </a:r>
                      <a:endParaRPr lang="ko-KR" altLang="en-US" sz="1300" b="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0.55 nm (Based on ATBD), ISRF</a:t>
                      </a:r>
                      <a:endParaRPr lang="ko-KR" altLang="en-US" sz="1300" b="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4295" marR="74295" marT="37148" marB="37148" anchor="ctr"/>
                </a:tc>
                <a:extLst>
                  <a:ext uri="{0D108BD9-81ED-4DB2-BD59-A6C34878D82A}">
                    <a16:rowId xmlns:a16="http://schemas.microsoft.com/office/drawing/2014/main" xmlns="" val="3447688846"/>
                  </a:ext>
                </a:extLst>
              </a:tr>
              <a:tr h="309539">
                <a:tc rowSpan="5"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Cross-section</a:t>
                      </a:r>
                      <a:endParaRPr lang="ko-KR" altLang="en-US" sz="1300" b="0" dirty="0"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NO2</a:t>
                      </a:r>
                      <a:r>
                        <a:rPr lang="en-US" altLang="ko-KR" sz="1300" b="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3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220K (</a:t>
                      </a:r>
                      <a:r>
                        <a:rPr lang="en-US" altLang="ko-KR" sz="13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Vandaele</a:t>
                      </a:r>
                      <a:r>
                        <a:rPr lang="en-US" altLang="ko-KR" sz="13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et al.</a:t>
                      </a:r>
                      <a:r>
                        <a:rPr lang="en-US" altLang="ko-KR" sz="1300" b="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[1998])</a:t>
                      </a:r>
                      <a:endParaRPr lang="ko-KR" altLang="en-US" sz="1300" b="0" dirty="0"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NO2 220K (</a:t>
                      </a:r>
                      <a:r>
                        <a:rPr lang="en-US" altLang="ko-KR" sz="13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Vandaele</a:t>
                      </a:r>
                      <a:r>
                        <a:rPr lang="en-US" altLang="ko-KR" sz="13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et al. [1998])</a:t>
                      </a:r>
                      <a:endParaRPr lang="ko-KR" altLang="en-US" sz="1300" b="0" dirty="0"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4295" marR="74295" marT="37148" marB="37148" anchor="ctr"/>
                </a:tc>
                <a:extLst>
                  <a:ext uri="{0D108BD9-81ED-4DB2-BD59-A6C34878D82A}">
                    <a16:rowId xmlns:a16="http://schemas.microsoft.com/office/drawing/2014/main" xmlns="" val="457442809"/>
                  </a:ext>
                </a:extLst>
              </a:tr>
              <a:tr h="773848"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O3 243K, 293K </a:t>
                      </a:r>
                    </a:p>
                    <a:p>
                      <a:pPr algn="ctr" latinLnBrk="1"/>
                      <a:r>
                        <a:rPr lang="en-US" altLang="ko-KR" sz="1300" b="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</a:t>
                      </a:r>
                      <a:r>
                        <a:rPr lang="en-US" altLang="ko-KR" sz="1300" b="0" dirty="0" err="1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Bogumil</a:t>
                      </a:r>
                      <a:r>
                        <a:rPr lang="en-US" altLang="ko-KR" sz="1300" b="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et al. [2000])</a:t>
                      </a: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O3 243 K </a:t>
                      </a:r>
                    </a:p>
                    <a:p>
                      <a:pPr algn="ctr" latinLnBrk="1"/>
                      <a:r>
                        <a:rPr lang="en-US" altLang="ko-KR" sz="1300" b="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</a:t>
                      </a:r>
                      <a:r>
                        <a:rPr lang="en-US" altLang="ko-KR" sz="1300" b="0" dirty="0" err="1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Gorshelev</a:t>
                      </a:r>
                      <a:r>
                        <a:rPr lang="en-US" altLang="ko-KR" sz="1300" b="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et al. [2014], </a:t>
                      </a:r>
                      <a:r>
                        <a:rPr lang="en-US" altLang="ko-KR" sz="1300" b="0" dirty="0" err="1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Serdyuchenko</a:t>
                      </a:r>
                      <a:r>
                        <a:rPr lang="en-US" altLang="ko-KR" sz="1300" b="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et al. [2014])</a:t>
                      </a:r>
                      <a:endParaRPr lang="ko-KR" altLang="en-US" sz="1300" b="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4295" marR="74295" marT="37148" marB="37148" anchor="ctr"/>
                </a:tc>
                <a:extLst>
                  <a:ext uri="{0D108BD9-81ED-4DB2-BD59-A6C34878D82A}">
                    <a16:rowId xmlns:a16="http://schemas.microsoft.com/office/drawing/2014/main" xmlns="" val="2556413609"/>
                  </a:ext>
                </a:extLst>
              </a:tr>
              <a:tr h="309539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Ring  Chance and </a:t>
                      </a:r>
                      <a:r>
                        <a:rPr lang="en-US" altLang="ko-KR" sz="13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Spurr</a:t>
                      </a:r>
                      <a:r>
                        <a:rPr lang="en-US" altLang="ko-KR" sz="13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 [1997]</a:t>
                      </a:r>
                      <a:endParaRPr lang="ko-KR" altLang="en-US" sz="1300" b="0" dirty="0"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Ring  Chance and </a:t>
                      </a:r>
                      <a:r>
                        <a:rPr lang="en-US" altLang="ko-KR" sz="13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Spurr</a:t>
                      </a:r>
                      <a:r>
                        <a:rPr lang="en-US" altLang="ko-KR" sz="13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 [1997]</a:t>
                      </a:r>
                      <a:endParaRPr lang="ko-KR" altLang="en-US" sz="1300" b="0" dirty="0"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4295" marR="74295" marT="37148" marB="37148" anchor="ctr"/>
                </a:tc>
                <a:extLst>
                  <a:ext uri="{0D108BD9-81ED-4DB2-BD59-A6C34878D82A}">
                    <a16:rowId xmlns:a16="http://schemas.microsoft.com/office/drawing/2014/main" xmlns="" val="268873617"/>
                  </a:ext>
                </a:extLst>
              </a:tr>
              <a:tr h="309539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O4  </a:t>
                      </a:r>
                      <a:r>
                        <a:rPr lang="en-US" altLang="ko-KR" sz="13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Thalman</a:t>
                      </a:r>
                      <a:r>
                        <a:rPr lang="en-US" altLang="ko-KR" sz="13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and </a:t>
                      </a:r>
                      <a:r>
                        <a:rPr lang="en-US" altLang="ko-KR" sz="13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Volkamer</a:t>
                      </a:r>
                      <a:r>
                        <a:rPr lang="en-US" altLang="ko-KR" sz="13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 [2013]</a:t>
                      </a:r>
                      <a:endParaRPr lang="ko-KR" altLang="en-US" sz="1300" b="0" dirty="0"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O4  </a:t>
                      </a:r>
                      <a:r>
                        <a:rPr lang="en-US" altLang="ko-KR" sz="13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Thalman</a:t>
                      </a:r>
                      <a:r>
                        <a:rPr lang="en-US" altLang="ko-KR" sz="13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and </a:t>
                      </a:r>
                      <a:r>
                        <a:rPr lang="en-US" altLang="ko-KR" sz="13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Volkamer</a:t>
                      </a:r>
                      <a:r>
                        <a:rPr lang="en-US" altLang="ko-KR" sz="1300" b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 [2013]</a:t>
                      </a:r>
                      <a:endParaRPr lang="ko-KR" altLang="en-US" sz="1300" b="0" dirty="0"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4295" marR="74295" marT="37148" marB="37148" anchor="ctr"/>
                </a:tc>
                <a:extLst>
                  <a:ext uri="{0D108BD9-81ED-4DB2-BD59-A6C34878D82A}">
                    <a16:rowId xmlns:a16="http://schemas.microsoft.com/office/drawing/2014/main" xmlns="" val="449749399"/>
                  </a:ext>
                </a:extLst>
              </a:tr>
              <a:tr h="309539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</a:t>
                      </a:r>
                      <a:r>
                        <a:rPr lang="ko-KR" altLang="en-US" sz="1300" b="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300" b="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H2O</a:t>
                      </a:r>
                      <a:endParaRPr lang="ko-KR" altLang="en-US" sz="1300" b="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4295" marR="74295" marT="37148" marB="37148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0" dirty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H2O</a:t>
                      </a:r>
                      <a:endParaRPr lang="ko-KR" altLang="en-US" sz="1300" b="0" dirty="0">
                        <a:solidFill>
                          <a:srgbClr val="FF0000"/>
                        </a:solidFill>
                        <a:latin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4295" marR="74295" marT="37148" marB="37148" anchor="ctr"/>
                </a:tc>
                <a:extLst>
                  <a:ext uri="{0D108BD9-81ED-4DB2-BD59-A6C34878D82A}">
                    <a16:rowId xmlns:a16="http://schemas.microsoft.com/office/drawing/2014/main" xmlns="" val="220674846"/>
                  </a:ext>
                </a:extLst>
              </a:tr>
            </a:tbl>
          </a:graphicData>
        </a:graphic>
      </p:graphicFrame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E6999AA7-CDCD-4316-8B59-20F48FC92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A1370-F808-481E-A16B-D96609806D44}" type="slidenum">
              <a:rPr lang="ko-KR" altLang="en-US" smtClean="0">
                <a:solidFill>
                  <a:schemeClr val="tx1"/>
                </a:solidFill>
              </a:rPr>
              <a:t>17</a:t>
            </a:fld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" name="제목 2">
            <a:extLst>
              <a:ext uri="{FF2B5EF4-FFF2-40B4-BE49-F238E27FC236}">
                <a16:creationId xmlns:a16="http://schemas.microsoft.com/office/drawing/2014/main" xmlns="" id="{22D6CB45-69C1-442C-8783-AD9827CE7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62054"/>
          </a:xfrm>
        </p:spPr>
        <p:txBody>
          <a:bodyPr anchor="ctr">
            <a:noAutofit/>
          </a:bodyPr>
          <a:lstStyle/>
          <a:p>
            <a:pPr algn="ctr"/>
            <a:r>
              <a:rPr lang="en-US" altLang="ko-KR" sz="2800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  </a:t>
            </a:r>
            <a:r>
              <a:rPr lang="en-US" altLang="ko-KR" sz="2800" dirty="0" smtClean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NO2 </a:t>
            </a:r>
            <a:r>
              <a:rPr lang="en-US" altLang="ko-KR" sz="2800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– </a:t>
            </a:r>
            <a:r>
              <a:rPr lang="en-US" altLang="ko-KR" sz="2400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Possible Reason for the Difference</a:t>
            </a:r>
            <a:endParaRPr lang="ko-KR" altLang="en-US" sz="2800" dirty="0">
              <a:latin typeface="Arial" panose="020B0604020202020204" pitchFamily="34" charset="0"/>
              <a:ea typeface="나눔바른고딕" panose="020B0600000101010101" charset="-127"/>
              <a:cs typeface="Arial" panose="020B0604020202020204" pitchFamily="34" charset="0"/>
            </a:endParaRPr>
          </a:p>
        </p:txBody>
      </p:sp>
      <p:sp>
        <p:nvSpPr>
          <p:cNvPr id="4" name="내용 개체 틀 4">
            <a:extLst>
              <a:ext uri="{FF2B5EF4-FFF2-40B4-BE49-F238E27FC236}">
                <a16:creationId xmlns:a16="http://schemas.microsoft.com/office/drawing/2014/main" xmlns="" id="{0ADCEC05-C643-4491-9A50-F66028DCA6D5}"/>
              </a:ext>
            </a:extLst>
          </p:cNvPr>
          <p:cNvSpPr txBox="1">
            <a:spLocks/>
          </p:cNvSpPr>
          <p:nvPr/>
        </p:nvSpPr>
        <p:spPr>
          <a:xfrm>
            <a:off x="789384" y="4822868"/>
            <a:ext cx="9057435" cy="1132935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8606" indent="-278606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63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DOAS</a:t>
            </a:r>
            <a:r>
              <a:rPr lang="ko-KR" altLang="en-US" sz="1463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1463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fitting window</a:t>
            </a:r>
            <a:r>
              <a:rPr lang="ko-KR" altLang="en-US" sz="1463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1463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would not affect </a:t>
            </a:r>
            <a:r>
              <a:rPr lang="en-US" altLang="ko-KR" sz="1463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VCD. </a:t>
            </a:r>
            <a:endParaRPr lang="en-US" altLang="ko-KR" sz="1463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78606" indent="-278606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63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Difference of Slit Function (FWHM) and Cross-section may be the possible reason. </a:t>
            </a:r>
            <a:r>
              <a:rPr lang="ko-KR" altLang="en-US" sz="1463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altLang="ko-KR" sz="1463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78606" indent="-278606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463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Applying same fitting window, FWHM, and cross-section may reduce the difference. </a:t>
            </a:r>
          </a:p>
        </p:txBody>
      </p:sp>
    </p:spTree>
    <p:extLst>
      <p:ext uri="{BB962C8B-B14F-4D97-AF65-F5344CB8AC3E}">
        <p14:creationId xmlns:p14="http://schemas.microsoft.com/office/powerpoint/2010/main" val="59674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CE62B2D-D7EF-4FB8-A566-FC4261526859}"/>
              </a:ext>
            </a:extLst>
          </p:cNvPr>
          <p:cNvSpPr txBox="1"/>
          <p:nvPr/>
        </p:nvSpPr>
        <p:spPr>
          <a:xfrm>
            <a:off x="0" y="5738556"/>
            <a:ext cx="3429177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25" b="1" dirty="0">
                <a:latin typeface="Arial" panose="020B0604020202020204" pitchFamily="34" charset="0"/>
                <a:cs typeface="Arial" panose="020B0604020202020204" pitchFamily="34" charset="0"/>
              </a:rPr>
              <a:t>Pandora Network in Korea</a:t>
            </a:r>
            <a:endParaRPr lang="ko-KR" altLang="en-US" sz="162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제목 2">
            <a:extLst>
              <a:ext uri="{FF2B5EF4-FFF2-40B4-BE49-F238E27FC236}">
                <a16:creationId xmlns:a16="http://schemas.microsoft.com/office/drawing/2014/main" xmlns="" id="{4517D169-7EB3-4E0B-AF11-22DD7F592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73"/>
            <a:ext cx="9906000" cy="762054"/>
          </a:xfrm>
        </p:spPr>
        <p:txBody>
          <a:bodyPr anchor="ctr">
            <a:noAutofit/>
          </a:bodyPr>
          <a:lstStyle/>
          <a:p>
            <a:pPr algn="ctr"/>
            <a:r>
              <a:rPr lang="en-US" altLang="ko-KR" sz="2400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  Validation of Operational</a:t>
            </a:r>
            <a:r>
              <a:rPr lang="ko-KR" altLang="en-US" sz="2400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 </a:t>
            </a:r>
            <a:r>
              <a:rPr lang="en-US" altLang="ko-KR" sz="2400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Nitrogen Dioxide </a:t>
            </a:r>
            <a:r>
              <a:rPr lang="en-US" altLang="ko-KR" sz="2400" dirty="0" smtClean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/>
            </a:r>
            <a:br>
              <a:rPr lang="en-US" altLang="ko-KR" sz="2400" dirty="0" smtClean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</a:br>
            <a:r>
              <a:rPr lang="en-US" altLang="ko-KR" sz="2400" dirty="0" smtClean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with </a:t>
            </a:r>
            <a:r>
              <a:rPr lang="en-US" altLang="ko-KR" sz="2400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Pandora data in Korea</a:t>
            </a:r>
            <a:endParaRPr lang="ko-KR" altLang="en-US" sz="2400" dirty="0">
              <a:latin typeface="Arial" panose="020B0604020202020204" pitchFamily="34" charset="0"/>
              <a:ea typeface="나눔바른고딕" panose="020B0600000101010101" charset="-127"/>
              <a:cs typeface="Arial" panose="020B0604020202020204" pitchFamily="34" charset="0"/>
            </a:endParaRP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E51B3195-867A-44C1-B2E4-C994DA8A2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8" y="1366712"/>
            <a:ext cx="3028781" cy="430012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A42D333-8DBD-4B5B-8C13-53449E85EAF0}"/>
              </a:ext>
            </a:extLst>
          </p:cNvPr>
          <p:cNvSpPr txBox="1"/>
          <p:nvPr/>
        </p:nvSpPr>
        <p:spPr>
          <a:xfrm>
            <a:off x="3283513" y="1377795"/>
            <a:ext cx="3429177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25" b="1" dirty="0">
                <a:latin typeface="Arial" panose="020B0604020202020204" pitchFamily="34" charset="0"/>
                <a:cs typeface="Arial" panose="020B0604020202020204" pitchFamily="34" charset="0"/>
              </a:rPr>
              <a:t>Seoul</a:t>
            </a:r>
            <a:endParaRPr lang="ko-KR" altLang="en-US" sz="162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F9ED5A3-B7BE-429C-A04C-FED5E2F82C2D}"/>
              </a:ext>
            </a:extLst>
          </p:cNvPr>
          <p:cNvSpPr txBox="1"/>
          <p:nvPr/>
        </p:nvSpPr>
        <p:spPr>
          <a:xfrm>
            <a:off x="6521926" y="1377795"/>
            <a:ext cx="3429177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25" b="1" dirty="0">
                <a:latin typeface="Arial" panose="020B0604020202020204" pitchFamily="34" charset="0"/>
                <a:cs typeface="Arial" panose="020B0604020202020204" pitchFamily="34" charset="0"/>
              </a:rPr>
              <a:t>Busan</a:t>
            </a:r>
            <a:endParaRPr lang="ko-KR" altLang="en-US" sz="162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AF0FBC46-810A-4DD1-8DA6-2F0B8A2015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136" y="1677995"/>
            <a:ext cx="3179402" cy="245992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F4D95A0E-4382-4CEA-823F-83C0F173A4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584" y="1680890"/>
            <a:ext cx="3212963" cy="24599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47ADA90-A8CA-43E8-AD81-9674265F2B3A}"/>
              </a:ext>
            </a:extLst>
          </p:cNvPr>
          <p:cNvSpPr txBox="1"/>
          <p:nvPr/>
        </p:nvSpPr>
        <p:spPr>
          <a:xfrm>
            <a:off x="588506" y="2967689"/>
            <a:ext cx="965121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25" b="1" dirty="0">
                <a:latin typeface="Arial" panose="020B0604020202020204" pitchFamily="34" charset="0"/>
                <a:cs typeface="Arial" panose="020B0604020202020204" pitchFamily="34" charset="0"/>
              </a:rPr>
              <a:t>Seoul</a:t>
            </a:r>
            <a:endParaRPr lang="ko-KR" altLang="en-US" sz="162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F0D4A03-A807-44EF-B898-F6197E41AB12}"/>
              </a:ext>
            </a:extLst>
          </p:cNvPr>
          <p:cNvSpPr txBox="1"/>
          <p:nvPr/>
        </p:nvSpPr>
        <p:spPr>
          <a:xfrm>
            <a:off x="2128806" y="4402517"/>
            <a:ext cx="1154707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25" b="1" dirty="0">
                <a:latin typeface="Arial" panose="020B0604020202020204" pitchFamily="34" charset="0"/>
                <a:cs typeface="Arial" panose="020B0604020202020204" pitchFamily="34" charset="0"/>
              </a:rPr>
              <a:t>Busan</a:t>
            </a:r>
            <a:endParaRPr lang="ko-KR" altLang="en-US" sz="162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CD0CF42-6623-4AA8-B714-B63077B83DEB}"/>
              </a:ext>
            </a:extLst>
          </p:cNvPr>
          <p:cNvSpPr txBox="1"/>
          <p:nvPr/>
        </p:nvSpPr>
        <p:spPr>
          <a:xfrm>
            <a:off x="3321136" y="4107722"/>
            <a:ext cx="6739645" cy="2118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8606" indent="-27860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X: Pandora,  Y : TROPOMI L2 Nitrogen Dioxide (Operational)</a:t>
            </a:r>
          </a:p>
          <a:p>
            <a:pPr marL="278606" indent="-27860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Period : 2018.04.30 – 2019.03.05</a:t>
            </a:r>
          </a:p>
          <a:p>
            <a:pPr marL="278606" indent="-27860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Seoul, Busan : Large City, NO</a:t>
            </a:r>
            <a:r>
              <a:rPr lang="en-US" altLang="ko-KR" sz="1463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emissions local inhomogeneity.</a:t>
            </a:r>
          </a:p>
          <a:p>
            <a:pPr>
              <a:lnSpc>
                <a:spcPct val="150000"/>
              </a:lnSpc>
            </a:pPr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/>
              </a:rPr>
              <a:t>     underestimation of TROPOMI NO</a:t>
            </a:r>
            <a:r>
              <a:rPr lang="en-US" altLang="ko-KR" sz="1463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/>
              </a:rPr>
              <a:t>2</a:t>
            </a:r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/>
              </a:rPr>
              <a:t> (Relatively large FOV)</a:t>
            </a:r>
            <a:endParaRPr lang="en-US" altLang="ko-KR" sz="1463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78606" indent="-27860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Pandora : SZA &lt; 75°, </a:t>
            </a:r>
            <a:r>
              <a:rPr lang="en-US" altLang="ko-KR" sz="1463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errorfit</a:t>
            </a:r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&lt; 0.05, VCD Error &lt; 0.05 DU</a:t>
            </a:r>
          </a:p>
          <a:p>
            <a:pPr marL="278606" indent="-27860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Spatial Collocation – 0.1°, Temporal Collocation – 30 min</a:t>
            </a:r>
            <a:endParaRPr lang="ko-KR" altLang="en-US" sz="1463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C6F66EDE-2D7C-48C8-955A-E6B712903F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584" y="1677995"/>
            <a:ext cx="3212963" cy="245992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12EDA28F-A679-4AB2-AE77-AAD13BFC44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11" y="1677996"/>
            <a:ext cx="3227825" cy="2471304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7D86101F-3CA4-41DD-B5CE-5D8813BE305C}"/>
              </a:ext>
            </a:extLst>
          </p:cNvPr>
          <p:cNvSpPr/>
          <p:nvPr/>
        </p:nvSpPr>
        <p:spPr>
          <a:xfrm>
            <a:off x="5089895" y="6536826"/>
            <a:ext cx="4767652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42950">
              <a:lnSpc>
                <a:spcPts val="1138"/>
              </a:lnSpc>
              <a:defRPr/>
            </a:pPr>
            <a:r>
              <a:rPr lang="fi-FI" altLang="ko-KR" sz="975" i="1" kern="100" dirty="0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Sang-Woo Kim (</a:t>
            </a:r>
            <a:r>
              <a:rPr lang="fi-FI" altLang="ko-KR" sz="975" i="1" kern="100" dirty="0" err="1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sangwookim@snu.ac.kr</a:t>
            </a:r>
            <a:r>
              <a:rPr lang="fi-FI" altLang="ko-KR" sz="975" i="1" kern="100" dirty="0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), Chang-Keun Song (</a:t>
            </a:r>
            <a:r>
              <a:rPr lang="fi-FI" altLang="ko-KR" sz="975" i="1" u="sng" kern="100" dirty="0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cksong@unist.ac.kr</a:t>
            </a:r>
            <a:r>
              <a:rPr lang="fi-FI" altLang="ko-KR" sz="975" i="1" kern="100" dirty="0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)</a:t>
            </a:r>
            <a:endParaRPr lang="ko-KR" altLang="ko-KR" sz="975" i="1" kern="100" dirty="0">
              <a:latin typeface="Arial" panose="020B0604020202020204" pitchFamily="34" charset="0"/>
              <a:ea typeface="맑은 고딕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43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0BC6EE8E-2787-49D7-BB2B-87D594EEAEC8}"/>
              </a:ext>
            </a:extLst>
          </p:cNvPr>
          <p:cNvGrpSpPr>
            <a:grpSpLocks noChangeAspect="1"/>
          </p:cNvGrpSpPr>
          <p:nvPr/>
        </p:nvGrpSpPr>
        <p:grpSpPr>
          <a:xfrm>
            <a:off x="3663989" y="1516157"/>
            <a:ext cx="5722485" cy="3967758"/>
            <a:chOff x="3385155" y="925683"/>
            <a:chExt cx="8307340" cy="5759999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xmlns="" id="{907D72B9-D0FA-4E3A-AF52-630489054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85155" y="3781910"/>
              <a:ext cx="4084107" cy="2880000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xmlns="" id="{41B2F50A-7C61-4727-897C-406326E55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5155" y="925683"/>
              <a:ext cx="4083214" cy="2880000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xmlns="" id="{9AC51252-C79D-48BE-9193-3E948F5CD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55281" y="933012"/>
              <a:ext cx="4137214" cy="2880000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xmlns="" id="{616ADA76-A3AD-4E24-8B4F-AABE9BF68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48897" y="3805682"/>
              <a:ext cx="4137214" cy="2880000"/>
            </a:xfrm>
            <a:prstGeom prst="rect">
              <a:avLst/>
            </a:prstGeom>
          </p:spPr>
        </p:pic>
      </p:grp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8325736A-3338-4973-854F-9B1AE049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A1370-F808-481E-A16B-D96609806D44}" type="slidenum">
              <a:rPr lang="ko-KR" altLang="en-US" smtClean="0">
                <a:solidFill>
                  <a:schemeClr val="tx1"/>
                </a:solidFill>
              </a:rPr>
              <a:t>19</a:t>
            </a:fld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제목 2">
            <a:extLst>
              <a:ext uri="{FF2B5EF4-FFF2-40B4-BE49-F238E27FC236}">
                <a16:creationId xmlns:a16="http://schemas.microsoft.com/office/drawing/2014/main" xmlns="" id="{F5F7427C-4430-4F89-B268-EF62AC087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02"/>
            <a:ext cx="9906000" cy="762054"/>
          </a:xfrm>
        </p:spPr>
        <p:txBody>
          <a:bodyPr anchor="ctr">
            <a:noAutofit/>
          </a:bodyPr>
          <a:lstStyle/>
          <a:p>
            <a:pPr algn="ctr"/>
            <a:r>
              <a:rPr lang="en-US" altLang="ko-KR" sz="2800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  Formaldehyde</a:t>
            </a:r>
            <a:endParaRPr lang="ko-KR" altLang="en-US" sz="2800" dirty="0">
              <a:latin typeface="Arial" panose="020B0604020202020204" pitchFamily="34" charset="0"/>
              <a:ea typeface="나눔바른고딕" panose="020B0600000101010101" charset="-127"/>
              <a:cs typeface="Arial" panose="020B0604020202020204" pitchFamily="34" charset="0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54F44518-0CF8-430F-8150-E23528647E0C}"/>
              </a:ext>
            </a:extLst>
          </p:cNvPr>
          <p:cNvSpPr/>
          <p:nvPr/>
        </p:nvSpPr>
        <p:spPr>
          <a:xfrm>
            <a:off x="3262171" y="991013"/>
            <a:ext cx="3263060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HCHO over Seoul Metropolitan Area (2018.05.31)</a:t>
            </a:r>
            <a:endParaRPr lang="ko-KR" altLang="en-US" sz="1463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xmlns="" id="{F1B23E64-0DB0-4051-9E3E-B0A98873A8FD}"/>
              </a:ext>
            </a:extLst>
          </p:cNvPr>
          <p:cNvSpPr/>
          <p:nvPr/>
        </p:nvSpPr>
        <p:spPr>
          <a:xfrm>
            <a:off x="6434592" y="1001753"/>
            <a:ext cx="3263060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PM Concentration over China-Korea (2019.03.04)</a:t>
            </a:r>
            <a:endParaRPr lang="ko-KR" altLang="en-US" sz="1463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DBF523C3-466B-45AA-82F8-00DA3BE728F2}"/>
              </a:ext>
            </a:extLst>
          </p:cNvPr>
          <p:cNvSpPr/>
          <p:nvPr/>
        </p:nvSpPr>
        <p:spPr>
          <a:xfrm>
            <a:off x="256841" y="2384720"/>
            <a:ext cx="2451584" cy="64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7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GEMS</a:t>
            </a:r>
            <a:r>
              <a:rPr lang="ko-KR" altLang="en-US" sz="17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17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L2 Algorithm</a:t>
            </a:r>
          </a:p>
          <a:p>
            <a:pPr algn="ctr"/>
            <a:r>
              <a:rPr lang="en-US" altLang="ko-KR" sz="17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VCD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xmlns="" id="{31CD6D3B-E4B4-4617-B5F4-36CEF962AA85}"/>
              </a:ext>
            </a:extLst>
          </p:cNvPr>
          <p:cNvSpPr/>
          <p:nvPr/>
        </p:nvSpPr>
        <p:spPr>
          <a:xfrm>
            <a:off x="261643" y="4422953"/>
            <a:ext cx="2299634" cy="64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7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TROPOMI</a:t>
            </a:r>
            <a:r>
              <a:rPr lang="ko-KR" altLang="en-US" sz="17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17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L2 VCD</a:t>
            </a:r>
            <a:endParaRPr lang="en-US" altLang="ko-KR" sz="1788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altLang="ko-KR" sz="1788" dirty="0">
                <a:latin typeface="Verdana" panose="020B0604030504040204" pitchFamily="34" charset="0"/>
                <a:cs typeface="Verdana" panose="020B0604030504040204" pitchFamily="34" charset="0"/>
              </a:rPr>
              <a:t>(Operational)</a:t>
            </a:r>
            <a:endParaRPr lang="ko-KR" altLang="en-US" sz="1788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642A43A4-CCAF-46D3-9495-490A6BA9BC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2522" y="5417210"/>
            <a:ext cx="3269703" cy="426298"/>
          </a:xfrm>
          <a:prstGeom prst="rect">
            <a:avLst/>
          </a:prstGeom>
        </p:spPr>
      </p:pic>
      <p:sp>
        <p:nvSpPr>
          <p:cNvPr id="26" name="내용 개체 틀 4">
            <a:extLst>
              <a:ext uri="{FF2B5EF4-FFF2-40B4-BE49-F238E27FC236}">
                <a16:creationId xmlns:a16="http://schemas.microsoft.com/office/drawing/2014/main" xmlns="" id="{453F789A-BAEB-4362-9B48-2980D29FF311}"/>
              </a:ext>
            </a:extLst>
          </p:cNvPr>
          <p:cNvSpPr txBox="1">
            <a:spLocks/>
          </p:cNvSpPr>
          <p:nvPr/>
        </p:nvSpPr>
        <p:spPr>
          <a:xfrm>
            <a:off x="461099" y="5646006"/>
            <a:ext cx="9057435" cy="883688"/>
          </a:xfrm>
          <a:prstGeom prst="rect">
            <a:avLst/>
          </a:prstGeom>
        </p:spPr>
        <p:txBody>
          <a:bodyPr vert="horz" lIns="74295" tIns="37148" rIns="74295" bIns="37148" rtlCol="0">
            <a:no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ko-KR" sz="13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[Major Reason for differences]</a:t>
            </a:r>
          </a:p>
          <a:p>
            <a:pPr marL="278606" indent="-278606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3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TROPOMI algorithm : DOAS method, 5</a:t>
            </a:r>
            <a:r>
              <a:rPr lang="en-US" altLang="ko-KR" sz="1300" baseline="30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US" altLang="ko-KR" sz="13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polynomial order.</a:t>
            </a:r>
          </a:p>
          <a:p>
            <a:pPr marL="278606" indent="-278606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sz="13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GEMS algorithm : Non-linear fitting method, 3</a:t>
            </a:r>
            <a:r>
              <a:rPr lang="en-US" altLang="ko-KR" sz="1300" baseline="30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rd</a:t>
            </a:r>
            <a:r>
              <a:rPr lang="en-US" altLang="ko-KR" sz="13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polynomial </a:t>
            </a:r>
            <a:r>
              <a:rPr lang="en-US" altLang="ko-KR" sz="13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order</a:t>
            </a:r>
            <a:endParaRPr lang="en-US" altLang="ko-KR" sz="13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78606" indent="-278606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en-US" altLang="ko-KR" sz="13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B31574FE-46E5-49C9-919D-00CC1A17DACD}"/>
              </a:ext>
            </a:extLst>
          </p:cNvPr>
          <p:cNvSpPr/>
          <p:nvPr/>
        </p:nvSpPr>
        <p:spPr>
          <a:xfrm>
            <a:off x="7097357" y="6603829"/>
            <a:ext cx="2079415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42950">
              <a:lnSpc>
                <a:spcPts val="1138"/>
              </a:lnSpc>
              <a:defRPr/>
            </a:pPr>
            <a:r>
              <a:rPr lang="en-US" altLang="ko-KR" sz="1138" i="1" kern="100" dirty="0" err="1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Rokjin</a:t>
            </a:r>
            <a:r>
              <a:rPr lang="en-US" altLang="ko-KR" sz="1138" i="1" kern="100" dirty="0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Park (</a:t>
            </a:r>
            <a:r>
              <a:rPr lang="en-US" altLang="ko-KR" sz="1138" i="1" u="sng" dirty="0"/>
              <a:t>rjpark@snu.ac.kr</a:t>
            </a:r>
            <a:r>
              <a:rPr lang="en-US" altLang="ko-KR" sz="1138" i="1" dirty="0"/>
              <a:t>)</a:t>
            </a:r>
            <a:endParaRPr lang="ko-KR" altLang="ko-KR" sz="1138" i="1" kern="100" dirty="0">
              <a:latin typeface="Arial" panose="020B0604020202020204" pitchFamily="34" charset="0"/>
              <a:ea typeface="맑은 고딕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50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322806" y="1176427"/>
            <a:ext cx="7638456" cy="5010493"/>
            <a:chOff x="628464" y="1323474"/>
            <a:chExt cx="7638456" cy="5010493"/>
          </a:xfrm>
          <a:solidFill>
            <a:srgbClr val="FEC766">
              <a:alpha val="30980"/>
            </a:srgbClr>
          </a:solidFill>
        </p:grpSpPr>
        <p:sp>
          <p:nvSpPr>
            <p:cNvPr id="4" name="Rectangle 3"/>
            <p:cNvSpPr/>
            <p:nvPr/>
          </p:nvSpPr>
          <p:spPr>
            <a:xfrm>
              <a:off x="762002" y="1323474"/>
              <a:ext cx="7499684" cy="489284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6400080" y="6053230"/>
              <a:ext cx="0" cy="280737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8266920" y="6053230"/>
              <a:ext cx="0" cy="280737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39664" y="6053230"/>
              <a:ext cx="0" cy="280737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519872" y="6053230"/>
              <a:ext cx="0" cy="280737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59456" y="6053230"/>
              <a:ext cx="0" cy="280737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628464" y="6219007"/>
              <a:ext cx="291302" cy="0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628464" y="1343800"/>
              <a:ext cx="291302" cy="0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628464" y="2543370"/>
              <a:ext cx="291302" cy="0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628464" y="3768582"/>
              <a:ext cx="291302" cy="0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628464" y="4993794"/>
              <a:ext cx="291302" cy="0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삼각형 77"/>
          <p:cNvSpPr/>
          <p:nvPr/>
        </p:nvSpPr>
        <p:spPr>
          <a:xfrm>
            <a:off x="6239696" y="1762470"/>
            <a:ext cx="216000" cy="216000"/>
          </a:xfrm>
          <a:prstGeom prst="triangle">
            <a:avLst/>
          </a:prstGeom>
          <a:solidFill>
            <a:srgbClr val="00B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274638"/>
            <a:ext cx="9143999" cy="607678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"/>
                <a:cs typeface="Arial"/>
              </a:rPr>
              <a:t>Development of Satellite RS for </a:t>
            </a:r>
            <a:r>
              <a:rPr lang="en-US" sz="3200" b="1" dirty="0" smtClean="0">
                <a:latin typeface="Arial"/>
                <a:cs typeface="Arial"/>
              </a:rPr>
              <a:t>AC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63067" y="6475300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Spatial Resolution (km)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-558384" y="3389873"/>
            <a:ext cx="246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Temporal Resolution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60952" y="6156012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73585" y="6156012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89604" y="6156012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100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587022" y="615601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1000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83648" y="6156012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0.1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76387" y="4750670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min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79815" y="3472152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prstClr val="black"/>
                </a:solidFill>
                <a:latin typeface="Arial"/>
                <a:cs typeface="Arial"/>
              </a:rPr>
              <a:t>hr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2768" y="2225024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day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7519" y="1043661"/>
            <a:ext cx="662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week</a:t>
            </a:r>
          </a:p>
        </p:txBody>
      </p:sp>
      <p:sp>
        <p:nvSpPr>
          <p:cNvPr id="31" name="Isosceles Triangle 30"/>
          <p:cNvSpPr/>
          <p:nvPr/>
        </p:nvSpPr>
        <p:spPr>
          <a:xfrm>
            <a:off x="7083446" y="4671720"/>
            <a:ext cx="216000" cy="216000"/>
          </a:xfrm>
          <a:prstGeom prst="ellipse">
            <a:avLst/>
          </a:prstGeom>
          <a:solidFill>
            <a:schemeClr val="bg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320371" y="4581128"/>
            <a:ext cx="15166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Trace Gases</a:t>
            </a:r>
          </a:p>
        </p:txBody>
      </p:sp>
      <p:sp>
        <p:nvSpPr>
          <p:cNvPr id="37" name="Oval 36"/>
          <p:cNvSpPr/>
          <p:nvPr/>
        </p:nvSpPr>
        <p:spPr>
          <a:xfrm>
            <a:off x="5401998" y="2276872"/>
            <a:ext cx="216000" cy="216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3624309" y="2292452"/>
            <a:ext cx="216000" cy="216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Isosceles Triangle 38"/>
          <p:cNvSpPr/>
          <p:nvPr/>
        </p:nvSpPr>
        <p:spPr>
          <a:xfrm>
            <a:off x="7284580" y="2233133"/>
            <a:ext cx="216000" cy="216000"/>
          </a:xfrm>
          <a:prstGeom prst="ellipse">
            <a:avLst/>
          </a:prstGeom>
          <a:solidFill>
            <a:schemeClr val="accent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Isosceles Triangle 39"/>
          <p:cNvSpPr/>
          <p:nvPr/>
        </p:nvSpPr>
        <p:spPr>
          <a:xfrm>
            <a:off x="6465168" y="2230708"/>
            <a:ext cx="216000" cy="216000"/>
          </a:xfrm>
          <a:prstGeom prst="ellipse">
            <a:avLst/>
          </a:prstGeom>
          <a:solidFill>
            <a:schemeClr val="accent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3771437" y="3520916"/>
            <a:ext cx="216000" cy="216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3971353" y="4229357"/>
            <a:ext cx="216000" cy="216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189483" y="1909914"/>
            <a:ext cx="898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GOME</a:t>
            </a:r>
            <a:r>
              <a:rPr lang="en-US" altLang="ko-KR" sz="105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(3)</a:t>
            </a:r>
            <a:endParaRPr lang="en-US" sz="14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479887" y="2627621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GOME-2</a:t>
            </a:r>
            <a:r>
              <a:rPr lang="en-US" altLang="ko-KR" sz="105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(1.5)</a:t>
            </a:r>
            <a:endParaRPr lang="en-US" sz="14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69024" y="1628801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OMI</a:t>
            </a:r>
          </a:p>
        </p:txBody>
      </p:sp>
      <p:sp>
        <p:nvSpPr>
          <p:cNvPr id="47" name="Oval 46"/>
          <p:cNvSpPr/>
          <p:nvPr/>
        </p:nvSpPr>
        <p:spPr>
          <a:xfrm>
            <a:off x="4587039" y="2296780"/>
            <a:ext cx="216000" cy="216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396347" y="1177008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TROPOMI</a:t>
            </a:r>
          </a:p>
        </p:txBody>
      </p:sp>
      <p:sp>
        <p:nvSpPr>
          <p:cNvPr id="49" name="Isosceles Triangle 48"/>
          <p:cNvSpPr/>
          <p:nvPr/>
        </p:nvSpPr>
        <p:spPr>
          <a:xfrm>
            <a:off x="5396429" y="2236869"/>
            <a:ext cx="216000" cy="216000"/>
          </a:xfrm>
          <a:prstGeom prst="ellipse">
            <a:avLst/>
          </a:prstGeom>
          <a:solidFill>
            <a:schemeClr val="accent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>
            <a:off x="4582479" y="2233133"/>
            <a:ext cx="216000" cy="216000"/>
          </a:xfrm>
          <a:prstGeom prst="ellipse">
            <a:avLst/>
          </a:prstGeom>
          <a:solidFill>
            <a:schemeClr val="accent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142126" y="1691517"/>
            <a:ext cx="77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MODIS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296817" y="3841304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GOCI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872880" y="4005065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MI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936777" y="4418528"/>
            <a:ext cx="5036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AHI</a:t>
            </a:r>
          </a:p>
          <a:p>
            <a:pPr algn="r"/>
            <a:r>
              <a:rPr lang="en-US" sz="14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ABI</a:t>
            </a:r>
          </a:p>
          <a:p>
            <a:pPr algn="r"/>
            <a:r>
              <a:rPr lang="en-US" sz="1400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AMI</a:t>
            </a:r>
            <a:endParaRPr lang="en-US" sz="14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>
            <a:off x="6041916" y="2233555"/>
            <a:ext cx="216000" cy="216000"/>
          </a:xfrm>
          <a:prstGeom prst="ellipse">
            <a:avLst/>
          </a:prstGeom>
          <a:solidFill>
            <a:schemeClr val="accent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081758" y="3068961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OMPS</a:t>
            </a:r>
          </a:p>
        </p:txBody>
      </p:sp>
      <p:sp>
        <p:nvSpPr>
          <p:cNvPr id="57" name="Oval 56"/>
          <p:cNvSpPr/>
          <p:nvPr/>
        </p:nvSpPr>
        <p:spPr>
          <a:xfrm>
            <a:off x="4572333" y="3509731"/>
            <a:ext cx="216000" cy="21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>
            <a:off x="4641227" y="3509731"/>
            <a:ext cx="216000" cy="216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4131118" y="3524071"/>
            <a:ext cx="216000" cy="21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>
            <a:off x="4203125" y="3524071"/>
            <a:ext cx="216000" cy="216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360180" y="3335446"/>
            <a:ext cx="1039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GEMS</a:t>
            </a:r>
          </a:p>
          <a:p>
            <a:r>
              <a:rPr lang="en-US" sz="1400" b="1" i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Sentinel-4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100546" y="3068961"/>
            <a:ext cx="822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TEMPO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504729" y="3429001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GOCI</a:t>
            </a:r>
            <a:r>
              <a:rPr lang="en-US" altLang="ko-KR" sz="1400" i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-2</a:t>
            </a:r>
            <a:endParaRPr lang="en-US" sz="1400" i="1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3512840" y="3573040"/>
            <a:ext cx="216000" cy="21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7083446" y="4383688"/>
            <a:ext cx="216000" cy="216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324818" y="4293096"/>
            <a:ext cx="15166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Aerosol</a:t>
            </a:r>
          </a:p>
        </p:txBody>
      </p:sp>
      <p:sp>
        <p:nvSpPr>
          <p:cNvPr id="67" name="Oval 66"/>
          <p:cNvSpPr/>
          <p:nvPr/>
        </p:nvSpPr>
        <p:spPr>
          <a:xfrm>
            <a:off x="6033120" y="1772840"/>
            <a:ext cx="216000" cy="216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9" name="Isosceles Triangle 68"/>
          <p:cNvSpPr/>
          <p:nvPr/>
        </p:nvSpPr>
        <p:spPr>
          <a:xfrm>
            <a:off x="6105127" y="1768725"/>
            <a:ext cx="216000" cy="216000"/>
          </a:xfrm>
          <a:prstGeom prst="ellipse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393160" y="1268761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SCIAMACHY</a:t>
            </a:r>
            <a:r>
              <a:rPr lang="en-US" altLang="ko-KR" sz="105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(3)</a:t>
            </a:r>
            <a:endParaRPr lang="en-US" sz="14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삼각형 4"/>
          <p:cNvSpPr/>
          <p:nvPr/>
        </p:nvSpPr>
        <p:spPr>
          <a:xfrm>
            <a:off x="7095664" y="5589264"/>
            <a:ext cx="216000" cy="216000"/>
          </a:xfrm>
          <a:prstGeom prst="triangle">
            <a:avLst/>
          </a:prstGeom>
          <a:solidFill>
            <a:srgbClr val="00B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73" name="Rectangle 32"/>
          <p:cNvSpPr/>
          <p:nvPr/>
        </p:nvSpPr>
        <p:spPr>
          <a:xfrm>
            <a:off x="7324818" y="5507940"/>
            <a:ext cx="15166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prstClr val="black"/>
                </a:solidFill>
              </a:rPr>
              <a:t>GHG(CH</a:t>
            </a:r>
            <a:r>
              <a:rPr lang="en-US" altLang="ko-KR" baseline="-25000" dirty="0">
                <a:solidFill>
                  <a:prstClr val="black"/>
                </a:solidFill>
              </a:rPr>
              <a:t>4</a:t>
            </a:r>
            <a:r>
              <a:rPr lang="en-US" altLang="ko-KR" dirty="0">
                <a:solidFill>
                  <a:prstClr val="black"/>
                </a:solidFill>
              </a:rPr>
              <a:t>,CO</a:t>
            </a:r>
            <a:r>
              <a:rPr lang="en-US" altLang="ko-KR" baseline="-25000" dirty="0">
                <a:solidFill>
                  <a:prstClr val="black"/>
                </a:solidFill>
              </a:rPr>
              <a:t>2</a:t>
            </a:r>
            <a:r>
              <a:rPr lang="en-US" altLang="ko-KR" dirty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4" name="삼각형 73"/>
          <p:cNvSpPr/>
          <p:nvPr/>
        </p:nvSpPr>
        <p:spPr>
          <a:xfrm>
            <a:off x="5057774" y="1798651"/>
            <a:ext cx="216000" cy="216000"/>
          </a:xfrm>
          <a:prstGeom prst="triangle">
            <a:avLst/>
          </a:prstGeom>
          <a:solidFill>
            <a:srgbClr val="00B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57017" y="1403485"/>
            <a:ext cx="94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GOSAT</a:t>
            </a:r>
            <a:r>
              <a:rPr lang="en-US" altLang="ko-KR" sz="1400" baseline="-2500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(3)</a:t>
            </a:r>
            <a:endParaRPr lang="en-US" sz="1400" baseline="-25000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6" name="삼각형 75"/>
          <p:cNvSpPr/>
          <p:nvPr/>
        </p:nvSpPr>
        <p:spPr>
          <a:xfrm>
            <a:off x="3397488" y="2302708"/>
            <a:ext cx="216000" cy="216000"/>
          </a:xfrm>
          <a:prstGeom prst="triangle">
            <a:avLst/>
          </a:prstGeom>
          <a:solidFill>
            <a:srgbClr val="00B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270068" y="2545160"/>
            <a:ext cx="15308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OCO-2, TANSAT</a:t>
            </a:r>
          </a:p>
        </p:txBody>
      </p:sp>
      <p:sp>
        <p:nvSpPr>
          <p:cNvPr id="79" name="삼각형 78"/>
          <p:cNvSpPr/>
          <p:nvPr/>
        </p:nvSpPr>
        <p:spPr>
          <a:xfrm>
            <a:off x="3545606" y="3429000"/>
            <a:ext cx="216000" cy="216000"/>
          </a:xfrm>
          <a:prstGeom prst="triangle">
            <a:avLst/>
          </a:prstGeom>
          <a:solidFill>
            <a:schemeClr val="accent3"/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911294" y="2924945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GeoCarb</a:t>
            </a:r>
            <a:endParaRPr lang="en-US" sz="1400" i="1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1" name="Oval 40"/>
          <p:cNvSpPr/>
          <p:nvPr/>
        </p:nvSpPr>
        <p:spPr>
          <a:xfrm>
            <a:off x="4919622" y="1792724"/>
            <a:ext cx="216000" cy="216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Isosceles Triangle 54"/>
          <p:cNvSpPr/>
          <p:nvPr/>
        </p:nvSpPr>
        <p:spPr>
          <a:xfrm>
            <a:off x="5745088" y="1801085"/>
            <a:ext cx="216000" cy="216000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5460020" y="1268761"/>
            <a:ext cx="1032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MOPITT</a:t>
            </a:r>
            <a:r>
              <a:rPr lang="en-US" altLang="ko-KR" sz="105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(5)</a:t>
            </a:r>
            <a:endParaRPr lang="en-US" sz="14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4" name="Oval 37"/>
          <p:cNvSpPr/>
          <p:nvPr/>
        </p:nvSpPr>
        <p:spPr>
          <a:xfrm>
            <a:off x="3803603" y="2297680"/>
            <a:ext cx="216000" cy="216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5396" y="1403485"/>
            <a:ext cx="987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SEAWIFS</a:t>
            </a:r>
          </a:p>
        </p:txBody>
      </p:sp>
      <p:sp>
        <p:nvSpPr>
          <p:cNvPr id="86" name="Oval 37"/>
          <p:cNvSpPr/>
          <p:nvPr/>
        </p:nvSpPr>
        <p:spPr>
          <a:xfrm>
            <a:off x="4042627" y="2297680"/>
            <a:ext cx="216000" cy="216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872881" y="2689176"/>
            <a:ext cx="798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MISR</a:t>
            </a:r>
            <a:r>
              <a:rPr lang="en-US" altLang="ko-KR" sz="105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(9)</a:t>
            </a:r>
            <a:endParaRPr lang="en-US" sz="14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8" name="Isosceles Triangle 38"/>
          <p:cNvSpPr/>
          <p:nvPr/>
        </p:nvSpPr>
        <p:spPr>
          <a:xfrm>
            <a:off x="4750063" y="2636928"/>
            <a:ext cx="216000" cy="216000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418880" y="2780929"/>
            <a:ext cx="774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TES</a:t>
            </a:r>
            <a:r>
              <a:rPr lang="en-US" altLang="ko-KR" sz="105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(16)</a:t>
            </a:r>
            <a:endParaRPr lang="en-US" sz="14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0" name="Oval 37"/>
          <p:cNvSpPr/>
          <p:nvPr/>
        </p:nvSpPr>
        <p:spPr>
          <a:xfrm>
            <a:off x="4307659" y="2296780"/>
            <a:ext cx="216000" cy="216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687794" y="1177008"/>
            <a:ext cx="654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VIIRS</a:t>
            </a:r>
          </a:p>
        </p:txBody>
      </p:sp>
      <p:sp>
        <p:nvSpPr>
          <p:cNvPr id="92" name="Oval 37"/>
          <p:cNvSpPr/>
          <p:nvPr/>
        </p:nvSpPr>
        <p:spPr>
          <a:xfrm>
            <a:off x="4955731" y="2296780"/>
            <a:ext cx="216000" cy="216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913729" y="2915653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GCOM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72108" y="5579948"/>
            <a:ext cx="3137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600" i="1" dirty="0">
                <a:solidFill>
                  <a:prstClr val="black"/>
                </a:solidFill>
              </a:rPr>
              <a:t>Italic &amp; dashed line : to be launched</a:t>
            </a:r>
            <a:endParaRPr kumimoji="1" lang="ko-KR" altLang="en-US" sz="1600" i="1" dirty="0">
              <a:solidFill>
                <a:prstClr val="black"/>
              </a:solidFill>
            </a:endParaRPr>
          </a:p>
        </p:txBody>
      </p:sp>
      <p:sp>
        <p:nvSpPr>
          <p:cNvPr id="94" name="Oval 41"/>
          <p:cNvSpPr/>
          <p:nvPr/>
        </p:nvSpPr>
        <p:spPr>
          <a:xfrm>
            <a:off x="4348299" y="4097880"/>
            <a:ext cx="216000" cy="216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160913" y="4581128"/>
            <a:ext cx="862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MTSAT</a:t>
            </a:r>
          </a:p>
          <a:p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GOES-8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5529065" y="2761184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GF-5</a:t>
            </a:r>
          </a:p>
        </p:txBody>
      </p:sp>
      <p:sp>
        <p:nvSpPr>
          <p:cNvPr id="98" name="Oval 37"/>
          <p:cNvSpPr/>
          <p:nvPr/>
        </p:nvSpPr>
        <p:spPr>
          <a:xfrm>
            <a:off x="5571996" y="2281200"/>
            <a:ext cx="216000" cy="216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6" name="Isosceles Triangle 39"/>
          <p:cNvSpPr/>
          <p:nvPr/>
        </p:nvSpPr>
        <p:spPr>
          <a:xfrm>
            <a:off x="5571277" y="2233133"/>
            <a:ext cx="216000" cy="216000"/>
          </a:xfrm>
          <a:prstGeom prst="ellipse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2" name="직선 화살표 연결선 31"/>
          <p:cNvCxnSpPr/>
          <p:nvPr/>
        </p:nvCxnSpPr>
        <p:spPr>
          <a:xfrm>
            <a:off x="4180823" y="1412994"/>
            <a:ext cx="9405" cy="8120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직선 화살표 연결선 98"/>
          <p:cNvCxnSpPr/>
          <p:nvPr/>
        </p:nvCxnSpPr>
        <p:spPr>
          <a:xfrm>
            <a:off x="3771078" y="1929809"/>
            <a:ext cx="0" cy="3033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직선 화살표 연결선 99"/>
          <p:cNvCxnSpPr/>
          <p:nvPr/>
        </p:nvCxnSpPr>
        <p:spPr>
          <a:xfrm>
            <a:off x="3915094" y="1700809"/>
            <a:ext cx="0" cy="5323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직선 화살표 연결선 101"/>
          <p:cNvCxnSpPr/>
          <p:nvPr/>
        </p:nvCxnSpPr>
        <p:spPr>
          <a:xfrm flipH="1" flipV="1">
            <a:off x="4419151" y="2527962"/>
            <a:ext cx="7232" cy="2529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직선 화살표 연결선 110"/>
          <p:cNvCxnSpPr/>
          <p:nvPr/>
        </p:nvCxnSpPr>
        <p:spPr>
          <a:xfrm>
            <a:off x="4635174" y="1431662"/>
            <a:ext cx="0" cy="773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직선 화살표 연결선 111"/>
          <p:cNvCxnSpPr/>
          <p:nvPr/>
        </p:nvCxnSpPr>
        <p:spPr>
          <a:xfrm flipH="1" flipV="1">
            <a:off x="5067224" y="2483786"/>
            <a:ext cx="3649" cy="4411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직선 화살표 연결선 113"/>
          <p:cNvCxnSpPr/>
          <p:nvPr/>
        </p:nvCxnSpPr>
        <p:spPr>
          <a:xfrm flipV="1">
            <a:off x="5643286" y="2508666"/>
            <a:ext cx="0" cy="2722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직선 화살표 연결선 114"/>
          <p:cNvCxnSpPr/>
          <p:nvPr/>
        </p:nvCxnSpPr>
        <p:spPr>
          <a:xfrm>
            <a:off x="5499270" y="1948694"/>
            <a:ext cx="0" cy="2561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직선 화살표 연결선 115"/>
          <p:cNvCxnSpPr/>
          <p:nvPr/>
        </p:nvCxnSpPr>
        <p:spPr>
          <a:xfrm flipV="1">
            <a:off x="6144412" y="2420888"/>
            <a:ext cx="1" cy="7107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직선 화살표 연결선 116"/>
          <p:cNvCxnSpPr/>
          <p:nvPr/>
        </p:nvCxnSpPr>
        <p:spPr>
          <a:xfrm flipV="1">
            <a:off x="6579390" y="2436658"/>
            <a:ext cx="0" cy="2722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직선 화살표 연결선 117"/>
          <p:cNvCxnSpPr/>
          <p:nvPr/>
        </p:nvCxnSpPr>
        <p:spPr>
          <a:xfrm flipH="1">
            <a:off x="5838509" y="1598474"/>
            <a:ext cx="3045" cy="2463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직선 화살표 연결선 120"/>
          <p:cNvCxnSpPr/>
          <p:nvPr/>
        </p:nvCxnSpPr>
        <p:spPr>
          <a:xfrm flipH="1">
            <a:off x="6239697" y="1484785"/>
            <a:ext cx="252978" cy="2264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직선 화살표 연결선 122"/>
          <p:cNvCxnSpPr/>
          <p:nvPr/>
        </p:nvCxnSpPr>
        <p:spPr>
          <a:xfrm>
            <a:off x="3627062" y="3172830"/>
            <a:ext cx="0" cy="2561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Isosceles Triangle 68"/>
          <p:cNvSpPr/>
          <p:nvPr/>
        </p:nvSpPr>
        <p:spPr>
          <a:xfrm>
            <a:off x="6363724" y="2233133"/>
            <a:ext cx="216000" cy="216000"/>
          </a:xfrm>
          <a:prstGeom prst="ellipse">
            <a:avLst/>
          </a:prstGeom>
          <a:solidFill>
            <a:schemeClr val="accent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8" name="삼각형 107"/>
          <p:cNvSpPr/>
          <p:nvPr/>
        </p:nvSpPr>
        <p:spPr>
          <a:xfrm>
            <a:off x="5889104" y="2276872"/>
            <a:ext cx="216000" cy="216000"/>
          </a:xfrm>
          <a:prstGeom prst="triangle">
            <a:avLst/>
          </a:prstGeom>
          <a:solidFill>
            <a:srgbClr val="00B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109" name="Isosceles Triangle 68"/>
          <p:cNvSpPr/>
          <p:nvPr/>
        </p:nvSpPr>
        <p:spPr>
          <a:xfrm>
            <a:off x="5867693" y="2236954"/>
            <a:ext cx="216000" cy="216000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6384088" y="2852937"/>
            <a:ext cx="699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TOMS</a:t>
            </a:r>
          </a:p>
        </p:txBody>
      </p:sp>
      <p:cxnSp>
        <p:nvCxnSpPr>
          <p:cNvPr id="113" name="직선 화살표 연결선 112"/>
          <p:cNvCxnSpPr/>
          <p:nvPr/>
        </p:nvCxnSpPr>
        <p:spPr>
          <a:xfrm flipH="1" flipV="1">
            <a:off x="6435375" y="2433865"/>
            <a:ext cx="16" cy="5279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6228698" y="1916833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IASI</a:t>
            </a:r>
            <a:r>
              <a:rPr lang="en-US" altLang="ko-KR" sz="105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(0.5)</a:t>
            </a:r>
            <a:endParaRPr lang="en-US" sz="14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20" name="직선 화살표 연결선 119"/>
          <p:cNvCxnSpPr>
            <a:stCxn id="119" idx="1"/>
            <a:endCxn id="109" idx="0"/>
          </p:cNvCxnSpPr>
          <p:nvPr/>
        </p:nvCxnSpPr>
        <p:spPr>
          <a:xfrm flipH="1">
            <a:off x="5975693" y="2070722"/>
            <a:ext cx="253004" cy="1662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화살표 연결선 123"/>
          <p:cNvCxnSpPr/>
          <p:nvPr/>
        </p:nvCxnSpPr>
        <p:spPr>
          <a:xfrm flipH="1">
            <a:off x="4203126" y="3294276"/>
            <a:ext cx="8134" cy="2468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직선 화살표 연결선 125"/>
          <p:cNvCxnSpPr/>
          <p:nvPr/>
        </p:nvCxnSpPr>
        <p:spPr>
          <a:xfrm flipV="1">
            <a:off x="3840310" y="3717032"/>
            <a:ext cx="2777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직선 화살표 연결선 129"/>
          <p:cNvCxnSpPr/>
          <p:nvPr/>
        </p:nvCxnSpPr>
        <p:spPr>
          <a:xfrm flipH="1">
            <a:off x="5057774" y="1628801"/>
            <a:ext cx="1064" cy="1540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직선 화살표 연결선 134"/>
          <p:cNvCxnSpPr/>
          <p:nvPr/>
        </p:nvCxnSpPr>
        <p:spPr>
          <a:xfrm flipH="1" flipV="1">
            <a:off x="3224808" y="3573016"/>
            <a:ext cx="228820" cy="438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직선 화살표 연결선 135"/>
          <p:cNvCxnSpPr/>
          <p:nvPr/>
        </p:nvCxnSpPr>
        <p:spPr>
          <a:xfrm flipH="1" flipV="1">
            <a:off x="3377208" y="4508682"/>
            <a:ext cx="228820" cy="438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삼각형 126"/>
          <p:cNvSpPr/>
          <p:nvPr/>
        </p:nvSpPr>
        <p:spPr>
          <a:xfrm>
            <a:off x="5673104" y="2348880"/>
            <a:ext cx="216000" cy="216000"/>
          </a:xfrm>
          <a:prstGeom prst="triangle">
            <a:avLst/>
          </a:prstGeom>
          <a:solidFill>
            <a:srgbClr val="00B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128" name="Oval 42"/>
          <p:cNvSpPr/>
          <p:nvPr/>
        </p:nvSpPr>
        <p:spPr>
          <a:xfrm>
            <a:off x="3656880" y="4437112"/>
            <a:ext cx="216000" cy="216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1" name="Rectangle 32"/>
          <p:cNvSpPr/>
          <p:nvPr/>
        </p:nvSpPr>
        <p:spPr>
          <a:xfrm>
            <a:off x="7329265" y="4905976"/>
            <a:ext cx="1876655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rgbClr val="8064A2"/>
                </a:solidFill>
              </a:rPr>
              <a:t>Purple </a:t>
            </a:r>
            <a:r>
              <a:rPr lang="en-US" altLang="ko-KR" sz="1600" b="1" dirty="0">
                <a:solidFill>
                  <a:srgbClr val="8064A2"/>
                </a:solidFill>
              </a:rPr>
              <a:t>:</a:t>
            </a:r>
            <a:r>
              <a:rPr lang="en-US" sz="1600" b="1" dirty="0">
                <a:solidFill>
                  <a:srgbClr val="8064A2"/>
                </a:solidFill>
              </a:rPr>
              <a:t> UV-Vis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rgbClr val="FF0000"/>
                </a:solidFill>
              </a:rPr>
              <a:t>Red </a:t>
            </a:r>
            <a:r>
              <a:rPr lang="en-US" altLang="ko-KR" sz="1600" b="1" dirty="0">
                <a:solidFill>
                  <a:srgbClr val="FF0000"/>
                </a:solidFill>
              </a:rPr>
              <a:t>:</a:t>
            </a:r>
            <a:r>
              <a:rPr lang="en-US" sz="1600" b="1" dirty="0">
                <a:solidFill>
                  <a:srgbClr val="FF0000"/>
                </a:solidFill>
              </a:rPr>
              <a:t> IR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prstClr val="white"/>
                </a:solidFill>
              </a:rPr>
              <a:t>White </a:t>
            </a:r>
            <a:r>
              <a:rPr lang="en-US" altLang="ko-KR" sz="1600" b="1" dirty="0">
                <a:solidFill>
                  <a:prstClr val="white"/>
                </a:solidFill>
              </a:rPr>
              <a:t>:</a:t>
            </a:r>
            <a:r>
              <a:rPr lang="en-US" sz="1600" b="1" dirty="0">
                <a:solidFill>
                  <a:prstClr val="white"/>
                </a:solidFill>
              </a:rPr>
              <a:t> UV - IR</a:t>
            </a:r>
          </a:p>
        </p:txBody>
      </p:sp>
      <p:cxnSp>
        <p:nvCxnSpPr>
          <p:cNvPr id="134" name="직선 화살표 연결선 133"/>
          <p:cNvCxnSpPr/>
          <p:nvPr/>
        </p:nvCxnSpPr>
        <p:spPr>
          <a:xfrm flipH="1">
            <a:off x="4907048" y="3617731"/>
            <a:ext cx="54868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Oval 40"/>
          <p:cNvSpPr/>
          <p:nvPr/>
        </p:nvSpPr>
        <p:spPr>
          <a:xfrm>
            <a:off x="5097040" y="3933056"/>
            <a:ext cx="216000" cy="216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8" name="직선 화살표 연결선 137"/>
          <p:cNvCxnSpPr/>
          <p:nvPr/>
        </p:nvCxnSpPr>
        <p:spPr>
          <a:xfrm flipH="1" flipV="1">
            <a:off x="4448946" y="4312002"/>
            <a:ext cx="959" cy="2691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직선 화살표 연결선 138"/>
          <p:cNvCxnSpPr/>
          <p:nvPr/>
        </p:nvCxnSpPr>
        <p:spPr>
          <a:xfrm flipH="1">
            <a:off x="5323752" y="4031776"/>
            <a:ext cx="34932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/>
          <p:cNvSpPr txBox="1"/>
          <p:nvPr/>
        </p:nvSpPr>
        <p:spPr>
          <a:xfrm>
            <a:off x="5632764" y="3913312"/>
            <a:ext cx="976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INSAT 3D</a:t>
            </a:r>
          </a:p>
        </p:txBody>
      </p:sp>
      <p:sp>
        <p:nvSpPr>
          <p:cNvPr id="144" name="Oval 40"/>
          <p:cNvSpPr/>
          <p:nvPr/>
        </p:nvSpPr>
        <p:spPr>
          <a:xfrm>
            <a:off x="5097016" y="4221088"/>
            <a:ext cx="216000" cy="216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45" name="직선 화살표 연결선 144"/>
          <p:cNvCxnSpPr/>
          <p:nvPr/>
        </p:nvCxnSpPr>
        <p:spPr>
          <a:xfrm flipH="1">
            <a:off x="5323728" y="4319808"/>
            <a:ext cx="34932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5632740" y="4201344"/>
            <a:ext cx="676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FY-4A</a:t>
            </a:r>
          </a:p>
        </p:txBody>
      </p:sp>
      <p:sp>
        <p:nvSpPr>
          <p:cNvPr id="3" name="오른쪽 대괄호[R] 2"/>
          <p:cNvSpPr/>
          <p:nvPr/>
        </p:nvSpPr>
        <p:spPr>
          <a:xfrm>
            <a:off x="8337376" y="1366604"/>
            <a:ext cx="216024" cy="1630349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8475487" y="1964481"/>
            <a:ext cx="543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>
                <a:solidFill>
                  <a:prstClr val="black"/>
                </a:solidFill>
              </a:rPr>
              <a:t>LEO</a:t>
            </a:r>
            <a:endParaRPr kumimoji="1" lang="ko-KR" altLang="en-US" dirty="0">
              <a:solidFill>
                <a:prstClr val="black"/>
              </a:solidFill>
            </a:endParaRPr>
          </a:p>
        </p:txBody>
      </p:sp>
      <p:sp>
        <p:nvSpPr>
          <p:cNvPr id="140" name="오른쪽 대괄호[R] 139"/>
          <p:cNvSpPr/>
          <p:nvPr/>
        </p:nvSpPr>
        <p:spPr>
          <a:xfrm>
            <a:off x="6590730" y="3356993"/>
            <a:ext cx="216024" cy="1630349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prstClr val="black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 rot="16200000">
            <a:off x="6704796" y="3954870"/>
            <a:ext cx="591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solidFill>
                  <a:prstClr val="black"/>
                </a:solidFill>
              </a:rPr>
              <a:t>GEO</a:t>
            </a:r>
            <a:endParaRPr kumimoji="1" lang="ko-KR" altLang="en-US" dirty="0">
              <a:solidFill>
                <a:prstClr val="black"/>
              </a:solidFill>
            </a:endParaRPr>
          </a:p>
        </p:txBody>
      </p:sp>
      <p:sp>
        <p:nvSpPr>
          <p:cNvPr id="143" name="Oval 37"/>
          <p:cNvSpPr/>
          <p:nvPr/>
        </p:nvSpPr>
        <p:spPr>
          <a:xfrm>
            <a:off x="2099520" y="2276872"/>
            <a:ext cx="216000" cy="216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1914633" y="1772035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MAIA</a:t>
            </a:r>
          </a:p>
        </p:txBody>
      </p:sp>
      <p:cxnSp>
        <p:nvCxnSpPr>
          <p:cNvPr id="149" name="직선 화살표 연결선 148"/>
          <p:cNvCxnSpPr/>
          <p:nvPr/>
        </p:nvCxnSpPr>
        <p:spPr>
          <a:xfrm>
            <a:off x="2210432" y="1931738"/>
            <a:ext cx="0" cy="3033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94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>
            <a:extLst>
              <a:ext uri="{FF2B5EF4-FFF2-40B4-BE49-F238E27FC236}">
                <a16:creationId xmlns:a16="http://schemas.microsoft.com/office/drawing/2014/main" xmlns="" id="{9234C9E1-F49F-4D88-96EB-3B936E46E6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5" y="2297415"/>
            <a:ext cx="3178671" cy="2648892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8325736A-3338-4973-854F-9B1AE049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A1370-F808-481E-A16B-D96609806D44}" type="slidenum">
              <a:rPr lang="ko-KR" altLang="en-US" smtClean="0">
                <a:solidFill>
                  <a:schemeClr val="tx1"/>
                </a:solidFill>
              </a:rPr>
              <a:t>20</a:t>
            </a:fld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xmlns="" id="{F1B23E64-0DB0-4051-9E3E-B0A98873A8FD}"/>
              </a:ext>
            </a:extLst>
          </p:cNvPr>
          <p:cNvSpPr/>
          <p:nvPr/>
        </p:nvSpPr>
        <p:spPr>
          <a:xfrm>
            <a:off x="118061" y="1696634"/>
            <a:ext cx="3263060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AOD, PM Concentration over Korea (2019.03.04)</a:t>
            </a:r>
            <a:endParaRPr lang="ko-KR" altLang="en-US" sz="1463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제목 2">
            <a:extLst>
              <a:ext uri="{FF2B5EF4-FFF2-40B4-BE49-F238E27FC236}">
                <a16:creationId xmlns:a16="http://schemas.microsoft.com/office/drawing/2014/main" xmlns="" id="{87615BBC-8A9E-41AC-A8DC-D518E4169A42}"/>
              </a:ext>
            </a:extLst>
          </p:cNvPr>
          <p:cNvSpPr txBox="1">
            <a:spLocks/>
          </p:cNvSpPr>
          <p:nvPr/>
        </p:nvSpPr>
        <p:spPr>
          <a:xfrm>
            <a:off x="0" y="-1569"/>
            <a:ext cx="9906000" cy="762054"/>
          </a:xfrm>
          <a:prstGeom prst="rect">
            <a:avLst/>
          </a:prstGeom>
        </p:spPr>
        <p:txBody>
          <a:bodyPr vert="horz" lIns="74295" tIns="37148" rIns="74295" bIns="37148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3600" b="1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  </a:t>
            </a:r>
            <a:r>
              <a:rPr lang="en-US" altLang="ko-KR" sz="2800" b="1" dirty="0" smtClean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AEROSOL :</a:t>
            </a:r>
            <a:r>
              <a:rPr lang="en-US" altLang="ko-KR" sz="2000" b="1" dirty="0" smtClean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 </a:t>
            </a:r>
            <a:r>
              <a:rPr lang="en-US" altLang="ko-KR" sz="2400" b="1" dirty="0" smtClean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Long-range </a:t>
            </a:r>
            <a:r>
              <a:rPr lang="en-US" altLang="ko-KR" sz="2400" b="1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transport </a:t>
            </a:r>
            <a:r>
              <a:rPr lang="en-US" altLang="ko-KR" sz="2400" b="1" dirty="0" smtClean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case </a:t>
            </a:r>
            <a:endParaRPr lang="ko-KR" altLang="en-US" sz="2400" b="1" dirty="0">
              <a:latin typeface="Arial" panose="020B0604020202020204" pitchFamily="34" charset="0"/>
              <a:ea typeface="나눔바른고딕" panose="020B0600000101010101" charset="-127"/>
              <a:cs typeface="Arial" panose="020B0604020202020204" pitchFamily="34" charset="0"/>
            </a:endParaRPr>
          </a:p>
        </p:txBody>
      </p:sp>
      <p:pic>
        <p:nvPicPr>
          <p:cNvPr id="47" name="그림 46">
            <a:extLst>
              <a:ext uri="{FF2B5EF4-FFF2-40B4-BE49-F238E27FC236}">
                <a16:creationId xmlns:a16="http://schemas.microsoft.com/office/drawing/2014/main" xmlns="" id="{6949182E-47D5-437D-935A-EE7135E0D3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5"/>
          <a:stretch/>
        </p:blipFill>
        <p:spPr>
          <a:xfrm>
            <a:off x="6669093" y="4112560"/>
            <a:ext cx="3184439" cy="1969531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xmlns="" id="{B8A63386-7663-4C96-B985-A7576ACE75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5"/>
          <a:stretch/>
        </p:blipFill>
        <p:spPr>
          <a:xfrm>
            <a:off x="3432888" y="1516406"/>
            <a:ext cx="3184439" cy="1969530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xmlns="" id="{BDC839BF-8A77-4266-91AE-0A0F45D0D9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5"/>
          <a:stretch/>
        </p:blipFill>
        <p:spPr>
          <a:xfrm>
            <a:off x="3432887" y="4112562"/>
            <a:ext cx="3184439" cy="1969530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xmlns="" id="{0566553F-36DA-4B69-BB7E-BF16001296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5"/>
          <a:stretch/>
        </p:blipFill>
        <p:spPr>
          <a:xfrm>
            <a:off x="6669094" y="1516405"/>
            <a:ext cx="3184439" cy="1969531"/>
          </a:xfrm>
          <a:prstGeom prst="rect">
            <a:avLst/>
          </a:prstGeom>
        </p:spPr>
      </p:pic>
      <p:sp>
        <p:nvSpPr>
          <p:cNvPr id="52" name="직사각형 51">
            <a:extLst>
              <a:ext uri="{FF2B5EF4-FFF2-40B4-BE49-F238E27FC236}">
                <a16:creationId xmlns:a16="http://schemas.microsoft.com/office/drawing/2014/main" xmlns="" id="{DACAF42A-2B22-4927-A138-2BD364DB20D4}"/>
              </a:ext>
            </a:extLst>
          </p:cNvPr>
          <p:cNvSpPr/>
          <p:nvPr/>
        </p:nvSpPr>
        <p:spPr>
          <a:xfrm>
            <a:off x="6657743" y="1200944"/>
            <a:ext cx="3339950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TROPOMI HCHO (Operational)</a:t>
            </a:r>
            <a:endParaRPr lang="ko-KR" altLang="en-US" sz="1463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xmlns="" id="{C75342F7-2893-4AB3-9282-AE47EDF36D99}"/>
              </a:ext>
            </a:extLst>
          </p:cNvPr>
          <p:cNvSpPr/>
          <p:nvPr/>
        </p:nvSpPr>
        <p:spPr>
          <a:xfrm>
            <a:off x="3314665" y="1200944"/>
            <a:ext cx="3470712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AOD 443 nm (GEMS L2 algorithm)</a:t>
            </a:r>
            <a:endParaRPr lang="ko-KR" altLang="en-US" sz="1463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xmlns="" id="{A0AD49F2-DA2C-4793-8B53-9EBB6A45A5DD}"/>
              </a:ext>
            </a:extLst>
          </p:cNvPr>
          <p:cNvSpPr/>
          <p:nvPr/>
        </p:nvSpPr>
        <p:spPr>
          <a:xfrm>
            <a:off x="3396729" y="3830210"/>
            <a:ext cx="3328649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SSA 443 nm (GEMS L2 algorithm)</a:t>
            </a:r>
            <a:endParaRPr lang="ko-KR" altLang="en-US" sz="1463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xmlns="" id="{4B007FE0-2693-4880-A617-DD97EE103F8D}"/>
              </a:ext>
            </a:extLst>
          </p:cNvPr>
          <p:cNvSpPr/>
          <p:nvPr/>
        </p:nvSpPr>
        <p:spPr>
          <a:xfrm>
            <a:off x="6900942" y="3830210"/>
            <a:ext cx="2843289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TROPOMI UVAI (Operational)</a:t>
            </a:r>
            <a:endParaRPr lang="ko-KR" altLang="en-US" sz="1463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xmlns="" id="{57B4F7E0-41E8-4753-ADD5-6A7049F0DE00}"/>
                  </a:ext>
                </a:extLst>
              </p:cNvPr>
              <p:cNvSpPr/>
              <p:nvPr/>
            </p:nvSpPr>
            <p:spPr>
              <a:xfrm>
                <a:off x="201230" y="5353931"/>
                <a:ext cx="2996222" cy="7677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742950">
                  <a:defRPr/>
                </a:pPr>
                <a:r>
                  <a:rPr lang="en-US" altLang="ko-KR" sz="1463" kern="100" dirty="0" smtClean="0">
                    <a:solidFill>
                      <a:schemeClr val="tx1"/>
                    </a:solidFill>
                    <a:latin typeface="Verdana" charset="0"/>
                    <a:ea typeface="Verdana" charset="0"/>
                    <a:cs typeface="Verdana" charset="0"/>
                  </a:rPr>
                  <a:t>[Ground PM in Seoul]</a:t>
                </a:r>
              </a:p>
              <a:p>
                <a:pPr marL="232172" indent="-232172" defTabSz="742950">
                  <a:buFont typeface="Arial" charset="0"/>
                  <a:buChar char="•"/>
                  <a:defRPr/>
                </a:pPr>
                <a:r>
                  <a:rPr lang="en-US" altLang="ko-KR" sz="1463" kern="100" dirty="0">
                    <a:solidFill>
                      <a:schemeClr val="tx1"/>
                    </a:solidFill>
                    <a:latin typeface="Verdana" charset="0"/>
                    <a:ea typeface="Verdana" charset="0"/>
                    <a:cs typeface="Verdana" charset="0"/>
                  </a:rPr>
                  <a:t>PM 10 &gt; 180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1463" kern="100">
                        <a:solidFill>
                          <a:schemeClr val="tx1"/>
                        </a:solidFill>
                        <a:latin typeface="Cambria Math" charset="0"/>
                        <a:ea typeface="Verdana" charset="0"/>
                        <a:cs typeface="Verdana" charset="0"/>
                      </a:rPr>
                      <m:t>μ</m:t>
                    </m:r>
                  </m:oMath>
                </a14:m>
                <a:r>
                  <a:rPr lang="en-US" altLang="ko-KR" sz="1463" kern="100" dirty="0">
                    <a:solidFill>
                      <a:schemeClr val="tx1"/>
                    </a:solidFill>
                    <a:latin typeface="Verdana" charset="0"/>
                    <a:ea typeface="Verdana" charset="0"/>
                    <a:cs typeface="Verdana" charset="0"/>
                  </a:rPr>
                  <a:t>g/m</a:t>
                </a:r>
                <a:r>
                  <a:rPr lang="en-US" altLang="ko-KR" sz="1463" kern="100" baseline="30000" dirty="0">
                    <a:solidFill>
                      <a:schemeClr val="tx1"/>
                    </a:solidFill>
                    <a:latin typeface="Verdana" charset="0"/>
                    <a:ea typeface="Verdana" charset="0"/>
                    <a:cs typeface="Verdana" charset="0"/>
                  </a:rPr>
                  <a:t>3</a:t>
                </a:r>
              </a:p>
              <a:p>
                <a:pPr marL="232172" indent="-232172" defTabSz="742950">
                  <a:buFont typeface="Arial" charset="0"/>
                  <a:buChar char="•"/>
                  <a:defRPr/>
                </a:pPr>
                <a:r>
                  <a:rPr lang="en-US" altLang="ko-KR" sz="1463" kern="100" dirty="0">
                    <a:solidFill>
                      <a:schemeClr val="tx1"/>
                    </a:solidFill>
                    <a:latin typeface="Verdana" charset="0"/>
                    <a:ea typeface="Verdana" charset="0"/>
                    <a:cs typeface="Verdana" charset="0"/>
                  </a:rPr>
                  <a:t>PM 2.5 &gt; 120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1463" kern="100">
                        <a:solidFill>
                          <a:schemeClr val="tx1"/>
                        </a:solidFill>
                        <a:latin typeface="Cambria Math" charset="0"/>
                        <a:ea typeface="Verdana" charset="0"/>
                        <a:cs typeface="Verdana" charset="0"/>
                      </a:rPr>
                      <m:t>μ</m:t>
                    </m:r>
                  </m:oMath>
                </a14:m>
                <a:r>
                  <a:rPr lang="en-US" altLang="ko-KR" sz="1463" kern="100" dirty="0">
                    <a:solidFill>
                      <a:schemeClr val="tx1"/>
                    </a:solidFill>
                    <a:latin typeface="Verdana" charset="0"/>
                    <a:ea typeface="Verdana" charset="0"/>
                    <a:cs typeface="Verdana" charset="0"/>
                  </a:rPr>
                  <a:t>g/m</a:t>
                </a:r>
                <a:r>
                  <a:rPr lang="en-US" altLang="ko-KR" sz="1463" kern="100" baseline="30000" dirty="0">
                    <a:solidFill>
                      <a:schemeClr val="tx1"/>
                    </a:solidFill>
                    <a:latin typeface="Verdana" charset="0"/>
                    <a:ea typeface="Verdana" charset="0"/>
                    <a:cs typeface="Verdana" charset="0"/>
                  </a:rPr>
                  <a:t>3</a:t>
                </a:r>
                <a:endParaRPr lang="ko-KR" altLang="ko-KR" sz="1463" kern="100" baseline="30000" dirty="0">
                  <a:solidFill>
                    <a:schemeClr val="tx1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</mc:Choice>
        <mc:Fallback xmlns=""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7B4F7E0-41E8-4753-ADD5-6A7049F0DE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30" y="5353931"/>
                <a:ext cx="2996222" cy="767711"/>
              </a:xfrm>
              <a:prstGeom prst="rect">
                <a:avLst/>
              </a:prstGeom>
              <a:blipFill rotWithShape="0">
                <a:blip r:embed="rId8"/>
                <a:stretch>
                  <a:fillRect l="-610" t="-1587" b="-714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82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8325736A-3338-4973-854F-9B1AE049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5890" y="5991873"/>
            <a:ext cx="2228850" cy="296664"/>
          </a:xfrm>
        </p:spPr>
        <p:txBody>
          <a:bodyPr/>
          <a:lstStyle/>
          <a:p>
            <a:fld id="{6A0A1370-F808-481E-A16B-D96609806D44}" type="slidenum">
              <a:rPr lang="ko-KR" altLang="en-US" smtClean="0">
                <a:solidFill>
                  <a:schemeClr val="tx1"/>
                </a:solidFill>
              </a:rPr>
              <a:t>21</a:t>
            </a:fld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제목 2">
            <a:extLst>
              <a:ext uri="{FF2B5EF4-FFF2-40B4-BE49-F238E27FC236}">
                <a16:creationId xmlns:a16="http://schemas.microsoft.com/office/drawing/2014/main" xmlns="" id="{87615BBC-8A9E-41AC-A8DC-D518E4169A42}"/>
              </a:ext>
            </a:extLst>
          </p:cNvPr>
          <p:cNvSpPr txBox="1">
            <a:spLocks/>
          </p:cNvSpPr>
          <p:nvPr/>
        </p:nvSpPr>
        <p:spPr>
          <a:xfrm>
            <a:off x="0" y="13956"/>
            <a:ext cx="9906000" cy="762054"/>
          </a:xfrm>
          <a:prstGeom prst="rect">
            <a:avLst/>
          </a:prstGeom>
        </p:spPr>
        <p:txBody>
          <a:bodyPr vert="horz" lIns="74295" tIns="37148" rIns="74295" bIns="37148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2800" b="1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  </a:t>
            </a:r>
            <a:r>
              <a:rPr lang="en-US" altLang="ko-KR" sz="2800" b="1" dirty="0" smtClean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AEROSOL (UVAI</a:t>
            </a:r>
            <a:r>
              <a:rPr lang="en-US" altLang="ko-KR" sz="2800" b="1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7" name="그림 46">
            <a:extLst>
              <a:ext uri="{FF2B5EF4-FFF2-40B4-BE49-F238E27FC236}">
                <a16:creationId xmlns:a16="http://schemas.microsoft.com/office/drawing/2014/main" xmlns="" id="{6949182E-47D5-437D-935A-EE7135E0D3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5"/>
          <a:stretch/>
        </p:blipFill>
        <p:spPr>
          <a:xfrm>
            <a:off x="6225345" y="3689223"/>
            <a:ext cx="3255241" cy="2193750"/>
          </a:xfrm>
          <a:prstGeom prst="rect">
            <a:avLst/>
          </a:prstGeom>
        </p:spPr>
      </p:pic>
      <p:sp>
        <p:nvSpPr>
          <p:cNvPr id="55" name="직사각형 54">
            <a:extLst>
              <a:ext uri="{FF2B5EF4-FFF2-40B4-BE49-F238E27FC236}">
                <a16:creationId xmlns:a16="http://schemas.microsoft.com/office/drawing/2014/main" xmlns="" id="{4B007FE0-2693-4880-A617-DD97EE103F8D}"/>
              </a:ext>
            </a:extLst>
          </p:cNvPr>
          <p:cNvSpPr/>
          <p:nvPr/>
        </p:nvSpPr>
        <p:spPr>
          <a:xfrm>
            <a:off x="586078" y="4413849"/>
            <a:ext cx="1706777" cy="76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TROPOMI UVAI</a:t>
            </a:r>
          </a:p>
          <a:p>
            <a:pPr algn="ctr"/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(354, 388 nm) </a:t>
            </a:r>
          </a:p>
          <a:p>
            <a:pPr algn="ctr"/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(Operational)</a:t>
            </a:r>
            <a:endParaRPr lang="ko-KR" altLang="en-US" sz="1463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09322C94-C955-4EDD-A360-EF8AD9FFDE49}"/>
              </a:ext>
            </a:extLst>
          </p:cNvPr>
          <p:cNvSpPr/>
          <p:nvPr/>
        </p:nvSpPr>
        <p:spPr>
          <a:xfrm>
            <a:off x="258293" y="2379133"/>
            <a:ext cx="2362345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GEMS</a:t>
            </a:r>
            <a:r>
              <a:rPr lang="ko-KR" altLang="en-US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UVAI Algorithm</a:t>
            </a:r>
          </a:p>
          <a:p>
            <a:pPr algn="ctr"/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(354, 388 nm)</a:t>
            </a:r>
            <a:endParaRPr lang="ko-KR" altLang="en-US" sz="1463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07DA2C16-1FF8-4B88-9E47-EF640C06D2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8"/>
          <a:stretch/>
        </p:blipFill>
        <p:spPr>
          <a:xfrm>
            <a:off x="6225345" y="1457294"/>
            <a:ext cx="3255241" cy="2019397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A9122486-D979-45D1-A20E-ABECB76E8465}"/>
              </a:ext>
            </a:extLst>
          </p:cNvPr>
          <p:cNvSpPr/>
          <p:nvPr/>
        </p:nvSpPr>
        <p:spPr>
          <a:xfrm>
            <a:off x="7126427" y="1133935"/>
            <a:ext cx="1485742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2019.03.04</a:t>
            </a:r>
            <a:endParaRPr lang="ko-KR" altLang="en-US" sz="1463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xmlns="" id="{34F6A410-3A01-4775-859F-6F6090445BD9}"/>
              </a:ext>
            </a:extLst>
          </p:cNvPr>
          <p:cNvSpPr/>
          <p:nvPr/>
        </p:nvSpPr>
        <p:spPr>
          <a:xfrm>
            <a:off x="3837715" y="1116213"/>
            <a:ext cx="1485742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2018.07.02</a:t>
            </a:r>
            <a:endParaRPr lang="ko-KR" altLang="en-US" sz="1463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F8A6ECFE-6622-4BFD-B461-58A8CC391E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5"/>
          <a:stretch/>
        </p:blipFill>
        <p:spPr>
          <a:xfrm>
            <a:off x="2878931" y="3689223"/>
            <a:ext cx="3255242" cy="219375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D412C434-EE50-4EC7-AEC9-87692741DF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8"/>
          <a:stretch/>
        </p:blipFill>
        <p:spPr>
          <a:xfrm>
            <a:off x="2878931" y="1457294"/>
            <a:ext cx="3255242" cy="201939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xmlns="" id="{B7AA6E3A-2596-46F3-A3D8-DBA010C8D5CF}"/>
              </a:ext>
            </a:extLst>
          </p:cNvPr>
          <p:cNvSpPr/>
          <p:nvPr/>
        </p:nvSpPr>
        <p:spPr>
          <a:xfrm>
            <a:off x="681260" y="5946414"/>
            <a:ext cx="844510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2172" indent="-232172" defTabSz="742950">
              <a:buFont typeface="Arial" panose="020B0604020202020204" pitchFamily="34" charset="0"/>
              <a:buChar char="•"/>
              <a:defRPr/>
            </a:pP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Differences in calculated n</a:t>
            </a:r>
            <a:r>
              <a:rPr lang="en-US" altLang="ko-KR" sz="1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ormalized </a:t>
            </a: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US" altLang="ko-KR" sz="1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adiance </a:t>
            </a: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interpolation processes, rather than differences in algorithms, may be the cause of this slight differences.</a:t>
            </a:r>
          </a:p>
        </p:txBody>
      </p:sp>
    </p:spTree>
    <p:extLst>
      <p:ext uri="{BB962C8B-B14F-4D97-AF65-F5344CB8AC3E}">
        <p14:creationId xmlns:p14="http://schemas.microsoft.com/office/powerpoint/2010/main" val="192704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E6999AA7-CDCD-4316-8B59-20F48FC92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92917" y="5918399"/>
            <a:ext cx="2228850" cy="296664"/>
          </a:xfrm>
        </p:spPr>
        <p:txBody>
          <a:bodyPr/>
          <a:lstStyle/>
          <a:p>
            <a:fld id="{6A0A1370-F808-481E-A16B-D96609806D44}" type="slidenum">
              <a:rPr lang="ko-KR" altLang="en-US" smtClean="0">
                <a:solidFill>
                  <a:schemeClr val="tx1"/>
                </a:solidFill>
              </a:rPr>
              <a:t>22</a:t>
            </a:fld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" name="제목 2">
            <a:extLst>
              <a:ext uri="{FF2B5EF4-FFF2-40B4-BE49-F238E27FC236}">
                <a16:creationId xmlns:a16="http://schemas.microsoft.com/office/drawing/2014/main" xmlns="" id="{22D6CB45-69C1-442C-8783-AD9827CE7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62054"/>
          </a:xfrm>
        </p:spPr>
        <p:txBody>
          <a:bodyPr anchor="ctr">
            <a:noAutofit/>
          </a:bodyPr>
          <a:lstStyle/>
          <a:p>
            <a:pPr algn="ctr"/>
            <a:r>
              <a:rPr lang="en-US" altLang="ko-KR" sz="2800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 Sulfur Dioxide</a:t>
            </a:r>
            <a:endParaRPr lang="ko-KR" altLang="en-US" sz="2800" dirty="0">
              <a:latin typeface="Arial" panose="020B0604020202020204" pitchFamily="34" charset="0"/>
              <a:ea typeface="나눔바른고딕" panose="020B0600000101010101" charset="-127"/>
              <a:cs typeface="Arial" panose="020B060402020202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xmlns="" id="{581CA484-B6D2-402F-937F-A076BA5F4893}"/>
              </a:ext>
            </a:extLst>
          </p:cNvPr>
          <p:cNvSpPr/>
          <p:nvPr/>
        </p:nvSpPr>
        <p:spPr>
          <a:xfrm>
            <a:off x="2104227" y="937041"/>
            <a:ext cx="294280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eruption of </a:t>
            </a:r>
            <a:r>
              <a:rPr lang="en-US" altLang="ko-KR" sz="13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Kuchinoerabujima</a:t>
            </a: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1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volcano, Japan</a:t>
            </a: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altLang="ko-KR" sz="1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2019.01.17</a:t>
            </a:r>
            <a:endParaRPr lang="ko-KR" altLang="en-US" sz="13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DE5DFBBA-11AF-49E0-9880-3B9971103D52}"/>
              </a:ext>
            </a:extLst>
          </p:cNvPr>
          <p:cNvGrpSpPr>
            <a:grpSpLocks noChangeAspect="1"/>
          </p:cNvGrpSpPr>
          <p:nvPr/>
        </p:nvGrpSpPr>
        <p:grpSpPr>
          <a:xfrm>
            <a:off x="2362459" y="1610744"/>
            <a:ext cx="7353783" cy="3636512"/>
            <a:chOff x="2180623" y="1681203"/>
            <a:chExt cx="10153621" cy="5021060"/>
          </a:xfrm>
        </p:grpSpPr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xmlns="" id="{816A6EF3-4CA0-47F7-A975-4968D45B4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0623" y="4164877"/>
              <a:ext cx="3621918" cy="2533292"/>
            </a:xfrm>
            <a:prstGeom prst="rect">
              <a:avLst/>
            </a:prstGeom>
          </p:spPr>
        </p:pic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xmlns="" id="{EE5F3FC2-16F5-4FCA-907F-6BC59B73B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790" y="1681203"/>
              <a:ext cx="3621917" cy="2533292"/>
            </a:xfrm>
            <a:prstGeom prst="rect">
              <a:avLst/>
            </a:prstGeom>
          </p:spPr>
        </p:pic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xmlns="" id="{F8451A9F-F178-4B23-AB9E-4FA6D68CB6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4"/>
            <a:stretch/>
          </p:blipFill>
          <p:spPr>
            <a:xfrm>
              <a:off x="5524425" y="4168971"/>
              <a:ext cx="3522196" cy="2533292"/>
            </a:xfrm>
            <a:prstGeom prst="rect">
              <a:avLst/>
            </a:prstGeom>
          </p:spPr>
        </p:pic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xmlns="" id="{D3CB2EBD-6403-4FEE-B0FD-2F43397F86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4"/>
            <a:stretch/>
          </p:blipFill>
          <p:spPr>
            <a:xfrm>
              <a:off x="5527593" y="1683249"/>
              <a:ext cx="3522196" cy="2533292"/>
            </a:xfrm>
            <a:prstGeom prst="rect">
              <a:avLst/>
            </a:prstGeom>
          </p:spPr>
        </p:pic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xmlns="" id="{9C6C9CD2-0938-4BF3-B005-94D3E99E01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4"/>
            <a:stretch/>
          </p:blipFill>
          <p:spPr>
            <a:xfrm>
              <a:off x="8812048" y="4164877"/>
              <a:ext cx="3522196" cy="2533292"/>
            </a:xfrm>
            <a:prstGeom prst="rect">
              <a:avLst/>
            </a:prstGeom>
          </p:spPr>
        </p:pic>
        <p:pic>
          <p:nvPicPr>
            <p:cNvPr id="36" name="그림 35">
              <a:extLst>
                <a:ext uri="{FF2B5EF4-FFF2-40B4-BE49-F238E27FC236}">
                  <a16:creationId xmlns:a16="http://schemas.microsoft.com/office/drawing/2014/main" xmlns="" id="{A92F66B6-B041-4B60-A4E2-85C170EB4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4"/>
            <a:stretch/>
          </p:blipFill>
          <p:spPr>
            <a:xfrm>
              <a:off x="8797534" y="1685296"/>
              <a:ext cx="3522196" cy="2533292"/>
            </a:xfrm>
            <a:prstGeom prst="rect">
              <a:avLst/>
            </a:prstGeom>
          </p:spPr>
        </p:pic>
      </p:grpSp>
      <p:sp>
        <p:nvSpPr>
          <p:cNvPr id="41" name="직사각형 40">
            <a:extLst>
              <a:ext uri="{FF2B5EF4-FFF2-40B4-BE49-F238E27FC236}">
                <a16:creationId xmlns:a16="http://schemas.microsoft.com/office/drawing/2014/main" xmlns="" id="{A18D80DC-E418-44E0-9BFB-9F2152D1B4B7}"/>
              </a:ext>
            </a:extLst>
          </p:cNvPr>
          <p:cNvSpPr/>
          <p:nvPr/>
        </p:nvSpPr>
        <p:spPr>
          <a:xfrm>
            <a:off x="4588290" y="937041"/>
            <a:ext cx="294280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Anthropogenic </a:t>
            </a:r>
          </a:p>
          <a:p>
            <a:pPr algn="ctr"/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Emission in China</a:t>
            </a:r>
          </a:p>
          <a:p>
            <a:pPr algn="ctr"/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2019.02.19</a:t>
            </a:r>
            <a:endParaRPr lang="ko-KR" altLang="en-US" sz="13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xmlns="" id="{A32E921A-FFF0-4DC8-A64A-64C76A931B0B}"/>
              </a:ext>
            </a:extLst>
          </p:cNvPr>
          <p:cNvSpPr/>
          <p:nvPr/>
        </p:nvSpPr>
        <p:spPr>
          <a:xfrm>
            <a:off x="7077381" y="928807"/>
            <a:ext cx="272676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Northern Sulawesi &amp; Halmahera, Indonesia</a:t>
            </a:r>
          </a:p>
          <a:p>
            <a:pPr algn="ctr"/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2019.03.03</a:t>
            </a:r>
            <a:endParaRPr lang="ko-KR" altLang="en-US" sz="13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B6F67959-32FB-42DA-B195-A9447175A195}"/>
              </a:ext>
            </a:extLst>
          </p:cNvPr>
          <p:cNvSpPr/>
          <p:nvPr/>
        </p:nvSpPr>
        <p:spPr>
          <a:xfrm>
            <a:off x="-128245" y="2141788"/>
            <a:ext cx="2336095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GEMS</a:t>
            </a:r>
            <a:r>
              <a:rPr lang="ko-KR" altLang="en-US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L2 Algorithm</a:t>
            </a:r>
          </a:p>
          <a:p>
            <a:pPr algn="ctr"/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VCD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F3A29AB9-1E3F-4A1A-87AD-3CE1015AB4D4}"/>
              </a:ext>
            </a:extLst>
          </p:cNvPr>
          <p:cNvSpPr/>
          <p:nvPr/>
        </p:nvSpPr>
        <p:spPr>
          <a:xfrm>
            <a:off x="105550" y="3815967"/>
            <a:ext cx="1868506" cy="76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TROPOMI</a:t>
            </a:r>
            <a:r>
              <a:rPr lang="ko-KR" altLang="en-US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L2</a:t>
            </a:r>
          </a:p>
          <a:p>
            <a:pPr algn="ctr"/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VCD</a:t>
            </a:r>
            <a:endParaRPr lang="en-US" altLang="ko-KR" sz="1463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altLang="ko-KR" sz="1463" dirty="0">
                <a:latin typeface="Verdana" panose="020B0604030504040204" pitchFamily="34" charset="0"/>
                <a:cs typeface="Verdana" panose="020B0604030504040204" pitchFamily="34" charset="0"/>
              </a:rPr>
              <a:t>(Operational)</a:t>
            </a:r>
            <a:endParaRPr lang="ko-KR" altLang="en-US" sz="1463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1B304B79-227E-43EE-A838-571E0C308F14}"/>
              </a:ext>
            </a:extLst>
          </p:cNvPr>
          <p:cNvSpPr/>
          <p:nvPr/>
        </p:nvSpPr>
        <p:spPr>
          <a:xfrm>
            <a:off x="484660" y="5526302"/>
            <a:ext cx="8972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2172" indent="-232172">
              <a:buFont typeface="Arial" panose="020B0604020202020204" pitchFamily="34" charset="0"/>
              <a:buChar char="•"/>
            </a:pP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GEMS algorithm : PCA based method, TROPOMI : DOAS method. 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GEMS algorithm slightly overestimate for </a:t>
            </a:r>
            <a:r>
              <a:rPr lang="en-US" altLang="ko-KR" sz="1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anthropogenic </a:t>
            </a: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altLang="ko-KR" sz="13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mission </a:t>
            </a: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cases possibly due to the selection of Clean sector or Principle components (PCs).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Additional Test about Number of PCs selection is needed in the future analysis. 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EDA0206A-501F-4509-B3EB-1E813C6698EA}"/>
              </a:ext>
            </a:extLst>
          </p:cNvPr>
          <p:cNvSpPr/>
          <p:nvPr/>
        </p:nvSpPr>
        <p:spPr>
          <a:xfrm>
            <a:off x="7531098" y="6544252"/>
            <a:ext cx="2024913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42950">
              <a:lnSpc>
                <a:spcPts val="1138"/>
              </a:lnSpc>
              <a:defRPr/>
            </a:pPr>
            <a:r>
              <a:rPr lang="en-US" altLang="ko-KR" sz="1138" i="1" kern="100" dirty="0" err="1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Hanlim</a:t>
            </a:r>
            <a:r>
              <a:rPr lang="en-US" altLang="ko-KR" sz="1138" i="1" kern="100" dirty="0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Lee (</a:t>
            </a:r>
            <a:r>
              <a:rPr lang="en-US" altLang="ko-KR" sz="975" i="1" u="sng" dirty="0">
                <a:latin typeface="Arial" panose="020B0604020202020204" pitchFamily="34" charset="0"/>
                <a:cs typeface="Arial" panose="020B0604020202020204" pitchFamily="34" charset="0"/>
              </a:rPr>
              <a:t>hllee@pknu.ac.kr</a:t>
            </a:r>
            <a:r>
              <a:rPr lang="en-US" altLang="ko-KR" sz="1138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ko-KR" altLang="ko-KR" sz="1138" i="1" kern="100" dirty="0">
              <a:latin typeface="Arial" panose="020B0604020202020204" pitchFamily="34" charset="0"/>
              <a:ea typeface="맑은 고딕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23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25B60CD4-314F-45AF-A3A4-3B04EDE45593}"/>
              </a:ext>
            </a:extLst>
          </p:cNvPr>
          <p:cNvGrpSpPr>
            <a:grpSpLocks noChangeAspect="1"/>
          </p:cNvGrpSpPr>
          <p:nvPr/>
        </p:nvGrpSpPr>
        <p:grpSpPr>
          <a:xfrm>
            <a:off x="2933347" y="1753079"/>
            <a:ext cx="6708397" cy="3964967"/>
            <a:chOff x="2963872" y="1372068"/>
            <a:chExt cx="9098692" cy="5377739"/>
          </a:xfrm>
        </p:grpSpPr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xmlns="" id="{53428A8C-CD3B-4113-8538-9237DC06D72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66683" y="1372068"/>
              <a:ext cx="9095881" cy="5377739"/>
              <a:chOff x="1218317" y="1109588"/>
              <a:chExt cx="9491918" cy="5611887"/>
            </a:xfrm>
          </p:grpSpPr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xmlns="" id="{BB8D9702-A914-4D4B-835C-3CF6AC94F902}"/>
                  </a:ext>
                </a:extLst>
              </p:cNvPr>
              <p:cNvSpPr/>
              <p:nvPr/>
            </p:nvSpPr>
            <p:spPr>
              <a:xfrm>
                <a:off x="1218317" y="1114410"/>
                <a:ext cx="9491918" cy="56070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63">
                  <a:solidFill>
                    <a:schemeClr val="tx1"/>
                  </a:solidFill>
                </a:endParaRPr>
              </a:p>
            </p:txBody>
          </p:sp>
          <p:pic>
            <p:nvPicPr>
              <p:cNvPr id="23" name="Picture 6" descr="C:\Users\LEEHANA\Desktop\tropomi_fig\20180820_cod_meeting.png">
                <a:extLst>
                  <a:ext uri="{FF2B5EF4-FFF2-40B4-BE49-F238E27FC236}">
                    <a16:creationId xmlns:a16="http://schemas.microsoft.com/office/drawing/2014/main" xmlns="" id="{8758BD39-35E4-48F1-B6A5-7ADD8DA33B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8317" y="3841475"/>
                <a:ext cx="3602262" cy="28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4" descr="C:\Users\LEEHANA\Desktop\tropomi_fig\20180825_cod_meeting.png">
                <a:extLst>
                  <a:ext uri="{FF2B5EF4-FFF2-40B4-BE49-F238E27FC236}">
                    <a16:creationId xmlns:a16="http://schemas.microsoft.com/office/drawing/2014/main" xmlns="" id="{23826F55-36C5-40B3-9991-F1ED5EA5F5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68" t="8730" r="13821"/>
              <a:stretch/>
            </p:blipFill>
            <p:spPr bwMode="auto">
              <a:xfrm>
                <a:off x="4600811" y="4079106"/>
                <a:ext cx="2770612" cy="26423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C:\Users\LEEHANA\Desktop\tropomi_fig\20181222_uvi_meeting.png">
                <a:extLst>
                  <a:ext uri="{FF2B5EF4-FFF2-40B4-BE49-F238E27FC236}">
                    <a16:creationId xmlns:a16="http://schemas.microsoft.com/office/drawing/2014/main" xmlns="" id="{B65E7D95-277A-48FC-94FE-5D77742F72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" r="8433"/>
              <a:stretch/>
            </p:blipFill>
            <p:spPr bwMode="auto">
              <a:xfrm>
                <a:off x="7411768" y="1109588"/>
                <a:ext cx="3298467" cy="27494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3" descr="C:\Users\LEEHANA\Desktop\tropomi_fig\20181222_cod_meeting.png">
                <a:extLst>
                  <a:ext uri="{FF2B5EF4-FFF2-40B4-BE49-F238E27FC236}">
                    <a16:creationId xmlns:a16="http://schemas.microsoft.com/office/drawing/2014/main" xmlns="" id="{84A6CC2F-6BDF-431F-8C9A-C42F8B5474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433"/>
              <a:stretch/>
            </p:blipFill>
            <p:spPr bwMode="auto">
              <a:xfrm>
                <a:off x="7411768" y="3841475"/>
                <a:ext cx="3298467" cy="28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xmlns="" id="{FE31CFCA-5346-4FFF-A9A4-8FCEBF618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5017"/>
            <a:stretch/>
          </p:blipFill>
          <p:spPr>
            <a:xfrm>
              <a:off x="2963872" y="1385164"/>
              <a:ext cx="3453667" cy="2622671"/>
            </a:xfrm>
            <a:prstGeom prst="rect">
              <a:avLst/>
            </a:prstGeom>
          </p:spPr>
        </p:pic>
        <p:pic>
          <p:nvPicPr>
            <p:cNvPr id="28" name="Picture 22" descr="C:\Users\LEEHANA\Desktop\tropomi_fig\20180825_uvi_meeting.png">
              <a:extLst>
                <a:ext uri="{FF2B5EF4-FFF2-40B4-BE49-F238E27FC236}">
                  <a16:creationId xmlns:a16="http://schemas.microsoft.com/office/drawing/2014/main" xmlns="" id="{28A17161-4D44-463A-8587-E3054E1728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5" t="8517" r="13782"/>
            <a:stretch/>
          </p:blipFill>
          <p:spPr bwMode="auto">
            <a:xfrm>
              <a:off x="6010531" y="1474716"/>
              <a:ext cx="2891190" cy="2532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071C2C25-2ACF-4095-93A6-6FBCF4028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36445" y="5735272"/>
            <a:ext cx="2228850" cy="296664"/>
          </a:xfrm>
        </p:spPr>
        <p:txBody>
          <a:bodyPr/>
          <a:lstStyle/>
          <a:p>
            <a:fld id="{6A0A1370-F808-481E-A16B-D96609806D44}" type="slidenum">
              <a:rPr lang="ko-KR" altLang="en-US" smtClean="0">
                <a:solidFill>
                  <a:schemeClr val="tx1"/>
                </a:solidFill>
              </a:rPr>
              <a:t>23</a:t>
            </a:fld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2" name="제목 2">
            <a:extLst>
              <a:ext uri="{FF2B5EF4-FFF2-40B4-BE49-F238E27FC236}">
                <a16:creationId xmlns:a16="http://schemas.microsoft.com/office/drawing/2014/main" xmlns="" id="{AA33F576-AC9E-4E85-A43B-68FF44365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49"/>
            <a:ext cx="9906000" cy="762054"/>
          </a:xfrm>
        </p:spPr>
        <p:txBody>
          <a:bodyPr anchor="ctr">
            <a:noAutofit/>
          </a:bodyPr>
          <a:lstStyle/>
          <a:p>
            <a:pPr algn="ctr"/>
            <a:r>
              <a:rPr lang="en-US" altLang="ko-KR" sz="2800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 UV Index (Surface Irradiance)</a:t>
            </a:r>
            <a:endParaRPr lang="ko-KR" altLang="en-US" sz="2800" dirty="0">
              <a:latin typeface="Arial" panose="020B0604020202020204" pitchFamily="34" charset="0"/>
              <a:ea typeface="나눔바른고딕" panose="020B0600000101010101" charset="-127"/>
              <a:cs typeface="Arial" panose="020B0604020202020204" pitchFamily="34" charset="0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8FD501AA-3D7F-4D93-8917-4ADEEFF78931}"/>
              </a:ext>
            </a:extLst>
          </p:cNvPr>
          <p:cNvSpPr/>
          <p:nvPr/>
        </p:nvSpPr>
        <p:spPr>
          <a:xfrm>
            <a:off x="2584408" y="1245775"/>
            <a:ext cx="2942808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Typhoon Case</a:t>
            </a:r>
          </a:p>
          <a:p>
            <a:pPr algn="ctr"/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2018.08.20</a:t>
            </a:r>
            <a:endParaRPr lang="ko-KR" altLang="en-US" sz="1463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D9F0A583-3054-4DFD-B213-43985106A2A5}"/>
              </a:ext>
            </a:extLst>
          </p:cNvPr>
          <p:cNvSpPr/>
          <p:nvPr/>
        </p:nvSpPr>
        <p:spPr>
          <a:xfrm>
            <a:off x="5115402" y="1252024"/>
            <a:ext cx="2344287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Severe Cloud Case</a:t>
            </a:r>
          </a:p>
          <a:p>
            <a:pPr algn="ctr"/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2018.08.28</a:t>
            </a:r>
            <a:endParaRPr lang="ko-KR" altLang="en-US" sz="1463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228B7091-750F-4713-9F67-42D1FE94ADF1}"/>
              </a:ext>
            </a:extLst>
          </p:cNvPr>
          <p:cNvSpPr/>
          <p:nvPr/>
        </p:nvSpPr>
        <p:spPr>
          <a:xfrm>
            <a:off x="7390510" y="1248617"/>
            <a:ext cx="2584671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 UV Index in Winter</a:t>
            </a:r>
          </a:p>
          <a:p>
            <a:pPr algn="ctr"/>
            <a:r>
              <a:rPr lang="en-US" altLang="ko-KR" sz="1463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2018.12.22</a:t>
            </a:r>
            <a:endParaRPr lang="ko-KR" altLang="en-US" sz="1463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E29804EF-6238-4267-A25B-3ED69E1EA4CA}"/>
              </a:ext>
            </a:extLst>
          </p:cNvPr>
          <p:cNvSpPr/>
          <p:nvPr/>
        </p:nvSpPr>
        <p:spPr>
          <a:xfrm>
            <a:off x="140705" y="2327117"/>
            <a:ext cx="2349092" cy="1267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7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GEMS</a:t>
            </a:r>
            <a:r>
              <a:rPr lang="ko-KR" altLang="en-US" sz="17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17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L2 algorithm</a:t>
            </a:r>
          </a:p>
          <a:p>
            <a:pPr algn="ctr"/>
            <a:r>
              <a:rPr lang="en-US" altLang="ko-KR" sz="17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UV Index</a:t>
            </a:r>
          </a:p>
          <a:p>
            <a:pPr algn="ctr"/>
            <a:r>
              <a:rPr lang="en-US" altLang="ko-KR" sz="113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(*Operational products Not released)</a:t>
            </a:r>
            <a:endParaRPr lang="ko-KR" altLang="en-US" sz="1138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526910C0-4F78-42C9-83BE-569F63E07D9B}"/>
              </a:ext>
            </a:extLst>
          </p:cNvPr>
          <p:cNvSpPr/>
          <p:nvPr/>
        </p:nvSpPr>
        <p:spPr>
          <a:xfrm>
            <a:off x="140705" y="4673658"/>
            <a:ext cx="2349092" cy="892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7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GEMS</a:t>
            </a:r>
            <a:r>
              <a:rPr lang="ko-KR" altLang="en-US" sz="17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1788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L2 algorithm</a:t>
            </a:r>
          </a:p>
          <a:p>
            <a:pPr algn="ctr"/>
            <a:r>
              <a:rPr lang="en-US" altLang="ko-KR" sz="162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Cloud Optical Depth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xmlns="" id="{6234B448-6090-491C-B592-66B35E4E4968}"/>
              </a:ext>
            </a:extLst>
          </p:cNvPr>
          <p:cNvSpPr/>
          <p:nvPr/>
        </p:nvSpPr>
        <p:spPr>
          <a:xfrm>
            <a:off x="712837" y="5725410"/>
            <a:ext cx="953374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2172" indent="-232172">
              <a:buFont typeface="Arial" panose="020B0604020202020204" pitchFamily="34" charset="0"/>
              <a:buChar char="•"/>
            </a:pP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Surface Irradiance tend to be low in areas </a:t>
            </a:r>
            <a:r>
              <a:rPr lang="en-US" altLang="ko-KR" sz="1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typhoons and clouds.</a:t>
            </a:r>
          </a:p>
          <a:p>
            <a:pPr marL="232172" indent="-232172">
              <a:buFont typeface="Arial" panose="020B0604020202020204" pitchFamily="34" charset="0"/>
              <a:buChar char="•"/>
            </a:pP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future, GEMS UV Index algorithm can be compared with TROPOMI L2 operational products. </a:t>
            </a:r>
            <a:endParaRPr lang="ko-KR" altLang="en-US" sz="13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87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585333"/>
          </a:xfrm>
        </p:spPr>
        <p:txBody>
          <a:bodyPr>
            <a:noAutofit/>
          </a:bodyPr>
          <a:lstStyle/>
          <a:p>
            <a:r>
              <a:rPr kumimoji="1" lang="en-US" altLang="ko-KR" sz="3600" b="1" dirty="0" smtClean="0">
                <a:latin typeface="Arial" charset="0"/>
                <a:ea typeface="Arial" charset="0"/>
                <a:cs typeface="Arial" charset="0"/>
              </a:rPr>
              <a:t>GEMS Validation Network</a:t>
            </a:r>
            <a:endParaRPr kumimoji="1" lang="ko-KR" alt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11" y="1009469"/>
            <a:ext cx="6964236" cy="5728788"/>
          </a:xfrm>
        </p:spPr>
      </p:pic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8C38FB2A-2BB1-4955-93EE-FEF6BA14AD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879" y="323469"/>
            <a:ext cx="1318146" cy="160109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9D8519FB-689A-4221-8B14-66267BDFF2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878" y="3535401"/>
            <a:ext cx="1330749" cy="160109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C865D35B-3252-4B4B-AEAC-D4EF857852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877" y="1927886"/>
            <a:ext cx="1318147" cy="160837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C042CD4D-7495-489D-9F8B-27E95AD623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880" y="5137009"/>
            <a:ext cx="1330748" cy="162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5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144006"/>
            <a:ext cx="8915400" cy="563562"/>
          </a:xfrm>
        </p:spPr>
        <p:txBody>
          <a:bodyPr>
            <a:noAutofit/>
          </a:bodyPr>
          <a:lstStyle/>
          <a:p>
            <a:r>
              <a:rPr kumimoji="1" lang="en-US" altLang="ko-KR" sz="3600" b="1">
                <a:latin typeface="Arial" charset="0"/>
                <a:ea typeface="Arial" charset="0"/>
                <a:cs typeface="Arial" charset="0"/>
              </a:rPr>
              <a:t>GEMS Validation Network</a:t>
            </a:r>
            <a:endParaRPr kumimoji="1" lang="ko-KR" altLang="en-US" sz="3600" dirty="0"/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091208"/>
              </p:ext>
            </p:extLst>
          </p:nvPr>
        </p:nvGraphicFramePr>
        <p:xfrm>
          <a:off x="217716" y="751108"/>
          <a:ext cx="9361713" cy="6068015"/>
        </p:xfrm>
        <a:graphic>
          <a:graphicData uri="http://schemas.openxmlformats.org/drawingml/2006/table">
            <a:tbl>
              <a:tblPr/>
              <a:tblGrid>
                <a:gridCol w="1108249"/>
                <a:gridCol w="1537736"/>
                <a:gridCol w="1013414"/>
                <a:gridCol w="2062751"/>
                <a:gridCol w="1973497"/>
                <a:gridCol w="1002038"/>
                <a:gridCol w="664028"/>
              </a:tblGrid>
              <a:tr h="3932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Network 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Name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Network 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Full-name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Instrument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Observation</a:t>
                      </a:r>
                      <a:endParaRPr lang="ko-KR" sz="900" kern="1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charset="-127"/>
                          <a:cs typeface="Times New Roman" charset="0"/>
                        </a:rPr>
                        <a:t>Reference, (homepage)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GEMS </a:t>
                      </a:r>
                      <a:endParaRPr lang="ko-KR" sz="900" kern="1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Product</a:t>
                      </a:r>
                      <a:endParaRPr lang="ko-KR" sz="900" kern="1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042" marR="12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900" b="1" kern="100" dirty="0" smtClean="0"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YSU,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900" b="1" kern="100" dirty="0" smtClean="0"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Seoul</a:t>
                      </a:r>
                      <a:endParaRPr lang="ko-KR" sz="900" b="1" kern="100" dirty="0">
                        <a:solidFill>
                          <a:srgbClr val="0070C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42" marR="12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5179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WOUDC</a:t>
                      </a:r>
                      <a:endParaRPr lang="ko-KR" sz="900" kern="10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World Ozone and Ultraviolet Radiation Data 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Centre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Dobson 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spectrophotometer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0"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TO</a:t>
                      </a:r>
                      <a:r>
                        <a:rPr lang="en-US" sz="900" kern="0" baseline="-25000"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, O</a:t>
                      </a:r>
                      <a:r>
                        <a:rPr lang="en-US" sz="900" kern="100" baseline="-250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3</a:t>
                      </a: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 umkehr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charset="-127"/>
                          <a:cs typeface="Times New Roman" charset="0"/>
                        </a:rPr>
                        <a:t>Fioletov</a:t>
                      </a: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charset="-127"/>
                          <a:cs typeface="Times New Roman" charset="0"/>
                        </a:rPr>
                        <a:t> et al. (1999), (https://</a:t>
                      </a:r>
                      <a:r>
                        <a:rPr lang="en-US" sz="900" kern="1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charset="-127"/>
                          <a:cs typeface="Times New Roman" charset="0"/>
                        </a:rPr>
                        <a:t>woudc.org</a:t>
                      </a: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charset="-127"/>
                          <a:cs typeface="Times New Roman" charset="0"/>
                        </a:rPr>
                        <a:t>)</a:t>
                      </a:r>
                      <a:endParaRPr lang="ko-KR" sz="900" kern="1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0"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T</a:t>
                      </a: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O</a:t>
                      </a:r>
                      <a:r>
                        <a:rPr lang="en-US" sz="900" kern="100" baseline="-250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3</a:t>
                      </a: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, O</a:t>
                      </a:r>
                      <a:r>
                        <a:rPr lang="en-US" sz="900" kern="100" baseline="-250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3 </a:t>
                      </a: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profile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042" marR="12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kern="100" dirty="0" smtClean="0"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✓</a:t>
                      </a:r>
                      <a:endParaRPr lang="ko-KR" sz="1100" kern="100" dirty="0">
                        <a:solidFill>
                          <a:srgbClr val="0070C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042" marR="12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536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Brewer 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spectrophotometer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0" dirty="0"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T</a:t>
                      </a: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O</a:t>
                      </a:r>
                      <a:r>
                        <a:rPr lang="en-US" sz="900" kern="100" baseline="-250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3</a:t>
                      </a: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, O</a:t>
                      </a:r>
                      <a:r>
                        <a:rPr lang="en-US" sz="900" kern="100" baseline="-250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3</a:t>
                      </a: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 </a:t>
                      </a:r>
                      <a:r>
                        <a:rPr lang="en-US" sz="900" kern="1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umkehr</a:t>
                      </a: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, AOD, SO</a:t>
                      </a:r>
                      <a:r>
                        <a:rPr lang="en-US" sz="900" kern="100" baseline="-250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2 </a:t>
                      </a: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total column density, UV irradiance, UV index</a:t>
                      </a:r>
                      <a:endParaRPr lang="ko-KR" sz="900" kern="1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2538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ko-KR" sz="900" kern="1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0"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T</a:t>
                      </a: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O</a:t>
                      </a:r>
                      <a:r>
                        <a:rPr lang="en-US" sz="900" kern="100" baseline="-250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3</a:t>
                      </a: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, SO</a:t>
                      </a:r>
                      <a:r>
                        <a:rPr lang="en-US" sz="900" kern="100" baseline="-250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2</a:t>
                      </a: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, AOD, UV index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042" marR="12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kern="100" dirty="0" smtClean="0"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✓</a:t>
                      </a:r>
                      <a:endParaRPr lang="ko-KR" sz="1100" kern="100" dirty="0">
                        <a:solidFill>
                          <a:srgbClr val="0070C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042" marR="12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13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Pandora </a:t>
                      </a:r>
                      <a:r>
                        <a:rPr lang="en-US" sz="900" b="1" kern="10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network</a:t>
                      </a:r>
                      <a:endParaRPr lang="ko-KR" sz="900" kern="10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Pandora network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Pandora 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spectrometer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0"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Total columns of O</a:t>
                      </a:r>
                      <a:r>
                        <a:rPr lang="en-US" sz="900" kern="0" baseline="-25000"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, NO</a:t>
                      </a:r>
                      <a:r>
                        <a:rPr lang="en-US" sz="900" kern="100" baseline="-250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2</a:t>
                      </a: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, HCHO, their vertical profiles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charset="-127"/>
                          <a:cs typeface="Times New Roman" charset="0"/>
                        </a:rPr>
                        <a:t>Herman et al. (2009), 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charset="-127"/>
                          <a:cs typeface="Times New Roman" charset="0"/>
                        </a:rPr>
                        <a:t>(https://pandora.gsfc.nasa.gov, http://pandonia.net)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0"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T</a:t>
                      </a: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O</a:t>
                      </a:r>
                      <a:r>
                        <a:rPr lang="en-US" sz="900" kern="100" baseline="-250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3</a:t>
                      </a: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, NO</a:t>
                      </a:r>
                      <a:r>
                        <a:rPr lang="en-US" sz="900" kern="100" baseline="-250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2</a:t>
                      </a: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, HCHO 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042" marR="12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kern="100" dirty="0" smtClean="0"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✓</a:t>
                      </a:r>
                      <a:endParaRPr lang="ko-KR" sz="1100" kern="100" dirty="0">
                        <a:solidFill>
                          <a:srgbClr val="0070C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042" marR="12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26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EANET</a:t>
                      </a:r>
                      <a:endParaRPr lang="ko-KR" sz="900" kern="10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Acid Deposition Monitoring Network in East Asia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Wet and dry sampler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Wet deposition (sulfate), dry deposition (concentrations of SO</a:t>
                      </a:r>
                      <a:r>
                        <a:rPr lang="en-US" sz="900" kern="100" baseline="-25000"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  <a:r>
                        <a:rPr lang="en-US" sz="900" kern="100"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, NO</a:t>
                      </a:r>
                      <a:r>
                        <a:rPr lang="en-US" sz="900" kern="100" baseline="-25000"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2, </a:t>
                      </a:r>
                      <a:r>
                        <a:rPr lang="en-US" sz="900" kern="100"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and</a:t>
                      </a:r>
                      <a:r>
                        <a:rPr lang="en-US" sz="900" kern="100" baseline="-25000"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en-US" sz="900" kern="100"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O</a:t>
                      </a:r>
                      <a:r>
                        <a:rPr lang="en-US" sz="900" kern="100" baseline="-25000"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  <a:r>
                        <a:rPr lang="en-US" sz="900" kern="100"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)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charset="-127"/>
                          <a:cs typeface="Times New Roman" charset="0"/>
                        </a:rPr>
                        <a:t>Sugimoto and Uno (2009), (http://www.eanet.asia)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SO</a:t>
                      </a:r>
                      <a:r>
                        <a:rPr lang="en-US" sz="900" kern="100" baseline="-250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2</a:t>
                      </a: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, </a:t>
                      </a:r>
                      <a:r>
                        <a:rPr lang="en-US" sz="900" kern="100" dirty="0"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NO</a:t>
                      </a:r>
                      <a:r>
                        <a:rPr lang="en-US" sz="900" kern="100" baseline="-25000" dirty="0"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  <a:r>
                        <a:rPr lang="en-US" sz="900" kern="100" dirty="0"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,</a:t>
                      </a: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 </a:t>
                      </a:r>
                      <a:r>
                        <a:rPr lang="en-US" sz="900" kern="0" dirty="0"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Tropospheric O</a:t>
                      </a:r>
                      <a:r>
                        <a:rPr lang="en-US" sz="900" kern="0" baseline="-25000" dirty="0"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  <a:endParaRPr lang="ko-KR" sz="900" kern="1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042" marR="12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ko-KR" sz="1100" kern="100" dirty="0">
                        <a:solidFill>
                          <a:srgbClr val="0070C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042" marR="12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25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MAX-DOAS </a:t>
                      </a:r>
                      <a:endParaRPr lang="ko-KR" sz="900" kern="10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network</a:t>
                      </a:r>
                      <a:endParaRPr lang="ko-KR" sz="900" kern="10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Multi-Axis Differential Optical Absorption Spectroscopy network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MAX-DOAS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Tropospheric NO</a:t>
                      </a:r>
                      <a:r>
                        <a:rPr lang="en-US" sz="900" kern="100" baseline="-250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2</a:t>
                      </a: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, AOD 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charset="-127"/>
                          <a:cs typeface="Times New Roman" charset="0"/>
                        </a:rPr>
                        <a:t>Kanaya et al. (2014) (https://ebcrpa.jamstec.go.jp/maxdoashp)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Tropospheric NO</a:t>
                      </a:r>
                      <a:r>
                        <a:rPr lang="en-US" sz="900" kern="100" baseline="-250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2</a:t>
                      </a: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, AOD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042" marR="12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kern="100" dirty="0" smtClean="0"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✓</a:t>
                      </a:r>
                      <a:endParaRPr lang="ko-KR" sz="1100" kern="100" dirty="0">
                        <a:solidFill>
                          <a:srgbClr val="0070C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042" marR="12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97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AD-NET</a:t>
                      </a:r>
                      <a:endParaRPr lang="ko-KR" sz="900" kern="10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Asian dust and 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aerosol LIDAR observation 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network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LIDAR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Extinction coefficients of attenuated backscatter, aerosol, dust, spherical particle 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charset="-127"/>
                          <a:cs typeface="Times New Roman" charset="0"/>
                        </a:rPr>
                        <a:t>Sugimoto and Uno  (2001), (http://www-lidar.nies.go.jp/AD-Net)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AOD, AEH</a:t>
                      </a:r>
                      <a:endParaRPr lang="ko-KR" sz="900" kern="1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042" marR="12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ko-KR" sz="1100" kern="100" dirty="0">
                        <a:solidFill>
                          <a:srgbClr val="0070C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042" marR="12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3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KALION</a:t>
                      </a:r>
                      <a:endParaRPr lang="ko-KR" sz="900" kern="10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Korea aerosol LIDAR observation network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Attenuated backscatter coefficient, aerosol extinction coefficient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charset="-127"/>
                          <a:cs typeface="Times New Roman" charset="0"/>
                        </a:rPr>
                        <a:t>Kim et al. (2015), (http://www.kalion.kr)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461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MPLNET</a:t>
                      </a:r>
                      <a:endParaRPr lang="ko-KR" sz="900" kern="10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NASA Micro-Pulse LIDAR Network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Cloud heights, thin cloud extinction optical depths, cloud phase, aerosol height*, aerosol depolarization ratio profiles*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charset="-127"/>
                          <a:cs typeface="Times New Roman" charset="0"/>
                        </a:rPr>
                        <a:t>Welton et al. (2001) (https://mplnet.gsfc.nasa.gov)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097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AERONET</a:t>
                      </a:r>
                      <a:endParaRPr lang="ko-KR" sz="900" kern="10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Aerosol Robotic Network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Sun photometer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Size distribution, refractive index, phase functions, water vapor, Angstrom exponent, fine mode fraction, AOD, SSA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Holben et al. (1998), </a:t>
                      </a: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(https://aeronet.gsfc.nasa.gov)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AOD, SSA</a:t>
                      </a:r>
                      <a:endParaRPr lang="ko-KR" sz="900" kern="1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042" marR="12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kern="100" dirty="0" smtClean="0"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✓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ko-KR" sz="1100" kern="100" dirty="0" smtClean="0">
                        <a:solidFill>
                          <a:srgbClr val="0070C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ko-KR" sz="1100" kern="100" dirty="0" smtClean="0">
                        <a:solidFill>
                          <a:srgbClr val="0070C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kern="100" dirty="0" smtClean="0"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✓</a:t>
                      </a:r>
                      <a:endParaRPr lang="ko-KR" sz="1100" kern="100" dirty="0">
                        <a:solidFill>
                          <a:srgbClr val="0070C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042" marR="12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97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SONET</a:t>
                      </a:r>
                      <a:endParaRPr lang="ko-KR" sz="900" kern="10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Sun–sky Radiometer Observation Network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Sun photometer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Li et al. (2018), (https://aeronet.gsfc.nasa.gov)</a:t>
                      </a:r>
                      <a:endParaRPr lang="ko-KR" sz="900" kern="10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749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SKYNET</a:t>
                      </a:r>
                      <a:endParaRPr lang="ko-KR" sz="900" kern="10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Sky radiometer network</a:t>
                      </a:r>
                      <a:endParaRPr lang="ko-KR" sz="900" kern="1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Sky radiometer</a:t>
                      </a:r>
                      <a:endParaRPr lang="ko-KR" sz="900" kern="1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AOD, SSA</a:t>
                      </a:r>
                      <a:endParaRPr lang="ko-KR" sz="900" kern="1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900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Takamura</a:t>
                      </a: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 (2004), </a:t>
                      </a: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(https://</a:t>
                      </a:r>
                      <a:r>
                        <a:rPr lang="en-US" sz="900" kern="1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www.skynet-isdc.org</a:t>
                      </a: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)</a:t>
                      </a:r>
                      <a:endParaRPr lang="ko-KR" sz="900" kern="1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749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ko-KR" sz="900" b="1" kern="10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SPARTAN</a:t>
                      </a:r>
                      <a:endParaRPr lang="ko-KR" sz="900" b="1" kern="10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ko-KR" sz="900" dirty="0" smtClean="0"/>
                        <a:t>Surface </a:t>
                      </a:r>
                      <a:r>
                        <a:rPr lang="en-US" altLang="ko-KR" sz="900" dirty="0" err="1" smtClean="0"/>
                        <a:t>PARTiculate</a:t>
                      </a:r>
                      <a:r>
                        <a:rPr lang="en-US" altLang="ko-KR" sz="900" dirty="0" smtClean="0"/>
                        <a:t> </a:t>
                      </a:r>
                      <a:r>
                        <a:rPr lang="en-US" altLang="ko-KR" sz="900" dirty="0" err="1" smtClean="0"/>
                        <a:t>mAtter</a:t>
                      </a:r>
                      <a:r>
                        <a:rPr lang="en-US" altLang="ko-KR" sz="900" dirty="0" smtClean="0"/>
                        <a:t> Network</a:t>
                      </a:r>
                      <a:endParaRPr lang="ko-KR" sz="900" kern="1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ko-KR" sz="900" kern="1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Air Photon</a:t>
                      </a:r>
                      <a:endParaRPr lang="ko-KR" sz="900" kern="1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 concentration;</a:t>
                      </a:r>
                      <a:r>
                        <a:rPr lang="en-US" altLang="ko-KR" sz="9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Chemical components (e.g. BC, SO</a:t>
                      </a:r>
                      <a:r>
                        <a:rPr lang="en-US" altLang="ko-KR" sz="900" baseline="-25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altLang="ko-KR" sz="900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</a:t>
                      </a:r>
                      <a:r>
                        <a:rPr lang="en-US" altLang="ko-KR" sz="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NO</a:t>
                      </a:r>
                      <a:r>
                        <a:rPr lang="en-US" altLang="ko-KR" sz="900" baseline="-25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ko-KR" sz="900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altLang="ko-KR" sz="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NH</a:t>
                      </a:r>
                      <a:r>
                        <a:rPr lang="en-US" altLang="ko-KR" sz="900" baseline="-25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altLang="ko-KR" sz="900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US" altLang="ko-KR" sz="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solidFill>
                            <a:schemeClr val="tx1"/>
                          </a:solidFill>
                        </a:rPr>
                        <a:t>Snider et al. (2015), (https://www.spartan-network.org/)</a:t>
                      </a:r>
                      <a:endParaRPr lang="ko-KR" sz="900" kern="10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ko-KR" sz="900" kern="10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AOD, SSA,</a:t>
                      </a:r>
                      <a:r>
                        <a:rPr lang="en-US" altLang="ko-KR" sz="900" kern="100" baseline="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AI,</a:t>
                      </a:r>
                      <a:endParaRPr lang="ko-KR" sz="900" kern="10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42" marR="12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ko-KR" sz="1100" kern="100" dirty="0" smtClean="0"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✓</a:t>
                      </a:r>
                      <a:endParaRPr lang="ko-KR" sz="1100" kern="100" dirty="0">
                        <a:solidFill>
                          <a:srgbClr val="0070C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042" marR="12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49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GAW WDCA</a:t>
                      </a:r>
                      <a:endParaRPr lang="ko-KR" sz="900" kern="10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Global Atmosphere Watch World Data Centre for Aerosols</a:t>
                      </a:r>
                      <a:endParaRPr lang="ko-KR" sz="900" kern="1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Aerosol sampler</a:t>
                      </a:r>
                      <a:endParaRPr lang="ko-KR" sz="900" kern="1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Aerosol particle number concentration, size distribution, light scattering coefficient, AOD</a:t>
                      </a:r>
                      <a:endParaRPr lang="ko-KR" sz="900" kern="1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WMO/GAW report No. 153 (2003), </a:t>
                      </a: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(https://</a:t>
                      </a:r>
                      <a:r>
                        <a:rPr lang="en-US" sz="900" kern="1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www.gaw-wdca.org</a:t>
                      </a: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)</a:t>
                      </a:r>
                      <a:endParaRPr lang="ko-KR" sz="900" kern="1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AOD</a:t>
                      </a:r>
                      <a:endParaRPr lang="ko-KR" sz="900" kern="1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042" marR="12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ko-KR" sz="1100" kern="100" dirty="0">
                        <a:solidFill>
                          <a:srgbClr val="0070C0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2042" marR="12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05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Ceilometer</a:t>
                      </a:r>
                      <a:endParaRPr lang="ko-KR" sz="900" kern="10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굴림" charset="-127"/>
                          <a:cs typeface="Times New Roman" charset="0"/>
                        </a:rPr>
                        <a:t>network</a:t>
                      </a:r>
                      <a:endParaRPr lang="ko-KR" sz="900" kern="100" dirty="0"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charset="-127"/>
                          <a:cs typeface="Times New Roman" charset="0"/>
                        </a:rPr>
                        <a:t>Ceilometer network</a:t>
                      </a:r>
                      <a:endParaRPr lang="ko-KR" sz="9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charset="-127"/>
                          <a:cs typeface="Times New Roman" charset="0"/>
                        </a:rPr>
                        <a:t>Lidar</a:t>
                      </a:r>
                      <a:endParaRPr lang="ko-KR" sz="9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charset="-127"/>
                          <a:cs typeface="Times New Roman" charset="0"/>
                        </a:rPr>
                        <a:t>Cloud bottom height, cloud fraction</a:t>
                      </a:r>
                      <a:endParaRPr lang="ko-KR" sz="9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spcAft>
                          <a:spcPts val="0"/>
                        </a:spcAft>
                      </a:pPr>
                      <a:r>
                        <a:rPr lang="en-US" sz="900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charset="-127"/>
                          <a:cs typeface="Times New Roman" charset="0"/>
                        </a:rPr>
                        <a:t>Münkel et al. (2010) </a:t>
                      </a:r>
                      <a:r>
                        <a:rPr lang="en-US" sz="900" kern="1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charset="-127"/>
                          <a:cs typeface="Times New Roman" charset="0"/>
                        </a:rPr>
                        <a:t>(https://data.kma.go.kr/data/)</a:t>
                      </a:r>
                      <a:endParaRPr lang="ko-KR" sz="900" kern="10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charset="-127"/>
                          <a:cs typeface="Times New Roman" charset="0"/>
                        </a:rPr>
                        <a:t>Cloud fraction</a:t>
                      </a:r>
                      <a:endParaRPr lang="ko-KR" sz="900" kern="100" dirty="0"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12042" marR="12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ko-KR" sz="1100" kern="100" dirty="0" smtClean="0"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✓</a:t>
                      </a:r>
                      <a:endParaRPr lang="ko-KR" sz="1100" kern="100" dirty="0">
                        <a:solidFill>
                          <a:srgbClr val="0070C0"/>
                        </a:solidFill>
                        <a:effectLst/>
                        <a:latin typeface="맑은 고딕" charset="-127"/>
                        <a:ea typeface="맑은 고딕" charset="-127"/>
                        <a:cs typeface="Times New Roman" charset="0"/>
                      </a:endParaRPr>
                    </a:p>
                  </a:txBody>
                  <a:tcPr marL="12042" marR="120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0238">
                <a:tc grid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맑은 고딕" charset="-127"/>
                          <a:cs typeface="Times New Roman" charset="0"/>
                        </a:rPr>
                        <a:t>*Only available at AERONET observation times</a:t>
                      </a:r>
                      <a:endParaRPr lang="ko-KR" sz="900" kern="1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ko-KR" sz="900" kern="100" dirty="0"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10342" marR="10342" marT="21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ko-KR" sz="3200" dirty="0" smtClean="0"/>
              <a:t>Column to Surface Concentration</a:t>
            </a:r>
            <a:r>
              <a:rPr kumimoji="1" lang="ko-KR" altLang="en-US" sz="3200" dirty="0" smtClean="0"/>
              <a:t> </a:t>
            </a:r>
            <a:r>
              <a:rPr kumimoji="1" lang="mr-IN" altLang="ko-KR" sz="3200" dirty="0" smtClean="0"/>
              <a:t>–</a:t>
            </a:r>
            <a:r>
              <a:rPr kumimoji="1" lang="ko-KR" altLang="en-US" sz="3200" dirty="0" smtClean="0"/>
              <a:t> </a:t>
            </a:r>
            <a:r>
              <a:rPr kumimoji="1" lang="en-US" altLang="ko-KR" sz="3200" dirty="0" smtClean="0"/>
              <a:t>Aerosol</a:t>
            </a:r>
            <a:endParaRPr kumimoji="1" lang="ko-KR" altLang="en-US" sz="3200" dirty="0"/>
          </a:p>
        </p:txBody>
      </p:sp>
      <p:pic>
        <p:nvPicPr>
          <p:cNvPr id="30" name="그림 29" descr="지도이(가) 표시된 사진&#10;&#10;매우 높은 신뢰도로 생성된 설명">
            <a:extLst>
              <a:ext uri="{FF2B5EF4-FFF2-40B4-BE49-F238E27FC236}">
                <a16:creationId xmlns:a16="http://schemas.microsoft.com/office/drawing/2014/main" xmlns="" id="{AEE8A5B2-1DBF-48CC-B0F5-8F450F189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44" y="3759199"/>
            <a:ext cx="4148568" cy="3315383"/>
          </a:xfrm>
          <a:prstGeom prst="rect">
            <a:avLst/>
          </a:prstGeom>
        </p:spPr>
      </p:pic>
      <p:pic>
        <p:nvPicPr>
          <p:cNvPr id="28" name="그림 27" descr="지도이(가) 표시된 사진&#10;&#10;매우 높은 신뢰도로 생성된 설명">
            <a:extLst>
              <a:ext uri="{FF2B5EF4-FFF2-40B4-BE49-F238E27FC236}">
                <a16:creationId xmlns:a16="http://schemas.microsoft.com/office/drawing/2014/main" xmlns="" id="{FBC55969-F8B4-443A-8206-45496C635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900" y="3759199"/>
            <a:ext cx="4148568" cy="331538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D1EFE59-172E-4327-9F1C-57010B16EFD9}"/>
              </a:ext>
            </a:extLst>
          </p:cNvPr>
          <p:cNvSpPr txBox="1"/>
          <p:nvPr/>
        </p:nvSpPr>
        <p:spPr>
          <a:xfrm>
            <a:off x="285247" y="1271231"/>
            <a:ext cx="2546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Machine Learning Algorithm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Monthly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average estimated PM2.5 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in situ PM</a:t>
            </a:r>
            <a:r>
              <a:rPr lang="en-US" altLang="ko-KR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altLang="ko-K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xmlns="" id="{94831FA5-FDE3-41A3-9944-4DEC2E87E79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33400" y="6613527"/>
            <a:ext cx="2133600" cy="244475"/>
          </a:xfrm>
          <a:prstGeom prst="rect">
            <a:avLst/>
          </a:prstGeom>
        </p:spPr>
        <p:txBody>
          <a:bodyPr/>
          <a:lstStyle/>
          <a:p>
            <a:fld id="{965DCDBD-DE8E-456C-99C6-21D15866CF64}" type="slidenum">
              <a:rPr lang="ko-KR" altLang="en-US" smtClean="0"/>
              <a:pPr/>
              <a:t>26</a:t>
            </a:fld>
            <a:endParaRPr lang="ko-KR" altLang="en-US" dirty="0"/>
          </a:p>
        </p:txBody>
      </p:sp>
      <p:sp>
        <p:nvSpPr>
          <p:cNvPr id="8" name="직사각형 7">
            <a:extLst>
              <a:ext uri="{FF2B5EF4-FFF2-40B4-BE49-F238E27FC236}">
                <a16:creationId xmlns="" xmlns:a16="http://schemas.microsoft.com/office/drawing/2014/main" id="{09BEB676-FDAB-40F1-9BC2-B78F6894EA52}"/>
              </a:ext>
            </a:extLst>
          </p:cNvPr>
          <p:cNvSpPr/>
          <p:nvPr/>
        </p:nvSpPr>
        <p:spPr>
          <a:xfrm>
            <a:off x="3299981" y="1271231"/>
            <a:ext cx="8258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>
                <a:latin typeface="Arial" panose="020B0604020202020204" pitchFamily="34" charset="0"/>
                <a:cs typeface="Arial" pitchFamily="34" charset="0"/>
              </a:rPr>
              <a:t>2017 </a:t>
            </a:r>
            <a:endParaRPr lang="ko-KR" altLang="en-US" sz="2000" b="1" dirty="0"/>
          </a:p>
        </p:txBody>
      </p:sp>
      <p:grpSp>
        <p:nvGrpSpPr>
          <p:cNvPr id="5" name="그룹 4"/>
          <p:cNvGrpSpPr/>
          <p:nvPr/>
        </p:nvGrpSpPr>
        <p:grpSpPr>
          <a:xfrm>
            <a:off x="2907607" y="891461"/>
            <a:ext cx="3763156" cy="3016893"/>
            <a:chOff x="2907607" y="891461"/>
            <a:chExt cx="3763156" cy="3016893"/>
          </a:xfrm>
        </p:grpSpPr>
        <p:pic>
          <p:nvPicPr>
            <p:cNvPr id="7" name="그림 6" descr="텍스트, 지도이(가) 표시된 사진&#10;&#10;매우 높은 신뢰도로 생성된 설명">
              <a:extLst>
                <a:ext uri="{FF2B5EF4-FFF2-40B4-BE49-F238E27FC236}">
                  <a16:creationId xmlns="" xmlns:a16="http://schemas.microsoft.com/office/drawing/2014/main" id="{230E7FBC-C45A-436C-B902-09A1652260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0" t="12730" r="5541" b="8555"/>
            <a:stretch/>
          </p:blipFill>
          <p:spPr>
            <a:xfrm>
              <a:off x="2907607" y="1021186"/>
              <a:ext cx="2987901" cy="2664846"/>
            </a:xfrm>
            <a:prstGeom prst="rect">
              <a:avLst/>
            </a:prstGeom>
          </p:spPr>
        </p:pic>
        <p:pic>
          <p:nvPicPr>
            <p:cNvPr id="9" name="그림 8" descr="텍스트, 지도이(가) 표시된 사진&#10;&#10;매우 높은 신뢰도로 생성된 설명">
              <a:extLst>
                <a:ext uri="{FF2B5EF4-FFF2-40B4-BE49-F238E27FC236}">
                  <a16:creationId xmlns="" xmlns:a16="http://schemas.microsoft.com/office/drawing/2014/main" id="{6841717E-B897-4420-972B-7AF5C60B1C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450"/>
            <a:stretch/>
          </p:blipFill>
          <p:spPr>
            <a:xfrm rot="16200000">
              <a:off x="4616076" y="2270945"/>
              <a:ext cx="3016893" cy="25792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16200000">
              <a:off x="5690847" y="2145369"/>
              <a:ext cx="1590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dirty="0" smtClean="0"/>
                <a:t>PM2.5 </a:t>
              </a:r>
              <a:r>
                <a:rPr kumimoji="1" lang="en-US" altLang="ko-KR" smtClean="0"/>
                <a:t>(</a:t>
              </a:r>
              <a:r>
                <a:rPr kumimoji="1" lang="en-US" altLang="ko-KR" smtClean="0"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kumimoji="1" lang="en-US" altLang="ko-KR" dirty="0"/>
                <a:t>g</a:t>
              </a:r>
              <a:r>
                <a:rPr kumimoji="1" lang="en-US" altLang="ko-KR" smtClean="0"/>
                <a:t> </a:t>
              </a:r>
              <a:r>
                <a:rPr kumimoji="1" lang="en-US" altLang="ko-KR" dirty="0" smtClean="0"/>
                <a:t>m</a:t>
              </a:r>
              <a:r>
                <a:rPr kumimoji="1" lang="en-US" altLang="ko-KR" baseline="30000" dirty="0" smtClean="0"/>
                <a:t>-3</a:t>
              </a:r>
              <a:r>
                <a:rPr kumimoji="1" lang="en-US" altLang="ko-KR" dirty="0" smtClean="0"/>
                <a:t>)</a:t>
              </a:r>
              <a:endParaRPr kumimoji="1" lang="ko-KR" altLang="en-US" dirty="0"/>
            </a:p>
          </p:txBody>
        </p:sp>
      </p:grpSp>
      <p:pic>
        <p:nvPicPr>
          <p:cNvPr id="11" name="그림 4" descr="그림 4"/>
          <p:cNvPicPr>
            <a:picLocks noChangeAspect="1"/>
          </p:cNvPicPr>
          <p:nvPr/>
        </p:nvPicPr>
        <p:blipFill>
          <a:blip r:embed="rId7">
            <a:extLst/>
          </a:blip>
          <a:srcRect t="11187"/>
          <a:stretch>
            <a:fillRect/>
          </a:stretch>
        </p:blipFill>
        <p:spPr>
          <a:xfrm>
            <a:off x="7588145" y="1172079"/>
            <a:ext cx="2086929" cy="18534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2819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E1CBB50A-73D9-4B04-8788-2630247EF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978" y="227347"/>
            <a:ext cx="8585022" cy="590931"/>
          </a:xfrm>
        </p:spPr>
        <p:txBody>
          <a:bodyPr>
            <a:normAutofit/>
          </a:bodyPr>
          <a:lstStyle/>
          <a:p>
            <a:r>
              <a:rPr kumimoji="1" lang="en-US" altLang="ko-KR" sz="2800" b="1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Column to Surface </a:t>
            </a:r>
            <a:r>
              <a:rPr kumimoji="1" lang="en-US" altLang="ko-KR" sz="2800" b="1" dirty="0" smtClea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Concentration</a:t>
            </a:r>
            <a:r>
              <a:rPr lang="en-US" altLang="ko-KR" sz="2800" dirty="0">
                <a:sym typeface="Arial"/>
              </a:rPr>
              <a:t> </a:t>
            </a:r>
            <a:r>
              <a:rPr lang="mr-IN" altLang="ko-KR" sz="2800" b="1" dirty="0" smtClean="0">
                <a:latin typeface="Arial" charset="0"/>
                <a:ea typeface="Arial" charset="0"/>
                <a:cs typeface="Arial" charset="0"/>
                <a:sym typeface="Arial"/>
              </a:rPr>
              <a:t>–</a:t>
            </a:r>
            <a:r>
              <a:rPr lang="en-US" altLang="ko-KR" sz="2800" b="1" dirty="0" smtClean="0">
                <a:latin typeface="Arial" charset="0"/>
                <a:ea typeface="Arial" charset="0"/>
                <a:cs typeface="Arial" charset="0"/>
                <a:sym typeface="Arial"/>
              </a:rPr>
              <a:t> O</a:t>
            </a:r>
            <a:r>
              <a:rPr lang="en-US" altLang="ko-KR" sz="2800" b="1" baseline="-25000" dirty="0" smtClean="0">
                <a:latin typeface="Arial" charset="0"/>
                <a:ea typeface="Arial" charset="0"/>
                <a:cs typeface="Arial" charset="0"/>
                <a:sym typeface="Arial"/>
              </a:rPr>
              <a:t>3</a:t>
            </a:r>
            <a:r>
              <a:rPr lang="en-US" altLang="ko-KR" sz="2800" b="1" dirty="0" smtClean="0">
                <a:latin typeface="Arial" charset="0"/>
                <a:ea typeface="Arial" charset="0"/>
                <a:cs typeface="Arial" charset="0"/>
                <a:sym typeface="Arial"/>
              </a:rPr>
              <a:t> &amp; NO</a:t>
            </a:r>
            <a:r>
              <a:rPr lang="en-US" altLang="ko-KR" sz="2800" b="1" baseline="-25000" dirty="0" smtClean="0">
                <a:latin typeface="Arial" charset="0"/>
                <a:ea typeface="Arial" charset="0"/>
                <a:cs typeface="Arial" charset="0"/>
                <a:sym typeface="Arial"/>
              </a:rPr>
              <a:t>2</a:t>
            </a:r>
            <a:endParaRPr lang="ko-KR" altLang="en-US" sz="2800" b="1" baseline="-25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6C8BB7FD-9C9A-4F9B-A575-7B8D902C9E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863" y="1066888"/>
            <a:ext cx="3419999" cy="256597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xmlns="" id="{57A58B3E-8B04-4A22-8550-62ECBFDFB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226" y="1066888"/>
            <a:ext cx="3419999" cy="256597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CA895102-AFEC-421D-8A0F-7BA763B3B6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89" y="1066888"/>
            <a:ext cx="3419999" cy="25659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E317E6-B8C0-4FA5-B392-759937C5D356}"/>
              </a:ext>
            </a:extLst>
          </p:cNvPr>
          <p:cNvSpPr txBox="1"/>
          <p:nvPr/>
        </p:nvSpPr>
        <p:spPr>
          <a:xfrm>
            <a:off x="802152" y="2149822"/>
            <a:ext cx="444353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000" b="1" dirty="0"/>
              <a:t>O</a:t>
            </a:r>
            <a:r>
              <a:rPr lang="en-US" altLang="ko-KR" sz="2000" b="1" baseline="-25000" dirty="0"/>
              <a:t>3</a:t>
            </a:r>
            <a:endParaRPr lang="ko-KR" altLang="en-US" sz="2000" b="1" baseline="-25000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A3CCBBB3-A3C1-4949-A78E-CA6D0CC3A1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862" y="3600852"/>
            <a:ext cx="3420000" cy="256597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F1AFA816-E953-41AB-936D-48745C0DBF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225" y="3600852"/>
            <a:ext cx="3420000" cy="2565977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FC7F5631-48EA-420B-9CE3-9A02C08E44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88" y="3600852"/>
            <a:ext cx="3420000" cy="25659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2B91B37-EF26-4D0A-8347-F68C0D933B21}"/>
              </a:ext>
            </a:extLst>
          </p:cNvPr>
          <p:cNvSpPr txBox="1"/>
          <p:nvPr/>
        </p:nvSpPr>
        <p:spPr>
          <a:xfrm>
            <a:off x="717993" y="4683786"/>
            <a:ext cx="612668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2000" b="1" dirty="0"/>
              <a:t>NO</a:t>
            </a:r>
            <a:r>
              <a:rPr lang="en-US" altLang="ko-KR" sz="2000" b="1" baseline="-25000" dirty="0"/>
              <a:t>2</a:t>
            </a:r>
            <a:endParaRPr lang="ko-KR" altLang="en-US" sz="2000" b="1" baseline="-25000" dirty="0"/>
          </a:p>
        </p:txBody>
      </p:sp>
      <p:sp>
        <p:nvSpPr>
          <p:cNvPr id="3" name="직사각형 2"/>
          <p:cNvSpPr/>
          <p:nvPr/>
        </p:nvSpPr>
        <p:spPr>
          <a:xfrm>
            <a:off x="1586051" y="6291618"/>
            <a:ext cx="559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mtClean="0"/>
              <a:t>Model </a:t>
            </a:r>
            <a:r>
              <a:rPr lang="en-US" altLang="ko-KR" dirty="0"/>
              <a:t>results with over-/sub- </a:t>
            </a:r>
            <a:r>
              <a:rPr lang="en-US" altLang="ko-KR"/>
              <a:t>sampling </a:t>
            </a:r>
            <a:r>
              <a:rPr lang="en-US" altLang="ko-KR" smtClean="0"/>
              <a:t>technique</a:t>
            </a:r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EDA0206A-501F-4509-B3EB-1E813C6698EA}"/>
              </a:ext>
            </a:extLst>
          </p:cNvPr>
          <p:cNvSpPr/>
          <p:nvPr/>
        </p:nvSpPr>
        <p:spPr>
          <a:xfrm>
            <a:off x="7531098" y="6544252"/>
            <a:ext cx="2122697" cy="23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42950">
              <a:lnSpc>
                <a:spcPts val="1138"/>
              </a:lnSpc>
              <a:defRPr/>
            </a:pPr>
            <a:r>
              <a:rPr lang="en-US" altLang="ko-KR" sz="1138" i="1" kern="100" dirty="0" smtClean="0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Jung Ho </a:t>
            </a:r>
            <a:r>
              <a:rPr lang="en-US" altLang="ko-KR" sz="1138" i="1" kern="100" dirty="0" err="1" smtClean="0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Im</a:t>
            </a:r>
            <a:r>
              <a:rPr lang="en-US" altLang="ko-KR" sz="1138" i="1" kern="100" dirty="0" smtClean="0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 (</a:t>
            </a:r>
            <a:r>
              <a:rPr lang="en-US" altLang="ko-KR" sz="1000" dirty="0" err="1" smtClean="0">
                <a:latin typeface="Arial" charset="0"/>
                <a:ea typeface="Arial" charset="0"/>
                <a:cs typeface="Arial" charset="0"/>
              </a:rPr>
              <a:t>ersgis@unist.ac.kr</a:t>
            </a:r>
            <a:r>
              <a:rPr lang="en-US" altLang="ko-KR" sz="1138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ko-KR" altLang="ko-KR" sz="1138" i="1" kern="100" dirty="0">
              <a:latin typeface="Arial" panose="020B0604020202020204" pitchFamily="34" charset="0"/>
              <a:ea typeface="맑은 고딕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45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1" y="714375"/>
            <a:ext cx="8681271" cy="542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itle 1"/>
          <p:cNvSpPr txBox="1">
            <a:spLocks/>
          </p:cNvSpPr>
          <p:nvPr/>
        </p:nvSpPr>
        <p:spPr bwMode="auto">
          <a:xfrm>
            <a:off x="1" y="44625"/>
            <a:ext cx="817517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457200">
              <a:defRPr sz="16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457200">
              <a:defRPr sz="1400" i="1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57200" eaLnBrk="0" hangingPunct="0">
              <a:spcBef>
                <a:spcPts val="200"/>
              </a:spcBef>
              <a:spcAft>
                <a:spcPts val="100"/>
              </a:spcAft>
              <a:buSzPct val="75000"/>
              <a:buFont typeface="Wingdings" charset="0"/>
              <a:buChar char="Ø"/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57200" eaLnBrk="0" hangingPunct="0">
              <a:spcBef>
                <a:spcPts val="200"/>
              </a:spcBef>
              <a:spcAft>
                <a:spcPts val="100"/>
              </a:spcAft>
              <a:buSzPct val="75000"/>
              <a:buFont typeface="Wingdings" charset="0"/>
              <a:buChar char="Ø"/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57200" eaLnBrk="0" hangingPunct="0">
              <a:spcBef>
                <a:spcPts val="200"/>
              </a:spcBef>
              <a:spcAft>
                <a:spcPts val="100"/>
              </a:spcAft>
              <a:buSzPct val="75000"/>
              <a:buFont typeface="Wingdings" charset="0"/>
              <a:buChar char="Ø"/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57200" eaLnBrk="0" hangingPunct="0">
              <a:spcBef>
                <a:spcPts val="200"/>
              </a:spcBef>
              <a:spcAft>
                <a:spcPts val="100"/>
              </a:spcAft>
              <a:buSzPct val="75000"/>
              <a:buFont typeface="Wingdings" charset="0"/>
              <a:buChar char="Ø"/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>
                <a:solidFill>
                  <a:srgbClr val="000000"/>
                </a:solidFill>
              </a:rPr>
              <a:t>A Day in the Life of the </a:t>
            </a:r>
            <a:r>
              <a:rPr lang="en-US" altLang="ja-JP" sz="2400" b="1" smtClean="0">
                <a:solidFill>
                  <a:srgbClr val="000000"/>
                </a:solidFill>
              </a:rPr>
              <a:t>GEO AQ Constellation</a:t>
            </a:r>
            <a:endParaRPr lang="en-US" altLang="ja-JP" sz="2400" b="1" dirty="0">
              <a:solidFill>
                <a:srgbClr val="000000"/>
              </a:solidFill>
            </a:endParaRPr>
          </a:p>
          <a:p>
            <a:pPr algn="ctr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>
                <a:solidFill>
                  <a:srgbClr val="000000"/>
                </a:solidFill>
              </a:rPr>
              <a:t>(May 31)</a:t>
            </a:r>
            <a:endParaRPr lang="en-US" altLang="ja-JP" sz="2400" b="1" dirty="0">
              <a:solidFill>
                <a:srgbClr val="000000"/>
              </a:solidFill>
            </a:endParaRPr>
          </a:p>
        </p:txBody>
      </p:sp>
      <p:sp>
        <p:nvSpPr>
          <p:cNvPr id="70660" name="TextBox 5"/>
          <p:cNvSpPr txBox="1">
            <a:spLocks noChangeArrowheads="1"/>
          </p:cNvSpPr>
          <p:nvPr/>
        </p:nvSpPr>
        <p:spPr bwMode="auto">
          <a:xfrm>
            <a:off x="361668" y="6577608"/>
            <a:ext cx="63915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457200">
              <a:defRPr sz="16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457200"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457200">
              <a:defRPr sz="1400" i="1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457200"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57200" eaLnBrk="0" hangingPunct="0">
              <a:spcBef>
                <a:spcPts val="200"/>
              </a:spcBef>
              <a:spcAft>
                <a:spcPts val="100"/>
              </a:spcAft>
              <a:buSzPct val="75000"/>
              <a:buFont typeface="Wingdings" charset="0"/>
              <a:buChar char="Ø"/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57200" eaLnBrk="0" hangingPunct="0">
              <a:spcBef>
                <a:spcPts val="200"/>
              </a:spcBef>
              <a:spcAft>
                <a:spcPts val="100"/>
              </a:spcAft>
              <a:buSzPct val="75000"/>
              <a:buFont typeface="Wingdings" charset="0"/>
              <a:buChar char="Ø"/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57200" eaLnBrk="0" hangingPunct="0">
              <a:spcBef>
                <a:spcPts val="200"/>
              </a:spcBef>
              <a:spcAft>
                <a:spcPts val="100"/>
              </a:spcAft>
              <a:buSzPct val="75000"/>
              <a:buFont typeface="Wingdings" charset="0"/>
              <a:buChar char="Ø"/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57200" eaLnBrk="0" hangingPunct="0">
              <a:spcBef>
                <a:spcPts val="200"/>
              </a:spcBef>
              <a:spcAft>
                <a:spcPts val="100"/>
              </a:spcAft>
              <a:buSzPct val="75000"/>
              <a:buFont typeface="Wingdings" charset="0"/>
              <a:buChar char="Ø"/>
              <a:defRPr sz="1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Courtesy Ben </a:t>
            </a:r>
            <a:r>
              <a:rPr kumimoji="1" lang="en-US" altLang="ja-JP" sz="14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Veihelmann</a:t>
            </a:r>
            <a:r>
              <a:rPr kumimoji="1" lang="en-US" altLang="ja-JP" sz="1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(graphic) &amp; Jay Al-</a:t>
            </a:r>
            <a:r>
              <a:rPr kumimoji="1" lang="en-US" altLang="ja-JP" sz="14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Saadi</a:t>
            </a:r>
            <a:r>
              <a:rPr kumimoji="1" lang="en-US" altLang="ja-JP" sz="1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(data)</a:t>
            </a:r>
            <a:endParaRPr kumimoji="1" lang="ja-JP" altLang="en-US" sz="14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0661" name="Rectangle 6"/>
          <p:cNvSpPr>
            <a:spLocks noChangeArrowheads="1"/>
          </p:cNvSpPr>
          <p:nvPr/>
        </p:nvSpPr>
        <p:spPr bwMode="auto">
          <a:xfrm>
            <a:off x="7620000" y="6427788"/>
            <a:ext cx="190500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0" fontAlgn="base" latinLnBrk="0" hangingPunct="0">
              <a:spcBef>
                <a:spcPct val="0"/>
              </a:spcBef>
              <a:spcAft>
                <a:spcPct val="0"/>
              </a:spcAft>
            </a:pPr>
            <a:fld id="{941C17B0-7743-7E48-A068-9768A06ED5A2}" type="slidenum">
              <a:rPr kumimoji="1" lang="en-US" altLang="ja-JP" sz="14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pPr algn="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kumimoji="1" lang="en-US" altLang="ja-JP" sz="1400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53201" y="1403484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b="1" dirty="0">
                <a:solidFill>
                  <a:prstClr val="black"/>
                </a:solidFill>
              </a:rPr>
              <a:t>GEMS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61112" y="4437112"/>
            <a:ext cx="14666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atinLnBrk="0"/>
            <a:r>
              <a:rPr lang="en-US" b="1" dirty="0">
                <a:solidFill>
                  <a:srgbClr val="0070C0"/>
                </a:solidFill>
              </a:rPr>
              <a:t>Sentinel-4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8705" y="2492896"/>
            <a:ext cx="8915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atinLnBrk="0"/>
            <a:r>
              <a:rPr lang="en-US" b="1" dirty="0">
                <a:solidFill>
                  <a:srgbClr val="C0504D"/>
                </a:solidFill>
              </a:rPr>
              <a:t>TEMPO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00873" y="6084004"/>
            <a:ext cx="3532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dirty="0" smtClean="0">
                <a:solidFill>
                  <a:prstClr val="black"/>
                </a:solidFill>
              </a:rPr>
              <a:t>w/TROPOMI, GF-5 &amp; MAIA</a:t>
            </a:r>
            <a:r>
              <a:rPr lang="ko-KR" alt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@ LEO</a:t>
            </a: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/>
          </p:nvPr>
        </p:nvGraphicFramePr>
        <p:xfrm>
          <a:off x="7524750" y="3645024"/>
          <a:ext cx="2000250" cy="2835164"/>
        </p:xfrm>
        <a:graphic>
          <a:graphicData uri="http://schemas.openxmlformats.org/drawingml/2006/table">
            <a:tbl>
              <a:tblPr/>
              <a:tblGrid>
                <a:gridCol w="2000250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 hour</a:t>
                      </a:r>
                      <a:endParaRPr kumimoji="0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T="45703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Detailed Design, Phase C</a:t>
                      </a:r>
                      <a:endParaRPr kumimoji="0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T="45703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2021 (Flight Acceptance Review first instrument)</a:t>
                      </a:r>
                      <a:endParaRPr kumimoji="0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T="45703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</a:tr>
              <a:tr h="43641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UV-Vis-NIR</a:t>
                      </a:r>
                      <a:b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305-500, 750-775 nm</a:t>
                      </a:r>
                      <a:endParaRPr kumimoji="0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T="45703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</a:t>
                      </a:r>
                      <a:r>
                        <a:rPr kumimoji="0" lang="en-US" altLang="ja-JP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trop. O</a:t>
                      </a:r>
                      <a:r>
                        <a:rPr kumimoji="0" lang="en-US" altLang="ja-JP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NO</a:t>
                      </a:r>
                      <a:r>
                        <a:rPr kumimoji="0" lang="en-US" altLang="ja-JP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SO</a:t>
                      </a:r>
                      <a:r>
                        <a:rPr kumimoji="0" lang="en-US" altLang="ja-JP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HCHO, AAI, AOD, height-resolved aerosol</a:t>
                      </a:r>
                      <a:endParaRPr kumimoji="0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T="45703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</a:tr>
              <a:tr h="27256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 km x 8 km at 45N</a:t>
                      </a:r>
                      <a:endParaRPr kumimoji="0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T="45703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</a:tr>
              <a:tr h="39416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8.9 km N/S x 11.7 km E/W @40N</a:t>
                      </a:r>
                      <a:endParaRPr kumimoji="0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T="45703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표 3"/>
          <p:cNvGraphicFramePr>
            <a:graphicFrameLocks noGrp="1"/>
          </p:cNvGraphicFramePr>
          <p:nvPr>
            <p:extLst/>
          </p:nvPr>
        </p:nvGraphicFramePr>
        <p:xfrm>
          <a:off x="7510932" y="0"/>
          <a:ext cx="2000250" cy="2679168"/>
        </p:xfrm>
        <a:graphic>
          <a:graphicData uri="http://schemas.openxmlformats.org/drawingml/2006/table">
            <a:tbl>
              <a:tblPr/>
              <a:tblGrid>
                <a:gridCol w="2000250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 hour</a:t>
                      </a:r>
                      <a:endParaRPr kumimoji="0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T="45703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Instrument </a:t>
                      </a: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delivered 2018</a:t>
                      </a:r>
                      <a:endParaRPr kumimoji="0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T="45703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</a:tr>
              <a:tr h="28743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Oct 2019 </a:t>
                      </a:r>
                      <a:r>
                        <a:rPr kumimoji="0" lang="mr-IN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–</a:t>
                      </a: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Mar 2020</a:t>
                      </a:r>
                      <a:endParaRPr kumimoji="0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T="45703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UV-Vis 300-500 nm</a:t>
                      </a:r>
                      <a:endParaRPr kumimoji="0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T="45703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</a:t>
                      </a:r>
                      <a:r>
                        <a:rPr kumimoji="0" lang="en-US" altLang="ja-JP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NO</a:t>
                      </a:r>
                      <a:r>
                        <a:rPr kumimoji="0" lang="en-US" altLang="ja-JP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SO</a:t>
                      </a:r>
                      <a:r>
                        <a:rPr kumimoji="0" lang="en-US" altLang="ja-JP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HCHO, </a:t>
                      </a: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AOD, AI, AEH</a:t>
                      </a:r>
                      <a:endParaRPr kumimoji="0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T="45703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3.5 km N/S x 8 km E/W @38N</a:t>
                      </a:r>
                      <a:endParaRPr kumimoji="0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T="45703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 km N/S x 8 km E/W @38N (gas), 3.5 km N/S x 8 km E/W @38N (aerosol)</a:t>
                      </a:r>
                      <a:endParaRPr kumimoji="0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T="45703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표 4"/>
          <p:cNvGraphicFramePr>
            <a:graphicFrameLocks noGrp="1"/>
          </p:cNvGraphicFramePr>
          <p:nvPr>
            <p:extLst/>
          </p:nvPr>
        </p:nvGraphicFramePr>
        <p:xfrm>
          <a:off x="389289" y="2849996"/>
          <a:ext cx="2000250" cy="3027276"/>
        </p:xfrm>
        <a:graphic>
          <a:graphicData uri="http://schemas.openxmlformats.org/drawingml/2006/table">
            <a:tbl>
              <a:tblPr/>
              <a:tblGrid>
                <a:gridCol w="2000250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 hour</a:t>
                      </a:r>
                      <a:endParaRPr kumimoji="0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T="45703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Instrument delivery </a:t>
                      </a: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2018</a:t>
                      </a:r>
                      <a:endParaRPr kumimoji="0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T="45703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2019-2021 pending host selection</a:t>
                      </a:r>
                      <a:endParaRPr kumimoji="0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T="45703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</a:tr>
              <a:tr h="43662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UV-Vis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290-490, 540-740 nm</a:t>
                      </a:r>
                      <a:endParaRPr kumimoji="0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T="45703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</a:t>
                      </a:r>
                      <a:r>
                        <a:rPr kumimoji="0" lang="en-US" altLang="ja-JP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trop. O</a:t>
                      </a:r>
                      <a:r>
                        <a:rPr kumimoji="0" lang="en-US" altLang="ja-JP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0-2km O</a:t>
                      </a:r>
                      <a:r>
                        <a:rPr kumimoji="0" lang="en-US" altLang="ja-JP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NO</a:t>
                      </a:r>
                      <a:r>
                        <a:rPr kumimoji="0" lang="en-US" altLang="ja-JP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HCHO, SO</a:t>
                      </a:r>
                      <a:r>
                        <a:rPr kumimoji="0" lang="en-US" altLang="ja-JP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CHOCHO, AOD, AAI</a:t>
                      </a:r>
                      <a:endParaRPr kumimoji="0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T="45703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≤ 2.22 km N/S x 5.15 km E/W @35N</a:t>
                      </a:r>
                      <a:endParaRPr kumimoji="0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T="45703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</a:tr>
              <a:tr h="46637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≤ 8.88 km N/S x 5.15 km E/W @35N</a:t>
                      </a:r>
                      <a:endParaRPr kumimoji="0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T="45703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76536" y="5882501"/>
            <a:ext cx="1613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b="1">
                <a:solidFill>
                  <a:srgbClr val="C0504D"/>
                </a:solidFill>
              </a:rPr>
              <a:t>+GOES-R/S ABI</a:t>
            </a:r>
            <a:endParaRPr lang="en-US" b="1" dirty="0">
              <a:solidFill>
                <a:srgbClr val="C0504D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97417" y="2699628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b="1">
                <a:solidFill>
                  <a:prstClr val="black"/>
                </a:solidFill>
              </a:rPr>
              <a:t>+ AMI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37377" y="6516052"/>
            <a:ext cx="11498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atinLnBrk="0"/>
            <a:r>
              <a:rPr lang="en-US" b="1">
                <a:solidFill>
                  <a:srgbClr val="0070C0"/>
                </a:solidFill>
              </a:rPr>
              <a:t>+ MTG-I/S</a:t>
            </a:r>
            <a:endParaRPr lang="en-US" b="1" dirty="0">
              <a:solidFill>
                <a:srgbClr val="0070C0"/>
              </a:solidFill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/>
          </p:nvPr>
        </p:nvGraphicFramePr>
        <p:xfrm>
          <a:off x="416497" y="652712"/>
          <a:ext cx="1480945" cy="2128216"/>
        </p:xfrm>
        <a:graphic>
          <a:graphicData uri="http://schemas.openxmlformats.org/drawingml/2006/table">
            <a:tbl>
              <a:tblPr/>
              <a:tblGrid>
                <a:gridCol w="1480945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Revisit</a:t>
                      </a:r>
                      <a:endParaRPr kumimoji="0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T="45703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E4649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Status</a:t>
                      </a:r>
                      <a:endParaRPr kumimoji="0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T="45703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E4649"/>
                    </a:solidFill>
                  </a:tcPr>
                </a:tc>
              </a:tr>
              <a:tr h="2714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Launch</a:t>
                      </a:r>
                      <a:endParaRPr kumimoji="0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T="45703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E4649"/>
                    </a:solidFill>
                  </a:tcPr>
                </a:tc>
              </a:tr>
              <a:tr h="28515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Payload</a:t>
                      </a:r>
                      <a:endParaRPr kumimoji="0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T="45703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E4649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Products</a:t>
                      </a:r>
                      <a:endParaRPr kumimoji="0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T="45703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E4649"/>
                    </a:solidFill>
                  </a:tcPr>
                </a:tc>
              </a:tr>
              <a:tr h="24854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Spatial Sampling</a:t>
                      </a:r>
                      <a:endParaRPr kumimoji="0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T="45703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E4649"/>
                    </a:solidFill>
                  </a:tcPr>
                </a:tc>
              </a:tr>
              <a:tr h="40630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Nominal product resolution</a:t>
                      </a:r>
                      <a:endParaRPr kumimoji="0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0"/>
                        <a:cs typeface="ヒラギノ角ゴ Pro W3" charset="0"/>
                      </a:endParaRPr>
                    </a:p>
                  </a:txBody>
                  <a:tcPr marT="45703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E464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8373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19006"/>
            <a:ext cx="8915400" cy="792161"/>
          </a:xfrm>
        </p:spPr>
        <p:txBody>
          <a:bodyPr>
            <a:normAutofit/>
          </a:bodyPr>
          <a:lstStyle/>
          <a:p>
            <a:r>
              <a:rPr kumimoji="1" lang="en-US" altLang="ko-KR" sz="3600" b="1" dirty="0" smtClean="0">
                <a:latin typeface="Arial" charset="0"/>
                <a:ea typeface="Arial" charset="0"/>
                <a:cs typeface="Arial" charset="0"/>
              </a:rPr>
              <a:t>SUMMARY</a:t>
            </a:r>
            <a:endParaRPr kumimoji="1" lang="ko-KR" altLang="en-US" sz="3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968479"/>
            <a:ext cx="8915400" cy="5648633"/>
          </a:xfrm>
        </p:spPr>
        <p:txBody>
          <a:bodyPr>
            <a:normAutofit/>
          </a:bodyPr>
          <a:lstStyle/>
          <a:p>
            <a:r>
              <a:rPr kumimoji="1" lang="en-US" altLang="ko-KR" sz="2000" dirty="0" smtClean="0">
                <a:latin typeface="Arial" charset="0"/>
                <a:ea typeface="Arial" charset="0"/>
                <a:cs typeface="Arial" charset="0"/>
              </a:rPr>
              <a:t>GEMS is to be launched no later than March 2020, to form GEO AQ Constellation with TEMPO and Sentinel-4 by early 2020s.</a:t>
            </a:r>
          </a:p>
          <a:p>
            <a:r>
              <a:rPr kumimoji="1" lang="en-US" altLang="ko-KR" sz="2000" dirty="0" smtClean="0">
                <a:latin typeface="Arial" charset="0"/>
                <a:ea typeface="Arial" charset="0"/>
                <a:cs typeface="Arial" charset="0"/>
              </a:rPr>
              <a:t>GEMS </a:t>
            </a:r>
            <a:r>
              <a:rPr kumimoji="1" lang="en-US" altLang="ko-KR" sz="2000" dirty="0">
                <a:latin typeface="Arial" charset="0"/>
                <a:ea typeface="Arial" charset="0"/>
                <a:cs typeface="Arial" charset="0"/>
              </a:rPr>
              <a:t>s</a:t>
            </a:r>
            <a:r>
              <a:rPr kumimoji="1" lang="en-US" altLang="ko-KR" sz="2000" dirty="0" smtClean="0">
                <a:latin typeface="Arial" charset="0"/>
                <a:ea typeface="Arial" charset="0"/>
                <a:cs typeface="Arial" charset="0"/>
              </a:rPr>
              <a:t>cience algorithms </a:t>
            </a:r>
            <a:r>
              <a:rPr kumimoji="1" lang="en-US" altLang="ko-KR" sz="2000" dirty="0">
                <a:latin typeface="Arial" charset="0"/>
                <a:ea typeface="Arial" charset="0"/>
                <a:cs typeface="Arial" charset="0"/>
              </a:rPr>
              <a:t>Ver. </a:t>
            </a:r>
            <a:r>
              <a:rPr kumimoji="1" lang="en-US" altLang="ko-KR" sz="2000" dirty="0" smtClean="0">
                <a:latin typeface="Arial" charset="0"/>
                <a:ea typeface="Arial" charset="0"/>
                <a:cs typeface="Arial" charset="0"/>
              </a:rPr>
              <a:t>1 are to be delivered to GEMS Ground Station, ESC by the end of June. These algorithms have been tested with L1b data from OMI, TROPOMI, GEOTASO, and simulated radiance spectra. </a:t>
            </a:r>
          </a:p>
          <a:p>
            <a:r>
              <a:rPr kumimoji="1" lang="en-US" altLang="ko-KR" sz="2000" dirty="0" smtClean="0">
                <a:latin typeface="Arial" charset="0"/>
                <a:ea typeface="Arial" charset="0"/>
                <a:cs typeface="Arial" charset="0"/>
              </a:rPr>
              <a:t>Science algorithms were tested with the TROPOMI Level 1b data and cross-validated with the </a:t>
            </a:r>
            <a:r>
              <a:rPr kumimoji="1" lang="en-US" altLang="ko-KR" sz="2000" dirty="0">
                <a:latin typeface="Arial" charset="0"/>
                <a:ea typeface="Arial" charset="0"/>
                <a:cs typeface="Arial" charset="0"/>
              </a:rPr>
              <a:t>TROPOMI Level 2 products </a:t>
            </a:r>
            <a:r>
              <a:rPr kumimoji="1" lang="en-US" altLang="ko-KR" sz="2000" dirty="0" smtClean="0">
                <a:latin typeface="Arial" charset="0"/>
                <a:ea typeface="Arial" charset="0"/>
                <a:cs typeface="Arial" charset="0"/>
              </a:rPr>
              <a:t>and </a:t>
            </a:r>
            <a:r>
              <a:rPr kumimoji="1" lang="en-US" altLang="ko-KR" sz="2000" dirty="0">
                <a:latin typeface="Arial" charset="0"/>
                <a:ea typeface="Arial" charset="0"/>
                <a:cs typeface="Arial" charset="0"/>
              </a:rPr>
              <a:t>the data </a:t>
            </a:r>
            <a:r>
              <a:rPr kumimoji="1" lang="en-US" altLang="ko-KR" sz="2000" dirty="0" smtClean="0">
                <a:latin typeface="Arial" charset="0"/>
                <a:ea typeface="Arial" charset="0"/>
                <a:cs typeface="Arial" charset="0"/>
              </a:rPr>
              <a:t>from ground-based </a:t>
            </a:r>
            <a:r>
              <a:rPr kumimoji="1" lang="en-US" altLang="ko-KR" sz="2000" dirty="0">
                <a:latin typeface="Arial" charset="0"/>
                <a:ea typeface="Arial" charset="0"/>
                <a:cs typeface="Arial" charset="0"/>
              </a:rPr>
              <a:t>network over East Asia</a:t>
            </a:r>
            <a:r>
              <a:rPr kumimoji="1" lang="en-US" altLang="ko-KR" sz="2000" dirty="0" smtClean="0">
                <a:latin typeface="Arial" charset="0"/>
                <a:ea typeface="Arial" charset="0"/>
                <a:cs typeface="Arial" charset="0"/>
              </a:rPr>
              <a:t>.</a:t>
            </a:r>
            <a:endParaRPr kumimoji="1" lang="en-US" altLang="ko-KR" sz="2000" dirty="0">
              <a:latin typeface="Arial" charset="0"/>
              <a:ea typeface="Arial" charset="0"/>
              <a:cs typeface="Arial" charset="0"/>
            </a:endParaRPr>
          </a:p>
          <a:p>
            <a:r>
              <a:rPr kumimoji="1" lang="en-US" altLang="ko-KR" sz="2000" dirty="0">
                <a:latin typeface="Arial" charset="0"/>
                <a:ea typeface="Arial" charset="0"/>
                <a:cs typeface="Arial" charset="0"/>
              </a:rPr>
              <a:t>Overall, TROPOMI L2 operational algorithm and GEMS algorithm captured </a:t>
            </a:r>
            <a:r>
              <a:rPr kumimoji="1" lang="en-US" altLang="ko-KR" sz="2000" dirty="0" smtClean="0">
                <a:latin typeface="Arial" charset="0"/>
                <a:ea typeface="Arial" charset="0"/>
                <a:cs typeface="Arial" charset="0"/>
              </a:rPr>
              <a:t>high concentration episodes </a:t>
            </a:r>
            <a:r>
              <a:rPr kumimoji="1" lang="en-US" altLang="ko-KR" sz="2000" dirty="0">
                <a:latin typeface="Arial" charset="0"/>
                <a:ea typeface="Arial" charset="0"/>
                <a:cs typeface="Arial" charset="0"/>
              </a:rPr>
              <a:t>well. </a:t>
            </a:r>
            <a:r>
              <a:rPr kumimoji="1" lang="en-US" altLang="ko-KR" sz="2000" dirty="0" smtClean="0">
                <a:latin typeface="Arial" charset="0"/>
                <a:ea typeface="Arial" charset="0"/>
                <a:cs typeface="Arial" charset="0"/>
              </a:rPr>
              <a:t>Both </a:t>
            </a:r>
            <a:r>
              <a:rPr kumimoji="1" lang="en-US" altLang="ko-KR" sz="2000" dirty="0">
                <a:latin typeface="Arial" charset="0"/>
                <a:ea typeface="Arial" charset="0"/>
                <a:cs typeface="Arial" charset="0"/>
              </a:rPr>
              <a:t>products </a:t>
            </a:r>
            <a:r>
              <a:rPr kumimoji="1" lang="en-US" altLang="ko-KR" sz="2000" dirty="0" smtClean="0">
                <a:latin typeface="Arial" charset="0"/>
                <a:ea typeface="Arial" charset="0"/>
                <a:cs typeface="Arial" charset="0"/>
              </a:rPr>
              <a:t>showed good agreement in spatial distribution for </a:t>
            </a:r>
            <a:r>
              <a:rPr kumimoji="1" lang="en-US" altLang="ko-KR" sz="2000" dirty="0">
                <a:latin typeface="Arial" charset="0"/>
                <a:ea typeface="Arial" charset="0"/>
                <a:cs typeface="Arial" charset="0"/>
              </a:rPr>
              <a:t>Total Ozone, </a:t>
            </a:r>
            <a:r>
              <a:rPr kumimoji="1" lang="en-US" altLang="ko-KR" sz="2000" dirty="0" smtClean="0">
                <a:latin typeface="Arial" charset="0"/>
                <a:ea typeface="Arial" charset="0"/>
                <a:cs typeface="Arial" charset="0"/>
              </a:rPr>
              <a:t>NO</a:t>
            </a:r>
            <a:r>
              <a:rPr kumimoji="1" lang="en-US" altLang="ko-KR" sz="20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kumimoji="1" lang="en-US" altLang="ko-KR" sz="2000" dirty="0" smtClean="0">
                <a:latin typeface="Arial" charset="0"/>
                <a:ea typeface="Arial" charset="0"/>
                <a:cs typeface="Arial" charset="0"/>
              </a:rPr>
              <a:t>, SO</a:t>
            </a:r>
            <a:r>
              <a:rPr kumimoji="1" lang="en-US" altLang="ko-KR" sz="20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kumimoji="1" lang="en-US" altLang="ko-KR" sz="2000" dirty="0" smtClean="0">
                <a:latin typeface="Arial" charset="0"/>
                <a:ea typeface="Arial" charset="0"/>
                <a:cs typeface="Arial" charset="0"/>
              </a:rPr>
              <a:t>, HCHO, </a:t>
            </a:r>
            <a:r>
              <a:rPr kumimoji="1" lang="en-US" altLang="ko-KR" sz="2000" dirty="0">
                <a:latin typeface="Arial" charset="0"/>
                <a:ea typeface="Arial" charset="0"/>
                <a:cs typeface="Arial" charset="0"/>
              </a:rPr>
              <a:t>UV aerosol index. </a:t>
            </a:r>
            <a:r>
              <a:rPr kumimoji="1" lang="en-US" altLang="ko-KR" sz="2000" dirty="0" smtClean="0">
                <a:latin typeface="Arial" charset="0"/>
                <a:ea typeface="Arial" charset="0"/>
                <a:cs typeface="Arial" charset="0"/>
              </a:rPr>
              <a:t>However, absolute </a:t>
            </a:r>
            <a:r>
              <a:rPr kumimoji="1" lang="en-US" altLang="ko-KR" sz="2000" dirty="0">
                <a:latin typeface="Arial" charset="0"/>
                <a:ea typeface="Arial" charset="0"/>
                <a:cs typeface="Arial" charset="0"/>
              </a:rPr>
              <a:t>values between </a:t>
            </a:r>
            <a:r>
              <a:rPr kumimoji="1" lang="en-US" altLang="ko-KR" sz="2000" dirty="0" smtClean="0">
                <a:latin typeface="Arial" charset="0"/>
                <a:ea typeface="Arial" charset="0"/>
                <a:cs typeface="Arial" charset="0"/>
              </a:rPr>
              <a:t>the two </a:t>
            </a:r>
            <a:r>
              <a:rPr kumimoji="1" lang="en-US" altLang="ko-KR" sz="2000" dirty="0">
                <a:latin typeface="Arial" charset="0"/>
                <a:ea typeface="Arial" charset="0"/>
                <a:cs typeface="Arial" charset="0"/>
              </a:rPr>
              <a:t>products showed slight differences possibly due to the </a:t>
            </a:r>
            <a:r>
              <a:rPr kumimoji="1" lang="en-US" altLang="ko-KR" sz="2000" dirty="0" smtClean="0">
                <a:latin typeface="Arial" charset="0"/>
                <a:ea typeface="Arial" charset="0"/>
                <a:cs typeface="Arial" charset="0"/>
              </a:rPr>
              <a:t>differences in algorithms, spectroscopic data, </a:t>
            </a:r>
            <a:r>
              <a:rPr kumimoji="1" lang="en-US" altLang="ko-KR" sz="2000" dirty="0">
                <a:latin typeface="Arial" charset="0"/>
                <a:ea typeface="Arial" charset="0"/>
                <a:cs typeface="Arial" charset="0"/>
              </a:rPr>
              <a:t>surface albedo and spectral </a:t>
            </a:r>
            <a:r>
              <a:rPr kumimoji="1" lang="en-US" altLang="ko-KR" sz="2000" dirty="0" smtClean="0">
                <a:latin typeface="Arial" charset="0"/>
                <a:ea typeface="Arial" charset="0"/>
                <a:cs typeface="Arial" charset="0"/>
              </a:rPr>
              <a:t>calibration. </a:t>
            </a:r>
          </a:p>
          <a:p>
            <a:r>
              <a:rPr kumimoji="1" lang="en-US" altLang="ko-KR" sz="2000" dirty="0">
                <a:latin typeface="Arial" charset="0"/>
                <a:ea typeface="Arial" charset="0"/>
                <a:cs typeface="Arial" charset="0"/>
              </a:rPr>
              <a:t>Machine learning algorithm also showed possibility to </a:t>
            </a:r>
            <a:r>
              <a:rPr kumimoji="1" lang="en-US" altLang="ko-KR" sz="2000" dirty="0" smtClean="0">
                <a:latin typeface="Arial" charset="0"/>
                <a:ea typeface="Arial" charset="0"/>
                <a:cs typeface="Arial" charset="0"/>
              </a:rPr>
              <a:t>estimate surface </a:t>
            </a:r>
            <a:r>
              <a:rPr kumimoji="1" lang="en-US" altLang="ko-KR" sz="2000" dirty="0">
                <a:latin typeface="Arial" charset="0"/>
                <a:ea typeface="Arial" charset="0"/>
                <a:cs typeface="Arial" charset="0"/>
              </a:rPr>
              <a:t>concentration from columnar measurements of </a:t>
            </a:r>
            <a:r>
              <a:rPr kumimoji="1" lang="en-US" altLang="ko-KR" sz="2000" dirty="0" smtClean="0">
                <a:latin typeface="Arial" charset="0"/>
                <a:ea typeface="Arial" charset="0"/>
                <a:cs typeface="Arial" charset="0"/>
              </a:rPr>
              <a:t>GEMS</a:t>
            </a:r>
            <a:r>
              <a:rPr kumimoji="1" lang="en-US" altLang="ko-KR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ko-KR" sz="2000" dirty="0" smtClean="0">
                <a:latin typeface="Arial" charset="0"/>
                <a:ea typeface="Arial" charset="0"/>
                <a:cs typeface="Arial" charset="0"/>
              </a:rPr>
              <a:t>for aerosols. Similar work is under the development for trace gases by NIER.</a:t>
            </a:r>
            <a:endParaRPr kumimoji="1" lang="en-US" altLang="ko-KR" sz="2000" dirty="0">
              <a:latin typeface="Arial" charset="0"/>
              <a:ea typeface="Arial" charset="0"/>
              <a:cs typeface="Arial" charset="0"/>
            </a:endParaRPr>
          </a:p>
          <a:p>
            <a:endParaRPr kumimoji="1" lang="ko-KR" alt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57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195982"/>
            <a:ext cx="8915400" cy="639762"/>
          </a:xfrm>
        </p:spPr>
        <p:txBody>
          <a:bodyPr>
            <a:noAutofit/>
          </a:bodyPr>
          <a:lstStyle/>
          <a:p>
            <a:r>
              <a:rPr kumimoji="1" lang="en-US" altLang="ko-KR" sz="2800" b="1" dirty="0" smtClean="0">
                <a:latin typeface="Arial" charset="0"/>
                <a:ea typeface="Arial" charset="0"/>
                <a:cs typeface="Arial" charset="0"/>
              </a:rPr>
              <a:t>GEMS FLIGHT MODEL</a:t>
            </a:r>
            <a:endParaRPr kumimoji="1" lang="ko-KR" alt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486" y="1541206"/>
            <a:ext cx="5355940" cy="5178333"/>
          </a:xfrm>
        </p:spPr>
      </p:pic>
      <p:sp>
        <p:nvSpPr>
          <p:cNvPr id="5" name="TextBox 4"/>
          <p:cNvSpPr txBox="1"/>
          <p:nvPr/>
        </p:nvSpPr>
        <p:spPr>
          <a:xfrm>
            <a:off x="6389914" y="1122003"/>
            <a:ext cx="33854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kumimoji="1" lang="en-US" altLang="ko-KR" sz="1600" dirty="0" smtClean="0"/>
              <a:t>Scanning UV-visible Spectrometer</a:t>
            </a:r>
          </a:p>
          <a:p>
            <a:pPr marL="285750" indent="-285750">
              <a:buFont typeface="Wingdings" charset="2"/>
              <a:buChar char="ü"/>
            </a:pPr>
            <a:r>
              <a:rPr kumimoji="1" lang="en-US" altLang="ko-KR" sz="1600" dirty="0" smtClean="0"/>
              <a:t>Onboard GK-2B</a:t>
            </a:r>
          </a:p>
          <a:p>
            <a:pPr marL="285750" indent="-285750">
              <a:buFont typeface="Wingdings" charset="2"/>
              <a:buChar char="ü"/>
            </a:pPr>
            <a:endParaRPr kumimoji="1" lang="en-US" altLang="ko-KR" sz="1600" dirty="0" smtClean="0"/>
          </a:p>
          <a:p>
            <a:pPr marL="285750" indent="-285750">
              <a:buFont typeface="Wingdings" charset="2"/>
              <a:buChar char="ü"/>
            </a:pPr>
            <a:r>
              <a:rPr kumimoji="1" lang="en-US" altLang="ko-KR" sz="1600" dirty="0" smtClean="0"/>
              <a:t>Under AIT to GK-2B</a:t>
            </a:r>
            <a:r>
              <a:rPr kumimoji="1" lang="ko-KR" altLang="en-US" sz="1600" dirty="0" smtClean="0"/>
              <a:t> </a:t>
            </a:r>
            <a:r>
              <a:rPr kumimoji="1" lang="en-US" altLang="ko-KR" sz="1600" dirty="0" smtClean="0"/>
              <a:t>S/C</a:t>
            </a:r>
          </a:p>
          <a:p>
            <a:pPr marL="285750" indent="-285750">
              <a:buFont typeface="Wingdings" charset="2"/>
              <a:buChar char="ü"/>
            </a:pPr>
            <a:r>
              <a:rPr kumimoji="1" lang="en-US" altLang="ko-KR" sz="1600" dirty="0" smtClean="0"/>
              <a:t>Vibration Test finished</a:t>
            </a:r>
          </a:p>
          <a:p>
            <a:pPr marL="285750" indent="-285750">
              <a:buFont typeface="Wingdings" charset="2"/>
              <a:buChar char="ü"/>
            </a:pPr>
            <a:r>
              <a:rPr kumimoji="1" lang="en-US" altLang="ko-KR" sz="1600" dirty="0" smtClean="0"/>
              <a:t>Acoustic Test : this week</a:t>
            </a:r>
          </a:p>
          <a:p>
            <a:pPr marL="285750" indent="-285750">
              <a:buFont typeface="Wingdings" charset="2"/>
              <a:buChar char="ü"/>
            </a:pPr>
            <a:r>
              <a:rPr kumimoji="1" lang="en-US" altLang="ko-KR" sz="1600" dirty="0" smtClean="0"/>
              <a:t>Separation Shock Test : next week</a:t>
            </a:r>
          </a:p>
          <a:p>
            <a:pPr marL="285750" indent="-285750">
              <a:buFont typeface="Wingdings" charset="2"/>
              <a:buChar char="ü"/>
            </a:pPr>
            <a:r>
              <a:rPr kumimoji="1" lang="en-US" altLang="ko-KR" sz="1600" dirty="0" smtClean="0"/>
              <a:t>Thermal-</a:t>
            </a:r>
            <a:r>
              <a:rPr kumimoji="1" lang="en-US" altLang="ko-KR" sz="1600" dirty="0" err="1" smtClean="0"/>
              <a:t>Vac</a:t>
            </a:r>
            <a:r>
              <a:rPr kumimoji="1" lang="en-US" altLang="ko-KR" sz="1600" dirty="0" smtClean="0"/>
              <a:t> : Jul-Aug 2019</a:t>
            </a:r>
          </a:p>
          <a:p>
            <a:pPr marL="285750" indent="-285750">
              <a:buFont typeface="Wingdings" charset="2"/>
              <a:buChar char="ü"/>
            </a:pPr>
            <a:r>
              <a:rPr kumimoji="1" lang="en-US" altLang="ko-KR" sz="1600" dirty="0" smtClean="0"/>
              <a:t>PSR : Nov., 2019</a:t>
            </a:r>
          </a:p>
          <a:p>
            <a:pPr marL="285750" indent="-285750">
              <a:buFont typeface="Wingdings" charset="2"/>
              <a:buChar char="ü"/>
            </a:pPr>
            <a:endParaRPr kumimoji="1" lang="en-US" altLang="ko-KR" sz="1600" dirty="0"/>
          </a:p>
          <a:p>
            <a:pPr marL="285750" indent="-285750">
              <a:buFont typeface="Wingdings" charset="2"/>
              <a:buChar char="ü"/>
            </a:pPr>
            <a:r>
              <a:rPr kumimoji="1" lang="en-US" altLang="ko-KR" sz="1600" dirty="0" smtClean="0"/>
              <a:t>GK-2A launched in Dec., 2018</a:t>
            </a:r>
          </a:p>
          <a:p>
            <a:pPr marL="285750" indent="-285750">
              <a:buFont typeface="Wingdings" charset="2"/>
              <a:buChar char="ü"/>
            </a:pPr>
            <a:r>
              <a:rPr kumimoji="1" lang="en-US" altLang="ko-KR" sz="1600" dirty="0"/>
              <a:t>Launch : </a:t>
            </a:r>
            <a:r>
              <a:rPr kumimoji="1" lang="en-US" altLang="ko-KR" sz="1600" dirty="0" smtClean="0"/>
              <a:t>mostly likely in Feb</a:t>
            </a:r>
            <a:r>
              <a:rPr kumimoji="1" lang="en-US" altLang="ko-KR" sz="1600" dirty="0"/>
              <a:t>., </a:t>
            </a:r>
            <a:r>
              <a:rPr kumimoji="1" lang="en-US" altLang="ko-KR" sz="1600" dirty="0" smtClean="0"/>
              <a:t>2020 (Guiana </a:t>
            </a:r>
            <a:r>
              <a:rPr kumimoji="1" lang="en-US" altLang="ko-KR" sz="1600" dirty="0" err="1" smtClean="0"/>
              <a:t>Kourou</a:t>
            </a:r>
            <a:r>
              <a:rPr kumimoji="1" lang="en-US" altLang="ko-KR" sz="1600" dirty="0" smtClean="0"/>
              <a:t>)</a:t>
            </a:r>
            <a:endParaRPr kumimoji="1" lang="en-US" altLang="ko-KR" sz="1600" dirty="0"/>
          </a:p>
          <a:p>
            <a:pPr marL="285750" indent="-285750">
              <a:buFont typeface="Wingdings" charset="2"/>
              <a:buChar char="ü"/>
            </a:pPr>
            <a:endParaRPr kumimoji="1" lang="en-US" altLang="ko-KR" sz="1600" dirty="0" smtClean="0"/>
          </a:p>
          <a:p>
            <a:pPr marL="285750" indent="-285750">
              <a:buFont typeface="Wingdings" charset="2"/>
              <a:buChar char="ü"/>
            </a:pPr>
            <a:endParaRPr kumimoji="1" lang="ko-KR" altLang="en-US" sz="16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6" r="7276"/>
          <a:stretch/>
        </p:blipFill>
        <p:spPr>
          <a:xfrm>
            <a:off x="272486" y="1122003"/>
            <a:ext cx="1872000" cy="4299857"/>
          </a:xfrm>
          <a:prstGeom prst="rect">
            <a:avLst/>
          </a:prstGeom>
        </p:spPr>
      </p:pic>
      <p:cxnSp>
        <p:nvCxnSpPr>
          <p:cNvPr id="8" name="직선 화살표 연결선 7"/>
          <p:cNvCxnSpPr>
            <a:stCxn id="10" idx="1"/>
          </p:cNvCxnSpPr>
          <p:nvPr/>
        </p:nvCxnSpPr>
        <p:spPr>
          <a:xfrm flipH="1" flipV="1">
            <a:off x="2005071" y="2478796"/>
            <a:ext cx="1344057" cy="5680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/>
          <p:cNvSpPr/>
          <p:nvPr/>
        </p:nvSpPr>
        <p:spPr>
          <a:xfrm>
            <a:off x="3349128" y="1432193"/>
            <a:ext cx="3040786" cy="32292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90285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ko-KR" altLang="en-US"/>
          </a:p>
        </p:txBody>
      </p:sp>
      <p:pic>
        <p:nvPicPr>
          <p:cNvPr id="4" name="내용 개체 틀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6" b="183"/>
          <a:stretch/>
        </p:blipFill>
        <p:spPr>
          <a:xfrm>
            <a:off x="0" y="4248000"/>
            <a:ext cx="6705600" cy="2592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6" r="7276"/>
          <a:stretch/>
        </p:blipFill>
        <p:spPr>
          <a:xfrm>
            <a:off x="6705600" y="274638"/>
            <a:ext cx="2873301" cy="659977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1" b="31865"/>
          <a:stretch/>
        </p:blipFill>
        <p:spPr>
          <a:xfrm>
            <a:off x="272999" y="532366"/>
            <a:ext cx="6432601" cy="280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D7256CA0-99E9-45D0-B777-B8A5598D2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A1370-F808-481E-A16B-D96609806D44}" type="slidenum">
              <a:rPr lang="ko-KR" altLang="en-US" smtClean="0">
                <a:solidFill>
                  <a:schemeClr val="tx1"/>
                </a:solidFill>
              </a:rPr>
              <a:t>31</a:t>
            </a:fld>
            <a:endParaRPr lang="ko-KR" altLang="en-US">
              <a:solidFill>
                <a:schemeClr val="tx1"/>
              </a:solidFill>
            </a:endParaRPr>
          </a:p>
        </p:txBody>
      </p:sp>
      <p:graphicFrame>
        <p:nvGraphicFramePr>
          <p:cNvPr id="6" name="표 5">
            <a:extLst>
              <a:ext uri="{FF2B5EF4-FFF2-40B4-BE49-F238E27FC236}">
                <a16:creationId xmlns="" xmlns:a16="http://schemas.microsoft.com/office/drawing/2014/main" id="{ED656911-DA02-4A31-AD8B-D5D8DCF2D3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91690"/>
              </p:ext>
            </p:extLst>
          </p:nvPr>
        </p:nvGraphicFramePr>
        <p:xfrm>
          <a:off x="491653" y="1835267"/>
          <a:ext cx="7559764" cy="1906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7724">
                  <a:extLst>
                    <a:ext uri="{9D8B030D-6E8A-4147-A177-3AD203B41FA5}">
                      <a16:colId xmlns="" xmlns:a16="http://schemas.microsoft.com/office/drawing/2014/main" val="411013595"/>
                    </a:ext>
                  </a:extLst>
                </a:gridCol>
                <a:gridCol w="684005">
                  <a:extLst>
                    <a:ext uri="{9D8B030D-6E8A-4147-A177-3AD203B41FA5}">
                      <a16:colId xmlns="" xmlns:a16="http://schemas.microsoft.com/office/drawing/2014/main" val="3450106904"/>
                    </a:ext>
                  </a:extLst>
                </a:gridCol>
                <a:gridCol w="684005">
                  <a:extLst>
                    <a:ext uri="{9D8B030D-6E8A-4147-A177-3AD203B41FA5}">
                      <a16:colId xmlns="" xmlns:a16="http://schemas.microsoft.com/office/drawing/2014/main" val="2250978832"/>
                    </a:ext>
                  </a:extLst>
                </a:gridCol>
                <a:gridCol w="684005">
                  <a:extLst>
                    <a:ext uri="{9D8B030D-6E8A-4147-A177-3AD203B41FA5}">
                      <a16:colId xmlns="" xmlns:a16="http://schemas.microsoft.com/office/drawing/2014/main" val="501570968"/>
                    </a:ext>
                  </a:extLst>
                </a:gridCol>
                <a:gridCol w="684005">
                  <a:extLst>
                    <a:ext uri="{9D8B030D-6E8A-4147-A177-3AD203B41FA5}">
                      <a16:colId xmlns="" xmlns:a16="http://schemas.microsoft.com/office/drawing/2014/main" val="2137879285"/>
                    </a:ext>
                  </a:extLst>
                </a:gridCol>
                <a:gridCol w="684005">
                  <a:extLst>
                    <a:ext uri="{9D8B030D-6E8A-4147-A177-3AD203B41FA5}">
                      <a16:colId xmlns="" xmlns:a16="http://schemas.microsoft.com/office/drawing/2014/main" val="1168861720"/>
                    </a:ext>
                  </a:extLst>
                </a:gridCol>
                <a:gridCol w="684005">
                  <a:extLst>
                    <a:ext uri="{9D8B030D-6E8A-4147-A177-3AD203B41FA5}">
                      <a16:colId xmlns="" xmlns:a16="http://schemas.microsoft.com/office/drawing/2014/main" val="2314432450"/>
                    </a:ext>
                  </a:extLst>
                </a:gridCol>
                <a:gridCol w="684005">
                  <a:extLst>
                    <a:ext uri="{9D8B030D-6E8A-4147-A177-3AD203B41FA5}">
                      <a16:colId xmlns="" xmlns:a16="http://schemas.microsoft.com/office/drawing/2014/main" val="2352081962"/>
                    </a:ext>
                  </a:extLst>
                </a:gridCol>
                <a:gridCol w="684005">
                  <a:extLst>
                    <a:ext uri="{9D8B030D-6E8A-4147-A177-3AD203B41FA5}">
                      <a16:colId xmlns="" xmlns:a16="http://schemas.microsoft.com/office/drawing/2014/main" val="1346083861"/>
                    </a:ext>
                  </a:extLst>
                </a:gridCol>
              </a:tblGrid>
              <a:tr h="272415">
                <a:tc>
                  <a:txBody>
                    <a:bodyPr/>
                    <a:lstStyle/>
                    <a:p>
                      <a:pPr algn="ctr" latinLnBrk="1"/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UV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UVIS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NIR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SWIR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37461227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Band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1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2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3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4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5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6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7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8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80413610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Spectral coverage [nm]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270 - 320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320 - 495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675 - 775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2305 - 2385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38684140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Full spectral coverage [nm]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267 - 332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303 - 499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660 - 784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2299 - 2390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3855776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Spectral resolution [nm]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0.49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0.54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0.38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0.25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72792397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Spectral sampling ratio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6.7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2.5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2.8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2.5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05044929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Spatial sampling [km</a:t>
                      </a:r>
                      <a:r>
                        <a:rPr lang="en-US" altLang="ko-KR" sz="1300" baseline="30000" dirty="0"/>
                        <a:t>2</a:t>
                      </a:r>
                      <a:r>
                        <a:rPr lang="en-US" altLang="ko-KR" sz="1300" dirty="0"/>
                        <a:t>]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7 x 28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7 x 3.5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7 x 3.5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7 x 7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71948625"/>
                  </a:ext>
                </a:extLst>
              </a:tr>
            </a:tbl>
          </a:graphicData>
        </a:graphic>
      </p:graphicFrame>
      <p:graphicFrame>
        <p:nvGraphicFramePr>
          <p:cNvPr id="7" name="표 6">
            <a:extLst>
              <a:ext uri="{FF2B5EF4-FFF2-40B4-BE49-F238E27FC236}">
                <a16:creationId xmlns="" xmlns:a16="http://schemas.microsoft.com/office/drawing/2014/main" id="{F8504745-C091-4CC9-8022-81A656BEE1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287007"/>
              </p:ext>
            </p:extLst>
          </p:nvPr>
        </p:nvGraphicFramePr>
        <p:xfrm>
          <a:off x="491653" y="4064471"/>
          <a:ext cx="4534300" cy="1904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426">
                  <a:extLst>
                    <a:ext uri="{9D8B030D-6E8A-4147-A177-3AD203B41FA5}">
                      <a16:colId xmlns="" xmlns:a16="http://schemas.microsoft.com/office/drawing/2014/main" val="411013595"/>
                    </a:ext>
                  </a:extLst>
                </a:gridCol>
                <a:gridCol w="1281437">
                  <a:extLst>
                    <a:ext uri="{9D8B030D-6E8A-4147-A177-3AD203B41FA5}">
                      <a16:colId xmlns="" xmlns:a16="http://schemas.microsoft.com/office/drawing/2014/main" val="3450106904"/>
                    </a:ext>
                  </a:extLst>
                </a:gridCol>
                <a:gridCol w="1281437">
                  <a:extLst>
                    <a:ext uri="{9D8B030D-6E8A-4147-A177-3AD203B41FA5}">
                      <a16:colId xmlns="" xmlns:a16="http://schemas.microsoft.com/office/drawing/2014/main" val="2250978832"/>
                    </a:ext>
                  </a:extLst>
                </a:gridCol>
              </a:tblGrid>
              <a:tr h="283103">
                <a:tc>
                  <a:txBody>
                    <a:bodyPr/>
                    <a:lstStyle/>
                    <a:p>
                      <a:pPr algn="ctr" latinLnBrk="1"/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UV - VIS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37461227"/>
                  </a:ext>
                </a:extLst>
              </a:tr>
              <a:tr h="28310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Spectral coverage [nm]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>
                          <a:solidFill>
                            <a:schemeClr val="tx1"/>
                          </a:solidFill>
                        </a:rPr>
                        <a:t>300 - 500</a:t>
                      </a:r>
                      <a:endParaRPr lang="ko-KR" alt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838684140"/>
                  </a:ext>
                </a:extLst>
              </a:tr>
              <a:tr h="28310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Full spectral coverage [nm]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>
                          <a:solidFill>
                            <a:schemeClr val="tx1"/>
                          </a:solidFill>
                        </a:rPr>
                        <a:t>298 - 501</a:t>
                      </a:r>
                      <a:endParaRPr lang="ko-KR" alt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53855776"/>
                  </a:ext>
                </a:extLst>
              </a:tr>
              <a:tr h="28310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Spectral resolution [nm]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&lt; 0.6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672792397"/>
                  </a:ext>
                </a:extLst>
              </a:tr>
              <a:tr h="28310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Spectral sampling ratio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∼ </a:t>
                      </a:r>
                      <a:r>
                        <a:rPr lang="en-US" altLang="ko-KR" sz="1300" dirty="0"/>
                        <a:t>3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105044929"/>
                  </a:ext>
                </a:extLst>
              </a:tr>
              <a:tr h="48899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Spatial sampling @ Seoul [km</a:t>
                      </a:r>
                      <a:r>
                        <a:rPr lang="en-US" altLang="ko-KR" sz="1300" baseline="30000" dirty="0"/>
                        <a:t>2</a:t>
                      </a:r>
                      <a:r>
                        <a:rPr lang="en-US" altLang="ko-KR" sz="1300" dirty="0"/>
                        <a:t>]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8 x 3.5 (Aerosol)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dirty="0"/>
                        <a:t>8 x 7 (Trace-gas)</a:t>
                      </a:r>
                      <a:endParaRPr lang="ko-KR" altLang="en-US" sz="1300" dirty="0"/>
                    </a:p>
                  </a:txBody>
                  <a:tcPr marL="74295" marR="74295" marT="37148" marB="3714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71948625"/>
                  </a:ext>
                </a:extLst>
              </a:tr>
            </a:tbl>
          </a:graphicData>
        </a:graphic>
      </p:graphicFrame>
      <p:sp>
        <p:nvSpPr>
          <p:cNvPr id="8" name="직사각형 7">
            <a:extLst>
              <a:ext uri="{FF2B5EF4-FFF2-40B4-BE49-F238E27FC236}">
                <a16:creationId xmlns="" xmlns:a16="http://schemas.microsoft.com/office/drawing/2014/main" id="{E5D16226-E01F-46ED-ABF8-7D520A7B31BA}"/>
              </a:ext>
            </a:extLst>
          </p:cNvPr>
          <p:cNvSpPr/>
          <p:nvPr/>
        </p:nvSpPr>
        <p:spPr>
          <a:xfrm>
            <a:off x="430811" y="1510975"/>
            <a:ext cx="7325227" cy="342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25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[TROPOMI]</a:t>
            </a:r>
            <a:endParaRPr lang="ko-KR" altLang="en-US" sz="1625" b="1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="" xmlns:a16="http://schemas.microsoft.com/office/drawing/2014/main" id="{66F2D598-6148-4FA9-BAF5-3916C2C9DB3C}"/>
              </a:ext>
            </a:extLst>
          </p:cNvPr>
          <p:cNvSpPr/>
          <p:nvPr/>
        </p:nvSpPr>
        <p:spPr>
          <a:xfrm>
            <a:off x="430811" y="3740578"/>
            <a:ext cx="7325227" cy="342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25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[GEMS]</a:t>
            </a:r>
            <a:endParaRPr lang="ko-KR" altLang="en-US" sz="1625" b="1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제목 2">
            <a:extLst>
              <a:ext uri="{FF2B5EF4-FFF2-40B4-BE49-F238E27FC236}">
                <a16:creationId xmlns="" xmlns:a16="http://schemas.microsoft.com/office/drawing/2014/main" id="{19C40ACB-561C-409B-AB3E-C79E29AB1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1925"/>
            <a:ext cx="9906000" cy="480131"/>
          </a:xfrm>
        </p:spPr>
        <p:txBody>
          <a:bodyPr>
            <a:noAutofit/>
          </a:bodyPr>
          <a:lstStyle/>
          <a:p>
            <a:pPr algn="ctr"/>
            <a:r>
              <a:rPr lang="en-US" altLang="ko-KR" sz="2275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Instrument</a:t>
            </a:r>
            <a:r>
              <a:rPr lang="ko-KR" altLang="en-US" sz="2275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 </a:t>
            </a:r>
            <a:r>
              <a:rPr lang="en-US" altLang="ko-KR" sz="2275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Specification</a:t>
            </a:r>
            <a:r>
              <a:rPr lang="ko-KR" altLang="en-US" sz="2275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 </a:t>
            </a:r>
            <a:r>
              <a:rPr lang="en-US" altLang="ko-KR" sz="2275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:</a:t>
            </a:r>
            <a:r>
              <a:rPr lang="ko-KR" altLang="en-US" sz="2275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 </a:t>
            </a:r>
            <a:r>
              <a:rPr lang="en-US" altLang="ko-KR" sz="2275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GEMS</a:t>
            </a:r>
            <a:r>
              <a:rPr lang="ko-KR" altLang="en-US" sz="2275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 </a:t>
            </a:r>
            <a:r>
              <a:rPr lang="en-US" altLang="ko-KR" sz="2275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vs</a:t>
            </a:r>
            <a:r>
              <a:rPr lang="ko-KR" altLang="en-US" sz="2275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 </a:t>
            </a:r>
            <a:r>
              <a:rPr lang="en-US" altLang="ko-KR" sz="2275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TROPOMI</a:t>
            </a:r>
            <a:endParaRPr lang="ko-KR" altLang="en-US" sz="2275" dirty="0">
              <a:latin typeface="Arial" panose="020B0604020202020204" pitchFamily="34" charset="0"/>
              <a:ea typeface="나눔바른고딕" panose="020B0600000101010101" charset="-127"/>
              <a:cs typeface="Arial" panose="020B0604020202020204" pitchFamily="34" charset="0"/>
            </a:endParaRPr>
          </a:p>
        </p:txBody>
      </p:sp>
      <p:grpSp>
        <p:nvGrpSpPr>
          <p:cNvPr id="13" name="Group 17">
            <a:extLst>
              <a:ext uri="{FF2B5EF4-FFF2-40B4-BE49-F238E27FC236}">
                <a16:creationId xmlns="" xmlns:a16="http://schemas.microsoft.com/office/drawing/2014/main" id="{C7AC0ADE-3C60-42C2-920A-0B4A863B013C}"/>
              </a:ext>
            </a:extLst>
          </p:cNvPr>
          <p:cNvGrpSpPr>
            <a:grpSpLocks noChangeAspect="1"/>
          </p:cNvGrpSpPr>
          <p:nvPr/>
        </p:nvGrpSpPr>
        <p:grpSpPr>
          <a:xfrm>
            <a:off x="5191105" y="4065666"/>
            <a:ext cx="2860311" cy="1904514"/>
            <a:chOff x="6078529" y="4792468"/>
            <a:chExt cx="2953622" cy="1966644"/>
          </a:xfrm>
        </p:grpSpPr>
        <p:pic>
          <p:nvPicPr>
            <p:cNvPr id="14" name="Picture 3">
              <a:extLst>
                <a:ext uri="{FF2B5EF4-FFF2-40B4-BE49-F238E27FC236}">
                  <a16:creationId xmlns="" xmlns:a16="http://schemas.microsoft.com/office/drawing/2014/main" id="{990C4397-EF92-4CC5-9263-F0AFA21044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8529" y="4792468"/>
              <a:ext cx="2953622" cy="1966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Straight Arrow Connector 11">
              <a:extLst>
                <a:ext uri="{FF2B5EF4-FFF2-40B4-BE49-F238E27FC236}">
                  <a16:creationId xmlns="" xmlns:a16="http://schemas.microsoft.com/office/drawing/2014/main" id="{439DBCF1-6ADD-4479-8012-6E8F7F2B244A}"/>
                </a:ext>
              </a:extLst>
            </p:cNvPr>
            <p:cNvCxnSpPr/>
            <p:nvPr/>
          </p:nvCxnSpPr>
          <p:spPr bwMode="auto">
            <a:xfrm flipH="1">
              <a:off x="7070576" y="5165846"/>
              <a:ext cx="360040" cy="177322"/>
            </a:xfrm>
            <a:prstGeom prst="straightConnector1">
              <a:avLst/>
            </a:prstGeom>
            <a:noFill/>
            <a:ln w="952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EEFC2DA2-CBD8-49BC-BF1D-FE69BFFEC62C}"/>
                </a:ext>
              </a:extLst>
            </p:cNvPr>
            <p:cNvSpPr txBox="1"/>
            <p:nvPr/>
          </p:nvSpPr>
          <p:spPr>
            <a:xfrm>
              <a:off x="7393626" y="4978663"/>
              <a:ext cx="914400" cy="432048"/>
            </a:xfrm>
            <a:prstGeom prst="rect">
              <a:avLst/>
            </a:prstGeom>
          </p:spPr>
          <p:txBody>
            <a:bodyPr wrap="none" rtlCol="0">
              <a:normAutofit/>
            </a:bodyPr>
            <a:lstStyle/>
            <a:p>
              <a:r>
                <a:rPr lang="en-US" altLang="ko-KR" sz="1138" dirty="0">
                  <a:latin typeface="Arial"/>
                  <a:cs typeface="Arial"/>
                </a:rPr>
                <a:t>498.2</a:t>
              </a:r>
              <a:r>
                <a:rPr lang="ko-KR" altLang="en-US" sz="1138" dirty="0">
                  <a:latin typeface="Arial"/>
                  <a:cs typeface="Arial"/>
                </a:rPr>
                <a:t> </a:t>
              </a:r>
              <a:r>
                <a:rPr lang="en-US" altLang="ko-KR" sz="1138" dirty="0">
                  <a:latin typeface="Arial"/>
                  <a:cs typeface="Arial"/>
                </a:rPr>
                <a:t>nm</a:t>
              </a:r>
              <a:endParaRPr lang="en-US" sz="1138" dirty="0">
                <a:latin typeface="Arial"/>
                <a:cs typeface="Arial"/>
              </a:endParaRPr>
            </a:p>
          </p:txBody>
        </p:sp>
        <p:cxnSp>
          <p:nvCxnSpPr>
            <p:cNvPr id="17" name="Straight Arrow Connector 13">
              <a:extLst>
                <a:ext uri="{FF2B5EF4-FFF2-40B4-BE49-F238E27FC236}">
                  <a16:creationId xmlns="" xmlns:a16="http://schemas.microsoft.com/office/drawing/2014/main" id="{D86D0A4F-8A16-49A2-889C-E6A4DAD1132A}"/>
                </a:ext>
              </a:extLst>
            </p:cNvPr>
            <p:cNvCxnSpPr>
              <a:stCxn id="18" idx="0"/>
            </p:cNvCxnSpPr>
            <p:nvPr/>
          </p:nvCxnSpPr>
          <p:spPr bwMode="auto">
            <a:xfrm flipH="1" flipV="1">
              <a:off x="7070576" y="5757638"/>
              <a:ext cx="18738" cy="363323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18B06AB9-16DF-451F-831B-BBDD7286ACB8}"/>
                </a:ext>
              </a:extLst>
            </p:cNvPr>
            <p:cNvSpPr txBox="1"/>
            <p:nvPr/>
          </p:nvSpPr>
          <p:spPr>
            <a:xfrm>
              <a:off x="6632114" y="6120961"/>
              <a:ext cx="914400" cy="432048"/>
            </a:xfrm>
            <a:prstGeom prst="rect">
              <a:avLst/>
            </a:prstGeom>
          </p:spPr>
          <p:txBody>
            <a:bodyPr wrap="none" rtlCol="0">
              <a:normAutofit/>
            </a:bodyPr>
            <a:lstStyle/>
            <a:p>
              <a:r>
                <a:rPr lang="en-US" altLang="ko-KR" sz="1138" dirty="0">
                  <a:latin typeface="Arial"/>
                  <a:cs typeface="Arial"/>
                </a:rPr>
                <a:t>301.8</a:t>
              </a:r>
              <a:r>
                <a:rPr lang="ko-KR" altLang="en-US" sz="1138" dirty="0">
                  <a:latin typeface="Arial"/>
                  <a:cs typeface="Arial"/>
                </a:rPr>
                <a:t> </a:t>
              </a:r>
              <a:r>
                <a:rPr lang="en-US" altLang="ko-KR" sz="1138" dirty="0">
                  <a:latin typeface="Arial"/>
                  <a:cs typeface="Arial"/>
                </a:rPr>
                <a:t>nm</a:t>
              </a:r>
              <a:endParaRPr lang="en-US" sz="1138" dirty="0">
                <a:latin typeface="Arial"/>
                <a:cs typeface="Arial"/>
              </a:endParaRP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D4941711-3DDD-4F80-BF6C-BDF7993F4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772" y="2204192"/>
            <a:ext cx="960576" cy="960576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="" xmlns:a16="http://schemas.microsoft.com/office/drawing/2014/main" id="{62A034DC-C0BC-43FF-9E10-ECC7A18C1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2371" y="4727435"/>
            <a:ext cx="1653629" cy="62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8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32" y="1240207"/>
            <a:ext cx="7199376" cy="37414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0648"/>
            <a:ext cx="8229600" cy="562074"/>
          </a:xfrm>
        </p:spPr>
        <p:txBody>
          <a:bodyPr>
            <a:noAutofit/>
          </a:bodyPr>
          <a:lstStyle/>
          <a:p>
            <a:r>
              <a:rPr lang="en-US" altLang="ko-KR" sz="2800" b="1" dirty="0" smtClean="0"/>
              <a:t>GEMS E-W </a:t>
            </a:r>
            <a:r>
              <a:rPr lang="en-US" altLang="ko-KR" sz="2800" b="1" smtClean="0"/>
              <a:t>SCAN SCENARIO</a:t>
            </a:r>
            <a:endParaRPr lang="en-US" sz="28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279C79D-9E97-4052-9D0E-A26BE2BFE2A0}"/>
              </a:ext>
            </a:extLst>
          </p:cNvPr>
          <p:cNvSpPr txBox="1"/>
          <p:nvPr/>
        </p:nvSpPr>
        <p:spPr>
          <a:xfrm>
            <a:off x="761596" y="5086127"/>
            <a:ext cx="27420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2000 N-S x 697 E-W </a:t>
            </a:r>
          </a:p>
          <a:p>
            <a:r>
              <a:rPr kumimoji="1" lang="en-US" altLang="ko-K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8 times/day</a:t>
            </a:r>
          </a:p>
          <a:p>
            <a:r>
              <a:rPr kumimoji="1" lang="en-US" altLang="ko-K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11,152,000 spectrum/day</a:t>
            </a:r>
            <a:endParaRPr kumimoji="1" lang="ko-KR" altLang="en-US" sz="16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xmlns="" id="{2259AB64-498A-44A2-9CCF-18242AE52B8E}"/>
              </a:ext>
            </a:extLst>
          </p:cNvPr>
          <p:cNvGrpSpPr/>
          <p:nvPr/>
        </p:nvGrpSpPr>
        <p:grpSpPr>
          <a:xfrm>
            <a:off x="5615095" y="5128751"/>
            <a:ext cx="2593639" cy="1722848"/>
            <a:chOff x="6434871" y="1700808"/>
            <a:chExt cx="2593639" cy="1722848"/>
          </a:xfrm>
        </p:grpSpPr>
        <p:grpSp>
          <p:nvGrpSpPr>
            <p:cNvPr id="39" name="Group 15">
              <a:extLst>
                <a:ext uri="{FF2B5EF4-FFF2-40B4-BE49-F238E27FC236}">
                  <a16:creationId xmlns:a16="http://schemas.microsoft.com/office/drawing/2014/main" xmlns="" id="{0544A452-4009-4928-B200-F36766E8E6E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34871" y="1920651"/>
              <a:ext cx="2450002" cy="1503005"/>
              <a:chOff x="1223765" y="25984253"/>
              <a:chExt cx="6777489" cy="4083594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09AECD60-FAE6-4801-B13A-0D0C0BA4F17A}"/>
                  </a:ext>
                </a:extLst>
              </p:cNvPr>
              <p:cNvSpPr txBox="1"/>
              <p:nvPr/>
            </p:nvSpPr>
            <p:spPr>
              <a:xfrm>
                <a:off x="4338851" y="28980767"/>
                <a:ext cx="2307058" cy="108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y(t)</a:t>
                </a:r>
              </a:p>
            </p:txBody>
          </p:sp>
          <p:pic>
            <p:nvPicPr>
              <p:cNvPr id="45" name="Picture 10">
                <a:extLst>
                  <a:ext uri="{FF2B5EF4-FFF2-40B4-BE49-F238E27FC236}">
                    <a16:creationId xmlns:a16="http://schemas.microsoft.com/office/drawing/2014/main" xmlns="" id="{206CCB2D-20C7-4CF4-81B0-28735D2167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3765" y="25984253"/>
                <a:ext cx="6613797" cy="3222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48" name="Straight Arrow Connector 19">
                <a:extLst>
                  <a:ext uri="{FF2B5EF4-FFF2-40B4-BE49-F238E27FC236}">
                    <a16:creationId xmlns:a16="http://schemas.microsoft.com/office/drawing/2014/main" xmlns="" id="{21D9B3F1-384A-426B-9EE5-D2C25DD3937B}"/>
                  </a:ext>
                </a:extLst>
              </p:cNvPr>
              <p:cNvCxnSpPr/>
              <p:nvPr/>
            </p:nvCxnSpPr>
            <p:spPr>
              <a:xfrm flipH="1">
                <a:off x="6091082" y="28859615"/>
                <a:ext cx="1153528" cy="655049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20">
                <a:extLst>
                  <a:ext uri="{FF2B5EF4-FFF2-40B4-BE49-F238E27FC236}">
                    <a16:creationId xmlns:a16="http://schemas.microsoft.com/office/drawing/2014/main" xmlns="" id="{4DBDC859-61C4-498F-BDC0-DFB4CFFD453B}"/>
                  </a:ext>
                </a:extLst>
              </p:cNvPr>
              <p:cNvCxnSpPr/>
              <p:nvPr/>
            </p:nvCxnSpPr>
            <p:spPr>
              <a:xfrm flipV="1">
                <a:off x="8001254" y="26244328"/>
                <a:ext cx="0" cy="1600801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22">
                <a:extLst>
                  <a:ext uri="{FF2B5EF4-FFF2-40B4-BE49-F238E27FC236}">
                    <a16:creationId xmlns:a16="http://schemas.microsoft.com/office/drawing/2014/main" xmlns="" id="{418D4C25-9798-4E9D-BAE1-78CEAC6E1F8A}"/>
                  </a:ext>
                </a:extLst>
              </p:cNvPr>
              <p:cNvCxnSpPr/>
              <p:nvPr/>
            </p:nvCxnSpPr>
            <p:spPr>
              <a:xfrm flipH="1" flipV="1">
                <a:off x="1596114" y="29555033"/>
                <a:ext cx="2871183" cy="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BED3DB98-7411-48D4-8601-50ED48C78739}"/>
                  </a:ext>
                </a:extLst>
              </p:cNvPr>
              <p:cNvSpPr txBox="1"/>
              <p:nvPr/>
            </p:nvSpPr>
            <p:spPr>
              <a:xfrm flipH="1">
                <a:off x="7135296" y="28136318"/>
                <a:ext cx="702266" cy="108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l-GR" sz="20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맑은 고딕"/>
                    <a:ea typeface="맑은 고딕"/>
                    <a:cs typeface="+mn-cs"/>
                  </a:rPr>
                  <a:t>λ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맑은 고딕"/>
                  <a:ea typeface="맑은 고딕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3C2B8AEE-663D-4482-A4FD-D16AECBD4088}"/>
                </a:ext>
              </a:extLst>
            </p:cNvPr>
            <p:cNvSpPr txBox="1"/>
            <p:nvPr/>
          </p:nvSpPr>
          <p:spPr>
            <a:xfrm>
              <a:off x="8676456" y="1700808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N</a:t>
              </a:r>
              <a:endParaRPr kumimoji="1" lang="ko-KR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D0600BBD-1CD7-457E-BBAA-4DAD6DFA12F1}"/>
                </a:ext>
              </a:extLst>
            </p:cNvPr>
            <p:cNvSpPr txBox="1"/>
            <p:nvPr/>
          </p:nvSpPr>
          <p:spPr>
            <a:xfrm>
              <a:off x="8689956" y="2605564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</a:t>
              </a:r>
              <a:endParaRPr kumimoji="1" lang="ko-KR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cxnSp>
        <p:nvCxnSpPr>
          <p:cNvPr id="54" name="직선 연결선[R] 30">
            <a:extLst>
              <a:ext uri="{FF2B5EF4-FFF2-40B4-BE49-F238E27FC236}">
                <a16:creationId xmlns:a16="http://schemas.microsoft.com/office/drawing/2014/main" xmlns="" id="{84773D7C-4885-45BD-B293-793D9C8F4628}"/>
              </a:ext>
            </a:extLst>
          </p:cNvPr>
          <p:cNvCxnSpPr>
            <a:cxnSpLocks/>
          </p:cNvCxnSpPr>
          <p:nvPr/>
        </p:nvCxnSpPr>
        <p:spPr>
          <a:xfrm>
            <a:off x="5705632" y="4323941"/>
            <a:ext cx="1581248" cy="2210771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[R] 29">
            <a:extLst>
              <a:ext uri="{FF2B5EF4-FFF2-40B4-BE49-F238E27FC236}">
                <a16:creationId xmlns:a16="http://schemas.microsoft.com/office/drawing/2014/main" xmlns="" id="{A4382640-5BC6-4E18-B33E-408DF9A0FE54}"/>
              </a:ext>
            </a:extLst>
          </p:cNvPr>
          <p:cNvCxnSpPr>
            <a:cxnSpLocks/>
          </p:cNvCxnSpPr>
          <p:nvPr/>
        </p:nvCxnSpPr>
        <p:spPr>
          <a:xfrm>
            <a:off x="6128854" y="2127479"/>
            <a:ext cx="1158026" cy="3599299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연결선[R] 39">
            <a:extLst>
              <a:ext uri="{FF2B5EF4-FFF2-40B4-BE49-F238E27FC236}">
                <a16:creationId xmlns:a16="http://schemas.microsoft.com/office/drawing/2014/main" xmlns="" id="{76057D0A-EB35-42DB-BA87-F0C2C88F5C76}"/>
              </a:ext>
            </a:extLst>
          </p:cNvPr>
          <p:cNvCxnSpPr>
            <a:cxnSpLocks/>
          </p:cNvCxnSpPr>
          <p:nvPr/>
        </p:nvCxnSpPr>
        <p:spPr>
          <a:xfrm>
            <a:off x="6143542" y="2154854"/>
            <a:ext cx="1713138" cy="3158563"/>
          </a:xfrm>
          <a:prstGeom prst="line">
            <a:avLst/>
          </a:prstGeom>
          <a:ln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4">
            <a:extLst>
              <a:ext uri="{FF2B5EF4-FFF2-40B4-BE49-F238E27FC236}">
                <a16:creationId xmlns:a16="http://schemas.microsoft.com/office/drawing/2014/main" xmlns="" id="{9F5DFDA5-559C-4CC1-8A0E-59AA51E93E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5292" y="5118211"/>
            <a:ext cx="1931016" cy="1901758"/>
          </a:xfrm>
          <a:prstGeom prst="rect">
            <a:avLst/>
          </a:prstGeom>
        </p:spPr>
      </p:pic>
      <p:cxnSp>
        <p:nvCxnSpPr>
          <p:cNvPr id="59" name="직선 연결선[R] 42">
            <a:extLst>
              <a:ext uri="{FF2B5EF4-FFF2-40B4-BE49-F238E27FC236}">
                <a16:creationId xmlns:a16="http://schemas.microsoft.com/office/drawing/2014/main" xmlns="" id="{9D0D9754-1E5F-41D8-928E-E2F4CBA8241C}"/>
              </a:ext>
            </a:extLst>
          </p:cNvPr>
          <p:cNvCxnSpPr>
            <a:cxnSpLocks/>
          </p:cNvCxnSpPr>
          <p:nvPr/>
        </p:nvCxnSpPr>
        <p:spPr>
          <a:xfrm>
            <a:off x="5705632" y="4330021"/>
            <a:ext cx="2173360" cy="1810661"/>
          </a:xfrm>
          <a:prstGeom prst="line">
            <a:avLst/>
          </a:prstGeom>
          <a:ln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CA50F1FD-4500-49A2-8BA1-0FD63EFD8BF0}"/>
              </a:ext>
            </a:extLst>
          </p:cNvPr>
          <p:cNvSpPr txBox="1"/>
          <p:nvPr/>
        </p:nvSpPr>
        <p:spPr>
          <a:xfrm>
            <a:off x="1342083" y="3803025"/>
            <a:ext cx="9487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Morning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dirty="0">
                <a:solidFill>
                  <a:srgbClr val="92D05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Noon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ea typeface="Verdana" panose="020B0604030504040204" pitchFamily="34" charset="0"/>
                <a:cs typeface="Verdana" panose="020B0604030504040204" pitchFamily="34" charset="0"/>
              </a:rPr>
              <a:t>Afternoon</a:t>
            </a:r>
            <a:endParaRPr kumimoji="1" lang="ko-KR" altLang="en-US" sz="140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ea typeface="Arial" charset="0"/>
              <a:cs typeface="Verdana" panose="020B060403050404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3C2B8AEE-663D-4482-A4FD-D16AECBD4088}"/>
              </a:ext>
            </a:extLst>
          </p:cNvPr>
          <p:cNvSpPr txBox="1"/>
          <p:nvPr/>
        </p:nvSpPr>
        <p:spPr>
          <a:xfrm>
            <a:off x="7152555" y="649649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</a:t>
            </a: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3C2B8AEE-663D-4482-A4FD-D16AECBD4088}"/>
              </a:ext>
            </a:extLst>
          </p:cNvPr>
          <p:cNvSpPr txBox="1"/>
          <p:nvPr/>
        </p:nvSpPr>
        <p:spPr>
          <a:xfrm>
            <a:off x="5395128" y="6498421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</a:t>
            </a:r>
            <a:endParaRPr kumimoji="1" lang="ko-KR" alt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55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4CAA2139-9127-42AD-BDC0-0F1E3B280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A1370-F808-481E-A16B-D96609806D44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39" name="제목 2">
            <a:extLst>
              <a:ext uri="{FF2B5EF4-FFF2-40B4-BE49-F238E27FC236}">
                <a16:creationId xmlns="" xmlns:a16="http://schemas.microsoft.com/office/drawing/2014/main" id="{8AF66BF6-570E-498B-93A7-10C38AC9E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388"/>
            <a:ext cx="9906000" cy="480131"/>
          </a:xfrm>
        </p:spPr>
        <p:txBody>
          <a:bodyPr anchor="ctr">
            <a:noAutofit/>
          </a:bodyPr>
          <a:lstStyle/>
          <a:p>
            <a:pPr algn="ctr"/>
            <a:r>
              <a:rPr lang="en-US" altLang="ko-KR" sz="2800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GEMS Baseline products (21)</a:t>
            </a:r>
            <a:endParaRPr lang="ko-KR" altLang="en-US" sz="2800" dirty="0">
              <a:latin typeface="Arial" panose="020B0604020202020204" pitchFamily="34" charset="0"/>
              <a:ea typeface="나눔바른고딕" panose="020B0600000101010101" charset="-127"/>
              <a:cs typeface="Arial" panose="020B0604020202020204" pitchFamily="34" charset="0"/>
            </a:endParaRPr>
          </a:p>
        </p:txBody>
      </p:sp>
      <p:graphicFrame>
        <p:nvGraphicFramePr>
          <p:cNvPr id="2" name="표 1">
            <a:extLst>
              <a:ext uri="{FF2B5EF4-FFF2-40B4-BE49-F238E27FC236}">
                <a16:creationId xmlns="" xmlns:a16="http://schemas.microsoft.com/office/drawing/2014/main" id="{450DDD44-2E7D-4901-BC30-2367455E0B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720071"/>
              </p:ext>
            </p:extLst>
          </p:nvPr>
        </p:nvGraphicFramePr>
        <p:xfrm>
          <a:off x="513047" y="783767"/>
          <a:ext cx="8946780" cy="5805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696">
                  <a:extLst>
                    <a:ext uri="{9D8B030D-6E8A-4147-A177-3AD203B41FA5}">
                      <a16:colId xmlns="" xmlns:a16="http://schemas.microsoft.com/office/drawing/2014/main" val="1212953701"/>
                    </a:ext>
                  </a:extLst>
                </a:gridCol>
                <a:gridCol w="1111833">
                  <a:extLst>
                    <a:ext uri="{9D8B030D-6E8A-4147-A177-3AD203B41FA5}">
                      <a16:colId xmlns="" xmlns:a16="http://schemas.microsoft.com/office/drawing/2014/main" val="1759492207"/>
                    </a:ext>
                  </a:extLst>
                </a:gridCol>
                <a:gridCol w="981539">
                  <a:extLst>
                    <a:ext uri="{9D8B030D-6E8A-4147-A177-3AD203B41FA5}">
                      <a16:colId xmlns="" xmlns:a16="http://schemas.microsoft.com/office/drawing/2014/main" val="3579135370"/>
                    </a:ext>
                  </a:extLst>
                </a:gridCol>
                <a:gridCol w="668836">
                  <a:extLst>
                    <a:ext uri="{9D8B030D-6E8A-4147-A177-3AD203B41FA5}">
                      <a16:colId xmlns="" xmlns:a16="http://schemas.microsoft.com/office/drawing/2014/main" val="2592101728"/>
                    </a:ext>
                  </a:extLst>
                </a:gridCol>
                <a:gridCol w="738326">
                  <a:extLst>
                    <a:ext uri="{9D8B030D-6E8A-4147-A177-3AD203B41FA5}">
                      <a16:colId xmlns="" xmlns:a16="http://schemas.microsoft.com/office/drawing/2014/main" val="2780178078"/>
                    </a:ext>
                  </a:extLst>
                </a:gridCol>
                <a:gridCol w="842562">
                  <a:extLst>
                    <a:ext uri="{9D8B030D-6E8A-4147-A177-3AD203B41FA5}">
                      <a16:colId xmlns="" xmlns:a16="http://schemas.microsoft.com/office/drawing/2014/main" val="1603017722"/>
                    </a:ext>
                  </a:extLst>
                </a:gridCol>
                <a:gridCol w="833874">
                  <a:extLst>
                    <a:ext uri="{9D8B030D-6E8A-4147-A177-3AD203B41FA5}">
                      <a16:colId xmlns="" xmlns:a16="http://schemas.microsoft.com/office/drawing/2014/main" val="1914515589"/>
                    </a:ext>
                  </a:extLst>
                </a:gridCol>
                <a:gridCol w="694896">
                  <a:extLst>
                    <a:ext uri="{9D8B030D-6E8A-4147-A177-3AD203B41FA5}">
                      <a16:colId xmlns="" xmlns:a16="http://schemas.microsoft.com/office/drawing/2014/main" val="2437681186"/>
                    </a:ext>
                  </a:extLst>
                </a:gridCol>
                <a:gridCol w="1068402">
                  <a:extLst>
                    <a:ext uri="{9D8B030D-6E8A-4147-A177-3AD203B41FA5}">
                      <a16:colId xmlns="" xmlns:a16="http://schemas.microsoft.com/office/drawing/2014/main" val="2263939972"/>
                    </a:ext>
                  </a:extLst>
                </a:gridCol>
                <a:gridCol w="503799">
                  <a:extLst>
                    <a:ext uri="{9D8B030D-6E8A-4147-A177-3AD203B41FA5}">
                      <a16:colId xmlns="" xmlns:a16="http://schemas.microsoft.com/office/drawing/2014/main" val="2386794952"/>
                    </a:ext>
                  </a:extLst>
                </a:gridCol>
                <a:gridCol w="996017">
                  <a:extLst>
                    <a:ext uri="{9D8B030D-6E8A-4147-A177-3AD203B41FA5}">
                      <a16:colId xmlns="" xmlns:a16="http://schemas.microsoft.com/office/drawing/2014/main" val="1871407056"/>
                    </a:ext>
                  </a:extLst>
                </a:gridCol>
              </a:tblGrid>
              <a:tr h="570546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kern="100" dirty="0"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Num</a:t>
                      </a:r>
                      <a:endParaRPr lang="ko-KR" sz="1100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1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Product</a:t>
                      </a:r>
                      <a:endParaRPr lang="ko-KR" sz="1100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1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Importance</a:t>
                      </a: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b="1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Min</a:t>
                      </a:r>
                    </a:p>
                    <a:p>
                      <a:pPr algn="ctr" latinLnBrk="0"/>
                      <a:r>
                        <a:rPr lang="en-US" sz="11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(cm</a:t>
                      </a:r>
                      <a:r>
                        <a:rPr lang="en-US" sz="1100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-2</a:t>
                      </a:r>
                      <a:r>
                        <a:rPr lang="en-US" sz="11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ko-KR" sz="1100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b="1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Max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(cm</a:t>
                      </a:r>
                      <a:r>
                        <a:rPr lang="en-US" sz="1100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-2</a:t>
                      </a:r>
                      <a:r>
                        <a:rPr lang="en-US" sz="11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ko-KR" altLang="en-US" sz="1100" kern="100" dirty="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1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Nominal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(cm</a:t>
                      </a:r>
                      <a:r>
                        <a:rPr lang="en-US" sz="1100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-2</a:t>
                      </a:r>
                      <a:r>
                        <a:rPr lang="en-US" sz="11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ko-KR" altLang="en-US" sz="1100" kern="100" dirty="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1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Accuracy</a:t>
                      </a:r>
                      <a:endParaRPr lang="ko-KR" sz="1100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b="1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Window</a:t>
                      </a:r>
                    </a:p>
                    <a:p>
                      <a:pPr algn="ctr" latinLnBrk="0"/>
                      <a:r>
                        <a:rPr lang="en-US" sz="1100" b="1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(nm)</a:t>
                      </a:r>
                      <a:endParaRPr lang="ko-KR" sz="1100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1" kern="100" baseline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Spat </a:t>
                      </a:r>
                      <a:r>
                        <a:rPr lang="en-US" altLang="ko-KR" sz="1100" b="1" kern="100" baseline="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Resol</a:t>
                      </a:r>
                      <a:r>
                        <a:rPr lang="en-US" altLang="ko-KR" sz="1100" b="1" kern="100" baseline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(km</a:t>
                      </a:r>
                      <a:r>
                        <a:rPr lang="en-US" altLang="ko-KR" sz="1100" b="1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ko-KR" sz="1100" b="1" kern="100" baseline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)@Seoul</a:t>
                      </a:r>
                      <a:endParaRPr lang="ko-KR" sz="1100" b="1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b="1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SZA</a:t>
                      </a:r>
                    </a:p>
                    <a:p>
                      <a:pPr algn="ctr"/>
                      <a:r>
                        <a:rPr lang="en-US" altLang="ko-KR" sz="1100" b="1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ko-KR" sz="1100" b="1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deg</a:t>
                      </a:r>
                      <a:r>
                        <a:rPr lang="en-US" altLang="ko-KR" sz="1100" b="1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ko-KR" alt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1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method</a:t>
                      </a: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54481903"/>
                  </a:ext>
                </a:extLst>
              </a:tr>
              <a:tr h="570546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3</a:t>
                      </a:r>
                      <a:endParaRPr lang="ko-KR" sz="1100" b="0" u="none" kern="1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1" u="none" kern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TropO</a:t>
                      </a:r>
                      <a:r>
                        <a:rPr lang="en-US" altLang="ko-KR" sz="1100" b="1" u="none" kern="10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 latinLnBrk="0"/>
                      <a:r>
                        <a:rPr lang="en-US" altLang="ko-KR" sz="1100" b="1" u="none" kern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StratO</a:t>
                      </a:r>
                      <a:r>
                        <a:rPr lang="en-US" altLang="ko-KR" sz="1100" b="1" u="none" kern="10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ko-KR" sz="1100" b="1" u="none" kern="1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0"/>
                      <a:r>
                        <a:rPr lang="en-US" altLang="ko-KR" sz="1100" b="1" u="none" kern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TotalO</a:t>
                      </a:r>
                      <a:r>
                        <a:rPr lang="en-US" altLang="ko-KR" sz="1100" b="1" u="none" kern="10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ko-KR" sz="1100" u="none" kern="100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Oxidant</a:t>
                      </a:r>
                    </a:p>
                    <a:p>
                      <a:pPr algn="ctr" latinLnBrk="0"/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Pollutant</a:t>
                      </a:r>
                    </a:p>
                    <a:p>
                      <a:pPr algn="ctr" latinLnBrk="0"/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altLang="ko-KR" sz="1100" u="none" kern="100" baseline="-25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layer</a:t>
                      </a: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x10</a:t>
                      </a:r>
                      <a:r>
                        <a:rPr lang="en-US" altLang="ko-KR" sz="110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ko-KR" sz="110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2x10</a:t>
                      </a:r>
                      <a:r>
                        <a:rPr lang="en-US" altLang="ko-KR" sz="110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ko-KR" sz="110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x10</a:t>
                      </a:r>
                      <a:r>
                        <a:rPr lang="en-US" altLang="ko-KR" sz="110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ko-KR" altLang="en-US" sz="1100" u="none" kern="100" dirty="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%</a:t>
                      </a:r>
                      <a:r>
                        <a:rPr lang="en-US" altLang="ko-KR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ko-KR" sz="1100" u="none" kern="10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TOz</a:t>
                      </a:r>
                      <a:r>
                        <a:rPr lang="en-US" altLang="ko-KR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ctr" latinLnBrk="0"/>
                      <a:r>
                        <a:rPr lang="en-US" altLang="ko-KR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5%(</a:t>
                      </a:r>
                      <a:r>
                        <a:rPr lang="en-US" altLang="ko-KR" sz="1100" u="none" kern="10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Stra</a:t>
                      </a:r>
                      <a:r>
                        <a:rPr lang="en-US" altLang="ko-KR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ctr" latinLnBrk="0"/>
                      <a:r>
                        <a:rPr lang="ko-KR" altLang="ko-KR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ko-KR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0(Trop)</a:t>
                      </a:r>
                      <a:endParaRPr lang="ko-KR" sz="1100" u="none" kern="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300-340</a:t>
                      </a:r>
                      <a:endParaRPr lang="ko-KR" sz="1100" u="none" kern="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altLang="ko-KR" sz="1100" u="none" kern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x 8</a:t>
                      </a:r>
                      <a:endParaRPr lang="ko-KR" sz="1100" u="none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&lt; 70</a:t>
                      </a:r>
                      <a:endParaRPr lang="ko-KR" altLang="en-US" sz="1100" dirty="0"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OE</a:t>
                      </a:r>
                    </a:p>
                    <a:p>
                      <a:pPr algn="ctr"/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TOMS</a:t>
                      </a: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39763690"/>
                  </a:ext>
                </a:extLst>
              </a:tr>
              <a:tr h="570546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</a:pPr>
                      <a:r>
                        <a:rPr lang="en-US" altLang="ko-KR" sz="1100" b="0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4</a:t>
                      </a:r>
                      <a:endParaRPr lang="ko-KR" sz="1100" b="0" u="none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</a:pPr>
                      <a:r>
                        <a:rPr lang="en-US" sz="1100" b="1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AOD</a:t>
                      </a:r>
                      <a:r>
                        <a:rPr lang="en-US" sz="1100" b="1" u="none" kern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latinLnBrk="0">
                        <a:lnSpc>
                          <a:spcPct val="100000"/>
                        </a:lnSpc>
                      </a:pPr>
                      <a:r>
                        <a:rPr lang="en-US" altLang="ko-KR" sz="1100" b="1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AI</a:t>
                      </a:r>
                    </a:p>
                    <a:p>
                      <a:pPr algn="ctr" latinLnBrk="0">
                        <a:lnSpc>
                          <a:spcPct val="100000"/>
                        </a:lnSpc>
                      </a:pPr>
                      <a:r>
                        <a:rPr lang="en-US" altLang="ko-KR" sz="1100" b="1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SSA</a:t>
                      </a:r>
                    </a:p>
                    <a:p>
                      <a:pPr algn="ctr" latinLnBrk="0">
                        <a:lnSpc>
                          <a:spcPct val="100000"/>
                        </a:lnSpc>
                      </a:pPr>
                      <a:r>
                        <a:rPr lang="en-US" altLang="ko-KR" sz="1100" b="1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AEH</a:t>
                      </a:r>
                      <a:endParaRPr lang="ko-KR" sz="1100" u="none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Air quality</a:t>
                      </a:r>
                    </a:p>
                    <a:p>
                      <a:pPr algn="ctr" latinLnBrk="0"/>
                      <a:r>
                        <a:rPr lang="en-US" altLang="ko-KR" sz="1100" u="none" kern="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Climate</a:t>
                      </a:r>
                    </a:p>
                    <a:p>
                      <a:pPr algn="ctr" latinLnBrk="0"/>
                      <a:r>
                        <a:rPr lang="en-US" altLang="ko-KR" sz="1100" u="none" kern="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Public Health</a:t>
                      </a:r>
                      <a:endParaRPr lang="ko-KR" sz="1100" u="none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 (AOD)</a:t>
                      </a:r>
                      <a:endParaRPr lang="ko-KR" sz="1100" u="none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altLang="ko-KR" sz="1100" u="none" kern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(AOD)</a:t>
                      </a:r>
                      <a:endParaRPr lang="ko-KR" sz="1100" u="none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0.2 (AOD)</a:t>
                      </a:r>
                      <a:endParaRPr lang="ko-KR" sz="1100" u="none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20% or 0.1@ 400nm</a:t>
                      </a:r>
                      <a:endParaRPr lang="ko-KR" sz="1100" u="none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300-500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3.5</a:t>
                      </a:r>
                      <a:r>
                        <a:rPr lang="en-US" altLang="ko-KR" sz="1100" u="none" kern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x 8</a:t>
                      </a:r>
                      <a:endParaRPr lang="ko-KR" sz="1100" u="none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&lt; 70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Multi-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Symbol" charset="2"/>
                          <a:ea typeface="Symbol" charset="2"/>
                          <a:cs typeface="Symbol" charset="2"/>
                        </a:rPr>
                        <a:t>l</a:t>
                      </a:r>
                      <a:endParaRPr lang="en-US" altLang="ko-KR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100" u="none" kern="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100" u="none" kern="100" baseline="-25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00" u="none" kern="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100" u="none" kern="100" baseline="-25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en-US" altLang="ko-KR" sz="1100" u="none" kern="1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OE</a:t>
                      </a:r>
                      <a:endParaRPr lang="en-US" altLang="ko-KR" sz="11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364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1</a:t>
                      </a:r>
                      <a:endParaRPr lang="ko-KR" sz="1100" b="0" u="none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b="1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HCHO</a:t>
                      </a:r>
                      <a:endParaRPr lang="ko-KR" sz="1100" u="none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VOC</a:t>
                      </a:r>
                      <a:r>
                        <a:rPr lang="ko-KR" altLang="en-US" sz="1100" u="none" kern="100" dirty="0"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 </a:t>
                      </a:r>
                      <a:endParaRPr lang="en-US" altLang="ko-KR" sz="1100" u="none" kern="10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0"/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proxy</a:t>
                      </a:r>
                      <a:endParaRPr lang="ko-KR" sz="110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x10</a:t>
                      </a:r>
                      <a:r>
                        <a:rPr lang="en-US" altLang="ko-KR" sz="110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ko-KR" sz="110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x10</a:t>
                      </a:r>
                      <a:r>
                        <a:rPr lang="en-US" altLang="ko-KR" sz="110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ko-KR" sz="110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3x10</a:t>
                      </a:r>
                      <a:r>
                        <a:rPr lang="en-US" altLang="ko-KR" sz="110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ko-KR" altLang="en-US" sz="1100" u="none" kern="100" dirty="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ko-KR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x10</a:t>
                      </a:r>
                      <a:r>
                        <a:rPr lang="en-US" altLang="ko-KR" sz="1100" u="none" kern="100" baseline="30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  <a:p>
                      <a:pPr algn="ctr" latinLnBrk="0"/>
                      <a:r>
                        <a:rPr lang="en-US" sz="11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cm</a:t>
                      </a:r>
                      <a:r>
                        <a:rPr lang="en-US" sz="1100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ko-KR" sz="1100" u="none" kern="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328.5-356.5</a:t>
                      </a:r>
                      <a:endParaRPr lang="ko-KR" sz="1100" u="none" kern="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altLang="ko-KR" sz="1100" u="none" kern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x 8</a:t>
                      </a:r>
                      <a:endParaRPr lang="en-US" altLang="ko-KR" sz="1100" u="none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0"/>
                      <a:r>
                        <a:rPr lang="en-US" altLang="ko-KR" sz="1100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altLang="ko-KR" sz="1100" u="none" kern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4 pixels</a:t>
                      </a:r>
                      <a:endParaRPr lang="ko-KR" sz="1100" u="none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&lt; 50</a:t>
                      </a:r>
                      <a:endParaRPr lang="ko-KR" altLang="en-US" sz="1100" dirty="0"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DF</a:t>
                      </a:r>
                      <a:endParaRPr lang="en-US" sz="110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06910530"/>
                  </a:ext>
                </a:extLst>
              </a:tr>
              <a:tr h="380364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1</a:t>
                      </a:r>
                      <a:endParaRPr lang="ko-KR" sz="1100" b="0" u="none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1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CHOCHO</a:t>
                      </a:r>
                      <a:endParaRPr lang="ko-KR" sz="1100" b="1" u="none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latinLnBrk="0"/>
                      <a:endParaRPr lang="ko-KR" sz="14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1x10</a:t>
                      </a:r>
                      <a:r>
                        <a:rPr lang="en-US" altLang="ko-KR" sz="110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ko-KR" sz="1100" u="none" kern="100" baseline="300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1x10</a:t>
                      </a:r>
                      <a:r>
                        <a:rPr lang="en-US" altLang="ko-KR" sz="110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ko-KR" altLang="ko-KR" sz="1100" u="none" kern="100" baseline="300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5x10</a:t>
                      </a:r>
                      <a:r>
                        <a:rPr lang="en-US" altLang="ko-KR" sz="110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ko-KR" altLang="ko-KR" sz="1100" u="none" kern="100" baseline="300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ko-KR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x10</a:t>
                      </a:r>
                      <a:r>
                        <a:rPr lang="en-US" altLang="ko-KR" sz="1100" u="none" kern="100" baseline="30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  <a:p>
                      <a:pPr algn="ctr" latinLnBrk="0"/>
                      <a:r>
                        <a:rPr lang="en-US" sz="11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cm</a:t>
                      </a:r>
                      <a:r>
                        <a:rPr lang="en-US" sz="1100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ko-KR" altLang="en-US" sz="1100" u="none" kern="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435-461</a:t>
                      </a:r>
                      <a:endParaRPr lang="ko-KR" sz="1100" u="none" kern="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altLang="ko-KR" sz="1100" u="none" kern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x 8 </a:t>
                      </a:r>
                      <a:endParaRPr lang="en-US" altLang="ko-KR" sz="1100" u="none" kern="10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0"/>
                      <a:r>
                        <a:rPr lang="en-US" altLang="ko-KR" sz="1100" u="none" kern="1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 </a:t>
                      </a:r>
                      <a:r>
                        <a:rPr lang="en-US" altLang="ko-KR" sz="1100" u="none" kern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en-US" altLang="ko-KR" sz="1100" u="none" kern="1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pixels</a:t>
                      </a:r>
                      <a:endParaRPr lang="ko-KR" sz="1100" u="none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&lt; 50</a:t>
                      </a:r>
                      <a:endParaRPr lang="ko-KR" altLang="en-US" sz="1100" dirty="0"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DF</a:t>
                      </a:r>
                      <a:endParaRPr lang="en-US" sz="110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79502845"/>
                  </a:ext>
                </a:extLst>
              </a:tr>
              <a:tr h="380364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baseline="0" dirty="0"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2</a:t>
                      </a:r>
                      <a:endParaRPr lang="ko-KR" sz="1100" b="0" u="none" kern="100" baseline="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u="none" kern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Trop</a:t>
                      </a:r>
                      <a:r>
                        <a:rPr lang="en-US" altLang="ko-KR" sz="1100" b="1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altLang="ko-KR" sz="1100" b="1" u="none" kern="100" baseline="-25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ko-KR" altLang="ko-KR" sz="1100" u="none" kern="100" baseline="-250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  <a:p>
                      <a:pPr algn="ctr" latinLnBrk="0"/>
                      <a:r>
                        <a:rPr lang="en-US" sz="1100" b="1" u="none" kern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Strat</a:t>
                      </a:r>
                      <a:r>
                        <a:rPr lang="en-US" sz="1100" b="1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100" b="1" u="none" kern="100" baseline="-25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ko-KR" sz="1100" u="none" kern="100" baseline="-250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altLang="ko-KR" sz="1100" u="none" kern="100" baseline="-25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ko-KR" sz="1100" u="none" kern="100" baseline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precursor</a:t>
                      </a:r>
                      <a:endParaRPr lang="en-US" altLang="ko-KR" sz="1100" u="none" kern="10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3x10</a:t>
                      </a:r>
                      <a:r>
                        <a:rPr lang="en-US" sz="110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ko-KR" sz="1100" u="none" kern="100" baseline="300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x10</a:t>
                      </a:r>
                      <a:r>
                        <a:rPr lang="en-US" altLang="ko-KR" sz="110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ko-KR" sz="110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x10</a:t>
                      </a:r>
                      <a:r>
                        <a:rPr lang="en-US" altLang="ko-KR" sz="110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ko-KR" sz="110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ko-KR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x10</a:t>
                      </a:r>
                      <a:r>
                        <a:rPr lang="en-US" altLang="ko-KR" sz="1100" u="none" kern="100" baseline="30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cm</a:t>
                      </a:r>
                      <a:r>
                        <a:rPr lang="en-US" sz="1100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1100" u="none" kern="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425-450</a:t>
                      </a:r>
                      <a:endParaRPr lang="ko-KR" sz="1100" u="none" kern="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altLang="ko-KR" sz="1100" u="none" kern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x 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 2 pixels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&lt; 70</a:t>
                      </a:r>
                      <a:endParaRPr lang="ko-KR" altLang="en-US" sz="1100" dirty="0"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DOAS</a:t>
                      </a: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06203178"/>
                  </a:ext>
                </a:extLst>
              </a:tr>
              <a:tr h="570546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1</a:t>
                      </a:r>
                      <a:endParaRPr lang="ko-KR" sz="1100" b="0" u="none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b="1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SO</a:t>
                      </a:r>
                      <a:r>
                        <a:rPr lang="en-US" altLang="ko-KR" sz="1100" b="1" u="none" kern="10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ko-KR" sz="1100" u="none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baseline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Aerosol precursor</a:t>
                      </a:r>
                    </a:p>
                    <a:p>
                      <a:pPr algn="ctr" latinLnBrk="0"/>
                      <a:r>
                        <a:rPr lang="en-US" altLang="ko-KR" sz="1100" u="none" kern="100" baseline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Volcano</a:t>
                      </a: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x10</a:t>
                      </a:r>
                      <a:r>
                        <a:rPr lang="en-US" altLang="ko-KR" sz="110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ko-KR" sz="110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x10</a:t>
                      </a:r>
                      <a:r>
                        <a:rPr lang="en-US" altLang="ko-KR" sz="110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ko-KR" sz="110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x10</a:t>
                      </a:r>
                      <a:r>
                        <a:rPr lang="en-US" altLang="ko-KR" sz="110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ko-KR" altLang="en-US" sz="1100" u="none" kern="100" dirty="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ko-KR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x10</a:t>
                      </a:r>
                      <a:r>
                        <a:rPr lang="en-US" altLang="ko-KR" sz="1100" u="none" kern="100" baseline="30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cm</a:t>
                      </a:r>
                      <a:r>
                        <a:rPr lang="en-US" sz="1100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1100" u="none" kern="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310-330</a:t>
                      </a:r>
                      <a:endParaRPr lang="ko-KR" sz="1100" u="none" kern="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altLang="ko-KR" sz="1100" u="none" kern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x 8</a:t>
                      </a:r>
                      <a:endParaRPr lang="en-US" altLang="ko-KR" sz="1100" u="none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0"/>
                      <a:r>
                        <a:rPr lang="en-US" altLang="ko-KR" sz="1100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 4 pixels</a:t>
                      </a:r>
                    </a:p>
                    <a:p>
                      <a:pPr algn="ctr" latinLnBrk="0"/>
                      <a:r>
                        <a:rPr lang="en-US" altLang="ko-KR" sz="1100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 3 hours</a:t>
                      </a:r>
                      <a:endParaRPr lang="ko-KR" sz="1100" u="none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&lt; 50</a:t>
                      </a:r>
                      <a:endParaRPr lang="ko-KR" altLang="en-US" sz="1100" dirty="0"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DOAS</a:t>
                      </a:r>
                    </a:p>
                    <a:p>
                      <a:pPr algn="ctr"/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PCA</a:t>
                      </a: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44208999"/>
                  </a:ext>
                </a:extLst>
              </a:tr>
              <a:tr h="760727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1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UVI</a:t>
                      </a:r>
                    </a:p>
                    <a:p>
                      <a:pPr algn="ctr" latinLnBrk="0"/>
                      <a:r>
                        <a:rPr lang="en-US" altLang="ko-KR" sz="1100" b="1" u="none" kern="10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VitD</a:t>
                      </a:r>
                      <a:r>
                        <a:rPr lang="en-US" altLang="ko-KR" sz="1100" b="1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UVI</a:t>
                      </a:r>
                    </a:p>
                    <a:p>
                      <a:pPr algn="ctr" latinLnBrk="0"/>
                      <a:r>
                        <a:rPr lang="en-US" altLang="ko-KR" sz="1100" b="1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DNA UVI</a:t>
                      </a:r>
                    </a:p>
                    <a:p>
                      <a:pPr algn="ctr" latinLnBrk="0"/>
                      <a:r>
                        <a:rPr lang="en-US" altLang="ko-KR" sz="1100" b="1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Plant UVI</a:t>
                      </a: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Public</a:t>
                      </a:r>
                      <a:r>
                        <a:rPr lang="en-US" altLang="ko-KR" sz="1100" b="0" u="none" kern="100" baseline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health</a:t>
                      </a:r>
                      <a:endParaRPr lang="ko-KR" sz="1100" b="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62</a:t>
                      </a:r>
                    </a:p>
                    <a:p>
                      <a:pPr algn="ctr" latinLnBrk="0"/>
                      <a:r>
                        <a:rPr lang="en-US" altLang="ko-KR" sz="1100" b="0" u="none" kern="10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altLang="ko-KR" sz="1100" b="0" u="none" kern="10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ko-KR" sz="1100" b="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6.8</a:t>
                      </a:r>
                    </a:p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33</a:t>
                      </a:r>
                      <a:r>
                        <a:rPr lang="en-US" altLang="ko-KR" sz="1100" b="0" u="none" kern="100" baseline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mWm</a:t>
                      </a:r>
                      <a:r>
                        <a:rPr lang="en-US" altLang="ko-KR" sz="1100" b="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altLang="ko-KR" sz="1100" b="0" u="none" kern="10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12 </a:t>
                      </a:r>
                      <a:r>
                        <a:rPr lang="en-US" altLang="ko-KR" sz="1100" b="0" u="none" kern="100" baseline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mWm</a:t>
                      </a:r>
                      <a:r>
                        <a:rPr lang="en-US" altLang="ko-KR" sz="1100" b="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altLang="ko-KR" sz="1100" b="0" u="none" kern="10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25</a:t>
                      </a:r>
                      <a:r>
                        <a:rPr lang="en-US" altLang="ko-KR" sz="1100" b="0" u="none" kern="100" baseline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mWm</a:t>
                      </a:r>
                      <a:r>
                        <a:rPr lang="en-US" altLang="ko-KR" sz="1100" b="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ko-KR" sz="1100" b="0" u="none" kern="100" baseline="300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20%</a:t>
                      </a:r>
                      <a:endParaRPr lang="ko-KR" sz="1100" b="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300-360</a:t>
                      </a:r>
                      <a:endParaRPr lang="en-US" sz="1100" u="none" kern="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7 x 8</a:t>
                      </a:r>
                      <a:endParaRPr lang="ko-KR" sz="1100" b="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&lt; 70</a:t>
                      </a:r>
                      <a:endParaRPr lang="ko-KR" altLang="en-US" sz="1100" dirty="0"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Multi-</a:t>
                      </a:r>
                      <a:r>
                        <a:rPr lang="en-US" altLang="ko-KR" sz="1100" dirty="0" smtClean="0">
                          <a:latin typeface="Symbol" charset="2"/>
                          <a:ea typeface="Symbol" charset="2"/>
                          <a:cs typeface="Symbol" charset="2"/>
                        </a:rPr>
                        <a:t>l</a:t>
                      </a:r>
                      <a:endParaRPr lang="en-US" altLang="ko-KR" sz="110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RTM</a:t>
                      </a:r>
                      <a:endParaRPr lang="ko-KR" sz="1100" b="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96711840"/>
                  </a:ext>
                </a:extLst>
              </a:tr>
              <a:tr h="760727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1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Surface Prop.</a:t>
                      </a:r>
                    </a:p>
                    <a:p>
                      <a:pPr algn="ctr" latinLnBrk="0"/>
                      <a:r>
                        <a:rPr lang="en-US" altLang="ko-KR" sz="1100" b="1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(LER,</a:t>
                      </a:r>
                      <a:r>
                        <a:rPr lang="ko-KR" altLang="en-US" sz="1100" b="1" u="none" kern="100" dirty="0"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100" b="1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BRDF)</a:t>
                      </a: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 smtClean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Environment</a:t>
                      </a:r>
                      <a:r>
                        <a:rPr lang="ko-KR" altLang="en-US" sz="1100" b="0" u="none" kern="100" dirty="0" smtClean="0"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 </a:t>
                      </a:r>
                      <a:endParaRPr lang="ko-KR" sz="1100" b="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ko-KR" sz="1100" b="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ko-KR" sz="1100" b="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1100" b="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20%</a:t>
                      </a:r>
                      <a:endParaRPr lang="ko-KR" sz="1100" b="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300-500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3.5 x 8</a:t>
                      </a:r>
                      <a:endParaRPr lang="ko-KR" sz="1100" b="0" u="none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&lt; 70</a:t>
                      </a:r>
                      <a:endParaRPr lang="ko-KR" altLang="en-US" sz="1100" dirty="0"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Multi-</a:t>
                      </a:r>
                      <a:r>
                        <a:rPr lang="en-US" altLang="ko-KR" sz="1100" dirty="0">
                          <a:latin typeface="Symbol" charset="2"/>
                          <a:ea typeface="Symbol" charset="2"/>
                          <a:cs typeface="Symbol" charset="2"/>
                        </a:rPr>
                        <a:t>l</a:t>
                      </a: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0727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3</a:t>
                      </a:r>
                      <a:endParaRPr lang="ko-KR" sz="1100" b="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1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ECF</a:t>
                      </a:r>
                    </a:p>
                    <a:p>
                      <a:pPr algn="ctr" latinLnBrk="0"/>
                      <a:r>
                        <a:rPr lang="en-US" altLang="ko-KR" sz="1100" b="1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CCP</a:t>
                      </a:r>
                    </a:p>
                    <a:p>
                      <a:pPr algn="ctr" latinLnBrk="0"/>
                      <a:r>
                        <a:rPr lang="en-US" altLang="ko-KR" sz="1100" b="1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CRF</a:t>
                      </a:r>
                      <a:endParaRPr lang="ko-KR" sz="1100" b="1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Retrieval</a:t>
                      </a:r>
                    </a:p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Climate</a:t>
                      </a: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 (COD)</a:t>
                      </a:r>
                      <a:endParaRPr lang="ko-KR" sz="1100" b="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ko-KR" sz="1100" b="0" u="none" kern="100" dirty="0"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 (COD)</a:t>
                      </a:r>
                      <a:endParaRPr lang="ko-KR" sz="1100" b="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17 (COD)</a:t>
                      </a:r>
                      <a:endParaRPr lang="ko-KR" sz="1100" b="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20%</a:t>
                      </a:r>
                      <a:endParaRPr lang="ko-KR" sz="1100" b="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300-500</a:t>
                      </a: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altLang="ko-KR" sz="1100" b="0" u="none" kern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x 8</a:t>
                      </a:r>
                      <a:endParaRPr lang="ko-KR" sz="1100" b="0" u="none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&lt; 70</a:t>
                      </a:r>
                      <a:endParaRPr lang="ko-KR" altLang="en-US" sz="1100" dirty="0"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altLang="ko-KR" sz="1100" baseline="-25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altLang="ko-KR" sz="1100" baseline="-25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en-US" altLang="ko-KR" sz="1100" i="1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RRS</a:t>
                      </a: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슬라이드 번호 개체 틀 4">
            <a:extLst>
              <a:ext uri="{FF2B5EF4-FFF2-40B4-BE49-F238E27FC236}">
                <a16:creationId xmlns="" xmlns:a16="http://schemas.microsoft.com/office/drawing/2014/main" id="{BD7DC0F2-568B-4EED-8DD2-284134C90AAD}"/>
              </a:ext>
            </a:extLst>
          </p:cNvPr>
          <p:cNvSpPr txBox="1">
            <a:spLocks/>
          </p:cNvSpPr>
          <p:nvPr/>
        </p:nvSpPr>
        <p:spPr>
          <a:xfrm>
            <a:off x="6511449" y="5819621"/>
            <a:ext cx="2228850" cy="296664"/>
          </a:xfrm>
          <a:prstGeom prst="rect">
            <a:avLst/>
          </a:prstGeom>
        </p:spPr>
        <p:txBody>
          <a:bodyPr vert="horz" lIns="74295" tIns="37148" rIns="74295" bIns="37148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0A1370-F808-481E-A16B-D96609806D44}" type="slidenum">
              <a:rPr lang="ko-KR" altLang="en-US" sz="975"/>
              <a:pPr/>
              <a:t>5</a:t>
            </a:fld>
            <a:endParaRPr lang="ko-KR" altLang="en-US" sz="975" dirty="0"/>
          </a:p>
        </p:txBody>
      </p:sp>
    </p:spTree>
    <p:extLst>
      <p:ext uri="{BB962C8B-B14F-4D97-AF65-F5344CB8AC3E}">
        <p14:creationId xmlns:p14="http://schemas.microsoft.com/office/powerpoint/2010/main" val="43947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직선 연결선[R] 82"/>
          <p:cNvCxnSpPr/>
          <p:nvPr/>
        </p:nvCxnSpPr>
        <p:spPr>
          <a:xfrm>
            <a:off x="5872998" y="1765420"/>
            <a:ext cx="12077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직선 연결선[R] 91"/>
          <p:cNvCxnSpPr/>
          <p:nvPr/>
        </p:nvCxnSpPr>
        <p:spPr>
          <a:xfrm>
            <a:off x="7080738" y="1765420"/>
            <a:ext cx="1" cy="3389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7" name="그룹 116"/>
          <p:cNvGrpSpPr/>
          <p:nvPr/>
        </p:nvGrpSpPr>
        <p:grpSpPr>
          <a:xfrm>
            <a:off x="6107722" y="5340958"/>
            <a:ext cx="3674303" cy="1384995"/>
            <a:chOff x="6107722" y="5340958"/>
            <a:chExt cx="3674303" cy="1384995"/>
          </a:xfrm>
        </p:grpSpPr>
        <p:sp>
          <p:nvSpPr>
            <p:cNvPr id="111" name="직사각형 110"/>
            <p:cNvSpPr/>
            <p:nvPr/>
          </p:nvSpPr>
          <p:spPr>
            <a:xfrm>
              <a:off x="6156976" y="5405792"/>
              <a:ext cx="3541103" cy="425488"/>
            </a:xfrm>
            <a:prstGeom prst="rect">
              <a:avLst/>
            </a:prstGeom>
            <a:solidFill>
              <a:srgbClr val="92D050">
                <a:alpha val="2470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i="1">
                <a:solidFill>
                  <a:schemeClr val="tx1"/>
                </a:solidFill>
              </a:endParaRPr>
            </a:p>
          </p:txBody>
        </p:sp>
        <p:sp>
          <p:nvSpPr>
            <p:cNvPr id="112" name="직사각형 111"/>
            <p:cNvSpPr/>
            <p:nvPr/>
          </p:nvSpPr>
          <p:spPr>
            <a:xfrm>
              <a:off x="6156976" y="5841111"/>
              <a:ext cx="3541103" cy="412205"/>
            </a:xfrm>
            <a:prstGeom prst="rect">
              <a:avLst/>
            </a:prstGeom>
            <a:solidFill>
              <a:srgbClr val="FFFF00">
                <a:alpha val="2470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i="1">
                <a:solidFill>
                  <a:schemeClr val="tx1"/>
                </a:solidFill>
              </a:endParaRPr>
            </a:p>
          </p:txBody>
        </p:sp>
        <p:sp>
          <p:nvSpPr>
            <p:cNvPr id="113" name="직사각형 112"/>
            <p:cNvSpPr/>
            <p:nvPr/>
          </p:nvSpPr>
          <p:spPr>
            <a:xfrm>
              <a:off x="6161892" y="6253317"/>
              <a:ext cx="3536187" cy="423476"/>
            </a:xfrm>
            <a:prstGeom prst="rect">
              <a:avLst/>
            </a:prstGeom>
            <a:solidFill>
              <a:srgbClr val="FF0000">
                <a:alpha val="2470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i="1">
                <a:solidFill>
                  <a:schemeClr val="tx1"/>
                </a:solidFill>
              </a:endParaRPr>
            </a:p>
          </p:txBody>
        </p:sp>
        <p:sp>
          <p:nvSpPr>
            <p:cNvPr id="102" name="직사각형 101"/>
            <p:cNvSpPr/>
            <p:nvPr/>
          </p:nvSpPr>
          <p:spPr>
            <a:xfrm>
              <a:off x="6107722" y="5340958"/>
              <a:ext cx="3674303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400" i="1" dirty="0"/>
                <a:t>Newly Added Codes which reflect latest test data since </a:t>
              </a:r>
              <a:r>
                <a:rPr lang="en-US" altLang="ko-KR" sz="1400" i="1" dirty="0" smtClean="0"/>
                <a:t>CDR</a:t>
              </a:r>
              <a:endParaRPr lang="en-US" altLang="ko-KR" sz="1400" i="1" dirty="0"/>
            </a:p>
            <a:p>
              <a:r>
                <a:rPr lang="en-US" altLang="ko-KR" sz="1400" i="1" dirty="0"/>
                <a:t>Codes which need modifications/refinements to achieve optimal </a:t>
              </a:r>
              <a:r>
                <a:rPr lang="en-US" altLang="ko-KR" sz="1400" i="1" dirty="0" smtClean="0"/>
                <a:t>performance</a:t>
              </a:r>
              <a:endParaRPr lang="en-US" altLang="ko-KR" sz="1400" i="1" dirty="0"/>
            </a:p>
            <a:p>
              <a:r>
                <a:rPr lang="en-US" altLang="ko-KR" sz="1400" i="1" dirty="0"/>
                <a:t>Code which should be implemented to achieve an optimal performance</a:t>
              </a:r>
            </a:p>
          </p:txBody>
        </p:sp>
      </p:grpSp>
      <p:grpSp>
        <p:nvGrpSpPr>
          <p:cNvPr id="116" name="그룹 115"/>
          <p:cNvGrpSpPr/>
          <p:nvPr/>
        </p:nvGrpSpPr>
        <p:grpSpPr>
          <a:xfrm>
            <a:off x="446102" y="405471"/>
            <a:ext cx="5426900" cy="6358745"/>
            <a:chOff x="446102" y="405471"/>
            <a:chExt cx="5426900" cy="6358745"/>
          </a:xfrm>
        </p:grpSpPr>
        <p:cxnSp>
          <p:nvCxnSpPr>
            <p:cNvPr id="77" name="직선 연결선[R] 76"/>
            <p:cNvCxnSpPr/>
            <p:nvPr/>
          </p:nvCxnSpPr>
          <p:spPr>
            <a:xfrm flipH="1">
              <a:off x="3141785" y="6590371"/>
              <a:ext cx="1334" cy="1621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연결선[R] 80"/>
            <p:cNvCxnSpPr/>
            <p:nvPr/>
          </p:nvCxnSpPr>
          <p:spPr>
            <a:xfrm>
              <a:off x="3141785" y="6754383"/>
              <a:ext cx="27312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연결선[R] 81"/>
            <p:cNvCxnSpPr/>
            <p:nvPr/>
          </p:nvCxnSpPr>
          <p:spPr>
            <a:xfrm>
              <a:off x="5872997" y="5193323"/>
              <a:ext cx="1" cy="15708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직선 연결선[R] 89"/>
            <p:cNvCxnSpPr/>
            <p:nvPr/>
          </p:nvCxnSpPr>
          <p:spPr>
            <a:xfrm flipH="1">
              <a:off x="5872997" y="1765420"/>
              <a:ext cx="3" cy="1738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6" name="그림 9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6102" y="405471"/>
              <a:ext cx="5391366" cy="6184900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97" name="직선 연결선[R] 96"/>
            <p:cNvCxnSpPr/>
            <p:nvPr/>
          </p:nvCxnSpPr>
          <p:spPr>
            <a:xfrm flipH="1">
              <a:off x="5872998" y="1929543"/>
              <a:ext cx="3" cy="28025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직선 연결선[R] 100"/>
            <p:cNvCxnSpPr/>
            <p:nvPr/>
          </p:nvCxnSpPr>
          <p:spPr>
            <a:xfrm flipH="1">
              <a:off x="5872999" y="4965822"/>
              <a:ext cx="3" cy="28025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직사각형 102"/>
            <p:cNvSpPr/>
            <p:nvPr/>
          </p:nvSpPr>
          <p:spPr>
            <a:xfrm>
              <a:off x="2321169" y="1716259"/>
              <a:ext cx="1641231" cy="277547"/>
            </a:xfrm>
            <a:prstGeom prst="rect">
              <a:avLst/>
            </a:prstGeom>
            <a:solidFill>
              <a:srgbClr val="92D050">
                <a:alpha val="2470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04" name="직사각형 103"/>
            <p:cNvSpPr/>
            <p:nvPr/>
          </p:nvSpPr>
          <p:spPr>
            <a:xfrm>
              <a:off x="2326087" y="1278725"/>
              <a:ext cx="1641231" cy="277547"/>
            </a:xfrm>
            <a:prstGeom prst="rect">
              <a:avLst/>
            </a:prstGeom>
            <a:solidFill>
              <a:srgbClr val="FFFF00">
                <a:alpha val="2470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05" name="직사각형 104"/>
            <p:cNvSpPr/>
            <p:nvPr/>
          </p:nvSpPr>
          <p:spPr>
            <a:xfrm>
              <a:off x="2335916" y="2989535"/>
              <a:ext cx="1641231" cy="277547"/>
            </a:xfrm>
            <a:prstGeom prst="rect">
              <a:avLst/>
            </a:prstGeom>
            <a:solidFill>
              <a:srgbClr val="92D050">
                <a:alpha val="2470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06" name="직사각형 105"/>
            <p:cNvSpPr/>
            <p:nvPr/>
          </p:nvSpPr>
          <p:spPr>
            <a:xfrm>
              <a:off x="2340834" y="2552001"/>
              <a:ext cx="1641231" cy="277547"/>
            </a:xfrm>
            <a:prstGeom prst="rect">
              <a:avLst/>
            </a:prstGeom>
            <a:solidFill>
              <a:srgbClr val="FFFF00">
                <a:alpha val="2470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07" name="직사각형 106"/>
            <p:cNvSpPr/>
            <p:nvPr/>
          </p:nvSpPr>
          <p:spPr>
            <a:xfrm>
              <a:off x="2326085" y="4739681"/>
              <a:ext cx="1655980" cy="277547"/>
            </a:xfrm>
            <a:prstGeom prst="rect">
              <a:avLst/>
            </a:prstGeom>
            <a:solidFill>
              <a:srgbClr val="FF0000">
                <a:alpha val="2470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08" name="직사각형 107"/>
            <p:cNvSpPr/>
            <p:nvPr/>
          </p:nvSpPr>
          <p:spPr>
            <a:xfrm>
              <a:off x="2331003" y="4302147"/>
              <a:ext cx="1641231" cy="277547"/>
            </a:xfrm>
            <a:prstGeom prst="rect">
              <a:avLst/>
            </a:prstGeom>
            <a:solidFill>
              <a:srgbClr val="FFFF00">
                <a:alpha val="2470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09" name="직사각형 108"/>
            <p:cNvSpPr/>
            <p:nvPr/>
          </p:nvSpPr>
          <p:spPr>
            <a:xfrm>
              <a:off x="2321169" y="5626757"/>
              <a:ext cx="1641231" cy="277547"/>
            </a:xfrm>
            <a:prstGeom prst="rect">
              <a:avLst/>
            </a:prstGeom>
            <a:solidFill>
              <a:srgbClr val="92D050">
                <a:alpha val="2470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10" name="직사각형 109"/>
            <p:cNvSpPr/>
            <p:nvPr/>
          </p:nvSpPr>
          <p:spPr>
            <a:xfrm>
              <a:off x="4186405" y="5428994"/>
              <a:ext cx="1641231" cy="277547"/>
            </a:xfrm>
            <a:prstGeom prst="rect">
              <a:avLst/>
            </a:prstGeom>
            <a:solidFill>
              <a:srgbClr val="FFFF00">
                <a:alpha val="2470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14" name="TextBox 113"/>
            <p:cNvSpPr txBox="1"/>
            <p:nvPr/>
          </p:nvSpPr>
          <p:spPr>
            <a:xfrm rot="16200000">
              <a:off x="-211497" y="2552790"/>
              <a:ext cx="18101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2000" b="1" i="1" dirty="0" smtClean="0">
                  <a:latin typeface="Arial" charset="0"/>
                  <a:ea typeface="Arial" charset="0"/>
                  <a:cs typeface="Arial" charset="0"/>
                </a:rPr>
                <a:t>L1 Processor</a:t>
              </a:r>
              <a:endParaRPr kumimoji="1" lang="ko-KR" altLang="en-US" sz="2000" b="1" i="1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74" name="그림 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807" y="2104390"/>
            <a:ext cx="5216603" cy="28968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81345" y="234711"/>
            <a:ext cx="5606896" cy="584006"/>
          </a:xfrm>
        </p:spPr>
        <p:txBody>
          <a:bodyPr>
            <a:noAutofit/>
          </a:bodyPr>
          <a:lstStyle/>
          <a:p>
            <a:r>
              <a:rPr kumimoji="1" lang="en-US" altLang="ko-KR" sz="2800" b="1" dirty="0" smtClean="0">
                <a:latin typeface="Arial" charset="0"/>
                <a:ea typeface="Arial" charset="0"/>
                <a:cs typeface="Arial" charset="0"/>
              </a:rPr>
              <a:t>GEMS PROCESSORS</a:t>
            </a:r>
            <a:endParaRPr kumimoji="1" lang="ko-KR" alt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 rot="16200000">
            <a:off x="8418246" y="2077737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000" b="1" i="1" dirty="0" smtClean="0">
                <a:latin typeface="Arial" charset="0"/>
                <a:ea typeface="Arial" charset="0"/>
                <a:cs typeface="Arial" charset="0"/>
              </a:rPr>
              <a:t>L2 Processor</a:t>
            </a:r>
            <a:endParaRPr kumimoji="1" lang="ko-KR" altLang="en-US" sz="2000" b="1" i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66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그림 37">
            <a:extLst>
              <a:ext uri="{FF2B5EF4-FFF2-40B4-BE49-F238E27FC236}">
                <a16:creationId xmlns="" xmlns:a16="http://schemas.microsoft.com/office/drawing/2014/main" id="{37269553-E874-4FFE-806B-D37A5BEF30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8" r="9927"/>
          <a:stretch/>
        </p:blipFill>
        <p:spPr>
          <a:xfrm>
            <a:off x="6479735" y="1919723"/>
            <a:ext cx="2625565" cy="2317085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="" xmlns:a16="http://schemas.microsoft.com/office/drawing/2014/main" id="{44320301-7E61-44E5-9243-5100BBEED9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5" r="13393"/>
          <a:stretch/>
        </p:blipFill>
        <p:spPr>
          <a:xfrm>
            <a:off x="6449922" y="4198572"/>
            <a:ext cx="2625564" cy="244778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="" xmlns:a16="http://schemas.microsoft.com/office/drawing/2014/main" id="{9E1832F6-1126-461E-ADEE-53A2AA0BE7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r="12925"/>
          <a:stretch/>
        </p:blipFill>
        <p:spPr>
          <a:xfrm>
            <a:off x="3741731" y="4299669"/>
            <a:ext cx="2432582" cy="233393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="" xmlns:a16="http://schemas.microsoft.com/office/drawing/2014/main" id="{8963D301-70D0-448D-AEFE-70227C6FF2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1" r="13409"/>
          <a:stretch/>
        </p:blipFill>
        <p:spPr>
          <a:xfrm>
            <a:off x="3790683" y="1974584"/>
            <a:ext cx="2383631" cy="2278217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="" xmlns:a16="http://schemas.microsoft.com/office/drawing/2014/main" id="{00FF5B2F-61DA-40A7-B21A-F3BA9B8AEF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2" r="14530"/>
          <a:stretch/>
        </p:blipFill>
        <p:spPr>
          <a:xfrm>
            <a:off x="1042638" y="1874700"/>
            <a:ext cx="2383631" cy="2340000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="" xmlns:a16="http://schemas.microsoft.com/office/drawing/2014/main" id="{CBE98DE0-76A0-43CC-9929-A9BDF6A7D5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r="13775"/>
          <a:stretch/>
        </p:blipFill>
        <p:spPr>
          <a:xfrm>
            <a:off x="992704" y="4214701"/>
            <a:ext cx="2508985" cy="2422213"/>
          </a:xfrm>
          <a:prstGeom prst="rect">
            <a:avLst/>
          </a:prstGeom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381000" y="142853"/>
            <a:ext cx="9144000" cy="652445"/>
          </a:xfrm>
        </p:spPr>
        <p:txBody>
          <a:bodyPr/>
          <a:lstStyle/>
          <a:p>
            <a:r>
              <a:rPr lang="en-US" altLang="ko-KR" dirty="0" smtClean="0"/>
              <a:t>GEMS L2 Algorithm Test with Simulated Radiance</a:t>
            </a:r>
            <a:endParaRPr lang="ko-KR" alt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5B4B77C-5BB9-454C-9730-636AE57894B3}"/>
              </a:ext>
            </a:extLst>
          </p:cNvPr>
          <p:cNvSpPr txBox="1"/>
          <p:nvPr/>
        </p:nvSpPr>
        <p:spPr>
          <a:xfrm>
            <a:off x="1075686" y="2123490"/>
            <a:ext cx="1699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O3T (Total O</a:t>
            </a:r>
            <a:r>
              <a:rPr lang="en-US" altLang="ko-KR" sz="1600" b="1" baseline="-25000" dirty="0"/>
              <a:t>3</a:t>
            </a:r>
            <a:r>
              <a:rPr lang="en-US" altLang="ko-KR" sz="1600" b="1" dirty="0"/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4202DD1-8F5E-4DD9-853E-0EA143331E40}"/>
              </a:ext>
            </a:extLst>
          </p:cNvPr>
          <p:cNvSpPr txBox="1"/>
          <p:nvPr/>
        </p:nvSpPr>
        <p:spPr>
          <a:xfrm>
            <a:off x="3828792" y="2121210"/>
            <a:ext cx="1628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O3P (Trop O</a:t>
            </a:r>
            <a:r>
              <a:rPr lang="en-US" altLang="ko-KR" sz="1600" b="1" baseline="-25000" dirty="0"/>
              <a:t>3</a:t>
            </a:r>
            <a:r>
              <a:rPr lang="en-US" altLang="ko-KR" sz="1600" b="1" dirty="0"/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469D352-6F72-47DF-952B-EB0521CDEBA4}"/>
              </a:ext>
            </a:extLst>
          </p:cNvPr>
          <p:cNvSpPr txBox="1"/>
          <p:nvPr/>
        </p:nvSpPr>
        <p:spPr>
          <a:xfrm>
            <a:off x="1024234" y="4363763"/>
            <a:ext cx="1330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AOD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C5DF804-ED0B-4DA0-A867-0573A9993CA5}"/>
              </a:ext>
            </a:extLst>
          </p:cNvPr>
          <p:cNvSpPr txBox="1"/>
          <p:nvPr/>
        </p:nvSpPr>
        <p:spPr>
          <a:xfrm>
            <a:off x="3820258" y="4361483"/>
            <a:ext cx="1330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NO</a:t>
            </a:r>
            <a:r>
              <a:rPr lang="en-US" altLang="ko-KR" sz="1600" b="1" baseline="-25000" dirty="0"/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A315CAF6-7075-4576-99FF-D9F9B91CAD6F}"/>
              </a:ext>
            </a:extLst>
          </p:cNvPr>
          <p:cNvSpPr txBox="1"/>
          <p:nvPr/>
        </p:nvSpPr>
        <p:spPr>
          <a:xfrm>
            <a:off x="6707324" y="4336331"/>
            <a:ext cx="1330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SO</a:t>
            </a:r>
            <a:r>
              <a:rPr lang="en-US" altLang="ko-KR" sz="1600" b="1" baseline="-25000" dirty="0"/>
              <a:t>2</a:t>
            </a:r>
            <a:endParaRPr lang="en-US" altLang="ko-KR" sz="1600" b="1" dirty="0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6A4ADE4B-AB66-4E01-8A2A-052FDE63D9DC}"/>
              </a:ext>
            </a:extLst>
          </p:cNvPr>
          <p:cNvSpPr txBox="1"/>
          <p:nvPr/>
        </p:nvSpPr>
        <p:spPr>
          <a:xfrm>
            <a:off x="6561277" y="2121210"/>
            <a:ext cx="1330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HCHO</a:t>
            </a:r>
          </a:p>
        </p:txBody>
      </p:sp>
      <p:sp>
        <p:nvSpPr>
          <p:cNvPr id="39" name="내용 개체 틀 4">
            <a:extLst>
              <a:ext uri="{FF2B5EF4-FFF2-40B4-BE49-F238E27FC236}">
                <a16:creationId xmlns="" xmlns:a16="http://schemas.microsoft.com/office/drawing/2014/main" id="{33DA2E3C-1127-44F8-A7C9-CF5679918B33}"/>
              </a:ext>
            </a:extLst>
          </p:cNvPr>
          <p:cNvSpPr txBox="1">
            <a:spLocks/>
          </p:cNvSpPr>
          <p:nvPr/>
        </p:nvSpPr>
        <p:spPr bwMode="auto">
          <a:xfrm>
            <a:off x="597087" y="997531"/>
            <a:ext cx="8723312" cy="1067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33400" indent="-5334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kumimoji="1" sz="2600" b="1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+mn-cs"/>
              </a:defRPr>
            </a:lvl1pPr>
            <a:lvl2pPr marL="914400" indent="-4572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Blip>
                <a:blip r:embed="rId9"/>
              </a:buBlip>
              <a:defRPr kumimoji="1" sz="20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2954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맑은 고딕" pitchFamily="50" charset="-127"/>
              <a:buChar char="–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7526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2098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6670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ko-KR" sz="1600" kern="0" dirty="0"/>
              <a:t>2016. 01. 15. 03 UTC</a:t>
            </a:r>
          </a:p>
          <a:p>
            <a:r>
              <a:rPr lang="en-US" altLang="ko-KR" sz="1600" kern="0" dirty="0" smtClean="0"/>
              <a:t>R </a:t>
            </a:r>
            <a:r>
              <a:rPr lang="en-US" altLang="ko-KR" sz="1600" kern="0" dirty="0"/>
              <a:t>&gt; </a:t>
            </a:r>
            <a:r>
              <a:rPr lang="en-US" altLang="ko-KR" sz="1600" kern="0" dirty="0" smtClean="0"/>
              <a:t>0.9, and R=0.89 for TropO3</a:t>
            </a:r>
            <a:r>
              <a:rPr lang="ko-KR" altLang="en-US" sz="1600" kern="0" dirty="0" smtClean="0"/>
              <a:t>  </a:t>
            </a:r>
            <a:endParaRPr lang="en-US" altLang="ko-KR" sz="1600" kern="0" dirty="0"/>
          </a:p>
        </p:txBody>
      </p:sp>
      <p:grpSp>
        <p:nvGrpSpPr>
          <p:cNvPr id="10" name="그룹 9">
            <a:extLst>
              <a:ext uri="{FF2B5EF4-FFF2-40B4-BE49-F238E27FC236}">
                <a16:creationId xmlns="" xmlns:a16="http://schemas.microsoft.com/office/drawing/2014/main" id="{10E21C33-8ACA-44F1-B884-A60BF6A6FD92}"/>
              </a:ext>
            </a:extLst>
          </p:cNvPr>
          <p:cNvGrpSpPr/>
          <p:nvPr/>
        </p:nvGrpSpPr>
        <p:grpSpPr>
          <a:xfrm>
            <a:off x="2182546" y="2565454"/>
            <a:ext cx="6892941" cy="3877897"/>
            <a:chOff x="1801545" y="2757965"/>
            <a:chExt cx="6892941" cy="3877897"/>
          </a:xfrm>
        </p:grpSpPr>
        <p:grpSp>
          <p:nvGrpSpPr>
            <p:cNvPr id="9" name="그룹 8">
              <a:extLst>
                <a:ext uri="{FF2B5EF4-FFF2-40B4-BE49-F238E27FC236}">
                  <a16:creationId xmlns="" xmlns:a16="http://schemas.microsoft.com/office/drawing/2014/main" id="{55D1933F-F4BF-4D45-B120-322322982A86}"/>
                </a:ext>
              </a:extLst>
            </p:cNvPr>
            <p:cNvGrpSpPr/>
            <p:nvPr/>
          </p:nvGrpSpPr>
          <p:grpSpPr>
            <a:xfrm>
              <a:off x="1801545" y="2967916"/>
              <a:ext cx="6802905" cy="3667946"/>
              <a:chOff x="1801545" y="2967916"/>
              <a:chExt cx="6802905" cy="3667946"/>
            </a:xfrm>
          </p:grpSpPr>
          <p:grpSp>
            <p:nvGrpSpPr>
              <p:cNvPr id="6" name="그룹 5">
                <a:extLst>
                  <a:ext uri="{FF2B5EF4-FFF2-40B4-BE49-F238E27FC236}">
                    <a16:creationId xmlns="" xmlns:a16="http://schemas.microsoft.com/office/drawing/2014/main" id="{BCBBB280-4F7E-4BA4-B9A7-0E9FF8C4103F}"/>
                  </a:ext>
                </a:extLst>
              </p:cNvPr>
              <p:cNvGrpSpPr/>
              <p:nvPr/>
            </p:nvGrpSpPr>
            <p:grpSpPr>
              <a:xfrm>
                <a:off x="1801545" y="2967916"/>
                <a:ext cx="6802905" cy="3667946"/>
                <a:chOff x="1801545" y="2967916"/>
                <a:chExt cx="6802905" cy="3667946"/>
              </a:xfrm>
            </p:grpSpPr>
            <p:pic>
              <p:nvPicPr>
                <p:cNvPr id="18" name="그림 17">
                  <a:extLst>
                    <a:ext uri="{FF2B5EF4-FFF2-40B4-BE49-F238E27FC236}">
                      <a16:creationId xmlns="" xmlns:a16="http://schemas.microsoft.com/office/drawing/2014/main" id="{4628FE51-8004-4320-9384-2E1348980C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561995" y="2967916"/>
                  <a:ext cx="1042454" cy="1076997"/>
                </a:xfrm>
                <a:prstGeom prst="rect">
                  <a:avLst/>
                </a:prstGeom>
              </p:spPr>
            </p:pic>
            <p:pic>
              <p:nvPicPr>
                <p:cNvPr id="19" name="그림 18">
                  <a:extLst>
                    <a:ext uri="{FF2B5EF4-FFF2-40B4-BE49-F238E27FC236}">
                      <a16:creationId xmlns="" xmlns:a16="http://schemas.microsoft.com/office/drawing/2014/main" id="{F2345049-E8D3-4B22-A343-588681ADD9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4452714" y="5349934"/>
                  <a:ext cx="1247672" cy="1247672"/>
                </a:xfrm>
                <a:prstGeom prst="rect">
                  <a:avLst/>
                </a:prstGeom>
              </p:spPr>
            </p:pic>
            <p:pic>
              <p:nvPicPr>
                <p:cNvPr id="21" name="그림 20">
                  <a:extLst>
                    <a:ext uri="{FF2B5EF4-FFF2-40B4-BE49-F238E27FC236}">
                      <a16:creationId xmlns="" xmlns:a16="http://schemas.microsoft.com/office/drawing/2014/main" id="{D2B4393B-9A94-4DEB-9E77-881600E04D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224"/>
                <a:stretch/>
              </p:blipFill>
              <p:spPr>
                <a:xfrm>
                  <a:off x="7459386" y="5349933"/>
                  <a:ext cx="1145064" cy="1247673"/>
                </a:xfrm>
                <a:prstGeom prst="rect">
                  <a:avLst/>
                </a:prstGeom>
              </p:spPr>
            </p:pic>
            <p:pic>
              <p:nvPicPr>
                <p:cNvPr id="24" name="그림 23">
                  <a:extLst>
                    <a:ext uri="{FF2B5EF4-FFF2-40B4-BE49-F238E27FC236}">
                      <a16:creationId xmlns="" xmlns:a16="http://schemas.microsoft.com/office/drawing/2014/main" id="{9631BAEB-81F1-4218-ADBE-0B323414FE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01545" y="5349933"/>
                  <a:ext cx="1285929" cy="1285929"/>
                </a:xfrm>
                <a:prstGeom prst="rect">
                  <a:avLst/>
                </a:prstGeom>
              </p:spPr>
            </p:pic>
          </p:grpSp>
          <p:pic>
            <p:nvPicPr>
              <p:cNvPr id="3073" name="_x474062320" descr="EMB000022bc7062">
                <a:extLst>
                  <a:ext uri="{FF2B5EF4-FFF2-40B4-BE49-F238E27FC236}">
                    <a16:creationId xmlns="" xmlns:a16="http://schemas.microsoft.com/office/drawing/2014/main" id="{83802C12-80B8-4026-A4C0-D5403C67E8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12" b="2863"/>
              <a:stretch/>
            </p:blipFill>
            <p:spPr bwMode="auto">
              <a:xfrm>
                <a:off x="4452714" y="2967916"/>
                <a:ext cx="1247671" cy="11099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5" name="_x474062400" descr="EMB000022bc7079">
                <a:extLst>
                  <a:ext uri="{FF2B5EF4-FFF2-40B4-BE49-F238E27FC236}">
                    <a16:creationId xmlns="" xmlns:a16="http://schemas.microsoft.com/office/drawing/2014/main" id="{3C82945C-2023-4135-9F0B-3B7A986B4E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628" r="53543" b="5502"/>
              <a:stretch/>
            </p:blipFill>
            <p:spPr bwMode="auto">
              <a:xfrm>
                <a:off x="1801545" y="2992014"/>
                <a:ext cx="1273535" cy="11172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E9A0D430-C226-47DA-B3F7-0B4CB9DFB6E8}"/>
                </a:ext>
              </a:extLst>
            </p:cNvPr>
            <p:cNvSpPr txBox="1"/>
            <p:nvPr/>
          </p:nvSpPr>
          <p:spPr>
            <a:xfrm>
              <a:off x="7602615" y="5445166"/>
              <a:ext cx="8692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/>
                <a:t>R=0.98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7581B4DC-CAD4-4365-B314-C0EF0508ECC3}"/>
                </a:ext>
              </a:extLst>
            </p:cNvPr>
            <p:cNvSpPr txBox="1"/>
            <p:nvPr/>
          </p:nvSpPr>
          <p:spPr>
            <a:xfrm>
              <a:off x="1967046" y="5445699"/>
              <a:ext cx="8692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/>
                <a:t>R=0.97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8DF297AC-3ED1-45FA-90F9-5C78CFBC0362}"/>
                </a:ext>
              </a:extLst>
            </p:cNvPr>
            <p:cNvSpPr txBox="1"/>
            <p:nvPr/>
          </p:nvSpPr>
          <p:spPr>
            <a:xfrm>
              <a:off x="4601555" y="5445166"/>
              <a:ext cx="8692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/>
                <a:t>R=1.00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C9922FC6-2353-40DB-8F33-41C075940171}"/>
                </a:ext>
              </a:extLst>
            </p:cNvPr>
            <p:cNvSpPr txBox="1"/>
            <p:nvPr/>
          </p:nvSpPr>
          <p:spPr>
            <a:xfrm>
              <a:off x="2189135" y="2757965"/>
              <a:ext cx="8692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/>
                <a:t>R=1.00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E33AFEBE-D918-43A8-B0C5-9BD909A59977}"/>
                </a:ext>
              </a:extLst>
            </p:cNvPr>
            <p:cNvSpPr txBox="1"/>
            <p:nvPr/>
          </p:nvSpPr>
          <p:spPr>
            <a:xfrm>
              <a:off x="4771772" y="2757965"/>
              <a:ext cx="8692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/>
                <a:t>R=0.89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87C94BD9-C19D-4DC6-9419-EE994B86A3AC}"/>
                </a:ext>
              </a:extLst>
            </p:cNvPr>
            <p:cNvSpPr txBox="1"/>
            <p:nvPr/>
          </p:nvSpPr>
          <p:spPr>
            <a:xfrm>
              <a:off x="7825238" y="2760141"/>
              <a:ext cx="8692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/>
                <a:t>R=0.98</a:t>
              </a:r>
            </a:p>
          </p:txBody>
        </p:sp>
      </p:grpSp>
      <p:sp>
        <p:nvSpPr>
          <p:cNvPr id="45" name="슬라이드 번호 개체 틀 3">
            <a:extLst>
              <a:ext uri="{FF2B5EF4-FFF2-40B4-BE49-F238E27FC236}">
                <a16:creationId xmlns="" xmlns:a16="http://schemas.microsoft.com/office/drawing/2014/main" id="{7CB93F9A-EAA5-4E9C-BE8D-94ADF0134848}"/>
              </a:ext>
            </a:extLst>
          </p:cNvPr>
          <p:cNvSpPr txBox="1">
            <a:spLocks/>
          </p:cNvSpPr>
          <p:nvPr/>
        </p:nvSpPr>
        <p:spPr>
          <a:xfrm>
            <a:off x="4533900" y="6481142"/>
            <a:ext cx="838200" cy="476250"/>
          </a:xfrm>
          <a:prstGeom prst="rect">
            <a:avLst/>
          </a:prstGeom>
          <a:ln/>
        </p:spPr>
        <p:txBody>
          <a:bodyPr anchor="ctr"/>
          <a:lstStyle>
            <a:defPPr>
              <a:defRPr lang="ko-KR"/>
            </a:defPPr>
            <a:lvl1pPr marL="0" algn="ctr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BA4D6EB-C572-44F1-BA1A-9A31B626EA27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altLang="ko-K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5727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381000" y="142853"/>
            <a:ext cx="9144000" cy="652445"/>
          </a:xfrm>
        </p:spPr>
        <p:txBody>
          <a:bodyPr/>
          <a:lstStyle/>
          <a:p>
            <a:r>
              <a:rPr lang="en-US" altLang="ko-KR" dirty="0" smtClean="0"/>
              <a:t>Error due to noises added to the Simulated Radiance</a:t>
            </a:r>
            <a:endParaRPr lang="ko-KR" altLang="en-US" dirty="0"/>
          </a:p>
        </p:txBody>
      </p:sp>
      <p:sp>
        <p:nvSpPr>
          <p:cNvPr id="6" name="내용 개체 틀 4">
            <a:extLst>
              <a:ext uri="{FF2B5EF4-FFF2-40B4-BE49-F238E27FC236}">
                <a16:creationId xmlns="" xmlns:a16="http://schemas.microsoft.com/office/drawing/2014/main" id="{36BFF711-CF20-4A49-AAE1-E1C2D43FE764}"/>
              </a:ext>
            </a:extLst>
          </p:cNvPr>
          <p:cNvSpPr txBox="1">
            <a:spLocks/>
          </p:cNvSpPr>
          <p:nvPr/>
        </p:nvSpPr>
        <p:spPr bwMode="auto">
          <a:xfrm>
            <a:off x="597087" y="997531"/>
            <a:ext cx="8723312" cy="1331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33400" indent="-5334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2600" b="1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+mn-cs"/>
              </a:defRPr>
            </a:lvl1pPr>
            <a:lvl2pPr marL="914400" indent="-4572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Blip>
                <a:blip r:embed="rId4"/>
              </a:buBlip>
              <a:defRPr kumimoji="1" sz="20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2pPr>
            <a:lvl3pPr marL="12954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맑은 고딕" pitchFamily="50" charset="-127"/>
              <a:buChar char="–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3pPr>
            <a:lvl4pPr marL="17526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4pPr>
            <a:lvl5pPr marL="2209800" indent="-381000" algn="l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1600" baseline="0">
                <a:solidFill>
                  <a:schemeClr val="tx1"/>
                </a:solidFill>
                <a:latin typeface="Calibri" panose="020F0502020204030204" pitchFamily="34" charset="0"/>
                <a:ea typeface="맑은 고딕" panose="020B0503020000020004" pitchFamily="50" charset="-127"/>
              </a:defRPr>
            </a:lvl5pPr>
            <a:lvl6pPr marL="26670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 latinLnBrk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ko-KR" sz="1600" kern="0" dirty="0" smtClean="0"/>
              <a:t>Noise based on SNR, and polarization</a:t>
            </a:r>
            <a:r>
              <a:rPr lang="ko-KR" altLang="en-US" sz="1600" kern="0" dirty="0" smtClean="0"/>
              <a:t> </a:t>
            </a:r>
            <a:r>
              <a:rPr lang="en-US" altLang="ko-KR" sz="1600" kern="0" dirty="0" smtClean="0"/>
              <a:t>added</a:t>
            </a:r>
            <a:endParaRPr lang="en-US" altLang="ko-KR" sz="1600" kern="0" dirty="0"/>
          </a:p>
          <a:p>
            <a:r>
              <a:rPr lang="en-US" altLang="ko-KR" sz="1600" kern="0" dirty="0" smtClean="0"/>
              <a:t>Trop O3 and</a:t>
            </a:r>
            <a:r>
              <a:rPr lang="ko-KR" altLang="en-US" sz="1600" kern="0" dirty="0" smtClean="0"/>
              <a:t> </a:t>
            </a:r>
            <a:r>
              <a:rPr lang="en-US" altLang="ko-KR" sz="1600" kern="0" dirty="0"/>
              <a:t>HCHO </a:t>
            </a:r>
            <a:r>
              <a:rPr lang="en-US" altLang="ko-KR" sz="1600" kern="0" dirty="0" smtClean="0"/>
              <a:t>are sensitive to noises</a:t>
            </a:r>
            <a:endParaRPr lang="en-US" altLang="ko-KR" sz="1600" kern="0" dirty="0"/>
          </a:p>
          <a:p>
            <a:r>
              <a:rPr lang="en-US" altLang="ko-KR" sz="1600" kern="0" dirty="0" smtClean="0"/>
              <a:t>Less geometry dependent noise effect for SO</a:t>
            </a:r>
            <a:r>
              <a:rPr lang="en-US" altLang="ko-KR" sz="1600" kern="0" baseline="-25000" dirty="0" smtClean="0"/>
              <a:t>2</a:t>
            </a:r>
            <a:r>
              <a:rPr lang="ko-KR" altLang="en-US" sz="1600" kern="0" dirty="0" smtClean="0"/>
              <a:t> </a:t>
            </a:r>
            <a:r>
              <a:rPr lang="en-US" altLang="ko-KR" sz="1600" kern="0" dirty="0" smtClean="0"/>
              <a:t>due to</a:t>
            </a:r>
            <a:r>
              <a:rPr lang="ko-KR" altLang="en-US" sz="1600" kern="0" dirty="0" smtClean="0"/>
              <a:t> </a:t>
            </a:r>
            <a:r>
              <a:rPr lang="en-US" altLang="ko-KR" sz="1600" kern="0" dirty="0" smtClean="0"/>
              <a:t>PCA </a:t>
            </a:r>
            <a:endParaRPr lang="ko-KR" altLang="en-US" sz="1600" kern="0" dirty="0"/>
          </a:p>
        </p:txBody>
      </p:sp>
      <p:sp>
        <p:nvSpPr>
          <p:cNvPr id="20" name="슬라이드 번호 개체 틀 1">
            <a:extLst>
              <a:ext uri="{FF2B5EF4-FFF2-40B4-BE49-F238E27FC236}">
                <a16:creationId xmlns="" xmlns:a16="http://schemas.microsoft.com/office/drawing/2014/main" id="{CB3C397E-D979-44AC-B757-CD298039672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831396" y="5453498"/>
            <a:ext cx="734304" cy="41463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D62F29-31C9-4B47-AF77-4036CC9BF4F2}" type="slidenum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 altLang="ko-KR" dirty="0">
              <a:solidFill>
                <a:srgbClr val="000000"/>
              </a:solidFill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="" xmlns:a16="http://schemas.microsoft.com/office/drawing/2014/main" id="{0CC1994F-C292-45C1-86B0-326FF9A01D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0" r="12674"/>
          <a:stretch/>
        </p:blipFill>
        <p:spPr>
          <a:xfrm>
            <a:off x="994330" y="4587030"/>
            <a:ext cx="2421354" cy="2270971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="" xmlns:a16="http://schemas.microsoft.com/office/drawing/2014/main" id="{C9F286BB-BAA4-4605-824E-C8B6EF4BB5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3" r="11238"/>
          <a:stretch/>
        </p:blipFill>
        <p:spPr>
          <a:xfrm>
            <a:off x="965921" y="2340948"/>
            <a:ext cx="2544653" cy="217610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="" xmlns:a16="http://schemas.microsoft.com/office/drawing/2014/main" id="{5C432FF5-FA50-43FD-9F88-137F64CFC3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2" r="11754"/>
          <a:stretch/>
        </p:blipFill>
        <p:spPr>
          <a:xfrm>
            <a:off x="3816438" y="2342059"/>
            <a:ext cx="2462989" cy="2176106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="" xmlns:a16="http://schemas.microsoft.com/office/drawing/2014/main" id="{9B6917D1-DB11-4A5A-BA57-41CB7F10FC4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6" r="15929"/>
          <a:stretch/>
        </p:blipFill>
        <p:spPr>
          <a:xfrm>
            <a:off x="3912281" y="4677344"/>
            <a:ext cx="2205076" cy="2176105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="" xmlns:a16="http://schemas.microsoft.com/office/drawing/2014/main" id="{4C6431B1-3087-41E7-B9A1-7474798DAF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8" r="11868"/>
          <a:stretch/>
        </p:blipFill>
        <p:spPr>
          <a:xfrm>
            <a:off x="6734107" y="4677343"/>
            <a:ext cx="2400765" cy="217610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5B4B77C-5BB9-454C-9730-636AE57894B3}"/>
              </a:ext>
            </a:extLst>
          </p:cNvPr>
          <p:cNvSpPr txBox="1"/>
          <p:nvPr/>
        </p:nvSpPr>
        <p:spPr>
          <a:xfrm>
            <a:off x="1075686" y="2423169"/>
            <a:ext cx="1620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O3T (Total O</a:t>
            </a:r>
            <a:r>
              <a:rPr lang="en-US" altLang="ko-KR" sz="1600" b="1" baseline="-25000" dirty="0"/>
              <a:t>3</a:t>
            </a:r>
            <a:r>
              <a:rPr lang="en-US" altLang="ko-KR" sz="1600" b="1" dirty="0"/>
              <a:t>)</a:t>
            </a:r>
          </a:p>
          <a:p>
            <a:r>
              <a:rPr lang="en-US" altLang="ko-KR" sz="1600" b="1" dirty="0"/>
              <a:t>-0.2~0.2%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4202DD1-8F5E-4DD9-853E-0EA143331E40}"/>
              </a:ext>
            </a:extLst>
          </p:cNvPr>
          <p:cNvSpPr txBox="1"/>
          <p:nvPr/>
        </p:nvSpPr>
        <p:spPr>
          <a:xfrm>
            <a:off x="3828792" y="2420889"/>
            <a:ext cx="1484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O3P (Trop O</a:t>
            </a:r>
            <a:r>
              <a:rPr lang="en-US" altLang="ko-KR" sz="1600" b="1" baseline="-25000" dirty="0"/>
              <a:t>3</a:t>
            </a:r>
            <a:r>
              <a:rPr lang="en-US" altLang="ko-KR" sz="1600" b="1" dirty="0"/>
              <a:t>)</a:t>
            </a:r>
          </a:p>
          <a:p>
            <a:r>
              <a:rPr lang="en-US" altLang="ko-KR" sz="1600" b="1" dirty="0"/>
              <a:t>-1~1%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469D352-6F72-47DF-952B-EB0521CDEBA4}"/>
              </a:ext>
            </a:extLst>
          </p:cNvPr>
          <p:cNvSpPr txBox="1"/>
          <p:nvPr/>
        </p:nvSpPr>
        <p:spPr>
          <a:xfrm>
            <a:off x="1024234" y="4556276"/>
            <a:ext cx="1330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AOD</a:t>
            </a:r>
          </a:p>
          <a:p>
            <a:r>
              <a:rPr lang="en-US" altLang="ko-KR" sz="1600" b="1" dirty="0"/>
              <a:t>-1~1%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C5DF804-ED0B-4DA0-A867-0573A9993CA5}"/>
              </a:ext>
            </a:extLst>
          </p:cNvPr>
          <p:cNvSpPr txBox="1"/>
          <p:nvPr/>
        </p:nvSpPr>
        <p:spPr>
          <a:xfrm>
            <a:off x="3820258" y="4553996"/>
            <a:ext cx="1330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NO</a:t>
            </a:r>
            <a:r>
              <a:rPr lang="en-US" altLang="ko-KR" sz="1600" b="1" baseline="-25000" dirty="0"/>
              <a:t>2</a:t>
            </a:r>
          </a:p>
          <a:p>
            <a:r>
              <a:rPr lang="en-US" altLang="ko-KR" sz="1600" b="1" dirty="0"/>
              <a:t>-6~6%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A315CAF6-7075-4576-99FF-D9F9B91CAD6F}"/>
              </a:ext>
            </a:extLst>
          </p:cNvPr>
          <p:cNvSpPr txBox="1"/>
          <p:nvPr/>
        </p:nvSpPr>
        <p:spPr>
          <a:xfrm>
            <a:off x="6707324" y="4528844"/>
            <a:ext cx="133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SO</a:t>
            </a:r>
            <a:r>
              <a:rPr lang="en-US" altLang="ko-KR" sz="1600" b="1" baseline="-25000" dirty="0"/>
              <a:t>2</a:t>
            </a:r>
          </a:p>
          <a:p>
            <a:r>
              <a:rPr lang="en-US" altLang="ko-KR" sz="1600" b="1" dirty="0"/>
              <a:t>~6%</a:t>
            </a:r>
          </a:p>
        </p:txBody>
      </p:sp>
      <p:sp>
        <p:nvSpPr>
          <p:cNvPr id="17" name="슬라이드 번호 개체 틀 3">
            <a:extLst>
              <a:ext uri="{FF2B5EF4-FFF2-40B4-BE49-F238E27FC236}">
                <a16:creationId xmlns="" xmlns:a16="http://schemas.microsoft.com/office/drawing/2014/main" id="{E5D54758-9AE4-4D8C-8600-8DC1EB3C52F3}"/>
              </a:ext>
            </a:extLst>
          </p:cNvPr>
          <p:cNvSpPr txBox="1">
            <a:spLocks/>
          </p:cNvSpPr>
          <p:nvPr/>
        </p:nvSpPr>
        <p:spPr>
          <a:xfrm>
            <a:off x="4533900" y="6481142"/>
            <a:ext cx="838200" cy="476250"/>
          </a:xfrm>
          <a:prstGeom prst="rect">
            <a:avLst/>
          </a:prstGeom>
          <a:ln/>
        </p:spPr>
        <p:txBody>
          <a:bodyPr anchor="ctr"/>
          <a:lstStyle>
            <a:defPPr>
              <a:defRPr lang="ko-KR"/>
            </a:defPPr>
            <a:lvl1pPr marL="0" algn="ctr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BA4D6EB-C572-44F1-BA1A-9A31B626EA27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 altLang="ko-KR" dirty="0">
              <a:solidFill>
                <a:srgbClr val="000000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1340782B-821E-40F1-A227-6811C1648D3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r="13776"/>
          <a:stretch/>
        </p:blipFill>
        <p:spPr>
          <a:xfrm>
            <a:off x="6734806" y="2329157"/>
            <a:ext cx="2305068" cy="217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2549FB1-1D39-4241-8161-BC6E8BD54F02}"/>
              </a:ext>
            </a:extLst>
          </p:cNvPr>
          <p:cNvSpPr txBox="1"/>
          <p:nvPr/>
        </p:nvSpPr>
        <p:spPr>
          <a:xfrm>
            <a:off x="6734106" y="2420889"/>
            <a:ext cx="1484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HCHO</a:t>
            </a:r>
          </a:p>
          <a:p>
            <a:r>
              <a:rPr lang="en-US" altLang="ko-KR" sz="1600" b="1" dirty="0"/>
              <a:t>-20%~</a:t>
            </a:r>
          </a:p>
        </p:txBody>
      </p:sp>
    </p:spTree>
    <p:extLst>
      <p:ext uri="{BB962C8B-B14F-4D97-AF65-F5344CB8AC3E}">
        <p14:creationId xmlns:p14="http://schemas.microsoft.com/office/powerpoint/2010/main" val="75187128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0FBDDC44-2A4E-44A0-BD62-5617BFCF5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A1370-F808-481E-A16B-D96609806D44}" type="slidenum">
              <a:rPr lang="ko-KR" altLang="en-US" smtClean="0"/>
              <a:t>9</a:t>
            </a:fld>
            <a:endParaRPr lang="ko-KR" altLang="en-US"/>
          </a:p>
        </p:txBody>
      </p:sp>
      <p:graphicFrame>
        <p:nvGraphicFramePr>
          <p:cNvPr id="10" name="표 9">
            <a:extLst>
              <a:ext uri="{FF2B5EF4-FFF2-40B4-BE49-F238E27FC236}">
                <a16:creationId xmlns="" xmlns:a16="http://schemas.microsoft.com/office/drawing/2014/main" id="{5CDD256E-9569-4251-A47F-4131A93B501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48854" y="3965877"/>
          <a:ext cx="9008292" cy="22680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8373">
                  <a:extLst>
                    <a:ext uri="{9D8B030D-6E8A-4147-A177-3AD203B41FA5}">
                      <a16:colId xmlns="" xmlns:a16="http://schemas.microsoft.com/office/drawing/2014/main" val="877240298"/>
                    </a:ext>
                  </a:extLst>
                </a:gridCol>
                <a:gridCol w="893709">
                  <a:extLst>
                    <a:ext uri="{9D8B030D-6E8A-4147-A177-3AD203B41FA5}">
                      <a16:colId xmlns="" xmlns:a16="http://schemas.microsoft.com/office/drawing/2014/main" val="776667571"/>
                    </a:ext>
                  </a:extLst>
                </a:gridCol>
                <a:gridCol w="977030">
                  <a:extLst>
                    <a:ext uri="{9D8B030D-6E8A-4147-A177-3AD203B41FA5}">
                      <a16:colId xmlns="" xmlns:a16="http://schemas.microsoft.com/office/drawing/2014/main" val="229230070"/>
                    </a:ext>
                  </a:extLst>
                </a:gridCol>
                <a:gridCol w="1773024">
                  <a:extLst>
                    <a:ext uri="{9D8B030D-6E8A-4147-A177-3AD203B41FA5}">
                      <a16:colId xmlns="" xmlns:a16="http://schemas.microsoft.com/office/drawing/2014/main" val="1940940845"/>
                    </a:ext>
                  </a:extLst>
                </a:gridCol>
                <a:gridCol w="1646582">
                  <a:extLst>
                    <a:ext uri="{9D8B030D-6E8A-4147-A177-3AD203B41FA5}">
                      <a16:colId xmlns="" xmlns:a16="http://schemas.microsoft.com/office/drawing/2014/main" val="3706793565"/>
                    </a:ext>
                  </a:extLst>
                </a:gridCol>
                <a:gridCol w="1323061">
                  <a:extLst>
                    <a:ext uri="{9D8B030D-6E8A-4147-A177-3AD203B41FA5}">
                      <a16:colId xmlns="" xmlns:a16="http://schemas.microsoft.com/office/drawing/2014/main" val="3109795445"/>
                    </a:ext>
                  </a:extLst>
                </a:gridCol>
                <a:gridCol w="1116513">
                  <a:extLst>
                    <a:ext uri="{9D8B030D-6E8A-4147-A177-3AD203B41FA5}">
                      <a16:colId xmlns="" xmlns:a16="http://schemas.microsoft.com/office/drawing/2014/main" val="212324756"/>
                    </a:ext>
                  </a:extLst>
                </a:gridCol>
              </a:tblGrid>
              <a:tr h="185738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alt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Corr.(R)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Slope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Intercept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RMSE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References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1" i="0" kern="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Credits</a:t>
                      </a:r>
                      <a:endParaRPr lang="ko-KR" sz="1200" b="1" i="0" kern="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665969606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altLang="ko-KR" sz="1200" kern="100" baseline="-25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(Total)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0.97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0" i="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1.00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0" i="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 DU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0" i="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2.53 DU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Brewer Spectro-photometer</a:t>
                      </a:r>
                      <a:endParaRPr lang="ko-KR" altLang="ko-KR" sz="1200" b="0" i="0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Jae H. Kim</a:t>
                      </a:r>
                      <a:endParaRPr lang="ko-KR" alt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023134573"/>
                  </a:ext>
                </a:extLst>
              </a:tr>
              <a:tr h="185738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altLang="ko-KR" sz="1200" kern="100" baseline="-25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ko-KR" sz="1200" kern="100" baseline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(Trop)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0.93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1.07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0" i="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-3.14 DU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5.14 DU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0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Ozonesonde</a:t>
                      </a:r>
                      <a:endParaRPr lang="en-US" altLang="ko-KR" sz="1200" b="0" i="0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5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28524873"/>
                  </a:ext>
                </a:extLst>
              </a:tr>
              <a:tr h="21328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HCHO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0.92</a:t>
                      </a:r>
                      <a:endParaRPr lang="ko-KR" alt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0" i="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1.01</a:t>
                      </a:r>
                      <a:endParaRPr lang="ko-KR" alt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3.3 x 10</a:t>
                      </a:r>
                      <a:r>
                        <a:rPr lang="en-US" altLang="ko-KR" sz="1200" b="0" i="0" u="none" strike="noStrike" kern="1200" baseline="30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 </a:t>
                      </a:r>
                      <a:r>
                        <a:rPr lang="en-US" altLang="ko-KR" sz="1200" b="0" i="0" u="none" strike="noStrike" kern="1200" baseline="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molec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/cm</a:t>
                      </a:r>
                      <a:r>
                        <a:rPr lang="en-US" altLang="ko-KR" sz="1200" b="0" i="0" u="none" strike="noStrike" kern="1200" baseline="30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ko-KR" altLang="ko-KR" sz="1200" b="0" i="0" kern="100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3.14 x 10</a:t>
                      </a:r>
                      <a:r>
                        <a:rPr lang="en-US" altLang="ko-KR" sz="1200" b="0" i="0" u="none" strike="noStrike" kern="1200" baseline="30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 </a:t>
                      </a:r>
                      <a:r>
                        <a:rPr lang="en-US" altLang="ko-KR" sz="1200" b="0" i="0" u="none" strike="noStrike" kern="1200" baseline="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molec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/cm</a:t>
                      </a:r>
                      <a:r>
                        <a:rPr lang="en-US" altLang="ko-KR" sz="1200" b="0" i="0" u="none" strike="noStrike" kern="1200" baseline="30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ko-KR" altLang="ko-KR" sz="1200" b="0" i="0" kern="100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OMI Products</a:t>
                      </a:r>
                      <a:endParaRPr lang="ko-KR" alt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kern="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Rokjin</a:t>
                      </a:r>
                      <a:r>
                        <a:rPr lang="en-US" altLang="ko-KR" sz="1200" b="0" i="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 J. Park</a:t>
                      </a:r>
                      <a:endParaRPr lang="ko-KR" alt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802093113"/>
                  </a:ext>
                </a:extLst>
              </a:tr>
              <a:tr h="21328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altLang="ko-KR" sz="1200" kern="100" baseline="-25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ko-KR" sz="1200" b="0" i="0" kern="100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0.87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1.34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-2.29 x 10</a:t>
                      </a:r>
                      <a:r>
                        <a:rPr lang="en-US" altLang="ko-KR" sz="1200" b="0" i="0" u="none" strike="noStrike" kern="1200" baseline="30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 </a:t>
                      </a:r>
                      <a:r>
                        <a:rPr lang="en-US" altLang="ko-KR" sz="1200" b="0" i="0" u="none" strike="noStrike" kern="1200" baseline="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molec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/cm</a:t>
                      </a:r>
                      <a:r>
                        <a:rPr lang="en-US" altLang="ko-KR" sz="1200" b="0" i="0" u="none" strike="noStrike" kern="1200" baseline="30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ko-KR" altLang="ko-KR" sz="1200" b="0" i="0" kern="100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2.66 x 10</a:t>
                      </a:r>
                      <a:r>
                        <a:rPr lang="en-US" altLang="ko-KR" sz="1200" b="0" i="0" u="none" strike="noStrike" kern="1200" baseline="30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 </a:t>
                      </a:r>
                      <a:r>
                        <a:rPr lang="en-US" altLang="ko-KR" sz="1200" b="0" i="0" u="none" strike="noStrike" kern="1200" baseline="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molec</a:t>
                      </a:r>
                      <a:r>
                        <a:rPr lang="en-US" altLang="ko-KR" sz="1200" b="0" i="0" u="none" strike="noStrike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/cm</a:t>
                      </a:r>
                      <a:r>
                        <a:rPr lang="en-US" altLang="ko-KR" sz="1200" b="0" i="0" u="none" strike="noStrike" kern="1200" baseline="300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ko-KR" altLang="ko-KR" sz="1200" b="0" i="0" kern="100" baseline="30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OMI Products</a:t>
                      </a:r>
                      <a:endParaRPr lang="ko-KR" alt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kern="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Hanlim</a:t>
                      </a:r>
                      <a:r>
                        <a:rPr lang="en-US" altLang="ko-KR" sz="1200" b="0" i="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 Lee</a:t>
                      </a:r>
                      <a:endParaRPr lang="ko-KR" alt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963605680"/>
                  </a:ext>
                </a:extLst>
              </a:tr>
              <a:tr h="185738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SO</a:t>
                      </a:r>
                      <a:r>
                        <a:rPr lang="en-US" altLang="ko-KR" sz="1200" kern="100" baseline="-25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0.75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0.72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0.15 DU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0.43 DU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OMI Products</a:t>
                      </a:r>
                      <a:endParaRPr lang="en-US" alt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5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21505614"/>
                  </a:ext>
                </a:extLst>
              </a:tr>
              <a:tr h="185738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ECF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0.96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0.96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0.007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0.026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OMI Products</a:t>
                      </a:r>
                      <a:endParaRPr lang="ko-KR" alt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Yong-Sang Choi</a:t>
                      </a:r>
                      <a:endParaRPr lang="ko-KR" alt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84276931"/>
                  </a:ext>
                </a:extLst>
              </a:tr>
              <a:tr h="185738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CCP</a:t>
                      </a:r>
                      <a:r>
                        <a:rPr lang="en-US" sz="1200" b="0" i="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200" b="0" i="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(ECF&gt;0.2)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0.94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0.99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-28.45 </a:t>
                      </a:r>
                      <a:r>
                        <a:rPr lang="en-US" altLang="ko-KR" sz="1200" kern="10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hPa</a:t>
                      </a:r>
                      <a:endParaRPr lang="en-US" alt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0" i="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68.11 </a:t>
                      </a:r>
                      <a:r>
                        <a:rPr lang="en-US" altLang="ko-KR" sz="1200" b="0" i="0" kern="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hPa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OMI Products</a:t>
                      </a:r>
                      <a:endParaRPr lang="ko-KR" alt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5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87533067"/>
                  </a:ext>
                </a:extLst>
              </a:tr>
              <a:tr h="185738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Surface Ref.</a:t>
                      </a:r>
                      <a:endParaRPr lang="en-US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0.76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alt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0.033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MODIS BRDF</a:t>
                      </a:r>
                      <a:endParaRPr lang="ko-KR" altLang="ko-KR" sz="1200" b="0" i="0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Kwon-Ho Lee</a:t>
                      </a:r>
                      <a:endParaRPr lang="ko-KR" alt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146144183"/>
                  </a:ext>
                </a:extLst>
              </a:tr>
              <a:tr h="1857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AOD</a:t>
                      </a:r>
                      <a:endParaRPr lang="ko-KR" altLang="en-US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0.85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0.83</a:t>
                      </a:r>
                      <a:endParaRPr lang="en-US" alt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0.16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0.27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AERONET</a:t>
                      </a:r>
                      <a:endParaRPr lang="ko-KR" sz="1200" b="0" i="0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0" i="0" kern="1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Jhoon</a:t>
                      </a:r>
                      <a:r>
                        <a:rPr lang="en-US" altLang="ko-KR" sz="1200" b="0" i="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 Kim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103005891"/>
                  </a:ext>
                </a:extLst>
              </a:tr>
              <a:tr h="1857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UV Index</a:t>
                      </a:r>
                      <a:endParaRPr lang="ko-KR" altLang="en-US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0.99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0" i="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1.02</a:t>
                      </a: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0" i="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-0.07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b="0" i="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0.54</a:t>
                      </a:r>
                      <a:endParaRPr 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OMI Products</a:t>
                      </a:r>
                      <a:endParaRPr lang="ko-KR" altLang="ko-KR" sz="12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5721" marR="55721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ko-KR" sz="1500" b="0" i="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733046805"/>
                  </a:ext>
                </a:extLst>
              </a:tr>
            </a:tbl>
          </a:graphicData>
        </a:graphic>
      </p:graphicFrame>
      <p:sp>
        <p:nvSpPr>
          <p:cNvPr id="8" name="직사각형 7">
            <a:extLst>
              <a:ext uri="{FF2B5EF4-FFF2-40B4-BE49-F238E27FC236}">
                <a16:creationId xmlns="" xmlns:a16="http://schemas.microsoft.com/office/drawing/2014/main" id="{2E7026A0-56E1-4BC3-B260-E22444BC477F}"/>
              </a:ext>
            </a:extLst>
          </p:cNvPr>
          <p:cNvSpPr/>
          <p:nvPr/>
        </p:nvSpPr>
        <p:spPr>
          <a:xfrm>
            <a:off x="6462864" y="1749472"/>
            <a:ext cx="3390178" cy="1592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2172" indent="-23217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Periods</a:t>
            </a:r>
            <a:r>
              <a:rPr lang="ko-KR" alt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ko-KR" alt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2005.01.01 – 2005.12.31</a:t>
            </a:r>
          </a:p>
          <a:p>
            <a:pPr marL="232172" indent="-23217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Retrieved products were validated with ground-based measurement data or OMI Level 2 operational products.</a:t>
            </a:r>
            <a:endParaRPr lang="ko-KR" altLang="en-US" sz="1300" dirty="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제목 2">
            <a:extLst>
              <a:ext uri="{FF2B5EF4-FFF2-40B4-BE49-F238E27FC236}">
                <a16:creationId xmlns="" xmlns:a16="http://schemas.microsoft.com/office/drawing/2014/main" id="{07C08739-BD1A-4D0A-A5B5-0CD0390C0D27}"/>
              </a:ext>
            </a:extLst>
          </p:cNvPr>
          <p:cNvSpPr txBox="1">
            <a:spLocks/>
          </p:cNvSpPr>
          <p:nvPr/>
        </p:nvSpPr>
        <p:spPr>
          <a:xfrm>
            <a:off x="0" y="211036"/>
            <a:ext cx="9906000" cy="480131"/>
          </a:xfrm>
          <a:prstGeom prst="rect">
            <a:avLst/>
          </a:prstGeom>
        </p:spPr>
        <p:txBody>
          <a:bodyPr vert="horz" lIns="74295" tIns="37148" rIns="74295" bIns="37148" rtlCol="0" anchor="b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2800" b="1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GEMS </a:t>
            </a:r>
            <a:r>
              <a:rPr lang="en-US" altLang="ko-KR" sz="2800" b="1" dirty="0" smtClean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L2 </a:t>
            </a:r>
            <a:r>
              <a:rPr lang="en-US" altLang="ko-KR" sz="2800" b="1" dirty="0"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rPr>
              <a:t>Algorithm Test with OMI L1B data</a:t>
            </a:r>
            <a:endParaRPr lang="ko-KR" altLang="en-US" sz="2800" b="1" dirty="0">
              <a:latin typeface="Arial" panose="020B0604020202020204" pitchFamily="34" charset="0"/>
              <a:ea typeface="나눔바른고딕" panose="020B0600000101010101" charset="-127"/>
              <a:cs typeface="Arial" panose="020B0604020202020204" pitchFamily="34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="" xmlns:a16="http://schemas.microsoft.com/office/drawing/2014/main" id="{2CA5237C-29B8-4B02-9C5E-3A8A82EE7AC0}"/>
              </a:ext>
            </a:extLst>
          </p:cNvPr>
          <p:cNvSpPr/>
          <p:nvPr/>
        </p:nvSpPr>
        <p:spPr>
          <a:xfrm>
            <a:off x="392942" y="1105534"/>
            <a:ext cx="671413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[Mean value of GEMS L2 simulated with OMI L1B (0.5° x 0.5°)]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FF54AA37-CFD4-4CBA-942D-6C6DF15CA0B7}"/>
              </a:ext>
            </a:extLst>
          </p:cNvPr>
          <p:cNvSpPr/>
          <p:nvPr/>
        </p:nvSpPr>
        <p:spPr>
          <a:xfrm>
            <a:off x="448854" y="3602709"/>
            <a:ext cx="6980647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altLang="ko-KR" sz="13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Intercomparison</a:t>
            </a:r>
            <a:r>
              <a:rPr lang="en-US" altLang="ko-KR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results of GEMS algorithm using OMI L1b data V003] 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D91A1BEB-D351-4034-99D8-812ACFCA0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66" y="1390183"/>
            <a:ext cx="5943273" cy="210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9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2819</TotalTime>
  <Words>4159</Words>
  <Application>Microsoft Macintosh PowerPoint</Application>
  <PresentationFormat>A4 용지(210x297mm)</PresentationFormat>
  <Paragraphs>944</Paragraphs>
  <Slides>31</Slides>
  <Notes>21</Notes>
  <HiddenSlides>3</HiddenSlides>
  <MMClips>0</MMClips>
  <ScaleCrop>false</ScaleCrop>
  <HeadingPairs>
    <vt:vector size="6" baseType="variant">
      <vt:variant>
        <vt:lpstr>사용한 글꼴</vt:lpstr>
      </vt:variant>
      <vt:variant>
        <vt:i4>17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31</vt:i4>
      </vt:variant>
    </vt:vector>
  </HeadingPairs>
  <TitlesOfParts>
    <vt:vector size="51" baseType="lpstr">
      <vt:lpstr>굴림</vt:lpstr>
      <vt:lpstr>나눔바른고딕</vt:lpstr>
      <vt:lpstr>맑은 고딕</vt:lpstr>
      <vt:lpstr>Al Bayan Plain</vt:lpstr>
      <vt:lpstr>Arial Rounded MT Bold</vt:lpstr>
      <vt:lpstr>Calibri</vt:lpstr>
      <vt:lpstr>Calibri Light</vt:lpstr>
      <vt:lpstr>Cambria Math</vt:lpstr>
      <vt:lpstr>HY견고딕</vt:lpstr>
      <vt:lpstr>ＭＳ Ｐゴシック</vt:lpstr>
      <vt:lpstr>Symbol</vt:lpstr>
      <vt:lpstr>Times New Roman</vt:lpstr>
      <vt:lpstr>Verdana</vt:lpstr>
      <vt:lpstr>Wingdings</vt:lpstr>
      <vt:lpstr>Yu Gothic</vt:lpstr>
      <vt:lpstr>ヒラギノ角ゴ Pro W3</vt:lpstr>
      <vt:lpstr>Arial</vt:lpstr>
      <vt:lpstr>Office 테마</vt:lpstr>
      <vt:lpstr>2_Office Theme</vt:lpstr>
      <vt:lpstr>Office Theme</vt:lpstr>
      <vt:lpstr>Status Updates of GEMS</vt:lpstr>
      <vt:lpstr>Development of Satellite RS for AC</vt:lpstr>
      <vt:lpstr>GEMS FLIGHT MODEL</vt:lpstr>
      <vt:lpstr>GEMS E-W SCAN SCENARIO</vt:lpstr>
      <vt:lpstr>GEMS Baseline products (21)</vt:lpstr>
      <vt:lpstr>GEMS PROCESSORS</vt:lpstr>
      <vt:lpstr>GEMS L2 Algorithm Test with Simulated Radiance</vt:lpstr>
      <vt:lpstr>Error due to noises added to the Simulated Radiance</vt:lpstr>
      <vt:lpstr>PowerPoint 프레젠테이션</vt:lpstr>
      <vt:lpstr>TROPOMI Irradiance Data</vt:lpstr>
      <vt:lpstr>TROPOMI Irradiance Data</vt:lpstr>
      <vt:lpstr>  Total Ozone</vt:lpstr>
      <vt:lpstr>  Total Ozone</vt:lpstr>
      <vt:lpstr>  Validation of Operational Total Ozone  with Pandora data in Korea</vt:lpstr>
      <vt:lpstr>  TROPOSPHERIC Ozone</vt:lpstr>
      <vt:lpstr>  Nitrogen Dioxide</vt:lpstr>
      <vt:lpstr>  NO2 – Possible Reason for the Difference</vt:lpstr>
      <vt:lpstr>  Validation of Operational Nitrogen Dioxide  with Pandora data in Korea</vt:lpstr>
      <vt:lpstr>  Formaldehyde</vt:lpstr>
      <vt:lpstr>PowerPoint 프레젠테이션</vt:lpstr>
      <vt:lpstr>PowerPoint 프레젠테이션</vt:lpstr>
      <vt:lpstr> Sulfur Dioxide</vt:lpstr>
      <vt:lpstr> UV Index (Surface Irradiance)</vt:lpstr>
      <vt:lpstr>GEMS Validation Network</vt:lpstr>
      <vt:lpstr>GEMS Validation Network</vt:lpstr>
      <vt:lpstr>Column to Surface Concentration – Aerosol</vt:lpstr>
      <vt:lpstr>Column to Surface Concentration – O3 &amp; NO2</vt:lpstr>
      <vt:lpstr>PowerPoint 프레젠테이션</vt:lpstr>
      <vt:lpstr>SUMMARY</vt:lpstr>
      <vt:lpstr>PowerPoint 프레젠테이션</vt:lpstr>
      <vt:lpstr>Instrument Specification : GEMS vs TROPOMI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MAIA Synergy with GEMS,  TEMPO and Sentinel-4</dc:title>
  <dc:creator>JK</dc:creator>
  <cp:lastModifiedBy>JK</cp:lastModifiedBy>
  <cp:revision>139</cp:revision>
  <dcterms:created xsi:type="dcterms:W3CDTF">2019-06-02T08:44:25Z</dcterms:created>
  <dcterms:modified xsi:type="dcterms:W3CDTF">2019-06-05T15:02:41Z</dcterms:modified>
</cp:coreProperties>
</file>